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  <p:sldId id="266" r:id="rId9"/>
    <p:sldId id="267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4729"/>
  </p:normalViewPr>
  <p:slideViewPr>
    <p:cSldViewPr snapToGrid="0" snapToObjects="1">
      <p:cViewPr varScale="1">
        <p:scale>
          <a:sx n="68" d="100"/>
          <a:sy n="68" d="100"/>
        </p:scale>
        <p:origin x="11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4C419-8B6B-A345-8496-9F173ECF0550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7F991-F5FF-1A4F-93A3-DB098636D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6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E409F-66D0-F240-A2F4-2DBB9139E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A40C73-50EA-314A-A514-B5F44CD32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F3CE0-671A-C44D-BD26-F6D5E2889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3941-5FFC-8642-99B3-D5A5CF1126FB}" type="datetime1">
              <a:rPr lang="en-IN" smtClean="0"/>
              <a:t>28-06-2020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D9509-A1F8-5D45-96F9-24961DAF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36915-C510-E546-BA16-979BA711A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4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5A49-EB89-6845-88C0-E6AC6B118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C28806-9942-024E-8425-351EB8216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F3A91-6EBA-424F-97C7-F16989D12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D57E-B3DB-3149-8535-F1A98928F915}" type="datetime1">
              <a:rPr lang="en-IN" smtClean="0"/>
              <a:t>28-06-2020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1D607-FFF5-5245-8A9B-149393EA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F02D0-0092-EF4D-A946-C4A89FD68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3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301F2C-1735-6F42-826C-2AB177088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CF1C0D-0684-F945-97B7-4457FE0C1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0345B-9F5B-D743-85FB-7CB146592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BC49-D155-214D-ACFF-F858A32EABDE}" type="datetime1">
              <a:rPr lang="en-IN" smtClean="0"/>
              <a:t>28-06-2020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1AD7A-5618-F745-A5DA-0D83F33C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13F7-F76D-5546-A345-CEFA6FB6F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1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D0C03-C62B-D246-8075-613D6D82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71BE7-F279-0141-8F15-2FE51E64B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0E7FA-656C-8742-8AB5-6322021E9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52FC-89DA-164F-AD0D-9BD575DB5D58}" type="datetime1">
              <a:rPr lang="en-IN" smtClean="0"/>
              <a:t>28-06-2020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FEE35-25F9-504A-B478-66FE0BD2E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AF45E-E0B1-9C40-A0CA-EC7A364BB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0B3C5-C013-0344-BD25-E839C26A9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26583-E800-5F48-AA61-7E71AC327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97C10-47E6-D345-B39B-9F1F89F2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8AF5-08FF-B54D-BCF9-B0160E6B9E95}" type="datetime1">
              <a:rPr lang="en-IN" smtClean="0"/>
              <a:t>28-06-2020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1B932-E2AF-5744-8ACE-06317E864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FFA5C-E7E3-6D45-98A8-877932158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4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9B3A-C53D-534F-BF67-908B1732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E4588-5403-2E47-AC60-ED9BF05D2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0A270-4A99-284D-BF5E-FAF29199A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24336-BE0A-CA46-99AE-3BFBBD3B0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E749-3386-BC47-A3F4-E1777B8CF6CA}" type="datetime1">
              <a:rPr lang="en-IN" smtClean="0"/>
              <a:t>28-06-2020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334DC-FE40-A74F-8BAD-A3CBA3EA7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0A663-AEE1-2F44-A02A-6B7989AC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158A-0053-0940-8849-B31FD1CA0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5D6DF-B616-C34A-AF0E-0637D2697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D01E6-B990-B74D-A04D-95832D95B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B1F234-6B08-9C4A-84DE-BEA7D7C0C0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0FB03-A8A9-BD40-94B5-90E1CB016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A2BEA3-C549-7A40-BFA0-099D7DF5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1236-C857-4D47-B346-F190AE980447}" type="datetime1">
              <a:rPr lang="en-IN" smtClean="0"/>
              <a:t>28-06-2020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F127AA-43C3-104E-8BCD-489E672A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3091A8-7091-1845-A3F5-7227E16D0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8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5EF83-984A-A647-A74E-C8D6AB00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BEF64-47B8-2A49-9998-F999DF754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0F9B-31CD-0B42-BB9A-5536424686CE}" type="datetime1">
              <a:rPr lang="en-IN" smtClean="0"/>
              <a:t>28-06-2020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70C4AE-17A2-634A-B057-3CD70597B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88E1A-C82B-0F42-BE47-3276DF1DE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0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CB2DB9-23D6-674E-9DAF-D9DCE0DD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EE7A-135D-B14F-8BB7-EC6BD91CAB0F}" type="datetime1">
              <a:rPr lang="en-IN" smtClean="0"/>
              <a:t>28-06-2020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66A47D-B6CE-8F4C-8543-FF1E84021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FDD10-3178-BD46-8666-91B12BB70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7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93B7A-B605-CB44-A98C-308E3CCDF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B3330-9A15-2E43-95BE-95F86A375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02A948-857E-A946-B802-CEA381193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33962-9F85-9340-A8CA-7CCB32B32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8CD-DD5D-FA40-A590-87760DC691A0}" type="datetime1">
              <a:rPr lang="en-IN" smtClean="0"/>
              <a:t>28-06-2020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D5B47-9ACB-3748-A741-9B030221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2825C-4D3D-3242-B7CD-97FD688F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51905-3DDB-4643-94CC-A479D609C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B5AA03-731F-3B42-86AC-6906A059F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36739-94B0-044B-BB03-A28312C40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64B08-AE03-564C-85CD-C64A3C098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9DBB-660C-3140-A649-C87691F0E2EE}" type="datetime1">
              <a:rPr lang="en-IN" smtClean="0"/>
              <a:t>28-06-2020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C89E1-9457-EF45-B231-E20E6EF2F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1326C-F1EE-DD4F-A726-777424D55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6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9D0C9E-C2B7-394F-8658-5091072F6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90FBC-BA17-CF4C-8801-031B22B03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AEFFC-E623-7848-9C8B-2D0D6EE12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B688B-FD08-6941-9A50-D35B7BE817F1}" type="datetime1">
              <a:rPr lang="en-IN" smtClean="0"/>
              <a:t>28-06-2020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D306E-C901-8E4E-91FF-A632AF10A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A5D6B-0676-9746-A5EB-CDA2B8C53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4E172-31E1-5B43-836E-0FD946BD5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7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searchgate.net/publication/280244291_Privacy_attitudes_and_privacy_behaviour_A_review_of_current_research_on_the_privacy_paradox_phenomenon" TargetMode="External"/><Relationship Id="rId3" Type="http://schemas.openxmlformats.org/officeDocument/2006/relationships/hyperlink" Target="https://eur-lex.europa.eu/legal-content/EN/TXT/?uri=CELEX:02016R0679-20160504" TargetMode="External"/><Relationship Id="rId7" Type="http://schemas.openxmlformats.org/officeDocument/2006/relationships/hyperlink" Target="https://dl.acm.org/doi/10.1145/988772.988777" TargetMode="External"/><Relationship Id="rId2" Type="http://schemas.openxmlformats.org/officeDocument/2006/relationships/hyperlink" Target="http://dx.doi.org/10.2139/ssrn.33865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inz.cmu.edu/~acquisti/papers/Acquisti-Grossklags-Chapter-Etrics.pdf" TargetMode="External"/><Relationship Id="rId5" Type="http://schemas.openxmlformats.org/officeDocument/2006/relationships/hyperlink" Target="https://papers.ssrn.com/sol3/papers.cfm?abstract_id=2171018" TargetMode="External"/><Relationship Id="rId10" Type="http://schemas.openxmlformats.org/officeDocument/2006/relationships/hyperlink" Target="https://pdfs.semanticscholar.org/fe72/a06daf70f03ba5713b529f60c900d5f2564c.pdf" TargetMode="External"/><Relationship Id="rId4" Type="http://schemas.openxmlformats.org/officeDocument/2006/relationships/hyperlink" Target="http://164.100.47.4/BillsTexts/LSBillTexts/Asintroduced/373_2019_LS_Eng.pdf" TargetMode="External"/><Relationship Id="rId9" Type="http://schemas.openxmlformats.org/officeDocument/2006/relationships/hyperlink" Target="https://main.sci.gov.in/supremecourt/2012/35071/35071_2012_Judgement_24-Aug-2017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apers.ssrn.com/sol3/papers.cfm?abstract_id=33865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inz.cmu.edu/~acquisti/papers/Acquisti-Grossklags-Chapter-Etrics.pdf" TargetMode="External"/><Relationship Id="rId2" Type="http://schemas.openxmlformats.org/officeDocument/2006/relationships/hyperlink" Target="https://papers.ssrn.com/sol3/papers.cfm?abstract_id=217101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l.acm.org/doi/10.1145/988772.988777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280244291_Privacy_attitudes_and_privacy_behaviour_A_review_of_current_research_on_the_privacy_paradox_phenomen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ship.law.upenn.edu/cgi/viewcontent.cgi?article=1938&amp;context=jil" TargetMode="External"/><Relationship Id="rId2" Type="http://schemas.openxmlformats.org/officeDocument/2006/relationships/hyperlink" Target="https://main.sci.gov.in/supremecourt/2012/35071/35071_2012_Judgement_24-Aug-2017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71017C-9B40-BB4D-96CF-F8099FDE8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An operational architecture for privacy-by-design </a:t>
            </a:r>
            <a:br>
              <a:rPr lang="en-US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 public service applications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C14374-B2F9-814C-8D4C-905BB550C0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Prashant Agrawal, Anubhutie Singh, Malavika Raghavan, Prof. Subodh Sharma, Prof. Subhashis Banerjee</a:t>
            </a:r>
          </a:p>
        </p:txBody>
      </p:sp>
    </p:spTree>
    <p:extLst>
      <p:ext uri="{BB962C8B-B14F-4D97-AF65-F5344CB8AC3E}">
        <p14:creationId xmlns:p14="http://schemas.microsoft.com/office/powerpoint/2010/main" val="152042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8BDC96-0EA6-6142-A655-C38EF50B9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EBA84E-558F-594A-A715-BF27A26EA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905"/>
            <a:ext cx="10515600" cy="505797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/>
              <a:t>Greenleaf, Graham, Countries with Data Privacy Laws – By Year 1973-2019 (May 10, 2019). Available at SSRN: https://</a:t>
            </a:r>
            <a:r>
              <a:rPr lang="en-US" sz="1600" dirty="0" err="1"/>
              <a:t>ssrn.com</a:t>
            </a:r>
            <a:r>
              <a:rPr lang="en-US" sz="1600" dirty="0"/>
              <a:t>/abstract=3386510 or </a:t>
            </a:r>
            <a:r>
              <a:rPr lang="en-US" sz="1600" dirty="0">
                <a:hlinkClick r:id="rId2"/>
              </a:rPr>
              <a:t>http://dx.doi.org/10.2139/ssrn.3386510</a:t>
            </a:r>
            <a:endParaRPr lang="en-US" sz="1600" dirty="0"/>
          </a:p>
          <a:p>
            <a:r>
              <a:rPr lang="en-US" sz="1600" dirty="0"/>
              <a:t>General Data Protection Regulation available here: </a:t>
            </a:r>
            <a:br>
              <a:rPr lang="en-US" sz="1600" dirty="0"/>
            </a:br>
            <a:r>
              <a:rPr lang="en-US" sz="1600" dirty="0">
                <a:hlinkClick r:id="rId3"/>
              </a:rPr>
              <a:t>https://eur-lex.europa.eu/legal-content/EN/TXT/?uri=CELEX:02016R0679-20160504</a:t>
            </a:r>
            <a:r>
              <a:rPr lang="en-US" sz="1600" dirty="0"/>
              <a:t> </a:t>
            </a:r>
          </a:p>
          <a:p>
            <a:r>
              <a:rPr lang="en-US" sz="1600" dirty="0"/>
              <a:t>Personal Data Protection Bill 2019 (as of December 2019) available here: </a:t>
            </a:r>
            <a:r>
              <a:rPr lang="en-US" sz="1600" dirty="0">
                <a:hlinkClick r:id="rId4"/>
              </a:rPr>
              <a:t>http://164.100.47.4/BillsTexts/LSBillTexts/Asintroduced/373_2019_LS_Eng.pdf</a:t>
            </a:r>
            <a:r>
              <a:rPr lang="en-US" sz="1600" dirty="0"/>
              <a:t> </a:t>
            </a:r>
          </a:p>
          <a:p>
            <a:r>
              <a:rPr lang="en-IN" sz="1600" dirty="0"/>
              <a:t>Solove, D. J. (2012). Privacy self-management and the consent dilemma. Retrieved from </a:t>
            </a:r>
            <a:r>
              <a:rPr lang="en-IN" sz="1600" dirty="0">
                <a:hlinkClick r:id="rId5"/>
              </a:rPr>
              <a:t>https://papers.ssrn.com/sol3/papers.cfm?abstract_id=2171018</a:t>
            </a:r>
            <a:endParaRPr lang="en-IN" sz="1600" dirty="0"/>
          </a:p>
          <a:p>
            <a:r>
              <a:rPr lang="en-IN" sz="1600" dirty="0"/>
              <a:t>Acquisti, Alessandro and </a:t>
            </a:r>
            <a:r>
              <a:rPr lang="en-IN" sz="1600" dirty="0" err="1"/>
              <a:t>Grossklags</a:t>
            </a:r>
            <a:r>
              <a:rPr lang="en-IN" sz="1600" dirty="0"/>
              <a:t>, Jens. (2007), What can Behavioural Economics teach us about Privacy? Digital Privacy: Theory, Technologies and Practices. Taylor and Francis Group. Available here: </a:t>
            </a:r>
            <a:r>
              <a:rPr lang="en-IN" sz="1600" dirty="0">
                <a:hlinkClick r:id="rId6"/>
              </a:rPr>
              <a:t>https://www.heinz.cmu.edu/~acquisti/papers/Acquisti-Grossklags-Chapter-Etrics.pdf</a:t>
            </a:r>
            <a:endParaRPr lang="en-IN" sz="1600" dirty="0"/>
          </a:p>
          <a:p>
            <a:r>
              <a:rPr lang="en-IN" sz="1600" dirty="0"/>
              <a:t>Acquisti, A. (2004). Privacy in Electronic Commerce and the Economics of Immediate Gratification. Proceedings of the 5th ACM Conference on Electronic Commerce, 21-29. Available here: </a:t>
            </a:r>
            <a:r>
              <a:rPr lang="en-IN" sz="1600" dirty="0">
                <a:hlinkClick r:id="rId7"/>
              </a:rPr>
              <a:t>https://dl.acm.org/doi/10.1145/988772.988777</a:t>
            </a:r>
            <a:endParaRPr lang="en-IN" sz="1600" dirty="0"/>
          </a:p>
          <a:p>
            <a:r>
              <a:rPr lang="en-IN" sz="1600" dirty="0" err="1"/>
              <a:t>Kokolakis</a:t>
            </a:r>
            <a:r>
              <a:rPr lang="en-IN" sz="1600" dirty="0"/>
              <a:t>, S. (2015). Privacy attitudes and privacy behaviour: A review of current research on the privacy paradox phenomenon (July 2015). Available at ResearchGate: </a:t>
            </a:r>
            <a:r>
              <a:rPr lang="en-IN" sz="1600" dirty="0">
                <a:hlinkClick r:id="rId8"/>
              </a:rPr>
              <a:t>https://www.researchgate.net/publication/280244291_Privacy_attitudes_and_privacy_behaviour_A_review_of_current_research_on_the_privacy_paradox_phenomenon</a:t>
            </a:r>
            <a:endParaRPr lang="en-IN" sz="1600" dirty="0"/>
          </a:p>
          <a:p>
            <a:r>
              <a:rPr lang="en-IN" sz="1600" dirty="0" err="1"/>
              <a:t>K.S.Puttaswamy</a:t>
            </a:r>
            <a:r>
              <a:rPr lang="en-IN" sz="1600" dirty="0"/>
              <a:t> v. Union of India (2017). Available here: </a:t>
            </a:r>
            <a:r>
              <a:rPr lang="en-IN" sz="1600" dirty="0">
                <a:hlinkClick r:id="rId9"/>
              </a:rPr>
              <a:t>https://main.sci.gov.in/supremecourt/2012/35071/35071_2012_Judgement_24-Aug-2017.pdf</a:t>
            </a:r>
            <a:endParaRPr lang="en-IN" sz="1600" dirty="0"/>
          </a:p>
          <a:p>
            <a:r>
              <a:rPr lang="en-IN" sz="1600" dirty="0" err="1"/>
              <a:t>Koops</a:t>
            </a:r>
            <a:r>
              <a:rPr lang="en-IN" sz="1600" dirty="0"/>
              <a:t>, B.-J. (2017). A Typology of Privacy. University of Pennsylvania Journal of International Law, 484-575. Retrieved from: </a:t>
            </a:r>
            <a:r>
              <a:rPr lang="en-IN" sz="1600" dirty="0">
                <a:hlinkClick r:id="rId10"/>
              </a:rPr>
              <a:t>https://pdfs.semanticscholar.org/fe72/a06daf70f03ba5713b529f60c900d5f2564c.pdf</a:t>
            </a:r>
            <a:r>
              <a:rPr lang="en-IN" sz="1600" dirty="0"/>
              <a:t>.</a:t>
            </a:r>
          </a:p>
          <a:p>
            <a:endParaRPr lang="en-IN" sz="1600" dirty="0"/>
          </a:p>
          <a:p>
            <a:endParaRPr lang="en-IN" sz="1600" dirty="0"/>
          </a:p>
          <a:p>
            <a:endParaRPr lang="en-IN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4603B7-1CBC-104A-BCB6-B053876C0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6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8BDC96-0EA6-6142-A655-C38EF50B9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EBA84E-558F-594A-A715-BF27A26EA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Regulatory context: Digitising public services &amp; citizens’ rights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Failure of consent and “privacy self-management”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Need for a technical operational standard for data protection regulation 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Deep dive into operationalization using trusted executables &amp; regulatory architecture for:</a:t>
            </a:r>
          </a:p>
          <a:p>
            <a:pPr lvl="1"/>
            <a:r>
              <a:rPr lang="en-US" dirty="0"/>
              <a:t>Electronic health records</a:t>
            </a:r>
          </a:p>
          <a:p>
            <a:pPr lvl="1"/>
            <a:r>
              <a:rPr lang="en-US" dirty="0"/>
              <a:t>Direct benefit transfers</a:t>
            </a:r>
          </a:p>
          <a:p>
            <a:pPr lvl="1"/>
            <a:r>
              <a:rPr lang="en-US" dirty="0"/>
              <a:t>Contact tracing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E7B4C-8287-8447-B1E9-C84FE79D7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6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C52185-92A6-0F4C-AE5C-D151E5109278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72205" y="403423"/>
            <a:ext cx="10647589" cy="60819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2BB8B07-FBE7-1B4D-AE9F-E695A905275A}"/>
              </a:ext>
            </a:extLst>
          </p:cNvPr>
          <p:cNvSpPr txBox="1"/>
          <p:nvPr/>
        </p:nvSpPr>
        <p:spPr>
          <a:xfrm>
            <a:off x="8604024" y="6116023"/>
            <a:ext cx="2815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Source: (Greenleaf ’19) (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</a:t>
            </a:r>
            <a:r>
              <a:rPr lang="en-US" sz="1600" i="1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ink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A425DEA-3365-744E-9145-29B7CE65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4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8BDC96-0EA6-6142-A655-C38EF50B9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Regulatory Context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EBA84E-558F-594A-A715-BF27A26EA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Move to </a:t>
            </a:r>
            <a:r>
              <a:rPr lang="en-US" sz="2400" b="1" dirty="0"/>
              <a:t>accountability-led approaches </a:t>
            </a:r>
            <a:r>
              <a:rPr lang="en-US" sz="2400" dirty="0"/>
              <a:t>in data protection law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Identify </a:t>
            </a:r>
            <a:r>
              <a:rPr lang="en-US" b="1" dirty="0">
                <a:solidFill>
                  <a:schemeClr val="accent1"/>
                </a:solidFill>
              </a:rPr>
              <a:t>grounds of processing</a:t>
            </a:r>
            <a:r>
              <a:rPr lang="en-US" dirty="0"/>
              <a:t>, PRIOR to processing data </a:t>
            </a:r>
            <a:br>
              <a:rPr lang="en-US" sz="2000" dirty="0"/>
            </a:br>
            <a:r>
              <a:rPr lang="en-US" sz="1200" dirty="0"/>
              <a:t>(Art 6 GDPR, Ch III &amp; s. 11 PDP Bill) (subj to exceptions/ exemptions)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process data for </a:t>
            </a:r>
            <a:r>
              <a:rPr lang="en-US" b="1" dirty="0">
                <a:solidFill>
                  <a:schemeClr val="accent1"/>
                </a:solidFill>
              </a:rPr>
              <a:t>specified purpose </a:t>
            </a:r>
            <a:r>
              <a:rPr lang="en-US" dirty="0"/>
              <a:t>with safeguard</a:t>
            </a:r>
            <a:r>
              <a:rPr lang="en-US" sz="2000" dirty="0"/>
              <a:t>s </a:t>
            </a:r>
            <a:br>
              <a:rPr lang="en-US" sz="2000" dirty="0"/>
            </a:br>
            <a:r>
              <a:rPr lang="en-US" sz="1200" dirty="0"/>
              <a:t>(Art 5(1) (b) GDPR, s. 4 PDP Bill, with data minimisation)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process personal data “</a:t>
            </a:r>
            <a:r>
              <a:rPr lang="en-US" b="1" dirty="0">
                <a:solidFill>
                  <a:schemeClr val="accent1"/>
                </a:solidFill>
              </a:rPr>
              <a:t>fairly</a:t>
            </a:r>
            <a:r>
              <a:rPr lang="en-US" dirty="0"/>
              <a:t>” throughout life cycle of processing </a:t>
            </a:r>
            <a:br>
              <a:rPr lang="en-US" sz="2000" dirty="0"/>
            </a:br>
            <a:r>
              <a:rPr lang="en-US" sz="1200" dirty="0"/>
              <a:t>(Art 5(1)(a) GDPR, s. 5(a) PDP Bill)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Larger focus on </a:t>
            </a:r>
            <a:r>
              <a:rPr lang="en-US" b="1" dirty="0">
                <a:solidFill>
                  <a:schemeClr val="accent1"/>
                </a:solidFill>
              </a:rPr>
              <a:t>organizational data practices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br>
              <a:rPr lang="en-US" sz="2000" dirty="0">
                <a:solidFill>
                  <a:schemeClr val="accent1"/>
                </a:solidFill>
              </a:rPr>
            </a:br>
            <a:r>
              <a:rPr lang="en-US" sz="1200" dirty="0"/>
              <a:t>(Ch. IV GDPR, Ch. VI PDP Bill)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heightened </a:t>
            </a:r>
            <a:r>
              <a:rPr lang="en-US" b="1" dirty="0">
                <a:solidFill>
                  <a:schemeClr val="accent1"/>
                </a:solidFill>
              </a:rPr>
              <a:t>accountability of data-processing entities </a:t>
            </a:r>
            <a:r>
              <a:rPr lang="en-US" dirty="0"/>
              <a:t>TO regulator and FOR regulators to monitor and supervise.</a:t>
            </a:r>
            <a:br>
              <a:rPr lang="en-US" dirty="0"/>
            </a:br>
            <a:r>
              <a:rPr lang="en-US" sz="1200" dirty="0"/>
              <a:t>(Ch. VI GDPR, Ch IX PDP Bill)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44F33A-92A1-1D4B-949C-90127E90E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6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46B5E-464B-416C-9277-43E6F307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Failure of consent and </a:t>
            </a:r>
            <a:b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privacy self-management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4B20C-9631-4013-98AB-AB043D28E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Asking for “consent” for data-sharing is widely recognised as meaningless or a false choice. </a:t>
            </a:r>
          </a:p>
          <a:p>
            <a:pPr marL="0" indent="0">
              <a:lnSpc>
                <a:spcPct val="110000"/>
              </a:lnSpc>
              <a:buNone/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Many </a:t>
            </a: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cognitive biases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operate on users making decisions about sharing their personal information (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Solove, 2013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Acquisti &amp; Grossklags, 2006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) .</a:t>
            </a:r>
          </a:p>
          <a:p>
            <a:pPr lvl="1">
              <a:lnSpc>
                <a:spcPct val="11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High degree of </a:t>
            </a: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information asymmetry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about how providers will use and share personal data.</a:t>
            </a:r>
          </a:p>
          <a:p>
            <a:pPr lvl="1">
              <a:lnSpc>
                <a:spcPct val="11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threat of denial of service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makes “taking consent” a false choice (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Acquisti, 2004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CED6C-69DD-884C-B295-7BFBEA40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7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DA4C3-A051-4303-A87C-EC7643E7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Framing the “Privacy Paradox”</a:t>
            </a:r>
            <a:b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against this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B5821-DA3A-47CC-943B-695C6F2EE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The paradoxical observation where people state that they value their informational privacy yet reveal their personal information for smaller benefits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(Kokolakis, 2015)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068F9-4B43-764C-B808-74E32FFD0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1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34A28E-B542-4255-87E5-F0A06CA1D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Privacy in India: </a:t>
            </a:r>
            <a:r>
              <a:rPr lang="en-IN" i="1" dirty="0"/>
              <a:t>Puttaswamy </a:t>
            </a:r>
            <a:r>
              <a:rPr lang="en-IN" dirty="0"/>
              <a:t>&amp; </a:t>
            </a:r>
            <a:br>
              <a:rPr lang="en-IN" dirty="0"/>
            </a:br>
            <a:r>
              <a:rPr lang="en-IN" dirty="0"/>
              <a:t>the PDP Bill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FAA0D9-A648-4EFC-93CC-497B5E848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Justice K.S.Puttaswamy (Retd.) vs Union of India</a:t>
            </a:r>
            <a:r>
              <a:rPr lang="en-IN" dirty="0"/>
              <a:t> –</a:t>
            </a:r>
          </a:p>
          <a:p>
            <a:pPr marL="0" indent="0">
              <a:buNone/>
            </a:pPr>
            <a:r>
              <a:rPr lang="en-IN" dirty="0"/>
              <a:t>  Informational privacy as </a:t>
            </a:r>
          </a:p>
          <a:p>
            <a:pPr marL="457200" lvl="1" indent="0">
              <a:buNone/>
            </a:pPr>
            <a:r>
              <a:rPr lang="en-IN" dirty="0"/>
              <a:t>“</a:t>
            </a:r>
            <a:r>
              <a:rPr lang="en-IN" i="1" dirty="0"/>
              <a:t>…an interest in preventing information about one-self from being collected and in  controlling  information about  one-self  that others  have  legitimate access to</a:t>
            </a:r>
            <a:r>
              <a:rPr lang="en-IN" dirty="0"/>
              <a:t>” (</a:t>
            </a:r>
            <a:r>
              <a:rPr lang="en-IN" dirty="0" err="1">
                <a:hlinkClick r:id="rId3"/>
              </a:rPr>
              <a:t>Koops</a:t>
            </a:r>
            <a:r>
              <a:rPr lang="en-IN" dirty="0">
                <a:hlinkClick r:id="rId3"/>
              </a:rPr>
              <a:t> et. al, ‘17</a:t>
            </a:r>
            <a:r>
              <a:rPr lang="en-IN" dirty="0"/>
              <a:t>)</a:t>
            </a:r>
          </a:p>
          <a:p>
            <a:pPr marL="457200" lvl="1" indent="0">
              <a:buNone/>
            </a:pPr>
            <a:endParaRPr lang="en-IN" dirty="0"/>
          </a:p>
          <a:p>
            <a:r>
              <a:rPr lang="en-IN" dirty="0"/>
              <a:t>PDP Bill and “data fiduciaries”</a:t>
            </a:r>
          </a:p>
          <a:p>
            <a:pPr lvl="1"/>
            <a:r>
              <a:rPr lang="en-IN" dirty="0"/>
              <a:t>a fundamental </a:t>
            </a:r>
            <a:r>
              <a:rPr lang="en-IN" b="1" dirty="0"/>
              <a:t>expectation of trust </a:t>
            </a:r>
            <a:r>
              <a:rPr lang="en-IN" dirty="0"/>
              <a:t>is the basis of which people share personal data with companies and the State </a:t>
            </a:r>
          </a:p>
          <a:p>
            <a:pPr lvl="1"/>
            <a:r>
              <a:rPr lang="en-IN" dirty="0"/>
              <a:t>This (should) operate </a:t>
            </a:r>
            <a:r>
              <a:rPr lang="en-IN" b="1" dirty="0"/>
              <a:t>irrespective of consent</a:t>
            </a:r>
          </a:p>
          <a:p>
            <a:pPr lvl="1"/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1920FE-6FAD-584F-A421-EB20325B3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63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8BDC96-0EA6-6142-A655-C38EF50B9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Operationalising</a:t>
            </a:r>
            <a:r>
              <a:rPr lang="en-US" b="1" dirty="0"/>
              <a:t> “privacy” guarantees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E7B4C-8287-8447-B1E9-C84FE79D7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D829188A-87D2-B649-A704-B62AC254AD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tretch/>
        </p:blipFill>
        <p:spPr>
          <a:xfrm>
            <a:off x="2025650" y="1496219"/>
            <a:ext cx="8140700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92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8BDC96-0EA6-6142-A655-C38EF50B9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Operationalising</a:t>
            </a:r>
            <a:r>
              <a:rPr lang="en-US" b="1" dirty="0"/>
              <a:t> “privacy” guarantees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EBA84E-558F-594A-A715-BF27A26EA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Need for a technical operational standard for data protection regulation </a:t>
            </a:r>
          </a:p>
          <a:p>
            <a:pPr lvl="1"/>
            <a:r>
              <a:rPr lang="en-US" sz="2000" dirty="0"/>
              <a:t>Enforcement &amp; Subordinate Regulation detailing 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Deep dive into operationalization using trusted executables &amp; regulatory architecture for:</a:t>
            </a:r>
          </a:p>
          <a:p>
            <a:pPr lvl="1"/>
            <a:r>
              <a:rPr lang="en-US" dirty="0"/>
              <a:t>Electronic health records</a:t>
            </a:r>
          </a:p>
          <a:p>
            <a:pPr lvl="1"/>
            <a:r>
              <a:rPr lang="en-US" dirty="0"/>
              <a:t>Direct benefit transfers</a:t>
            </a:r>
          </a:p>
          <a:p>
            <a:pPr lvl="1"/>
            <a:r>
              <a:rPr lang="en-US" dirty="0"/>
              <a:t>Contact tracing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E7B4C-8287-8447-B1E9-C84FE79D7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E172-31E1-5B43-836E-0FD946BD51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1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352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An operational architecture for privacy-by-design  in public service applications</vt:lpstr>
      <vt:lpstr>Agenda</vt:lpstr>
      <vt:lpstr>PowerPoint Presentation</vt:lpstr>
      <vt:lpstr>Regulatory Context </vt:lpstr>
      <vt:lpstr>Failure of consent and  privacy self-management</vt:lpstr>
      <vt:lpstr>Framing the “Privacy Paradox” against this reality</vt:lpstr>
      <vt:lpstr>Privacy in India: Puttaswamy &amp;  the PDP Bill</vt:lpstr>
      <vt:lpstr>Operationalising “privacy” guarantees</vt:lpstr>
      <vt:lpstr>Operationalising “privacy” guarantees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operational architecture for privacy-by-design  in public service applications</dc:title>
  <dc:creator>Malavika Raghavan | Dvara Research</dc:creator>
  <cp:lastModifiedBy>Anubhutie Singh | Dvara Research</cp:lastModifiedBy>
  <cp:revision>15</cp:revision>
  <dcterms:created xsi:type="dcterms:W3CDTF">2020-06-28T07:58:45Z</dcterms:created>
  <dcterms:modified xsi:type="dcterms:W3CDTF">2020-06-28T10:04:34Z</dcterms:modified>
</cp:coreProperties>
</file>