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3"/>
  </p:notesMasterIdLst>
  <p:sldIdLst>
    <p:sldId id="256" r:id="rId2"/>
    <p:sldId id="319" r:id="rId3"/>
    <p:sldId id="262" r:id="rId4"/>
    <p:sldId id="257" r:id="rId5"/>
    <p:sldId id="263" r:id="rId6"/>
    <p:sldId id="258" r:id="rId7"/>
    <p:sldId id="261" r:id="rId8"/>
    <p:sldId id="264" r:id="rId9"/>
    <p:sldId id="318" r:id="rId10"/>
    <p:sldId id="265" r:id="rId11"/>
    <p:sldId id="267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4" r:id="rId21"/>
    <p:sldId id="276" r:id="rId22"/>
    <p:sldId id="288" r:id="rId23"/>
    <p:sldId id="317" r:id="rId24"/>
    <p:sldId id="259" r:id="rId25"/>
    <p:sldId id="277" r:id="rId26"/>
    <p:sldId id="278" r:id="rId27"/>
    <p:sldId id="279" r:id="rId28"/>
    <p:sldId id="283" r:id="rId29"/>
    <p:sldId id="280" r:id="rId30"/>
    <p:sldId id="281" r:id="rId31"/>
    <p:sldId id="282" r:id="rId32"/>
    <p:sldId id="284" r:id="rId33"/>
    <p:sldId id="285" r:id="rId34"/>
    <p:sldId id="286" r:id="rId35"/>
    <p:sldId id="315" r:id="rId36"/>
    <p:sldId id="287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8" r:id="rId46"/>
    <p:sldId id="299" r:id="rId47"/>
    <p:sldId id="300" r:id="rId48"/>
    <p:sldId id="301" r:id="rId49"/>
    <p:sldId id="314" r:id="rId50"/>
    <p:sldId id="302" r:id="rId51"/>
    <p:sldId id="312" r:id="rId52"/>
    <p:sldId id="313" r:id="rId53"/>
    <p:sldId id="311" r:id="rId54"/>
    <p:sldId id="310" r:id="rId55"/>
    <p:sldId id="304" r:id="rId56"/>
    <p:sldId id="305" r:id="rId57"/>
    <p:sldId id="307" r:id="rId58"/>
    <p:sldId id="308" r:id="rId59"/>
    <p:sldId id="309" r:id="rId60"/>
    <p:sldId id="320" r:id="rId61"/>
    <p:sldId id="316" r:id="rId6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5" autoAdjust="0"/>
    <p:restoredTop sz="94576" autoAdjust="0"/>
  </p:normalViewPr>
  <p:slideViewPr>
    <p:cSldViewPr>
      <p:cViewPr>
        <p:scale>
          <a:sx n="80" d="100"/>
          <a:sy n="80" d="100"/>
        </p:scale>
        <p:origin x="-1920" y="-2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85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notesMaster" Target="notesMasters/notesMaster1.xml"/><Relationship Id="rId64" Type="http://schemas.openxmlformats.org/officeDocument/2006/relationships/printerSettings" Target="printerSettings/printerSettings1.bin"/><Relationship Id="rId65" Type="http://schemas.openxmlformats.org/officeDocument/2006/relationships/presProps" Target="presProps.xml"/><Relationship Id="rId66" Type="http://schemas.openxmlformats.org/officeDocument/2006/relationships/viewProps" Target="viewProps.xml"/><Relationship Id="rId67" Type="http://schemas.openxmlformats.org/officeDocument/2006/relationships/theme" Target="theme/theme1.xml"/><Relationship Id="rId68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6881F9-2604-4DE1-A708-4D2F34A0BAAC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</dgm:pt>
    <dgm:pt modelId="{D2EB0342-AE8F-4111-BAD6-450228109191}">
      <dgm:prSet phldrT="[Text]"/>
      <dgm:spPr/>
      <dgm:t>
        <a:bodyPr/>
        <a:lstStyle/>
        <a:p>
          <a:r>
            <a:rPr lang="en-US" dirty="0" smtClean="0"/>
            <a:t>occurrence</a:t>
          </a:r>
          <a:endParaRPr lang="en-IN" dirty="0"/>
        </a:p>
      </dgm:t>
    </dgm:pt>
    <dgm:pt modelId="{B1CFFD40-28B9-4854-88C6-DD901E91EF3E}" type="parTrans" cxnId="{F4BDF802-793F-4839-9852-CF3C5E7851FF}">
      <dgm:prSet/>
      <dgm:spPr/>
      <dgm:t>
        <a:bodyPr/>
        <a:lstStyle/>
        <a:p>
          <a:endParaRPr lang="en-IN"/>
        </a:p>
      </dgm:t>
    </dgm:pt>
    <dgm:pt modelId="{5593ABF5-8C2D-402B-A8B7-8BBF57BC91D3}" type="sibTrans" cxnId="{F4BDF802-793F-4839-9852-CF3C5E7851FF}">
      <dgm:prSet/>
      <dgm:spPr/>
      <dgm:t>
        <a:bodyPr/>
        <a:lstStyle/>
        <a:p>
          <a:endParaRPr lang="en-IN"/>
        </a:p>
      </dgm:t>
    </dgm:pt>
    <dgm:pt modelId="{F7F28C34-B327-467F-BFCA-296D2139C58A}">
      <dgm:prSet phldrT="[Text]"/>
      <dgm:spPr/>
      <dgm:t>
        <a:bodyPr/>
        <a:lstStyle/>
        <a:p>
          <a:r>
            <a:rPr lang="en-US" dirty="0" smtClean="0"/>
            <a:t>detection</a:t>
          </a:r>
          <a:endParaRPr lang="en-IN" dirty="0"/>
        </a:p>
      </dgm:t>
    </dgm:pt>
    <dgm:pt modelId="{85852225-87FE-4518-944B-54C595C8CB42}" type="parTrans" cxnId="{DBED6912-2196-4B98-B409-AE44B8C98DEA}">
      <dgm:prSet/>
      <dgm:spPr/>
      <dgm:t>
        <a:bodyPr/>
        <a:lstStyle/>
        <a:p>
          <a:endParaRPr lang="en-IN"/>
        </a:p>
      </dgm:t>
    </dgm:pt>
    <dgm:pt modelId="{40E059FD-A2F6-4F56-8034-9566E401DB35}" type="sibTrans" cxnId="{DBED6912-2196-4B98-B409-AE44B8C98DEA}">
      <dgm:prSet/>
      <dgm:spPr/>
      <dgm:t>
        <a:bodyPr/>
        <a:lstStyle/>
        <a:p>
          <a:endParaRPr lang="en-IN"/>
        </a:p>
      </dgm:t>
    </dgm:pt>
    <dgm:pt modelId="{644E98F8-BFDF-4E9B-BB66-1848FC1C1001}">
      <dgm:prSet phldrT="[Text]"/>
      <dgm:spPr/>
      <dgm:t>
        <a:bodyPr/>
        <a:lstStyle/>
        <a:p>
          <a:r>
            <a:rPr lang="en-US" dirty="0" smtClean="0"/>
            <a:t>resolution</a:t>
          </a:r>
          <a:endParaRPr lang="en-IN" dirty="0"/>
        </a:p>
      </dgm:t>
    </dgm:pt>
    <dgm:pt modelId="{987FF622-76E9-488F-AFCA-3B884A592DD1}" type="parTrans" cxnId="{084DE242-B259-4B25-A30C-E49D1AB1E7F9}">
      <dgm:prSet/>
      <dgm:spPr/>
      <dgm:t>
        <a:bodyPr/>
        <a:lstStyle/>
        <a:p>
          <a:endParaRPr lang="en-IN"/>
        </a:p>
      </dgm:t>
    </dgm:pt>
    <dgm:pt modelId="{08A24A59-A855-438E-9424-23D38EBB1163}" type="sibTrans" cxnId="{084DE242-B259-4B25-A30C-E49D1AB1E7F9}">
      <dgm:prSet/>
      <dgm:spPr/>
      <dgm:t>
        <a:bodyPr/>
        <a:lstStyle/>
        <a:p>
          <a:endParaRPr lang="en-IN"/>
        </a:p>
      </dgm:t>
    </dgm:pt>
    <dgm:pt modelId="{F8FEB09A-9E96-4988-831A-FC5ABF83678C}" type="pres">
      <dgm:prSet presAssocID="{F86881F9-2604-4DE1-A708-4D2F34A0BAAC}" presName="linearFlow" presStyleCnt="0">
        <dgm:presLayoutVars>
          <dgm:dir/>
          <dgm:resizeHandles val="exact"/>
        </dgm:presLayoutVars>
      </dgm:prSet>
      <dgm:spPr/>
    </dgm:pt>
    <dgm:pt modelId="{6DC0A62D-DB87-4CC7-AAA8-5580C8023037}" type="pres">
      <dgm:prSet presAssocID="{D2EB0342-AE8F-4111-BAD6-450228109191}" presName="composite" presStyleCnt="0"/>
      <dgm:spPr/>
    </dgm:pt>
    <dgm:pt modelId="{6C74C7BA-C967-4E63-A499-0A52DED61C9D}" type="pres">
      <dgm:prSet presAssocID="{D2EB0342-AE8F-4111-BAD6-450228109191}" presName="imgShp" presStyleLbl="fgImgPlace1" presStyleIdx="0" presStyleCnt="3"/>
      <dgm:spPr/>
    </dgm:pt>
    <dgm:pt modelId="{417B7889-0550-435D-A562-AF525C20C676}" type="pres">
      <dgm:prSet presAssocID="{D2EB0342-AE8F-4111-BAD6-450228109191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13397CF-0375-484B-A999-78BD6942588A}" type="pres">
      <dgm:prSet presAssocID="{5593ABF5-8C2D-402B-A8B7-8BBF57BC91D3}" presName="spacing" presStyleCnt="0"/>
      <dgm:spPr/>
    </dgm:pt>
    <dgm:pt modelId="{F1BC6B97-7961-4B2B-B673-AFE96834EEF4}" type="pres">
      <dgm:prSet presAssocID="{F7F28C34-B327-467F-BFCA-296D2139C58A}" presName="composite" presStyleCnt="0"/>
      <dgm:spPr/>
    </dgm:pt>
    <dgm:pt modelId="{971F6B6E-33F1-4B1E-8D25-A4A1C7E5C9AD}" type="pres">
      <dgm:prSet presAssocID="{F7F28C34-B327-467F-BFCA-296D2139C58A}" presName="imgShp" presStyleLbl="fgImgPlace1" presStyleIdx="1" presStyleCnt="3"/>
      <dgm:spPr/>
    </dgm:pt>
    <dgm:pt modelId="{E46D1EB2-3DE0-42A8-8347-66317CE3D5DE}" type="pres">
      <dgm:prSet presAssocID="{F7F28C34-B327-467F-BFCA-296D2139C58A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1C8BE57-94DB-499F-9AD0-0F990EA1E27D}" type="pres">
      <dgm:prSet presAssocID="{40E059FD-A2F6-4F56-8034-9566E401DB35}" presName="spacing" presStyleCnt="0"/>
      <dgm:spPr/>
    </dgm:pt>
    <dgm:pt modelId="{7E937476-24C0-4D0A-A710-4DF46C377258}" type="pres">
      <dgm:prSet presAssocID="{644E98F8-BFDF-4E9B-BB66-1848FC1C1001}" presName="composite" presStyleCnt="0"/>
      <dgm:spPr/>
    </dgm:pt>
    <dgm:pt modelId="{1127C2CB-B5B4-4AD7-9398-5E3D154D1A01}" type="pres">
      <dgm:prSet presAssocID="{644E98F8-BFDF-4E9B-BB66-1848FC1C1001}" presName="imgShp" presStyleLbl="fgImgPlace1" presStyleIdx="2" presStyleCnt="3"/>
      <dgm:spPr/>
    </dgm:pt>
    <dgm:pt modelId="{9CF73E5F-2286-4759-B761-D0C5F0F71033}" type="pres">
      <dgm:prSet presAssocID="{644E98F8-BFDF-4E9B-BB66-1848FC1C1001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079A3F81-38D0-4F70-9867-66D1EF066E43}" type="presOf" srcId="{F86881F9-2604-4DE1-A708-4D2F34A0BAAC}" destId="{F8FEB09A-9E96-4988-831A-FC5ABF83678C}" srcOrd="0" destOrd="0" presId="urn:microsoft.com/office/officeart/2005/8/layout/vList3#1"/>
    <dgm:cxn modelId="{084DE242-B259-4B25-A30C-E49D1AB1E7F9}" srcId="{F86881F9-2604-4DE1-A708-4D2F34A0BAAC}" destId="{644E98F8-BFDF-4E9B-BB66-1848FC1C1001}" srcOrd="2" destOrd="0" parTransId="{987FF622-76E9-488F-AFCA-3B884A592DD1}" sibTransId="{08A24A59-A855-438E-9424-23D38EBB1163}"/>
    <dgm:cxn modelId="{7E08035D-71BD-4C3A-A370-CD75ECCD02D3}" type="presOf" srcId="{644E98F8-BFDF-4E9B-BB66-1848FC1C1001}" destId="{9CF73E5F-2286-4759-B761-D0C5F0F71033}" srcOrd="0" destOrd="0" presId="urn:microsoft.com/office/officeart/2005/8/layout/vList3#1"/>
    <dgm:cxn modelId="{D470C39B-9F65-4F10-9FB2-BB2EC2992160}" type="presOf" srcId="{F7F28C34-B327-467F-BFCA-296D2139C58A}" destId="{E46D1EB2-3DE0-42A8-8347-66317CE3D5DE}" srcOrd="0" destOrd="0" presId="urn:microsoft.com/office/officeart/2005/8/layout/vList3#1"/>
    <dgm:cxn modelId="{F4BDF802-793F-4839-9852-CF3C5E7851FF}" srcId="{F86881F9-2604-4DE1-A708-4D2F34A0BAAC}" destId="{D2EB0342-AE8F-4111-BAD6-450228109191}" srcOrd="0" destOrd="0" parTransId="{B1CFFD40-28B9-4854-88C6-DD901E91EF3E}" sibTransId="{5593ABF5-8C2D-402B-A8B7-8BBF57BC91D3}"/>
    <dgm:cxn modelId="{FFA1C7D2-6BDE-4825-BDB5-F132A01619AB}" type="presOf" srcId="{D2EB0342-AE8F-4111-BAD6-450228109191}" destId="{417B7889-0550-435D-A562-AF525C20C676}" srcOrd="0" destOrd="0" presId="urn:microsoft.com/office/officeart/2005/8/layout/vList3#1"/>
    <dgm:cxn modelId="{DBED6912-2196-4B98-B409-AE44B8C98DEA}" srcId="{F86881F9-2604-4DE1-A708-4D2F34A0BAAC}" destId="{F7F28C34-B327-467F-BFCA-296D2139C58A}" srcOrd="1" destOrd="0" parTransId="{85852225-87FE-4518-944B-54C595C8CB42}" sibTransId="{40E059FD-A2F6-4F56-8034-9566E401DB35}"/>
    <dgm:cxn modelId="{86404040-59BE-4606-82FD-A1E00A216E67}" type="presParOf" srcId="{F8FEB09A-9E96-4988-831A-FC5ABF83678C}" destId="{6DC0A62D-DB87-4CC7-AAA8-5580C8023037}" srcOrd="0" destOrd="0" presId="urn:microsoft.com/office/officeart/2005/8/layout/vList3#1"/>
    <dgm:cxn modelId="{466A0F9E-0232-4FC1-94FF-43C8BD6AC672}" type="presParOf" srcId="{6DC0A62D-DB87-4CC7-AAA8-5580C8023037}" destId="{6C74C7BA-C967-4E63-A499-0A52DED61C9D}" srcOrd="0" destOrd="0" presId="urn:microsoft.com/office/officeart/2005/8/layout/vList3#1"/>
    <dgm:cxn modelId="{D921F9D2-9187-487C-8CC3-C5087E7D1473}" type="presParOf" srcId="{6DC0A62D-DB87-4CC7-AAA8-5580C8023037}" destId="{417B7889-0550-435D-A562-AF525C20C676}" srcOrd="1" destOrd="0" presId="urn:microsoft.com/office/officeart/2005/8/layout/vList3#1"/>
    <dgm:cxn modelId="{B3093BA1-3EFC-4A18-98B2-618238F2EAEB}" type="presParOf" srcId="{F8FEB09A-9E96-4988-831A-FC5ABF83678C}" destId="{113397CF-0375-484B-A999-78BD6942588A}" srcOrd="1" destOrd="0" presId="urn:microsoft.com/office/officeart/2005/8/layout/vList3#1"/>
    <dgm:cxn modelId="{FAA5699A-24DE-47B7-8041-CC7AEEA087F4}" type="presParOf" srcId="{F8FEB09A-9E96-4988-831A-FC5ABF83678C}" destId="{F1BC6B97-7961-4B2B-B673-AFE96834EEF4}" srcOrd="2" destOrd="0" presId="urn:microsoft.com/office/officeart/2005/8/layout/vList3#1"/>
    <dgm:cxn modelId="{22D4F4C7-A9C6-44BB-9AB1-F3DB78FB260A}" type="presParOf" srcId="{F1BC6B97-7961-4B2B-B673-AFE96834EEF4}" destId="{971F6B6E-33F1-4B1E-8D25-A4A1C7E5C9AD}" srcOrd="0" destOrd="0" presId="urn:microsoft.com/office/officeart/2005/8/layout/vList3#1"/>
    <dgm:cxn modelId="{503C5D27-C4D3-4886-9671-6D154E310561}" type="presParOf" srcId="{F1BC6B97-7961-4B2B-B673-AFE96834EEF4}" destId="{E46D1EB2-3DE0-42A8-8347-66317CE3D5DE}" srcOrd="1" destOrd="0" presId="urn:microsoft.com/office/officeart/2005/8/layout/vList3#1"/>
    <dgm:cxn modelId="{AB0267D8-0CE8-4A90-9C02-499F75E16A67}" type="presParOf" srcId="{F8FEB09A-9E96-4988-831A-FC5ABF83678C}" destId="{D1C8BE57-94DB-499F-9AD0-0F990EA1E27D}" srcOrd="3" destOrd="0" presId="urn:microsoft.com/office/officeart/2005/8/layout/vList3#1"/>
    <dgm:cxn modelId="{E0FBE7C7-E557-4B2F-89B2-47736392D0FC}" type="presParOf" srcId="{F8FEB09A-9E96-4988-831A-FC5ABF83678C}" destId="{7E937476-24C0-4D0A-A710-4DF46C377258}" srcOrd="4" destOrd="0" presId="urn:microsoft.com/office/officeart/2005/8/layout/vList3#1"/>
    <dgm:cxn modelId="{D579663E-6332-4C3C-98B4-C2D7713A8BA0}" type="presParOf" srcId="{7E937476-24C0-4D0A-A710-4DF46C377258}" destId="{1127C2CB-B5B4-4AD7-9398-5E3D154D1A01}" srcOrd="0" destOrd="0" presId="urn:microsoft.com/office/officeart/2005/8/layout/vList3#1"/>
    <dgm:cxn modelId="{B7AFA57B-1EAD-4248-AEFF-3CC2D8233757}" type="presParOf" srcId="{7E937476-24C0-4D0A-A710-4DF46C377258}" destId="{9CF73E5F-2286-4759-B761-D0C5F0F71033}" srcOrd="1" destOrd="0" presId="urn:microsoft.com/office/officeart/2005/8/layout/vList3#1"/>
  </dgm:cxnLst>
  <dgm:bg>
    <a:solidFill>
      <a:schemeClr val="accent2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7B7889-0550-435D-A562-AF525C20C676}">
      <dsp:nvSpPr>
        <dsp:cNvPr id="0" name=""/>
        <dsp:cNvSpPr/>
      </dsp:nvSpPr>
      <dsp:spPr>
        <a:xfrm rot="10800000">
          <a:off x="1073486" y="120"/>
          <a:ext cx="3642133" cy="62442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355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occurrence</a:t>
          </a:r>
          <a:endParaRPr lang="en-IN" sz="2800" kern="1200" dirty="0"/>
        </a:p>
      </dsp:txBody>
      <dsp:txXfrm rot="10800000">
        <a:off x="1229593" y="120"/>
        <a:ext cx="3486026" cy="624427"/>
      </dsp:txXfrm>
    </dsp:sp>
    <dsp:sp modelId="{6C74C7BA-C967-4E63-A499-0A52DED61C9D}">
      <dsp:nvSpPr>
        <dsp:cNvPr id="0" name=""/>
        <dsp:cNvSpPr/>
      </dsp:nvSpPr>
      <dsp:spPr>
        <a:xfrm>
          <a:off x="761272" y="120"/>
          <a:ext cx="624427" cy="624427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6D1EB2-3DE0-42A8-8347-66317CE3D5DE}">
      <dsp:nvSpPr>
        <dsp:cNvPr id="0" name=""/>
        <dsp:cNvSpPr/>
      </dsp:nvSpPr>
      <dsp:spPr>
        <a:xfrm rot="10800000">
          <a:off x="1073486" y="810943"/>
          <a:ext cx="3642133" cy="62442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355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detection</a:t>
          </a:r>
          <a:endParaRPr lang="en-IN" sz="2800" kern="1200" dirty="0"/>
        </a:p>
      </dsp:txBody>
      <dsp:txXfrm rot="10800000">
        <a:off x="1229593" y="810943"/>
        <a:ext cx="3486026" cy="624427"/>
      </dsp:txXfrm>
    </dsp:sp>
    <dsp:sp modelId="{971F6B6E-33F1-4B1E-8D25-A4A1C7E5C9AD}">
      <dsp:nvSpPr>
        <dsp:cNvPr id="0" name=""/>
        <dsp:cNvSpPr/>
      </dsp:nvSpPr>
      <dsp:spPr>
        <a:xfrm>
          <a:off x="761272" y="810943"/>
          <a:ext cx="624427" cy="624427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F73E5F-2286-4759-B761-D0C5F0F71033}">
      <dsp:nvSpPr>
        <dsp:cNvPr id="0" name=""/>
        <dsp:cNvSpPr/>
      </dsp:nvSpPr>
      <dsp:spPr>
        <a:xfrm rot="10800000">
          <a:off x="1073486" y="1621766"/>
          <a:ext cx="3642133" cy="62442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355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resolution</a:t>
          </a:r>
          <a:endParaRPr lang="en-IN" sz="2800" kern="1200" dirty="0"/>
        </a:p>
      </dsp:txBody>
      <dsp:txXfrm rot="10800000">
        <a:off x="1229593" y="1621766"/>
        <a:ext cx="3486026" cy="624427"/>
      </dsp:txXfrm>
    </dsp:sp>
    <dsp:sp modelId="{1127C2CB-B5B4-4AD7-9398-5E3D154D1A01}">
      <dsp:nvSpPr>
        <dsp:cNvPr id="0" name=""/>
        <dsp:cNvSpPr/>
      </dsp:nvSpPr>
      <dsp:spPr>
        <a:xfrm>
          <a:off x="761272" y="1621766"/>
          <a:ext cx="624427" cy="624427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1A060F-E32D-4805-8220-8875430033D1}" type="datetimeFigureOut">
              <a:rPr lang="en-US" smtClean="0"/>
              <a:pPr/>
              <a:t>21/08/13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B3FC45-58C2-4189-A319-57178D7037B0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76462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B3FC45-58C2-4189-A319-57178D7037B0}" type="slidenum">
              <a:rPr lang="en-IN" smtClean="0"/>
              <a:pPr/>
              <a:t>21</a:t>
            </a:fld>
            <a:endParaRPr lang="en-I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21/08/13</a:t>
            </a:fld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21/08/13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21/08/13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21/08/13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21/08/13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21/08/13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21/08/13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21/08/13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21/08/13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21/08/13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AB02A5-4FE5-49D9-9E24-09F23B90C450}" type="datetimeFigureOut">
              <a:rPr lang="en-US" smtClean="0"/>
              <a:pPr/>
              <a:t>21/08/13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54AB02A5-4FE5-49D9-9E24-09F23B90C450}" type="datetimeFigureOut">
              <a:rPr lang="en-US" smtClean="0"/>
              <a:pPr algn="r" eaLnBrk="1" latinLnBrk="0" hangingPunct="1"/>
              <a:t>21/08/13</a:t>
            </a:fld>
            <a:endParaRPr lang="en-US" sz="1200" dirty="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kumimoji="0" lang="en-US" sz="1200" dirty="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algn="ctr" eaLnBrk="1" latinLnBrk="0" hangingPunct="1"/>
            <a:fld id="{6294C92D-0306-4E69-9CD3-20855E849650}" type="slidenum">
              <a:rPr kumimoji="0" lang="en-US" smtClean="0"/>
              <a:pPr algn="ctr" eaLnBrk="1" latinLnBrk="0" hangingPunct="1"/>
              <a:t>‹#›</a:t>
            </a:fld>
            <a:endParaRPr kumimoji="0" lang="en-US" sz="1200" dirty="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6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Novel Paradigms of Parallel Programming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86116" y="4071942"/>
            <a:ext cx="7406640" cy="1752600"/>
          </a:xfrm>
        </p:spPr>
        <p:txBody>
          <a:bodyPr/>
          <a:lstStyle/>
          <a:p>
            <a:r>
              <a:rPr lang="en-US" dirty="0" smtClean="0"/>
              <a:t>Prof. Smruti R. Sarangi</a:t>
            </a:r>
          </a:p>
          <a:p>
            <a:r>
              <a:rPr lang="en-US" dirty="0" smtClean="0"/>
              <a:t>IIT Delhi</a:t>
            </a:r>
            <a:endParaRPr lang="en-IN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Multicore Processors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Parallel Programming Pardigms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Transactional Memory: Basics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Software Transactional Memory(STM)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Hardware Transactional Memory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Slot Scheduler using STM</a:t>
            </a:r>
            <a:endParaRPr lang="en-IN" dirty="0" smtClean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Multicores in the last Five Years</a:t>
            </a:r>
            <a:endParaRPr lang="en-IN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285992"/>
            <a:ext cx="5962678" cy="342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214810" y="5929330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 : Intel IDF</a:t>
            </a:r>
            <a:endParaRPr lang="en-IN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Rise and Rise of Multicore Processors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According to Moore’s Law, the number of cores are doubling each year. </a:t>
            </a:r>
            <a:endParaRPr lang="en-IN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571744"/>
            <a:ext cx="7072362" cy="388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3428992" y="6488668"/>
            <a:ext cx="2813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extremetech.com</a:t>
            </a:r>
            <a:endParaRPr lang="en-IN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of Multicores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343044"/>
            <a:ext cx="7498080" cy="4800600"/>
          </a:xfrm>
        </p:spPr>
        <p:txBody>
          <a:bodyPr/>
          <a:lstStyle/>
          <a:p>
            <a:r>
              <a:rPr lang="en-US" dirty="0" smtClean="0"/>
              <a:t>Cores doubling every two years</a:t>
            </a:r>
          </a:p>
          <a:p>
            <a:pPr lvl="1"/>
            <a:r>
              <a:rPr lang="en-US" dirty="0" smtClean="0"/>
              <a:t>16 cores by 2014</a:t>
            </a:r>
          </a:p>
          <a:p>
            <a:pPr lvl="1"/>
            <a:r>
              <a:rPr lang="en-US" dirty="0" smtClean="0"/>
              <a:t>32 cores by 2016 </a:t>
            </a:r>
          </a:p>
          <a:p>
            <a:pPr lvl="1"/>
            <a:r>
              <a:rPr lang="en-US" dirty="0" smtClean="0"/>
              <a:t>64 cores by 2018 </a:t>
            </a:r>
            <a:endParaRPr lang="en-IN" dirty="0" smtClean="0"/>
          </a:p>
          <a:p>
            <a:r>
              <a:rPr lang="en-US" dirty="0" smtClean="0"/>
              <a:t>Increasing number of threads per core</a:t>
            </a:r>
          </a:p>
          <a:p>
            <a:pPr lvl="1"/>
            <a:r>
              <a:rPr lang="en-US" dirty="0" smtClean="0"/>
              <a:t>Intel processors – 2 threads (hyperthreading mode)</a:t>
            </a:r>
          </a:p>
          <a:p>
            <a:pPr lvl="1"/>
            <a:r>
              <a:rPr lang="en-US" dirty="0" smtClean="0"/>
              <a:t>IBM Power 7 – upto 4 threads per core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Challenges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7290" y="1214422"/>
            <a:ext cx="7422672" cy="1981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Programming and Scaling</a:t>
            </a:r>
          </a:p>
          <a:p>
            <a:r>
              <a:rPr lang="en-US" sz="2800" dirty="0" smtClean="0"/>
              <a:t>How to design a system that </a:t>
            </a:r>
            <a:r>
              <a:rPr lang="en-US" sz="2800" dirty="0" smtClean="0">
                <a:solidFill>
                  <a:srgbClr val="FF0000"/>
                </a:solidFill>
              </a:rPr>
              <a:t>scales</a:t>
            </a:r>
            <a:r>
              <a:rPr lang="en-US" sz="2800" dirty="0" smtClean="0"/>
              <a:t> to hundreds of cores?</a:t>
            </a:r>
          </a:p>
          <a:p>
            <a:r>
              <a:rPr lang="en-US" sz="2800" dirty="0" smtClean="0"/>
              <a:t>How to program it effectively? </a:t>
            </a:r>
          </a:p>
          <a:p>
            <a:endParaRPr lang="en-IN" sz="2800" dirty="0"/>
          </a:p>
        </p:txBody>
      </p:sp>
      <p:sp>
        <p:nvSpPr>
          <p:cNvPr id="4" name="Rounded Rectangle 3"/>
          <p:cNvSpPr/>
          <p:nvPr/>
        </p:nvSpPr>
        <p:spPr>
          <a:xfrm>
            <a:off x="2071670" y="3214686"/>
            <a:ext cx="2357454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Scaling</a:t>
            </a:r>
            <a:endParaRPr lang="en-IN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6000760" y="3214686"/>
            <a:ext cx="2357454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Programming</a:t>
            </a:r>
            <a:endParaRPr lang="en-IN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3939172"/>
            <a:ext cx="2500330" cy="236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1500166" y="6286520"/>
            <a:ext cx="3357586" cy="57148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Computer Architects are working on it …</a:t>
            </a:r>
            <a:endParaRPr lang="en-IN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4000504"/>
            <a:ext cx="1714512" cy="2288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5500694" y="6286520"/>
            <a:ext cx="3357586" cy="57148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We need to work on it …</a:t>
            </a:r>
            <a:endParaRPr lang="en-IN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Leveraging Multicore Processors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5715016"/>
            <a:ext cx="7498080" cy="78581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Each core does a separate job </a:t>
            </a:r>
            <a:r>
              <a:rPr lang="en-US" dirty="0" smtClean="0">
                <a:sym typeface="Wingdings" pitchFamily="2" charset="2"/>
              </a:rPr>
              <a:t> email, editor, music player, video player</a:t>
            </a:r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1285860"/>
            <a:ext cx="4286280" cy="4444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Flowchart: Sequential Access Storage 5"/>
          <p:cNvSpPr/>
          <p:nvPr/>
        </p:nvSpPr>
        <p:spPr>
          <a:xfrm>
            <a:off x="2714612" y="2214554"/>
            <a:ext cx="5286412" cy="3143272"/>
          </a:xfrm>
          <a:prstGeom prst="flowChartMagneticTap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Comic Sans MS" pitchFamily="66" charset="0"/>
              </a:rPr>
              <a:t>Suitable for  only desktop applications</a:t>
            </a:r>
            <a:endParaRPr lang="en-IN" sz="2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708392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about Enterprise/ Scientific Applications?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Need support for 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parallel programming</a:t>
            </a:r>
          </a:p>
          <a:p>
            <a:r>
              <a:rPr lang="en-US" dirty="0" smtClean="0"/>
              <a:t>Traditional Methods</a:t>
            </a:r>
          </a:p>
          <a:p>
            <a:pPr lvl="1"/>
            <a:r>
              <a:rPr lang="en-US" dirty="0" smtClean="0"/>
              <a:t>Lock based</a:t>
            </a:r>
          </a:p>
          <a:p>
            <a:r>
              <a:rPr lang="en-US" dirty="0" smtClean="0"/>
              <a:t>Non-traditional methods</a:t>
            </a:r>
          </a:p>
          <a:p>
            <a:pPr lvl="1"/>
            <a:r>
              <a:rPr lang="en-US" dirty="0" smtClean="0"/>
              <a:t>Non-blocking methods (lock free/ wait free)</a:t>
            </a:r>
          </a:p>
          <a:p>
            <a:pPr lvl="1"/>
            <a:r>
              <a:rPr lang="en-US" dirty="0" smtClean="0"/>
              <a:t>Transactional Memory</a:t>
            </a:r>
          </a:p>
          <a:p>
            <a:pPr lvl="2"/>
            <a:r>
              <a:rPr lang="en-US" dirty="0" smtClean="0"/>
              <a:t>Software</a:t>
            </a:r>
          </a:p>
          <a:p>
            <a:pPr lvl="2"/>
            <a:r>
              <a:rPr lang="en-US" dirty="0" smtClean="0"/>
              <a:t>Hardware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Multicore Processors</a:t>
            </a:r>
          </a:p>
          <a:p>
            <a:r>
              <a:rPr lang="en-US" dirty="0" smtClean="0"/>
              <a:t>Parallel Programming Paradigms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Transactional Memory: Basics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Software Transactional Memory(STM)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Hardware Transactional Memory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Slot Scheduler using STM</a:t>
            </a:r>
            <a:endParaRPr lang="en-IN" dirty="0" smtClean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500166" y="1714488"/>
            <a:ext cx="4572032" cy="17859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Conventional Lock-Based Programming</a:t>
            </a:r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>
            <a:off x="1643042" y="1857364"/>
            <a:ext cx="3738524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val </a:t>
            </a:r>
            <a:r>
              <a:rPr lang="en-US" sz="2400" dirty="0" smtClean="0">
                <a:solidFill>
                  <a:schemeClr val="accent6"/>
                </a:solidFill>
              </a:rPr>
              <a:t>= account.balance</a:t>
            </a:r>
            <a:r>
              <a:rPr lang="en-US" sz="2400" dirty="0" smtClean="0"/>
              <a:t>; </a:t>
            </a:r>
          </a:p>
          <a:p>
            <a:r>
              <a:rPr lang="en-US" sz="2400" dirty="0" smtClean="0"/>
              <a:t>newval = val + 100;</a:t>
            </a:r>
          </a:p>
          <a:p>
            <a:r>
              <a:rPr lang="en-US" sz="2400" dirty="0" smtClean="0">
                <a:solidFill>
                  <a:schemeClr val="accent6"/>
                </a:solidFill>
              </a:rPr>
              <a:t>account.balance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 smtClean="0"/>
              <a:t>= newval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285852" y="3929066"/>
            <a:ext cx="5429288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Can this code be executed in parallel by multiple threads? </a:t>
            </a:r>
            <a:endParaRPr lang="en-IN" sz="24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9400" y="1857364"/>
            <a:ext cx="251460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problem?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3929066"/>
            <a:ext cx="7498080" cy="2319334"/>
          </a:xfrm>
        </p:spPr>
        <p:txBody>
          <a:bodyPr/>
          <a:lstStyle/>
          <a:p>
            <a:r>
              <a:rPr lang="en-US" dirty="0" smtClean="0"/>
              <a:t>We need to clearly order one computation before the other</a:t>
            </a:r>
          </a:p>
          <a:p>
            <a:r>
              <a:rPr lang="en-US" dirty="0" smtClean="0"/>
              <a:t>Otherwise, the result will be </a:t>
            </a:r>
            <a:r>
              <a:rPr lang="en-US" dirty="0" smtClean="0">
                <a:solidFill>
                  <a:srgbClr val="FF0000"/>
                </a:solidFill>
              </a:rPr>
              <a:t>incorrect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285852" y="1357298"/>
            <a:ext cx="3714776" cy="171451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>
            <a:off x="1357290" y="1714488"/>
            <a:ext cx="38576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val = </a:t>
            </a:r>
            <a:r>
              <a:rPr lang="en-US" sz="2000" dirty="0" smtClean="0">
                <a:solidFill>
                  <a:srgbClr val="0070C0"/>
                </a:solidFill>
              </a:rPr>
              <a:t>account.balance</a:t>
            </a:r>
            <a:r>
              <a:rPr lang="en-US" sz="2000" dirty="0" smtClean="0"/>
              <a:t>;</a:t>
            </a:r>
          </a:p>
          <a:p>
            <a:r>
              <a:rPr lang="en-US" sz="2000" dirty="0" smtClean="0"/>
              <a:t>newval = val + 100;</a:t>
            </a:r>
          </a:p>
          <a:p>
            <a:r>
              <a:rPr lang="en-US" sz="2000" dirty="0" smtClean="0">
                <a:solidFill>
                  <a:srgbClr val="0070C0"/>
                </a:solidFill>
              </a:rPr>
              <a:t>account.balance = newval</a:t>
            </a:r>
            <a:endParaRPr lang="en-US" sz="2000" dirty="0" smtClean="0"/>
          </a:p>
        </p:txBody>
      </p:sp>
      <p:sp>
        <p:nvSpPr>
          <p:cNvPr id="8" name="Rounded Rectangle 7"/>
          <p:cNvSpPr/>
          <p:nvPr/>
        </p:nvSpPr>
        <p:spPr>
          <a:xfrm>
            <a:off x="5214911" y="1357298"/>
            <a:ext cx="3714776" cy="171451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9" name="TextBox 8"/>
          <p:cNvSpPr txBox="1"/>
          <p:nvPr/>
        </p:nvSpPr>
        <p:spPr>
          <a:xfrm>
            <a:off x="5286349" y="1725910"/>
            <a:ext cx="38576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val = </a:t>
            </a:r>
            <a:r>
              <a:rPr lang="en-US" sz="2000" dirty="0" smtClean="0">
                <a:solidFill>
                  <a:srgbClr val="0070C0"/>
                </a:solidFill>
              </a:rPr>
              <a:t>account.balance</a:t>
            </a:r>
            <a:r>
              <a:rPr lang="en-US" sz="2000" dirty="0" smtClean="0"/>
              <a:t>;</a:t>
            </a:r>
          </a:p>
          <a:p>
            <a:r>
              <a:rPr lang="en-US" sz="2000" dirty="0" smtClean="0"/>
              <a:t>newval = val + 100;</a:t>
            </a:r>
          </a:p>
          <a:p>
            <a:r>
              <a:rPr lang="en-US" sz="2000" dirty="0" smtClean="0">
                <a:solidFill>
                  <a:srgbClr val="0070C0"/>
                </a:solidFill>
              </a:rPr>
              <a:t>account.balance = newval</a:t>
            </a:r>
            <a:endParaRPr lang="en-US" sz="2000" dirty="0" smtClean="0"/>
          </a:p>
        </p:txBody>
      </p:sp>
      <p:sp>
        <p:nvSpPr>
          <p:cNvPr id="10" name="Rectangle 9"/>
          <p:cNvSpPr/>
          <p:nvPr/>
        </p:nvSpPr>
        <p:spPr>
          <a:xfrm>
            <a:off x="1285852" y="1785926"/>
            <a:ext cx="714380" cy="28575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100</a:t>
            </a:r>
            <a:endParaRPr lang="en-IN" dirty="0"/>
          </a:p>
        </p:txBody>
      </p:sp>
      <p:sp>
        <p:nvSpPr>
          <p:cNvPr id="11" name="Rectangle 10"/>
          <p:cNvSpPr/>
          <p:nvPr/>
        </p:nvSpPr>
        <p:spPr>
          <a:xfrm>
            <a:off x="5214942" y="1714488"/>
            <a:ext cx="714380" cy="28575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100</a:t>
            </a:r>
            <a:endParaRPr lang="en-IN" dirty="0"/>
          </a:p>
        </p:txBody>
      </p:sp>
      <p:sp>
        <p:nvSpPr>
          <p:cNvPr id="12" name="Rectangle 11"/>
          <p:cNvSpPr/>
          <p:nvPr/>
        </p:nvSpPr>
        <p:spPr>
          <a:xfrm>
            <a:off x="1285852" y="2143116"/>
            <a:ext cx="714380" cy="28575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200</a:t>
            </a:r>
            <a:endParaRPr lang="en-IN" dirty="0"/>
          </a:p>
        </p:txBody>
      </p:sp>
      <p:sp>
        <p:nvSpPr>
          <p:cNvPr id="13" name="Rectangle 12"/>
          <p:cNvSpPr/>
          <p:nvPr/>
        </p:nvSpPr>
        <p:spPr>
          <a:xfrm>
            <a:off x="5214942" y="2071678"/>
            <a:ext cx="714380" cy="28575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200</a:t>
            </a:r>
            <a:endParaRPr lang="en-IN" dirty="0"/>
          </a:p>
        </p:txBody>
      </p:sp>
      <p:sp>
        <p:nvSpPr>
          <p:cNvPr id="14" name="Rectangle 13"/>
          <p:cNvSpPr/>
          <p:nvPr/>
        </p:nvSpPr>
        <p:spPr>
          <a:xfrm>
            <a:off x="1285852" y="2500306"/>
            <a:ext cx="714380" cy="28575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200</a:t>
            </a:r>
            <a:endParaRPr lang="en-IN" dirty="0"/>
          </a:p>
        </p:txBody>
      </p:sp>
      <p:sp>
        <p:nvSpPr>
          <p:cNvPr id="15" name="Rectangle 14"/>
          <p:cNvSpPr/>
          <p:nvPr/>
        </p:nvSpPr>
        <p:spPr>
          <a:xfrm>
            <a:off x="5214942" y="2428868"/>
            <a:ext cx="714380" cy="28575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200</a:t>
            </a:r>
            <a:endParaRPr lang="en-IN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Solution: Use Locks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5143512"/>
            <a:ext cx="7498080" cy="1104888"/>
          </a:xfrm>
        </p:spPr>
        <p:txBody>
          <a:bodyPr/>
          <a:lstStyle/>
          <a:p>
            <a:r>
              <a:rPr lang="en-US" dirty="0" smtClean="0"/>
              <a:t>Problems with Locks</a:t>
            </a:r>
          </a:p>
          <a:p>
            <a:pPr lvl="1"/>
            <a:r>
              <a:rPr lang="en-US" dirty="0" smtClean="0"/>
              <a:t>Does not allow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disjoint access parallelism</a:t>
            </a:r>
            <a:endParaRPr lang="en-IN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48550" y="2285992"/>
            <a:ext cx="169545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ounded Rectangle 8"/>
          <p:cNvSpPr/>
          <p:nvPr/>
        </p:nvSpPr>
        <p:spPr>
          <a:xfrm>
            <a:off x="1571604" y="2071678"/>
            <a:ext cx="5715040" cy="278608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0" name="TextBox 9"/>
          <p:cNvSpPr txBox="1"/>
          <p:nvPr/>
        </p:nvSpPr>
        <p:spPr>
          <a:xfrm>
            <a:off x="1714480" y="2428868"/>
            <a:ext cx="57150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lock();</a:t>
            </a:r>
          </a:p>
          <a:p>
            <a:r>
              <a:rPr lang="en-US" sz="2400" dirty="0" smtClean="0"/>
              <a:t>	val =</a:t>
            </a:r>
            <a:r>
              <a:rPr lang="en-US" sz="2400" dirty="0" smtClean="0">
                <a:solidFill>
                  <a:srgbClr val="0070C0"/>
                </a:solidFill>
              </a:rPr>
              <a:t> account.balance</a:t>
            </a:r>
            <a:r>
              <a:rPr lang="en-US" sz="2400" dirty="0" smtClean="0"/>
              <a:t>;</a:t>
            </a:r>
          </a:p>
          <a:p>
            <a:r>
              <a:rPr lang="en-US" sz="2400" dirty="0" smtClean="0"/>
              <a:t>	newval = val + 100;</a:t>
            </a:r>
          </a:p>
          <a:p>
            <a:r>
              <a:rPr lang="en-US" sz="2400" dirty="0" smtClean="0">
                <a:solidFill>
                  <a:srgbClr val="0070C0"/>
                </a:solidFill>
              </a:rPr>
              <a:t>	account.balance</a:t>
            </a:r>
            <a:r>
              <a:rPr lang="en-US" sz="2400" dirty="0" smtClean="0"/>
              <a:t> = newval;</a:t>
            </a:r>
          </a:p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unlock();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100" y="274638"/>
            <a:ext cx="81439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What is disjoint access parallelism?</a:t>
            </a:r>
            <a:endParaRPr lang="en-IN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643306" y="1285860"/>
            <a:ext cx="2428892" cy="3477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ounded Rectangle 4"/>
          <p:cNvSpPr/>
          <p:nvPr/>
        </p:nvSpPr>
        <p:spPr>
          <a:xfrm>
            <a:off x="1500166" y="4857760"/>
            <a:ext cx="7072362" cy="185738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Allows code from different threads to run in parallel if they do not </a:t>
            </a:r>
          </a:p>
          <a:p>
            <a:pPr algn="ctr"/>
            <a:r>
              <a:rPr lang="en-US" sz="2800" dirty="0" smtClean="0"/>
              <a:t>access the same data. </a:t>
            </a:r>
            <a:endParaRPr lang="en-IN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problems with locks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 typical UNIX futex based implementation</a:t>
            </a:r>
          </a:p>
          <a:p>
            <a:pPr lvl="1"/>
            <a:r>
              <a:rPr lang="en-US" dirty="0" smtClean="0"/>
              <a:t>If a thread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cannot get a lock for 100 µs</a:t>
            </a:r>
            <a:r>
              <a:rPr lang="en-US" dirty="0" smtClean="0"/>
              <a:t>, it invokes the kernel and goes to sleep</a:t>
            </a:r>
          </a:p>
          <a:p>
            <a:pPr lvl="1"/>
            <a:r>
              <a:rPr lang="en-US" dirty="0" smtClean="0">
                <a:solidFill>
                  <a:schemeClr val="accent3"/>
                </a:solidFill>
              </a:rPr>
              <a:t>System calls </a:t>
            </a:r>
            <a:r>
              <a:rPr lang="en-US" dirty="0" smtClean="0"/>
              <a:t>have an additional overhead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They lead to OS jitter, which can be as high as tens of milliseconds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[Sarangi and Kallurkar] </a:t>
            </a:r>
            <a:r>
              <a:rPr lang="en-US" dirty="0" smtClean="0">
                <a:solidFill>
                  <a:srgbClr val="00B050"/>
                </a:solidFill>
                <a:sym typeface="Wingdings" pitchFamily="2" charset="2"/>
              </a:rPr>
              <a:t> OS jitter slows down parallel applications by more than 10%</a:t>
            </a:r>
            <a:endParaRPr lang="en-IN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get rid of locks?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2338390"/>
          </a:xfrm>
        </p:spPr>
        <p:txBody>
          <a:bodyPr/>
          <a:lstStyle/>
          <a:p>
            <a:r>
              <a:rPr lang="en-US" dirty="0" smtClean="0"/>
              <a:t>Use the HW instruction</a:t>
            </a:r>
          </a:p>
          <a:p>
            <a:pPr lvl="1"/>
            <a:r>
              <a:rPr lang="en-US" dirty="0" smtClean="0"/>
              <a:t>CAS (atomic compare and set)</a:t>
            </a:r>
          </a:p>
          <a:p>
            <a:r>
              <a:rPr lang="en-US" dirty="0" smtClean="0"/>
              <a:t>Example:</a:t>
            </a:r>
          </a:p>
          <a:p>
            <a:pPr lvl="1"/>
            <a:r>
              <a:rPr lang="en-US" dirty="0" smtClean="0"/>
              <a:t>CAS a, 10, 5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3500430" y="4286256"/>
            <a:ext cx="428628" cy="428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3929058" y="4286256"/>
            <a:ext cx="428628" cy="428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4357686" y="4286256"/>
            <a:ext cx="500066" cy="4286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86314" y="4286256"/>
            <a:ext cx="428628" cy="428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Rectangle 7"/>
          <p:cNvSpPr/>
          <p:nvPr/>
        </p:nvSpPr>
        <p:spPr>
          <a:xfrm>
            <a:off x="2643174" y="4286256"/>
            <a:ext cx="428628" cy="428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9" name="Rectangle 8"/>
          <p:cNvSpPr/>
          <p:nvPr/>
        </p:nvSpPr>
        <p:spPr>
          <a:xfrm>
            <a:off x="3071802" y="4286256"/>
            <a:ext cx="428628" cy="428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0" name="Rectangle 9"/>
          <p:cNvSpPr/>
          <p:nvPr/>
        </p:nvSpPr>
        <p:spPr>
          <a:xfrm>
            <a:off x="6072198" y="4286256"/>
            <a:ext cx="428628" cy="428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1" name="Rectangle 10"/>
          <p:cNvSpPr/>
          <p:nvPr/>
        </p:nvSpPr>
        <p:spPr>
          <a:xfrm>
            <a:off x="5214942" y="4286256"/>
            <a:ext cx="428628" cy="428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2" name="Rectangle 11"/>
          <p:cNvSpPr/>
          <p:nvPr/>
        </p:nvSpPr>
        <p:spPr>
          <a:xfrm>
            <a:off x="5643570" y="4286256"/>
            <a:ext cx="428628" cy="4286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cxnSp>
        <p:nvCxnSpPr>
          <p:cNvPr id="14" name="Straight Arrow Connector 13"/>
          <p:cNvCxnSpPr/>
          <p:nvPr/>
        </p:nvCxnSpPr>
        <p:spPr>
          <a:xfrm rot="5400000" flipH="1" flipV="1">
            <a:off x="4179885" y="5178437"/>
            <a:ext cx="78581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4286248" y="5286388"/>
            <a:ext cx="500066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IN" dirty="0"/>
          </a:p>
        </p:txBody>
      </p:sp>
      <p:cxnSp>
        <p:nvCxnSpPr>
          <p:cNvPr id="17" name="Straight Connector 16"/>
          <p:cNvCxnSpPr/>
          <p:nvPr/>
        </p:nvCxnSpPr>
        <p:spPr>
          <a:xfrm rot="5400000">
            <a:off x="3464711" y="3607595"/>
            <a:ext cx="21431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3571868" y="3714752"/>
            <a:ext cx="150019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 flipH="1" flipV="1">
            <a:off x="4321967" y="4107661"/>
            <a:ext cx="35719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500562" y="3929066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5072066" y="3571876"/>
            <a:ext cx="500066" cy="50006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cxnSp>
        <p:nvCxnSpPr>
          <p:cNvPr id="35" name="Straight Connector 34"/>
          <p:cNvCxnSpPr/>
          <p:nvPr/>
        </p:nvCxnSpPr>
        <p:spPr>
          <a:xfrm rot="5400000" flipH="1" flipV="1">
            <a:off x="5319510" y="3538746"/>
            <a:ext cx="1588" cy="353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5143504" y="3929066"/>
            <a:ext cx="35719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5572132" y="3786190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857620" y="3071810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5</a:t>
            </a:r>
            <a:endParaRPr lang="en-IN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5521 0.16767 " pathEditMode="relative" ptsTypes="AA">
                                      <p:cBhvr>
                                        <p:cTn id="4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5" grpId="0" animBg="1"/>
      <p:bldP spid="33" grpId="0" animBg="1"/>
      <p:bldP spid="41" grpId="0"/>
      <p:bldP spid="41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Lock free Algorithm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1571604" y="1285860"/>
            <a:ext cx="7143800" cy="385765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400" dirty="0" smtClean="0"/>
          </a:p>
          <a:p>
            <a:r>
              <a:rPr lang="en-US" sz="2400" dirty="0" smtClean="0"/>
              <a:t>while(</a:t>
            </a:r>
            <a:r>
              <a:rPr lang="en-US" sz="2400" dirty="0" smtClean="0">
                <a:solidFill>
                  <a:srgbClr val="0070C0"/>
                </a:solidFill>
              </a:rPr>
              <a:t>true</a:t>
            </a:r>
            <a:r>
              <a:rPr lang="en-US" sz="2400" dirty="0" smtClean="0"/>
              <a:t>) { </a:t>
            </a:r>
          </a:p>
          <a:p>
            <a:r>
              <a:rPr lang="en-US" sz="2400" dirty="0" smtClean="0"/>
              <a:t>	&lt;val, ts&gt; = account.balance;</a:t>
            </a:r>
          </a:p>
          <a:p>
            <a:r>
              <a:rPr lang="en-US" sz="2400" dirty="0" smtClean="0"/>
              <a:t>	newval  = val + 100;</a:t>
            </a:r>
          </a:p>
          <a:p>
            <a:r>
              <a:rPr lang="en-US" sz="2400" dirty="0" smtClean="0"/>
              <a:t>	newts  = ts + 1;</a:t>
            </a:r>
          </a:p>
          <a:p>
            <a:r>
              <a:rPr lang="en-US" sz="2400" dirty="0" smtClean="0"/>
              <a:t>	if (CAS (account.balance, &lt;val,ts&gt;, 			&lt;newval,newts&gt;) )  </a:t>
            </a:r>
          </a:p>
          <a:p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break</a:t>
            </a:r>
            <a:r>
              <a:rPr lang="en-US" sz="2400" dirty="0" smtClean="0"/>
              <a:t>;</a:t>
            </a:r>
          </a:p>
          <a:p>
            <a:r>
              <a:rPr lang="en-US" sz="2400" dirty="0" smtClean="0"/>
              <a:t>}</a:t>
            </a:r>
            <a:endParaRPr lang="en-IN" sz="2400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928662" y="2071678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>
            <a:off x="928662" y="4357694"/>
            <a:ext cx="928694" cy="1588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 flipH="1" flipV="1">
            <a:off x="-213552" y="3213892"/>
            <a:ext cx="2286016" cy="1588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3143240" y="5857892"/>
            <a:ext cx="2000264" cy="50006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value</a:t>
            </a:r>
            <a:endParaRPr lang="en-IN" dirty="0"/>
          </a:p>
        </p:txBody>
      </p:sp>
      <p:sp>
        <p:nvSpPr>
          <p:cNvPr id="19" name="Rectangle 18"/>
          <p:cNvSpPr/>
          <p:nvPr/>
        </p:nvSpPr>
        <p:spPr>
          <a:xfrm>
            <a:off x="5143504" y="5857892"/>
            <a:ext cx="1428760" cy="50006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timestamp</a:t>
            </a:r>
            <a:endParaRPr lang="en-IN" dirty="0"/>
          </a:p>
        </p:txBody>
      </p:sp>
      <p:sp>
        <p:nvSpPr>
          <p:cNvPr id="20" name="TextBox 19"/>
          <p:cNvSpPr txBox="1"/>
          <p:nvPr/>
        </p:nvSpPr>
        <p:spPr>
          <a:xfrm>
            <a:off x="3500430" y="5214950"/>
            <a:ext cx="24545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Cordia New" pitchFamily="34" charset="-34"/>
                <a:cs typeface="Cordia New" pitchFamily="34" charset="-34"/>
              </a:rPr>
              <a:t>account.balance</a:t>
            </a:r>
            <a:endParaRPr lang="en-IN" sz="3600" dirty="0">
              <a:latin typeface="Cordia New" pitchFamily="34" charset="-34"/>
              <a:cs typeface="Cordia New" pitchFamily="34" charset="-34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643174" y="5357826"/>
            <a:ext cx="4143404" cy="121442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Issues with the Lockfree Algorithm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2266952"/>
          </a:xfrm>
        </p:spPr>
        <p:txBody>
          <a:bodyPr/>
          <a:lstStyle/>
          <a:p>
            <a:r>
              <a:rPr lang="en-US" dirty="0" smtClean="0"/>
              <a:t>The loop might never </a:t>
            </a:r>
            <a:r>
              <a:rPr lang="en-US" dirty="0" smtClean="0">
                <a:solidFill>
                  <a:srgbClr val="FF0000"/>
                </a:solidFill>
              </a:rPr>
              <a:t>terminate</a:t>
            </a:r>
          </a:p>
          <a:p>
            <a:r>
              <a:rPr lang="en-US" dirty="0" smtClean="0"/>
              <a:t>Can lead to </a:t>
            </a:r>
            <a:r>
              <a:rPr lang="en-US" dirty="0" smtClean="0">
                <a:solidFill>
                  <a:srgbClr val="FF0000"/>
                </a:solidFill>
              </a:rPr>
              <a:t>starvation</a:t>
            </a:r>
          </a:p>
          <a:p>
            <a:r>
              <a:rPr lang="en-US" dirty="0" smtClean="0"/>
              <a:t> There are two metrics that we need to optimize</a:t>
            </a:r>
          </a:p>
          <a:p>
            <a:pPr lvl="1"/>
            <a:endParaRPr lang="en-IN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3929066"/>
            <a:ext cx="3143272" cy="2160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3714752"/>
            <a:ext cx="2438400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ounded Rectangle 5"/>
          <p:cNvSpPr/>
          <p:nvPr/>
        </p:nvSpPr>
        <p:spPr>
          <a:xfrm>
            <a:off x="2000232" y="6072206"/>
            <a:ext cx="3000396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balance</a:t>
            </a:r>
            <a:endParaRPr lang="en-IN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5786446" y="6000768"/>
            <a:ext cx="3000396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speed</a:t>
            </a:r>
            <a:endParaRPr lang="en-IN" sz="2400" dirty="0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5400000">
            <a:off x="6105539" y="3824288"/>
            <a:ext cx="238125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6200000">
            <a:off x="1962134" y="3895726"/>
            <a:ext cx="238125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7290" y="0"/>
            <a:ext cx="7498080" cy="1143000"/>
          </a:xfrm>
        </p:spPr>
        <p:txBody>
          <a:bodyPr/>
          <a:lstStyle/>
          <a:p>
            <a:r>
              <a:rPr lang="en-US" dirty="0" smtClean="0"/>
              <a:t>How to increase the balance?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838192"/>
          </a:xfrm>
        </p:spPr>
        <p:txBody>
          <a:bodyPr/>
          <a:lstStyle/>
          <a:p>
            <a:r>
              <a:rPr lang="en-US" dirty="0" smtClean="0"/>
              <a:t>Wait free algorithms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3143240" y="2500306"/>
            <a:ext cx="3786214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Basic Idea</a:t>
            </a:r>
            <a:endParaRPr lang="en-IN" sz="32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428728" y="3357562"/>
            <a:ext cx="7498080" cy="2928958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>
            <a:normAutofit fontScale="92500" lnSpcReduction="10000"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request</a:t>
            </a:r>
            <a:r>
              <a:rPr lang="en-US" sz="3200" baseline="0" dirty="0" smtClean="0"/>
              <a:t>,</a:t>
            </a:r>
            <a:r>
              <a:rPr lang="en-US" sz="3200" dirty="0" smtClean="0"/>
              <a:t> T, 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first finds another request, R, that is</a:t>
            </a:r>
            <a:r>
              <a:rPr lang="en-US" sz="3200" dirty="0" smtClean="0"/>
              <a:t> waiting for a long time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n-US" sz="3200" dirty="0" smtClean="0"/>
              <a:t>T decides to </a:t>
            </a:r>
            <a:r>
              <a:rPr lang="en-US" sz="3200" dirty="0" smtClean="0">
                <a:solidFill>
                  <a:srgbClr val="00B0F0"/>
                </a:solidFill>
              </a:rPr>
              <a:t>help</a:t>
            </a:r>
            <a:r>
              <a:rPr lang="en-US" sz="3200" dirty="0" smtClean="0"/>
              <a:t> R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n-US" sz="3200" dirty="0" smtClean="0"/>
              <a:t>This strategy ensures that no request is left behind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n-US" sz="3200" dirty="0" smtClean="0"/>
              <a:t>Also known as an </a:t>
            </a:r>
            <a:r>
              <a:rPr 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altruistic algorithm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lang="en-US" sz="3200" dirty="0" smtClean="0"/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IN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00892" y="785794"/>
            <a:ext cx="1790700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Required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1409696"/>
          </a:xfrm>
        </p:spPr>
        <p:txBody>
          <a:bodyPr/>
          <a:lstStyle/>
          <a:p>
            <a:r>
              <a:rPr lang="en-US" i="1" dirty="0" smtClean="0"/>
              <a:t>dcas</a:t>
            </a:r>
            <a:r>
              <a:rPr lang="en-US" dirty="0" smtClean="0"/>
              <a:t> (double CAS) instruction</a:t>
            </a:r>
          </a:p>
          <a:p>
            <a:r>
              <a:rPr lang="en-US" i="1" dirty="0" smtClean="0"/>
              <a:t>dcas</a:t>
            </a:r>
            <a:r>
              <a:rPr lang="en-US" dirty="0" smtClean="0"/>
              <a:t>(a, v1, v2, b, v3, v4)</a:t>
            </a:r>
          </a:p>
          <a:p>
            <a:pPr>
              <a:buNone/>
            </a:pP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2357422" y="3571876"/>
            <a:ext cx="5429288" cy="178595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dirty="0" smtClean="0"/>
          </a:p>
          <a:p>
            <a:r>
              <a:rPr lang="en-US" sz="3200" dirty="0" smtClean="0"/>
              <a:t>if  ((a = v1), and (b = v3))</a:t>
            </a:r>
          </a:p>
          <a:p>
            <a:r>
              <a:rPr lang="en-US" sz="3200" dirty="0" smtClean="0"/>
              <a:t>	set a = v2</a:t>
            </a:r>
          </a:p>
          <a:p>
            <a:r>
              <a:rPr lang="en-US" sz="3200" dirty="0" smtClean="0"/>
              <a:t>	set b = v4</a:t>
            </a:r>
          </a:p>
        </p:txBody>
      </p:sp>
      <p:sp>
        <p:nvSpPr>
          <p:cNvPr id="5" name="Rectangle 4"/>
          <p:cNvSpPr/>
          <p:nvPr/>
        </p:nvSpPr>
        <p:spPr>
          <a:xfrm>
            <a:off x="4071934" y="3214686"/>
            <a:ext cx="2286016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Atomic</a:t>
            </a:r>
            <a:endParaRPr lang="en-IN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24" y="0"/>
            <a:ext cx="8715436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Implementation of a Wait Free Algorithm</a:t>
            </a:r>
            <a:endParaRPr lang="en-IN" sz="3600" dirty="0"/>
          </a:p>
        </p:txBody>
      </p:sp>
      <p:sp>
        <p:nvSpPr>
          <p:cNvPr id="4" name="Rounded Rectangle 3"/>
          <p:cNvSpPr/>
          <p:nvPr/>
        </p:nvSpPr>
        <p:spPr>
          <a:xfrm>
            <a:off x="1285852" y="2928934"/>
            <a:ext cx="7429552" cy="36433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 smtClean="0"/>
              <a:t>while(</a:t>
            </a:r>
            <a:r>
              <a:rPr lang="en-US" sz="2400" dirty="0" smtClean="0">
                <a:solidFill>
                  <a:srgbClr val="0070C0"/>
                </a:solidFill>
              </a:rPr>
              <a:t>true</a:t>
            </a:r>
            <a:r>
              <a:rPr lang="en-US" sz="2400" dirty="0" smtClean="0"/>
              <a:t>) { </a:t>
            </a:r>
          </a:p>
          <a:p>
            <a:r>
              <a:rPr lang="en-US" sz="2400" dirty="0" smtClean="0"/>
              <a:t>	&lt;val, ts&gt; = T.account.balance;</a:t>
            </a:r>
          </a:p>
          <a:p>
            <a:r>
              <a:rPr lang="en-US" sz="2400" dirty="0" smtClean="0"/>
              <a:t>	newval  = val + 100;</a:t>
            </a:r>
          </a:p>
          <a:p>
            <a:r>
              <a:rPr lang="en-US" sz="2400" dirty="0" smtClean="0"/>
              <a:t>	newts  = ts + 1;</a:t>
            </a:r>
          </a:p>
          <a:p>
            <a:r>
              <a:rPr lang="en-US" sz="2400" dirty="0" smtClean="0"/>
              <a:t>	if (</a:t>
            </a:r>
            <a:r>
              <a:rPr lang="en-US" sz="2400" b="1" dirty="0" smtClean="0">
                <a:solidFill>
                  <a:srgbClr val="002060"/>
                </a:solidFill>
              </a:rPr>
              <a:t>dcas</a:t>
            </a:r>
            <a:r>
              <a:rPr lang="en-US" sz="2400" dirty="0" smtClean="0"/>
              <a:t> (</a:t>
            </a:r>
            <a:r>
              <a:rPr lang="en-US" sz="2400" u="sng" dirty="0" smtClean="0"/>
              <a:t>T.account.balance</a:t>
            </a:r>
            <a:r>
              <a:rPr lang="en-US" sz="2400" dirty="0" smtClean="0"/>
              <a:t>, &lt;val,ts&gt;, 			&lt;newval,newts&gt;, </a:t>
            </a:r>
            <a:r>
              <a:rPr lang="en-US" sz="2400" u="sng" dirty="0" smtClean="0"/>
              <a:t>T.status</a:t>
            </a:r>
            <a:r>
              <a:rPr lang="en-US" sz="2400" dirty="0" smtClean="0"/>
              <a:t>, 0, 1) )  </a:t>
            </a:r>
          </a:p>
          <a:p>
            <a:r>
              <a:rPr lang="en-US" sz="2400" dirty="0" smtClean="0"/>
              <a:t>		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break</a:t>
            </a:r>
            <a:r>
              <a:rPr lang="en-US" sz="2400" dirty="0" smtClean="0"/>
              <a:t>;</a:t>
            </a:r>
          </a:p>
          <a:p>
            <a:r>
              <a:rPr lang="en-US" sz="2400" dirty="0" smtClean="0"/>
              <a:t>	if(T.status == 1)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break</a:t>
            </a:r>
            <a:r>
              <a:rPr lang="en-US" sz="2400" dirty="0" smtClean="0"/>
              <a:t>;</a:t>
            </a:r>
          </a:p>
          <a:p>
            <a:r>
              <a:rPr lang="en-US" sz="2400" dirty="0" smtClean="0"/>
              <a:t>}</a:t>
            </a:r>
            <a:endParaRPr lang="en-IN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1285852" y="1000108"/>
            <a:ext cx="7143800" cy="157163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accent1"/>
                </a:solidFill>
              </a:rPr>
              <a:t>repeat</a:t>
            </a:r>
            <a:r>
              <a:rPr lang="en-US" sz="2400" dirty="0" smtClean="0"/>
              <a:t> until (R = null)</a:t>
            </a:r>
          </a:p>
          <a:p>
            <a:r>
              <a:rPr lang="en-US" sz="2400" dirty="0" smtClean="0"/>
              <a:t>	R =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needsHelp</a:t>
            </a:r>
            <a:r>
              <a:rPr lang="en-US" sz="2400" dirty="0" smtClean="0"/>
              <a:t>();</a:t>
            </a:r>
          </a:p>
          <a:p>
            <a:r>
              <a:rPr lang="en-US" sz="2400" dirty="0" smtClean="0"/>
              <a:t>	if (R != null) </a:t>
            </a:r>
            <a:r>
              <a:rPr lang="en-US" sz="2400" dirty="0" smtClean="0">
                <a:solidFill>
                  <a:srgbClr val="FF0000"/>
                </a:solidFill>
              </a:rPr>
              <a:t>help (R)</a:t>
            </a:r>
            <a:r>
              <a:rPr lang="en-US" sz="2400" dirty="0" smtClean="0"/>
              <a:t>;</a:t>
            </a:r>
          </a:p>
          <a:p>
            <a:r>
              <a:rPr lang="en-US" sz="2400" dirty="0" smtClean="0"/>
              <a:t>help (T)</a:t>
            </a:r>
          </a:p>
        </p:txBody>
      </p:sp>
      <p:sp>
        <p:nvSpPr>
          <p:cNvPr id="6" name="Rectangle 5"/>
          <p:cNvSpPr/>
          <p:nvPr/>
        </p:nvSpPr>
        <p:spPr>
          <a:xfrm>
            <a:off x="4000496" y="2643182"/>
            <a:ext cx="1931684" cy="5851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help(T)</a:t>
            </a:r>
            <a:endParaRPr lang="en-IN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Issues in implementing a wait free algorithm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2909894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The </a:t>
            </a:r>
            <a:r>
              <a:rPr lang="en-US" sz="2800" dirty="0" smtClean="0">
                <a:solidFill>
                  <a:srgbClr val="00B0F0"/>
                </a:solidFill>
              </a:rPr>
              <a:t>dcas</a:t>
            </a:r>
            <a:r>
              <a:rPr lang="en-US" sz="2800" dirty="0" smtClean="0"/>
              <a:t> instruction is not available on most machines</a:t>
            </a:r>
          </a:p>
          <a:p>
            <a:r>
              <a:rPr lang="en-US" sz="2800" dirty="0" smtClean="0"/>
              <a:t>Possible to implement it with regular </a:t>
            </a:r>
            <a:r>
              <a:rPr lang="en-US" sz="2800" dirty="0" smtClean="0">
                <a:solidFill>
                  <a:srgbClr val="00B0F0"/>
                </a:solidFill>
              </a:rPr>
              <a:t>cas</a:t>
            </a:r>
            <a:r>
              <a:rPr lang="en-US" sz="2800" dirty="0" smtClean="0"/>
              <a:t> instructions</a:t>
            </a:r>
          </a:p>
          <a:p>
            <a:r>
              <a:rPr lang="en-US" sz="2400" dirty="0" smtClean="0"/>
              <a:t>Wait free algorithms </a:t>
            </a:r>
            <a:r>
              <a:rPr lang="en-US" sz="2400" u="sng" dirty="0" smtClean="0"/>
              <a:t>are thus very complicated</a:t>
            </a:r>
            <a:endParaRPr lang="en-IN" sz="2400" u="sng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3929066"/>
            <a:ext cx="3143272" cy="2160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3929066"/>
            <a:ext cx="2438400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ounded Rectangle 5"/>
          <p:cNvSpPr/>
          <p:nvPr/>
        </p:nvSpPr>
        <p:spPr>
          <a:xfrm>
            <a:off x="1928794" y="6072206"/>
            <a:ext cx="3000396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balance</a:t>
            </a:r>
            <a:endParaRPr lang="en-IN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5715008" y="6000768"/>
            <a:ext cx="3000396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speed</a:t>
            </a:r>
            <a:endParaRPr lang="en-IN" sz="2400" dirty="0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1962134" y="3895726"/>
            <a:ext cx="2381250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6448852" y="3480974"/>
            <a:ext cx="1604145" cy="1071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6200000">
            <a:off x="6448852" y="5052610"/>
            <a:ext cx="1604145" cy="1071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Implementing a wait free algorithm is the same as …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1691680" y="3068960"/>
            <a:ext cx="6643734" cy="64294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A black belt </a:t>
            </a:r>
            <a:r>
              <a:rPr lang="en-US" sz="3200" dirty="0" smtClean="0"/>
              <a:t>in programming</a:t>
            </a:r>
            <a:endParaRPr lang="en-IN" sz="3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Multicore Processors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Parallel Programming Paradigms</a:t>
            </a:r>
          </a:p>
          <a:p>
            <a:r>
              <a:rPr lang="en-US" dirty="0" smtClean="0"/>
              <a:t>Transactional Memory: Basics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Software Transactional Memory(STM)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Hardware Transactional Memory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Slot Scheduler using STM</a:t>
            </a:r>
            <a:endParaRPr lang="en-IN" dirty="0" smtClean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Transactional Memory (TM)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2338390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/>
          <a:lstStyle/>
          <a:p>
            <a:r>
              <a:rPr lang="en-US" dirty="0" smtClean="0"/>
              <a:t>What is the best way to achieve both speed and balance?</a:t>
            </a:r>
          </a:p>
          <a:p>
            <a:endParaRPr lang="en-US" dirty="0"/>
          </a:p>
          <a:p>
            <a:r>
              <a:rPr lang="en-US" dirty="0" smtClean="0"/>
              <a:t>Try </a:t>
            </a:r>
            <a:r>
              <a:rPr lang="en-US" dirty="0" smtClean="0">
                <a:solidFill>
                  <a:srgbClr val="0070C0"/>
                </a:solidFill>
              </a:rPr>
              <a:t>transactional memory</a:t>
            </a:r>
            <a:r>
              <a:rPr lang="en-US" dirty="0" smtClean="0"/>
              <a:t>: 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2984"/>
            <a:ext cx="1847850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ounded Rectangle 5"/>
          <p:cNvSpPr/>
          <p:nvPr/>
        </p:nvSpPr>
        <p:spPr>
          <a:xfrm>
            <a:off x="1857356" y="3929066"/>
            <a:ext cx="6143668" cy="242889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smtClean="0"/>
              <a:t>begin(atomic) {</a:t>
            </a:r>
          </a:p>
          <a:p>
            <a:r>
              <a:rPr lang="en-US" sz="2800" dirty="0" smtClean="0"/>
              <a:t>	val </a:t>
            </a:r>
            <a:r>
              <a:rPr lang="en-US" sz="2800" dirty="0" smtClean="0">
                <a:solidFill>
                  <a:schemeClr val="accent6"/>
                </a:solidFill>
              </a:rPr>
              <a:t>= account.balance</a:t>
            </a:r>
            <a:r>
              <a:rPr lang="en-US" sz="2800" dirty="0" smtClean="0"/>
              <a:t>; </a:t>
            </a:r>
          </a:p>
          <a:p>
            <a:r>
              <a:rPr lang="en-US" sz="2800" dirty="0" smtClean="0"/>
              <a:t>	newval = val + 100;</a:t>
            </a:r>
          </a:p>
          <a:p>
            <a:r>
              <a:rPr lang="en-US" sz="2800" dirty="0" smtClean="0">
                <a:solidFill>
                  <a:schemeClr val="accent6"/>
                </a:solidFill>
              </a:rPr>
              <a:t>	account.balance</a:t>
            </a:r>
            <a:r>
              <a:rPr lang="en-US" sz="2800" dirty="0" smtClean="0">
                <a:solidFill>
                  <a:srgbClr val="0070C0"/>
                </a:solidFill>
              </a:rPr>
              <a:t> </a:t>
            </a:r>
            <a:r>
              <a:rPr lang="en-US" sz="2800" dirty="0" smtClean="0"/>
              <a:t>= newval;</a:t>
            </a:r>
          </a:p>
          <a:p>
            <a:r>
              <a:rPr lang="en-US" sz="2800" dirty="0" smtClean="0"/>
              <a:t>}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2976" y="1285860"/>
            <a:ext cx="7708392" cy="2695580"/>
          </a:xfrm>
        </p:spPr>
        <p:txBody>
          <a:bodyPr>
            <a:normAutofit/>
          </a:bodyPr>
          <a:lstStyle/>
          <a:p>
            <a:r>
              <a:rPr lang="en-US" dirty="0" smtClean="0"/>
              <a:t>Easy to program</a:t>
            </a:r>
          </a:p>
          <a:p>
            <a:r>
              <a:rPr lang="en-US" dirty="0" smtClean="0"/>
              <a:t>Tries to provide the optimal balance and speed</a:t>
            </a:r>
          </a:p>
          <a:p>
            <a:r>
              <a:rPr lang="en-US" dirty="0" smtClean="0"/>
              <a:t>Similar to database transactions</a:t>
            </a:r>
          </a:p>
          <a:p>
            <a:pPr lvl="1"/>
            <a:r>
              <a:rPr lang="en-US" dirty="0" smtClean="0"/>
              <a:t>ACID </a:t>
            </a:r>
            <a:r>
              <a:rPr lang="en-US" dirty="0" smtClean="0">
                <a:sym typeface="Wingdings" pitchFamily="2" charset="2"/>
              </a:rPr>
              <a:t> (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  <a:sym typeface="Wingdings" pitchFamily="2" charset="2"/>
              </a:rPr>
              <a:t>atomic</a:t>
            </a:r>
            <a:r>
              <a:rPr lang="en-US" dirty="0" smtClean="0">
                <a:sym typeface="Wingdings" pitchFamily="2" charset="2"/>
              </a:rPr>
              <a:t>, </a:t>
            </a:r>
            <a:r>
              <a:rPr lang="en-US" dirty="0" smtClean="0">
                <a:solidFill>
                  <a:srgbClr val="00B0F0"/>
                </a:solidFill>
                <a:sym typeface="Wingdings" pitchFamily="2" charset="2"/>
              </a:rPr>
              <a:t>consistent</a:t>
            </a:r>
            <a:r>
              <a:rPr lang="en-US" dirty="0" smtClean="0">
                <a:sym typeface="Wingdings" pitchFamily="2" charset="2"/>
              </a:rPr>
              <a:t>,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sym typeface="Wingdings" pitchFamily="2" charset="2"/>
              </a:rPr>
              <a:t>isolated</a:t>
            </a:r>
            <a:r>
              <a:rPr lang="en-US" dirty="0" smtClean="0">
                <a:sym typeface="Wingdings" pitchFamily="2" charset="2"/>
              </a:rPr>
              <a:t>,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sym typeface="Wingdings" pitchFamily="2" charset="2"/>
              </a:rPr>
              <a:t>durable</a:t>
            </a:r>
            <a:r>
              <a:rPr lang="en-US" dirty="0" smtClean="0">
                <a:sym typeface="Wingdings" pitchFamily="2" charset="2"/>
              </a:rPr>
              <a:t>)</a:t>
            </a:r>
            <a:endParaRPr lang="en-US" dirty="0" smtClean="0"/>
          </a:p>
          <a:p>
            <a:pPr lvl="1"/>
            <a:endParaRPr lang="en-US" dirty="0" smtClean="0"/>
          </a:p>
          <a:p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1142976" y="4357694"/>
            <a:ext cx="3500462" cy="157163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Hardware TM</a:t>
            </a:r>
            <a:endParaRPr lang="en-IN" sz="3200" dirty="0"/>
          </a:p>
        </p:txBody>
      </p:sp>
      <p:sp>
        <p:nvSpPr>
          <p:cNvPr id="5" name="Rounded Rectangle 4"/>
          <p:cNvSpPr/>
          <p:nvPr/>
        </p:nvSpPr>
        <p:spPr>
          <a:xfrm>
            <a:off x="5214942" y="4286256"/>
            <a:ext cx="3500462" cy="15716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Software TM</a:t>
            </a:r>
            <a:endParaRPr lang="en-IN" sz="3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Basics of Transactional Memory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2909894"/>
          </a:xfrm>
        </p:spPr>
        <p:txBody>
          <a:bodyPr>
            <a:normAutofit/>
          </a:bodyPr>
          <a:lstStyle/>
          <a:p>
            <a:r>
              <a:rPr lang="en-US" dirty="0" smtClean="0"/>
              <a:t>Notion of a </a:t>
            </a:r>
            <a:r>
              <a:rPr lang="en-US" dirty="0" smtClean="0">
                <a:solidFill>
                  <a:srgbClr val="FF0000"/>
                </a:solidFill>
              </a:rPr>
              <a:t>conflict</a:t>
            </a:r>
          </a:p>
          <a:p>
            <a:r>
              <a:rPr lang="en-US" dirty="0" smtClean="0"/>
              <a:t>Two transactions conflict, when there is a possibility of an error, if they execute in parallel</a:t>
            </a:r>
          </a:p>
          <a:p>
            <a:r>
              <a:rPr lang="en-US" dirty="0" smtClean="0"/>
              <a:t>Formally: </a:t>
            </a:r>
          </a:p>
          <a:p>
            <a:pPr lvl="1"/>
            <a:endParaRPr lang="en-US" dirty="0" smtClean="0"/>
          </a:p>
        </p:txBody>
      </p:sp>
      <p:sp>
        <p:nvSpPr>
          <p:cNvPr id="4" name="Rounded Rectangle 3"/>
          <p:cNvSpPr/>
          <p:nvPr/>
        </p:nvSpPr>
        <p:spPr>
          <a:xfrm>
            <a:off x="1214382" y="4929198"/>
            <a:ext cx="3857652" cy="114300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set of  variables that are</a:t>
            </a:r>
          </a:p>
          <a:p>
            <a:pPr algn="ctr"/>
            <a:r>
              <a:rPr lang="en-US" sz="2400" dirty="0" smtClean="0"/>
              <a:t>read by the transaction</a:t>
            </a:r>
            <a:endParaRPr lang="en-IN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5286348" y="4929198"/>
            <a:ext cx="3857652" cy="114300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set of  variables that are</a:t>
            </a:r>
          </a:p>
          <a:p>
            <a:pPr algn="ctr"/>
            <a:r>
              <a:rPr lang="en-US" sz="2400" dirty="0" smtClean="0"/>
              <a:t>written by the transaction</a:t>
            </a:r>
            <a:endParaRPr lang="en-IN" sz="2400" dirty="0"/>
          </a:p>
        </p:txBody>
      </p:sp>
      <p:sp>
        <p:nvSpPr>
          <p:cNvPr id="6" name="Rectangle 5"/>
          <p:cNvSpPr/>
          <p:nvPr/>
        </p:nvSpPr>
        <p:spPr>
          <a:xfrm>
            <a:off x="2285984" y="4572008"/>
            <a:ext cx="1785950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read set</a:t>
            </a:r>
            <a:endParaRPr lang="en-IN" sz="3200" dirty="0"/>
          </a:p>
        </p:txBody>
      </p:sp>
      <p:sp>
        <p:nvSpPr>
          <p:cNvPr id="7" name="Rectangle 6"/>
          <p:cNvSpPr/>
          <p:nvPr/>
        </p:nvSpPr>
        <p:spPr>
          <a:xfrm>
            <a:off x="6215074" y="4500570"/>
            <a:ext cx="1785950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write set</a:t>
            </a:r>
            <a:endParaRPr lang="en-IN" sz="3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do transactions conflict?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 R</a:t>
            </a:r>
            <a:r>
              <a:rPr lang="en-US" baseline="-25000" dirty="0" smtClean="0"/>
              <a:t>i</a:t>
            </a:r>
            <a:r>
              <a:rPr lang="en-US" dirty="0" smtClean="0"/>
              <a:t> and W</a:t>
            </a:r>
            <a:r>
              <a:rPr lang="en-US" baseline="-25000" dirty="0" smtClean="0"/>
              <a:t>i</a:t>
            </a:r>
            <a:r>
              <a:rPr lang="en-US" dirty="0" smtClean="0"/>
              <a:t>, be the read and write sets of transaction, i</a:t>
            </a:r>
          </a:p>
          <a:p>
            <a:r>
              <a:rPr lang="en-US" dirty="0" smtClean="0"/>
              <a:t>Similarly, let R</a:t>
            </a:r>
            <a:r>
              <a:rPr lang="en-US" baseline="-25000" dirty="0" smtClean="0"/>
              <a:t>j</a:t>
            </a:r>
            <a:r>
              <a:rPr lang="en-US" dirty="0" smtClean="0"/>
              <a:t> and W</a:t>
            </a:r>
            <a:r>
              <a:rPr lang="en-US" baseline="-25000" dirty="0" smtClean="0"/>
              <a:t>j</a:t>
            </a:r>
            <a:r>
              <a:rPr lang="en-US" dirty="0" smtClean="0"/>
              <a:t> be the read and write sets of transaction, j</a:t>
            </a:r>
          </a:p>
          <a:p>
            <a:r>
              <a:rPr lang="en-US" dirty="0" smtClean="0"/>
              <a:t>There is a conflict iff: </a:t>
            </a:r>
          </a:p>
          <a:p>
            <a:pPr lvl="1"/>
            <a:endParaRPr lang="en-US" dirty="0" smtClean="0"/>
          </a:p>
          <a:p>
            <a:endParaRPr lang="en-IN" baseline="-25000" dirty="0"/>
          </a:p>
        </p:txBody>
      </p:sp>
      <p:sp>
        <p:nvSpPr>
          <p:cNvPr id="4" name="Rectangle 3"/>
          <p:cNvSpPr/>
          <p:nvPr/>
        </p:nvSpPr>
        <p:spPr>
          <a:xfrm>
            <a:off x="1357290" y="4500570"/>
            <a:ext cx="3357586" cy="64294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W</a:t>
            </a:r>
            <a:r>
              <a:rPr lang="en-US" sz="2800" baseline="-25000" dirty="0" smtClean="0"/>
              <a:t>i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Times New Roman"/>
                <a:cs typeface="Times New Roman"/>
              </a:rPr>
              <a:t>∩ W</a:t>
            </a:r>
            <a:r>
              <a:rPr lang="en-US" sz="2800" baseline="-25000" dirty="0" smtClean="0">
                <a:latin typeface="Times New Roman"/>
                <a:cs typeface="Times New Roman"/>
              </a:rPr>
              <a:t>j</a:t>
            </a:r>
            <a:r>
              <a:rPr lang="en-US" sz="2800" dirty="0" smtClean="0">
                <a:latin typeface="Times New Roman"/>
                <a:cs typeface="Times New Roman"/>
              </a:rPr>
              <a:t> ≠ </a:t>
            </a:r>
            <a:r>
              <a:rPr lang="el-GR" sz="2800" dirty="0" smtClean="0">
                <a:latin typeface="Times New Roman"/>
                <a:cs typeface="Times New Roman"/>
              </a:rPr>
              <a:t>φ</a:t>
            </a:r>
            <a:endParaRPr lang="en-IN" sz="2800" dirty="0"/>
          </a:p>
        </p:txBody>
      </p:sp>
      <p:sp>
        <p:nvSpPr>
          <p:cNvPr id="5" name="Rectangle 4"/>
          <p:cNvSpPr/>
          <p:nvPr/>
        </p:nvSpPr>
        <p:spPr>
          <a:xfrm>
            <a:off x="5643570" y="4500570"/>
            <a:ext cx="3357586" cy="64294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W</a:t>
            </a:r>
            <a:r>
              <a:rPr lang="en-US" sz="2800" baseline="-25000" dirty="0" smtClean="0"/>
              <a:t>i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Times New Roman"/>
                <a:cs typeface="Times New Roman"/>
              </a:rPr>
              <a:t>∩ R</a:t>
            </a:r>
            <a:r>
              <a:rPr lang="en-US" sz="2800" baseline="-25000" dirty="0" smtClean="0">
                <a:latin typeface="Times New Roman"/>
                <a:cs typeface="Times New Roman"/>
              </a:rPr>
              <a:t>j</a:t>
            </a:r>
            <a:r>
              <a:rPr lang="en-US" sz="2800" dirty="0" smtClean="0">
                <a:latin typeface="Times New Roman"/>
                <a:cs typeface="Times New Roman"/>
              </a:rPr>
              <a:t> ≠ </a:t>
            </a:r>
            <a:r>
              <a:rPr lang="el-GR" sz="2800" dirty="0" smtClean="0">
                <a:latin typeface="Times New Roman"/>
                <a:cs typeface="Times New Roman"/>
              </a:rPr>
              <a:t>φ</a:t>
            </a:r>
            <a:endParaRPr lang="en-IN" sz="2800" dirty="0"/>
          </a:p>
        </p:txBody>
      </p:sp>
      <p:sp>
        <p:nvSpPr>
          <p:cNvPr id="6" name="Rectangle 5"/>
          <p:cNvSpPr/>
          <p:nvPr/>
        </p:nvSpPr>
        <p:spPr>
          <a:xfrm>
            <a:off x="3571868" y="5715016"/>
            <a:ext cx="3357586" cy="64294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</a:t>
            </a:r>
            <a:r>
              <a:rPr lang="en-US" sz="2800" baseline="-25000" dirty="0" smtClean="0"/>
              <a:t>i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Times New Roman"/>
                <a:cs typeface="Times New Roman"/>
              </a:rPr>
              <a:t>∩ W</a:t>
            </a:r>
            <a:r>
              <a:rPr lang="en-US" sz="2800" baseline="-25000" dirty="0" smtClean="0">
                <a:latin typeface="Times New Roman"/>
                <a:cs typeface="Times New Roman"/>
              </a:rPr>
              <a:t>j</a:t>
            </a:r>
            <a:r>
              <a:rPr lang="en-US" sz="2800" dirty="0" smtClean="0">
                <a:latin typeface="Times New Roman"/>
                <a:cs typeface="Times New Roman"/>
              </a:rPr>
              <a:t> ≠ </a:t>
            </a:r>
            <a:r>
              <a:rPr lang="el-GR" sz="2800" dirty="0" smtClean="0">
                <a:latin typeface="Times New Roman"/>
                <a:cs typeface="Times New Roman"/>
              </a:rPr>
              <a:t>φ</a:t>
            </a:r>
            <a:endParaRPr lang="en-IN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786314" y="4929198"/>
            <a:ext cx="8002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OR</a:t>
            </a:r>
            <a:endParaRPr lang="en-IN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8083" y="495884"/>
            <a:ext cx="1785918" cy="1671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77095" y="4286256"/>
            <a:ext cx="1866905" cy="179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Abort and Commit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7290" y="1428736"/>
            <a:ext cx="7498080" cy="2124076"/>
          </a:xfrm>
        </p:spPr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Commit</a:t>
            </a:r>
          </a:p>
          <a:p>
            <a:pPr lvl="1"/>
            <a:r>
              <a:rPr lang="en-US" dirty="0" smtClean="0"/>
              <a:t>A transaction completed without any conflicts</a:t>
            </a:r>
          </a:p>
          <a:p>
            <a:pPr lvl="1"/>
            <a:r>
              <a:rPr lang="en-US" dirty="0" smtClean="0"/>
              <a:t>Finished writing its data to main memory</a:t>
            </a:r>
            <a:endParaRPr lang="en-IN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428728" y="4214818"/>
            <a:ext cx="7498080" cy="212407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Abort</a:t>
            </a:r>
          </a:p>
          <a:p>
            <a:pPr marL="640080" marR="0" lvl="1" indent="-237744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Char char="◦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transaction could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not complete</a:t>
            </a:r>
          </a:p>
          <a:p>
            <a:pPr marL="640080" marR="0" lvl="1" indent="-237744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due to </a:t>
            </a:r>
            <a:r>
              <a:rPr lang="en-US" sz="2800" baseline="0" dirty="0" smtClean="0"/>
              <a:t>conflicts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40080" marR="0" lvl="1" indent="-237744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Char char="◦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Did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not make any of its writes 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visible</a:t>
            </a:r>
            <a:endParaRPr kumimoji="0" lang="en-IN" sz="28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852" y="0"/>
            <a:ext cx="749808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Basics of Concurrency Control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662" y="1214422"/>
            <a:ext cx="8643998" cy="321471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 conflict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occurs</a:t>
            </a:r>
            <a:r>
              <a:rPr lang="en-US" sz="2800" dirty="0" smtClean="0"/>
              <a:t> when the read-write sets overlap</a:t>
            </a:r>
          </a:p>
          <a:p>
            <a:r>
              <a:rPr lang="en-US" sz="2800" dirty="0" smtClean="0"/>
              <a:t>A conflict is </a:t>
            </a:r>
            <a:r>
              <a:rPr lang="en-US" sz="2800" dirty="0" smtClean="0">
                <a:solidFill>
                  <a:srgbClr val="FF0000"/>
                </a:solidFill>
              </a:rPr>
              <a:t>detected</a:t>
            </a:r>
            <a:r>
              <a:rPr lang="en-US" sz="2800" dirty="0" smtClean="0"/>
              <a:t> when the TM system </a:t>
            </a:r>
          </a:p>
          <a:p>
            <a:pPr>
              <a:buNone/>
            </a:pPr>
            <a:r>
              <a:rPr lang="en-US" sz="2800" dirty="0" smtClean="0"/>
              <a:t>	becomes aware of it</a:t>
            </a:r>
          </a:p>
          <a:p>
            <a:r>
              <a:rPr lang="en-US" sz="2800" dirty="0" smtClean="0"/>
              <a:t>A conflict is </a:t>
            </a:r>
            <a:r>
              <a:rPr lang="en-US" sz="2800" dirty="0" smtClean="0">
                <a:solidFill>
                  <a:srgbClr val="00B050"/>
                </a:solidFill>
              </a:rPr>
              <a:t>resolved</a:t>
            </a:r>
            <a:r>
              <a:rPr lang="en-US" sz="2800" dirty="0" smtClean="0"/>
              <a:t> when the TM system either</a:t>
            </a:r>
          </a:p>
          <a:p>
            <a:pPr lvl="1"/>
            <a:r>
              <a:rPr lang="en-US" dirty="0" smtClean="0"/>
              <a:t>delays a transaction</a:t>
            </a:r>
          </a:p>
          <a:p>
            <a:pPr lvl="1"/>
            <a:r>
              <a:rPr lang="en-US" dirty="0" smtClean="0"/>
              <a:t>aborts it</a:t>
            </a:r>
          </a:p>
          <a:p>
            <a:endParaRPr lang="en-IN" dirty="0"/>
          </a:p>
        </p:txBody>
      </p:sp>
      <p:graphicFrame>
        <p:nvGraphicFramePr>
          <p:cNvPr id="14" name="Diagram 13"/>
          <p:cNvGraphicFramePr/>
          <p:nvPr/>
        </p:nvGraphicFramePr>
        <p:xfrm>
          <a:off x="3357554" y="4214818"/>
          <a:ext cx="5476892" cy="2246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AsOne/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Pessimistic vs Optimistic Concurrency Control</a:t>
            </a:r>
            <a:endParaRPr lang="en-IN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643174" y="2857496"/>
            <a:ext cx="564360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/>
          <p:cNvSpPr/>
          <p:nvPr/>
        </p:nvSpPr>
        <p:spPr>
          <a:xfrm>
            <a:off x="1214414" y="2428868"/>
            <a:ext cx="214314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pessimistic</a:t>
            </a:r>
          </a:p>
          <a:p>
            <a:pPr algn="ctr"/>
            <a:r>
              <a:rPr lang="en-US" dirty="0" smtClean="0"/>
              <a:t>concurrency</a:t>
            </a:r>
          </a:p>
          <a:p>
            <a:pPr algn="ctr"/>
            <a:r>
              <a:rPr lang="en-US" dirty="0" smtClean="0"/>
              <a:t>control</a:t>
            </a:r>
            <a:endParaRPr lang="en-IN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5786446" y="2857496"/>
            <a:ext cx="285752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4786314" y="1785926"/>
            <a:ext cx="2571768" cy="7858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occurrence,</a:t>
            </a:r>
          </a:p>
          <a:p>
            <a:pPr algn="ctr"/>
            <a:r>
              <a:rPr lang="en-US" dirty="0" smtClean="0"/>
              <a:t>detection,</a:t>
            </a:r>
          </a:p>
          <a:p>
            <a:pPr algn="ctr"/>
            <a:r>
              <a:rPr lang="en-US" dirty="0" smtClean="0"/>
              <a:t>resolution</a:t>
            </a:r>
            <a:endParaRPr lang="en-IN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714612" y="4714884"/>
            <a:ext cx="564360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1285852" y="4286256"/>
            <a:ext cx="214314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optimistic</a:t>
            </a:r>
          </a:p>
          <a:p>
            <a:pPr algn="ctr"/>
            <a:r>
              <a:rPr lang="en-US" dirty="0" smtClean="0"/>
              <a:t>concurrency</a:t>
            </a:r>
          </a:p>
          <a:p>
            <a:pPr algn="ctr"/>
            <a:r>
              <a:rPr lang="en-US" dirty="0" smtClean="0"/>
              <a:t>control</a:t>
            </a:r>
            <a:endParaRPr lang="en-IN" dirty="0"/>
          </a:p>
        </p:txBody>
      </p:sp>
      <p:sp>
        <p:nvSpPr>
          <p:cNvPr id="11" name="Rectangle 10"/>
          <p:cNvSpPr/>
          <p:nvPr/>
        </p:nvSpPr>
        <p:spPr>
          <a:xfrm>
            <a:off x="4000496" y="3786190"/>
            <a:ext cx="1857388" cy="5715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occurrence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5715008" y="2714620"/>
            <a:ext cx="428628" cy="28575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0800000" flipV="1">
            <a:off x="5715008" y="2714620"/>
            <a:ext cx="428628" cy="28575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4715670" y="4714090"/>
            <a:ext cx="28575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644232" y="4571214"/>
            <a:ext cx="428628" cy="28575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0800000" flipV="1">
            <a:off x="4644232" y="4571214"/>
            <a:ext cx="428628" cy="28575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6429388" y="3643314"/>
            <a:ext cx="2000264" cy="64294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detection</a:t>
            </a:r>
          </a:p>
          <a:p>
            <a:pPr algn="ctr"/>
            <a:r>
              <a:rPr lang="en-US" dirty="0" smtClean="0"/>
              <a:t>resolution</a:t>
            </a:r>
          </a:p>
        </p:txBody>
      </p:sp>
      <p:cxnSp>
        <p:nvCxnSpPr>
          <p:cNvPr id="22" name="Straight Connector 21"/>
          <p:cNvCxnSpPr/>
          <p:nvPr/>
        </p:nvCxnSpPr>
        <p:spPr>
          <a:xfrm rot="5400000">
            <a:off x="7215206" y="4714884"/>
            <a:ext cx="428628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1" grpId="0" animBg="1"/>
      <p:bldP spid="2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Version Management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708392" cy="4800600"/>
          </a:xfrm>
        </p:spPr>
        <p:txBody>
          <a:bodyPr/>
          <a:lstStyle/>
          <a:p>
            <a:r>
              <a:rPr lang="en-US" dirty="0" smtClean="0"/>
              <a:t>Eager version management</a:t>
            </a:r>
          </a:p>
          <a:p>
            <a:pPr lvl="1"/>
            <a:r>
              <a:rPr lang="en-US" dirty="0" smtClean="0"/>
              <a:t>Write directly to memory</a:t>
            </a:r>
          </a:p>
          <a:p>
            <a:pPr lvl="1"/>
            <a:r>
              <a:rPr lang="en-US" dirty="0" smtClean="0"/>
              <a:t>Maintain an undo log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Lazy version management</a:t>
            </a:r>
          </a:p>
          <a:p>
            <a:pPr lvl="1"/>
            <a:r>
              <a:rPr lang="en-US" dirty="0" smtClean="0"/>
              <a:t>Write to a buffer (redo log)</a:t>
            </a:r>
          </a:p>
          <a:p>
            <a:pPr lvl="1"/>
            <a:r>
              <a:rPr lang="en-US" dirty="0" smtClean="0"/>
              <a:t>Transfer the buffer to memory on a commit </a:t>
            </a:r>
          </a:p>
          <a:p>
            <a:pPr lvl="1"/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1071538" y="3214686"/>
            <a:ext cx="1857388" cy="5715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commit</a:t>
            </a:r>
            <a:endParaRPr lang="en-IN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5500694" y="3214686"/>
            <a:ext cx="1285884" cy="5715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abort</a:t>
            </a:r>
            <a:endParaRPr lang="en-IN" sz="2400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43240" y="3214686"/>
            <a:ext cx="2214578" cy="64294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flush undo log</a:t>
            </a:r>
            <a:endParaRPr lang="en-IN" sz="2400" dirty="0"/>
          </a:p>
        </p:txBody>
      </p:sp>
      <p:sp>
        <p:nvSpPr>
          <p:cNvPr id="8" name="Rectangle 7"/>
          <p:cNvSpPr/>
          <p:nvPr/>
        </p:nvSpPr>
        <p:spPr>
          <a:xfrm>
            <a:off x="6929422" y="3143248"/>
            <a:ext cx="2214578" cy="7143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writeback undo log</a:t>
            </a:r>
            <a:endParaRPr lang="en-IN" sz="2400" dirty="0"/>
          </a:p>
        </p:txBody>
      </p:sp>
      <p:sp>
        <p:nvSpPr>
          <p:cNvPr id="9" name="Rounded Rectangle 8"/>
          <p:cNvSpPr/>
          <p:nvPr/>
        </p:nvSpPr>
        <p:spPr>
          <a:xfrm>
            <a:off x="928694" y="5857892"/>
            <a:ext cx="1857388" cy="5715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commit</a:t>
            </a:r>
            <a:endParaRPr lang="en-IN" sz="2400" dirty="0"/>
          </a:p>
        </p:txBody>
      </p:sp>
      <p:sp>
        <p:nvSpPr>
          <p:cNvPr id="10" name="Rounded Rectangle 9"/>
          <p:cNvSpPr/>
          <p:nvPr/>
        </p:nvSpPr>
        <p:spPr>
          <a:xfrm>
            <a:off x="5357850" y="5857892"/>
            <a:ext cx="1285884" cy="5715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abort</a:t>
            </a:r>
            <a:endParaRPr lang="en-IN" sz="2400" b="1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00396" y="5857892"/>
            <a:ext cx="2214578" cy="64294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writeback </a:t>
            </a:r>
          </a:p>
          <a:p>
            <a:pPr algn="ctr"/>
            <a:r>
              <a:rPr lang="en-US" sz="2400" dirty="0" smtClean="0"/>
              <a:t>redo log</a:t>
            </a:r>
            <a:endParaRPr lang="en-IN" sz="2400" dirty="0"/>
          </a:p>
        </p:txBody>
      </p:sp>
      <p:sp>
        <p:nvSpPr>
          <p:cNvPr id="12" name="Rectangle 11"/>
          <p:cNvSpPr/>
          <p:nvPr/>
        </p:nvSpPr>
        <p:spPr>
          <a:xfrm>
            <a:off x="6786578" y="5786454"/>
            <a:ext cx="2214578" cy="7143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flush redo log</a:t>
            </a:r>
            <a:endParaRPr lang="en-IN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Conflict Detection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Eager</a:t>
            </a:r>
          </a:p>
          <a:p>
            <a:pPr lvl="1"/>
            <a:r>
              <a:rPr lang="en-US" dirty="0" smtClean="0"/>
              <a:t>Check for conflicts as soon as a transaction accesses a memory location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Lazy</a:t>
            </a:r>
          </a:p>
          <a:p>
            <a:pPr lvl="1"/>
            <a:r>
              <a:rPr lang="en-US" dirty="0" smtClean="0"/>
              <a:t>Check at the time of</a:t>
            </a:r>
          </a:p>
          <a:p>
            <a:pPr lvl="1">
              <a:buNone/>
            </a:pPr>
            <a:r>
              <a:rPr lang="en-US" dirty="0" smtClean="0"/>
              <a:t> committing a transaction</a:t>
            </a:r>
            <a:endParaRPr lang="en-IN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357166"/>
            <a:ext cx="2500330" cy="2259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3571876"/>
            <a:ext cx="2414594" cy="226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Semantics of Transactions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708392" cy="5124472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accent6"/>
                </a:solidFill>
              </a:rPr>
              <a:t>Serializable</a:t>
            </a:r>
          </a:p>
          <a:p>
            <a:pPr lvl="1"/>
            <a:r>
              <a:rPr lang="en-US" dirty="0" smtClean="0"/>
              <a:t>Transactions can be ordered sequentially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Strictly Serializable</a:t>
            </a:r>
          </a:p>
          <a:p>
            <a:pPr lvl="1"/>
            <a:r>
              <a:rPr lang="en-US" dirty="0" smtClean="0"/>
              <a:t>The sequential ordering is consistent with the real time ordering</a:t>
            </a:r>
          </a:p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Linearizable</a:t>
            </a:r>
          </a:p>
          <a:p>
            <a:pPr lvl="1"/>
            <a:r>
              <a:rPr lang="en-US" dirty="0" smtClean="0"/>
              <a:t>A transaction appears to execute instantaneously</a:t>
            </a:r>
          </a:p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Opacity </a:t>
            </a:r>
          </a:p>
          <a:p>
            <a:pPr lvl="1"/>
            <a:r>
              <a:rPr lang="en-US" dirty="0" smtClean="0"/>
              <a:t>A transaction is strictly serializable with respect to non-transactional accesses also</a:t>
            </a:r>
            <a:endParaRPr lang="en-IN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happens after an </a:t>
            </a:r>
            <a:r>
              <a:rPr lang="en-US" dirty="0" smtClean="0">
                <a:solidFill>
                  <a:srgbClr val="FF0000"/>
                </a:solidFill>
              </a:rPr>
              <a:t>abort</a:t>
            </a:r>
            <a:r>
              <a:rPr lang="en-US" dirty="0" smtClean="0"/>
              <a:t>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4695844"/>
          </a:xfrm>
        </p:spPr>
        <p:txBody>
          <a:bodyPr>
            <a:normAutofit/>
          </a:bodyPr>
          <a:lstStyle/>
          <a:p>
            <a:r>
              <a:rPr lang="en-US" dirty="0" smtClean="0"/>
              <a:t>The transaction restarts and re-executes</a:t>
            </a:r>
          </a:p>
          <a:p>
            <a:r>
              <a:rPr lang="en-US" dirty="0" smtClean="0"/>
              <a:t>Might wait for a random duration of time to minimize future conflicts</a:t>
            </a:r>
          </a:p>
          <a:p>
            <a:pPr>
              <a:buNone/>
            </a:pPr>
            <a:endParaRPr lang="en-US" dirty="0" smtClean="0"/>
          </a:p>
          <a:p>
            <a:pPr lvl="1"/>
            <a:r>
              <a:rPr lang="en-US" dirty="0" smtClean="0"/>
              <a:t>do {</a:t>
            </a:r>
          </a:p>
          <a:p>
            <a:pPr lvl="2">
              <a:buNone/>
            </a:pPr>
            <a:r>
              <a:rPr lang="en-US" dirty="0" smtClean="0"/>
              <a:t>	…</a:t>
            </a:r>
          </a:p>
          <a:p>
            <a:pPr lvl="2">
              <a:buNone/>
            </a:pPr>
            <a:r>
              <a:rPr lang="en-US" dirty="0" smtClean="0"/>
              <a:t>   …</a:t>
            </a:r>
          </a:p>
          <a:p>
            <a:pPr lvl="2">
              <a:buNone/>
            </a:pPr>
            <a:r>
              <a:rPr lang="en-US" dirty="0" smtClean="0"/>
              <a:t>}	 while (! Tx.commit()) 	</a:t>
            </a:r>
            <a:endParaRPr lang="en-IN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Multicore Processors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Parallel Programming Pardigms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Transactional Memory: Basics</a:t>
            </a:r>
          </a:p>
          <a:p>
            <a:r>
              <a:rPr lang="en-US" dirty="0" smtClean="0"/>
              <a:t>Software Transactional Memory(STM)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Hardware Transactional Memory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Slot Scheduler using STM</a:t>
            </a:r>
            <a:endParaRPr lang="en-IN" dirty="0" smtClean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Software Transactional Memory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7290" y="2928934"/>
            <a:ext cx="7498080" cy="3338522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Concurrency Control</a:t>
            </a:r>
          </a:p>
          <a:p>
            <a:pPr lvl="1"/>
            <a:r>
              <a:rPr lang="en-US" dirty="0" smtClean="0"/>
              <a:t>Optimistic or Pessimistic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Version Management</a:t>
            </a:r>
          </a:p>
          <a:p>
            <a:pPr lvl="1"/>
            <a:r>
              <a:rPr lang="en-US" dirty="0" smtClean="0"/>
              <a:t>Lazy or Eager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Conflict Detection</a:t>
            </a:r>
          </a:p>
          <a:p>
            <a:pPr lvl="1"/>
            <a:r>
              <a:rPr lang="en-US" dirty="0" smtClean="0"/>
              <a:t>Lazy or Eager</a:t>
            </a:r>
          </a:p>
          <a:p>
            <a:endParaRPr lang="en-IN" dirty="0"/>
          </a:p>
        </p:txBody>
      </p:sp>
      <p:sp>
        <p:nvSpPr>
          <p:cNvPr id="4" name="Oval 3"/>
          <p:cNvSpPr/>
          <p:nvPr/>
        </p:nvSpPr>
        <p:spPr>
          <a:xfrm>
            <a:off x="2786050" y="1285860"/>
            <a:ext cx="4071966" cy="135732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choices</a:t>
            </a:r>
            <a:endParaRPr lang="en-IN" sz="36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Required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1266820"/>
          </a:xfrm>
        </p:spPr>
        <p:txBody>
          <a:bodyPr/>
          <a:lstStyle/>
          <a:p>
            <a:r>
              <a:rPr lang="en-US" dirty="0" smtClean="0"/>
              <a:t>Augment every transactional object/ variable with meta data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3571868" y="2786058"/>
            <a:ext cx="2928958" cy="64294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object</a:t>
            </a:r>
            <a:endParaRPr lang="en-IN" sz="3600" dirty="0"/>
          </a:p>
        </p:txBody>
      </p:sp>
      <p:sp>
        <p:nvSpPr>
          <p:cNvPr id="5" name="Rectangle 4"/>
          <p:cNvSpPr/>
          <p:nvPr/>
        </p:nvSpPr>
        <p:spPr>
          <a:xfrm>
            <a:off x="2643174" y="5357826"/>
            <a:ext cx="2928958" cy="64294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object</a:t>
            </a:r>
            <a:endParaRPr lang="en-IN" sz="3600" dirty="0"/>
          </a:p>
        </p:txBody>
      </p:sp>
      <p:sp>
        <p:nvSpPr>
          <p:cNvPr id="6" name="Rectangle 5"/>
          <p:cNvSpPr/>
          <p:nvPr/>
        </p:nvSpPr>
        <p:spPr>
          <a:xfrm>
            <a:off x="5572132" y="5357826"/>
            <a:ext cx="2143140" cy="64294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metadata</a:t>
            </a:r>
            <a:endParaRPr lang="en-IN" sz="2800" dirty="0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4162836" y="3909602"/>
            <a:ext cx="1604145" cy="1071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Oval Callout 7"/>
          <p:cNvSpPr/>
          <p:nvPr/>
        </p:nvSpPr>
        <p:spPr>
          <a:xfrm>
            <a:off x="3000364" y="3071810"/>
            <a:ext cx="4857784" cy="1571636"/>
          </a:xfrm>
          <a:prstGeom prst="wedgeEllipseCallout">
            <a:avLst>
              <a:gd name="adj1" fmla="val 39522"/>
              <a:gd name="adj2" fmla="val 107752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400" dirty="0" smtClean="0"/>
              <a:t>Transaction that has locked the object</a:t>
            </a:r>
          </a:p>
          <a:p>
            <a:pPr marL="342900" indent="-342900" algn="ctr">
              <a:buAutoNum type="arabicPeriod"/>
            </a:pPr>
            <a:r>
              <a:rPr lang="en-US" sz="2400" dirty="0" smtClean="0"/>
              <a:t>Read or write</a:t>
            </a:r>
            <a:endParaRPr lang="en-IN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Maintaining Read –Write Sets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transaction maintains a list of locations that it has </a:t>
            </a:r>
          </a:p>
          <a:p>
            <a:pPr lvl="1"/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read in the read-set</a:t>
            </a:r>
          </a:p>
          <a:p>
            <a:pPr lvl="1"/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written in the write-set</a:t>
            </a:r>
          </a:p>
          <a:p>
            <a:r>
              <a:rPr lang="en-US" dirty="0" smtClean="0"/>
              <a:t>Every memory read or write operation is augmented</a:t>
            </a:r>
          </a:p>
          <a:p>
            <a:pPr lvl="1"/>
            <a:r>
              <a:rPr lang="en-US" dirty="0" smtClean="0"/>
              <a:t>readTX (read, and enter in the read set)</a:t>
            </a:r>
          </a:p>
          <a:p>
            <a:pPr lvl="1"/>
            <a:r>
              <a:rPr lang="en-US" dirty="0" smtClean="0"/>
              <a:t>writeTX(write, and enter in the write set, make changes to the undo/redo log)</a:t>
            </a:r>
            <a:endParaRPr lang="en-IN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Bartok STM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2266952"/>
          </a:xfrm>
        </p:spPr>
        <p:txBody>
          <a:bodyPr/>
          <a:lstStyle/>
          <a:p>
            <a:r>
              <a:rPr lang="en-US" dirty="0" smtClean="0"/>
              <a:t>Every variable has the following fields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version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value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lock </a:t>
            </a:r>
          </a:p>
          <a:p>
            <a:endParaRPr lang="en-US" dirty="0" smtClean="0">
              <a:solidFill>
                <a:srgbClr val="0070C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28926" y="4214818"/>
            <a:ext cx="2071702" cy="5715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value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5000628" y="4214818"/>
            <a:ext cx="1643074" cy="5715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version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6572264" y="4214818"/>
            <a:ext cx="857256" cy="5715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702" y="3786190"/>
            <a:ext cx="714380" cy="1047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ounded Rectangle 7"/>
          <p:cNvSpPr/>
          <p:nvPr/>
        </p:nvSpPr>
        <p:spPr>
          <a:xfrm>
            <a:off x="3929058" y="5072074"/>
            <a:ext cx="257176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Transactional  Variable</a:t>
            </a:r>
            <a:endParaRPr lang="en-IN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 Operation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28" y="1285860"/>
            <a:ext cx="7498080" cy="623878"/>
          </a:xfrm>
        </p:spPr>
        <p:txBody>
          <a:bodyPr/>
          <a:lstStyle/>
          <a:p>
            <a:r>
              <a:rPr lang="en-US" dirty="0" smtClean="0"/>
              <a:t>Read Operation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3571868" y="2000240"/>
            <a:ext cx="3571900" cy="785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Record  the version of the variable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3571868" y="3214686"/>
            <a:ext cx="3571900" cy="785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Add the variable to the read set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3571868" y="4500570"/>
            <a:ext cx="3571900" cy="785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Read the value</a:t>
            </a:r>
            <a:endParaRPr lang="en-IN" dirty="0"/>
          </a:p>
        </p:txBody>
      </p:sp>
      <p:sp>
        <p:nvSpPr>
          <p:cNvPr id="7" name="Down Arrow 6"/>
          <p:cNvSpPr/>
          <p:nvPr/>
        </p:nvSpPr>
        <p:spPr>
          <a:xfrm>
            <a:off x="5143504" y="2786058"/>
            <a:ext cx="357190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Down Arrow 7"/>
          <p:cNvSpPr/>
          <p:nvPr/>
        </p:nvSpPr>
        <p:spPr>
          <a:xfrm>
            <a:off x="5143504" y="4000504"/>
            <a:ext cx="357190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Write Operation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3571868" y="2000240"/>
            <a:ext cx="3571900" cy="785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Lock the variable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Abort </a:t>
            </a:r>
            <a:r>
              <a:rPr lang="en-US" dirty="0" smtClean="0"/>
              <a:t>if it is already locked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3571868" y="3214686"/>
            <a:ext cx="3571900" cy="785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Add the old value to the undo log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3571868" y="4500570"/>
            <a:ext cx="3571900" cy="785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Write the new value</a:t>
            </a:r>
            <a:endParaRPr lang="en-IN" dirty="0"/>
          </a:p>
        </p:txBody>
      </p:sp>
      <p:sp>
        <p:nvSpPr>
          <p:cNvPr id="7" name="Down Arrow 6"/>
          <p:cNvSpPr/>
          <p:nvPr/>
        </p:nvSpPr>
        <p:spPr>
          <a:xfrm>
            <a:off x="5143504" y="2786058"/>
            <a:ext cx="357190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Down Arrow 7"/>
          <p:cNvSpPr/>
          <p:nvPr/>
        </p:nvSpPr>
        <p:spPr>
          <a:xfrm>
            <a:off x="5143504" y="4000504"/>
            <a:ext cx="357190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7290" y="0"/>
            <a:ext cx="7498080" cy="1143000"/>
          </a:xfrm>
        </p:spPr>
        <p:txBody>
          <a:bodyPr/>
          <a:lstStyle/>
          <a:p>
            <a:r>
              <a:rPr lang="en-US" dirty="0" smtClean="0"/>
              <a:t>Commit Operation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3643306" y="2500306"/>
            <a:ext cx="3571900" cy="785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Check if the version of the variable is still the same</a:t>
            </a:r>
            <a:endParaRPr lang="en-IN" dirty="0"/>
          </a:p>
        </p:txBody>
      </p:sp>
      <p:sp>
        <p:nvSpPr>
          <p:cNvPr id="9" name="Rectangle 8"/>
          <p:cNvSpPr/>
          <p:nvPr/>
        </p:nvSpPr>
        <p:spPr>
          <a:xfrm>
            <a:off x="2000232" y="1428736"/>
            <a:ext cx="3429024" cy="64294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For each entry in the read set</a:t>
            </a:r>
            <a:endParaRPr lang="en-IN" dirty="0"/>
          </a:p>
        </p:txBody>
      </p:sp>
      <p:sp>
        <p:nvSpPr>
          <p:cNvPr id="10" name="Down Arrow 9"/>
          <p:cNvSpPr/>
          <p:nvPr/>
        </p:nvSpPr>
        <p:spPr>
          <a:xfrm>
            <a:off x="4714876" y="2071678"/>
            <a:ext cx="285752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2" name="Oval 11"/>
          <p:cNvSpPr/>
          <p:nvPr/>
        </p:nvSpPr>
        <p:spPr>
          <a:xfrm>
            <a:off x="5786446" y="3571876"/>
            <a:ext cx="1071570" cy="71438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</a:t>
            </a:r>
            <a:endParaRPr lang="en-IN" dirty="0"/>
          </a:p>
        </p:txBody>
      </p:sp>
      <p:sp>
        <p:nvSpPr>
          <p:cNvPr id="13" name="Down Arrow 12"/>
          <p:cNvSpPr/>
          <p:nvPr/>
        </p:nvSpPr>
        <p:spPr>
          <a:xfrm>
            <a:off x="4357686" y="3286124"/>
            <a:ext cx="285752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4" name="Down Arrow 13"/>
          <p:cNvSpPr/>
          <p:nvPr/>
        </p:nvSpPr>
        <p:spPr>
          <a:xfrm>
            <a:off x="6143636" y="3286124"/>
            <a:ext cx="285752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5" name="Down Arrow 14"/>
          <p:cNvSpPr/>
          <p:nvPr/>
        </p:nvSpPr>
        <p:spPr>
          <a:xfrm flipV="1">
            <a:off x="3143240" y="2071678"/>
            <a:ext cx="285752" cy="18573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Rectangle 15"/>
          <p:cNvSpPr/>
          <p:nvPr/>
        </p:nvSpPr>
        <p:spPr>
          <a:xfrm>
            <a:off x="3214678" y="3786190"/>
            <a:ext cx="785818" cy="1428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1" name="Oval 10"/>
          <p:cNvSpPr/>
          <p:nvPr/>
        </p:nvSpPr>
        <p:spPr>
          <a:xfrm>
            <a:off x="3929058" y="3571876"/>
            <a:ext cx="1071570" cy="71438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en-IN" dirty="0"/>
          </a:p>
        </p:txBody>
      </p:sp>
      <p:sp>
        <p:nvSpPr>
          <p:cNvPr id="18" name="Rectangle 17"/>
          <p:cNvSpPr/>
          <p:nvPr/>
        </p:nvSpPr>
        <p:spPr>
          <a:xfrm>
            <a:off x="1857356" y="4429132"/>
            <a:ext cx="3429024" cy="64294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For each entry in the write set</a:t>
            </a:r>
            <a:endParaRPr lang="en-IN" dirty="0"/>
          </a:p>
        </p:txBody>
      </p:sp>
      <p:sp>
        <p:nvSpPr>
          <p:cNvPr id="19" name="Down Arrow 18"/>
          <p:cNvSpPr/>
          <p:nvPr/>
        </p:nvSpPr>
        <p:spPr>
          <a:xfrm>
            <a:off x="2214546" y="2143116"/>
            <a:ext cx="285752" cy="2286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0" name="Rounded Rectangle 19"/>
          <p:cNvSpPr/>
          <p:nvPr/>
        </p:nvSpPr>
        <p:spPr>
          <a:xfrm>
            <a:off x="3786182" y="5357826"/>
            <a:ext cx="2500330" cy="57150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Increment the version</a:t>
            </a:r>
            <a:endParaRPr lang="en-IN" dirty="0"/>
          </a:p>
        </p:txBody>
      </p:sp>
      <p:sp>
        <p:nvSpPr>
          <p:cNvPr id="21" name="Rounded Rectangle 20"/>
          <p:cNvSpPr/>
          <p:nvPr/>
        </p:nvSpPr>
        <p:spPr>
          <a:xfrm>
            <a:off x="3786182" y="6143644"/>
            <a:ext cx="2500330" cy="57150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Release the lock</a:t>
            </a:r>
            <a:endParaRPr lang="en-IN" dirty="0"/>
          </a:p>
        </p:txBody>
      </p:sp>
      <p:sp>
        <p:nvSpPr>
          <p:cNvPr id="22" name="Down Arrow 21"/>
          <p:cNvSpPr/>
          <p:nvPr/>
        </p:nvSpPr>
        <p:spPr>
          <a:xfrm>
            <a:off x="4643438" y="5072074"/>
            <a:ext cx="214314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3" name="Down Arrow 22"/>
          <p:cNvSpPr/>
          <p:nvPr/>
        </p:nvSpPr>
        <p:spPr>
          <a:xfrm>
            <a:off x="4643438" y="5929330"/>
            <a:ext cx="214314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5" name="Snip Single Corner Rectangle 24"/>
          <p:cNvSpPr/>
          <p:nvPr/>
        </p:nvSpPr>
        <p:spPr>
          <a:xfrm>
            <a:off x="7358082" y="3571876"/>
            <a:ext cx="1143008" cy="714380"/>
          </a:xfrm>
          <a:prstGeom prst="snip1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Abort</a:t>
            </a:r>
            <a:endParaRPr lang="en-IN" dirty="0"/>
          </a:p>
        </p:txBody>
      </p:sp>
      <p:sp>
        <p:nvSpPr>
          <p:cNvPr id="24" name="Right Arrow 23"/>
          <p:cNvSpPr/>
          <p:nvPr/>
        </p:nvSpPr>
        <p:spPr>
          <a:xfrm>
            <a:off x="6786578" y="3786190"/>
            <a:ext cx="642942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1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 and Cons</a:t>
            </a:r>
            <a:endParaRPr lang="en-IN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357298"/>
            <a:ext cx="1300163" cy="1315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1785926"/>
            <a:ext cx="1571627" cy="529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ounded Rectangle 5"/>
          <p:cNvSpPr/>
          <p:nvPr/>
        </p:nvSpPr>
        <p:spPr>
          <a:xfrm>
            <a:off x="1571604" y="3143248"/>
            <a:ext cx="2214578" cy="50006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simple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1571604" y="3929066"/>
            <a:ext cx="2214578" cy="50006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reads are simple</a:t>
            </a:r>
            <a:endParaRPr lang="en-IN" dirty="0"/>
          </a:p>
        </p:txBody>
      </p:sp>
      <p:sp>
        <p:nvSpPr>
          <p:cNvPr id="9" name="Rounded Rectangle 8"/>
          <p:cNvSpPr/>
          <p:nvPr/>
        </p:nvSpPr>
        <p:spPr>
          <a:xfrm>
            <a:off x="1571604" y="4714884"/>
            <a:ext cx="2286016" cy="10001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provide a strong</a:t>
            </a:r>
          </a:p>
          <a:p>
            <a:pPr algn="ctr"/>
            <a:r>
              <a:rPr lang="en-US" dirty="0" smtClean="0"/>
              <a:t>semantics for</a:t>
            </a:r>
          </a:p>
          <a:p>
            <a:pPr algn="ctr"/>
            <a:r>
              <a:rPr lang="en-US" dirty="0" smtClean="0"/>
              <a:t>transactions</a:t>
            </a:r>
            <a:endParaRPr lang="en-IN" dirty="0"/>
          </a:p>
        </p:txBody>
      </p:sp>
      <p:sp>
        <p:nvSpPr>
          <p:cNvPr id="10" name="Rounded Rectangle 9"/>
          <p:cNvSpPr/>
          <p:nvPr/>
        </p:nvSpPr>
        <p:spPr>
          <a:xfrm>
            <a:off x="5929322" y="3071810"/>
            <a:ext cx="2286016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does not</a:t>
            </a:r>
          </a:p>
          <a:p>
            <a:pPr algn="ctr"/>
            <a:r>
              <a:rPr lang="en-US" dirty="0" smtClean="0"/>
              <a:t>provide opacity</a:t>
            </a:r>
            <a:endParaRPr lang="en-IN" dirty="0"/>
          </a:p>
        </p:txBody>
      </p:sp>
      <p:sp>
        <p:nvSpPr>
          <p:cNvPr id="11" name="Rounded Rectangle 10"/>
          <p:cNvSpPr/>
          <p:nvPr/>
        </p:nvSpPr>
        <p:spPr>
          <a:xfrm>
            <a:off x="5929322" y="3929066"/>
            <a:ext cx="2286016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uses locks</a:t>
            </a:r>
            <a:endParaRPr lang="en-IN" dirty="0"/>
          </a:p>
        </p:txBody>
      </p:sp>
      <p:sp>
        <p:nvSpPr>
          <p:cNvPr id="12" name="Rectangle 11"/>
          <p:cNvSpPr/>
          <p:nvPr/>
        </p:nvSpPr>
        <p:spPr>
          <a:xfrm>
            <a:off x="4786314" y="1643050"/>
            <a:ext cx="71438" cy="435771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TL2 STM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Uses lazy version management </a:t>
            </a:r>
            <a:r>
              <a:rPr lang="en-US" sz="2800" dirty="0" smtClean="0">
                <a:sym typeface="Wingdings" pitchFamily="2" charset="2"/>
              </a:rPr>
              <a:t> </a:t>
            </a:r>
            <a:r>
              <a:rPr lang="en-US" sz="2800" dirty="0" smtClean="0">
                <a:solidFill>
                  <a:srgbClr val="FF0000"/>
                </a:solidFill>
                <a:sym typeface="Wingdings" pitchFamily="2" charset="2"/>
              </a:rPr>
              <a:t>redo log</a:t>
            </a:r>
          </a:p>
          <a:p>
            <a:r>
              <a:rPr lang="en-US" sz="2800" dirty="0" smtClean="0">
                <a:sym typeface="Wingdings" pitchFamily="2" charset="2"/>
              </a:rPr>
              <a:t>Uses a </a:t>
            </a:r>
            <a:r>
              <a:rPr lang="en-US" sz="2800" dirty="0" smtClean="0">
                <a:solidFill>
                  <a:srgbClr val="C00000"/>
                </a:solidFill>
                <a:sym typeface="Wingdings" pitchFamily="2" charset="2"/>
              </a:rPr>
              <a:t>global timestamp</a:t>
            </a:r>
          </a:p>
          <a:p>
            <a:r>
              <a:rPr lang="en-US" sz="2800" dirty="0" smtClean="0">
                <a:sym typeface="Wingdings" pitchFamily="2" charset="2"/>
              </a:rPr>
              <a:t>Provides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sym typeface="Wingdings" pitchFamily="2" charset="2"/>
              </a:rPr>
              <a:t>strong guarantees </a:t>
            </a:r>
            <a:r>
              <a:rPr lang="en-US" sz="2800" dirty="0" smtClean="0">
                <a:sym typeface="Wingdings" pitchFamily="2" charset="2"/>
              </a:rPr>
              <a:t>with respect to other transactions, and even operations that are not within the context of a transaction</a:t>
            </a:r>
          </a:p>
          <a:p>
            <a:r>
              <a:rPr lang="en-US" sz="2800" dirty="0" smtClean="0">
                <a:sym typeface="Wingdings" pitchFamily="2" charset="2"/>
              </a:rPr>
              <a:t>Locks variables </a:t>
            </a:r>
            <a:r>
              <a:rPr lang="en-US" sz="2800" dirty="0" smtClean="0">
                <a:solidFill>
                  <a:srgbClr val="00B050"/>
                </a:solidFill>
                <a:sym typeface="Wingdings" pitchFamily="2" charset="2"/>
              </a:rPr>
              <a:t>only at commit time</a:t>
            </a:r>
          </a:p>
          <a:p>
            <a:r>
              <a:rPr lang="en-US" sz="2800" dirty="0" smtClean="0">
                <a:sym typeface="Wingdings" pitchFamily="2" charset="2"/>
              </a:rPr>
              <a:t>Every transaction tX has a unique version </a:t>
            </a:r>
            <a:r>
              <a:rPr lang="en-US" sz="2800" dirty="0" smtClean="0">
                <a:solidFill>
                  <a:srgbClr val="00B0F0"/>
                </a:solidFill>
                <a:sym typeface="Wingdings" pitchFamily="2" charset="2"/>
              </a:rPr>
              <a:t>(tx.V) </a:t>
            </a:r>
            <a:r>
              <a:rPr lang="en-US" sz="2800" dirty="0" smtClean="0">
                <a:sym typeface="Wingdings" pitchFamily="2" charset="2"/>
              </a:rPr>
              <a:t>that is assigned to it when it starts</a:t>
            </a:r>
            <a:endParaRPr lang="en-IN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14" y="0"/>
            <a:ext cx="7498080" cy="1143000"/>
          </a:xfrm>
        </p:spPr>
        <p:txBody>
          <a:bodyPr/>
          <a:lstStyle/>
          <a:p>
            <a:r>
              <a:rPr lang="en-US" dirty="0" smtClean="0"/>
              <a:t>Read Operation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28" y="1071546"/>
            <a:ext cx="7498080" cy="83819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Read Operation</a:t>
            </a:r>
          </a:p>
          <a:p>
            <a:r>
              <a:rPr lang="en-US" dirty="0" smtClean="0"/>
              <a:t>read (tX, obj)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2857488" y="2000240"/>
            <a:ext cx="3571900" cy="785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obj in the redo log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2714612" y="4357694"/>
            <a:ext cx="4000528" cy="20002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v1 = </a:t>
            </a:r>
            <a:r>
              <a:rPr lang="en-US" dirty="0" smtClean="0">
                <a:solidFill>
                  <a:srgbClr val="FF0000"/>
                </a:solidFill>
              </a:rPr>
              <a:t>obj.timestamp</a:t>
            </a:r>
          </a:p>
          <a:p>
            <a:r>
              <a:rPr lang="en-US" dirty="0" smtClean="0"/>
              <a:t>result = </a:t>
            </a:r>
            <a:r>
              <a:rPr lang="en-US" dirty="0" smtClean="0">
                <a:solidFill>
                  <a:srgbClr val="0070C0"/>
                </a:solidFill>
              </a:rPr>
              <a:t>obj.value</a:t>
            </a:r>
          </a:p>
          <a:p>
            <a:r>
              <a:rPr lang="en-US" dirty="0" smtClean="0"/>
              <a:t>v2 = </a:t>
            </a:r>
            <a:r>
              <a:rPr lang="en-US" dirty="0" smtClean="0">
                <a:solidFill>
                  <a:srgbClr val="FF0000"/>
                </a:solidFill>
              </a:rPr>
              <a:t>obj.timestamp</a:t>
            </a:r>
          </a:p>
          <a:p>
            <a:r>
              <a:rPr lang="en-US" dirty="0" smtClean="0"/>
              <a:t>if( (v1 != v2) || (v1 &gt; tX.V) || 		obj.lock) </a:t>
            </a:r>
            <a:r>
              <a:rPr lang="en-US" dirty="0" smtClean="0">
                <a:solidFill>
                  <a:srgbClr val="FF0000"/>
                </a:solidFill>
              </a:rPr>
              <a:t>abort();</a:t>
            </a:r>
          </a:p>
          <a:p>
            <a:r>
              <a:rPr lang="en-US" u="sng" dirty="0" smtClean="0"/>
              <a:t>addToReadSet(obj);</a:t>
            </a:r>
          </a:p>
          <a:p>
            <a:r>
              <a:rPr lang="en-US" dirty="0" smtClean="0"/>
              <a:t>return result;</a:t>
            </a:r>
            <a:endParaRPr lang="en-IN" dirty="0"/>
          </a:p>
        </p:txBody>
      </p:sp>
      <p:sp>
        <p:nvSpPr>
          <p:cNvPr id="13" name="Oval 12"/>
          <p:cNvSpPr/>
          <p:nvPr/>
        </p:nvSpPr>
        <p:spPr>
          <a:xfrm>
            <a:off x="3428992" y="3214686"/>
            <a:ext cx="1071570" cy="71438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</a:t>
            </a:r>
            <a:endParaRPr lang="en-IN" dirty="0"/>
          </a:p>
        </p:txBody>
      </p:sp>
      <p:sp>
        <p:nvSpPr>
          <p:cNvPr id="14" name="Oval 13"/>
          <p:cNvSpPr/>
          <p:nvPr/>
        </p:nvSpPr>
        <p:spPr>
          <a:xfrm>
            <a:off x="5214942" y="3214686"/>
            <a:ext cx="1071570" cy="71438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Yes</a:t>
            </a:r>
            <a:endParaRPr lang="en-IN" dirty="0"/>
          </a:p>
        </p:txBody>
      </p:sp>
      <p:sp>
        <p:nvSpPr>
          <p:cNvPr id="16" name="Right Arrow 15"/>
          <p:cNvSpPr/>
          <p:nvPr/>
        </p:nvSpPr>
        <p:spPr>
          <a:xfrm>
            <a:off x="6286512" y="3429000"/>
            <a:ext cx="642942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7" name="Down Arrow 16"/>
          <p:cNvSpPr/>
          <p:nvPr/>
        </p:nvSpPr>
        <p:spPr>
          <a:xfrm>
            <a:off x="3857620" y="2786058"/>
            <a:ext cx="285752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2" name="Down Arrow 21"/>
          <p:cNvSpPr/>
          <p:nvPr/>
        </p:nvSpPr>
        <p:spPr>
          <a:xfrm>
            <a:off x="3857620" y="3929066"/>
            <a:ext cx="285752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3" name="Down Arrow 22"/>
          <p:cNvSpPr/>
          <p:nvPr/>
        </p:nvSpPr>
        <p:spPr>
          <a:xfrm>
            <a:off x="5643570" y="2786058"/>
            <a:ext cx="285752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4" name="Rectangle 23"/>
          <p:cNvSpPr/>
          <p:nvPr/>
        </p:nvSpPr>
        <p:spPr>
          <a:xfrm>
            <a:off x="6929454" y="3286124"/>
            <a:ext cx="1857388" cy="7143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Return value in the redo log</a:t>
            </a:r>
            <a:endParaRPr lang="en-IN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14" grpId="0" animBg="1"/>
      <p:bldP spid="16" grpId="0" animBg="1"/>
      <p:bldP spid="17" grpId="0" animBg="1"/>
      <p:bldP spid="22" grpId="0" animBg="1"/>
      <p:bldP spid="23" grpId="0" animBg="1"/>
      <p:bldP spid="2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Write Operation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3571868" y="2000240"/>
            <a:ext cx="3571900" cy="785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Add entry to the redo log if required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3571868" y="3214686"/>
            <a:ext cx="3571900" cy="785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Perform the write</a:t>
            </a:r>
            <a:endParaRPr lang="en-IN" dirty="0"/>
          </a:p>
        </p:txBody>
      </p:sp>
      <p:sp>
        <p:nvSpPr>
          <p:cNvPr id="7" name="Down Arrow 6"/>
          <p:cNvSpPr/>
          <p:nvPr/>
        </p:nvSpPr>
        <p:spPr>
          <a:xfrm>
            <a:off x="5143504" y="2786058"/>
            <a:ext cx="357190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7290" y="-357214"/>
            <a:ext cx="7498080" cy="1143000"/>
          </a:xfrm>
        </p:spPr>
        <p:txBody>
          <a:bodyPr/>
          <a:lstStyle/>
          <a:p>
            <a:r>
              <a:rPr lang="en-US" dirty="0" smtClean="0"/>
              <a:t>Commit Operation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1643042" y="714356"/>
            <a:ext cx="3429024" cy="64294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For each entry in the write set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3643306" y="1643050"/>
            <a:ext cx="2500330" cy="57150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Lock object</a:t>
            </a:r>
            <a:endParaRPr lang="en-IN" dirty="0"/>
          </a:p>
        </p:txBody>
      </p:sp>
      <p:sp>
        <p:nvSpPr>
          <p:cNvPr id="7" name="Down Arrow 6"/>
          <p:cNvSpPr/>
          <p:nvPr/>
        </p:nvSpPr>
        <p:spPr>
          <a:xfrm>
            <a:off x="4500562" y="1357298"/>
            <a:ext cx="214314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9" name="Right Arrow 8"/>
          <p:cNvSpPr/>
          <p:nvPr/>
        </p:nvSpPr>
        <p:spPr>
          <a:xfrm>
            <a:off x="6143636" y="1785926"/>
            <a:ext cx="785818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0" name="Oval 9"/>
          <p:cNvSpPr/>
          <p:nvPr/>
        </p:nvSpPr>
        <p:spPr>
          <a:xfrm>
            <a:off x="6929454" y="1571612"/>
            <a:ext cx="1214446" cy="64294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abort</a:t>
            </a:r>
            <a:endParaRPr lang="en-IN" dirty="0"/>
          </a:p>
        </p:txBody>
      </p:sp>
      <p:sp>
        <p:nvSpPr>
          <p:cNvPr id="11" name="TextBox 10"/>
          <p:cNvSpPr txBox="1"/>
          <p:nvPr/>
        </p:nvSpPr>
        <p:spPr>
          <a:xfrm>
            <a:off x="6143636" y="1500174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failure</a:t>
            </a:r>
            <a:endParaRPr lang="en-IN" dirty="0"/>
          </a:p>
        </p:txBody>
      </p:sp>
      <p:sp>
        <p:nvSpPr>
          <p:cNvPr id="12" name="Rounded Rectangle 11"/>
          <p:cNvSpPr/>
          <p:nvPr/>
        </p:nvSpPr>
        <p:spPr>
          <a:xfrm>
            <a:off x="1714480" y="2357430"/>
            <a:ext cx="3357586" cy="57150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version </a:t>
            </a:r>
            <a:r>
              <a:rPr lang="en-US" dirty="0" smtClean="0">
                <a:sym typeface="Wingdings" pitchFamily="2" charset="2"/>
              </a:rPr>
              <a:t> globalClock + 1</a:t>
            </a:r>
            <a:endParaRPr lang="en-IN" dirty="0"/>
          </a:p>
        </p:txBody>
      </p:sp>
      <p:sp>
        <p:nvSpPr>
          <p:cNvPr id="13" name="Down Arrow 12"/>
          <p:cNvSpPr/>
          <p:nvPr/>
        </p:nvSpPr>
        <p:spPr>
          <a:xfrm>
            <a:off x="2357422" y="1357298"/>
            <a:ext cx="214314" cy="10715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4" name="Rectangle 13"/>
          <p:cNvSpPr/>
          <p:nvPr/>
        </p:nvSpPr>
        <p:spPr>
          <a:xfrm>
            <a:off x="1643042" y="3143248"/>
            <a:ext cx="3429024" cy="64294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For each entry e in the read set</a:t>
            </a:r>
            <a:endParaRPr lang="en-IN" dirty="0"/>
          </a:p>
        </p:txBody>
      </p:sp>
      <p:sp>
        <p:nvSpPr>
          <p:cNvPr id="15" name="Down Arrow 14"/>
          <p:cNvSpPr/>
          <p:nvPr/>
        </p:nvSpPr>
        <p:spPr>
          <a:xfrm>
            <a:off x="2357422" y="2928934"/>
            <a:ext cx="214314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Rounded Rectangle 15"/>
          <p:cNvSpPr/>
          <p:nvPr/>
        </p:nvSpPr>
        <p:spPr>
          <a:xfrm>
            <a:off x="3143240" y="4143380"/>
            <a:ext cx="2500330" cy="57150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if (e.version &gt; tx.V)</a:t>
            </a:r>
            <a:endParaRPr lang="en-IN" dirty="0"/>
          </a:p>
        </p:txBody>
      </p:sp>
      <p:sp>
        <p:nvSpPr>
          <p:cNvPr id="17" name="Down Arrow 16"/>
          <p:cNvSpPr/>
          <p:nvPr/>
        </p:nvSpPr>
        <p:spPr>
          <a:xfrm>
            <a:off x="4000496" y="3857628"/>
            <a:ext cx="214314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8" name="Right Arrow 17"/>
          <p:cNvSpPr/>
          <p:nvPr/>
        </p:nvSpPr>
        <p:spPr>
          <a:xfrm>
            <a:off x="5643570" y="4286256"/>
            <a:ext cx="785818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9" name="Oval 18"/>
          <p:cNvSpPr/>
          <p:nvPr/>
        </p:nvSpPr>
        <p:spPr>
          <a:xfrm>
            <a:off x="6429388" y="4071942"/>
            <a:ext cx="1214446" cy="64294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abort</a:t>
            </a:r>
            <a:endParaRPr lang="en-IN" dirty="0"/>
          </a:p>
        </p:txBody>
      </p:sp>
      <p:sp>
        <p:nvSpPr>
          <p:cNvPr id="20" name="TextBox 19"/>
          <p:cNvSpPr txBox="1"/>
          <p:nvPr/>
        </p:nvSpPr>
        <p:spPr>
          <a:xfrm>
            <a:off x="5643570" y="4000504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failure</a:t>
            </a:r>
            <a:endParaRPr lang="en-IN" dirty="0"/>
          </a:p>
        </p:txBody>
      </p:sp>
      <p:sp>
        <p:nvSpPr>
          <p:cNvPr id="21" name="Rounded Rectangle 20"/>
          <p:cNvSpPr/>
          <p:nvPr/>
        </p:nvSpPr>
        <p:spPr>
          <a:xfrm>
            <a:off x="1500166" y="4929198"/>
            <a:ext cx="2500330" cy="57150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writeback redo log</a:t>
            </a:r>
            <a:endParaRPr lang="en-IN" dirty="0"/>
          </a:p>
        </p:txBody>
      </p:sp>
      <p:sp>
        <p:nvSpPr>
          <p:cNvPr id="22" name="Down Arrow 21"/>
          <p:cNvSpPr/>
          <p:nvPr/>
        </p:nvSpPr>
        <p:spPr>
          <a:xfrm>
            <a:off x="2000232" y="3786190"/>
            <a:ext cx="214314" cy="11430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3" name="Rectangle 22"/>
          <p:cNvSpPr/>
          <p:nvPr/>
        </p:nvSpPr>
        <p:spPr>
          <a:xfrm>
            <a:off x="1714480" y="5786454"/>
            <a:ext cx="3429024" cy="64294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For each entry in the write set</a:t>
            </a:r>
            <a:endParaRPr lang="en-IN" dirty="0"/>
          </a:p>
        </p:txBody>
      </p:sp>
      <p:sp>
        <p:nvSpPr>
          <p:cNvPr id="25" name="Down Arrow 24"/>
          <p:cNvSpPr/>
          <p:nvPr/>
        </p:nvSpPr>
        <p:spPr>
          <a:xfrm>
            <a:off x="1928794" y="5500702"/>
            <a:ext cx="214314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6" name="Rounded Rectangle 25"/>
          <p:cNvSpPr/>
          <p:nvPr/>
        </p:nvSpPr>
        <p:spPr>
          <a:xfrm>
            <a:off x="6000760" y="5786454"/>
            <a:ext cx="2428892" cy="71438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set the version, </a:t>
            </a:r>
          </a:p>
          <a:p>
            <a:pPr algn="ctr"/>
            <a:r>
              <a:rPr lang="en-US" dirty="0" smtClean="0"/>
              <a:t>undo lock</a:t>
            </a:r>
            <a:endParaRPr lang="en-IN" dirty="0"/>
          </a:p>
        </p:txBody>
      </p:sp>
      <p:sp>
        <p:nvSpPr>
          <p:cNvPr id="27" name="Right Arrow 26"/>
          <p:cNvSpPr/>
          <p:nvPr/>
        </p:nvSpPr>
        <p:spPr>
          <a:xfrm>
            <a:off x="5072066" y="6000768"/>
            <a:ext cx="928694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9" grpId="0" animBg="1"/>
      <p:bldP spid="10" grpId="0" animBg="1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 and Cons</a:t>
            </a:r>
            <a:endParaRPr lang="en-IN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357298"/>
            <a:ext cx="1300163" cy="1315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1785926"/>
            <a:ext cx="1571627" cy="529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ounded Rectangle 5"/>
          <p:cNvSpPr/>
          <p:nvPr/>
        </p:nvSpPr>
        <p:spPr>
          <a:xfrm>
            <a:off x="1571604" y="3143248"/>
            <a:ext cx="2214578" cy="50006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simple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1571604" y="3929066"/>
            <a:ext cx="2214578" cy="50006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provides opacity</a:t>
            </a:r>
            <a:endParaRPr lang="en-IN" dirty="0"/>
          </a:p>
        </p:txBody>
      </p:sp>
      <p:sp>
        <p:nvSpPr>
          <p:cNvPr id="10" name="Rounded Rectangle 9"/>
          <p:cNvSpPr/>
          <p:nvPr/>
        </p:nvSpPr>
        <p:spPr>
          <a:xfrm>
            <a:off x="5929322" y="3071810"/>
            <a:ext cx="2286016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 redo log is slower</a:t>
            </a:r>
            <a:endParaRPr lang="en-IN" dirty="0"/>
          </a:p>
        </p:txBody>
      </p:sp>
      <p:sp>
        <p:nvSpPr>
          <p:cNvPr id="11" name="Rounded Rectangle 10"/>
          <p:cNvSpPr/>
          <p:nvPr/>
        </p:nvSpPr>
        <p:spPr>
          <a:xfrm>
            <a:off x="5929322" y="3929066"/>
            <a:ext cx="2286016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uses locks</a:t>
            </a:r>
            <a:endParaRPr lang="en-IN" dirty="0"/>
          </a:p>
        </p:txBody>
      </p:sp>
      <p:sp>
        <p:nvSpPr>
          <p:cNvPr id="12" name="Rectangle 11"/>
          <p:cNvSpPr/>
          <p:nvPr/>
        </p:nvSpPr>
        <p:spPr>
          <a:xfrm>
            <a:off x="4786314" y="1643050"/>
            <a:ext cx="71438" cy="435771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3" name="Rounded Rectangle 12"/>
          <p:cNvSpPr/>
          <p:nvPr/>
        </p:nvSpPr>
        <p:spPr>
          <a:xfrm>
            <a:off x="1500166" y="4786322"/>
            <a:ext cx="2428892" cy="10001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holds locks for a </a:t>
            </a:r>
          </a:p>
          <a:p>
            <a:pPr algn="ctr"/>
            <a:r>
              <a:rPr lang="en-US" dirty="0" smtClean="0"/>
              <a:t>lesser amount of time</a:t>
            </a:r>
            <a:endParaRPr lang="en-IN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Multicore Processors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Parallel Programming Pardigms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Transactional Memory: Basics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Software Transactional Memory(STM)</a:t>
            </a:r>
          </a:p>
          <a:p>
            <a:r>
              <a:rPr lang="en-US" dirty="0" smtClean="0"/>
              <a:t>Hardware Transactional Memory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Slot Scheduler using STM</a:t>
            </a:r>
            <a:endParaRPr lang="en-IN" dirty="0" smtClean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Hardware Transactional Memory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1643042" y="1500174"/>
            <a:ext cx="3000396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pessimistic concurrency control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4857752" y="1500174"/>
            <a:ext cx="3000396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eager conflict detection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3500430" y="2357430"/>
            <a:ext cx="3000396" cy="64294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lazy version management</a:t>
            </a:r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1214414" y="3429000"/>
            <a:ext cx="1785950" cy="100013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Processor</a:t>
            </a:r>
            <a:endParaRPr lang="en-IN" dirty="0"/>
          </a:p>
        </p:txBody>
      </p:sp>
      <p:sp>
        <p:nvSpPr>
          <p:cNvPr id="8" name="Rectangle 7"/>
          <p:cNvSpPr/>
          <p:nvPr/>
        </p:nvSpPr>
        <p:spPr>
          <a:xfrm>
            <a:off x="3714744" y="3429000"/>
            <a:ext cx="1785950" cy="100013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Processor</a:t>
            </a:r>
            <a:endParaRPr lang="en-IN" dirty="0"/>
          </a:p>
        </p:txBody>
      </p:sp>
      <p:sp>
        <p:nvSpPr>
          <p:cNvPr id="9" name="Rectangle 8"/>
          <p:cNvSpPr/>
          <p:nvPr/>
        </p:nvSpPr>
        <p:spPr>
          <a:xfrm>
            <a:off x="7215206" y="3429000"/>
            <a:ext cx="1785950" cy="100013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Processor</a:t>
            </a:r>
            <a:endParaRPr lang="en-IN" dirty="0"/>
          </a:p>
        </p:txBody>
      </p:sp>
      <p:sp>
        <p:nvSpPr>
          <p:cNvPr id="10" name="Oval 9"/>
          <p:cNvSpPr/>
          <p:nvPr/>
        </p:nvSpPr>
        <p:spPr>
          <a:xfrm>
            <a:off x="5929322" y="3857628"/>
            <a:ext cx="142876" cy="142876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1" name="Oval 10"/>
          <p:cNvSpPr/>
          <p:nvPr/>
        </p:nvSpPr>
        <p:spPr>
          <a:xfrm>
            <a:off x="6357950" y="3857628"/>
            <a:ext cx="142876" cy="142876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2" name="Oval 11"/>
          <p:cNvSpPr/>
          <p:nvPr/>
        </p:nvSpPr>
        <p:spPr>
          <a:xfrm>
            <a:off x="6786578" y="3857628"/>
            <a:ext cx="142876" cy="142876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3" name="Rectangle 12"/>
          <p:cNvSpPr/>
          <p:nvPr/>
        </p:nvSpPr>
        <p:spPr>
          <a:xfrm>
            <a:off x="1285852" y="4857760"/>
            <a:ext cx="1357322" cy="71438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L1 Cache</a:t>
            </a:r>
            <a:endParaRPr lang="en-IN" dirty="0"/>
          </a:p>
        </p:txBody>
      </p:sp>
      <p:sp>
        <p:nvSpPr>
          <p:cNvPr id="14" name="Up-Down Arrow 13"/>
          <p:cNvSpPr/>
          <p:nvPr/>
        </p:nvSpPr>
        <p:spPr>
          <a:xfrm>
            <a:off x="1857356" y="4429132"/>
            <a:ext cx="214314" cy="50006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5" name="Rectangle 14"/>
          <p:cNvSpPr/>
          <p:nvPr/>
        </p:nvSpPr>
        <p:spPr>
          <a:xfrm>
            <a:off x="3929058" y="4857760"/>
            <a:ext cx="1357322" cy="71438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L1 Cache</a:t>
            </a:r>
            <a:endParaRPr lang="en-IN" dirty="0"/>
          </a:p>
        </p:txBody>
      </p:sp>
      <p:sp>
        <p:nvSpPr>
          <p:cNvPr id="16" name="Up-Down Arrow 15"/>
          <p:cNvSpPr/>
          <p:nvPr/>
        </p:nvSpPr>
        <p:spPr>
          <a:xfrm>
            <a:off x="4500562" y="4429132"/>
            <a:ext cx="214314" cy="50006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7" name="Rectangle 16"/>
          <p:cNvSpPr/>
          <p:nvPr/>
        </p:nvSpPr>
        <p:spPr>
          <a:xfrm>
            <a:off x="7429520" y="4857760"/>
            <a:ext cx="1357322" cy="71438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L1 Cache</a:t>
            </a:r>
            <a:endParaRPr lang="en-IN" dirty="0"/>
          </a:p>
        </p:txBody>
      </p:sp>
      <p:sp>
        <p:nvSpPr>
          <p:cNvPr id="18" name="Up-Down Arrow 17"/>
          <p:cNvSpPr/>
          <p:nvPr/>
        </p:nvSpPr>
        <p:spPr>
          <a:xfrm>
            <a:off x="8001024" y="4429132"/>
            <a:ext cx="214314" cy="50006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9" name="Rectangle 18"/>
          <p:cNvSpPr/>
          <p:nvPr/>
        </p:nvSpPr>
        <p:spPr>
          <a:xfrm>
            <a:off x="1214414" y="6072206"/>
            <a:ext cx="7786742" cy="64294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L2 Cache</a:t>
            </a:r>
            <a:endParaRPr lang="en-IN" dirty="0"/>
          </a:p>
        </p:txBody>
      </p:sp>
      <p:sp>
        <p:nvSpPr>
          <p:cNvPr id="20" name="Up-Down Arrow 19"/>
          <p:cNvSpPr/>
          <p:nvPr/>
        </p:nvSpPr>
        <p:spPr>
          <a:xfrm>
            <a:off x="1857356" y="5572140"/>
            <a:ext cx="214314" cy="50006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1" name="Up-Down Arrow 20"/>
          <p:cNvSpPr/>
          <p:nvPr/>
        </p:nvSpPr>
        <p:spPr>
          <a:xfrm>
            <a:off x="4500562" y="5572140"/>
            <a:ext cx="214314" cy="50006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2" name="Up-Down Arrow 21"/>
          <p:cNvSpPr/>
          <p:nvPr/>
        </p:nvSpPr>
        <p:spPr>
          <a:xfrm>
            <a:off x="8001024" y="5572140"/>
            <a:ext cx="214314" cy="50006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Basics of Hardware Transactions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1142976" y="1500174"/>
            <a:ext cx="3214710" cy="7143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Start Transaction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5143504" y="1428736"/>
            <a:ext cx="3643338" cy="85725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Write back all the modified lines in the L1 cache to the lower level</a:t>
            </a:r>
            <a:endParaRPr lang="en-IN" dirty="0"/>
          </a:p>
        </p:txBody>
      </p:sp>
      <p:sp>
        <p:nvSpPr>
          <p:cNvPr id="6" name="Right Arrow 5"/>
          <p:cNvSpPr/>
          <p:nvPr/>
        </p:nvSpPr>
        <p:spPr>
          <a:xfrm>
            <a:off x="4357686" y="1714488"/>
            <a:ext cx="785818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1142976" y="2500306"/>
            <a:ext cx="3214710" cy="7143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Write Operation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5143504" y="2428868"/>
            <a:ext cx="3714776" cy="121444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1. Broadcast the write to all the processors</a:t>
            </a:r>
          </a:p>
          <a:p>
            <a:r>
              <a:rPr lang="en-US" dirty="0" smtClean="0"/>
              <a:t>2. If any processor has read the location, then abort</a:t>
            </a:r>
          </a:p>
        </p:txBody>
      </p:sp>
      <p:sp>
        <p:nvSpPr>
          <p:cNvPr id="9" name="Right Arrow 8"/>
          <p:cNvSpPr/>
          <p:nvPr/>
        </p:nvSpPr>
        <p:spPr>
          <a:xfrm>
            <a:off x="4357686" y="2714620"/>
            <a:ext cx="785818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0" name="Rectangle 9"/>
          <p:cNvSpPr/>
          <p:nvPr/>
        </p:nvSpPr>
        <p:spPr>
          <a:xfrm>
            <a:off x="1071538" y="4000504"/>
            <a:ext cx="3214710" cy="7143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Read Operation</a:t>
            </a:r>
            <a:endParaRPr lang="en-IN" dirty="0"/>
          </a:p>
        </p:txBody>
      </p:sp>
      <p:sp>
        <p:nvSpPr>
          <p:cNvPr id="11" name="Rounded Rectangle 10"/>
          <p:cNvSpPr/>
          <p:nvPr/>
        </p:nvSpPr>
        <p:spPr>
          <a:xfrm>
            <a:off x="5072066" y="3929066"/>
            <a:ext cx="3714776" cy="78581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1. Broadcast the read to all the processors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4286248" y="4214818"/>
            <a:ext cx="785818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3" name="Rectangle 12"/>
          <p:cNvSpPr/>
          <p:nvPr/>
        </p:nvSpPr>
        <p:spPr>
          <a:xfrm>
            <a:off x="1071538" y="5000636"/>
            <a:ext cx="3214710" cy="7143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Commit Operation </a:t>
            </a:r>
            <a:endParaRPr lang="en-IN" dirty="0"/>
          </a:p>
        </p:txBody>
      </p:sp>
      <p:sp>
        <p:nvSpPr>
          <p:cNvPr id="14" name="Rounded Rectangle 13"/>
          <p:cNvSpPr/>
          <p:nvPr/>
        </p:nvSpPr>
        <p:spPr>
          <a:xfrm>
            <a:off x="5072066" y="4929198"/>
            <a:ext cx="3714776" cy="78581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1. Convert all speculative data to non-speculative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4286248" y="5214950"/>
            <a:ext cx="785818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Rectangle 15"/>
          <p:cNvSpPr/>
          <p:nvPr/>
        </p:nvSpPr>
        <p:spPr>
          <a:xfrm>
            <a:off x="1071538" y="6000768"/>
            <a:ext cx="3214710" cy="7143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Abort Operation </a:t>
            </a:r>
            <a:endParaRPr lang="en-IN" dirty="0"/>
          </a:p>
        </p:txBody>
      </p:sp>
      <p:sp>
        <p:nvSpPr>
          <p:cNvPr id="17" name="Rounded Rectangle 16"/>
          <p:cNvSpPr/>
          <p:nvPr/>
        </p:nvSpPr>
        <p:spPr>
          <a:xfrm>
            <a:off x="5072066" y="5929330"/>
            <a:ext cx="3714776" cy="78581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1. Convert all speculative data to invalid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4286248" y="6215082"/>
            <a:ext cx="785818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Multicore Processors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Parallel Programming Pardigms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Transactional Memory: Basics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Software Transactional Memory(STM)</a:t>
            </a:r>
          </a:p>
          <a:p>
            <a:r>
              <a:rPr lang="en-US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Hardware Transactional Memory</a:t>
            </a:r>
          </a:p>
          <a:p>
            <a:r>
              <a:rPr lang="en-US" dirty="0" smtClean="0"/>
              <a:t>Slot Scheduler using STM</a:t>
            </a:r>
            <a:endParaRPr lang="en-IN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Slot Scheduling</a:t>
            </a:r>
            <a:endParaRPr lang="en-IN" dirty="0"/>
          </a:p>
        </p:txBody>
      </p:sp>
      <p:grpSp>
        <p:nvGrpSpPr>
          <p:cNvPr id="4" name="Group 3"/>
          <p:cNvGrpSpPr/>
          <p:nvPr/>
        </p:nvGrpSpPr>
        <p:grpSpPr>
          <a:xfrm>
            <a:off x="3118036" y="2861081"/>
            <a:ext cx="3581400" cy="2549392"/>
            <a:chOff x="2209800" y="3470408"/>
            <a:chExt cx="3581400" cy="2549392"/>
          </a:xfrm>
        </p:grpSpPr>
        <p:grpSp>
          <p:nvGrpSpPr>
            <p:cNvPr id="5" name="Group 53"/>
            <p:cNvGrpSpPr/>
            <p:nvPr/>
          </p:nvGrpSpPr>
          <p:grpSpPr>
            <a:xfrm>
              <a:off x="2209800" y="3470408"/>
              <a:ext cx="3581399" cy="2549392"/>
              <a:chOff x="2209800" y="3470408"/>
              <a:chExt cx="3581399" cy="2549392"/>
            </a:xfrm>
          </p:grpSpPr>
          <p:sp>
            <p:nvSpPr>
              <p:cNvPr id="9" name="Can 8"/>
              <p:cNvSpPr/>
              <p:nvPr/>
            </p:nvSpPr>
            <p:spPr>
              <a:xfrm>
                <a:off x="2209800" y="3470408"/>
                <a:ext cx="3581399" cy="2549392"/>
              </a:xfrm>
              <a:prstGeom prst="can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0" name="Straight Connector 9"/>
              <p:cNvCxnSpPr/>
              <p:nvPr/>
            </p:nvCxnSpPr>
            <p:spPr>
              <a:xfrm>
                <a:off x="2514600" y="3962400"/>
                <a:ext cx="0" cy="1905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486400" y="3986136"/>
                <a:ext cx="0" cy="1905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2971800" y="4037181"/>
                <a:ext cx="0" cy="1905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29200" y="4037181"/>
                <a:ext cx="0" cy="1905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>
                <a:off x="3429000" y="4088990"/>
                <a:ext cx="0" cy="1905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3962400" y="4114800"/>
                <a:ext cx="0" cy="1905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>
                <a:off x="4495800" y="4088990"/>
                <a:ext cx="0" cy="1905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Arc 5"/>
            <p:cNvSpPr/>
            <p:nvPr/>
          </p:nvSpPr>
          <p:spPr>
            <a:xfrm rot="10800000">
              <a:off x="2228403" y="3962400"/>
              <a:ext cx="3539991" cy="691371"/>
            </a:xfrm>
            <a:prstGeom prst="arc">
              <a:avLst>
                <a:gd name="adj1" fmla="val 10773693"/>
                <a:gd name="adj2" fmla="val 36747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Arc 6"/>
            <p:cNvSpPr/>
            <p:nvPr/>
          </p:nvSpPr>
          <p:spPr>
            <a:xfrm rot="10800000">
              <a:off x="2209800" y="4337827"/>
              <a:ext cx="3581399" cy="729472"/>
            </a:xfrm>
            <a:prstGeom prst="arc">
              <a:avLst>
                <a:gd name="adj1" fmla="val 10773693"/>
                <a:gd name="adj2" fmla="val 36747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Arc 7"/>
            <p:cNvSpPr/>
            <p:nvPr/>
          </p:nvSpPr>
          <p:spPr>
            <a:xfrm rot="10800000">
              <a:off x="2209800" y="4795027"/>
              <a:ext cx="3581400" cy="691372"/>
            </a:xfrm>
            <a:prstGeom prst="arc">
              <a:avLst>
                <a:gd name="adj1" fmla="val 10773693"/>
                <a:gd name="adj2" fmla="val 36747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7" name="Straight Arrow Connector 16"/>
          <p:cNvCxnSpPr/>
          <p:nvPr/>
        </p:nvCxnSpPr>
        <p:spPr>
          <a:xfrm>
            <a:off x="2279835" y="5639073"/>
            <a:ext cx="5486400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213036" y="1917865"/>
            <a:ext cx="1295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Thread </a:t>
            </a:r>
            <a:r>
              <a:rPr lang="en-US" baseline="-25000" dirty="0">
                <a:solidFill>
                  <a:schemeClr val="accent4">
                    <a:lumMod val="75000"/>
                  </a:schemeClr>
                </a:solidFill>
              </a:rPr>
              <a:t>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56706" y="1944904"/>
            <a:ext cx="1295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Thread </a:t>
            </a:r>
            <a:r>
              <a:rPr lang="en-US" baseline="-25000" dirty="0" smtClean="0">
                <a:solidFill>
                  <a:schemeClr val="accent4">
                    <a:lumMod val="75000"/>
                  </a:schemeClr>
                </a:solidFill>
              </a:rPr>
              <a:t>j</a:t>
            </a:r>
            <a:endParaRPr lang="en-US" baseline="-25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0" name="Cloud Callout 19"/>
          <p:cNvSpPr/>
          <p:nvPr/>
        </p:nvSpPr>
        <p:spPr>
          <a:xfrm>
            <a:off x="4500562" y="1714488"/>
            <a:ext cx="1752600" cy="1447800"/>
          </a:xfrm>
          <a:prstGeom prst="cloudCallout">
            <a:avLst>
              <a:gd name="adj1" fmla="val -34365"/>
              <a:gd name="adj2" fmla="val 85283"/>
            </a:avLst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smtClean="0">
              <a:solidFill>
                <a:schemeClr val="tx1"/>
              </a:solidFill>
            </a:endParaRPr>
          </a:p>
          <a:p>
            <a:pPr algn="ctr"/>
            <a:endParaRPr lang="en-US" sz="1600" dirty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How to schedule the requests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 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2279835" y="2057673"/>
            <a:ext cx="990601" cy="916410"/>
            <a:chOff x="1219199" y="2991649"/>
            <a:chExt cx="990601" cy="1047916"/>
          </a:xfrm>
          <a:solidFill>
            <a:srgbClr val="00B050"/>
          </a:solidFill>
        </p:grpSpPr>
        <p:sp>
          <p:nvSpPr>
            <p:cNvPr id="22" name="Oval 21"/>
            <p:cNvSpPr/>
            <p:nvPr/>
          </p:nvSpPr>
          <p:spPr>
            <a:xfrm>
              <a:off x="1219199" y="2991649"/>
              <a:ext cx="990601" cy="1047916"/>
            </a:xfrm>
            <a:prstGeom prst="ellipse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3" name="Group 59"/>
            <p:cNvGrpSpPr/>
            <p:nvPr/>
          </p:nvGrpSpPr>
          <p:grpSpPr>
            <a:xfrm>
              <a:off x="1387563" y="3175701"/>
              <a:ext cx="534853" cy="715518"/>
              <a:chOff x="1045941" y="3170903"/>
              <a:chExt cx="842637" cy="986930"/>
            </a:xfrm>
            <a:grpFill/>
          </p:grpSpPr>
          <p:sp>
            <p:nvSpPr>
              <p:cNvPr id="24" name="Freeform 23"/>
              <p:cNvSpPr/>
              <p:nvPr/>
            </p:nvSpPr>
            <p:spPr>
              <a:xfrm>
                <a:off x="1045941" y="3170903"/>
                <a:ext cx="842637" cy="929149"/>
              </a:xfrm>
              <a:custGeom>
                <a:avLst/>
                <a:gdLst>
                  <a:gd name="connsiteX0" fmla="*/ 694369 w 842637"/>
                  <a:gd name="connsiteY0" fmla="*/ 0 h 929149"/>
                  <a:gd name="connsiteX1" fmla="*/ 1194 w 842637"/>
                  <a:gd name="connsiteY1" fmla="*/ 250723 h 929149"/>
                  <a:gd name="connsiteX2" fmla="*/ 841853 w 842637"/>
                  <a:gd name="connsiteY2" fmla="*/ 398207 h 929149"/>
                  <a:gd name="connsiteX3" fmla="*/ 163427 w 842637"/>
                  <a:gd name="connsiteY3" fmla="*/ 545691 h 929149"/>
                  <a:gd name="connsiteX4" fmla="*/ 694369 w 842637"/>
                  <a:gd name="connsiteY4" fmla="*/ 722671 h 929149"/>
                  <a:gd name="connsiteX5" fmla="*/ 443646 w 842637"/>
                  <a:gd name="connsiteY5" fmla="*/ 929149 h 929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42637" h="929149">
                    <a:moveTo>
                      <a:pt x="694369" y="0"/>
                    </a:moveTo>
                    <a:cubicBezTo>
                      <a:pt x="335491" y="92177"/>
                      <a:pt x="-23387" y="184355"/>
                      <a:pt x="1194" y="250723"/>
                    </a:cubicBezTo>
                    <a:cubicBezTo>
                      <a:pt x="25775" y="317091"/>
                      <a:pt x="814814" y="349046"/>
                      <a:pt x="841853" y="398207"/>
                    </a:cubicBezTo>
                    <a:cubicBezTo>
                      <a:pt x="868892" y="447368"/>
                      <a:pt x="188008" y="491614"/>
                      <a:pt x="163427" y="545691"/>
                    </a:cubicBezTo>
                    <a:cubicBezTo>
                      <a:pt x="138846" y="599768"/>
                      <a:pt x="647666" y="658761"/>
                      <a:pt x="694369" y="722671"/>
                    </a:cubicBezTo>
                    <a:cubicBezTo>
                      <a:pt x="741072" y="786581"/>
                      <a:pt x="592359" y="857865"/>
                      <a:pt x="443646" y="929149"/>
                    </a:cubicBezTo>
                  </a:path>
                </a:pathLst>
              </a:custGeom>
              <a:grpFill/>
              <a:ln w="38100"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5" name="Straight Connector 24"/>
              <p:cNvCxnSpPr>
                <a:stCxn id="24" idx="5"/>
              </p:cNvCxnSpPr>
              <p:nvPr/>
            </p:nvCxnSpPr>
            <p:spPr>
              <a:xfrm flipV="1">
                <a:off x="1489587" y="3979076"/>
                <a:ext cx="65753" cy="120976"/>
              </a:xfrm>
              <a:prstGeom prst="line">
                <a:avLst/>
              </a:prstGeom>
              <a:grpFill/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>
                <a:off x="1489587" y="4100052"/>
                <a:ext cx="131506" cy="57781"/>
              </a:xfrm>
              <a:prstGeom prst="line">
                <a:avLst/>
              </a:prstGeom>
              <a:grpFill/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" name="Group 26"/>
          <p:cNvGrpSpPr/>
          <p:nvPr/>
        </p:nvGrpSpPr>
        <p:grpSpPr>
          <a:xfrm>
            <a:off x="6566105" y="2064607"/>
            <a:ext cx="990601" cy="916410"/>
            <a:chOff x="1219199" y="2991649"/>
            <a:chExt cx="990601" cy="1047916"/>
          </a:xfrm>
          <a:solidFill>
            <a:srgbClr val="D0304B"/>
          </a:solidFill>
        </p:grpSpPr>
        <p:sp>
          <p:nvSpPr>
            <p:cNvPr id="28" name="Oval 27"/>
            <p:cNvSpPr/>
            <p:nvPr/>
          </p:nvSpPr>
          <p:spPr>
            <a:xfrm>
              <a:off x="1219199" y="2991649"/>
              <a:ext cx="990601" cy="1047916"/>
            </a:xfrm>
            <a:prstGeom prst="ellips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9" name="Group 65"/>
            <p:cNvGrpSpPr/>
            <p:nvPr/>
          </p:nvGrpSpPr>
          <p:grpSpPr>
            <a:xfrm>
              <a:off x="1387563" y="3175701"/>
              <a:ext cx="534853" cy="715518"/>
              <a:chOff x="1045941" y="3170903"/>
              <a:chExt cx="842637" cy="986930"/>
            </a:xfrm>
            <a:grpFill/>
          </p:grpSpPr>
          <p:sp>
            <p:nvSpPr>
              <p:cNvPr id="30" name="Freeform 29"/>
              <p:cNvSpPr/>
              <p:nvPr/>
            </p:nvSpPr>
            <p:spPr>
              <a:xfrm>
                <a:off x="1045941" y="3170903"/>
                <a:ext cx="842637" cy="929149"/>
              </a:xfrm>
              <a:custGeom>
                <a:avLst/>
                <a:gdLst>
                  <a:gd name="connsiteX0" fmla="*/ 694369 w 842637"/>
                  <a:gd name="connsiteY0" fmla="*/ 0 h 929149"/>
                  <a:gd name="connsiteX1" fmla="*/ 1194 w 842637"/>
                  <a:gd name="connsiteY1" fmla="*/ 250723 h 929149"/>
                  <a:gd name="connsiteX2" fmla="*/ 841853 w 842637"/>
                  <a:gd name="connsiteY2" fmla="*/ 398207 h 929149"/>
                  <a:gd name="connsiteX3" fmla="*/ 163427 w 842637"/>
                  <a:gd name="connsiteY3" fmla="*/ 545691 h 929149"/>
                  <a:gd name="connsiteX4" fmla="*/ 694369 w 842637"/>
                  <a:gd name="connsiteY4" fmla="*/ 722671 h 929149"/>
                  <a:gd name="connsiteX5" fmla="*/ 443646 w 842637"/>
                  <a:gd name="connsiteY5" fmla="*/ 929149 h 929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42637" h="929149">
                    <a:moveTo>
                      <a:pt x="694369" y="0"/>
                    </a:moveTo>
                    <a:cubicBezTo>
                      <a:pt x="335491" y="92177"/>
                      <a:pt x="-23387" y="184355"/>
                      <a:pt x="1194" y="250723"/>
                    </a:cubicBezTo>
                    <a:cubicBezTo>
                      <a:pt x="25775" y="317091"/>
                      <a:pt x="814814" y="349046"/>
                      <a:pt x="841853" y="398207"/>
                    </a:cubicBezTo>
                    <a:cubicBezTo>
                      <a:pt x="868892" y="447368"/>
                      <a:pt x="188008" y="491614"/>
                      <a:pt x="163427" y="545691"/>
                    </a:cubicBezTo>
                    <a:cubicBezTo>
                      <a:pt x="138846" y="599768"/>
                      <a:pt x="647666" y="658761"/>
                      <a:pt x="694369" y="722671"/>
                    </a:cubicBezTo>
                    <a:cubicBezTo>
                      <a:pt x="741072" y="786581"/>
                      <a:pt x="592359" y="857865"/>
                      <a:pt x="443646" y="929149"/>
                    </a:cubicBezTo>
                  </a:path>
                </a:pathLst>
              </a:custGeom>
              <a:grp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31" name="Straight Connector 30"/>
              <p:cNvCxnSpPr>
                <a:stCxn id="30" idx="5"/>
              </p:cNvCxnSpPr>
              <p:nvPr/>
            </p:nvCxnSpPr>
            <p:spPr>
              <a:xfrm flipV="1">
                <a:off x="1489587" y="3979076"/>
                <a:ext cx="65753" cy="120976"/>
              </a:xfrm>
              <a:prstGeom prst="line">
                <a:avLst/>
              </a:prstGeom>
              <a:grpFill/>
              <a:ln w="381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489587" y="4100052"/>
                <a:ext cx="131506" cy="57781"/>
              </a:xfrm>
              <a:prstGeom prst="line">
                <a:avLst/>
              </a:prstGeom>
              <a:grpFill/>
              <a:ln w="381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3" name="Left Arrow 32"/>
          <p:cNvSpPr/>
          <p:nvPr/>
        </p:nvSpPr>
        <p:spPr>
          <a:xfrm rot="13381526">
            <a:off x="2997116" y="3309129"/>
            <a:ext cx="1587518" cy="393453"/>
          </a:xfrm>
          <a:prstGeom prst="leftArrow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4337236" y="4044445"/>
            <a:ext cx="533400" cy="41352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Left Arrow 34"/>
          <p:cNvSpPr/>
          <p:nvPr/>
        </p:nvSpPr>
        <p:spPr>
          <a:xfrm rot="19129515">
            <a:off x="5271390" y="3288565"/>
            <a:ext cx="1629276" cy="393453"/>
          </a:xfrm>
          <a:prstGeom prst="leftArrow">
            <a:avLst/>
          </a:prstGeom>
          <a:solidFill>
            <a:srgbClr val="D0304B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4870760" y="4044445"/>
            <a:ext cx="533400" cy="413528"/>
          </a:xfrm>
          <a:prstGeom prst="rect">
            <a:avLst/>
          </a:prstGeom>
          <a:solidFill>
            <a:srgbClr val="D0304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3546767" y="2438388"/>
            <a:ext cx="425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</a:t>
            </a:r>
            <a:r>
              <a:rPr lang="en-US" baseline="-25000" dirty="0" smtClean="0"/>
              <a:t>1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6120646" y="2503907"/>
            <a:ext cx="425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</a:t>
            </a:r>
            <a:r>
              <a:rPr lang="en-US" baseline="-25000" dirty="0"/>
              <a:t>2</a:t>
            </a:r>
            <a:endParaRPr lang="en-US" dirty="0"/>
          </a:p>
        </p:txBody>
      </p:sp>
      <p:sp>
        <p:nvSpPr>
          <p:cNvPr id="39" name="Multiply 2"/>
          <p:cNvSpPr/>
          <p:nvPr/>
        </p:nvSpPr>
        <p:spPr>
          <a:xfrm>
            <a:off x="4351391" y="3575906"/>
            <a:ext cx="685801" cy="838200"/>
          </a:xfrm>
          <a:prstGeom prst="mathMultiply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Left Arrow 39"/>
          <p:cNvSpPr/>
          <p:nvPr/>
        </p:nvSpPr>
        <p:spPr>
          <a:xfrm rot="19520435">
            <a:off x="4674240" y="3277900"/>
            <a:ext cx="2137124" cy="393453"/>
          </a:xfrm>
          <a:prstGeom prst="leftArrow">
            <a:avLst/>
          </a:prstGeom>
          <a:solidFill>
            <a:srgbClr val="D0304B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483356" y="2282934"/>
            <a:ext cx="9208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</a:t>
            </a:r>
            <a:r>
              <a:rPr lang="en-US" sz="2800" baseline="-25000" dirty="0"/>
              <a:t>i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animBg="1"/>
      <p:bldP spid="33" grpId="0" animBg="1"/>
      <p:bldP spid="33" grpId="1" animBg="1"/>
      <p:bldP spid="33" grpId="2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/>
      <p:bldP spid="37" grpId="1"/>
      <p:bldP spid="38" grpId="0"/>
      <p:bldP spid="38" grpId="1"/>
      <p:bldP spid="39" grpId="0" animBg="1"/>
      <p:bldP spid="40" grpId="0" animBg="1"/>
      <p:bldP spid="41" grpId="0"/>
      <p:bldP spid="41" grpId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Slot Scheduling - II</a:t>
            </a:r>
            <a:endParaRPr lang="en-IN" dirty="0"/>
          </a:p>
        </p:txBody>
      </p:sp>
      <p:grpSp>
        <p:nvGrpSpPr>
          <p:cNvPr id="58" name="Group 57"/>
          <p:cNvGrpSpPr/>
          <p:nvPr/>
        </p:nvGrpSpPr>
        <p:grpSpPr>
          <a:xfrm>
            <a:off x="1749136" y="3429000"/>
            <a:ext cx="5718464" cy="914400"/>
            <a:chOff x="1749136" y="3429000"/>
            <a:chExt cx="5718464" cy="914400"/>
          </a:xfrm>
        </p:grpSpPr>
        <p:grpSp>
          <p:nvGrpSpPr>
            <p:cNvPr id="59" name="Group 34"/>
            <p:cNvGrpSpPr/>
            <p:nvPr/>
          </p:nvGrpSpPr>
          <p:grpSpPr>
            <a:xfrm>
              <a:off x="1752600" y="3429000"/>
              <a:ext cx="5715000" cy="914400"/>
              <a:chOff x="1752600" y="3429000"/>
              <a:chExt cx="5715000" cy="914400"/>
            </a:xfrm>
          </p:grpSpPr>
          <p:sp>
            <p:nvSpPr>
              <p:cNvPr id="61" name="Round Single Corner Rectangle 60"/>
              <p:cNvSpPr/>
              <p:nvPr/>
            </p:nvSpPr>
            <p:spPr>
              <a:xfrm>
                <a:off x="1752600" y="3429000"/>
                <a:ext cx="5562600" cy="457200"/>
              </a:xfrm>
              <a:prstGeom prst="round1Rect">
                <a:avLst>
                  <a:gd name="adj" fmla="val 0"/>
                </a:avLst>
              </a:prstGeom>
              <a:noFill/>
              <a:ln w="349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62" name="Straight Connector 61"/>
              <p:cNvCxnSpPr/>
              <p:nvPr/>
            </p:nvCxnSpPr>
            <p:spPr>
              <a:xfrm>
                <a:off x="2438400" y="3429000"/>
                <a:ext cx="0" cy="4572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>
                <a:off x="3124200" y="3429000"/>
                <a:ext cx="0" cy="4572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>
              <a:xfrm>
                <a:off x="3733800" y="3429000"/>
                <a:ext cx="0" cy="4572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/>
            </p:nvCxnSpPr>
            <p:spPr>
              <a:xfrm>
                <a:off x="4540827" y="3429000"/>
                <a:ext cx="0" cy="4572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/>
              <p:nvPr/>
            </p:nvCxnSpPr>
            <p:spPr>
              <a:xfrm>
                <a:off x="6629400" y="3435927"/>
                <a:ext cx="0" cy="4572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/>
              <p:nvPr/>
            </p:nvCxnSpPr>
            <p:spPr>
              <a:xfrm>
                <a:off x="5867400" y="3429000"/>
                <a:ext cx="0" cy="4572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TextBox 67"/>
              <p:cNvSpPr txBox="1"/>
              <p:nvPr/>
            </p:nvSpPr>
            <p:spPr>
              <a:xfrm>
                <a:off x="1752600" y="3974068"/>
                <a:ext cx="5715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T</a:t>
                </a:r>
                <a:r>
                  <a:rPr lang="en-US" baseline="-25000" dirty="0" smtClean="0"/>
                  <a:t>0               </a:t>
                </a:r>
                <a:r>
                  <a:rPr lang="en-US" dirty="0" smtClean="0"/>
                  <a:t>T</a:t>
                </a:r>
                <a:r>
                  <a:rPr lang="en-US" baseline="-25000" dirty="0" smtClean="0"/>
                  <a:t>1           </a:t>
                </a:r>
                <a:r>
                  <a:rPr lang="en-US" dirty="0" smtClean="0"/>
                  <a:t>T</a:t>
                </a:r>
                <a:r>
                  <a:rPr lang="en-US" baseline="-25000" dirty="0"/>
                  <a:t>2</a:t>
                </a:r>
                <a:r>
                  <a:rPr lang="en-US" baseline="-25000" dirty="0" smtClean="0"/>
                  <a:t>         </a:t>
                </a:r>
                <a:r>
                  <a:rPr lang="en-US" dirty="0" smtClean="0"/>
                  <a:t>                       T</a:t>
                </a:r>
                <a:r>
                  <a:rPr lang="en-US" baseline="-25000" dirty="0" smtClean="0"/>
                  <a:t>n-2          </a:t>
                </a:r>
                <a:r>
                  <a:rPr lang="en-US" dirty="0" smtClean="0"/>
                  <a:t>T</a:t>
                </a:r>
                <a:r>
                  <a:rPr lang="en-US" baseline="-25000" dirty="0" smtClean="0"/>
                  <a:t>n-1</a:t>
                </a:r>
                <a:r>
                  <a:rPr lang="en-US" dirty="0" smtClean="0"/>
                  <a:t>      T</a:t>
                </a:r>
                <a:r>
                  <a:rPr lang="en-US" baseline="-25000" dirty="0" smtClean="0"/>
                  <a:t>n          </a:t>
                </a:r>
                <a:endParaRPr lang="en-US" baseline="-25000" dirty="0"/>
              </a:p>
            </p:txBody>
          </p:sp>
          <p:cxnSp>
            <p:nvCxnSpPr>
              <p:cNvPr id="69" name="Straight Connector 68"/>
              <p:cNvCxnSpPr/>
              <p:nvPr/>
            </p:nvCxnSpPr>
            <p:spPr>
              <a:xfrm>
                <a:off x="5257800" y="3429000"/>
                <a:ext cx="0" cy="4572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0" name="Rectangle 59"/>
            <p:cNvSpPr/>
            <p:nvPr/>
          </p:nvSpPr>
          <p:spPr>
            <a:xfrm>
              <a:off x="1749136" y="3435927"/>
              <a:ext cx="689264" cy="443346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70" name="TextBox 69"/>
          <p:cNvSpPr txBox="1"/>
          <p:nvPr/>
        </p:nvSpPr>
        <p:spPr>
          <a:xfrm>
            <a:off x="2351809" y="1676400"/>
            <a:ext cx="924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T</a:t>
            </a:r>
            <a:r>
              <a:rPr lang="en-US" sz="3600" baseline="-25000" dirty="0" smtClean="0"/>
              <a:t>1</a:t>
            </a:r>
            <a:endParaRPr lang="en-US" sz="3600" baseline="-25000" dirty="0"/>
          </a:p>
        </p:txBody>
      </p:sp>
      <p:sp>
        <p:nvSpPr>
          <p:cNvPr id="71" name="Rectangle 70"/>
          <p:cNvSpPr/>
          <p:nvPr/>
        </p:nvSpPr>
        <p:spPr>
          <a:xfrm>
            <a:off x="2400300" y="3429000"/>
            <a:ext cx="723900" cy="4572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dirty="0" smtClean="0">
                <a:solidFill>
                  <a:schemeClr val="tx1"/>
                </a:solidFill>
              </a:rPr>
              <a:t>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2" name="Curved Down Arrow 71"/>
          <p:cNvSpPr/>
          <p:nvPr/>
        </p:nvSpPr>
        <p:spPr>
          <a:xfrm rot="10800000">
            <a:off x="609600" y="3810000"/>
            <a:ext cx="2286000" cy="685800"/>
          </a:xfrm>
          <a:prstGeom prst="curvedDownArrow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>
              <a:rot lat="19880368" lon="19677758" rev="783836"/>
            </a:camera>
            <a:lightRig rig="threePt" dir="t"/>
          </a:scene3d>
          <a:sp3d prstMaterial="dk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066800" y="44958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74" name="Curved Up Arrow 73"/>
          <p:cNvSpPr/>
          <p:nvPr/>
        </p:nvSpPr>
        <p:spPr>
          <a:xfrm rot="21145189">
            <a:off x="3550360" y="3864798"/>
            <a:ext cx="2041859" cy="841497"/>
          </a:xfrm>
          <a:prstGeom prst="curvedUpArrow">
            <a:avLst/>
          </a:prstGeom>
          <a:solidFill>
            <a:srgbClr val="D0304B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>
              <a:rot lat="19880368" lon="19677758" rev="783836"/>
            </a:camera>
            <a:lightRig rig="threePt" dir="t"/>
          </a:scene3d>
          <a:sp3d prstMaterial="dk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114800" y="4641273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</a:t>
            </a:r>
            <a:r>
              <a:rPr lang="en-US" baseline="-25000" dirty="0"/>
              <a:t>2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124200" y="3435927"/>
            <a:ext cx="685800" cy="443346"/>
          </a:xfrm>
          <a:prstGeom prst="rect">
            <a:avLst/>
          </a:prstGeom>
          <a:solidFill>
            <a:srgbClr val="D0304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dirty="0" smtClean="0">
                <a:solidFill>
                  <a:schemeClr val="tx1"/>
                </a:solidFill>
              </a:rPr>
              <a:t>2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7" name="Straight Arrow Connector 76"/>
          <p:cNvCxnSpPr/>
          <p:nvPr/>
        </p:nvCxnSpPr>
        <p:spPr>
          <a:xfrm>
            <a:off x="1447800" y="6477000"/>
            <a:ext cx="5486400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6985136" y="64770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</a:t>
            </a:r>
            <a:endParaRPr lang="en-US" dirty="0"/>
          </a:p>
        </p:txBody>
      </p:sp>
      <p:sp>
        <p:nvSpPr>
          <p:cNvPr id="79" name="TextBox 78"/>
          <p:cNvSpPr txBox="1"/>
          <p:nvPr/>
        </p:nvSpPr>
        <p:spPr>
          <a:xfrm>
            <a:off x="6934200" y="5322102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Shared Resource</a:t>
            </a:r>
            <a:endParaRPr lang="en-US" dirty="0"/>
          </a:p>
        </p:txBody>
      </p:sp>
      <p:sp>
        <p:nvSpPr>
          <p:cNvPr id="80" name="Rounded Rectangle 79"/>
          <p:cNvSpPr/>
          <p:nvPr/>
        </p:nvSpPr>
        <p:spPr>
          <a:xfrm>
            <a:off x="6934200" y="1755767"/>
            <a:ext cx="1752600" cy="990600"/>
          </a:xfrm>
          <a:prstGeom prst="roundRect">
            <a:avLst/>
          </a:prstGeom>
          <a:solidFill>
            <a:schemeClr val="accent4">
              <a:lumMod val="75000"/>
            </a:schemeClr>
          </a:solidFill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Reservation System</a:t>
            </a:r>
            <a:endParaRPr lang="en-US" dirty="0"/>
          </a:p>
        </p:txBody>
      </p:sp>
      <p:cxnSp>
        <p:nvCxnSpPr>
          <p:cNvPr id="81" name="Straight Arrow Connector 80"/>
          <p:cNvCxnSpPr/>
          <p:nvPr/>
        </p:nvCxnSpPr>
        <p:spPr>
          <a:xfrm flipH="1">
            <a:off x="6934200" y="2787931"/>
            <a:ext cx="381000" cy="6479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oup 81"/>
          <p:cNvGrpSpPr/>
          <p:nvPr/>
        </p:nvGrpSpPr>
        <p:grpSpPr>
          <a:xfrm>
            <a:off x="274269" y="2594860"/>
            <a:ext cx="990601" cy="916410"/>
            <a:chOff x="1219199" y="2991649"/>
            <a:chExt cx="990601" cy="1047916"/>
          </a:xfrm>
          <a:solidFill>
            <a:srgbClr val="00B050"/>
          </a:solidFill>
        </p:grpSpPr>
        <p:sp>
          <p:nvSpPr>
            <p:cNvPr id="83" name="Oval 82"/>
            <p:cNvSpPr/>
            <p:nvPr/>
          </p:nvSpPr>
          <p:spPr>
            <a:xfrm>
              <a:off x="1219199" y="2991649"/>
              <a:ext cx="990601" cy="1047916"/>
            </a:xfrm>
            <a:prstGeom prst="ellipse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84" name="Group 50"/>
            <p:cNvGrpSpPr/>
            <p:nvPr/>
          </p:nvGrpSpPr>
          <p:grpSpPr>
            <a:xfrm>
              <a:off x="1387563" y="3175701"/>
              <a:ext cx="534853" cy="715518"/>
              <a:chOff x="1045941" y="3170903"/>
              <a:chExt cx="842637" cy="986930"/>
            </a:xfrm>
            <a:grpFill/>
          </p:grpSpPr>
          <p:sp>
            <p:nvSpPr>
              <p:cNvPr id="85" name="Freeform 84"/>
              <p:cNvSpPr/>
              <p:nvPr/>
            </p:nvSpPr>
            <p:spPr>
              <a:xfrm>
                <a:off x="1045941" y="3170903"/>
                <a:ext cx="842637" cy="929149"/>
              </a:xfrm>
              <a:custGeom>
                <a:avLst/>
                <a:gdLst>
                  <a:gd name="connsiteX0" fmla="*/ 694369 w 842637"/>
                  <a:gd name="connsiteY0" fmla="*/ 0 h 929149"/>
                  <a:gd name="connsiteX1" fmla="*/ 1194 w 842637"/>
                  <a:gd name="connsiteY1" fmla="*/ 250723 h 929149"/>
                  <a:gd name="connsiteX2" fmla="*/ 841853 w 842637"/>
                  <a:gd name="connsiteY2" fmla="*/ 398207 h 929149"/>
                  <a:gd name="connsiteX3" fmla="*/ 163427 w 842637"/>
                  <a:gd name="connsiteY3" fmla="*/ 545691 h 929149"/>
                  <a:gd name="connsiteX4" fmla="*/ 694369 w 842637"/>
                  <a:gd name="connsiteY4" fmla="*/ 722671 h 929149"/>
                  <a:gd name="connsiteX5" fmla="*/ 443646 w 842637"/>
                  <a:gd name="connsiteY5" fmla="*/ 929149 h 929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42637" h="929149">
                    <a:moveTo>
                      <a:pt x="694369" y="0"/>
                    </a:moveTo>
                    <a:cubicBezTo>
                      <a:pt x="335491" y="92177"/>
                      <a:pt x="-23387" y="184355"/>
                      <a:pt x="1194" y="250723"/>
                    </a:cubicBezTo>
                    <a:cubicBezTo>
                      <a:pt x="25775" y="317091"/>
                      <a:pt x="814814" y="349046"/>
                      <a:pt x="841853" y="398207"/>
                    </a:cubicBezTo>
                    <a:cubicBezTo>
                      <a:pt x="868892" y="447368"/>
                      <a:pt x="188008" y="491614"/>
                      <a:pt x="163427" y="545691"/>
                    </a:cubicBezTo>
                    <a:cubicBezTo>
                      <a:pt x="138846" y="599768"/>
                      <a:pt x="647666" y="658761"/>
                      <a:pt x="694369" y="722671"/>
                    </a:cubicBezTo>
                    <a:cubicBezTo>
                      <a:pt x="741072" y="786581"/>
                      <a:pt x="592359" y="857865"/>
                      <a:pt x="443646" y="929149"/>
                    </a:cubicBezTo>
                  </a:path>
                </a:pathLst>
              </a:custGeom>
              <a:grpFill/>
              <a:ln w="38100"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86" name="Straight Connector 85"/>
              <p:cNvCxnSpPr>
                <a:stCxn id="85" idx="5"/>
              </p:cNvCxnSpPr>
              <p:nvPr/>
            </p:nvCxnSpPr>
            <p:spPr>
              <a:xfrm flipV="1">
                <a:off x="1489587" y="3979076"/>
                <a:ext cx="65753" cy="120976"/>
              </a:xfrm>
              <a:prstGeom prst="line">
                <a:avLst/>
              </a:prstGeom>
              <a:grpFill/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>
                <a:off x="1489587" y="4100052"/>
                <a:ext cx="131506" cy="57781"/>
              </a:xfrm>
              <a:prstGeom prst="line">
                <a:avLst/>
              </a:prstGeom>
              <a:grpFill/>
              <a:ln w="381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8" name="Group 87"/>
          <p:cNvGrpSpPr/>
          <p:nvPr/>
        </p:nvGrpSpPr>
        <p:grpSpPr>
          <a:xfrm>
            <a:off x="1676400" y="5045036"/>
            <a:ext cx="4953000" cy="1274696"/>
            <a:chOff x="2209800" y="3470408"/>
            <a:chExt cx="3581400" cy="2549392"/>
          </a:xfrm>
        </p:grpSpPr>
        <p:grpSp>
          <p:nvGrpSpPr>
            <p:cNvPr id="89" name="Group 55"/>
            <p:cNvGrpSpPr/>
            <p:nvPr/>
          </p:nvGrpSpPr>
          <p:grpSpPr>
            <a:xfrm>
              <a:off x="2209800" y="3470408"/>
              <a:ext cx="3581399" cy="2549392"/>
              <a:chOff x="2209800" y="3470408"/>
              <a:chExt cx="3581399" cy="2549392"/>
            </a:xfrm>
          </p:grpSpPr>
          <p:sp>
            <p:nvSpPr>
              <p:cNvPr id="93" name="Can 92"/>
              <p:cNvSpPr/>
              <p:nvPr/>
            </p:nvSpPr>
            <p:spPr>
              <a:xfrm>
                <a:off x="2209800" y="3470408"/>
                <a:ext cx="3581399" cy="2549392"/>
              </a:xfrm>
              <a:prstGeom prst="can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94" name="Straight Connector 93"/>
              <p:cNvCxnSpPr/>
              <p:nvPr/>
            </p:nvCxnSpPr>
            <p:spPr>
              <a:xfrm>
                <a:off x="2514600" y="3962400"/>
                <a:ext cx="0" cy="1905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/>
              <p:cNvCxnSpPr/>
              <p:nvPr/>
            </p:nvCxnSpPr>
            <p:spPr>
              <a:xfrm>
                <a:off x="5486400" y="3986136"/>
                <a:ext cx="0" cy="1905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/>
              <p:cNvCxnSpPr/>
              <p:nvPr/>
            </p:nvCxnSpPr>
            <p:spPr>
              <a:xfrm>
                <a:off x="2971800" y="4037181"/>
                <a:ext cx="0" cy="1905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>
                <a:off x="5029200" y="4037181"/>
                <a:ext cx="0" cy="1905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/>
              <p:cNvCxnSpPr/>
              <p:nvPr/>
            </p:nvCxnSpPr>
            <p:spPr>
              <a:xfrm>
                <a:off x="3429000" y="4088990"/>
                <a:ext cx="0" cy="1905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/>
              <p:cNvCxnSpPr/>
              <p:nvPr/>
            </p:nvCxnSpPr>
            <p:spPr>
              <a:xfrm>
                <a:off x="3962400" y="4114800"/>
                <a:ext cx="0" cy="1905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/>
              <p:cNvCxnSpPr/>
              <p:nvPr/>
            </p:nvCxnSpPr>
            <p:spPr>
              <a:xfrm>
                <a:off x="4495800" y="4088990"/>
                <a:ext cx="0" cy="1905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0" name="Arc 89"/>
            <p:cNvSpPr/>
            <p:nvPr/>
          </p:nvSpPr>
          <p:spPr>
            <a:xfrm rot="10800000">
              <a:off x="2228403" y="3962400"/>
              <a:ext cx="3539991" cy="691371"/>
            </a:xfrm>
            <a:prstGeom prst="arc">
              <a:avLst>
                <a:gd name="adj1" fmla="val 10773693"/>
                <a:gd name="adj2" fmla="val 36747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" name="Arc 90"/>
            <p:cNvSpPr/>
            <p:nvPr/>
          </p:nvSpPr>
          <p:spPr>
            <a:xfrm rot="10800000">
              <a:off x="2209800" y="4337827"/>
              <a:ext cx="3581399" cy="729472"/>
            </a:xfrm>
            <a:prstGeom prst="arc">
              <a:avLst>
                <a:gd name="adj1" fmla="val 10773693"/>
                <a:gd name="adj2" fmla="val 36747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Arc 91"/>
            <p:cNvSpPr/>
            <p:nvPr/>
          </p:nvSpPr>
          <p:spPr>
            <a:xfrm rot="10800000">
              <a:off x="2209800" y="4795027"/>
              <a:ext cx="3581400" cy="691372"/>
            </a:xfrm>
            <a:prstGeom prst="arc">
              <a:avLst>
                <a:gd name="adj1" fmla="val 10773693"/>
                <a:gd name="adj2" fmla="val 36747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4678408" y="2420746"/>
            <a:ext cx="990601" cy="916410"/>
            <a:chOff x="1219199" y="2991649"/>
            <a:chExt cx="990601" cy="1047916"/>
          </a:xfrm>
          <a:solidFill>
            <a:srgbClr val="D0304B"/>
          </a:solidFill>
        </p:grpSpPr>
        <p:sp>
          <p:nvSpPr>
            <p:cNvPr id="102" name="Oval 101"/>
            <p:cNvSpPr/>
            <p:nvPr/>
          </p:nvSpPr>
          <p:spPr>
            <a:xfrm>
              <a:off x="1219199" y="2991649"/>
              <a:ext cx="990601" cy="1047916"/>
            </a:xfrm>
            <a:prstGeom prst="ellips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03" name="Group 69"/>
            <p:cNvGrpSpPr/>
            <p:nvPr/>
          </p:nvGrpSpPr>
          <p:grpSpPr>
            <a:xfrm>
              <a:off x="1387563" y="3175701"/>
              <a:ext cx="534853" cy="715518"/>
              <a:chOff x="1045941" y="3170903"/>
              <a:chExt cx="842637" cy="986930"/>
            </a:xfrm>
            <a:grpFill/>
          </p:grpSpPr>
          <p:sp>
            <p:nvSpPr>
              <p:cNvPr id="104" name="Freeform 103"/>
              <p:cNvSpPr/>
              <p:nvPr/>
            </p:nvSpPr>
            <p:spPr>
              <a:xfrm>
                <a:off x="1045941" y="3170903"/>
                <a:ext cx="842637" cy="929149"/>
              </a:xfrm>
              <a:custGeom>
                <a:avLst/>
                <a:gdLst>
                  <a:gd name="connsiteX0" fmla="*/ 694369 w 842637"/>
                  <a:gd name="connsiteY0" fmla="*/ 0 h 929149"/>
                  <a:gd name="connsiteX1" fmla="*/ 1194 w 842637"/>
                  <a:gd name="connsiteY1" fmla="*/ 250723 h 929149"/>
                  <a:gd name="connsiteX2" fmla="*/ 841853 w 842637"/>
                  <a:gd name="connsiteY2" fmla="*/ 398207 h 929149"/>
                  <a:gd name="connsiteX3" fmla="*/ 163427 w 842637"/>
                  <a:gd name="connsiteY3" fmla="*/ 545691 h 929149"/>
                  <a:gd name="connsiteX4" fmla="*/ 694369 w 842637"/>
                  <a:gd name="connsiteY4" fmla="*/ 722671 h 929149"/>
                  <a:gd name="connsiteX5" fmla="*/ 443646 w 842637"/>
                  <a:gd name="connsiteY5" fmla="*/ 929149 h 929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42637" h="929149">
                    <a:moveTo>
                      <a:pt x="694369" y="0"/>
                    </a:moveTo>
                    <a:cubicBezTo>
                      <a:pt x="335491" y="92177"/>
                      <a:pt x="-23387" y="184355"/>
                      <a:pt x="1194" y="250723"/>
                    </a:cubicBezTo>
                    <a:cubicBezTo>
                      <a:pt x="25775" y="317091"/>
                      <a:pt x="814814" y="349046"/>
                      <a:pt x="841853" y="398207"/>
                    </a:cubicBezTo>
                    <a:cubicBezTo>
                      <a:pt x="868892" y="447368"/>
                      <a:pt x="188008" y="491614"/>
                      <a:pt x="163427" y="545691"/>
                    </a:cubicBezTo>
                    <a:cubicBezTo>
                      <a:pt x="138846" y="599768"/>
                      <a:pt x="647666" y="658761"/>
                      <a:pt x="694369" y="722671"/>
                    </a:cubicBezTo>
                    <a:cubicBezTo>
                      <a:pt x="741072" y="786581"/>
                      <a:pt x="592359" y="857865"/>
                      <a:pt x="443646" y="929149"/>
                    </a:cubicBezTo>
                  </a:path>
                </a:pathLst>
              </a:custGeom>
              <a:grp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05" name="Straight Connector 104"/>
              <p:cNvCxnSpPr>
                <a:stCxn id="104" idx="5"/>
              </p:cNvCxnSpPr>
              <p:nvPr/>
            </p:nvCxnSpPr>
            <p:spPr>
              <a:xfrm flipV="1">
                <a:off x="1489587" y="3979076"/>
                <a:ext cx="65753" cy="120976"/>
              </a:xfrm>
              <a:prstGeom prst="line">
                <a:avLst/>
              </a:prstGeom>
              <a:grpFill/>
              <a:ln w="381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/>
              <p:cNvCxnSpPr/>
              <p:nvPr/>
            </p:nvCxnSpPr>
            <p:spPr>
              <a:xfrm>
                <a:off x="1489587" y="4100052"/>
                <a:ext cx="131506" cy="57781"/>
              </a:xfrm>
              <a:prstGeom prst="line">
                <a:avLst/>
              </a:prstGeom>
              <a:grpFill/>
              <a:ln w="381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7" name="Left Arrow 106"/>
          <p:cNvSpPr/>
          <p:nvPr/>
        </p:nvSpPr>
        <p:spPr>
          <a:xfrm rot="11866702">
            <a:off x="1468654" y="2962947"/>
            <a:ext cx="1127577" cy="393453"/>
          </a:xfrm>
          <a:prstGeom prst="leftArrow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8" name="Left Arrow 107"/>
          <p:cNvSpPr/>
          <p:nvPr/>
        </p:nvSpPr>
        <p:spPr>
          <a:xfrm rot="20794383">
            <a:off x="2835445" y="2918432"/>
            <a:ext cx="1796709" cy="428019"/>
          </a:xfrm>
          <a:prstGeom prst="leftArrow">
            <a:avLst/>
          </a:prstGeom>
          <a:solidFill>
            <a:srgbClr val="D0304B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9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553200" y="6521450"/>
            <a:ext cx="2133600" cy="244475"/>
          </a:xfrm>
        </p:spPr>
        <p:txBody>
          <a:bodyPr/>
          <a:lstStyle/>
          <a:p>
            <a:fld id="{A35CE094-051D-48B7-AE1B-0AAA19279FB4}" type="slidenum">
              <a:rPr lang="en-US" smtClean="0"/>
              <a:pPr/>
              <a:t>54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 animBg="1"/>
      <p:bldP spid="72" grpId="0" animBg="1"/>
      <p:bldP spid="73" grpId="0"/>
      <p:bldP spid="74" grpId="0" animBg="1"/>
      <p:bldP spid="75" grpId="0"/>
      <p:bldP spid="76" grpId="0" animBg="1"/>
      <p:bldP spid="80" grpId="0" animBg="1"/>
      <p:bldP spid="107" grpId="0" animBg="1"/>
      <p:bldP spid="108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Straight Connector 44"/>
          <p:cNvCxnSpPr/>
          <p:nvPr/>
        </p:nvCxnSpPr>
        <p:spPr>
          <a:xfrm>
            <a:off x="2357422" y="3286124"/>
            <a:ext cx="714380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" name="Group 30"/>
          <p:cNvGrpSpPr/>
          <p:nvPr/>
        </p:nvGrpSpPr>
        <p:grpSpPr>
          <a:xfrm>
            <a:off x="1643042" y="1428736"/>
            <a:ext cx="4276725" cy="4953000"/>
            <a:chOff x="1666874" y="609600"/>
            <a:chExt cx="4276725" cy="4953000"/>
          </a:xfrm>
        </p:grpSpPr>
        <p:sp>
          <p:nvSpPr>
            <p:cNvPr id="4" name="Rounded Rectangle 3"/>
            <p:cNvSpPr/>
            <p:nvPr/>
          </p:nvSpPr>
          <p:spPr>
            <a:xfrm>
              <a:off x="2970211" y="838200"/>
              <a:ext cx="1600200" cy="838200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</a:rPr>
                <a:t>START</a:t>
              </a:r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2970211" y="1143000"/>
              <a:ext cx="1600200" cy="0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6"/>
            <p:cNvSpPr txBox="1">
              <a:spLocks noChangeArrowheads="1"/>
            </p:cNvSpPr>
            <p:nvPr/>
          </p:nvSpPr>
          <p:spPr bwMode="auto">
            <a:xfrm>
              <a:off x="3198811" y="838200"/>
              <a:ext cx="121920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dirty="0"/>
                <a:t>@Atomic</a:t>
              </a: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2857488" y="2085972"/>
              <a:ext cx="1816103" cy="838200"/>
            </a:xfrm>
            <a:prstGeom prst="roundRect">
              <a:avLst/>
            </a:prstGeom>
            <a:solidFill>
              <a:schemeClr val="accent6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</a:rPr>
                <a:t>MARK_TEMP</a:t>
              </a: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2970211" y="2362200"/>
              <a:ext cx="1600200" cy="0"/>
            </a:xfrm>
            <a:prstGeom prst="line">
              <a:avLst/>
            </a:prstGeom>
            <a:ln w="2222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9"/>
            <p:cNvSpPr txBox="1">
              <a:spLocks noChangeArrowheads="1"/>
            </p:cNvSpPr>
            <p:nvPr/>
          </p:nvSpPr>
          <p:spPr bwMode="auto">
            <a:xfrm>
              <a:off x="3198811" y="2057400"/>
              <a:ext cx="121920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dirty="0"/>
                <a:t>@Atomic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970210" y="3429000"/>
              <a:ext cx="1625621" cy="966814"/>
            </a:xfrm>
            <a:prstGeom prst="roundRect">
              <a:avLst/>
            </a:prstGeom>
            <a:solidFill>
              <a:schemeClr val="accent4"/>
            </a:solidFill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</a:rPr>
                <a:t>RESERVE_ALL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160711" y="3449638"/>
              <a:ext cx="1219200" cy="369887"/>
            </a:xfrm>
            <a:prstGeom prst="rect">
              <a:avLst/>
            </a:prstGeom>
            <a:solidFill>
              <a:schemeClr val="accent4"/>
            </a:solidFill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latin typeface="+mn-lt"/>
                  <a:cs typeface="+mn-cs"/>
                </a:rPr>
                <a:t>@Atomic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2970211" y="4724400"/>
              <a:ext cx="1600200" cy="838200"/>
            </a:xfrm>
            <a:prstGeom prst="roundRect">
              <a:avLst/>
            </a:prstGeom>
            <a:solidFill>
              <a:srgbClr val="60CC7C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>
                  <a:solidFill>
                    <a:schemeClr val="tx1"/>
                  </a:solidFill>
                </a:rPr>
                <a:t>RETURN</a:t>
              </a:r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2970211" y="5070475"/>
              <a:ext cx="1600200" cy="0"/>
            </a:xfrm>
            <a:prstGeom prst="line">
              <a:avLst/>
            </a:prstGeom>
            <a:ln w="2222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5"/>
            <p:cNvSpPr txBox="1">
              <a:spLocks noChangeArrowheads="1"/>
            </p:cNvSpPr>
            <p:nvPr/>
          </p:nvSpPr>
          <p:spPr bwMode="auto">
            <a:xfrm>
              <a:off x="3130549" y="4722813"/>
              <a:ext cx="121920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dirty="0"/>
                <a:t>@Atomic</a:t>
              </a:r>
            </a:p>
          </p:txBody>
        </p:sp>
        <p:cxnSp>
          <p:nvCxnSpPr>
            <p:cNvPr id="15" name="Straight Arrow Connector 14"/>
            <p:cNvCxnSpPr>
              <a:stCxn id="4" idx="2"/>
              <a:endCxn id="7" idx="0"/>
            </p:cNvCxnSpPr>
            <p:nvPr/>
          </p:nvCxnSpPr>
          <p:spPr>
            <a:xfrm rot="5400000">
              <a:off x="3563140" y="1878801"/>
              <a:ext cx="409572" cy="4771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7" idx="2"/>
              <a:endCxn id="10" idx="0"/>
            </p:cNvCxnSpPr>
            <p:nvPr/>
          </p:nvCxnSpPr>
          <p:spPr>
            <a:xfrm rot="16200000" flipH="1">
              <a:off x="3521866" y="3167845"/>
              <a:ext cx="504828" cy="17481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10" idx="2"/>
            </p:cNvCxnSpPr>
            <p:nvPr/>
          </p:nvCxnSpPr>
          <p:spPr>
            <a:xfrm rot="5400000">
              <a:off x="3612373" y="4553752"/>
              <a:ext cx="328586" cy="12710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/>
            <p:cNvSpPr/>
            <p:nvPr/>
          </p:nvSpPr>
          <p:spPr>
            <a:xfrm>
              <a:off x="1751011" y="2922588"/>
              <a:ext cx="1219200" cy="430212"/>
            </a:xfrm>
            <a:prstGeom prst="rect">
              <a:avLst/>
            </a:prstGeom>
            <a:solidFill>
              <a:srgbClr val="D7AC55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</a:rPr>
                <a:t>Succeed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 flipV="1">
              <a:off x="2360611" y="609600"/>
              <a:ext cx="0" cy="1866900"/>
            </a:xfrm>
            <a:prstGeom prst="line">
              <a:avLst/>
            </a:prstGeom>
            <a:ln w="22225" cmpd="dbl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360611" y="609600"/>
              <a:ext cx="1409700" cy="0"/>
            </a:xfrm>
            <a:prstGeom prst="line">
              <a:avLst/>
            </a:prstGeom>
            <a:ln w="22225" cmpd="dbl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endCxn id="4" idx="0"/>
            </p:cNvCxnSpPr>
            <p:nvPr/>
          </p:nvCxnSpPr>
          <p:spPr>
            <a:xfrm>
              <a:off x="3770311" y="609600"/>
              <a:ext cx="0" cy="228600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/>
            <p:cNvSpPr/>
            <p:nvPr/>
          </p:nvSpPr>
          <p:spPr>
            <a:xfrm rot="16200000">
              <a:off x="1366837" y="1062038"/>
              <a:ext cx="1219200" cy="619125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</a:rPr>
                <a:t>NOT FOUND</a:t>
              </a:r>
            </a:p>
          </p:txBody>
        </p:sp>
        <p:cxnSp>
          <p:nvCxnSpPr>
            <p:cNvPr id="24" name="Straight Connector 23"/>
            <p:cNvCxnSpPr>
              <a:stCxn id="4" idx="3"/>
            </p:cNvCxnSpPr>
            <p:nvPr/>
          </p:nvCxnSpPr>
          <p:spPr>
            <a:xfrm>
              <a:off x="4570411" y="1257300"/>
              <a:ext cx="647700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5218111" y="1257300"/>
              <a:ext cx="0" cy="388620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endCxn id="12" idx="3"/>
            </p:cNvCxnSpPr>
            <p:nvPr/>
          </p:nvCxnSpPr>
          <p:spPr>
            <a:xfrm flipH="1">
              <a:off x="4570411" y="5143500"/>
              <a:ext cx="647700" cy="0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/>
            <p:nvPr/>
          </p:nvSpPr>
          <p:spPr>
            <a:xfrm rot="5400000">
              <a:off x="4566443" y="4109243"/>
              <a:ext cx="2133600" cy="620713"/>
            </a:xfrm>
            <a:prstGeom prst="rect">
              <a:avLst/>
            </a:prstGeom>
            <a:solidFill>
              <a:srgbClr val="E9D017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/>
                  </a:solidFill>
                </a:rPr>
                <a:t>Request Cannot be fulfilled</a:t>
              </a:r>
            </a:p>
          </p:txBody>
        </p:sp>
        <p:cxnSp>
          <p:nvCxnSpPr>
            <p:cNvPr id="28" name="Straight Connector 27"/>
            <p:cNvCxnSpPr>
              <a:endCxn id="18" idx="3"/>
            </p:cNvCxnSpPr>
            <p:nvPr/>
          </p:nvCxnSpPr>
          <p:spPr>
            <a:xfrm flipH="1">
              <a:off x="2970211" y="3138488"/>
              <a:ext cx="800100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2970211" y="3810000"/>
              <a:ext cx="1600200" cy="0"/>
            </a:xfrm>
            <a:prstGeom prst="line">
              <a:avLst/>
            </a:prstGeom>
            <a:ln w="22225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</p:spPr>
        <p:txBody>
          <a:bodyPr/>
          <a:lstStyle/>
          <a:p>
            <a:pPr algn="ctr"/>
            <a:r>
              <a:rPr lang="en-US" dirty="0" smtClean="0"/>
              <a:t>Slot </a:t>
            </a:r>
            <a:r>
              <a:rPr lang="en-US" dirty="0"/>
              <a:t>Scheduler </a:t>
            </a:r>
            <a:r>
              <a:rPr lang="en-US" dirty="0" smtClean="0"/>
              <a:t>Design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138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31"/>
          <p:cNvSpPr/>
          <p:nvPr/>
        </p:nvSpPr>
        <p:spPr>
          <a:xfrm>
            <a:off x="1600200" y="2895600"/>
            <a:ext cx="3882232" cy="2545772"/>
          </a:xfrm>
          <a:prstGeom prst="ellipse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970211" y="1828800"/>
            <a:ext cx="1600200" cy="8382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START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970211" y="2133600"/>
            <a:ext cx="160020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3198811" y="1828800"/>
            <a:ext cx="1219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dirty="0"/>
              <a:t>@Atomic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970211" y="5715000"/>
            <a:ext cx="1600200" cy="838200"/>
          </a:xfrm>
          <a:prstGeom prst="roundRect">
            <a:avLst/>
          </a:prstGeom>
          <a:solidFill>
            <a:srgbClr val="60CC7C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RETURN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2970211" y="6061075"/>
            <a:ext cx="1600200" cy="0"/>
          </a:xfrm>
          <a:prstGeom prst="line">
            <a:avLst/>
          </a:prstGeom>
          <a:ln w="222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5"/>
          <p:cNvSpPr txBox="1">
            <a:spLocks noChangeArrowheads="1"/>
          </p:cNvSpPr>
          <p:nvPr/>
        </p:nvSpPr>
        <p:spPr bwMode="auto">
          <a:xfrm>
            <a:off x="3130549" y="5713413"/>
            <a:ext cx="1219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dirty="0"/>
              <a:t>@Atomic</a:t>
            </a: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2360611" y="1600200"/>
            <a:ext cx="0" cy="1866900"/>
          </a:xfrm>
          <a:prstGeom prst="line">
            <a:avLst/>
          </a:prstGeom>
          <a:ln w="22225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2360611" y="1600200"/>
            <a:ext cx="1409700" cy="0"/>
          </a:xfrm>
          <a:prstGeom prst="line">
            <a:avLst/>
          </a:prstGeom>
          <a:ln w="22225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endCxn id="4" idx="0"/>
          </p:cNvCxnSpPr>
          <p:nvPr/>
        </p:nvCxnSpPr>
        <p:spPr>
          <a:xfrm>
            <a:off x="3770311" y="1600200"/>
            <a:ext cx="0" cy="22860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 rot="16200000">
            <a:off x="1366837" y="2052638"/>
            <a:ext cx="1219200" cy="619125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NOT FOUND</a:t>
            </a:r>
          </a:p>
        </p:txBody>
      </p:sp>
      <p:cxnSp>
        <p:nvCxnSpPr>
          <p:cNvPr id="24" name="Straight Connector 23"/>
          <p:cNvCxnSpPr>
            <a:stCxn id="4" idx="3"/>
          </p:cNvCxnSpPr>
          <p:nvPr/>
        </p:nvCxnSpPr>
        <p:spPr>
          <a:xfrm>
            <a:off x="4570411" y="2247900"/>
            <a:ext cx="64770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218111" y="2247900"/>
            <a:ext cx="0" cy="388620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endCxn id="12" idx="3"/>
          </p:cNvCxnSpPr>
          <p:nvPr/>
        </p:nvCxnSpPr>
        <p:spPr>
          <a:xfrm flipH="1">
            <a:off x="4570411" y="6134100"/>
            <a:ext cx="647700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 rot="5400000">
            <a:off x="4566443" y="5099843"/>
            <a:ext cx="2133600" cy="620713"/>
          </a:xfrm>
          <a:prstGeom prst="rect">
            <a:avLst/>
          </a:prstGeom>
          <a:solidFill>
            <a:srgbClr val="E9D017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</a:rPr>
              <a:t>Request Cannot be fulfilled</a:t>
            </a:r>
          </a:p>
        </p:txBody>
      </p:sp>
      <p:grpSp>
        <p:nvGrpSpPr>
          <p:cNvPr id="2" name="Group 50"/>
          <p:cNvGrpSpPr/>
          <p:nvPr/>
        </p:nvGrpSpPr>
        <p:grpSpPr>
          <a:xfrm>
            <a:off x="1752600" y="2743200"/>
            <a:ext cx="2819400" cy="2971800"/>
            <a:chOff x="1752600" y="1752600"/>
            <a:chExt cx="2819400" cy="2971800"/>
          </a:xfrm>
        </p:grpSpPr>
        <p:cxnSp>
          <p:nvCxnSpPr>
            <p:cNvPr id="19" name="Straight Connector 18"/>
            <p:cNvCxnSpPr>
              <a:stCxn id="7" idx="1"/>
            </p:cNvCxnSpPr>
            <p:nvPr/>
          </p:nvCxnSpPr>
          <p:spPr>
            <a:xfrm flipH="1">
              <a:off x="2362200" y="2476500"/>
              <a:ext cx="609600" cy="0"/>
            </a:xfrm>
            <a:prstGeom prst="line">
              <a:avLst/>
            </a:prstGeom>
            <a:ln w="22225" cmpd="dbl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Group 49"/>
            <p:cNvGrpSpPr/>
            <p:nvPr/>
          </p:nvGrpSpPr>
          <p:grpSpPr>
            <a:xfrm>
              <a:off x="1752600" y="1752600"/>
              <a:ext cx="2819400" cy="2971800"/>
              <a:chOff x="1752600" y="1752600"/>
              <a:chExt cx="2819400" cy="2971800"/>
            </a:xfrm>
          </p:grpSpPr>
          <p:cxnSp>
            <p:nvCxnSpPr>
              <p:cNvPr id="15" name="Straight Arrow Connector 14"/>
              <p:cNvCxnSpPr>
                <a:stCxn id="4" idx="2"/>
                <a:endCxn id="7" idx="0"/>
              </p:cNvCxnSpPr>
              <p:nvPr/>
            </p:nvCxnSpPr>
            <p:spPr>
              <a:xfrm>
                <a:off x="3770311" y="1752600"/>
                <a:ext cx="1589" cy="304800"/>
              </a:xfrm>
              <a:prstGeom prst="straightConnector1">
                <a:avLst/>
              </a:prstGeom>
              <a:ln w="2222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" name="Group 29"/>
              <p:cNvGrpSpPr/>
              <p:nvPr/>
            </p:nvGrpSpPr>
            <p:grpSpPr>
              <a:xfrm>
                <a:off x="1752600" y="2057400"/>
                <a:ext cx="2819400" cy="2667000"/>
                <a:chOff x="1751011" y="2057400"/>
                <a:chExt cx="2819400" cy="2667000"/>
              </a:xfrm>
            </p:grpSpPr>
            <p:grpSp>
              <p:nvGrpSpPr>
                <p:cNvPr id="29" name="Group 2"/>
                <p:cNvGrpSpPr/>
                <p:nvPr/>
              </p:nvGrpSpPr>
              <p:grpSpPr>
                <a:xfrm>
                  <a:off x="1751011" y="2057400"/>
                  <a:ext cx="2819400" cy="2667000"/>
                  <a:chOff x="1751011" y="2057400"/>
                  <a:chExt cx="2819400" cy="2667000"/>
                </a:xfrm>
              </p:grpSpPr>
              <p:grpSp>
                <p:nvGrpSpPr>
                  <p:cNvPr id="30" name="Group 1"/>
                  <p:cNvGrpSpPr/>
                  <p:nvPr/>
                </p:nvGrpSpPr>
                <p:grpSpPr>
                  <a:xfrm>
                    <a:off x="1751011" y="2057400"/>
                    <a:ext cx="2819400" cy="2667000"/>
                    <a:chOff x="1751011" y="2057400"/>
                    <a:chExt cx="2819400" cy="2667000"/>
                  </a:xfrm>
                </p:grpSpPr>
                <p:sp>
                  <p:nvSpPr>
                    <p:cNvPr id="7" name="Rounded Rectangle 6"/>
                    <p:cNvSpPr/>
                    <p:nvPr/>
                  </p:nvSpPr>
                  <p:spPr>
                    <a:xfrm>
                      <a:off x="2970211" y="2057400"/>
                      <a:ext cx="1600200" cy="838200"/>
                    </a:xfrm>
                    <a:prstGeom prst="roundRect">
                      <a:avLst/>
                    </a:prstGeom>
                    <a:solidFill>
                      <a:schemeClr val="accent6"/>
                    </a:solidFill>
                    <a:ln>
                      <a:solidFill>
                        <a:schemeClr val="accent6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/>
                    </a:p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MARK_TEMP</a:t>
                      </a:r>
                    </a:p>
                  </p:txBody>
                </p:sp>
                <p:sp>
                  <p:nvSpPr>
                    <p:cNvPr id="9" name="TextBox 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198811" y="2057400"/>
                      <a:ext cx="1219200" cy="36988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r>
                        <a:rPr lang="en-US" dirty="0"/>
                        <a:t>@Atomic</a:t>
                      </a:r>
                    </a:p>
                  </p:txBody>
                </p:sp>
                <p:sp>
                  <p:nvSpPr>
                    <p:cNvPr id="10" name="Rounded Rectangle 9"/>
                    <p:cNvSpPr/>
                    <p:nvPr/>
                  </p:nvSpPr>
                  <p:spPr>
                    <a:xfrm>
                      <a:off x="2970211" y="3429000"/>
                      <a:ext cx="1600200" cy="838200"/>
                    </a:xfrm>
                    <a:prstGeom prst="roundRect">
                      <a:avLst/>
                    </a:prstGeom>
                    <a:solidFill>
                      <a:schemeClr val="accent4"/>
                    </a:solidFill>
                    <a:ln>
                      <a:solidFill>
                        <a:schemeClr val="accent4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/>
                    </a:p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RESERVE_ALL</a:t>
                      </a:r>
                    </a:p>
                  </p:txBody>
                </p:sp>
                <p:sp>
                  <p:nvSpPr>
                    <p:cNvPr id="11" name="TextBox 10"/>
                    <p:cNvSpPr txBox="1"/>
                    <p:nvPr/>
                  </p:nvSpPr>
                  <p:spPr>
                    <a:xfrm>
                      <a:off x="3160711" y="3449638"/>
                      <a:ext cx="1219200" cy="369887"/>
                    </a:xfrm>
                    <a:prstGeom prst="rect">
                      <a:avLst/>
                    </a:prstGeom>
                    <a:solidFill>
                      <a:schemeClr val="accent4"/>
                    </a:solidFill>
                  </p:spPr>
                  <p:txBody>
                    <a:bodyPr>
                      <a:spAutoFit/>
                    </a:bodyPr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dirty="0">
                          <a:latin typeface="+mn-lt"/>
                          <a:cs typeface="+mn-cs"/>
                        </a:rPr>
                        <a:t>@Atomic</a:t>
                      </a:r>
                    </a:p>
                  </p:txBody>
                </p:sp>
                <p:cxnSp>
                  <p:nvCxnSpPr>
                    <p:cNvPr id="16" name="Straight Arrow Connector 15"/>
                    <p:cNvCxnSpPr>
                      <a:stCxn id="7" idx="2"/>
                      <a:endCxn id="10" idx="0"/>
                    </p:cNvCxnSpPr>
                    <p:nvPr/>
                  </p:nvCxnSpPr>
                  <p:spPr>
                    <a:xfrm>
                      <a:off x="3770311" y="2895600"/>
                      <a:ext cx="0" cy="533400"/>
                    </a:xfrm>
                    <a:prstGeom prst="straightConnector1">
                      <a:avLst/>
                    </a:prstGeom>
                    <a:ln w="22225"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" name="Straight Arrow Connector 16"/>
                    <p:cNvCxnSpPr>
                      <a:stCxn id="10" idx="2"/>
                    </p:cNvCxnSpPr>
                    <p:nvPr/>
                  </p:nvCxnSpPr>
                  <p:spPr>
                    <a:xfrm>
                      <a:off x="3770311" y="4267200"/>
                      <a:ext cx="0" cy="457200"/>
                    </a:xfrm>
                    <a:prstGeom prst="straightConnector1">
                      <a:avLst/>
                    </a:prstGeom>
                    <a:ln w="22225"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8" name="Rectangle 17"/>
                    <p:cNvSpPr/>
                    <p:nvPr/>
                  </p:nvSpPr>
                  <p:spPr>
                    <a:xfrm>
                      <a:off x="1751011" y="2922588"/>
                      <a:ext cx="1219200" cy="430212"/>
                    </a:xfrm>
                    <a:prstGeom prst="rect">
                      <a:avLst/>
                    </a:prstGeom>
                    <a:solidFill>
                      <a:srgbClr val="D7AC55"/>
                    </a:solidFill>
                    <a:ln>
                      <a:solidFill>
                        <a:schemeClr val="accent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Succeed</a:t>
                      </a:r>
                    </a:p>
                  </p:txBody>
                </p:sp>
                <p:cxnSp>
                  <p:nvCxnSpPr>
                    <p:cNvPr id="28" name="Straight Connector 27"/>
                    <p:cNvCxnSpPr>
                      <a:endCxn id="18" idx="3"/>
                    </p:cNvCxnSpPr>
                    <p:nvPr/>
                  </p:nvCxnSpPr>
                  <p:spPr>
                    <a:xfrm flipH="1">
                      <a:off x="2970211" y="3138488"/>
                      <a:ext cx="800100" cy="0"/>
                    </a:xfrm>
                    <a:prstGeom prst="line">
                      <a:avLst/>
                    </a:prstGeom>
                    <a:ln w="2222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38" name="Straight Connector 37"/>
                  <p:cNvCxnSpPr/>
                  <p:nvPr/>
                </p:nvCxnSpPr>
                <p:spPr>
                  <a:xfrm>
                    <a:off x="2970211" y="2362200"/>
                    <a:ext cx="1600200" cy="0"/>
                  </a:xfrm>
                  <a:prstGeom prst="line">
                    <a:avLst/>
                  </a:prstGeom>
                  <a:ln w="22225">
                    <a:solidFill>
                      <a:schemeClr val="accent6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39" name="Straight Connector 38"/>
                <p:cNvCxnSpPr/>
                <p:nvPr/>
              </p:nvCxnSpPr>
              <p:spPr>
                <a:xfrm>
                  <a:off x="2970211" y="3810000"/>
                  <a:ext cx="1600200" cy="0"/>
                </a:xfrm>
                <a:prstGeom prst="line">
                  <a:avLst/>
                </a:prstGeom>
                <a:ln w="22225">
                  <a:solidFill>
                    <a:schemeClr val="accent4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1" name="Group 60"/>
          <p:cNvGrpSpPr/>
          <p:nvPr/>
        </p:nvGrpSpPr>
        <p:grpSpPr>
          <a:xfrm>
            <a:off x="2360611" y="2667000"/>
            <a:ext cx="2209800" cy="3048000"/>
            <a:chOff x="2360611" y="1676400"/>
            <a:chExt cx="2209800" cy="3048000"/>
          </a:xfrm>
        </p:grpSpPr>
        <p:grpSp>
          <p:nvGrpSpPr>
            <p:cNvPr id="33" name="Group 46"/>
            <p:cNvGrpSpPr/>
            <p:nvPr/>
          </p:nvGrpSpPr>
          <p:grpSpPr>
            <a:xfrm>
              <a:off x="2970211" y="1676400"/>
              <a:ext cx="1600200" cy="3048000"/>
              <a:chOff x="2970211" y="1674813"/>
              <a:chExt cx="1600200" cy="3048000"/>
            </a:xfrm>
          </p:grpSpPr>
          <p:grpSp>
            <p:nvGrpSpPr>
              <p:cNvPr id="34" name="Group 41"/>
              <p:cNvGrpSpPr/>
              <p:nvPr/>
            </p:nvGrpSpPr>
            <p:grpSpPr>
              <a:xfrm>
                <a:off x="2970211" y="2514600"/>
                <a:ext cx="1600200" cy="1371600"/>
                <a:chOff x="7209845" y="1765805"/>
                <a:chExt cx="1600200" cy="1371600"/>
              </a:xfrm>
            </p:grpSpPr>
            <p:sp>
              <p:nvSpPr>
                <p:cNvPr id="35" name="Rounded Rectangle 34"/>
                <p:cNvSpPr/>
                <p:nvPr/>
              </p:nvSpPr>
              <p:spPr>
                <a:xfrm>
                  <a:off x="7209845" y="1765805"/>
                  <a:ext cx="1600200" cy="1371600"/>
                </a:xfrm>
                <a:prstGeom prst="roundRect">
                  <a:avLst/>
                </a:prstGeom>
                <a:solidFill>
                  <a:srgbClr val="92D050"/>
                </a:solidFill>
                <a:ln>
                  <a:solidFill>
                    <a:schemeClr val="accent4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dirty="0">
                      <a:solidFill>
                        <a:schemeClr val="tx1"/>
                      </a:solidFill>
                    </a:rPr>
                    <a:t>RESERVE_ALL</a:t>
                  </a:r>
                </a:p>
              </p:txBody>
            </p:sp>
            <p:sp>
              <p:nvSpPr>
                <p:cNvPr id="36" name="TextBox 63"/>
                <p:cNvSpPr txBox="1">
                  <a:spLocks noChangeArrowheads="1"/>
                </p:cNvSpPr>
                <p:nvPr/>
              </p:nvSpPr>
              <p:spPr bwMode="auto">
                <a:xfrm>
                  <a:off x="7400345" y="1786443"/>
                  <a:ext cx="1219200" cy="3698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r>
                    <a:rPr lang="en-US" dirty="0"/>
                    <a:t>@Atomic</a:t>
                  </a:r>
                </a:p>
              </p:txBody>
            </p:sp>
            <p:cxnSp>
              <p:nvCxnSpPr>
                <p:cNvPr id="37" name="Straight Connector 36"/>
                <p:cNvCxnSpPr/>
                <p:nvPr/>
              </p:nvCxnSpPr>
              <p:spPr>
                <a:xfrm flipV="1">
                  <a:off x="7209845" y="2178629"/>
                  <a:ext cx="1600200" cy="4762"/>
                </a:xfrm>
                <a:prstGeom prst="line">
                  <a:avLst/>
                </a:prstGeom>
                <a:ln w="22225">
                  <a:solidFill>
                    <a:schemeClr val="accent4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4" name="Straight Arrow Connector 43"/>
              <p:cNvCxnSpPr>
                <a:stCxn id="4" idx="2"/>
                <a:endCxn id="35" idx="0"/>
              </p:cNvCxnSpPr>
              <p:nvPr/>
            </p:nvCxnSpPr>
            <p:spPr>
              <a:xfrm>
                <a:off x="3770311" y="1674813"/>
                <a:ext cx="0" cy="839787"/>
              </a:xfrm>
              <a:prstGeom prst="straightConnector1">
                <a:avLst/>
              </a:prstGeom>
              <a:ln w="2222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/>
              <p:cNvCxnSpPr>
                <a:stCxn id="35" idx="2"/>
              </p:cNvCxnSpPr>
              <p:nvPr/>
            </p:nvCxnSpPr>
            <p:spPr>
              <a:xfrm>
                <a:off x="3770311" y="3886200"/>
                <a:ext cx="1589" cy="836613"/>
              </a:xfrm>
              <a:prstGeom prst="straightConnector1">
                <a:avLst/>
              </a:prstGeom>
              <a:ln w="2222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3" name="Straight Connector 52"/>
            <p:cNvCxnSpPr/>
            <p:nvPr/>
          </p:nvCxnSpPr>
          <p:spPr>
            <a:xfrm flipH="1">
              <a:off x="2360611" y="3162300"/>
              <a:ext cx="609600" cy="0"/>
            </a:xfrm>
            <a:prstGeom prst="line">
              <a:avLst/>
            </a:prstGeom>
            <a:ln w="22225" cmpd="dbl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H="1" flipV="1">
              <a:off x="2360611" y="2476500"/>
              <a:ext cx="1589" cy="701386"/>
            </a:xfrm>
            <a:prstGeom prst="line">
              <a:avLst/>
            </a:prstGeom>
            <a:ln w="22225" cmpd="dbl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</p:spPr>
        <p:txBody>
          <a:bodyPr/>
          <a:lstStyle/>
          <a:p>
            <a:pPr algn="ctr"/>
            <a:r>
              <a:rPr lang="en-US" dirty="0" smtClean="0"/>
              <a:t>Another Approach</a:t>
            </a:r>
            <a:endParaRPr lang="en-US" dirty="0"/>
          </a:p>
        </p:txBody>
      </p:sp>
      <p:grpSp>
        <p:nvGrpSpPr>
          <p:cNvPr id="40" name="Group 68"/>
          <p:cNvGrpSpPr/>
          <p:nvPr/>
        </p:nvGrpSpPr>
        <p:grpSpPr>
          <a:xfrm>
            <a:off x="5633243" y="1371600"/>
            <a:ext cx="2443957" cy="1715293"/>
            <a:chOff x="5633243" y="1371600"/>
            <a:chExt cx="2443957" cy="1715293"/>
          </a:xfrm>
        </p:grpSpPr>
        <p:sp>
          <p:nvSpPr>
            <p:cNvPr id="67" name="Cloud Callout 66"/>
            <p:cNvSpPr/>
            <p:nvPr/>
          </p:nvSpPr>
          <p:spPr>
            <a:xfrm>
              <a:off x="5633243" y="1371600"/>
              <a:ext cx="2443957" cy="1715293"/>
            </a:xfrm>
            <a:prstGeom prst="cloudCallout">
              <a:avLst>
                <a:gd name="adj1" fmla="val -58248"/>
                <a:gd name="adj2" fmla="val 72192"/>
              </a:avLst>
            </a:prstGeom>
            <a:noFill/>
            <a:effectLst>
              <a:glow rad="139700">
                <a:schemeClr val="accent4">
                  <a:satMod val="175000"/>
                  <a:alpha val="40000"/>
                </a:schemeClr>
              </a:glow>
              <a:outerShdw blurRad="50800" dist="25400" algn="bl" rotWithShape="0">
                <a:srgbClr val="000000">
                  <a:alpha val="60000"/>
                </a:srgbClr>
              </a:outerShdw>
            </a:effectLst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172200" y="1833635"/>
              <a:ext cx="14478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Merge into one transaction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003773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Mean time per request (t</a:t>
            </a:r>
            <a:r>
              <a:rPr lang="en-US" baseline="-25000" dirty="0"/>
              <a:t>req</a:t>
            </a:r>
            <a:r>
              <a:rPr lang="en-US" dirty="0"/>
              <a:t>)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73326"/>
            <a:ext cx="7086600" cy="4903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loud Callout 8"/>
          <p:cNvSpPr/>
          <p:nvPr/>
        </p:nvSpPr>
        <p:spPr>
          <a:xfrm>
            <a:off x="6553200" y="2133600"/>
            <a:ext cx="2209800" cy="1447800"/>
          </a:xfrm>
          <a:prstGeom prst="cloudCallout">
            <a:avLst>
              <a:gd name="adj1" fmla="val -22982"/>
              <a:gd name="adj2" fmla="val 84510"/>
            </a:avLst>
          </a:prstGeom>
          <a:noFill/>
          <a:ln>
            <a:solidFill>
              <a:srgbClr val="30944A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 dirty="0">
              <a:solidFill>
                <a:srgbClr val="30944A"/>
              </a:solidFill>
            </a:endParaRPr>
          </a:p>
        </p:txBody>
      </p:sp>
      <p:sp>
        <p:nvSpPr>
          <p:cNvPr id="10" name="Right Brace 9"/>
          <p:cNvSpPr/>
          <p:nvPr/>
        </p:nvSpPr>
        <p:spPr>
          <a:xfrm>
            <a:off x="6816436" y="3830782"/>
            <a:ext cx="304800" cy="457200"/>
          </a:xfrm>
          <a:prstGeom prst="rightBrace">
            <a:avLst/>
          </a:prstGeom>
          <a:ln w="38100">
            <a:solidFill>
              <a:srgbClr val="3094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010400" y="2395835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30944A"/>
                </a:solidFill>
              </a:rPr>
              <a:t>SoftVisible is 10x faster</a:t>
            </a:r>
          </a:p>
          <a:p>
            <a:endParaRPr lang="en-US" dirty="0"/>
          </a:p>
        </p:txBody>
      </p:sp>
      <p:sp>
        <p:nvSpPr>
          <p:cNvPr id="16" name="Cloud Callout 15"/>
          <p:cNvSpPr/>
          <p:nvPr/>
        </p:nvSpPr>
        <p:spPr>
          <a:xfrm>
            <a:off x="6539344" y="3009900"/>
            <a:ext cx="2604655" cy="1447800"/>
          </a:xfrm>
          <a:prstGeom prst="cloudCallout">
            <a:avLst>
              <a:gd name="adj1" fmla="val -64361"/>
              <a:gd name="adj2" fmla="val 59630"/>
            </a:avLst>
          </a:prstGeom>
          <a:noFill/>
          <a:ln>
            <a:solidFill>
              <a:srgbClr val="30944A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rgbClr val="30944A"/>
                </a:solidFill>
              </a:rPr>
              <a:t>SimpleScan is as fast as lock-free</a:t>
            </a:r>
            <a:endParaRPr lang="en-US" b="1" dirty="0">
              <a:solidFill>
                <a:srgbClr val="3094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2968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3" grpId="0"/>
      <p:bldP spid="13" grpId="1"/>
      <p:bldP spid="16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524000"/>
            <a:ext cx="6691312" cy="476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loud Callout 4"/>
          <p:cNvSpPr/>
          <p:nvPr/>
        </p:nvSpPr>
        <p:spPr>
          <a:xfrm>
            <a:off x="5786446" y="685800"/>
            <a:ext cx="3433754" cy="1447800"/>
          </a:xfrm>
          <a:prstGeom prst="cloudCallout">
            <a:avLst>
              <a:gd name="adj1" fmla="val -24236"/>
              <a:gd name="adj2" fmla="val 133314"/>
            </a:avLst>
          </a:prstGeom>
          <a:noFill/>
          <a:ln>
            <a:solidFill>
              <a:srgbClr val="30944A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rgbClr val="30944A"/>
                </a:solidFill>
              </a:rPr>
              <a:t>SoftVisibleMerge is 20% faster  </a:t>
            </a:r>
            <a:endParaRPr lang="en-US" b="1" dirty="0">
              <a:solidFill>
                <a:srgbClr val="30944A"/>
              </a:solidFill>
            </a:endParaRPr>
          </a:p>
        </p:txBody>
      </p:sp>
      <p:sp>
        <p:nvSpPr>
          <p:cNvPr id="6" name="Right Brace 5"/>
          <p:cNvSpPr/>
          <p:nvPr/>
        </p:nvSpPr>
        <p:spPr>
          <a:xfrm>
            <a:off x="6968836" y="3451104"/>
            <a:ext cx="304800" cy="457200"/>
          </a:xfrm>
          <a:prstGeom prst="rightBrace">
            <a:avLst/>
          </a:prstGeom>
          <a:ln w="38100">
            <a:solidFill>
              <a:srgbClr val="3094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815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2209800"/>
            <a:ext cx="714375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0"/>
            <a:ext cx="7498080" cy="1143000"/>
          </a:xfrm>
        </p:spPr>
        <p:txBody>
          <a:bodyPr/>
          <a:lstStyle/>
          <a:p>
            <a:pPr algn="ctr"/>
            <a:r>
              <a:rPr lang="en-US" dirty="0" smtClean="0"/>
              <a:t>Work </a:t>
            </a:r>
            <a:r>
              <a:rPr lang="en-US" dirty="0"/>
              <a:t>Done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539552" y="1124744"/>
                <a:ext cx="4343400" cy="23788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/>
                <a:r>
                  <a:rPr lang="en-US" sz="2400" dirty="0" smtClean="0">
                    <a:solidFill>
                      <a:srgbClr val="7B3D87"/>
                    </a:solidFill>
                  </a:rPr>
                  <a:t>We </a:t>
                </a:r>
                <a:r>
                  <a:rPr lang="en-US" sz="2400" dirty="0">
                    <a:solidFill>
                      <a:srgbClr val="7B3D87"/>
                    </a:solidFill>
                  </a:rPr>
                  <a:t>run the system till the fastest thread </a:t>
                </a:r>
                <a:r>
                  <a:rPr lang="en-US" sz="2400" dirty="0" smtClean="0">
                    <a:solidFill>
                      <a:srgbClr val="7B3D87"/>
                    </a:solidFill>
                  </a:rPr>
                  <a:t>completes </a:t>
                </a:r>
                <a:r>
                  <a:rPr lang="en-US" sz="2400" dirty="0">
                    <a:solidFill>
                      <a:srgbClr val="7B3D87"/>
                    </a:solidFill>
                  </a:rPr>
                  <a:t>κ requests.</a:t>
                </a:r>
              </a:p>
              <a:p>
                <a:pPr lvl="1"/>
                <a:r>
                  <a:rPr lang="en-US" sz="2400" dirty="0">
                    <a:solidFill>
                      <a:srgbClr val="7B3D87"/>
                    </a:solidFill>
                  </a:rPr>
                  <a:t>work done </a:t>
                </a:r>
                <a:r>
                  <a:rPr lang="en-US" sz="2000" dirty="0">
                    <a:solidFill>
                      <a:srgbClr val="7B3D87"/>
                    </a:solidFill>
                  </a:rPr>
                  <a:t>= </a:t>
                </a:r>
                <a:endParaRPr lang="en-US" sz="2400" dirty="0">
                  <a:solidFill>
                    <a:srgbClr val="7B3D87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552" y="1124744"/>
                <a:ext cx="4343400" cy="237885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5410200" y="4267200"/>
            <a:ext cx="224497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30944A"/>
                </a:solidFill>
              </a:rPr>
              <a:t>For 50+ threads SimpleScan is worse</a:t>
            </a:r>
          </a:p>
          <a:p>
            <a:endParaRPr lang="en-US" sz="1400" b="1" dirty="0"/>
          </a:p>
        </p:txBody>
      </p:sp>
      <p:sp>
        <p:nvSpPr>
          <p:cNvPr id="7" name="Down Arrow 6"/>
          <p:cNvSpPr/>
          <p:nvPr/>
        </p:nvSpPr>
        <p:spPr>
          <a:xfrm rot="20811787">
            <a:off x="6716125" y="4916991"/>
            <a:ext cx="395042" cy="482545"/>
          </a:xfrm>
          <a:prstGeom prst="downArrow">
            <a:avLst/>
          </a:prstGeom>
          <a:solidFill>
            <a:srgbClr val="60CC7C"/>
          </a:solidFill>
          <a:ln>
            <a:solidFill>
              <a:srgbClr val="3094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9537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Bibliography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 smtClean="0"/>
              <a:t>[Bartok STM] David </a:t>
            </a:r>
            <a:r>
              <a:rPr lang="en-US" sz="2800" dirty="0"/>
              <a:t>F. Bacon, Ravi </a:t>
            </a:r>
            <a:r>
              <a:rPr lang="en-US" sz="2800" dirty="0" err="1"/>
              <a:t>Konuru</a:t>
            </a:r>
            <a:r>
              <a:rPr lang="en-US" sz="2800" dirty="0"/>
              <a:t>, Chet Murthy, and Mauricio Serrano. 1998. Thin locks: featherweight synchronization for Java. </a:t>
            </a:r>
            <a:r>
              <a:rPr lang="en-US" sz="2800" i="1" dirty="0"/>
              <a:t>SIGPLAN Not.</a:t>
            </a:r>
            <a:r>
              <a:rPr lang="en-US" sz="2800" dirty="0"/>
              <a:t> 33, 5 (May 1998), 258-</a:t>
            </a:r>
            <a:r>
              <a:rPr lang="en-US" sz="2800" dirty="0" smtClean="0"/>
              <a:t>268</a:t>
            </a:r>
          </a:p>
          <a:p>
            <a:r>
              <a:rPr lang="en-US" sz="2800" dirty="0" smtClean="0"/>
              <a:t>[TL2 STM] </a:t>
            </a:r>
            <a:r>
              <a:rPr lang="en-US" sz="2800" dirty="0"/>
              <a:t>Dave Dice, </a:t>
            </a:r>
            <a:r>
              <a:rPr lang="en-US" sz="2800" dirty="0" err="1"/>
              <a:t>Ori</a:t>
            </a:r>
            <a:r>
              <a:rPr lang="en-US" sz="2800" dirty="0"/>
              <a:t> </a:t>
            </a:r>
            <a:r>
              <a:rPr lang="en-US" sz="2800" dirty="0" err="1"/>
              <a:t>Shalev</a:t>
            </a:r>
            <a:r>
              <a:rPr lang="en-US" sz="2800" dirty="0"/>
              <a:t>, and </a:t>
            </a:r>
            <a:r>
              <a:rPr lang="en-US" sz="2800" dirty="0" err="1"/>
              <a:t>Nir</a:t>
            </a:r>
            <a:r>
              <a:rPr lang="en-US" sz="2800" dirty="0"/>
              <a:t> </a:t>
            </a:r>
            <a:r>
              <a:rPr lang="en-US" sz="2800" dirty="0" err="1"/>
              <a:t>Shavit</a:t>
            </a:r>
            <a:r>
              <a:rPr lang="en-US" sz="2800" dirty="0"/>
              <a:t>. 2006. Transactional locking II. In </a:t>
            </a:r>
            <a:r>
              <a:rPr lang="en-US" sz="2800" i="1" dirty="0"/>
              <a:t>Proceedings of the 20th international conference on Distributed Computing</a:t>
            </a:r>
            <a:r>
              <a:rPr lang="en-US" sz="2800" dirty="0"/>
              <a:t> (DISC'06)</a:t>
            </a:r>
            <a:r>
              <a:rPr lang="en-US" sz="2800" dirty="0" smtClean="0"/>
              <a:t>,</a:t>
            </a:r>
          </a:p>
          <a:p>
            <a:r>
              <a:rPr lang="en-US" sz="2800" dirty="0" smtClean="0"/>
              <a:t>[STM] Transactional Memory (2</a:t>
            </a:r>
            <a:r>
              <a:rPr lang="en-US" sz="2800" baseline="30000" dirty="0" smtClean="0"/>
              <a:t>nd</a:t>
            </a:r>
            <a:r>
              <a:rPr lang="en-US" sz="2800" dirty="0" smtClean="0"/>
              <a:t> Ed) </a:t>
            </a:r>
            <a:r>
              <a:rPr lang="en-US" sz="2800" dirty="0"/>
              <a:t>Tim Harris, James </a:t>
            </a:r>
            <a:r>
              <a:rPr lang="en-US" sz="2800" dirty="0" err="1"/>
              <a:t>Larus</a:t>
            </a:r>
            <a:r>
              <a:rPr lang="en-US" sz="2800" dirty="0"/>
              <a:t>, and Ravi </a:t>
            </a:r>
            <a:r>
              <a:rPr lang="en-US" sz="2800" dirty="0" err="1" smtClean="0"/>
              <a:t>Rajwar</a:t>
            </a:r>
            <a:r>
              <a:rPr lang="en-US" sz="2800" dirty="0" smtClean="0"/>
              <a:t>, Morgan and Claypool, Synthesis Lectures in Computer Science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2715156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1142984"/>
            <a:ext cx="4686300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3585</TotalTime>
  <Words>1885</Words>
  <Application>Microsoft Macintosh PowerPoint</Application>
  <PresentationFormat>On-screen Show (4:3)</PresentationFormat>
  <Paragraphs>480</Paragraphs>
  <Slides>61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Solstice</vt:lpstr>
      <vt:lpstr>Novel Paradigms of Parallel Programming</vt:lpstr>
      <vt:lpstr>Outline</vt:lpstr>
      <vt:lpstr>Multicores in the last Five Years</vt:lpstr>
      <vt:lpstr>Rise and Rise of Multicore Processors</vt:lpstr>
      <vt:lpstr>Future of Multicores</vt:lpstr>
      <vt:lpstr>Main Challenges</vt:lpstr>
      <vt:lpstr>Leveraging Multicore Processors</vt:lpstr>
      <vt:lpstr>What about Enterprise/ Scientific Applications? </vt:lpstr>
      <vt:lpstr>Outline</vt:lpstr>
      <vt:lpstr>Conventional Lock-Based Programming</vt:lpstr>
      <vt:lpstr>What is the problem? </vt:lpstr>
      <vt:lpstr>Solution: Use Locks</vt:lpstr>
      <vt:lpstr>What is disjoint access parallelism?</vt:lpstr>
      <vt:lpstr>Other problems with locks</vt:lpstr>
      <vt:lpstr>How to get rid of locks?</vt:lpstr>
      <vt:lpstr>Lock free Algorithm</vt:lpstr>
      <vt:lpstr>Issues with the Lockfree Algorithm</vt:lpstr>
      <vt:lpstr>How to increase the balance?</vt:lpstr>
      <vt:lpstr>Support Required</vt:lpstr>
      <vt:lpstr>Implementation of a Wait Free Algorithm</vt:lpstr>
      <vt:lpstr>Issues in implementing a wait free algorithm</vt:lpstr>
      <vt:lpstr>Implementing a wait free algorithm is the same as …</vt:lpstr>
      <vt:lpstr>Outline</vt:lpstr>
      <vt:lpstr>Transactional Memory (TM)</vt:lpstr>
      <vt:lpstr>Advantages</vt:lpstr>
      <vt:lpstr>Basics of Transactional Memory</vt:lpstr>
      <vt:lpstr>When do transactions conflict?</vt:lpstr>
      <vt:lpstr>Abort and Commit</vt:lpstr>
      <vt:lpstr>Basics of Concurrency Control</vt:lpstr>
      <vt:lpstr>Pessimistic vs Optimistic Concurrency Control</vt:lpstr>
      <vt:lpstr>Version Management</vt:lpstr>
      <vt:lpstr>Conflict Detection</vt:lpstr>
      <vt:lpstr>Semantics of Transactions</vt:lpstr>
      <vt:lpstr>What happens after an abort?</vt:lpstr>
      <vt:lpstr>Outline</vt:lpstr>
      <vt:lpstr>Software Transactional Memory</vt:lpstr>
      <vt:lpstr>Support Required</vt:lpstr>
      <vt:lpstr>Maintaining Read –Write Sets</vt:lpstr>
      <vt:lpstr>Bartok STM</vt:lpstr>
      <vt:lpstr>Read Operation</vt:lpstr>
      <vt:lpstr>Write Operation</vt:lpstr>
      <vt:lpstr>Commit Operation</vt:lpstr>
      <vt:lpstr>Pros and Cons</vt:lpstr>
      <vt:lpstr>TL2 STM</vt:lpstr>
      <vt:lpstr>Read Operation</vt:lpstr>
      <vt:lpstr>Write Operation</vt:lpstr>
      <vt:lpstr>Commit Operation</vt:lpstr>
      <vt:lpstr>Pros and Cons</vt:lpstr>
      <vt:lpstr>Outline</vt:lpstr>
      <vt:lpstr>Hardware Transactional Memory</vt:lpstr>
      <vt:lpstr>Basics of Hardware Transactions</vt:lpstr>
      <vt:lpstr>Outline</vt:lpstr>
      <vt:lpstr>Slot Scheduling</vt:lpstr>
      <vt:lpstr>Slot Scheduling - II</vt:lpstr>
      <vt:lpstr>Slot Scheduler Design</vt:lpstr>
      <vt:lpstr>Another Approach</vt:lpstr>
      <vt:lpstr>Mean time per request (treq)</vt:lpstr>
      <vt:lpstr>PowerPoint Presentation</vt:lpstr>
      <vt:lpstr>Work Done</vt:lpstr>
      <vt:lpstr>Bibliography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</dc:creator>
  <cp:lastModifiedBy>Smruti Sarangi</cp:lastModifiedBy>
  <cp:revision>85</cp:revision>
  <dcterms:created xsi:type="dcterms:W3CDTF">2013-08-07T06:11:33Z</dcterms:created>
  <dcterms:modified xsi:type="dcterms:W3CDTF">2013-08-21T17:04:19Z</dcterms:modified>
</cp:coreProperties>
</file>