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322" r:id="rId13"/>
    <p:sldId id="267" r:id="rId14"/>
    <p:sldId id="268" r:id="rId15"/>
    <p:sldId id="273" r:id="rId16"/>
    <p:sldId id="271" r:id="rId17"/>
    <p:sldId id="270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  <p:sldId id="283" r:id="rId30"/>
    <p:sldId id="286" r:id="rId31"/>
    <p:sldId id="285" r:id="rId32"/>
    <p:sldId id="287" r:id="rId33"/>
    <p:sldId id="288" r:id="rId34"/>
    <p:sldId id="289" r:id="rId35"/>
    <p:sldId id="290" r:id="rId36"/>
    <p:sldId id="291" r:id="rId37"/>
    <p:sldId id="292" r:id="rId38"/>
    <p:sldId id="323" r:id="rId39"/>
    <p:sldId id="293" r:id="rId40"/>
    <p:sldId id="294" r:id="rId41"/>
    <p:sldId id="317" r:id="rId42"/>
    <p:sldId id="318" r:id="rId43"/>
    <p:sldId id="319" r:id="rId44"/>
    <p:sldId id="320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21" r:id="rId60"/>
    <p:sldId id="309" r:id="rId61"/>
    <p:sldId id="310" r:id="rId62"/>
    <p:sldId id="312" r:id="rId63"/>
    <p:sldId id="311" r:id="rId64"/>
    <p:sldId id="313" r:id="rId65"/>
    <p:sldId id="314" r:id="rId66"/>
    <p:sldId id="315" r:id="rId67"/>
    <p:sldId id="324" r:id="rId68"/>
    <p:sldId id="325" r:id="rId69"/>
    <p:sldId id="316" r:id="rId7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3A450-3ADA-48ED-BB0A-889A98664363}" type="datetimeFigureOut">
              <a:rPr lang="en-US" smtClean="0"/>
              <a:t>8/20/2018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34F4C0-EA13-40FA-BB79-949F2062E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345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753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929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97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26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774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775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3218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9945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189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0193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5027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6050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6379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4770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2383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3242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5992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5212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5492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7227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1126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8136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7706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338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6077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694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2224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7922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408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4842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373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8F89B-7F43-44DF-9DEA-EF22B57F695D}" type="datetime1">
              <a:rPr lang="en-US" smtClean="0"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57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8B9B5-5E83-44ED-A748-7161B9535472}" type="datetime1">
              <a:rPr lang="en-US" smtClean="0"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724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3C9C-4DF3-4B52-A755-8953C6AE1005}" type="datetime1">
              <a:rPr lang="en-US" smtClean="0"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730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9FA0-2183-4BAA-AE1A-23741C7CDE55}" type="datetime1">
              <a:rPr lang="en-US" smtClean="0"/>
              <a:t>8/20/2018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055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8EF6-CE4D-41F2-BEB9-CA0700B34EBA}" type="datetime1">
              <a:rPr lang="en-US" smtClean="0"/>
              <a:t>8/20/2018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393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E951-BA6D-467F-AAF5-A4C7ECAD502C}" type="datetime1">
              <a:rPr lang="en-US" smtClean="0"/>
              <a:t>8/20/2018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142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E063A-A11B-4967-9274-BAB640AAAF0A}" type="datetime1">
              <a:rPr lang="en-US" smtClean="0"/>
              <a:t>8/20/2018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248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5C508-60F6-40E5-8064-43E1C738F31E}" type="datetime1">
              <a:rPr lang="en-US" smtClean="0"/>
              <a:t>8/20/2018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823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A080-53BD-4CA3-A455-816E35AEDCAF}" type="datetime1">
              <a:rPr lang="en-US" smtClean="0"/>
              <a:t>8/20/2018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257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BE746-80D0-4431-A7F6-547419C124FF}" type="datetime1">
              <a:rPr lang="en-US" smtClean="0"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801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A8F1-F27E-45CE-AFCE-9A7218ECF6AB}" type="datetime1">
              <a:rPr lang="en-US" smtClean="0"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69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34E24-AC71-4438-9BE4-5B800D0E64FE}" type="datetime1">
              <a:rPr lang="en-US" smtClean="0"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848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OOO Pipelines - II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Smruti</a:t>
            </a:r>
            <a:r>
              <a:rPr lang="en-US" dirty="0" smtClean="0"/>
              <a:t> R. </a:t>
            </a:r>
            <a:r>
              <a:rPr lang="en-US" dirty="0" err="1" smtClean="0"/>
              <a:t>Sarangi</a:t>
            </a:r>
            <a:endParaRPr lang="en-US" dirty="0" smtClean="0"/>
          </a:p>
          <a:p>
            <a:r>
              <a:rPr lang="en-US" dirty="0" smtClean="0"/>
              <a:t>IIT Delhi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66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Renaming</a:t>
            </a:r>
          </a:p>
          <a:p>
            <a:r>
              <a:rPr lang="en-US" dirty="0" smtClean="0"/>
              <a:t>Instruction Window</a:t>
            </a:r>
          </a:p>
          <a:p>
            <a:r>
              <a:rPr lang="en-US" dirty="0" smtClean="0"/>
              <a:t>Wakeup and Bypass</a:t>
            </a:r>
          </a:p>
          <a:p>
            <a:r>
              <a:rPr lang="en-US" dirty="0" smtClean="0"/>
              <a:t>Load Store Queue</a:t>
            </a:r>
          </a:p>
          <a:p>
            <a:r>
              <a:rPr lang="en-US" dirty="0" smtClean="0"/>
              <a:t>Reorder Buffer and Precise Exceptions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5625"/>
            <a:ext cx="771799" cy="5377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99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Renaming (architectural registers </a:t>
            </a:r>
            <a:r>
              <a:rPr lang="en-US" dirty="0" smtClean="0">
                <a:sym typeface="Wingdings" panose="05000000000000000000" pitchFamily="2" charset="2"/>
              </a:rPr>
              <a:t> virtual          registers)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 a 4-issue processor</a:t>
            </a:r>
          </a:p>
          <a:p>
            <a:pPr lvl="1"/>
            <a:r>
              <a:rPr lang="en-US" dirty="0" smtClean="0"/>
              <a:t>4 instructions are being renamed each cycle</a:t>
            </a:r>
          </a:p>
          <a:p>
            <a:pPr lvl="1"/>
            <a:r>
              <a:rPr lang="en-US" dirty="0" smtClean="0"/>
              <a:t>4 instructions have </a:t>
            </a:r>
            <a:r>
              <a:rPr lang="en-US" dirty="0" smtClean="0">
                <a:solidFill>
                  <a:srgbClr val="FF0000"/>
                </a:solidFill>
              </a:rPr>
              <a:t>8 read</a:t>
            </a:r>
            <a:r>
              <a:rPr lang="en-US" dirty="0" smtClean="0"/>
              <a:t> operands, and </a:t>
            </a:r>
            <a:r>
              <a:rPr lang="en-US" dirty="0" smtClean="0">
                <a:solidFill>
                  <a:srgbClr val="0070C0"/>
                </a:solidFill>
              </a:rPr>
              <a:t>4 write </a:t>
            </a:r>
            <a:r>
              <a:rPr lang="en-US" dirty="0" smtClean="0"/>
              <a:t>operands</a:t>
            </a:r>
          </a:p>
          <a:p>
            <a:r>
              <a:rPr lang="en-US" dirty="0" smtClean="0"/>
              <a:t>Each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read operand</a:t>
            </a:r>
            <a:r>
              <a:rPr lang="en-US" dirty="0" smtClean="0"/>
              <a:t>, needs to read its value from a virtual register</a:t>
            </a:r>
          </a:p>
          <a:p>
            <a:r>
              <a:rPr lang="en-US" dirty="0" smtClean="0"/>
              <a:t>Each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write operand </a:t>
            </a:r>
            <a:r>
              <a:rPr lang="en-US" dirty="0" smtClean="0"/>
              <a:t>needs to be assigned a new virtual register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Dependences</a:t>
            </a:r>
            <a:r>
              <a:rPr lang="en-US" dirty="0" smtClean="0"/>
              <a:t> between the instructions need to be taken care of</a:t>
            </a:r>
          </a:p>
          <a:p>
            <a:r>
              <a:rPr lang="en-US" dirty="0" smtClean="0"/>
              <a:t>There are two main approaches</a:t>
            </a:r>
          </a:p>
          <a:p>
            <a:pPr lvl="1"/>
            <a:r>
              <a:rPr lang="en-US" dirty="0" smtClean="0"/>
              <a:t>Renaming with a physical register file</a:t>
            </a:r>
          </a:p>
          <a:p>
            <a:pPr lvl="1"/>
            <a:r>
              <a:rPr lang="en-US" dirty="0" smtClean="0"/>
              <a:t>Renaming with reservation stations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97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Renaming with a physical register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ISA</a:t>
            </a:r>
            <a:r>
              <a:rPr lang="en-US" dirty="0" smtClean="0"/>
              <a:t> has a set of registers that are visible to software</a:t>
            </a:r>
          </a:p>
          <a:p>
            <a:pPr lvl="1"/>
            <a:r>
              <a:rPr lang="en-US" dirty="0" smtClean="0"/>
              <a:t>These are called </a:t>
            </a:r>
            <a:r>
              <a:rPr lang="en-US" dirty="0" smtClean="0">
                <a:solidFill>
                  <a:srgbClr val="FF0000"/>
                </a:solidFill>
              </a:rPr>
              <a:t>architectural registers</a:t>
            </a:r>
          </a:p>
          <a:p>
            <a:pPr lvl="1"/>
            <a:r>
              <a:rPr lang="en-US" dirty="0" smtClean="0"/>
              <a:t>x86 has 8</a:t>
            </a:r>
          </a:p>
          <a:p>
            <a:pPr lvl="1"/>
            <a:r>
              <a:rPr lang="en-US" dirty="0" smtClean="0"/>
              <a:t>x86-16 has 16</a:t>
            </a:r>
          </a:p>
          <a:p>
            <a:pPr lvl="1"/>
            <a:r>
              <a:rPr lang="en-US" dirty="0" smtClean="0"/>
              <a:t>ARM has 16</a:t>
            </a:r>
          </a:p>
          <a:p>
            <a:pPr lvl="1"/>
            <a:r>
              <a:rPr lang="en-US" dirty="0" smtClean="0"/>
              <a:t>MIPS has 32</a:t>
            </a:r>
          </a:p>
          <a:p>
            <a:r>
              <a:rPr lang="en-US" dirty="0" smtClean="0"/>
              <a:t>To ensure precise exceptions, the architecture registers should appear to be updated </a:t>
            </a:r>
            <a:r>
              <a:rPr lang="en-US" b="1" dirty="0" smtClean="0"/>
              <a:t>in-order</a:t>
            </a:r>
          </a:p>
          <a:p>
            <a:r>
              <a:rPr lang="en-US" dirty="0" smtClean="0"/>
              <a:t>However, inside the </a:t>
            </a:r>
            <a:r>
              <a:rPr lang="en-US" dirty="0" smtClean="0">
                <a:solidFill>
                  <a:srgbClr val="00B050"/>
                </a:solidFill>
              </a:rPr>
              <a:t>processor</a:t>
            </a:r>
            <a:r>
              <a:rPr lang="en-US" dirty="0" smtClean="0"/>
              <a:t> we need to do renaming to eliminate output and anti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dependences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47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622" y="172421"/>
            <a:ext cx="10515600" cy="1325563"/>
          </a:xfrm>
        </p:spPr>
        <p:txBody>
          <a:bodyPr/>
          <a:lstStyle/>
          <a:p>
            <a:r>
              <a:rPr lang="en-US" dirty="0" smtClean="0"/>
              <a:t>Physical Register File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652681" y="1690688"/>
            <a:ext cx="1815152" cy="520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652681" y="2224584"/>
            <a:ext cx="1815152" cy="520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652681" y="2724649"/>
            <a:ext cx="1815152" cy="520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652681" y="3244898"/>
            <a:ext cx="1815152" cy="520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648132" y="3746598"/>
            <a:ext cx="1815152" cy="520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657230" y="4245029"/>
            <a:ext cx="1815152" cy="520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652681" y="4746729"/>
            <a:ext cx="1815152" cy="520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8366078" y="5704765"/>
            <a:ext cx="2784144" cy="55955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Physical register file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4176216" y="2051538"/>
            <a:ext cx="2320119" cy="55518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R1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4176216" y="2606723"/>
            <a:ext cx="2320119" cy="55518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R2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4189862" y="4006722"/>
            <a:ext cx="2320119" cy="55518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R16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25" y="1717272"/>
            <a:ext cx="3248025" cy="4095750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5199797" y="3244898"/>
            <a:ext cx="150125" cy="12609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199797" y="3480755"/>
            <a:ext cx="150125" cy="12609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206619" y="3871240"/>
            <a:ext cx="150125" cy="12609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4176216" y="4917853"/>
            <a:ext cx="2784144" cy="55955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Architectural register file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36478" y="1744005"/>
            <a:ext cx="7055892" cy="452031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>
            <a:stCxn id="12" idx="3"/>
            <a:endCxn id="6" idx="1"/>
          </p:cNvCxnSpPr>
          <p:nvPr/>
        </p:nvCxnSpPr>
        <p:spPr>
          <a:xfrm>
            <a:off x="6496335" y="2329131"/>
            <a:ext cx="2156346" cy="6556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3" idx="3"/>
            <a:endCxn id="4" idx="1"/>
          </p:cNvCxnSpPr>
          <p:nvPr/>
        </p:nvCxnSpPr>
        <p:spPr>
          <a:xfrm flipV="1">
            <a:off x="6496335" y="1950813"/>
            <a:ext cx="2156346" cy="9335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4" idx="3"/>
            <a:endCxn id="8" idx="1"/>
          </p:cNvCxnSpPr>
          <p:nvPr/>
        </p:nvCxnSpPr>
        <p:spPr>
          <a:xfrm flipV="1">
            <a:off x="6509981" y="4006723"/>
            <a:ext cx="2138151" cy="2775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18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Register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we have 16 </a:t>
            </a:r>
            <a:r>
              <a:rPr lang="en-US" dirty="0" smtClean="0">
                <a:solidFill>
                  <a:srgbClr val="FF0000"/>
                </a:solidFill>
              </a:rPr>
              <a:t>architectural registers</a:t>
            </a:r>
            <a:r>
              <a:rPr lang="en-US" dirty="0" smtClean="0"/>
              <a:t>, we can have 128 </a:t>
            </a:r>
            <a:r>
              <a:rPr lang="en-US" dirty="0" smtClean="0">
                <a:solidFill>
                  <a:srgbClr val="00B050"/>
                </a:solidFill>
              </a:rPr>
              <a:t>physical registers</a:t>
            </a:r>
          </a:p>
          <a:p>
            <a:r>
              <a:rPr lang="en-US" dirty="0" smtClean="0"/>
              <a:t>In this case, architectural registers exist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in principle</a:t>
            </a:r>
            <a:r>
              <a:rPr lang="en-US" dirty="0" smtClean="0"/>
              <a:t>. There is </a:t>
            </a:r>
            <a:r>
              <a:rPr lang="en-US" dirty="0" smtClean="0">
                <a:solidFill>
                  <a:srgbClr val="FF0000"/>
                </a:solidFill>
              </a:rPr>
              <a:t>no</a:t>
            </a:r>
            <a:r>
              <a:rPr lang="en-US" dirty="0" smtClean="0"/>
              <a:t> separate architectural register file.</a:t>
            </a:r>
          </a:p>
          <a:p>
            <a:r>
              <a:rPr lang="en-US" dirty="0" smtClean="0"/>
              <a:t>Each architectural register is mapped to one and only one physical register at any point in time.</a:t>
            </a:r>
          </a:p>
          <a:p>
            <a:r>
              <a:rPr lang="en-US" dirty="0" smtClean="0"/>
              <a:t>112 physical registers are </a:t>
            </a:r>
            <a:r>
              <a:rPr lang="en-US" dirty="0" smtClean="0">
                <a:solidFill>
                  <a:srgbClr val="FF0000"/>
                </a:solidFill>
              </a:rPr>
              <a:t>unmapped</a:t>
            </a:r>
            <a:r>
              <a:rPr lang="en-US" dirty="0" smtClean="0"/>
              <a:t>. They either are empty or contain a value that will be overwritten by a later instruction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08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812" y="0"/>
            <a:ext cx="10515600" cy="1325563"/>
          </a:xfrm>
        </p:spPr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854" y="4899546"/>
            <a:ext cx="11327642" cy="2088108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 smtClean="0"/>
              <a:t>r</a:t>
            </a:r>
            <a:r>
              <a:rPr lang="en-US" dirty="0" smtClean="0"/>
              <a:t> series </a:t>
            </a:r>
            <a:r>
              <a:rPr lang="en-US" dirty="0" smtClean="0">
                <a:sym typeface="Wingdings" panose="05000000000000000000" pitchFamily="2" charset="2"/>
              </a:rPr>
              <a:t> architecture, </a:t>
            </a:r>
            <a:r>
              <a:rPr lang="en-US" i="1" dirty="0" smtClean="0">
                <a:sym typeface="Wingdings" panose="05000000000000000000" pitchFamily="2" charset="2"/>
              </a:rPr>
              <a:t>p</a:t>
            </a:r>
            <a:r>
              <a:rPr lang="en-US" dirty="0" smtClean="0">
                <a:sym typeface="Wingdings" panose="05000000000000000000" pitchFamily="2" charset="2"/>
              </a:rPr>
              <a:t> series  physical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At the beginning </a:t>
            </a:r>
            <a:r>
              <a:rPr lang="en-US" i="1" dirty="0" err="1" smtClean="0">
                <a:sym typeface="Wingdings" panose="05000000000000000000" pitchFamily="2" charset="2"/>
              </a:rPr>
              <a:t>ri</a:t>
            </a:r>
            <a:r>
              <a:rPr lang="en-US" dirty="0" smtClean="0">
                <a:sym typeface="Wingdings" panose="05000000000000000000" pitchFamily="2" charset="2"/>
              </a:rPr>
              <a:t> is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mapped</a:t>
            </a:r>
            <a:r>
              <a:rPr lang="en-US" dirty="0" smtClean="0">
                <a:sym typeface="Wingdings" panose="05000000000000000000" pitchFamily="2" charset="2"/>
              </a:rPr>
              <a:t> to </a:t>
            </a:r>
            <a:r>
              <a:rPr lang="en-US" i="1" dirty="0" smtClean="0">
                <a:sym typeface="Wingdings" panose="05000000000000000000" pitchFamily="2" charset="2"/>
              </a:rPr>
              <a:t>pi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With time the mapping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changes</a:t>
            </a:r>
          </a:p>
          <a:p>
            <a:r>
              <a:rPr lang="en-US" i="1" dirty="0" smtClean="0">
                <a:sym typeface="Wingdings" panose="05000000000000000000" pitchFamily="2" charset="2"/>
              </a:rPr>
              <a:t>p12 </a:t>
            </a:r>
            <a:r>
              <a:rPr lang="en-US" dirty="0" smtClean="0">
                <a:sym typeface="Wingdings" panose="05000000000000000000" pitchFamily="2" charset="2"/>
              </a:rPr>
              <a:t>contains the value of </a:t>
            </a:r>
            <a:r>
              <a:rPr lang="en-US" i="1" dirty="0" smtClean="0">
                <a:sym typeface="Wingdings" panose="05000000000000000000" pitchFamily="2" charset="2"/>
              </a:rPr>
              <a:t>r1</a:t>
            </a:r>
            <a:r>
              <a:rPr lang="en-US" dirty="0" smtClean="0">
                <a:sym typeface="Wingdings" panose="05000000000000000000" pitchFamily="2" charset="2"/>
              </a:rPr>
              <a:t> till the value is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overwritten</a:t>
            </a:r>
            <a:r>
              <a:rPr lang="en-US" dirty="0" smtClean="0">
                <a:sym typeface="Wingdings" panose="05000000000000000000" pitchFamily="2" charset="2"/>
              </a:rPr>
              <a:t>. </a:t>
            </a:r>
            <a:r>
              <a:rPr lang="en-US" i="1" dirty="0" smtClean="0">
                <a:sym typeface="Wingdings" panose="05000000000000000000" pitchFamily="2" charset="2"/>
              </a:rPr>
              <a:t>p13 </a:t>
            </a:r>
            <a:r>
              <a:rPr lang="en-US" dirty="0" smtClean="0">
                <a:sym typeface="Wingdings" panose="05000000000000000000" pitchFamily="2" charset="2"/>
              </a:rPr>
              <a:t>contains the new value. At this </a:t>
            </a:r>
            <a:r>
              <a:rPr lang="en-US" i="1" dirty="0" smtClean="0">
                <a:sym typeface="Wingdings" panose="05000000000000000000" pitchFamily="2" charset="2"/>
              </a:rPr>
              <a:t>p12</a:t>
            </a:r>
            <a:r>
              <a:rPr lang="en-US" dirty="0" smtClean="0">
                <a:sym typeface="Wingdings" panose="05000000000000000000" pitchFamily="2" charset="2"/>
              </a:rPr>
              <a:t> contains an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interim</a:t>
            </a:r>
            <a:r>
              <a:rPr lang="en-US" dirty="0" smtClean="0">
                <a:sym typeface="Wingdings" panose="05000000000000000000" pitchFamily="2" charset="2"/>
              </a:rPr>
              <a:t> value</a:t>
            </a:r>
            <a:endParaRPr lang="en-US" i="1" dirty="0"/>
          </a:p>
        </p:txBody>
      </p:sp>
      <p:sp>
        <p:nvSpPr>
          <p:cNvPr id="4" name="Rectangle 3"/>
          <p:cNvSpPr/>
          <p:nvPr/>
        </p:nvSpPr>
        <p:spPr>
          <a:xfrm>
            <a:off x="1187355" y="1325564"/>
            <a:ext cx="3916908" cy="34681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 smtClean="0"/>
              <a:t>mov</a:t>
            </a:r>
            <a:r>
              <a:rPr lang="en-US" sz="2800" dirty="0" smtClean="0"/>
              <a:t> r1, 1</a:t>
            </a:r>
          </a:p>
          <a:p>
            <a:r>
              <a:rPr lang="en-US" sz="2800" dirty="0" smtClean="0"/>
              <a:t>add  r1, r2, r3</a:t>
            </a:r>
          </a:p>
          <a:p>
            <a:r>
              <a:rPr lang="en-US" sz="2800" dirty="0" smtClean="0"/>
              <a:t>add  r4, r1, 1</a:t>
            </a:r>
          </a:p>
          <a:p>
            <a:r>
              <a:rPr lang="en-US" sz="2800" dirty="0" err="1" smtClean="0"/>
              <a:t>mov</a:t>
            </a:r>
            <a:r>
              <a:rPr lang="en-US" sz="2800" dirty="0" smtClean="0"/>
              <a:t> r2, 5</a:t>
            </a:r>
          </a:p>
          <a:p>
            <a:r>
              <a:rPr lang="en-US" sz="2800" dirty="0" smtClean="0"/>
              <a:t>add r6, r2, r8</a:t>
            </a:r>
          </a:p>
          <a:p>
            <a:r>
              <a:rPr lang="en-US" sz="2800" dirty="0" err="1" smtClean="0"/>
              <a:t>mov</a:t>
            </a:r>
            <a:r>
              <a:rPr lang="en-US" sz="2800" dirty="0" smtClean="0"/>
              <a:t> r1, 8</a:t>
            </a:r>
          </a:p>
          <a:p>
            <a:r>
              <a:rPr lang="en-US" sz="2800" dirty="0" smtClean="0"/>
              <a:t>add r9, r1, r2</a:t>
            </a:r>
          </a:p>
          <a:p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6280244" y="1325563"/>
            <a:ext cx="3916908" cy="34681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 smtClean="0"/>
              <a:t>mov</a:t>
            </a:r>
            <a:r>
              <a:rPr lang="en-US" sz="2800" dirty="0" smtClean="0"/>
              <a:t> p11, 1</a:t>
            </a:r>
          </a:p>
          <a:p>
            <a:r>
              <a:rPr lang="en-US" sz="2800" dirty="0" smtClean="0"/>
              <a:t>add  p12, </a:t>
            </a:r>
            <a:r>
              <a:rPr lang="en-US" sz="2800" dirty="0"/>
              <a:t>p</a:t>
            </a:r>
            <a:r>
              <a:rPr lang="en-US" sz="2800" dirty="0" smtClean="0"/>
              <a:t>2, p3</a:t>
            </a:r>
          </a:p>
          <a:p>
            <a:r>
              <a:rPr lang="en-US" sz="2800" dirty="0" smtClean="0"/>
              <a:t>add  p41, p12, 1</a:t>
            </a:r>
          </a:p>
          <a:p>
            <a:r>
              <a:rPr lang="en-US" sz="2800" dirty="0" err="1" smtClean="0"/>
              <a:t>mov</a:t>
            </a:r>
            <a:r>
              <a:rPr lang="en-US" sz="2800" dirty="0" smtClean="0"/>
              <a:t> p21, 5</a:t>
            </a:r>
          </a:p>
          <a:p>
            <a:r>
              <a:rPr lang="en-US" sz="2800" dirty="0" smtClean="0"/>
              <a:t>add p61, p21, </a:t>
            </a:r>
            <a:r>
              <a:rPr lang="en-US" sz="2800" dirty="0"/>
              <a:t>p</a:t>
            </a:r>
            <a:r>
              <a:rPr lang="en-US" sz="2800" dirty="0" smtClean="0"/>
              <a:t>8</a:t>
            </a:r>
          </a:p>
          <a:p>
            <a:r>
              <a:rPr lang="en-US" sz="2800" dirty="0" err="1" smtClean="0"/>
              <a:t>mov</a:t>
            </a:r>
            <a:r>
              <a:rPr lang="en-US" sz="2800" dirty="0" smtClean="0"/>
              <a:t> p13, 8</a:t>
            </a:r>
          </a:p>
          <a:p>
            <a:r>
              <a:rPr lang="en-US" sz="2800" dirty="0" smtClean="0"/>
              <a:t>add p91, p13, p21</a:t>
            </a:r>
          </a:p>
          <a:p>
            <a:endParaRPr lang="en-US" sz="2800" dirty="0"/>
          </a:p>
        </p:txBody>
      </p:sp>
      <p:sp>
        <p:nvSpPr>
          <p:cNvPr id="10" name="Right Arrow 9"/>
          <p:cNvSpPr/>
          <p:nvPr/>
        </p:nvSpPr>
        <p:spPr>
          <a:xfrm>
            <a:off x="5322627" y="2934269"/>
            <a:ext cx="813179" cy="725795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7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91319" y="4804012"/>
            <a:ext cx="10304060" cy="58685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need 16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physical registers </a:t>
            </a:r>
            <a:r>
              <a:rPr lang="en-US" dirty="0" smtClean="0"/>
              <a:t>to contain the </a:t>
            </a:r>
            <a:r>
              <a:rPr lang="en-US" dirty="0" smtClean="0">
                <a:solidFill>
                  <a:srgbClr val="FF0000"/>
                </a:solidFill>
              </a:rPr>
              <a:t>latest</a:t>
            </a:r>
            <a:r>
              <a:rPr lang="en-US" dirty="0" smtClean="0"/>
              <a:t> values of architectural registers</a:t>
            </a:r>
          </a:p>
          <a:p>
            <a:r>
              <a:rPr lang="en-US" dirty="0" smtClean="0"/>
              <a:t>112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physical registers </a:t>
            </a:r>
            <a:r>
              <a:rPr lang="en-US" dirty="0" smtClean="0"/>
              <a:t>can possibly contain interim values that might be required by instructions in the OOO pipeline (also called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in-flight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instructions</a:t>
            </a:r>
            <a:r>
              <a:rPr lang="en-US" dirty="0" smtClean="0"/>
              <a:t>)</a:t>
            </a:r>
          </a:p>
          <a:p>
            <a:r>
              <a:rPr lang="en-US" dirty="0" smtClean="0"/>
              <a:t>More are the number of physical registers </a:t>
            </a:r>
            <a:r>
              <a:rPr lang="en-US" dirty="0" smtClean="0">
                <a:sym typeface="Wingdings" panose="05000000000000000000" pitchFamily="2" charset="2"/>
              </a:rPr>
              <a:t> more are the number of instructions that can simultaneously be in flight  more is the ILP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Renaming: convert architectural register id  physical register id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65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Rename Stage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Three</a:t>
            </a:r>
            <a:r>
              <a:rPr lang="en-US" dirty="0" smtClean="0"/>
              <a:t> Structures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Register Address Table (RAT)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Translate architectural register id to physical register id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Dependency Check Logic (DCL) </a:t>
            </a:r>
            <a:r>
              <a:rPr lang="en-US" dirty="0" smtClean="0">
                <a:sym typeface="Wingdings" panose="05000000000000000000" pitchFamily="2" charset="2"/>
              </a:rPr>
              <a:t> Take care of dependences between instructions issued in the same cycle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Free List or Free Queue </a:t>
            </a:r>
            <a:r>
              <a:rPr lang="en-US" dirty="0" smtClean="0">
                <a:sym typeface="Wingdings" panose="05000000000000000000" pitchFamily="2" charset="2"/>
              </a:rPr>
              <a:t> Maintain a list of unmapped physical registers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29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Register Alias Table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44704" y="2156346"/>
            <a:ext cx="2320120" cy="32481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RAT table</a:t>
            </a:r>
            <a:endParaRPr lang="en-US" sz="2800" dirty="0"/>
          </a:p>
        </p:txBody>
      </p:sp>
      <p:sp>
        <p:nvSpPr>
          <p:cNvPr id="5" name="Right Arrow 4"/>
          <p:cNvSpPr/>
          <p:nvPr/>
        </p:nvSpPr>
        <p:spPr>
          <a:xfrm>
            <a:off x="2715904" y="3671248"/>
            <a:ext cx="1801505" cy="4367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579427" y="2906973"/>
            <a:ext cx="17944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Architectural</a:t>
            </a:r>
            <a:br>
              <a:rPr lang="en-US" sz="2400" dirty="0" smtClean="0"/>
            </a:br>
            <a:r>
              <a:rPr lang="en-US" sz="2400" dirty="0" smtClean="0"/>
              <a:t>register ids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7035699" y="2840251"/>
            <a:ext cx="15556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Physical</a:t>
            </a:r>
            <a:br>
              <a:rPr lang="en-US" sz="2400" dirty="0" smtClean="0"/>
            </a:br>
            <a:r>
              <a:rPr lang="en-US" sz="2400" dirty="0" smtClean="0"/>
              <a:t>register ids</a:t>
            </a:r>
            <a:endParaRPr lang="en-US" sz="2400" dirty="0"/>
          </a:p>
        </p:txBody>
      </p:sp>
      <p:sp>
        <p:nvSpPr>
          <p:cNvPr id="9" name="Right Arrow 8"/>
          <p:cNvSpPr/>
          <p:nvPr/>
        </p:nvSpPr>
        <p:spPr>
          <a:xfrm>
            <a:off x="2715904" y="4052366"/>
            <a:ext cx="1801505" cy="4367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2726639" y="4790992"/>
            <a:ext cx="1801505" cy="4367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2732464" y="4437169"/>
            <a:ext cx="1801505" cy="4367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6875559" y="3700190"/>
            <a:ext cx="1801505" cy="4367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6875559" y="4081308"/>
            <a:ext cx="1801505" cy="4367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6886294" y="4819934"/>
            <a:ext cx="1801505" cy="4367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6892119" y="4466111"/>
            <a:ext cx="1801505" cy="4367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0046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It is queue of unmapped physical register file ids</a:t>
            </a:r>
          </a:p>
          <a:p>
            <a:r>
              <a:rPr lang="en-US" dirty="0" smtClean="0"/>
              <a:t>An entry is removed from it when we need to assign it to an architectural register id</a:t>
            </a:r>
          </a:p>
          <a:p>
            <a:r>
              <a:rPr lang="en-US" dirty="0" smtClean="0"/>
              <a:t>When is an entry added to it? </a:t>
            </a:r>
            <a:r>
              <a:rPr lang="en-US" b="1" dirty="0" smtClean="0">
                <a:solidFill>
                  <a:srgbClr val="FF0000"/>
                </a:solidFill>
              </a:rPr>
              <a:t>LATER</a:t>
            </a:r>
          </a:p>
          <a:p>
            <a:r>
              <a:rPr lang="en-US" b="1" dirty="0" smtClean="0"/>
              <a:t>Update the RAT with the new mapping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4585648" y="4817660"/>
            <a:ext cx="682388" cy="545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268036" y="4817660"/>
            <a:ext cx="682388" cy="545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950424" y="4817660"/>
            <a:ext cx="682388" cy="545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632812" y="4817660"/>
            <a:ext cx="682388" cy="545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315200" y="4817660"/>
            <a:ext cx="682388" cy="545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997588" y="4817660"/>
            <a:ext cx="682388" cy="545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10800000">
            <a:off x="3678073" y="4920018"/>
            <a:ext cx="832513" cy="34119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6265" y="2925857"/>
            <a:ext cx="1683711" cy="164455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93812" y="5261213"/>
            <a:ext cx="2491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Physical register id</a:t>
            </a:r>
            <a:endParaRPr lang="en-US" sz="2400" dirty="0"/>
          </a:p>
        </p:txBody>
      </p:sp>
      <p:sp>
        <p:nvSpPr>
          <p:cNvPr id="13" name="Right Arrow 12"/>
          <p:cNvSpPr/>
          <p:nvPr/>
        </p:nvSpPr>
        <p:spPr>
          <a:xfrm rot="10800000">
            <a:off x="8798258" y="4920018"/>
            <a:ext cx="832513" cy="34119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23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 of the RAT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145741"/>
            <a:ext cx="10515600" cy="103122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12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636494" y="2232212"/>
            <a:ext cx="2967318" cy="5199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 r1, r2, r3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006353" y="2384612"/>
            <a:ext cx="1344706" cy="331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06353" y="2716306"/>
            <a:ext cx="1344706" cy="331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14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5264523" y="2716306"/>
            <a:ext cx="681318" cy="34065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r1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006353" y="3056965"/>
            <a:ext cx="1344706" cy="331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29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006353" y="3397624"/>
            <a:ext cx="1344706" cy="331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34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06353" y="3734640"/>
            <a:ext cx="1344706" cy="331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06353" y="4075299"/>
            <a:ext cx="1344706" cy="331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5264523" y="3077555"/>
            <a:ext cx="681318" cy="34065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r2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5264523" y="3388659"/>
            <a:ext cx="681318" cy="34065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r3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636494" y="3558988"/>
            <a:ext cx="2967318" cy="50734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 p32, p29, p34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338047" y="1690688"/>
            <a:ext cx="4213412" cy="4397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free list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338047" y="1699653"/>
            <a:ext cx="537882" cy="43636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32</a:t>
            </a:r>
            <a:endParaRPr lang="en-US" dirty="0"/>
          </a:p>
        </p:txBody>
      </p:sp>
      <p:sp>
        <p:nvSpPr>
          <p:cNvPr id="18" name="Down Arrow 17"/>
          <p:cNvSpPr/>
          <p:nvPr/>
        </p:nvSpPr>
        <p:spPr>
          <a:xfrm>
            <a:off x="1909482" y="2881313"/>
            <a:ext cx="421341" cy="677675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1183340" y="4470727"/>
            <a:ext cx="1873623" cy="4661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mov</a:t>
            </a:r>
            <a:r>
              <a:rPr lang="en-US" dirty="0" smtClean="0"/>
              <a:t> r3, r1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6376146" y="1699653"/>
            <a:ext cx="461683" cy="41626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28</a:t>
            </a: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842682" y="5857151"/>
            <a:ext cx="2761130" cy="40950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mov</a:t>
            </a:r>
            <a:r>
              <a:rPr lang="en-US" dirty="0" smtClean="0"/>
              <a:t> p28, p32</a:t>
            </a:r>
            <a:endParaRPr lang="en-US" dirty="0"/>
          </a:p>
        </p:txBody>
      </p:sp>
      <p:sp>
        <p:nvSpPr>
          <p:cNvPr id="22" name="Down Arrow 21"/>
          <p:cNvSpPr/>
          <p:nvPr/>
        </p:nvSpPr>
        <p:spPr>
          <a:xfrm>
            <a:off x="1909482" y="5011575"/>
            <a:ext cx="493059" cy="80682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626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3.7037E-7 L 0.00599 0.1400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" y="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7.40741E-7 L 0.00677 0.2402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" y="1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7" grpId="1" animBg="1"/>
      <p:bldP spid="18" grpId="0" animBg="1"/>
      <p:bldP spid="19" grpId="0" animBg="1"/>
      <p:bldP spid="20" grpId="0" animBg="1"/>
      <p:bldP spid="20" grpId="1" animBg="1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Dependency Check 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753133"/>
            <a:ext cx="10515600" cy="2423829"/>
          </a:xfrm>
        </p:spPr>
        <p:txBody>
          <a:bodyPr/>
          <a:lstStyle/>
          <a:p>
            <a:r>
              <a:rPr lang="en-US" dirty="0" smtClean="0"/>
              <a:t>Let us say </a:t>
            </a:r>
            <a:r>
              <a:rPr lang="en-US" i="1" dirty="0" smtClean="0"/>
              <a:t>r1</a:t>
            </a:r>
            <a:r>
              <a:rPr lang="en-US" dirty="0" smtClean="0"/>
              <a:t> is mapped to </a:t>
            </a:r>
            <a:r>
              <a:rPr lang="en-US" i="1" dirty="0" smtClean="0"/>
              <a:t>p11</a:t>
            </a:r>
          </a:p>
          <a:p>
            <a:r>
              <a:rPr lang="en-US" dirty="0" smtClean="0"/>
              <a:t>The second instruction needs to read the mapping of </a:t>
            </a:r>
            <a:r>
              <a:rPr lang="en-US" i="1" dirty="0" smtClean="0"/>
              <a:t>r1</a:t>
            </a:r>
            <a:r>
              <a:rPr lang="en-US" dirty="0" smtClean="0"/>
              <a:t> as </a:t>
            </a:r>
            <a:r>
              <a:rPr lang="en-US" i="1" dirty="0" smtClean="0"/>
              <a:t>p11</a:t>
            </a:r>
            <a:endParaRPr lang="en-US" dirty="0" smtClean="0"/>
          </a:p>
          <a:p>
            <a:r>
              <a:rPr lang="en-US" dirty="0" smtClean="0"/>
              <a:t>What if both instructions are sent to the RAT together? 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575713" y="1801504"/>
            <a:ext cx="4067033" cy="10645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smtClean="0"/>
              <a:t>add  r1, r2, r3</a:t>
            </a:r>
          </a:p>
          <a:p>
            <a:r>
              <a:rPr lang="en-US" sz="2800" dirty="0" smtClean="0"/>
              <a:t>add  r4, r1, 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66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583" y="476984"/>
            <a:ext cx="10515600" cy="1325563"/>
          </a:xfrm>
        </p:spPr>
        <p:txBody>
          <a:bodyPr/>
          <a:lstStyle/>
          <a:p>
            <a:r>
              <a:rPr lang="en-US" dirty="0" smtClean="0"/>
              <a:t>Dependency Check Logic - II</a:t>
            </a:r>
            <a:endParaRPr lang="en-US" dirty="0"/>
          </a:p>
        </p:txBody>
      </p:sp>
      <p:sp>
        <p:nvSpPr>
          <p:cNvPr id="4" name="Freeform 3"/>
          <p:cNvSpPr/>
          <p:nvPr/>
        </p:nvSpPr>
        <p:spPr>
          <a:xfrm>
            <a:off x="7634629" y="1625889"/>
            <a:ext cx="818865" cy="1392072"/>
          </a:xfrm>
          <a:custGeom>
            <a:avLst/>
            <a:gdLst>
              <a:gd name="connsiteX0" fmla="*/ 0 w 1132764"/>
              <a:gd name="connsiteY0" fmla="*/ 0 h 1392072"/>
              <a:gd name="connsiteX1" fmla="*/ 0 w 1132764"/>
              <a:gd name="connsiteY1" fmla="*/ 423081 h 1392072"/>
              <a:gd name="connsiteX2" fmla="*/ 696036 w 1132764"/>
              <a:gd name="connsiteY2" fmla="*/ 777923 h 1392072"/>
              <a:gd name="connsiteX3" fmla="*/ 0 w 1132764"/>
              <a:gd name="connsiteY3" fmla="*/ 996287 h 1392072"/>
              <a:gd name="connsiteX4" fmla="*/ 0 w 1132764"/>
              <a:gd name="connsiteY4" fmla="*/ 1392072 h 1392072"/>
              <a:gd name="connsiteX5" fmla="*/ 1119116 w 1132764"/>
              <a:gd name="connsiteY5" fmla="*/ 982639 h 1392072"/>
              <a:gd name="connsiteX6" fmla="*/ 1132764 w 1132764"/>
              <a:gd name="connsiteY6" fmla="*/ 436729 h 1392072"/>
              <a:gd name="connsiteX7" fmla="*/ 0 w 1132764"/>
              <a:gd name="connsiteY7" fmla="*/ 0 h 139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2764" h="1392072">
                <a:moveTo>
                  <a:pt x="0" y="0"/>
                </a:moveTo>
                <a:lnTo>
                  <a:pt x="0" y="423081"/>
                </a:lnTo>
                <a:lnTo>
                  <a:pt x="696036" y="777923"/>
                </a:lnTo>
                <a:lnTo>
                  <a:pt x="0" y="996287"/>
                </a:lnTo>
                <a:lnTo>
                  <a:pt x="0" y="1392072"/>
                </a:lnTo>
                <a:lnTo>
                  <a:pt x="1119116" y="982639"/>
                </a:lnTo>
                <a:lnTo>
                  <a:pt x="1132764" y="4367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056037" y="1762367"/>
            <a:ext cx="1578592" cy="27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151223" y="1745449"/>
            <a:ext cx="1329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from RAT</a:t>
            </a:r>
            <a:endParaRPr lang="en-US" sz="2400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056037" y="2804046"/>
            <a:ext cx="1578592" cy="27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494207" y="2772556"/>
            <a:ext cx="473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px</a:t>
            </a:r>
            <a:endParaRPr lang="en-US" sz="2400" dirty="0"/>
          </a:p>
        </p:txBody>
      </p:sp>
      <p:sp>
        <p:nvSpPr>
          <p:cNvPr id="19" name="Freeform 18"/>
          <p:cNvSpPr/>
          <p:nvPr/>
        </p:nvSpPr>
        <p:spPr>
          <a:xfrm>
            <a:off x="7612234" y="4050517"/>
            <a:ext cx="818865" cy="1392072"/>
          </a:xfrm>
          <a:custGeom>
            <a:avLst/>
            <a:gdLst>
              <a:gd name="connsiteX0" fmla="*/ 0 w 1132764"/>
              <a:gd name="connsiteY0" fmla="*/ 0 h 1392072"/>
              <a:gd name="connsiteX1" fmla="*/ 0 w 1132764"/>
              <a:gd name="connsiteY1" fmla="*/ 423081 h 1392072"/>
              <a:gd name="connsiteX2" fmla="*/ 696036 w 1132764"/>
              <a:gd name="connsiteY2" fmla="*/ 777923 h 1392072"/>
              <a:gd name="connsiteX3" fmla="*/ 0 w 1132764"/>
              <a:gd name="connsiteY3" fmla="*/ 996287 h 1392072"/>
              <a:gd name="connsiteX4" fmla="*/ 0 w 1132764"/>
              <a:gd name="connsiteY4" fmla="*/ 1392072 h 1392072"/>
              <a:gd name="connsiteX5" fmla="*/ 1119116 w 1132764"/>
              <a:gd name="connsiteY5" fmla="*/ 982639 h 1392072"/>
              <a:gd name="connsiteX6" fmla="*/ 1132764 w 1132764"/>
              <a:gd name="connsiteY6" fmla="*/ 436729 h 1392072"/>
              <a:gd name="connsiteX7" fmla="*/ 0 w 1132764"/>
              <a:gd name="connsiteY7" fmla="*/ 0 h 139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2764" h="1392072">
                <a:moveTo>
                  <a:pt x="0" y="0"/>
                </a:moveTo>
                <a:lnTo>
                  <a:pt x="0" y="423081"/>
                </a:lnTo>
                <a:lnTo>
                  <a:pt x="696036" y="777923"/>
                </a:lnTo>
                <a:lnTo>
                  <a:pt x="0" y="996287"/>
                </a:lnTo>
                <a:lnTo>
                  <a:pt x="0" y="1392072"/>
                </a:lnTo>
                <a:lnTo>
                  <a:pt x="1119116" y="982639"/>
                </a:lnTo>
                <a:lnTo>
                  <a:pt x="1132764" y="4367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8760920" y="4746553"/>
            <a:ext cx="818865" cy="1392072"/>
          </a:xfrm>
          <a:custGeom>
            <a:avLst/>
            <a:gdLst>
              <a:gd name="connsiteX0" fmla="*/ 0 w 1132764"/>
              <a:gd name="connsiteY0" fmla="*/ 0 h 1392072"/>
              <a:gd name="connsiteX1" fmla="*/ 0 w 1132764"/>
              <a:gd name="connsiteY1" fmla="*/ 423081 h 1392072"/>
              <a:gd name="connsiteX2" fmla="*/ 696036 w 1132764"/>
              <a:gd name="connsiteY2" fmla="*/ 777923 h 1392072"/>
              <a:gd name="connsiteX3" fmla="*/ 0 w 1132764"/>
              <a:gd name="connsiteY3" fmla="*/ 996287 h 1392072"/>
              <a:gd name="connsiteX4" fmla="*/ 0 w 1132764"/>
              <a:gd name="connsiteY4" fmla="*/ 1392072 h 1392072"/>
              <a:gd name="connsiteX5" fmla="*/ 1119116 w 1132764"/>
              <a:gd name="connsiteY5" fmla="*/ 982639 h 1392072"/>
              <a:gd name="connsiteX6" fmla="*/ 1132764 w 1132764"/>
              <a:gd name="connsiteY6" fmla="*/ 436729 h 1392072"/>
              <a:gd name="connsiteX7" fmla="*/ 0 w 1132764"/>
              <a:gd name="connsiteY7" fmla="*/ 0 h 139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2764" h="1392072">
                <a:moveTo>
                  <a:pt x="0" y="0"/>
                </a:moveTo>
                <a:lnTo>
                  <a:pt x="0" y="423081"/>
                </a:lnTo>
                <a:lnTo>
                  <a:pt x="696036" y="777923"/>
                </a:lnTo>
                <a:lnTo>
                  <a:pt x="0" y="996287"/>
                </a:lnTo>
                <a:lnTo>
                  <a:pt x="0" y="1392072"/>
                </a:lnTo>
                <a:lnTo>
                  <a:pt x="1119116" y="982639"/>
                </a:lnTo>
                <a:lnTo>
                  <a:pt x="1132764" y="4367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8453494" y="4746553"/>
            <a:ext cx="277504" cy="186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9579785" y="5442589"/>
            <a:ext cx="864358" cy="105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033642" y="4248991"/>
            <a:ext cx="1578592" cy="27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128828" y="4305360"/>
            <a:ext cx="1329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from RAT</a:t>
            </a:r>
            <a:endParaRPr lang="en-US" sz="2400" dirty="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8466180" y="2343270"/>
            <a:ext cx="1578592" cy="27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7152406" y="5942786"/>
            <a:ext cx="1578592" cy="27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580343" y="5925868"/>
            <a:ext cx="473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px</a:t>
            </a:r>
            <a:endParaRPr lang="en-US" sz="2400" dirty="0"/>
          </a:p>
        </p:txBody>
      </p:sp>
      <p:sp>
        <p:nvSpPr>
          <p:cNvPr id="30" name="Rounded Rectangle 29"/>
          <p:cNvSpPr/>
          <p:nvPr/>
        </p:nvSpPr>
        <p:spPr>
          <a:xfrm>
            <a:off x="168762" y="4703807"/>
            <a:ext cx="4073264" cy="171635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smtClean="0"/>
              <a:t>1) add  r1, r2, r3</a:t>
            </a:r>
          </a:p>
          <a:p>
            <a:r>
              <a:rPr lang="en-US" sz="2800" dirty="0" smtClean="0"/>
              <a:t>2) add  r4, r1, 1</a:t>
            </a:r>
          </a:p>
          <a:p>
            <a:r>
              <a:rPr lang="en-US" sz="2800" dirty="0" smtClean="0"/>
              <a:t>3) add  r3, r4, r6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5999207" y="5179851"/>
            <a:ext cx="1578592" cy="27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427144" y="5162933"/>
            <a:ext cx="4845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py</a:t>
            </a:r>
            <a:endParaRPr lang="en-US" sz="2400" dirty="0"/>
          </a:p>
        </p:txBody>
      </p:sp>
      <p:sp>
        <p:nvSpPr>
          <p:cNvPr id="33" name="Rounded Rectangle 32"/>
          <p:cNvSpPr/>
          <p:nvPr/>
        </p:nvSpPr>
        <p:spPr>
          <a:xfrm>
            <a:off x="964084" y="3563438"/>
            <a:ext cx="2482620" cy="6280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  <a:r>
              <a:rPr lang="en-US" dirty="0" smtClean="0"/>
              <a:t>ll mappings from the RAT</a:t>
            </a:r>
            <a:endParaRPr lang="en-US" dirty="0"/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2215136" y="3465054"/>
            <a:ext cx="3913692" cy="1988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6128828" y="3234221"/>
            <a:ext cx="2024108" cy="483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inst</a:t>
            </a:r>
            <a:r>
              <a:rPr lang="en-US" sz="2800" dirty="0" smtClean="0"/>
              <a:t> 2</a:t>
            </a:r>
            <a:endParaRPr lang="en-US" sz="2800" dirty="0"/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2033516" y="4305360"/>
            <a:ext cx="27296" cy="627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/>
          <p:cNvSpPr/>
          <p:nvPr/>
        </p:nvSpPr>
        <p:spPr>
          <a:xfrm>
            <a:off x="6140352" y="6354619"/>
            <a:ext cx="2024108" cy="483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inst</a:t>
            </a:r>
            <a:r>
              <a:rPr lang="en-US" sz="2800" dirty="0" smtClean="0"/>
              <a:t> 3</a:t>
            </a:r>
            <a:endParaRPr lang="en-US" sz="2800" dirty="0"/>
          </a:p>
        </p:txBody>
      </p:sp>
      <p:cxnSp>
        <p:nvCxnSpPr>
          <p:cNvPr id="44" name="Straight Arrow Connector 43"/>
          <p:cNvCxnSpPr>
            <a:endCxn id="42" idx="1"/>
          </p:cNvCxnSpPr>
          <p:nvPr/>
        </p:nvCxnSpPr>
        <p:spPr>
          <a:xfrm>
            <a:off x="2047164" y="6156700"/>
            <a:ext cx="4093188" cy="4395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950085" y="1813971"/>
            <a:ext cx="3291941" cy="15078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r1 </a:t>
            </a:r>
            <a:r>
              <a:rPr lang="en-US" sz="2800" dirty="0" smtClean="0">
                <a:sym typeface="Wingdings" panose="05000000000000000000" pitchFamily="2" charset="2"/>
              </a:rPr>
              <a:t> </a:t>
            </a:r>
            <a:r>
              <a:rPr lang="en-US" sz="2800" dirty="0" err="1" smtClean="0">
                <a:sym typeface="Wingdings" panose="05000000000000000000" pitchFamily="2" charset="2"/>
              </a:rPr>
              <a:t>px</a:t>
            </a:r>
            <a:endParaRPr lang="en-US" sz="2800" dirty="0" smtClean="0">
              <a:sym typeface="Wingdings" panose="05000000000000000000" pitchFamily="2" charset="2"/>
            </a:endParaRPr>
          </a:p>
          <a:p>
            <a:pPr algn="ctr"/>
            <a:r>
              <a:rPr lang="en-US" sz="2800" dirty="0" smtClean="0">
                <a:sym typeface="Wingdings" panose="05000000000000000000" pitchFamily="2" charset="2"/>
              </a:rPr>
              <a:t>r4  </a:t>
            </a:r>
            <a:r>
              <a:rPr lang="en-US" sz="2800" dirty="0" err="1" smtClean="0">
                <a:sym typeface="Wingdings" panose="05000000000000000000" pitchFamily="2" charset="2"/>
              </a:rPr>
              <a:t>py</a:t>
            </a:r>
            <a:endParaRPr lang="en-US" sz="2800" dirty="0" smtClean="0">
              <a:sym typeface="Wingdings" panose="05000000000000000000" pitchFamily="2" charset="2"/>
            </a:endParaRPr>
          </a:p>
          <a:p>
            <a:pPr algn="ctr"/>
            <a:r>
              <a:rPr lang="en-US" sz="2800" dirty="0" smtClean="0">
                <a:sym typeface="Wingdings" panose="05000000000000000000" pitchFamily="2" charset="2"/>
              </a:rPr>
              <a:t>r3 </a:t>
            </a:r>
            <a:r>
              <a:rPr lang="en-US" sz="2800" dirty="0" err="1" smtClean="0">
                <a:sym typeface="Wingdings" panose="05000000000000000000" pitchFamily="2" charset="2"/>
              </a:rPr>
              <a:t>pz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440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3" grpId="0"/>
      <p:bldP spid="19" grpId="0" animBg="1"/>
      <p:bldP spid="20" grpId="0" animBg="1"/>
      <p:bldP spid="25" grpId="0"/>
      <p:bldP spid="29" grpId="0"/>
      <p:bldP spid="32" grpId="0"/>
      <p:bldP spid="33" grpId="0" animBg="1"/>
      <p:bldP spid="38" grpId="0" animBg="1"/>
      <p:bldP spid="42" grpId="0" animBg="1"/>
      <p:bldP spid="4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Available bit </a:t>
            </a:r>
            <a:r>
              <a:rPr lang="en-US" dirty="0" smtClean="0"/>
              <a:t>in the rename table entry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5590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 need some more </a:t>
            </a:r>
            <a:r>
              <a:rPr lang="en-US" dirty="0" smtClean="0">
                <a:solidFill>
                  <a:srgbClr val="FF0000"/>
                </a:solidFill>
              </a:rPr>
              <a:t>information</a:t>
            </a:r>
            <a:r>
              <a:rPr lang="en-US" dirty="0" smtClean="0"/>
              <a:t> in each entry</a:t>
            </a:r>
          </a:p>
          <a:p>
            <a:pPr lvl="1"/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available </a:t>
            </a:r>
            <a:r>
              <a:rPr lang="en-US" dirty="0" smtClean="0"/>
              <a:t>bit</a:t>
            </a:r>
          </a:p>
          <a:p>
            <a:pPr lvl="1"/>
            <a:r>
              <a:rPr lang="en-US" dirty="0" smtClean="0"/>
              <a:t>It indicates whether the result can be found in the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physical register file and the rest of the pipeline </a:t>
            </a:r>
            <a:r>
              <a:rPr lang="en-US" dirty="0" smtClean="0"/>
              <a:t>or not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534770" y="3998794"/>
            <a:ext cx="2579427" cy="5868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physical register id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6114196" y="3998794"/>
            <a:ext cx="1310185" cy="6005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available bit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973002" y="3391469"/>
            <a:ext cx="2584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rename table entry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3193576" y="3853134"/>
            <a:ext cx="4367284" cy="10054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6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Renaming</a:t>
            </a:r>
          </a:p>
          <a:p>
            <a:r>
              <a:rPr lang="en-US" dirty="0" smtClean="0"/>
              <a:t>Instruction Window</a:t>
            </a:r>
          </a:p>
          <a:p>
            <a:r>
              <a:rPr lang="en-US" dirty="0"/>
              <a:t>Wakeup and </a:t>
            </a:r>
            <a:r>
              <a:rPr lang="en-US" dirty="0" smtClean="0"/>
              <a:t>Bypass</a:t>
            </a:r>
          </a:p>
          <a:p>
            <a:r>
              <a:rPr lang="en-US" dirty="0"/>
              <a:t>Load Store Queue</a:t>
            </a:r>
          </a:p>
          <a:p>
            <a:r>
              <a:rPr lang="en-US" dirty="0"/>
              <a:t>Reorder Buffer and Precise Exceptions</a:t>
            </a:r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01" y="2289649"/>
            <a:ext cx="771799" cy="5377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99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Dispatch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72417"/>
          </a:xfrm>
        </p:spPr>
        <p:txBody>
          <a:bodyPr>
            <a:normAutofit/>
          </a:bodyPr>
          <a:lstStyle/>
          <a:p>
            <a:r>
              <a:rPr lang="en-US" dirty="0" smtClean="0"/>
              <a:t>Till the rename stage, instructions proceed </a:t>
            </a:r>
            <a:r>
              <a:rPr lang="en-US" dirty="0" smtClean="0">
                <a:solidFill>
                  <a:srgbClr val="FF0000"/>
                </a:solidFill>
              </a:rPr>
              <a:t>in-order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Dispatch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Send the instruction to the instruction window (IW)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634018" y="3616657"/>
            <a:ext cx="2961564" cy="9416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Rename</a:t>
            </a:r>
            <a:endParaRPr lang="en-US" sz="2800" dirty="0"/>
          </a:p>
        </p:txBody>
      </p:sp>
      <p:sp>
        <p:nvSpPr>
          <p:cNvPr id="5" name="Right Arrow 4"/>
          <p:cNvSpPr/>
          <p:nvPr/>
        </p:nvSpPr>
        <p:spPr>
          <a:xfrm>
            <a:off x="5745708" y="3821372"/>
            <a:ext cx="1187355" cy="532263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506268" y="3698542"/>
            <a:ext cx="928048" cy="723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434316" y="3698542"/>
            <a:ext cx="928048" cy="723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362364" y="3705365"/>
            <a:ext cx="928048" cy="723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290412" y="3698541"/>
            <a:ext cx="928048" cy="723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308189" y="3228874"/>
            <a:ext cx="2656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Instruction Window</a:t>
            </a:r>
            <a:endParaRPr lang="en-US" sz="24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7219666" y="3698541"/>
            <a:ext cx="4626591" cy="682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219666" y="4425283"/>
            <a:ext cx="4626591" cy="682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84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 Window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48130"/>
          </a:xfrm>
        </p:spPr>
        <p:txBody>
          <a:bodyPr>
            <a:normAutofit/>
          </a:bodyPr>
          <a:lstStyle/>
          <a:p>
            <a:r>
              <a:rPr lang="en-US" dirty="0" smtClean="0"/>
              <a:t>Status of an instruction in the window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opcode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type of operation: add, subtract, multiply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tag  physical register id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ready bit  does the physical register file contain the corresponding value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787856" y="2524836"/>
            <a:ext cx="1473959" cy="791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opcode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3261815" y="2524835"/>
            <a:ext cx="2088107" cy="7915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src</a:t>
            </a:r>
            <a:r>
              <a:rPr lang="en-US" sz="2800" dirty="0" smtClean="0"/>
              <a:t> tag1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5349922" y="2524834"/>
            <a:ext cx="1023581" cy="7915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ready</a:t>
            </a:r>
          </a:p>
          <a:p>
            <a:pPr algn="ctr"/>
            <a:r>
              <a:rPr lang="en-US" sz="2800" dirty="0" smtClean="0"/>
              <a:t>bit 1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6393975" y="2524834"/>
            <a:ext cx="2088107" cy="7915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src</a:t>
            </a:r>
            <a:r>
              <a:rPr lang="en-US" sz="2800" dirty="0" smtClean="0"/>
              <a:t> tag2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8482082" y="2524833"/>
            <a:ext cx="1023581" cy="7915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ready</a:t>
            </a:r>
          </a:p>
          <a:p>
            <a:pPr algn="ctr"/>
            <a:r>
              <a:rPr lang="en-US" sz="2800" dirty="0" smtClean="0"/>
              <a:t>bit 2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9505663" y="2524833"/>
            <a:ext cx="2088107" cy="7915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dest</a:t>
            </a:r>
            <a:r>
              <a:rPr lang="en-US" sz="2800" dirty="0" smtClean="0"/>
              <a:t> tag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3282287" y="3316404"/>
            <a:ext cx="2088107" cy="7915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imm1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6393975" y="3316404"/>
            <a:ext cx="2088107" cy="7915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imm2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559558" y="2524833"/>
            <a:ext cx="1228298" cy="791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valid</a:t>
            </a:r>
            <a:endParaRPr lang="en-US" sz="2800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80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any point in the instruction window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920620" y="2363657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48668" y="2363657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776716" y="2356835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704764" y="2363656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632812" y="2363656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560860" y="2356832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488908" y="2363657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416956" y="2356833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040922" y="4467336"/>
            <a:ext cx="7039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Instructions waiting for an operand to be ready</a:t>
            </a:r>
            <a:endParaRPr lang="en-US" sz="2800" dirty="0"/>
          </a:p>
        </p:txBody>
      </p:sp>
      <p:sp>
        <p:nvSpPr>
          <p:cNvPr id="14" name="Rectangle 13"/>
          <p:cNvSpPr/>
          <p:nvPr/>
        </p:nvSpPr>
        <p:spPr>
          <a:xfrm>
            <a:off x="3046910" y="4367280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046909" y="5415560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040922" y="5515615"/>
            <a:ext cx="58448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Instructions whose operands are ready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3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794" y="0"/>
            <a:ext cx="10515600" cy="1325563"/>
          </a:xfrm>
        </p:spPr>
        <p:txBody>
          <a:bodyPr/>
          <a:lstStyle/>
          <a:p>
            <a:r>
              <a:rPr lang="en-US" dirty="0" smtClean="0"/>
              <a:t>Select and Execute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16840" y="1474802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44888" y="1481623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72936" y="1481623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300984" y="1488447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152815" y="1469563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92756" y="2752499"/>
            <a:ext cx="6902925" cy="7096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 unit</a:t>
            </a:r>
            <a:endParaRPr lang="en-US" sz="2800" dirty="0"/>
          </a:p>
        </p:txBody>
      </p:sp>
      <p:sp>
        <p:nvSpPr>
          <p:cNvPr id="13" name="Down Arrow 12"/>
          <p:cNvSpPr/>
          <p:nvPr/>
        </p:nvSpPr>
        <p:spPr>
          <a:xfrm>
            <a:off x="2892756" y="2218602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3860895" y="2204955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4767902" y="2176358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5674909" y="2220148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6643048" y="2210146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7516220" y="2211778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8441994" y="2184439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9331657" y="2211778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69794" y="1496859"/>
            <a:ext cx="16078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Instruction </a:t>
            </a:r>
          </a:p>
          <a:p>
            <a:r>
              <a:rPr lang="en-US" sz="2400" dirty="0" smtClean="0"/>
              <a:t>Window</a:t>
            </a:r>
            <a:endParaRPr lang="en-US" sz="2400" dirty="0"/>
          </a:p>
        </p:txBody>
      </p:sp>
      <p:sp>
        <p:nvSpPr>
          <p:cNvPr id="22" name="Down Arrow 21"/>
          <p:cNvSpPr/>
          <p:nvPr/>
        </p:nvSpPr>
        <p:spPr>
          <a:xfrm>
            <a:off x="5674909" y="3472697"/>
            <a:ext cx="571215" cy="723331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6551352" y="3462183"/>
            <a:ext cx="571215" cy="723331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767902" y="4196028"/>
            <a:ext cx="3461130" cy="79470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Register File Read</a:t>
            </a:r>
            <a:endParaRPr lang="en-US" sz="2400" dirty="0"/>
          </a:p>
        </p:txBody>
      </p:sp>
      <p:sp>
        <p:nvSpPr>
          <p:cNvPr id="26" name="Rounded Rectangle 25"/>
          <p:cNvSpPr/>
          <p:nvPr/>
        </p:nvSpPr>
        <p:spPr>
          <a:xfrm>
            <a:off x="1692322" y="5882185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1</a:t>
            </a:r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4256963" y="5909410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2</a:t>
            </a:r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6640062" y="5882185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3</a:t>
            </a:r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9250339" y="5882185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4</a:t>
            </a:r>
            <a:endParaRPr lang="en-US" dirty="0"/>
          </a:p>
        </p:txBody>
      </p:sp>
      <p:sp>
        <p:nvSpPr>
          <p:cNvPr id="31" name="Down Arrow 30"/>
          <p:cNvSpPr/>
          <p:nvPr/>
        </p:nvSpPr>
        <p:spPr>
          <a:xfrm>
            <a:off x="2630038" y="5540992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/>
          <p:cNvSpPr/>
          <p:nvPr/>
        </p:nvSpPr>
        <p:spPr>
          <a:xfrm>
            <a:off x="5049103" y="5568216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7474992" y="5540992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/>
          <p:cNvSpPr/>
          <p:nvPr/>
        </p:nvSpPr>
        <p:spPr>
          <a:xfrm>
            <a:off x="10060246" y="5540992"/>
            <a:ext cx="546480" cy="36841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>
            <a:off x="5991651" y="5001246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2784143" y="5304702"/>
            <a:ext cx="7656394" cy="24311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own Arrow 36"/>
          <p:cNvSpPr/>
          <p:nvPr/>
        </p:nvSpPr>
        <p:spPr>
          <a:xfrm>
            <a:off x="6642195" y="4987320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588792" y="1481624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660744" y="1481624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20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227041" y="1481623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17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0 L -1.875E-6 0.00023 C -0.00026 0.04236 -0.00039 0.08519 -0.00104 0.12778 C -0.00117 0.13194 -0.00208 0.13565 -0.00221 0.14005 C -0.00234 0.14583 -0.00221 0.15208 -0.00221 0.1581 L 0.15677 0.16019 L 0.1556 0.36944 L 0.103 0.46875 L 0.10182 0.69051 " pathEditMode="relative" rAng="0" ptsTypes="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21" y="3451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0 L -0.00117 0.19306 L -0.14779 0.19097 L -0.14557 0.50694 L -0.07279 0.51667 L -0.06836 0.69444 " pathEditMode="relative" rAng="0" ptsTypes="AAAA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96" y="3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76381"/>
          </a:xfrm>
        </p:spPr>
        <p:txBody>
          <a:bodyPr/>
          <a:lstStyle/>
          <a:p>
            <a:r>
              <a:rPr lang="en-US" b="1" dirty="0" smtClean="0"/>
              <a:t>Interface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2866029" y="2543765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794077" y="2543765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722125" y="2536943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650173" y="2543764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578221" y="2543764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506269" y="2536940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434317" y="2543765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362365" y="2536941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126758" y="4674356"/>
            <a:ext cx="6902925" cy="7096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 unit</a:t>
            </a:r>
            <a:endParaRPr lang="en-US" sz="28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643952" y="3260271"/>
            <a:ext cx="0" cy="1407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4" idx="2"/>
          </p:cNvCxnSpPr>
          <p:nvPr/>
        </p:nvCxnSpPr>
        <p:spPr>
          <a:xfrm flipV="1">
            <a:off x="3330053" y="3267096"/>
            <a:ext cx="0" cy="14004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4517409" y="3848669"/>
            <a:ext cx="204716" cy="24565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186149" y="3848669"/>
            <a:ext cx="204716" cy="24565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936777" y="3848669"/>
            <a:ext cx="204716" cy="24565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9869607" y="3260271"/>
            <a:ext cx="0" cy="1407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9555708" y="3267096"/>
            <a:ext cx="0" cy="14004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438696" y="3740665"/>
            <a:ext cx="839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grant</a:t>
            </a:r>
            <a:endParaRPr lang="en-US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3630302" y="3385459"/>
            <a:ext cx="1138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request</a:t>
            </a:r>
            <a:endParaRPr lang="en-US" dirty="0" smtClean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14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64958"/>
            <a:ext cx="10515600" cy="1325563"/>
          </a:xfrm>
        </p:spPr>
        <p:txBody>
          <a:bodyPr/>
          <a:lstStyle/>
          <a:p>
            <a:r>
              <a:rPr lang="en-US" dirty="0" smtClean="0"/>
              <a:t>Tree Structured Select Unit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10687" y="2470245"/>
            <a:ext cx="2129050" cy="6823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031475" y="2470245"/>
            <a:ext cx="2129050" cy="6823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582172" y="2463422"/>
            <a:ext cx="2129050" cy="6823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2116552" y="1958456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2594222" y="1958455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3065065" y="1958455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3483595" y="1965278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5237340" y="1965279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5715010" y="1965278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6185853" y="1965278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6604383" y="1972101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8800538" y="1965279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9278208" y="1965278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9749051" y="1965278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10167581" y="1972101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356143" y="2702256"/>
            <a:ext cx="163773" cy="15012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688238" y="2702256"/>
            <a:ext cx="163773" cy="15012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8020333" y="2709080"/>
            <a:ext cx="163773" cy="15012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445141" y="1557024"/>
            <a:ext cx="1259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requests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437493" y="1525264"/>
            <a:ext cx="1259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requests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9038709" y="1557023"/>
            <a:ext cx="1259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requests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3433554" y="3549969"/>
            <a:ext cx="2129050" cy="6823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955808" y="3551152"/>
            <a:ext cx="2129050" cy="6823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207859" y="4662823"/>
            <a:ext cx="2129050" cy="6823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Root Node</a:t>
            </a:r>
            <a:endParaRPr lang="en-US" b="1" dirty="0"/>
          </a:p>
        </p:txBody>
      </p:sp>
      <p:sp>
        <p:nvSpPr>
          <p:cNvPr id="28" name="Down Arrow 27"/>
          <p:cNvSpPr/>
          <p:nvPr/>
        </p:nvSpPr>
        <p:spPr>
          <a:xfrm>
            <a:off x="3704332" y="3145810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28"/>
          <p:cNvSpPr/>
          <p:nvPr/>
        </p:nvSpPr>
        <p:spPr>
          <a:xfrm>
            <a:off x="5023615" y="3106419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/>
          <p:cNvSpPr/>
          <p:nvPr/>
        </p:nvSpPr>
        <p:spPr>
          <a:xfrm>
            <a:off x="6955808" y="3106419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own Arrow 30"/>
          <p:cNvSpPr/>
          <p:nvPr/>
        </p:nvSpPr>
        <p:spPr>
          <a:xfrm>
            <a:off x="8670220" y="3091589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/>
          <p:cNvSpPr/>
          <p:nvPr/>
        </p:nvSpPr>
        <p:spPr>
          <a:xfrm>
            <a:off x="5253248" y="4186144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6896675" y="4195698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2539631" y="1951632"/>
            <a:ext cx="470843" cy="44473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8785760" y="1995394"/>
            <a:ext cx="470843" cy="44473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57210" y="4700665"/>
            <a:ext cx="470843" cy="44473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1223268" y="4700858"/>
            <a:ext cx="1221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Request</a:t>
            </a:r>
            <a:endParaRPr lang="en-US" sz="2400" b="1" dirty="0"/>
          </a:p>
        </p:txBody>
      </p:sp>
      <p:sp>
        <p:nvSpPr>
          <p:cNvPr id="41" name="Oval 40"/>
          <p:cNvSpPr/>
          <p:nvPr/>
        </p:nvSpPr>
        <p:spPr>
          <a:xfrm>
            <a:off x="457210" y="5345211"/>
            <a:ext cx="470843" cy="444734"/>
          </a:xfrm>
          <a:prstGeom prst="ellipse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1223268" y="5367523"/>
            <a:ext cx="19702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/>
              <a:t>Granted Request</a:t>
            </a:r>
            <a:endParaRPr lang="en-US" sz="2000" b="1" dirty="0"/>
          </a:p>
        </p:txBody>
      </p:sp>
      <p:sp>
        <p:nvSpPr>
          <p:cNvPr id="43" name="Oval 42"/>
          <p:cNvSpPr/>
          <p:nvPr/>
        </p:nvSpPr>
        <p:spPr>
          <a:xfrm>
            <a:off x="6103726" y="4994559"/>
            <a:ext cx="470843" cy="444734"/>
          </a:xfrm>
          <a:prstGeom prst="ellipse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6370096" y="5567578"/>
            <a:ext cx="2908111" cy="437437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Request Granted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63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1.66667E-6 -3.7037E-6 C 0.00143 0.00579 0.00391 0.01134 0.00443 0.01783 C 0.00586 0.03681 0.00547 0.05625 0.00547 0.07546 C 0.00547 0.08357 0.00469 0.09144 0.00443 0.09931 C 0.0043 0.1007 0.00443 0.10209 0.00443 0.10347 L 0.08724 0.10347 L 0.08841 0.25857 L 0.21263 0.2507 L 0.21927 0.42986 L 0.26641 0.42986 " pathEditMode="relative" ptsTypes="AAAAAAAAAAA">
                                      <p:cBhvr>
                                        <p:cTn id="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10532 L -0.02018 0.10347 L -0.02018 0.26064 L -0.16016 0.26273 L -0.16458 0.43981 L -0.2194 0.44189 " pathEditMode="relative" ptsTypes="AAAAAAA">
                                      <p:cBhvr>
                                        <p:cTn id="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286 0.00208 0.00586 0.00439 0.00885 0.00602 C 0.01289 0.00787 0.02187 0.01041 0.02682 0.01203 C 0.03463 0.01134 0.04245 0.01157 0.05026 0.00995 C 0.0526 0.00949 0.05469 0.00602 0.05703 0.00602 L 0.06823 0.00602 L 0.06823 -0.18311 L 0.21367 -0.17917 L 0.21484 -0.30047 L 0.22721 -0.30648 L 0.22383 -0.43172 " pathEditMode="relative" ptsTypes="AAAAAAAAAAAA">
                                      <p:cBhvr>
                                        <p:cTn id="2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6" grpId="0" animBg="1"/>
      <p:bldP spid="36" grpId="1" animBg="1"/>
      <p:bldP spid="43" grpId="0" animBg="1"/>
      <p:bldP spid="43" grpId="1" animBg="1"/>
      <p:bldP spid="4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Unit for Multiple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36942"/>
          </a:xfrm>
        </p:spPr>
        <p:txBody>
          <a:bodyPr/>
          <a:lstStyle/>
          <a:p>
            <a:r>
              <a:rPr lang="en-US" dirty="0" smtClean="0"/>
              <a:t>What if we have 2 adders, 2 multipliers, and 1 divider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Solution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Have a </a:t>
            </a:r>
            <a:r>
              <a:rPr lang="en-US" dirty="0" smtClean="0">
                <a:solidFill>
                  <a:srgbClr val="FF0000"/>
                </a:solidFill>
              </a:rPr>
              <a:t>separate</a:t>
            </a:r>
            <a:r>
              <a:rPr lang="en-US" dirty="0" smtClean="0"/>
              <a:t> select unit for each class of instructions</a:t>
            </a:r>
          </a:p>
          <a:p>
            <a:pPr lvl="1"/>
            <a:r>
              <a:rPr lang="en-US" dirty="0" smtClean="0"/>
              <a:t>For a select unit that caters to multiple FUs (functional units)</a:t>
            </a:r>
          </a:p>
          <a:p>
            <a:pPr lvl="1"/>
            <a:r>
              <a:rPr lang="en-US" dirty="0" smtClean="0"/>
              <a:t>Two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options: Option 1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 Chain select units</a:t>
            </a: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893325" y="4572000"/>
            <a:ext cx="1160060" cy="19379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Select </a:t>
            </a:r>
          </a:p>
          <a:p>
            <a:pPr algn="ctr"/>
            <a:r>
              <a:rPr lang="en-US" sz="2400" dirty="0" smtClean="0"/>
              <a:t>Unit 1</a:t>
            </a:r>
            <a:endParaRPr lang="en-US" sz="24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965278" y="4844955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965278" y="5133833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965278" y="5434083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965278" y="5722961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965278" y="6050507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965278" y="6339385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053385" y="4833582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053385" y="5122460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053385" y="5422710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053385" y="5711588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053385" y="6039134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053385" y="6328012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1139589" y="5370394"/>
            <a:ext cx="1555844" cy="4458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request</a:t>
            </a: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4080680" y="4196687"/>
            <a:ext cx="1030406" cy="4458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grant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348484" y="4778991"/>
            <a:ext cx="15535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6034585" y="4168254"/>
            <a:ext cx="1555844" cy="4458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request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6348484" y="5122460"/>
            <a:ext cx="15535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6034585" y="5199797"/>
            <a:ext cx="1030406" cy="4458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grant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6348484" y="6050507"/>
            <a:ext cx="201304" cy="14557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812507" y="6066428"/>
            <a:ext cx="201304" cy="14557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276530" y="6066428"/>
            <a:ext cx="201304" cy="14557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9161059" y="4465092"/>
            <a:ext cx="1160060" cy="19379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Select </a:t>
            </a:r>
          </a:p>
          <a:p>
            <a:pPr algn="ctr"/>
            <a:r>
              <a:rPr lang="en-US" sz="2400" dirty="0" smtClean="0"/>
              <a:t>Unit 2</a:t>
            </a:r>
            <a:endParaRPr lang="en-US" sz="2400" dirty="0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10293824" y="4631141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10293824" y="4920019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0293824" y="5220269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10293824" y="5509147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10293824" y="5836693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10293824" y="6125571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10321119" y="3994246"/>
            <a:ext cx="1030406" cy="4458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grant</a:t>
            </a:r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8594677" y="4963238"/>
            <a:ext cx="566382" cy="114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7902054" y="4642513"/>
            <a:ext cx="692623" cy="5777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XOR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3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19" grpId="0" animBg="1"/>
      <p:bldP spid="21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5" grpId="0" animBg="1"/>
      <p:bldP spid="4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 2: Multiple request signals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Send multiple request signals (up to </a:t>
            </a:r>
            <a:r>
              <a:rPr lang="en-US" i="1" dirty="0" smtClean="0"/>
              <a:t>n</a:t>
            </a:r>
            <a:r>
              <a:rPr lang="en-US" dirty="0" smtClean="0"/>
              <a:t>) </a:t>
            </a:r>
          </a:p>
          <a:p>
            <a:r>
              <a:rPr lang="en-US" dirty="0" smtClean="0"/>
              <a:t>Every level sends at most </a:t>
            </a:r>
            <a:r>
              <a:rPr lang="en-US" i="1" dirty="0" smtClean="0"/>
              <a:t>n </a:t>
            </a:r>
            <a:r>
              <a:rPr lang="en-US" dirty="0" smtClean="0">
                <a:solidFill>
                  <a:srgbClr val="FF0000"/>
                </a:solidFill>
              </a:rPr>
              <a:t>requests</a:t>
            </a:r>
            <a:r>
              <a:rPr lang="en-US" dirty="0" smtClean="0"/>
              <a:t> to the root</a:t>
            </a:r>
          </a:p>
          <a:p>
            <a:r>
              <a:rPr lang="en-US" dirty="0" smtClean="0"/>
              <a:t>The root selects at most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requests</a:t>
            </a:r>
            <a:r>
              <a:rPr lang="en-US" dirty="0" smtClean="0"/>
              <a:t>, and issues grant signals</a:t>
            </a:r>
          </a:p>
          <a:p>
            <a:r>
              <a:rPr lang="en-US" dirty="0" smtClean="0"/>
              <a:t>This circuit is more complicated than serial select circuits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47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Random</a:t>
            </a:r>
          </a:p>
          <a:p>
            <a:r>
              <a:rPr lang="en-US" dirty="0" smtClean="0"/>
              <a:t>Oldest First</a:t>
            </a:r>
          </a:p>
          <a:p>
            <a:r>
              <a:rPr lang="en-US" dirty="0" smtClean="0"/>
              <a:t>Type of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opcode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r>
              <a:rPr lang="en-US" dirty="0" smtClean="0"/>
              <a:t>The adder processes adds, subtracts, loads, and stores</a:t>
            </a:r>
          </a:p>
          <a:p>
            <a:pPr lvl="1"/>
            <a:r>
              <a:rPr lang="en-US" dirty="0" smtClean="0"/>
              <a:t>Choose the type of instruction</a:t>
            </a:r>
          </a:p>
          <a:p>
            <a:pPr lvl="2"/>
            <a:r>
              <a:rPr lang="en-US" dirty="0" smtClean="0"/>
              <a:t>For example, reduce the priority of stores</a:t>
            </a:r>
          </a:p>
          <a:p>
            <a:pPr lvl="2"/>
            <a:r>
              <a:rPr lang="en-US" dirty="0" smtClean="0"/>
              <a:t>Or, increase the priority of loads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79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794" y="0"/>
            <a:ext cx="10515600" cy="1325563"/>
          </a:xfrm>
        </p:spPr>
        <p:txBody>
          <a:bodyPr/>
          <a:lstStyle/>
          <a:p>
            <a:r>
              <a:rPr lang="en-US" dirty="0" smtClean="0"/>
              <a:t>Read operands from the register file and Issue to the execution units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16840" y="1474802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44888" y="1481623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72936" y="1481623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300984" y="1488447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227041" y="1481623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152815" y="1469563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92756" y="2752499"/>
            <a:ext cx="6902925" cy="7096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 unit</a:t>
            </a:r>
            <a:endParaRPr lang="en-US" sz="2800" dirty="0"/>
          </a:p>
        </p:txBody>
      </p:sp>
      <p:sp>
        <p:nvSpPr>
          <p:cNvPr id="13" name="Down Arrow 12"/>
          <p:cNvSpPr/>
          <p:nvPr/>
        </p:nvSpPr>
        <p:spPr>
          <a:xfrm>
            <a:off x="2892756" y="2218602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3860895" y="2204955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4767902" y="2176358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5674909" y="2220148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6643048" y="2210146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7516220" y="2211778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8441994" y="2184439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9331657" y="2211778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69794" y="1496859"/>
            <a:ext cx="16078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Instruction </a:t>
            </a:r>
          </a:p>
          <a:p>
            <a:r>
              <a:rPr lang="en-US" sz="2400" dirty="0" smtClean="0"/>
              <a:t>Window</a:t>
            </a:r>
            <a:endParaRPr lang="en-US" sz="2400" dirty="0"/>
          </a:p>
        </p:txBody>
      </p:sp>
      <p:sp>
        <p:nvSpPr>
          <p:cNvPr id="22" name="Down Arrow 21"/>
          <p:cNvSpPr/>
          <p:nvPr/>
        </p:nvSpPr>
        <p:spPr>
          <a:xfrm>
            <a:off x="5674909" y="3472697"/>
            <a:ext cx="571215" cy="723331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6551352" y="3462183"/>
            <a:ext cx="571215" cy="723331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767902" y="4196028"/>
            <a:ext cx="3461130" cy="79470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Register File Read</a:t>
            </a:r>
            <a:endParaRPr lang="en-US" sz="2400" dirty="0"/>
          </a:p>
        </p:txBody>
      </p:sp>
      <p:sp>
        <p:nvSpPr>
          <p:cNvPr id="26" name="Rounded Rectangle 25"/>
          <p:cNvSpPr/>
          <p:nvPr/>
        </p:nvSpPr>
        <p:spPr>
          <a:xfrm>
            <a:off x="1692322" y="5882185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1</a:t>
            </a:r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4256963" y="5909410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2</a:t>
            </a:r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6640062" y="5882185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3</a:t>
            </a:r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9250339" y="5882185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4</a:t>
            </a:r>
            <a:endParaRPr lang="en-US" dirty="0"/>
          </a:p>
        </p:txBody>
      </p:sp>
      <p:sp>
        <p:nvSpPr>
          <p:cNvPr id="31" name="Down Arrow 30"/>
          <p:cNvSpPr/>
          <p:nvPr/>
        </p:nvSpPr>
        <p:spPr>
          <a:xfrm>
            <a:off x="2630038" y="5540992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/>
          <p:cNvSpPr/>
          <p:nvPr/>
        </p:nvSpPr>
        <p:spPr>
          <a:xfrm>
            <a:off x="5049103" y="5568216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7474992" y="5540992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/>
          <p:cNvSpPr/>
          <p:nvPr/>
        </p:nvSpPr>
        <p:spPr>
          <a:xfrm>
            <a:off x="10060246" y="5540992"/>
            <a:ext cx="546480" cy="36841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>
            <a:off x="5991651" y="5001246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2784143" y="5304702"/>
            <a:ext cx="7656394" cy="24311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own Arrow 36"/>
          <p:cNvSpPr/>
          <p:nvPr/>
        </p:nvSpPr>
        <p:spPr>
          <a:xfrm>
            <a:off x="6642195" y="4987320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588792" y="1481624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660744" y="1481624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>
            <a:off x="1962291" y="4351461"/>
            <a:ext cx="2788977" cy="483837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8768613" y="2815324"/>
            <a:ext cx="3129746" cy="233615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smtClean="0"/>
              <a:t>2k read ports</a:t>
            </a:r>
          </a:p>
          <a:p>
            <a:r>
              <a:rPr lang="en-US" sz="2800" dirty="0" smtClean="0"/>
              <a:t>port </a:t>
            </a:r>
            <a:r>
              <a:rPr lang="en-US" sz="2800" dirty="0" smtClean="0">
                <a:sym typeface="Wingdings" panose="05000000000000000000" pitchFamily="2" charset="2"/>
              </a:rPr>
              <a:t> interface to the external world</a:t>
            </a:r>
          </a:p>
          <a:p>
            <a:r>
              <a:rPr lang="en-US" sz="2800" dirty="0" smtClean="0">
                <a:sym typeface="Wingdings" panose="05000000000000000000" pitchFamily="2" charset="2"/>
              </a:rPr>
              <a:t>k  issue width</a:t>
            </a:r>
            <a:endParaRPr lang="en-US" sz="2800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92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794" y="0"/>
            <a:ext cx="10515600" cy="1325563"/>
          </a:xfrm>
        </p:spPr>
        <p:txBody>
          <a:bodyPr/>
          <a:lstStyle/>
          <a:p>
            <a:r>
              <a:rPr lang="en-US" dirty="0" smtClean="0"/>
              <a:t>Execute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612374" y="1024426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540422" y="1031247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468470" y="1031247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396518" y="1038071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322575" y="1031247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248349" y="1019187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988290" y="2302123"/>
            <a:ext cx="6902925" cy="7096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 unit</a:t>
            </a:r>
            <a:endParaRPr lang="en-US" sz="2800" dirty="0"/>
          </a:p>
        </p:txBody>
      </p:sp>
      <p:sp>
        <p:nvSpPr>
          <p:cNvPr id="13" name="Down Arrow 12"/>
          <p:cNvSpPr/>
          <p:nvPr/>
        </p:nvSpPr>
        <p:spPr>
          <a:xfrm>
            <a:off x="2988290" y="1768226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3956429" y="1754579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4863436" y="1725982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5770443" y="1769772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6738582" y="1759770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7611754" y="1761402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8537528" y="1734063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9427191" y="1761402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65328" y="1046483"/>
            <a:ext cx="16078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Instruction </a:t>
            </a:r>
          </a:p>
          <a:p>
            <a:r>
              <a:rPr lang="en-US" sz="2400" dirty="0" smtClean="0"/>
              <a:t>Window</a:t>
            </a:r>
            <a:endParaRPr lang="en-US" sz="2400" dirty="0"/>
          </a:p>
        </p:txBody>
      </p:sp>
      <p:sp>
        <p:nvSpPr>
          <p:cNvPr id="22" name="Down Arrow 21"/>
          <p:cNvSpPr/>
          <p:nvPr/>
        </p:nvSpPr>
        <p:spPr>
          <a:xfrm>
            <a:off x="5770443" y="3022321"/>
            <a:ext cx="571215" cy="723331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6646886" y="3011807"/>
            <a:ext cx="571215" cy="723331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863436" y="3745652"/>
            <a:ext cx="3461130" cy="79470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Register File Read</a:t>
            </a:r>
            <a:endParaRPr lang="en-US" sz="2400" dirty="0"/>
          </a:p>
        </p:txBody>
      </p:sp>
      <p:sp>
        <p:nvSpPr>
          <p:cNvPr id="26" name="Rounded Rectangle 25"/>
          <p:cNvSpPr/>
          <p:nvPr/>
        </p:nvSpPr>
        <p:spPr>
          <a:xfrm>
            <a:off x="1787856" y="5431809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1</a:t>
            </a:r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4352497" y="5459034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2</a:t>
            </a:r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6735596" y="5431809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3</a:t>
            </a:r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9345873" y="5431809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4</a:t>
            </a:r>
            <a:endParaRPr lang="en-US" dirty="0"/>
          </a:p>
        </p:txBody>
      </p:sp>
      <p:sp>
        <p:nvSpPr>
          <p:cNvPr id="31" name="Down Arrow 30"/>
          <p:cNvSpPr/>
          <p:nvPr/>
        </p:nvSpPr>
        <p:spPr>
          <a:xfrm>
            <a:off x="2725572" y="5090616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/>
          <p:cNvSpPr/>
          <p:nvPr/>
        </p:nvSpPr>
        <p:spPr>
          <a:xfrm>
            <a:off x="5144637" y="5117840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7570526" y="5090616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/>
          <p:cNvSpPr/>
          <p:nvPr/>
        </p:nvSpPr>
        <p:spPr>
          <a:xfrm>
            <a:off x="10155780" y="5090616"/>
            <a:ext cx="546480" cy="36841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>
            <a:off x="6087185" y="4550870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2879677" y="4854326"/>
            <a:ext cx="7656394" cy="24311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own Arrow 36"/>
          <p:cNvSpPr/>
          <p:nvPr/>
        </p:nvSpPr>
        <p:spPr>
          <a:xfrm>
            <a:off x="6737729" y="4536944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684326" y="1031248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56278" y="1031248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>
            <a:off x="222143" y="5537908"/>
            <a:ext cx="1633383" cy="483837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Down Arrow 37"/>
          <p:cNvSpPr/>
          <p:nvPr/>
        </p:nvSpPr>
        <p:spPr>
          <a:xfrm>
            <a:off x="2359356" y="6163025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Down Arrow 38"/>
          <p:cNvSpPr/>
          <p:nvPr/>
        </p:nvSpPr>
        <p:spPr>
          <a:xfrm>
            <a:off x="4778421" y="6190249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own Arrow 39"/>
          <p:cNvSpPr/>
          <p:nvPr/>
        </p:nvSpPr>
        <p:spPr>
          <a:xfrm>
            <a:off x="7204310" y="6163025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Down Arrow 40"/>
          <p:cNvSpPr/>
          <p:nvPr/>
        </p:nvSpPr>
        <p:spPr>
          <a:xfrm>
            <a:off x="9789564" y="6163025"/>
            <a:ext cx="546480" cy="36841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2580419" y="6504219"/>
            <a:ext cx="9375020" cy="25555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5400000">
            <a:off x="9865767" y="2316840"/>
            <a:ext cx="546480" cy="363286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 rot="5400000">
            <a:off x="10471866" y="5276205"/>
            <a:ext cx="2720038" cy="24710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63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of Load and Store 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589360"/>
            <a:ext cx="10515600" cy="3029803"/>
          </a:xfrm>
        </p:spPr>
        <p:txBody>
          <a:bodyPr/>
          <a:lstStyle/>
          <a:p>
            <a:r>
              <a:rPr lang="en-US" dirty="0" smtClean="0"/>
              <a:t>First, the instructions are sent to the adder to compute the effective address. In this case: 4 + (contents of </a:t>
            </a:r>
            <a:r>
              <a:rPr lang="en-US" i="1" dirty="0" smtClean="0"/>
              <a:t>r3</a:t>
            </a:r>
            <a:r>
              <a:rPr lang="en-US" dirty="0"/>
              <a:t>)</a:t>
            </a:r>
            <a:r>
              <a:rPr lang="en-US" dirty="0" smtClean="0"/>
              <a:t>, 10 + (contents of </a:t>
            </a:r>
            <a:r>
              <a:rPr lang="en-US" i="1" dirty="0" smtClean="0"/>
              <a:t>r5</a:t>
            </a:r>
            <a:r>
              <a:rPr lang="en-US" dirty="0" smtClean="0"/>
              <a:t>)</a:t>
            </a:r>
          </a:p>
          <a:p>
            <a:r>
              <a:rPr lang="en-US" dirty="0" smtClean="0"/>
              <a:t>Next, they are sent to a load-store unit</a:t>
            </a:r>
            <a:endParaRPr lang="en-US" dirty="0"/>
          </a:p>
          <a:p>
            <a:pPr lvl="1"/>
            <a:r>
              <a:rPr lang="en-US" dirty="0" smtClean="0"/>
              <a:t>Sends the </a:t>
            </a:r>
            <a:r>
              <a:rPr lang="en-US" dirty="0" smtClean="0">
                <a:solidFill>
                  <a:schemeClr val="accent5"/>
                </a:solidFill>
              </a:rPr>
              <a:t>loads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stores</a:t>
            </a:r>
            <a:r>
              <a:rPr lang="en-US" dirty="0" smtClean="0"/>
              <a:t> to the data cache</a:t>
            </a:r>
          </a:p>
          <a:p>
            <a:pPr lvl="1"/>
            <a:r>
              <a:rPr lang="en-US" dirty="0" smtClean="0"/>
              <a:t>Loads can </a:t>
            </a:r>
            <a:r>
              <a:rPr lang="en-US" dirty="0" smtClean="0">
                <a:solidFill>
                  <a:srgbClr val="FF0000"/>
                </a:solidFill>
              </a:rPr>
              <a:t>execute</a:t>
            </a:r>
            <a:r>
              <a:rPr lang="en-US" dirty="0" smtClean="0"/>
              <a:t> immediately</a:t>
            </a:r>
          </a:p>
          <a:p>
            <a:pPr lvl="1"/>
            <a:r>
              <a:rPr lang="en-US" dirty="0" smtClean="0"/>
              <a:t>Stores update the </a:t>
            </a:r>
            <a:r>
              <a:rPr lang="en-US" dirty="0" smtClean="0">
                <a:solidFill>
                  <a:schemeClr val="accent5"/>
                </a:solidFill>
              </a:rPr>
              <a:t>processor’s state </a:t>
            </a:r>
            <a:r>
              <a:rPr lang="en-US" dirty="0" smtClean="0"/>
              <a:t>(remember precise exceptions)</a:t>
            </a:r>
          </a:p>
          <a:p>
            <a:pPr lvl="1"/>
            <a:r>
              <a:rPr lang="en-US" dirty="0" smtClean="0"/>
              <a:t>We cannot afford to write the value of stores on the </a:t>
            </a:r>
            <a:r>
              <a:rPr lang="en-US" dirty="0" smtClean="0">
                <a:solidFill>
                  <a:srgbClr val="FF0000"/>
                </a:solidFill>
              </a:rPr>
              <a:t>wrong</a:t>
            </a:r>
            <a:r>
              <a:rPr lang="en-US" dirty="0" smtClean="0"/>
              <a:t> path</a:t>
            </a:r>
          </a:p>
          <a:p>
            <a:pPr lvl="1"/>
            <a:endParaRPr lang="en-US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3835021" y="1690688"/>
            <a:ext cx="4735773" cy="12010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ld</a:t>
            </a:r>
            <a:r>
              <a:rPr lang="en-US" sz="2800" dirty="0" smtClean="0"/>
              <a:t> r1, 4[r3]</a:t>
            </a:r>
          </a:p>
          <a:p>
            <a:pPr algn="ctr"/>
            <a:r>
              <a:rPr lang="en-US" sz="2800" dirty="0" err="1" smtClean="0"/>
              <a:t>st</a:t>
            </a:r>
            <a:r>
              <a:rPr lang="en-US" sz="2800" dirty="0" smtClean="0"/>
              <a:t> r2, 10[r5]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78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Pipeline Stages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2011" y="2197289"/>
            <a:ext cx="1624086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Fetch</a:t>
            </a:r>
          </a:p>
        </p:txBody>
      </p:sp>
      <p:sp>
        <p:nvSpPr>
          <p:cNvPr id="5" name="Rectangle 4"/>
          <p:cNvSpPr/>
          <p:nvPr/>
        </p:nvSpPr>
        <p:spPr>
          <a:xfrm>
            <a:off x="232010" y="3193576"/>
            <a:ext cx="1610443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B. </a:t>
            </a:r>
            <a:r>
              <a:rPr lang="en-US" sz="2800" dirty="0" err="1" smtClean="0"/>
              <a:t>Pred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1842453" y="2197283"/>
            <a:ext cx="1583136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Decode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3425589" y="2197283"/>
            <a:ext cx="161044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Rename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8243248" y="2197283"/>
            <a:ext cx="173326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Read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5036032" y="2197283"/>
            <a:ext cx="156949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Dispatch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6605523" y="2197283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9976514" y="2197283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Execute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39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Renaming</a:t>
            </a:r>
          </a:p>
          <a:p>
            <a:r>
              <a:rPr lang="en-US" dirty="0" smtClean="0"/>
              <a:t>Instruction Window</a:t>
            </a:r>
          </a:p>
          <a:p>
            <a:r>
              <a:rPr lang="en-US" dirty="0"/>
              <a:t>Wakeup and </a:t>
            </a:r>
            <a:r>
              <a:rPr lang="en-US" dirty="0" smtClean="0"/>
              <a:t>Bypass</a:t>
            </a:r>
          </a:p>
          <a:p>
            <a:r>
              <a:rPr lang="en-US" dirty="0"/>
              <a:t>Load Store Queue</a:t>
            </a:r>
          </a:p>
          <a:p>
            <a:r>
              <a:rPr lang="en-US" dirty="0"/>
              <a:t>Reorder Buffer and Precise Exceptions</a:t>
            </a:r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67321"/>
            <a:ext cx="771799" cy="5377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59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Wakeup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does an </a:t>
            </a:r>
            <a:r>
              <a:rPr lang="en-US" dirty="0" smtClean="0">
                <a:solidFill>
                  <a:srgbClr val="002060"/>
                </a:solidFill>
              </a:rPr>
              <a:t>instruction</a:t>
            </a:r>
            <a:r>
              <a:rPr lang="en-US" dirty="0" smtClean="0"/>
              <a:t> in the IW know that its operands are ready</a:t>
            </a:r>
          </a:p>
          <a:p>
            <a:r>
              <a:rPr lang="en-US" dirty="0" smtClean="0"/>
              <a:t>The producer </a:t>
            </a:r>
            <a:r>
              <a:rPr lang="en-US" dirty="0" smtClean="0">
                <a:solidFill>
                  <a:srgbClr val="002060"/>
                </a:solidFill>
              </a:rPr>
              <a:t>instructions</a:t>
            </a:r>
            <a:r>
              <a:rPr lang="en-US" dirty="0" smtClean="0"/>
              <a:t> need to let it know</a:t>
            </a:r>
          </a:p>
          <a:p>
            <a:r>
              <a:rPr lang="en-US" dirty="0" smtClean="0"/>
              <a:t>Once a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producer </a:t>
            </a:r>
            <a:r>
              <a:rPr lang="en-US" dirty="0" smtClean="0"/>
              <a:t>finishes executing</a:t>
            </a:r>
          </a:p>
          <a:p>
            <a:pPr lvl="1"/>
            <a:r>
              <a:rPr lang="en-US" dirty="0" smtClean="0"/>
              <a:t>Broadcast the </a:t>
            </a:r>
            <a:r>
              <a:rPr lang="en-US" dirty="0" smtClean="0">
                <a:solidFill>
                  <a:srgbClr val="FF0000"/>
                </a:solidFill>
              </a:rPr>
              <a:t>tag</a:t>
            </a:r>
            <a:r>
              <a:rPr lang="en-US" dirty="0" smtClean="0"/>
              <a:t> (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destination physical register id</a:t>
            </a:r>
            <a:r>
              <a:rPr lang="en-US" dirty="0" smtClean="0"/>
              <a:t>) to the entries of the IW</a:t>
            </a:r>
          </a:p>
          <a:p>
            <a:pPr lvl="1"/>
            <a:r>
              <a:rPr lang="en-US" dirty="0" smtClean="0"/>
              <a:t>Each </a:t>
            </a:r>
            <a:r>
              <a:rPr lang="en-US" dirty="0" smtClean="0">
                <a:solidFill>
                  <a:srgbClr val="FF0000"/>
                </a:solidFill>
              </a:rPr>
              <a:t>entry</a:t>
            </a:r>
            <a:r>
              <a:rPr lang="en-US" dirty="0" smtClean="0"/>
              <a:t> marks its corresponding operand as ready if the tag matches</a:t>
            </a:r>
          </a:p>
          <a:p>
            <a:pPr lvl="1"/>
            <a:r>
              <a:rPr lang="en-US" dirty="0" smtClean="0"/>
              <a:t>This is called </a:t>
            </a:r>
            <a:r>
              <a:rPr lang="en-US" b="1" dirty="0" smtClean="0">
                <a:solidFill>
                  <a:srgbClr val="00B0F0"/>
                </a:solidFill>
              </a:rPr>
              <a:t>wakeup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9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486" y="0"/>
            <a:ext cx="10515600" cy="1325563"/>
          </a:xfrm>
        </p:spPr>
        <p:txBody>
          <a:bodyPr/>
          <a:lstStyle/>
          <a:p>
            <a:r>
              <a:rPr lang="en-US" dirty="0" smtClean="0"/>
              <a:t>Instruction Window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31208" y="356350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995984" y="356350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360760" y="356350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725536" y="356350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90312" y="356350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455088" y="356350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819864" y="356350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22026" y="1710955"/>
            <a:ext cx="10304060" cy="323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808630" y="2034950"/>
            <a:ext cx="887104" cy="1528550"/>
            <a:chOff x="1705971" y="2101755"/>
            <a:chExt cx="887104" cy="1528550"/>
          </a:xfrm>
        </p:grpSpPr>
        <p:cxnSp>
          <p:nvCxnSpPr>
            <p:cNvPr id="24" name="Straight Connector 23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endCxn id="11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endCxn id="11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2091520" y="2034950"/>
            <a:ext cx="887104" cy="1528550"/>
            <a:chOff x="1705971" y="2101755"/>
            <a:chExt cx="887104" cy="1528550"/>
          </a:xfrm>
        </p:grpSpPr>
        <p:cxnSp>
          <p:nvCxnSpPr>
            <p:cNvPr id="29" name="Straight Connector 28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endCxn id="30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endCxn id="30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3469942" y="2068253"/>
            <a:ext cx="887104" cy="1528550"/>
            <a:chOff x="1705971" y="2101755"/>
            <a:chExt cx="887104" cy="1528550"/>
          </a:xfrm>
        </p:grpSpPr>
        <p:cxnSp>
          <p:nvCxnSpPr>
            <p:cNvPr id="37" name="Straight Connector 36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>
              <a:endCxn id="38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endCxn id="38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4766479" y="2034950"/>
            <a:ext cx="887104" cy="1528550"/>
            <a:chOff x="1705971" y="2101755"/>
            <a:chExt cx="887104" cy="1528550"/>
          </a:xfrm>
        </p:grpSpPr>
        <p:cxnSp>
          <p:nvCxnSpPr>
            <p:cNvPr id="45" name="Straight Connector 44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endCxn id="46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endCxn id="46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6049369" y="2034950"/>
            <a:ext cx="887104" cy="1528550"/>
            <a:chOff x="1705971" y="2101755"/>
            <a:chExt cx="887104" cy="1528550"/>
          </a:xfrm>
        </p:grpSpPr>
        <p:cxnSp>
          <p:nvCxnSpPr>
            <p:cNvPr id="53" name="Straight Connector 52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Oval 53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Connector 54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>
              <a:endCxn id="54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endCxn id="54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7427791" y="2068253"/>
            <a:ext cx="887104" cy="1528550"/>
            <a:chOff x="1705971" y="2101755"/>
            <a:chExt cx="887104" cy="1528550"/>
          </a:xfrm>
        </p:grpSpPr>
        <p:cxnSp>
          <p:nvCxnSpPr>
            <p:cNvPr id="61" name="Straight Connector 60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Oval 61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3" name="Straight Connector 62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endCxn id="62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endCxn id="62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/>
          <p:nvPr/>
        </p:nvGrpSpPr>
        <p:grpSpPr>
          <a:xfrm>
            <a:off x="8901752" y="2019668"/>
            <a:ext cx="887104" cy="1528550"/>
            <a:chOff x="1705971" y="2101755"/>
            <a:chExt cx="887104" cy="1528550"/>
          </a:xfrm>
        </p:grpSpPr>
        <p:cxnSp>
          <p:nvCxnSpPr>
            <p:cNvPr id="69" name="Straight Connector 68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>
              <a:endCxn id="70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endCxn id="70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Rectangle 75"/>
          <p:cNvSpPr/>
          <p:nvPr/>
        </p:nvSpPr>
        <p:spPr>
          <a:xfrm>
            <a:off x="569792" y="5855728"/>
            <a:ext cx="10256294" cy="2880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7" name="Group 76"/>
          <p:cNvGrpSpPr/>
          <p:nvPr/>
        </p:nvGrpSpPr>
        <p:grpSpPr>
          <a:xfrm rot="10800000">
            <a:off x="986050" y="4368718"/>
            <a:ext cx="887104" cy="1528550"/>
            <a:chOff x="1705971" y="2101755"/>
            <a:chExt cx="887104" cy="1528550"/>
          </a:xfrm>
        </p:grpSpPr>
        <p:cxnSp>
          <p:nvCxnSpPr>
            <p:cNvPr id="78" name="Straight Connector 77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>
              <a:endCxn id="79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>
              <a:endCxn id="79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/>
          <p:cNvGrpSpPr/>
          <p:nvPr/>
        </p:nvGrpSpPr>
        <p:grpSpPr>
          <a:xfrm rot="10800000">
            <a:off x="2350827" y="4348656"/>
            <a:ext cx="887104" cy="1528550"/>
            <a:chOff x="1705971" y="2101755"/>
            <a:chExt cx="887104" cy="1528550"/>
          </a:xfrm>
        </p:grpSpPr>
        <p:cxnSp>
          <p:nvCxnSpPr>
            <p:cNvPr id="86" name="Straight Connector 85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8" name="Straight Connector 87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>
              <a:endCxn id="87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>
              <a:endCxn id="87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oup 92"/>
          <p:cNvGrpSpPr/>
          <p:nvPr/>
        </p:nvGrpSpPr>
        <p:grpSpPr>
          <a:xfrm rot="10800000">
            <a:off x="3725837" y="4368718"/>
            <a:ext cx="887104" cy="1528550"/>
            <a:chOff x="1705971" y="2101755"/>
            <a:chExt cx="887104" cy="1528550"/>
          </a:xfrm>
        </p:grpSpPr>
        <p:cxnSp>
          <p:nvCxnSpPr>
            <p:cNvPr id="94" name="Straight Connector 93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6" name="Straight Connector 95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>
              <a:endCxn id="95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/>
            <p:cNvCxnSpPr>
              <a:endCxn id="95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Group 100"/>
          <p:cNvGrpSpPr/>
          <p:nvPr/>
        </p:nvGrpSpPr>
        <p:grpSpPr>
          <a:xfrm rot="10800000">
            <a:off x="5136674" y="4390007"/>
            <a:ext cx="887104" cy="1528550"/>
            <a:chOff x="1705971" y="2101755"/>
            <a:chExt cx="887104" cy="1528550"/>
          </a:xfrm>
        </p:grpSpPr>
        <p:cxnSp>
          <p:nvCxnSpPr>
            <p:cNvPr id="102" name="Straight Connector 101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Oval 102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" name="Straight Connector 103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Straight Arrow Connector 105"/>
            <p:cNvCxnSpPr>
              <a:endCxn id="103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>
              <a:endCxn id="103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Group 108"/>
          <p:cNvGrpSpPr/>
          <p:nvPr/>
        </p:nvGrpSpPr>
        <p:grpSpPr>
          <a:xfrm rot="10800000">
            <a:off x="6501451" y="4369945"/>
            <a:ext cx="887104" cy="1528550"/>
            <a:chOff x="1705971" y="2101755"/>
            <a:chExt cx="887104" cy="1528550"/>
          </a:xfrm>
        </p:grpSpPr>
        <p:cxnSp>
          <p:nvCxnSpPr>
            <p:cNvPr id="110" name="Straight Connector 109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2" name="Straight Connector 111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Straight Arrow Connector 113"/>
            <p:cNvCxnSpPr>
              <a:endCxn id="111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/>
            <p:cNvCxnSpPr>
              <a:endCxn id="111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 rot="10800000">
            <a:off x="7876460" y="4363530"/>
            <a:ext cx="887104" cy="1528550"/>
            <a:chOff x="1705971" y="2101755"/>
            <a:chExt cx="887104" cy="1528550"/>
          </a:xfrm>
        </p:grpSpPr>
        <p:cxnSp>
          <p:nvCxnSpPr>
            <p:cNvPr id="118" name="Straight Connector 117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Oval 118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0" name="Straight Connector 119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Straight Arrow Connector 121"/>
            <p:cNvCxnSpPr>
              <a:endCxn id="119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Arrow Connector 122"/>
            <p:cNvCxnSpPr>
              <a:endCxn id="119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Arrow Connector 123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oup 124"/>
          <p:cNvGrpSpPr/>
          <p:nvPr/>
        </p:nvGrpSpPr>
        <p:grpSpPr>
          <a:xfrm rot="10800000">
            <a:off x="9231002" y="4371174"/>
            <a:ext cx="887104" cy="1528550"/>
            <a:chOff x="1705971" y="2101755"/>
            <a:chExt cx="887104" cy="1528550"/>
          </a:xfrm>
        </p:grpSpPr>
        <p:cxnSp>
          <p:nvCxnSpPr>
            <p:cNvPr id="126" name="Straight Connector 125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Oval 126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8" name="Straight Connector 127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0" name="Straight Arrow Connector 129"/>
            <p:cNvCxnSpPr>
              <a:endCxn id="127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Arrow Connector 130"/>
            <p:cNvCxnSpPr>
              <a:endCxn id="127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TextBox 132"/>
          <p:cNvSpPr txBox="1"/>
          <p:nvPr/>
        </p:nvSpPr>
        <p:spPr>
          <a:xfrm>
            <a:off x="5641641" y="1325563"/>
            <a:ext cx="1088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tag </a:t>
            </a:r>
            <a:r>
              <a:rPr lang="en-US" sz="2400" dirty="0" smtClean="0"/>
              <a:t>bus</a:t>
            </a:r>
            <a:endParaRPr lang="en-US" sz="2400" dirty="0"/>
          </a:p>
        </p:txBody>
      </p:sp>
      <p:sp>
        <p:nvSpPr>
          <p:cNvPr id="134" name="TextBox 133"/>
          <p:cNvSpPr txBox="1"/>
          <p:nvPr/>
        </p:nvSpPr>
        <p:spPr>
          <a:xfrm>
            <a:off x="5775203" y="6094973"/>
            <a:ext cx="1088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tag </a:t>
            </a:r>
            <a:r>
              <a:rPr lang="en-US" sz="2400" dirty="0" smtClean="0"/>
              <a:t>bus</a:t>
            </a:r>
            <a:endParaRPr lang="en-US" sz="2400" dirty="0"/>
          </a:p>
        </p:txBody>
      </p:sp>
      <p:sp>
        <p:nvSpPr>
          <p:cNvPr id="135" name="Rectangle 134"/>
          <p:cNvSpPr/>
          <p:nvPr/>
        </p:nvSpPr>
        <p:spPr>
          <a:xfrm>
            <a:off x="10580426" y="1713412"/>
            <a:ext cx="245660" cy="438156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/>
          <p:cNvSpPr/>
          <p:nvPr/>
        </p:nvSpPr>
        <p:spPr>
          <a:xfrm>
            <a:off x="10826086" y="3712191"/>
            <a:ext cx="1365914" cy="28660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76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 Window - II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086776" y="4094328"/>
            <a:ext cx="1214651" cy="900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2714573" y="3125337"/>
            <a:ext cx="13648" cy="9553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2155015" y="2238233"/>
            <a:ext cx="1146412" cy="88710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475999" y="3086754"/>
            <a:ext cx="1221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src</a:t>
            </a:r>
            <a:r>
              <a:rPr lang="en-US" sz="2400" dirty="0" smtClean="0"/>
              <a:t> tag 1</a:t>
            </a:r>
            <a:endParaRPr lang="en-US" sz="2400" dirty="0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2482561" y="2564144"/>
            <a:ext cx="464024" cy="1528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2482561" y="2800520"/>
            <a:ext cx="464024" cy="1528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7" idx="0"/>
          </p:cNvCxnSpPr>
          <p:nvPr/>
        </p:nvCxnSpPr>
        <p:spPr>
          <a:xfrm>
            <a:off x="2714573" y="1353495"/>
            <a:ext cx="13648" cy="8847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946585" y="1795864"/>
            <a:ext cx="478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tag</a:t>
            </a:r>
            <a:endParaRPr lang="en-US" dirty="0"/>
          </a:p>
        </p:txBody>
      </p:sp>
      <p:cxnSp>
        <p:nvCxnSpPr>
          <p:cNvPr id="19" name="Elbow Connector 18"/>
          <p:cNvCxnSpPr>
            <a:stCxn id="7" idx="6"/>
          </p:cNvCxnSpPr>
          <p:nvPr/>
        </p:nvCxnSpPr>
        <p:spPr>
          <a:xfrm>
            <a:off x="3301427" y="2681785"/>
            <a:ext cx="327546" cy="141254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3301427" y="4094328"/>
            <a:ext cx="627797" cy="900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384308" y="4313871"/>
            <a:ext cx="15191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ready bit 1</a:t>
            </a:r>
            <a:endParaRPr lang="en-US" sz="2400" dirty="0"/>
          </a:p>
        </p:txBody>
      </p:sp>
      <p:cxnSp>
        <p:nvCxnSpPr>
          <p:cNvPr id="24" name="Straight Arrow Connector 23"/>
          <p:cNvCxnSpPr>
            <a:stCxn id="22" idx="1"/>
            <a:endCxn id="21" idx="3"/>
          </p:cNvCxnSpPr>
          <p:nvPr/>
        </p:nvCxnSpPr>
        <p:spPr>
          <a:xfrm flipH="1">
            <a:off x="3929224" y="4544704"/>
            <a:ext cx="4550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7864680" y="4107976"/>
            <a:ext cx="1214651" cy="900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H="1" flipV="1">
            <a:off x="8492477" y="3138985"/>
            <a:ext cx="13648" cy="9553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7932919" y="2251881"/>
            <a:ext cx="1146412" cy="88710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7253903" y="3100402"/>
            <a:ext cx="1221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src</a:t>
            </a:r>
            <a:r>
              <a:rPr lang="en-US" sz="2400" dirty="0" smtClean="0"/>
              <a:t> tag 2</a:t>
            </a:r>
            <a:endParaRPr lang="en-US" sz="2400" dirty="0"/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8260465" y="2577792"/>
            <a:ext cx="464024" cy="1528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8260465" y="2814168"/>
            <a:ext cx="464024" cy="1528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27" idx="0"/>
          </p:cNvCxnSpPr>
          <p:nvPr/>
        </p:nvCxnSpPr>
        <p:spPr>
          <a:xfrm>
            <a:off x="8492477" y="1367143"/>
            <a:ext cx="13648" cy="8847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724489" y="1809512"/>
            <a:ext cx="478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tag</a:t>
            </a:r>
            <a:endParaRPr lang="en-US" dirty="0"/>
          </a:p>
        </p:txBody>
      </p:sp>
      <p:cxnSp>
        <p:nvCxnSpPr>
          <p:cNvPr id="33" name="Elbow Connector 32"/>
          <p:cNvCxnSpPr>
            <a:stCxn id="27" idx="6"/>
          </p:cNvCxnSpPr>
          <p:nvPr/>
        </p:nvCxnSpPr>
        <p:spPr>
          <a:xfrm>
            <a:off x="9079331" y="2695433"/>
            <a:ext cx="327546" cy="141254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9079331" y="4107976"/>
            <a:ext cx="627797" cy="900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10162212" y="4327519"/>
            <a:ext cx="15191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ready bit 2</a:t>
            </a:r>
            <a:endParaRPr lang="en-US" sz="2400" dirty="0"/>
          </a:p>
        </p:txBody>
      </p:sp>
      <p:cxnSp>
        <p:nvCxnSpPr>
          <p:cNvPr id="36" name="Straight Arrow Connector 35"/>
          <p:cNvCxnSpPr>
            <a:stCxn id="35" idx="1"/>
            <a:endCxn id="34" idx="3"/>
          </p:cNvCxnSpPr>
          <p:nvPr/>
        </p:nvCxnSpPr>
        <p:spPr>
          <a:xfrm flipH="1">
            <a:off x="9707128" y="4558352"/>
            <a:ext cx="4550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548338" y="1555845"/>
            <a:ext cx="0" cy="48995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Broadcast multiple tags at once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94730" y="526947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859506" y="526947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224282" y="526947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89058" y="526947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953834" y="526947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318610" y="526947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683386" y="526947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5548" y="3416925"/>
            <a:ext cx="10304060" cy="323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72152" y="4367900"/>
            <a:ext cx="750626" cy="62779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849572" y="4627208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49572" y="4797805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4" idx="4"/>
          </p:cNvCxnSpPr>
          <p:nvPr/>
        </p:nvCxnSpPr>
        <p:spPr>
          <a:xfrm flipH="1" flipV="1">
            <a:off x="1047465" y="4995697"/>
            <a:ext cx="6823" cy="27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4" idx="0"/>
          </p:cNvCxnSpPr>
          <p:nvPr/>
        </p:nvCxnSpPr>
        <p:spPr>
          <a:xfrm flipH="1">
            <a:off x="1047465" y="3740920"/>
            <a:ext cx="6823" cy="626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955042" y="4367900"/>
            <a:ext cx="750626" cy="62779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>
            <a:off x="2132462" y="4627208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132462" y="4797805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22" idx="4"/>
          </p:cNvCxnSpPr>
          <p:nvPr/>
        </p:nvCxnSpPr>
        <p:spPr>
          <a:xfrm flipH="1" flipV="1">
            <a:off x="2330355" y="4995697"/>
            <a:ext cx="6823" cy="27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22" idx="0"/>
          </p:cNvCxnSpPr>
          <p:nvPr/>
        </p:nvCxnSpPr>
        <p:spPr>
          <a:xfrm flipH="1">
            <a:off x="2330355" y="3740920"/>
            <a:ext cx="6823" cy="626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3333464" y="4401203"/>
            <a:ext cx="750626" cy="62779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3510884" y="4660511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510884" y="4831108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30" idx="4"/>
          </p:cNvCxnSpPr>
          <p:nvPr/>
        </p:nvCxnSpPr>
        <p:spPr>
          <a:xfrm flipH="1" flipV="1">
            <a:off x="3708777" y="5029000"/>
            <a:ext cx="6823" cy="27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endCxn id="30" idx="0"/>
          </p:cNvCxnSpPr>
          <p:nvPr/>
        </p:nvCxnSpPr>
        <p:spPr>
          <a:xfrm flipH="1">
            <a:off x="3708777" y="3774223"/>
            <a:ext cx="6823" cy="626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4630001" y="4367900"/>
            <a:ext cx="750626" cy="62779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/>
          <p:cNvCxnSpPr/>
          <p:nvPr/>
        </p:nvCxnSpPr>
        <p:spPr>
          <a:xfrm>
            <a:off x="4807421" y="4627208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807421" y="4797805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endCxn id="38" idx="4"/>
          </p:cNvCxnSpPr>
          <p:nvPr/>
        </p:nvCxnSpPr>
        <p:spPr>
          <a:xfrm flipH="1" flipV="1">
            <a:off x="5005314" y="4995697"/>
            <a:ext cx="6823" cy="27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endCxn id="38" idx="0"/>
          </p:cNvCxnSpPr>
          <p:nvPr/>
        </p:nvCxnSpPr>
        <p:spPr>
          <a:xfrm flipH="1">
            <a:off x="5005314" y="3740920"/>
            <a:ext cx="6823" cy="626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5912891" y="4367900"/>
            <a:ext cx="750626" cy="62779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/>
          <p:cNvCxnSpPr/>
          <p:nvPr/>
        </p:nvCxnSpPr>
        <p:spPr>
          <a:xfrm>
            <a:off x="6090311" y="4627208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6090311" y="4797805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endCxn id="46" idx="4"/>
          </p:cNvCxnSpPr>
          <p:nvPr/>
        </p:nvCxnSpPr>
        <p:spPr>
          <a:xfrm flipH="1" flipV="1">
            <a:off x="6288204" y="4995697"/>
            <a:ext cx="6823" cy="27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endCxn id="46" idx="0"/>
          </p:cNvCxnSpPr>
          <p:nvPr/>
        </p:nvCxnSpPr>
        <p:spPr>
          <a:xfrm flipH="1">
            <a:off x="6288204" y="3740920"/>
            <a:ext cx="6823" cy="626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7291313" y="4401203"/>
            <a:ext cx="750626" cy="62779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/>
          <p:cNvCxnSpPr/>
          <p:nvPr/>
        </p:nvCxnSpPr>
        <p:spPr>
          <a:xfrm>
            <a:off x="7468733" y="4660511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7468733" y="4831108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54" idx="4"/>
          </p:cNvCxnSpPr>
          <p:nvPr/>
        </p:nvCxnSpPr>
        <p:spPr>
          <a:xfrm flipH="1" flipV="1">
            <a:off x="7666626" y="5029000"/>
            <a:ext cx="6823" cy="27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endCxn id="54" idx="0"/>
          </p:cNvCxnSpPr>
          <p:nvPr/>
        </p:nvCxnSpPr>
        <p:spPr>
          <a:xfrm flipH="1">
            <a:off x="7666626" y="3774223"/>
            <a:ext cx="6823" cy="626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8765274" y="4352618"/>
            <a:ext cx="750626" cy="62779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Connector 62"/>
          <p:cNvCxnSpPr/>
          <p:nvPr/>
        </p:nvCxnSpPr>
        <p:spPr>
          <a:xfrm>
            <a:off x="8942694" y="4611926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8942694" y="4782523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endCxn id="62" idx="4"/>
          </p:cNvCxnSpPr>
          <p:nvPr/>
        </p:nvCxnSpPr>
        <p:spPr>
          <a:xfrm flipH="1" flipV="1">
            <a:off x="9140587" y="4980415"/>
            <a:ext cx="6823" cy="27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endCxn id="62" idx="0"/>
          </p:cNvCxnSpPr>
          <p:nvPr/>
        </p:nvCxnSpPr>
        <p:spPr>
          <a:xfrm flipH="1">
            <a:off x="9140587" y="3725638"/>
            <a:ext cx="6823" cy="626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Group 76"/>
          <p:cNvGrpSpPr/>
          <p:nvPr/>
        </p:nvGrpSpPr>
        <p:grpSpPr>
          <a:xfrm>
            <a:off x="1180529" y="3014730"/>
            <a:ext cx="750626" cy="2288043"/>
            <a:chOff x="1180529" y="3014730"/>
            <a:chExt cx="750626" cy="2288043"/>
          </a:xfrm>
        </p:grpSpPr>
        <p:sp>
          <p:nvSpPr>
            <p:cNvPr id="70" name="Oval 69"/>
            <p:cNvSpPr/>
            <p:nvPr/>
          </p:nvSpPr>
          <p:spPr>
            <a:xfrm>
              <a:off x="1180529" y="3833187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1357949" y="4092495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1357949" y="4263092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>
              <a:endCxn id="70" idx="4"/>
            </p:cNvCxnSpPr>
            <p:nvPr/>
          </p:nvCxnSpPr>
          <p:spPr>
            <a:xfrm flipV="1">
              <a:off x="1555842" y="4460984"/>
              <a:ext cx="0" cy="8417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endCxn id="70" idx="0"/>
            </p:cNvCxnSpPr>
            <p:nvPr/>
          </p:nvCxnSpPr>
          <p:spPr>
            <a:xfrm flipH="1">
              <a:off x="1555842" y="3014730"/>
              <a:ext cx="6823" cy="8184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/>
          <p:cNvGrpSpPr/>
          <p:nvPr/>
        </p:nvGrpSpPr>
        <p:grpSpPr>
          <a:xfrm>
            <a:off x="2466828" y="2981427"/>
            <a:ext cx="750626" cy="2288043"/>
            <a:chOff x="1180529" y="3014730"/>
            <a:chExt cx="750626" cy="2288043"/>
          </a:xfrm>
        </p:grpSpPr>
        <p:sp>
          <p:nvSpPr>
            <p:cNvPr id="79" name="Oval 78"/>
            <p:cNvSpPr/>
            <p:nvPr/>
          </p:nvSpPr>
          <p:spPr>
            <a:xfrm>
              <a:off x="1180529" y="3833187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1357949" y="4092495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357949" y="4263092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>
              <a:endCxn id="79" idx="4"/>
            </p:cNvCxnSpPr>
            <p:nvPr/>
          </p:nvCxnSpPr>
          <p:spPr>
            <a:xfrm flipV="1">
              <a:off x="1555842" y="4460984"/>
              <a:ext cx="0" cy="8417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>
              <a:endCxn id="79" idx="0"/>
            </p:cNvCxnSpPr>
            <p:nvPr/>
          </p:nvCxnSpPr>
          <p:spPr>
            <a:xfrm flipH="1">
              <a:off x="1555842" y="3014730"/>
              <a:ext cx="6823" cy="8184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/>
          <p:cNvGrpSpPr/>
          <p:nvPr/>
        </p:nvGrpSpPr>
        <p:grpSpPr>
          <a:xfrm>
            <a:off x="3821369" y="2981427"/>
            <a:ext cx="750626" cy="2288043"/>
            <a:chOff x="1180529" y="3014730"/>
            <a:chExt cx="750626" cy="2288043"/>
          </a:xfrm>
        </p:grpSpPr>
        <p:sp>
          <p:nvSpPr>
            <p:cNvPr id="85" name="Oval 84"/>
            <p:cNvSpPr/>
            <p:nvPr/>
          </p:nvSpPr>
          <p:spPr>
            <a:xfrm>
              <a:off x="1180529" y="3833187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6" name="Straight Connector 85"/>
            <p:cNvCxnSpPr/>
            <p:nvPr/>
          </p:nvCxnSpPr>
          <p:spPr>
            <a:xfrm>
              <a:off x="1357949" y="4092495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1357949" y="4263092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>
              <a:endCxn id="85" idx="4"/>
            </p:cNvCxnSpPr>
            <p:nvPr/>
          </p:nvCxnSpPr>
          <p:spPr>
            <a:xfrm flipV="1">
              <a:off x="1555842" y="4460984"/>
              <a:ext cx="0" cy="8417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>
              <a:endCxn id="85" idx="0"/>
            </p:cNvCxnSpPr>
            <p:nvPr/>
          </p:nvCxnSpPr>
          <p:spPr>
            <a:xfrm flipH="1">
              <a:off x="1555842" y="3014730"/>
              <a:ext cx="6823" cy="8184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/>
          <p:cNvGrpSpPr/>
          <p:nvPr/>
        </p:nvGrpSpPr>
        <p:grpSpPr>
          <a:xfrm>
            <a:off x="5134965" y="2981427"/>
            <a:ext cx="750626" cy="2288043"/>
            <a:chOff x="1180529" y="3014730"/>
            <a:chExt cx="750626" cy="2288043"/>
          </a:xfrm>
        </p:grpSpPr>
        <p:sp>
          <p:nvSpPr>
            <p:cNvPr id="91" name="Oval 90"/>
            <p:cNvSpPr/>
            <p:nvPr/>
          </p:nvSpPr>
          <p:spPr>
            <a:xfrm>
              <a:off x="1180529" y="3833187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2" name="Straight Connector 91"/>
            <p:cNvCxnSpPr/>
            <p:nvPr/>
          </p:nvCxnSpPr>
          <p:spPr>
            <a:xfrm>
              <a:off x="1357949" y="4092495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1357949" y="4263092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>
              <a:endCxn id="91" idx="4"/>
            </p:cNvCxnSpPr>
            <p:nvPr/>
          </p:nvCxnSpPr>
          <p:spPr>
            <a:xfrm flipV="1">
              <a:off x="1555842" y="4460984"/>
              <a:ext cx="0" cy="8417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>
              <a:endCxn id="91" idx="0"/>
            </p:cNvCxnSpPr>
            <p:nvPr/>
          </p:nvCxnSpPr>
          <p:spPr>
            <a:xfrm flipH="1">
              <a:off x="1555842" y="3014730"/>
              <a:ext cx="6823" cy="8184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 95"/>
          <p:cNvGrpSpPr/>
          <p:nvPr/>
        </p:nvGrpSpPr>
        <p:grpSpPr>
          <a:xfrm>
            <a:off x="7809931" y="3003063"/>
            <a:ext cx="750626" cy="2288043"/>
            <a:chOff x="1180529" y="3014730"/>
            <a:chExt cx="750626" cy="2288043"/>
          </a:xfrm>
        </p:grpSpPr>
        <p:sp>
          <p:nvSpPr>
            <p:cNvPr id="97" name="Oval 96"/>
            <p:cNvSpPr/>
            <p:nvPr/>
          </p:nvSpPr>
          <p:spPr>
            <a:xfrm>
              <a:off x="1180529" y="3833187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8" name="Straight Connector 97"/>
            <p:cNvCxnSpPr/>
            <p:nvPr/>
          </p:nvCxnSpPr>
          <p:spPr>
            <a:xfrm>
              <a:off x="1357949" y="4092495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1357949" y="4263092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>
              <a:endCxn id="97" idx="4"/>
            </p:cNvCxnSpPr>
            <p:nvPr/>
          </p:nvCxnSpPr>
          <p:spPr>
            <a:xfrm flipV="1">
              <a:off x="1555842" y="4460984"/>
              <a:ext cx="0" cy="8417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>
              <a:endCxn id="97" idx="0"/>
            </p:cNvCxnSpPr>
            <p:nvPr/>
          </p:nvCxnSpPr>
          <p:spPr>
            <a:xfrm flipH="1">
              <a:off x="1555842" y="3014730"/>
              <a:ext cx="6823" cy="8184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 101"/>
          <p:cNvGrpSpPr/>
          <p:nvPr/>
        </p:nvGrpSpPr>
        <p:grpSpPr>
          <a:xfrm>
            <a:off x="6618020" y="3133827"/>
            <a:ext cx="750626" cy="2288043"/>
            <a:chOff x="1180529" y="3014730"/>
            <a:chExt cx="750626" cy="2288043"/>
          </a:xfrm>
        </p:grpSpPr>
        <p:sp>
          <p:nvSpPr>
            <p:cNvPr id="103" name="Oval 102"/>
            <p:cNvSpPr/>
            <p:nvPr/>
          </p:nvSpPr>
          <p:spPr>
            <a:xfrm>
              <a:off x="1180529" y="3833187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" name="Straight Connector 103"/>
            <p:cNvCxnSpPr/>
            <p:nvPr/>
          </p:nvCxnSpPr>
          <p:spPr>
            <a:xfrm>
              <a:off x="1357949" y="4092495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1357949" y="4263092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Straight Arrow Connector 105"/>
            <p:cNvCxnSpPr>
              <a:endCxn id="103" idx="4"/>
            </p:cNvCxnSpPr>
            <p:nvPr/>
          </p:nvCxnSpPr>
          <p:spPr>
            <a:xfrm flipV="1">
              <a:off x="1555842" y="4460984"/>
              <a:ext cx="0" cy="8417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>
              <a:endCxn id="103" idx="0"/>
            </p:cNvCxnSpPr>
            <p:nvPr/>
          </p:nvCxnSpPr>
          <p:spPr>
            <a:xfrm flipH="1">
              <a:off x="1555842" y="3014730"/>
              <a:ext cx="6823" cy="8184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107"/>
          <p:cNvGrpSpPr/>
          <p:nvPr/>
        </p:nvGrpSpPr>
        <p:grpSpPr>
          <a:xfrm>
            <a:off x="9270238" y="2991396"/>
            <a:ext cx="750626" cy="2288043"/>
            <a:chOff x="1180529" y="3014730"/>
            <a:chExt cx="750626" cy="2288043"/>
          </a:xfrm>
        </p:grpSpPr>
        <p:sp>
          <p:nvSpPr>
            <p:cNvPr id="109" name="Oval 108"/>
            <p:cNvSpPr/>
            <p:nvPr/>
          </p:nvSpPr>
          <p:spPr>
            <a:xfrm>
              <a:off x="1180529" y="3833187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0" name="Straight Connector 109"/>
            <p:cNvCxnSpPr/>
            <p:nvPr/>
          </p:nvCxnSpPr>
          <p:spPr>
            <a:xfrm>
              <a:off x="1357949" y="4092495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1357949" y="4263092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Straight Arrow Connector 111"/>
            <p:cNvCxnSpPr>
              <a:endCxn id="109" idx="4"/>
            </p:cNvCxnSpPr>
            <p:nvPr/>
          </p:nvCxnSpPr>
          <p:spPr>
            <a:xfrm flipV="1">
              <a:off x="1555842" y="4460984"/>
              <a:ext cx="0" cy="8417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/>
            <p:cNvCxnSpPr>
              <a:endCxn id="109" idx="0"/>
            </p:cNvCxnSpPr>
            <p:nvPr/>
          </p:nvCxnSpPr>
          <p:spPr>
            <a:xfrm flipH="1">
              <a:off x="1555842" y="3014730"/>
              <a:ext cx="6823" cy="8184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/>
          <p:cNvSpPr/>
          <p:nvPr/>
        </p:nvSpPr>
        <p:spPr>
          <a:xfrm>
            <a:off x="760861" y="2777678"/>
            <a:ext cx="10304060" cy="323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76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666" y="0"/>
            <a:ext cx="10515600" cy="1325563"/>
          </a:xfrm>
        </p:spPr>
        <p:txBody>
          <a:bodyPr/>
          <a:lstStyle/>
          <a:p>
            <a:r>
              <a:rPr lang="en-US" dirty="0" smtClean="0"/>
              <a:t>When should we broadcast the tag?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224586" y="3029791"/>
            <a:ext cx="161044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Rename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7042245" y="3029791"/>
            <a:ext cx="173326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Read</a:t>
            </a:r>
            <a:endParaRPr lang="en-US" sz="2800" dirty="0"/>
          </a:p>
        </p:txBody>
      </p:sp>
      <p:sp>
        <p:nvSpPr>
          <p:cNvPr id="13" name="Rectangle 12"/>
          <p:cNvSpPr/>
          <p:nvPr/>
        </p:nvSpPr>
        <p:spPr>
          <a:xfrm>
            <a:off x="3835029" y="3029791"/>
            <a:ext cx="156949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Dispatch</a:t>
            </a:r>
            <a:endParaRPr lang="en-US" sz="2800" dirty="0"/>
          </a:p>
        </p:txBody>
      </p:sp>
      <p:sp>
        <p:nvSpPr>
          <p:cNvPr id="14" name="Rectangle 13"/>
          <p:cNvSpPr/>
          <p:nvPr/>
        </p:nvSpPr>
        <p:spPr>
          <a:xfrm>
            <a:off x="5404520" y="3029791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</a:t>
            </a:r>
            <a:endParaRPr lang="en-US" sz="2800" dirty="0"/>
          </a:p>
        </p:txBody>
      </p:sp>
      <p:sp>
        <p:nvSpPr>
          <p:cNvPr id="15" name="Rectangle 14"/>
          <p:cNvSpPr/>
          <p:nvPr/>
        </p:nvSpPr>
        <p:spPr>
          <a:xfrm>
            <a:off x="8775511" y="3029791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Execute</a:t>
            </a:r>
            <a:endParaRPr lang="en-US" sz="2800" dirty="0"/>
          </a:p>
        </p:txBody>
      </p:sp>
      <p:sp>
        <p:nvSpPr>
          <p:cNvPr id="16" name="Rounded Rectangle 15"/>
          <p:cNvSpPr/>
          <p:nvPr/>
        </p:nvSpPr>
        <p:spPr>
          <a:xfrm>
            <a:off x="3835028" y="1235105"/>
            <a:ext cx="4285397" cy="151490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AutoNum type="arabicParenR"/>
            </a:pPr>
            <a:r>
              <a:rPr lang="en-US" sz="2800" dirty="0" smtClean="0"/>
              <a:t>add r1, r2, r3</a:t>
            </a:r>
          </a:p>
          <a:p>
            <a:pPr marL="514350" indent="-514350">
              <a:buAutoNum type="arabicParenR"/>
            </a:pPr>
            <a:r>
              <a:rPr lang="en-US" sz="2800" dirty="0" smtClean="0"/>
              <a:t>add r4, r1, r5</a:t>
            </a:r>
            <a:endParaRPr lang="en-US" sz="2800" dirty="0"/>
          </a:p>
        </p:txBody>
      </p:sp>
      <p:sp>
        <p:nvSpPr>
          <p:cNvPr id="17" name="Rounded Rectangle 16"/>
          <p:cNvSpPr/>
          <p:nvPr/>
        </p:nvSpPr>
        <p:spPr>
          <a:xfrm>
            <a:off x="122830" y="4135271"/>
            <a:ext cx="1828800" cy="64144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Option 1</a:t>
            </a:r>
            <a:endParaRPr lang="en-US" sz="2400" dirty="0"/>
          </a:p>
        </p:txBody>
      </p:sp>
      <p:sp>
        <p:nvSpPr>
          <p:cNvPr id="18" name="Rectangle 17"/>
          <p:cNvSpPr/>
          <p:nvPr/>
        </p:nvSpPr>
        <p:spPr>
          <a:xfrm>
            <a:off x="5684295" y="4210333"/>
            <a:ext cx="1078173" cy="491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(2)</a:t>
            </a:r>
            <a:endParaRPr lang="en-US" sz="2400" dirty="0"/>
          </a:p>
        </p:txBody>
      </p:sp>
      <p:sp>
        <p:nvSpPr>
          <p:cNvPr id="19" name="Rectangle 18"/>
          <p:cNvSpPr/>
          <p:nvPr/>
        </p:nvSpPr>
        <p:spPr>
          <a:xfrm>
            <a:off x="10290413" y="4148916"/>
            <a:ext cx="1078173" cy="491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(1)</a:t>
            </a:r>
            <a:endParaRPr lang="en-US" sz="2400" dirty="0"/>
          </a:p>
        </p:txBody>
      </p:sp>
      <p:sp>
        <p:nvSpPr>
          <p:cNvPr id="20" name="Rectangle 19"/>
          <p:cNvSpPr/>
          <p:nvPr/>
        </p:nvSpPr>
        <p:spPr>
          <a:xfrm>
            <a:off x="10290413" y="3029790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Write</a:t>
            </a:r>
            <a:endParaRPr lang="en-US" sz="2800" dirty="0"/>
          </a:p>
        </p:txBody>
      </p:sp>
      <p:sp>
        <p:nvSpPr>
          <p:cNvPr id="21" name="Rounded Rectangle 20"/>
          <p:cNvSpPr/>
          <p:nvPr/>
        </p:nvSpPr>
        <p:spPr>
          <a:xfrm>
            <a:off x="122830" y="5106537"/>
            <a:ext cx="1828800" cy="64144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Option 2</a:t>
            </a:r>
            <a:endParaRPr lang="en-US" sz="2400" dirty="0"/>
          </a:p>
        </p:txBody>
      </p:sp>
      <p:sp>
        <p:nvSpPr>
          <p:cNvPr id="22" name="Rectangle 21"/>
          <p:cNvSpPr/>
          <p:nvPr/>
        </p:nvSpPr>
        <p:spPr>
          <a:xfrm>
            <a:off x="5684295" y="5106537"/>
            <a:ext cx="1078173" cy="491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(2)</a:t>
            </a:r>
            <a:endParaRPr lang="en-US" sz="2400" dirty="0"/>
          </a:p>
        </p:txBody>
      </p:sp>
      <p:sp>
        <p:nvSpPr>
          <p:cNvPr id="23" name="Rectangle 22"/>
          <p:cNvSpPr/>
          <p:nvPr/>
        </p:nvSpPr>
        <p:spPr>
          <a:xfrm>
            <a:off x="8993875" y="5081516"/>
            <a:ext cx="1078173" cy="491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(1)</a:t>
            </a:r>
            <a:endParaRPr lang="en-US" sz="2400" dirty="0"/>
          </a:p>
        </p:txBody>
      </p:sp>
      <p:sp>
        <p:nvSpPr>
          <p:cNvPr id="24" name="Rounded Rectangle 23"/>
          <p:cNvSpPr/>
          <p:nvPr/>
        </p:nvSpPr>
        <p:spPr>
          <a:xfrm>
            <a:off x="150126" y="5982268"/>
            <a:ext cx="1828800" cy="64144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Option 3</a:t>
            </a:r>
            <a:endParaRPr lang="en-US" sz="2400" dirty="0"/>
          </a:p>
        </p:txBody>
      </p:sp>
      <p:sp>
        <p:nvSpPr>
          <p:cNvPr id="25" name="Rectangle 24"/>
          <p:cNvSpPr/>
          <p:nvPr/>
        </p:nvSpPr>
        <p:spPr>
          <a:xfrm>
            <a:off x="5684294" y="5954972"/>
            <a:ext cx="1078173" cy="491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(2)</a:t>
            </a:r>
            <a:endParaRPr lang="en-US" sz="2400" dirty="0"/>
          </a:p>
        </p:txBody>
      </p:sp>
      <p:sp>
        <p:nvSpPr>
          <p:cNvPr id="26" name="Rectangle 25"/>
          <p:cNvSpPr/>
          <p:nvPr/>
        </p:nvSpPr>
        <p:spPr>
          <a:xfrm>
            <a:off x="7369790" y="5954972"/>
            <a:ext cx="1078173" cy="491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(1)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2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7407E-6 L 0.1332 -0.0023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54" y="-11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7037E-7 L 0.10573 -0.0004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6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1" grpId="0" animBg="1"/>
      <p:bldP spid="22" grpId="0" animBg="1"/>
      <p:bldP spid="22" grpId="1" animBg="1"/>
      <p:bldP spid="23" grpId="0" animBg="1"/>
      <p:bldP spid="23" grpId="1" animBg="1"/>
      <p:bldP spid="24" grpId="0" animBg="1"/>
      <p:bldP spid="25" grpId="0" animBg="1"/>
      <p:bldP spid="2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063" y="44212"/>
            <a:ext cx="10515600" cy="1325563"/>
          </a:xfrm>
        </p:spPr>
        <p:txBody>
          <a:bodyPr/>
          <a:lstStyle/>
          <a:p>
            <a:r>
              <a:rPr lang="en-US" dirty="0" smtClean="0"/>
              <a:t>Let us consider Option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484" y="1221943"/>
            <a:ext cx="10515600" cy="4351338"/>
          </a:xfrm>
        </p:spPr>
        <p:txBody>
          <a:bodyPr/>
          <a:lstStyle/>
          <a:p>
            <a:r>
              <a:rPr lang="en-US" dirty="0" smtClean="0"/>
              <a:t>Allows </a:t>
            </a:r>
            <a:r>
              <a:rPr lang="en-US" dirty="0" smtClean="0">
                <a:solidFill>
                  <a:srgbClr val="FF0000"/>
                </a:solidFill>
              </a:rPr>
              <a:t>back-to-back</a:t>
            </a:r>
            <a:r>
              <a:rPr lang="en-US" dirty="0" smtClean="0"/>
              <a:t> (in consecutive cycles) execution</a:t>
            </a:r>
          </a:p>
          <a:p>
            <a:r>
              <a:rPr lang="en-US" dirty="0" smtClean="0"/>
              <a:t>What needs to be done:</a:t>
            </a:r>
          </a:p>
          <a:p>
            <a:pPr lvl="1"/>
            <a:r>
              <a:rPr lang="en-US" dirty="0" smtClean="0"/>
              <a:t>When (1) is in the Reg. read stage, (2) needs to be in the select stage</a:t>
            </a:r>
          </a:p>
          <a:p>
            <a:pPr lvl="1"/>
            <a:r>
              <a:rPr lang="en-US" dirty="0" smtClean="0"/>
              <a:t>This is possible if we broadcast the tag for (1) when it is in the </a:t>
            </a:r>
            <a:r>
              <a:rPr lang="en-US" dirty="0" err="1" smtClean="0"/>
              <a:t>reg</a:t>
            </a:r>
            <a:r>
              <a:rPr lang="en-US" dirty="0" smtClean="0"/>
              <a:t>-read stage</a:t>
            </a:r>
          </a:p>
          <a:p>
            <a:pPr lvl="1"/>
            <a:r>
              <a:rPr lang="en-US" dirty="0" smtClean="0"/>
              <a:t>(2) picks up the tag, wakes up, and gets selected for the next cycle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19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1-cycle latency for producer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1555834"/>
            <a:ext cx="161044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Rename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5655859" y="1555834"/>
            <a:ext cx="173326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Read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2448643" y="1555834"/>
            <a:ext cx="156949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Dispatch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018134" y="1555834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7389125" y="1555834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Execute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8904027" y="1555833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Write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5655858" y="2565773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Broadcast</a:t>
            </a:r>
          </a:p>
          <a:p>
            <a:pPr algn="ctr"/>
            <a:r>
              <a:rPr lang="en-US" sz="2800" dirty="0" smtClean="0"/>
              <a:t>Tag</a:t>
            </a:r>
            <a:endParaRPr lang="en-US" sz="2800" dirty="0"/>
          </a:p>
        </p:txBody>
      </p:sp>
      <p:sp>
        <p:nvSpPr>
          <p:cNvPr id="14" name="Rectangle 13"/>
          <p:cNvSpPr/>
          <p:nvPr/>
        </p:nvSpPr>
        <p:spPr>
          <a:xfrm>
            <a:off x="2448642" y="4056733"/>
            <a:ext cx="161044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Rename</a:t>
            </a:r>
            <a:endParaRPr lang="en-US" sz="2800" dirty="0"/>
          </a:p>
        </p:txBody>
      </p:sp>
      <p:sp>
        <p:nvSpPr>
          <p:cNvPr id="15" name="Rectangle 14"/>
          <p:cNvSpPr/>
          <p:nvPr/>
        </p:nvSpPr>
        <p:spPr>
          <a:xfrm>
            <a:off x="7266301" y="4056733"/>
            <a:ext cx="173326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Read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4059085" y="4056733"/>
            <a:ext cx="156949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Dispatch</a:t>
            </a:r>
            <a:endParaRPr lang="en-US" sz="2800" dirty="0"/>
          </a:p>
        </p:txBody>
      </p:sp>
      <p:sp>
        <p:nvSpPr>
          <p:cNvPr id="17" name="Rectangle 16"/>
          <p:cNvSpPr/>
          <p:nvPr/>
        </p:nvSpPr>
        <p:spPr>
          <a:xfrm>
            <a:off x="5628576" y="4056733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</a:t>
            </a:r>
            <a:endParaRPr lang="en-US" sz="2800" dirty="0"/>
          </a:p>
        </p:txBody>
      </p:sp>
      <p:sp>
        <p:nvSpPr>
          <p:cNvPr id="18" name="Rectangle 17"/>
          <p:cNvSpPr/>
          <p:nvPr/>
        </p:nvSpPr>
        <p:spPr>
          <a:xfrm>
            <a:off x="8999567" y="4056733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Execute</a:t>
            </a:r>
            <a:endParaRPr lang="en-US" sz="2800" dirty="0"/>
          </a:p>
        </p:txBody>
      </p:sp>
      <p:sp>
        <p:nvSpPr>
          <p:cNvPr id="19" name="Rectangle 18"/>
          <p:cNvSpPr/>
          <p:nvPr/>
        </p:nvSpPr>
        <p:spPr>
          <a:xfrm>
            <a:off x="10514469" y="4056732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Write</a:t>
            </a:r>
            <a:endParaRPr lang="en-US" sz="2800" dirty="0"/>
          </a:p>
        </p:txBody>
      </p:sp>
      <p:sp>
        <p:nvSpPr>
          <p:cNvPr id="20" name="Rectangle 19"/>
          <p:cNvSpPr/>
          <p:nvPr/>
        </p:nvSpPr>
        <p:spPr>
          <a:xfrm>
            <a:off x="5628575" y="5066673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Wakeup</a:t>
            </a:r>
            <a:endParaRPr lang="en-US" sz="2800" dirty="0"/>
          </a:p>
        </p:txBody>
      </p:sp>
      <p:sp>
        <p:nvSpPr>
          <p:cNvPr id="22" name="Rectangle 21"/>
          <p:cNvSpPr/>
          <p:nvPr/>
        </p:nvSpPr>
        <p:spPr>
          <a:xfrm>
            <a:off x="12521" y="4316042"/>
            <a:ext cx="1078173" cy="491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(2)</a:t>
            </a:r>
            <a:endParaRPr lang="en-US" sz="2400" dirty="0"/>
          </a:p>
        </p:txBody>
      </p:sp>
      <p:sp>
        <p:nvSpPr>
          <p:cNvPr id="23" name="Rectangle 22"/>
          <p:cNvSpPr/>
          <p:nvPr/>
        </p:nvSpPr>
        <p:spPr>
          <a:xfrm>
            <a:off x="-1130" y="1815143"/>
            <a:ext cx="1078173" cy="491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(1)</a:t>
            </a:r>
            <a:endParaRPr lang="en-US" sz="2400" dirty="0"/>
          </a:p>
        </p:txBody>
      </p:sp>
      <p:sp>
        <p:nvSpPr>
          <p:cNvPr id="24" name="Down Arrow 23"/>
          <p:cNvSpPr/>
          <p:nvPr/>
        </p:nvSpPr>
        <p:spPr>
          <a:xfrm>
            <a:off x="6147190" y="3459529"/>
            <a:ext cx="818863" cy="849511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 rot="5400000">
            <a:off x="8075612" y="3068590"/>
            <a:ext cx="2089385" cy="4853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9120305" y="2920037"/>
            <a:ext cx="13941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Forward</a:t>
            </a:r>
            <a:endParaRPr lang="en-US" sz="28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16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2-cycle latency for producer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838200" y="1555834"/>
            <a:ext cx="161044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Rename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5655859" y="1555834"/>
            <a:ext cx="173326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Read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2448643" y="1555834"/>
            <a:ext cx="156949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Dispatch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018134" y="1555834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7389125" y="1555834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Execute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10413139" y="1569170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Write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7395626" y="2565773"/>
            <a:ext cx="1486910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Broadcast</a:t>
            </a:r>
          </a:p>
          <a:p>
            <a:pPr algn="ctr"/>
            <a:r>
              <a:rPr lang="en-US" sz="2800" dirty="0" smtClean="0"/>
              <a:t>Tag</a:t>
            </a:r>
            <a:endParaRPr lang="en-US" sz="2800" dirty="0"/>
          </a:p>
        </p:txBody>
      </p:sp>
      <p:sp>
        <p:nvSpPr>
          <p:cNvPr id="14" name="Rectangle 13"/>
          <p:cNvSpPr/>
          <p:nvPr/>
        </p:nvSpPr>
        <p:spPr>
          <a:xfrm>
            <a:off x="2448642" y="4056733"/>
            <a:ext cx="161044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Rename</a:t>
            </a:r>
            <a:endParaRPr lang="en-US" sz="2800" dirty="0"/>
          </a:p>
        </p:txBody>
      </p:sp>
      <p:sp>
        <p:nvSpPr>
          <p:cNvPr id="15" name="Rectangle 14"/>
          <p:cNvSpPr/>
          <p:nvPr/>
        </p:nvSpPr>
        <p:spPr>
          <a:xfrm>
            <a:off x="8870242" y="4056733"/>
            <a:ext cx="173326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Read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4059085" y="4056733"/>
            <a:ext cx="156949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Dispatch</a:t>
            </a:r>
            <a:endParaRPr lang="en-US" sz="2800" dirty="0"/>
          </a:p>
        </p:txBody>
      </p:sp>
      <p:sp>
        <p:nvSpPr>
          <p:cNvPr id="17" name="Rectangle 16"/>
          <p:cNvSpPr/>
          <p:nvPr/>
        </p:nvSpPr>
        <p:spPr>
          <a:xfrm>
            <a:off x="7232517" y="4056733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</a:t>
            </a:r>
            <a:endParaRPr lang="en-US" sz="2800" dirty="0"/>
          </a:p>
        </p:txBody>
      </p:sp>
      <p:sp>
        <p:nvSpPr>
          <p:cNvPr id="18" name="Rectangle 17"/>
          <p:cNvSpPr/>
          <p:nvPr/>
        </p:nvSpPr>
        <p:spPr>
          <a:xfrm>
            <a:off x="10603508" y="4056733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Execute</a:t>
            </a:r>
            <a:endParaRPr lang="en-US" sz="2800" dirty="0"/>
          </a:p>
        </p:txBody>
      </p:sp>
      <p:sp>
        <p:nvSpPr>
          <p:cNvPr id="20" name="Rectangle 19"/>
          <p:cNvSpPr/>
          <p:nvPr/>
        </p:nvSpPr>
        <p:spPr>
          <a:xfrm>
            <a:off x="7232516" y="5066673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Wakeup</a:t>
            </a:r>
            <a:endParaRPr lang="en-US" sz="2800" dirty="0"/>
          </a:p>
        </p:txBody>
      </p:sp>
      <p:sp>
        <p:nvSpPr>
          <p:cNvPr id="22" name="Rectangle 21"/>
          <p:cNvSpPr/>
          <p:nvPr/>
        </p:nvSpPr>
        <p:spPr>
          <a:xfrm>
            <a:off x="12521" y="4316042"/>
            <a:ext cx="1078173" cy="491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(2)</a:t>
            </a:r>
            <a:endParaRPr lang="en-US" sz="2400" dirty="0"/>
          </a:p>
        </p:txBody>
      </p:sp>
      <p:sp>
        <p:nvSpPr>
          <p:cNvPr id="23" name="Rectangle 22"/>
          <p:cNvSpPr/>
          <p:nvPr/>
        </p:nvSpPr>
        <p:spPr>
          <a:xfrm>
            <a:off x="-1130" y="1815143"/>
            <a:ext cx="1078173" cy="491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(1)</a:t>
            </a:r>
            <a:endParaRPr lang="en-US" sz="2400" dirty="0"/>
          </a:p>
        </p:txBody>
      </p:sp>
      <p:sp>
        <p:nvSpPr>
          <p:cNvPr id="24" name="Down Arrow 23"/>
          <p:cNvSpPr/>
          <p:nvPr/>
        </p:nvSpPr>
        <p:spPr>
          <a:xfrm>
            <a:off x="7751131" y="3459529"/>
            <a:ext cx="818863" cy="849511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 rot="5400000">
            <a:off x="9604609" y="3068590"/>
            <a:ext cx="2089385" cy="4853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0649302" y="2920037"/>
            <a:ext cx="13941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Forward</a:t>
            </a:r>
            <a:endParaRPr lang="en-US" sz="28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38</a:t>
            </a:fld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8889487" y="1572394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Execute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5628578" y="4056732"/>
            <a:ext cx="1616234" cy="10204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Wait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82057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the Pipeline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54456" y="2251869"/>
            <a:ext cx="161044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Rename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6072115" y="2251869"/>
            <a:ext cx="173326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Read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2864899" y="2251869"/>
            <a:ext cx="156949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Dispatch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434390" y="2251869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7805381" y="2251869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Execute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9320283" y="2251868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Write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4434389" y="3261809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Wakeup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6072114" y="3261808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Broadcast</a:t>
            </a:r>
          </a:p>
          <a:p>
            <a:pPr algn="ctr"/>
            <a:r>
              <a:rPr lang="en-US" sz="2800" dirty="0" smtClean="0"/>
              <a:t>Tag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13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Forwarding Logic in the Execution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40154"/>
          </a:xfrm>
        </p:spPr>
        <p:txBody>
          <a:bodyPr/>
          <a:lstStyle/>
          <a:p>
            <a:r>
              <a:rPr lang="en-US" dirty="0" smtClean="0"/>
              <a:t>Also called </a:t>
            </a:r>
            <a:r>
              <a:rPr lang="en-US" dirty="0" smtClean="0">
                <a:solidFill>
                  <a:srgbClr val="FF0000"/>
                </a:solidFill>
              </a:rPr>
              <a:t>bypass</a:t>
            </a:r>
            <a:r>
              <a:rPr lang="en-US" dirty="0" smtClean="0"/>
              <a:t> paths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773003" y="3357349"/>
            <a:ext cx="3507475" cy="14876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Functional Unit</a:t>
            </a:r>
            <a:endParaRPr lang="en-US" sz="2800" dirty="0"/>
          </a:p>
        </p:txBody>
      </p:sp>
      <p:sp>
        <p:nvSpPr>
          <p:cNvPr id="8" name="Freeform 7"/>
          <p:cNvSpPr/>
          <p:nvPr/>
        </p:nvSpPr>
        <p:spPr>
          <a:xfrm>
            <a:off x="4080681" y="2768862"/>
            <a:ext cx="818865" cy="1392072"/>
          </a:xfrm>
          <a:custGeom>
            <a:avLst/>
            <a:gdLst>
              <a:gd name="connsiteX0" fmla="*/ 0 w 1132764"/>
              <a:gd name="connsiteY0" fmla="*/ 0 h 1392072"/>
              <a:gd name="connsiteX1" fmla="*/ 0 w 1132764"/>
              <a:gd name="connsiteY1" fmla="*/ 423081 h 1392072"/>
              <a:gd name="connsiteX2" fmla="*/ 696036 w 1132764"/>
              <a:gd name="connsiteY2" fmla="*/ 777923 h 1392072"/>
              <a:gd name="connsiteX3" fmla="*/ 0 w 1132764"/>
              <a:gd name="connsiteY3" fmla="*/ 996287 h 1392072"/>
              <a:gd name="connsiteX4" fmla="*/ 0 w 1132764"/>
              <a:gd name="connsiteY4" fmla="*/ 1392072 h 1392072"/>
              <a:gd name="connsiteX5" fmla="*/ 1119116 w 1132764"/>
              <a:gd name="connsiteY5" fmla="*/ 982639 h 1392072"/>
              <a:gd name="connsiteX6" fmla="*/ 1132764 w 1132764"/>
              <a:gd name="connsiteY6" fmla="*/ 436729 h 1392072"/>
              <a:gd name="connsiteX7" fmla="*/ 0 w 1132764"/>
              <a:gd name="connsiteY7" fmla="*/ 0 h 139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2764" h="1392072">
                <a:moveTo>
                  <a:pt x="0" y="0"/>
                </a:moveTo>
                <a:lnTo>
                  <a:pt x="0" y="423081"/>
                </a:lnTo>
                <a:lnTo>
                  <a:pt x="696036" y="777923"/>
                </a:lnTo>
                <a:lnTo>
                  <a:pt x="0" y="996287"/>
                </a:lnTo>
                <a:lnTo>
                  <a:pt x="0" y="1392072"/>
                </a:lnTo>
                <a:lnTo>
                  <a:pt x="1119116" y="982639"/>
                </a:lnTo>
                <a:lnTo>
                  <a:pt x="1132764" y="4367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2963840" y="3985146"/>
            <a:ext cx="818865" cy="1392072"/>
          </a:xfrm>
          <a:custGeom>
            <a:avLst/>
            <a:gdLst>
              <a:gd name="connsiteX0" fmla="*/ 0 w 1132764"/>
              <a:gd name="connsiteY0" fmla="*/ 0 h 1392072"/>
              <a:gd name="connsiteX1" fmla="*/ 0 w 1132764"/>
              <a:gd name="connsiteY1" fmla="*/ 423081 h 1392072"/>
              <a:gd name="connsiteX2" fmla="*/ 696036 w 1132764"/>
              <a:gd name="connsiteY2" fmla="*/ 777923 h 1392072"/>
              <a:gd name="connsiteX3" fmla="*/ 0 w 1132764"/>
              <a:gd name="connsiteY3" fmla="*/ 996287 h 1392072"/>
              <a:gd name="connsiteX4" fmla="*/ 0 w 1132764"/>
              <a:gd name="connsiteY4" fmla="*/ 1392072 h 1392072"/>
              <a:gd name="connsiteX5" fmla="*/ 1119116 w 1132764"/>
              <a:gd name="connsiteY5" fmla="*/ 982639 h 1392072"/>
              <a:gd name="connsiteX6" fmla="*/ 1132764 w 1132764"/>
              <a:gd name="connsiteY6" fmla="*/ 436729 h 1392072"/>
              <a:gd name="connsiteX7" fmla="*/ 0 w 1132764"/>
              <a:gd name="connsiteY7" fmla="*/ 0 h 139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2764" h="1392072">
                <a:moveTo>
                  <a:pt x="0" y="0"/>
                </a:moveTo>
                <a:lnTo>
                  <a:pt x="0" y="423081"/>
                </a:lnTo>
                <a:lnTo>
                  <a:pt x="696036" y="777923"/>
                </a:lnTo>
                <a:lnTo>
                  <a:pt x="0" y="996287"/>
                </a:lnTo>
                <a:lnTo>
                  <a:pt x="0" y="1392072"/>
                </a:lnTo>
                <a:lnTo>
                  <a:pt x="1119116" y="982639"/>
                </a:lnTo>
                <a:lnTo>
                  <a:pt x="1132764" y="4367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899546" y="3603010"/>
            <a:ext cx="8734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782705" y="4640241"/>
            <a:ext cx="1990298" cy="409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9280478" y="3985146"/>
            <a:ext cx="22518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0406418" y="2565779"/>
            <a:ext cx="0" cy="14193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2101755" y="2565779"/>
            <a:ext cx="83046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101755" y="2565779"/>
            <a:ext cx="54591" cy="15353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118815" y="3166281"/>
            <a:ext cx="19618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118814" y="4101152"/>
            <a:ext cx="83592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8" idx="3"/>
          </p:cNvCxnSpPr>
          <p:nvPr/>
        </p:nvCxnSpPr>
        <p:spPr>
          <a:xfrm>
            <a:off x="1060545" y="3765149"/>
            <a:ext cx="30201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1060545" y="5158854"/>
            <a:ext cx="1903295" cy="142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711960" y="3238572"/>
            <a:ext cx="346881" cy="234904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71471" y="5587620"/>
            <a:ext cx="33018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from the Register File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30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should we mark the available bit?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3372" y="1501637"/>
            <a:ext cx="10515600" cy="781097"/>
          </a:xfrm>
        </p:spPr>
        <p:txBody>
          <a:bodyPr/>
          <a:lstStyle/>
          <a:p>
            <a:r>
              <a:rPr lang="en-US" dirty="0" smtClean="0"/>
              <a:t>Option 1: Along with the register write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13513" y="3111678"/>
            <a:ext cx="161044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Rename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6031172" y="3111678"/>
            <a:ext cx="173326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Reg. Read/</a:t>
            </a:r>
            <a:r>
              <a:rPr lang="en-US" sz="2400" dirty="0" err="1" smtClean="0"/>
              <a:t>BCast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823956" y="3111678"/>
            <a:ext cx="156949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Dispatch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393447" y="3111678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Select/ Wakeup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7764438" y="3111678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Execute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9279340" y="3111677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Write</a:t>
            </a:r>
            <a:endParaRPr lang="en-US" sz="2800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9770660" y="4121618"/>
            <a:ext cx="532262" cy="1501253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2988860" y="4435522"/>
            <a:ext cx="3107140" cy="151490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Some instructions that have</a:t>
            </a:r>
          </a:p>
          <a:p>
            <a:pPr algn="ctr"/>
            <a:r>
              <a:rPr lang="en-US" sz="2000" dirty="0" smtClean="0"/>
              <a:t>arrived after the broadcast might wait forever</a:t>
            </a:r>
            <a:endParaRPr lang="en-US" sz="2000" dirty="0"/>
          </a:p>
        </p:txBody>
      </p:sp>
      <p:sp>
        <p:nvSpPr>
          <p:cNvPr id="15" name="Down Arrow 14"/>
          <p:cNvSpPr/>
          <p:nvPr/>
        </p:nvSpPr>
        <p:spPr>
          <a:xfrm rot="10800000">
            <a:off x="1719618" y="4246722"/>
            <a:ext cx="532262" cy="1501253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4021" y="-96540"/>
            <a:ext cx="44884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Difficult - Begin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6791" y="144307"/>
            <a:ext cx="1998391" cy="1578148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13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should we mark the available bit?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Option </a:t>
            </a:r>
            <a:r>
              <a:rPr lang="en-US" dirty="0" smtClean="0"/>
              <a:t>2: </a:t>
            </a:r>
            <a:r>
              <a:rPr lang="en-US" dirty="0"/>
              <a:t>Along with the </a:t>
            </a:r>
            <a:r>
              <a:rPr lang="en-US" dirty="0" smtClean="0"/>
              <a:t>broadcast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13513" y="3111678"/>
            <a:ext cx="161044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Rename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6031172" y="3111678"/>
            <a:ext cx="173326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Reg. Read/</a:t>
            </a:r>
            <a:r>
              <a:rPr lang="en-US" sz="2400" dirty="0" err="1" smtClean="0"/>
              <a:t>BCast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823956" y="3111678"/>
            <a:ext cx="156949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Dispatch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393447" y="3111678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Select/ Wakeup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7764438" y="3111678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Execute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9279340" y="3111677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Write</a:t>
            </a:r>
            <a:endParaRPr lang="en-US" sz="2800" dirty="0"/>
          </a:p>
        </p:txBody>
      </p:sp>
      <p:sp>
        <p:nvSpPr>
          <p:cNvPr id="10" name="Down Arrow 9"/>
          <p:cNvSpPr/>
          <p:nvPr/>
        </p:nvSpPr>
        <p:spPr>
          <a:xfrm rot="10800000">
            <a:off x="6631673" y="4256556"/>
            <a:ext cx="532262" cy="1501253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2988860" y="4435522"/>
            <a:ext cx="3107140" cy="151490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The instructions being written to the IW, will miss the broadcast and the update of the available bit</a:t>
            </a:r>
            <a:endParaRPr lang="en-US" sz="2000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1719618" y="4246722"/>
            <a:ext cx="532262" cy="1501253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40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do?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us </a:t>
            </a:r>
            <a:r>
              <a:rPr lang="en-US" dirty="0" smtClean="0">
                <a:solidFill>
                  <a:schemeClr val="tx2"/>
                </a:solidFill>
              </a:rPr>
              <a:t>fix</a:t>
            </a:r>
            <a:r>
              <a:rPr lang="en-US" dirty="0" smtClean="0"/>
              <a:t> solutions 1 and 2</a:t>
            </a:r>
          </a:p>
          <a:p>
            <a:r>
              <a:rPr lang="en-US" dirty="0" smtClean="0"/>
              <a:t>Basic </a:t>
            </a:r>
            <a:r>
              <a:rPr lang="en-US" dirty="0" smtClean="0">
                <a:solidFill>
                  <a:srgbClr val="FF0000"/>
                </a:solidFill>
              </a:rPr>
              <a:t>features</a:t>
            </a:r>
            <a:r>
              <a:rPr lang="en-US" dirty="0" smtClean="0"/>
              <a:t> of a new solution:</a:t>
            </a:r>
          </a:p>
          <a:p>
            <a:pPr lvl="1"/>
            <a:r>
              <a:rPr lang="en-US" dirty="0" smtClean="0"/>
              <a:t>Realization: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Instructions</a:t>
            </a:r>
            <a:r>
              <a:rPr lang="en-US" dirty="0" smtClean="0"/>
              <a:t> being written to the IW will </a:t>
            </a:r>
            <a:r>
              <a:rPr lang="en-US" dirty="0" smtClean="0">
                <a:solidFill>
                  <a:srgbClr val="FF0000"/>
                </a:solidFill>
              </a:rPr>
              <a:t>miss</a:t>
            </a:r>
            <a:r>
              <a:rPr lang="en-US" dirty="0" smtClean="0"/>
              <a:t> the broadcast </a:t>
            </a:r>
          </a:p>
          <a:p>
            <a:pPr lvl="1"/>
            <a:r>
              <a:rPr lang="en-US" dirty="0" smtClean="0"/>
              <a:t>These </a:t>
            </a:r>
            <a:r>
              <a:rPr lang="en-US" dirty="0" smtClean="0">
                <a:solidFill>
                  <a:schemeClr val="tx2"/>
                </a:solidFill>
              </a:rPr>
              <a:t>instructions</a:t>
            </a:r>
            <a:r>
              <a:rPr lang="en-US" dirty="0" smtClean="0"/>
              <a:t> would have also read the </a:t>
            </a:r>
            <a:r>
              <a:rPr lang="en-US" dirty="0" smtClean="0">
                <a:solidFill>
                  <a:srgbClr val="00B050"/>
                </a:solidFill>
              </a:rPr>
              <a:t>available</a:t>
            </a:r>
            <a:r>
              <a:rPr lang="en-US" dirty="0" smtClean="0"/>
              <a:t> bit to be 0</a:t>
            </a:r>
          </a:p>
          <a:p>
            <a:pPr lvl="1"/>
            <a:r>
              <a:rPr lang="en-US" dirty="0" smtClean="0"/>
              <a:t>As a </a:t>
            </a:r>
            <a:r>
              <a:rPr lang="en-US" dirty="0" smtClean="0">
                <a:solidFill>
                  <a:srgbClr val="FF0000"/>
                </a:solidFill>
              </a:rPr>
              <a:t>result</a:t>
            </a:r>
            <a:r>
              <a:rPr lang="en-US" dirty="0" smtClean="0"/>
              <a:t>: they will </a:t>
            </a:r>
            <a:r>
              <a:rPr lang="en-US" dirty="0" smtClean="0">
                <a:solidFill>
                  <a:srgbClr val="FF0000"/>
                </a:solidFill>
              </a:rPr>
              <a:t>wait</a:t>
            </a:r>
            <a:r>
              <a:rPr lang="en-US" dirty="0" smtClean="0"/>
              <a:t> forever</a:t>
            </a:r>
          </a:p>
          <a:p>
            <a:r>
              <a:rPr lang="en-US" dirty="0" smtClean="0"/>
              <a:t>What does the teacher do if some students in the class are sleeping?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ANSWER</a:t>
            </a:r>
            <a:r>
              <a:rPr lang="en-US" dirty="0" smtClean="0"/>
              <a:t>: Take one more class</a:t>
            </a:r>
          </a:p>
          <a:p>
            <a:r>
              <a:rPr lang="en-US" dirty="0" smtClean="0"/>
              <a:t>What is the solution here: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Double broadcast 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6422" y="212751"/>
            <a:ext cx="2307823" cy="232658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27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711" y="663426"/>
            <a:ext cx="10515600" cy="1325563"/>
          </a:xfrm>
        </p:spPr>
        <p:txBody>
          <a:bodyPr/>
          <a:lstStyle/>
          <a:p>
            <a:r>
              <a:rPr lang="en-US" dirty="0" smtClean="0"/>
              <a:t>Double Broadcast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4787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Both </a:t>
            </a:r>
            <a:r>
              <a:rPr lang="en-US" dirty="0" smtClean="0">
                <a:solidFill>
                  <a:schemeClr val="accent1"/>
                </a:solidFill>
              </a:rPr>
              <a:t>solutions</a:t>
            </a:r>
            <a:r>
              <a:rPr lang="en-US" dirty="0" smtClean="0"/>
              <a:t> 1 and 2 can be </a:t>
            </a:r>
            <a:r>
              <a:rPr lang="en-US" dirty="0" smtClean="0">
                <a:solidFill>
                  <a:srgbClr val="FF0000"/>
                </a:solidFill>
              </a:rPr>
              <a:t>fixed</a:t>
            </a:r>
            <a:r>
              <a:rPr lang="en-US" dirty="0" smtClean="0"/>
              <a:t>, if </a:t>
            </a:r>
            <a:r>
              <a:rPr lang="en-US" dirty="0" smtClean="0">
                <a:solidFill>
                  <a:srgbClr val="FF0000"/>
                </a:solidFill>
              </a:rPr>
              <a:t>two</a:t>
            </a:r>
            <a:r>
              <a:rPr lang="en-US" dirty="0" smtClean="0"/>
              <a:t> broadcast messages are sent</a:t>
            </a:r>
          </a:p>
          <a:p>
            <a:r>
              <a:rPr lang="en-US" dirty="0" smtClean="0"/>
              <a:t>Let us look at one </a:t>
            </a:r>
            <a:r>
              <a:rPr lang="en-US" dirty="0" smtClean="0">
                <a:solidFill>
                  <a:schemeClr val="tx2"/>
                </a:solidFill>
              </a:rPr>
              <a:t>solution</a:t>
            </a:r>
          </a:p>
          <a:p>
            <a:pPr lvl="1"/>
            <a:r>
              <a:rPr lang="en-US" dirty="0" smtClean="0"/>
              <a:t>Set the </a:t>
            </a:r>
            <a:r>
              <a:rPr lang="en-US" dirty="0" smtClean="0">
                <a:solidFill>
                  <a:srgbClr val="FF0000"/>
                </a:solidFill>
              </a:rPr>
              <a:t>available</a:t>
            </a:r>
            <a:r>
              <a:rPr lang="en-US" dirty="0" smtClean="0"/>
              <a:t> bit to 1 along with sending the </a:t>
            </a:r>
            <a:r>
              <a:rPr lang="en-US" dirty="0" smtClean="0">
                <a:solidFill>
                  <a:srgbClr val="FF0000"/>
                </a:solidFill>
              </a:rPr>
              <a:t>Broadcast</a:t>
            </a:r>
            <a:r>
              <a:rPr lang="en-US" dirty="0" smtClean="0"/>
              <a:t> message</a:t>
            </a:r>
          </a:p>
          <a:p>
            <a:pPr lvl="1"/>
            <a:r>
              <a:rPr lang="en-US" dirty="0" smtClean="0"/>
              <a:t>There might be some </a:t>
            </a:r>
            <a:r>
              <a:rPr lang="en-US" dirty="0" smtClean="0">
                <a:solidFill>
                  <a:schemeClr val="accent1"/>
                </a:solidFill>
              </a:rPr>
              <a:t>instructions</a:t>
            </a:r>
            <a:r>
              <a:rPr lang="en-US" dirty="0" smtClean="0"/>
              <a:t> that miss the </a:t>
            </a:r>
            <a:r>
              <a:rPr lang="en-US" dirty="0" smtClean="0">
                <a:solidFill>
                  <a:srgbClr val="FF0000"/>
                </a:solidFill>
              </a:rPr>
              <a:t>broadcast</a:t>
            </a:r>
          </a:p>
          <a:p>
            <a:pPr lvl="1"/>
            <a:r>
              <a:rPr lang="en-US" b="1" dirty="0" smtClean="0">
                <a:solidFill>
                  <a:schemeClr val="accent6"/>
                </a:solidFill>
              </a:rPr>
              <a:t>Log</a:t>
            </a:r>
            <a:r>
              <a:rPr lang="en-US" dirty="0" smtClean="0"/>
              <a:t> the </a:t>
            </a:r>
            <a:r>
              <a:rPr lang="en-US" dirty="0" smtClean="0">
                <a:solidFill>
                  <a:srgbClr val="FF0000"/>
                </a:solidFill>
              </a:rPr>
              <a:t>Broadcasted</a:t>
            </a:r>
            <a:r>
              <a:rPr lang="en-US" dirty="0" smtClean="0"/>
              <a:t> tags in a temporary structure </a:t>
            </a:r>
          </a:p>
          <a:p>
            <a:pPr lvl="1"/>
            <a:r>
              <a:rPr lang="en-US" dirty="0" smtClean="0"/>
              <a:t>Also </a:t>
            </a:r>
            <a:r>
              <a:rPr lang="en-US" dirty="0" smtClean="0">
                <a:solidFill>
                  <a:srgbClr val="FF0000"/>
                </a:solidFill>
              </a:rPr>
              <a:t>record</a:t>
            </a:r>
            <a:r>
              <a:rPr lang="en-US" dirty="0" smtClean="0"/>
              <a:t> all the instructions that are being dispatched in a separate structure called the </a:t>
            </a:r>
            <a:r>
              <a:rPr lang="en-US" i="1" dirty="0" smtClean="0"/>
              <a:t>dispatch buffer</a:t>
            </a:r>
            <a:endParaRPr lang="en-US" dirty="0" smtClean="0"/>
          </a:p>
          <a:p>
            <a:r>
              <a:rPr lang="en-US" dirty="0" smtClean="0"/>
              <a:t>In the </a:t>
            </a:r>
            <a:r>
              <a:rPr lang="en-US" dirty="0" smtClean="0">
                <a:solidFill>
                  <a:schemeClr val="accent6"/>
                </a:solidFill>
              </a:rPr>
              <a:t>next</a:t>
            </a:r>
            <a:r>
              <a:rPr lang="en-US" dirty="0" smtClean="0"/>
              <a:t> cycle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Match</a:t>
            </a:r>
            <a:r>
              <a:rPr lang="en-US" dirty="0" smtClean="0"/>
              <a:t> the tags with entries in the dispatch buffer.</a:t>
            </a:r>
          </a:p>
          <a:p>
            <a:pPr lvl="1"/>
            <a:r>
              <a:rPr lang="en-US" dirty="0" smtClean="0"/>
              <a:t>If there is a match, update the corresponding IW entry</a:t>
            </a:r>
          </a:p>
          <a:p>
            <a:pPr lvl="1"/>
            <a:r>
              <a:rPr lang="en-US" dirty="0" smtClean="0"/>
              <a:t>Clear the entries for the last cycle in the </a:t>
            </a:r>
            <a:r>
              <a:rPr lang="en-US" i="1" dirty="0" smtClean="0">
                <a:solidFill>
                  <a:schemeClr val="tx2"/>
                </a:solidFill>
              </a:rPr>
              <a:t>dispatch buffer</a:t>
            </a: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-140470"/>
            <a:ext cx="39850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Difficult - End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55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Renaming</a:t>
            </a:r>
          </a:p>
          <a:p>
            <a:r>
              <a:rPr lang="en-US" dirty="0" smtClean="0"/>
              <a:t>Instruction Window</a:t>
            </a:r>
          </a:p>
          <a:p>
            <a:r>
              <a:rPr lang="en-US" dirty="0"/>
              <a:t>Wakeup and </a:t>
            </a:r>
            <a:r>
              <a:rPr lang="en-US" dirty="0" smtClean="0"/>
              <a:t>Bypass</a:t>
            </a:r>
          </a:p>
          <a:p>
            <a:r>
              <a:rPr lang="en-US" dirty="0"/>
              <a:t>Load Store Queue</a:t>
            </a:r>
          </a:p>
          <a:p>
            <a:r>
              <a:rPr lang="en-US" dirty="0"/>
              <a:t>Reorder Buffer and Precise Exceptions</a:t>
            </a:r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13232"/>
            <a:ext cx="771799" cy="5377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13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Load-Store Queue (LSQ): Actually maintain two queues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Load queue </a:t>
            </a:r>
            <a:r>
              <a:rPr lang="en-US" dirty="0" smtClean="0">
                <a:sym typeface="Wingdings" panose="05000000000000000000" pitchFamily="2" charset="2"/>
              </a:rPr>
              <a:t> Queue of all load instructions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Store queue  Queue of all store instructions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Allocate an entry at decode time (allocated in order)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Don’t ask when to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deallocate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an entry (ask later)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When the effective address is computed,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update</a:t>
            </a:r>
            <a:r>
              <a:rPr lang="en-US" dirty="0" smtClean="0">
                <a:sym typeface="Wingdings" panose="05000000000000000000" pitchFamily="2" charset="2"/>
              </a:rPr>
              <a:t> the entry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And follow these steps: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60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53" y="-38368"/>
            <a:ext cx="11603421" cy="1325563"/>
          </a:xfrm>
        </p:spPr>
        <p:txBody>
          <a:bodyPr/>
          <a:lstStyle/>
          <a:p>
            <a:r>
              <a:rPr lang="en-US" dirty="0" smtClean="0"/>
              <a:t>Updating the Address of a Load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263" y="3904681"/>
            <a:ext cx="10515600" cy="2796369"/>
          </a:xfrm>
        </p:spPr>
        <p:txBody>
          <a:bodyPr>
            <a:normAutofit/>
          </a:bodyPr>
          <a:lstStyle/>
          <a:p>
            <a:r>
              <a:rPr lang="en-US" dirty="0" smtClean="0"/>
              <a:t>Search </a:t>
            </a:r>
            <a:r>
              <a:rPr lang="en-US" dirty="0" smtClean="0">
                <a:solidFill>
                  <a:schemeClr val="tx2"/>
                </a:solidFill>
              </a:rPr>
              <a:t>earlier</a:t>
            </a:r>
            <a:r>
              <a:rPr lang="en-US" dirty="0" smtClean="0"/>
              <a:t> entries in both queues</a:t>
            </a:r>
          </a:p>
          <a:p>
            <a:r>
              <a:rPr lang="en-US" dirty="0" smtClean="0"/>
              <a:t>Find the </a:t>
            </a:r>
            <a:r>
              <a:rPr lang="en-US" dirty="0" smtClean="0">
                <a:solidFill>
                  <a:srgbClr val="FF0000"/>
                </a:solidFill>
              </a:rPr>
              <a:t>latest</a:t>
            </a:r>
            <a:r>
              <a:rPr lang="en-US" dirty="0" smtClean="0"/>
              <a:t> entry (among all earlier entries), which matches the following criteria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I. Unresolved</a:t>
            </a:r>
            <a:r>
              <a:rPr lang="en-US" dirty="0" smtClean="0"/>
              <a:t> (address not known) store</a:t>
            </a:r>
          </a:p>
          <a:p>
            <a:pPr lvl="1"/>
            <a:r>
              <a:rPr lang="en-US" dirty="0" smtClean="0"/>
              <a:t>II. Store to the same address (if address is known </a:t>
            </a:r>
            <a:r>
              <a:rPr lang="en-US" dirty="0" smtClean="0">
                <a:sym typeface="Wingdings" panose="05000000000000000000" pitchFamily="2" charset="2"/>
              </a:rPr>
              <a:t> store value is known)</a:t>
            </a:r>
            <a:endParaRPr lang="en-US" dirty="0" smtClean="0"/>
          </a:p>
          <a:p>
            <a:pPr lvl="1"/>
            <a:r>
              <a:rPr lang="en-US" dirty="0" smtClean="0"/>
              <a:t>III. Load to the same address, value fetched from memory</a:t>
            </a:r>
          </a:p>
        </p:txBody>
      </p:sp>
      <p:sp>
        <p:nvSpPr>
          <p:cNvPr id="4" name="Rectangle 3"/>
          <p:cNvSpPr/>
          <p:nvPr/>
        </p:nvSpPr>
        <p:spPr>
          <a:xfrm>
            <a:off x="3821373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90113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179324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48064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516804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185544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57544" y="1608273"/>
            <a:ext cx="1718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Load Queue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3821373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490113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179324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848064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516804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185544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957544" y="2946465"/>
            <a:ext cx="1782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Store Queue</a:t>
            </a:r>
            <a:endParaRPr lang="en-US" sz="2400" b="1" dirty="0"/>
          </a:p>
        </p:txBody>
      </p:sp>
      <p:sp>
        <p:nvSpPr>
          <p:cNvPr id="18" name="Right Arrow 17"/>
          <p:cNvSpPr/>
          <p:nvPr/>
        </p:nvSpPr>
        <p:spPr>
          <a:xfrm rot="10800000">
            <a:off x="8413842" y="711415"/>
            <a:ext cx="3057099" cy="4776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0440534" y="342083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Time</a:t>
            </a:r>
            <a:endParaRPr lang="en-US" b="1" dirty="0"/>
          </a:p>
        </p:txBody>
      </p:sp>
      <p:sp>
        <p:nvSpPr>
          <p:cNvPr id="20" name="Right Arrow 19"/>
          <p:cNvSpPr/>
          <p:nvPr/>
        </p:nvSpPr>
        <p:spPr>
          <a:xfrm>
            <a:off x="5554639" y="2251881"/>
            <a:ext cx="2470245" cy="136477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5554639" y="2647311"/>
            <a:ext cx="2470245" cy="136477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8024884" y="2251881"/>
            <a:ext cx="1021755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/>
              <a:t>Search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731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0" grpId="0" animBg="1"/>
      <p:bldP spid="21" grpId="0" animBg="1"/>
      <p:bldP spid="2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Updating the address of a Load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Case I: </a:t>
            </a:r>
            <a:r>
              <a:rPr lang="en-US" dirty="0" smtClean="0">
                <a:solidFill>
                  <a:srgbClr val="FF0000"/>
                </a:solidFill>
              </a:rPr>
              <a:t>Unresolved</a:t>
            </a:r>
            <a:r>
              <a:rPr lang="en-US" dirty="0" smtClean="0"/>
              <a:t> store</a:t>
            </a:r>
          </a:p>
          <a:p>
            <a:pPr lvl="1"/>
            <a:r>
              <a:rPr lang="en-US" dirty="0" smtClean="0"/>
              <a:t>Option 1: Wait</a:t>
            </a:r>
          </a:p>
          <a:p>
            <a:pPr lvl="1"/>
            <a:r>
              <a:rPr lang="en-US" dirty="0" smtClean="0"/>
              <a:t>Option 2: </a:t>
            </a:r>
            <a:r>
              <a:rPr lang="en-US" dirty="0" smtClean="0">
                <a:solidFill>
                  <a:schemeClr val="tx2"/>
                </a:solidFill>
              </a:rPr>
              <a:t>Speculate</a:t>
            </a:r>
            <a:r>
              <a:rPr lang="en-US" dirty="0" smtClean="0"/>
              <a:t> and move ahead to cases II and III</a:t>
            </a:r>
          </a:p>
          <a:p>
            <a:r>
              <a:rPr lang="en-US" dirty="0" smtClean="0"/>
              <a:t>Case II:  </a:t>
            </a:r>
            <a:r>
              <a:rPr lang="en-US" dirty="0" smtClean="0">
                <a:solidFill>
                  <a:schemeClr val="accent6"/>
                </a:solidFill>
              </a:rPr>
              <a:t>Store</a:t>
            </a:r>
            <a:r>
              <a:rPr lang="en-US" dirty="0" smtClean="0"/>
              <a:t> to the same address</a:t>
            </a:r>
          </a:p>
          <a:p>
            <a:pPr lvl="1"/>
            <a:r>
              <a:rPr lang="en-US" dirty="0" smtClean="0"/>
              <a:t>Store </a:t>
            </a:r>
            <a:r>
              <a:rPr lang="en-US" dirty="0" smtClean="0">
                <a:sym typeface="Wingdings" panose="05000000000000000000" pitchFamily="2" charset="2"/>
              </a:rPr>
              <a:t> load forwarding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Case III: Load to the same address, value known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Load  load </a:t>
            </a:r>
            <a:r>
              <a:rPr lang="en-US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forwarding</a:t>
            </a:r>
          </a:p>
          <a:p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None</a:t>
            </a:r>
            <a:r>
              <a:rPr lang="en-US" dirty="0" smtClean="0">
                <a:sym typeface="Wingdings" panose="05000000000000000000" pitchFamily="2" charset="2"/>
              </a:rPr>
              <a:t> of these cases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Send the load instruction to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memory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9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Load: Obtain data from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the data to the corresponding </a:t>
            </a:r>
            <a:r>
              <a:rPr lang="en-US" dirty="0" smtClean="0">
                <a:solidFill>
                  <a:schemeClr val="accent6"/>
                </a:solidFill>
              </a:rPr>
              <a:t>register</a:t>
            </a: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Broadcast</a:t>
            </a:r>
            <a:r>
              <a:rPr lang="en-US" dirty="0" smtClean="0"/>
              <a:t> a tag for wakeup (if required)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Save</a:t>
            </a:r>
            <a:r>
              <a:rPr lang="en-US" dirty="0" smtClean="0"/>
              <a:t> the data in the LSQ entry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7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860" y="-42675"/>
            <a:ext cx="10515600" cy="1325563"/>
          </a:xfrm>
        </p:spPr>
        <p:txBody>
          <a:bodyPr/>
          <a:lstStyle/>
          <a:p>
            <a:r>
              <a:rPr lang="en-US" dirty="0" smtClean="0"/>
              <a:t>Updating the address/data of a store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039564"/>
            <a:ext cx="10515600" cy="2688781"/>
          </a:xfrm>
        </p:spPr>
        <p:txBody>
          <a:bodyPr>
            <a:normAutofit/>
          </a:bodyPr>
          <a:lstStyle/>
          <a:p>
            <a:r>
              <a:rPr lang="en-US" dirty="0" smtClean="0"/>
              <a:t>Search </a:t>
            </a:r>
            <a:r>
              <a:rPr lang="en-US" dirty="0" smtClean="0">
                <a:solidFill>
                  <a:schemeClr val="tx2"/>
                </a:solidFill>
              </a:rPr>
              <a:t>backwards</a:t>
            </a:r>
            <a:r>
              <a:rPr lang="en-US" dirty="0" smtClean="0"/>
              <a:t> (towards </a:t>
            </a:r>
            <a:r>
              <a:rPr lang="en-US" dirty="0" smtClean="0">
                <a:solidFill>
                  <a:srgbClr val="FF0000"/>
                </a:solidFill>
              </a:rPr>
              <a:t>later</a:t>
            </a:r>
            <a:r>
              <a:rPr lang="en-US" dirty="0" smtClean="0"/>
              <a:t> entries) till we find a store that is either </a:t>
            </a:r>
            <a:r>
              <a:rPr lang="en-US" dirty="0" smtClean="0">
                <a:solidFill>
                  <a:srgbClr val="FF0000"/>
                </a:solidFill>
              </a:rPr>
              <a:t>unresolved</a:t>
            </a:r>
            <a:r>
              <a:rPr lang="en-US" dirty="0" smtClean="0"/>
              <a:t> or has the </a:t>
            </a:r>
            <a:r>
              <a:rPr lang="en-US" dirty="0" smtClean="0">
                <a:solidFill>
                  <a:schemeClr val="accent5"/>
                </a:solidFill>
              </a:rPr>
              <a:t>same</a:t>
            </a:r>
            <a:r>
              <a:rPr lang="en-US" dirty="0" smtClean="0"/>
              <a:t> address. Let such an entry have index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dirty="0" smtClean="0"/>
              <a:t>(-1 if none found). 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Find</a:t>
            </a:r>
            <a:r>
              <a:rPr lang="en-US" dirty="0" smtClean="0"/>
              <a:t> all loads between current store and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dirty="0" smtClean="0"/>
              <a:t>, with the same address. Store </a:t>
            </a:r>
            <a:r>
              <a:rPr lang="en-US" dirty="0" smtClean="0">
                <a:sym typeface="Wingdings" panose="05000000000000000000" pitchFamily="2" charset="2"/>
              </a:rPr>
              <a:t> load forward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If there are loads with a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different</a:t>
            </a:r>
            <a:r>
              <a:rPr lang="en-US" dirty="0" smtClean="0">
                <a:sym typeface="Wingdings" panose="05000000000000000000" pitchFamily="2" charset="2"/>
              </a:rPr>
              <a:t> address, mark them as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ready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21373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90113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179324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48064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516804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185544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57544" y="1608273"/>
            <a:ext cx="1718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Load Queue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3821373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490113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179324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848064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516804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185544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957544" y="2946465"/>
            <a:ext cx="1782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Store Queue</a:t>
            </a:r>
            <a:endParaRPr lang="en-US" sz="2400" b="1" dirty="0"/>
          </a:p>
        </p:txBody>
      </p:sp>
      <p:sp>
        <p:nvSpPr>
          <p:cNvPr id="18" name="Right Arrow 17"/>
          <p:cNvSpPr/>
          <p:nvPr/>
        </p:nvSpPr>
        <p:spPr>
          <a:xfrm rot="10800000">
            <a:off x="8911984" y="1330656"/>
            <a:ext cx="3057099" cy="4776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0944873" y="887104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Time</a:t>
            </a:r>
            <a:endParaRPr lang="en-US" b="1" dirty="0"/>
          </a:p>
        </p:txBody>
      </p:sp>
      <p:sp>
        <p:nvSpPr>
          <p:cNvPr id="21" name="Right Arrow 20"/>
          <p:cNvSpPr/>
          <p:nvPr/>
        </p:nvSpPr>
        <p:spPr>
          <a:xfrm rot="10800000">
            <a:off x="3043448" y="2605713"/>
            <a:ext cx="2470245" cy="136477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5585122" y="2238818"/>
            <a:ext cx="1021755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/>
              <a:t>Search</a:t>
            </a:r>
            <a:endParaRPr lang="en-US" dirty="0"/>
          </a:p>
        </p:txBody>
      </p:sp>
      <p:sp>
        <p:nvSpPr>
          <p:cNvPr id="23" name="Right Arrow 22"/>
          <p:cNvSpPr/>
          <p:nvPr/>
        </p:nvSpPr>
        <p:spPr>
          <a:xfrm rot="10800000">
            <a:off x="3043448" y="2197291"/>
            <a:ext cx="2470245" cy="136477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419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Renaming</a:t>
            </a:r>
          </a:p>
          <a:p>
            <a:r>
              <a:rPr lang="en-US" dirty="0" smtClean="0"/>
              <a:t>Instruction Window</a:t>
            </a:r>
          </a:p>
          <a:p>
            <a:r>
              <a:rPr lang="en-US" dirty="0"/>
              <a:t>Wakeup and </a:t>
            </a:r>
            <a:r>
              <a:rPr lang="en-US" dirty="0" smtClean="0"/>
              <a:t>Bypass</a:t>
            </a:r>
          </a:p>
          <a:p>
            <a:r>
              <a:rPr lang="en-US" dirty="0"/>
              <a:t>Load Store Queue</a:t>
            </a:r>
          </a:p>
          <a:p>
            <a:r>
              <a:rPr lang="en-US" dirty="0"/>
              <a:t>Reorder Buffer and Precise Exceptions</a:t>
            </a:r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32415"/>
            <a:ext cx="771799" cy="5377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44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Precise Exceptions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585647"/>
            <a:ext cx="10515600" cy="1591315"/>
          </a:xfrm>
        </p:spPr>
        <p:txBody>
          <a:bodyPr/>
          <a:lstStyle/>
          <a:p>
            <a:r>
              <a:rPr lang="en-US" dirty="0" smtClean="0"/>
              <a:t>For an external observer </a:t>
            </a:r>
          </a:p>
          <a:p>
            <a:pPr lvl="1"/>
            <a:r>
              <a:rPr lang="en-US" dirty="0" smtClean="0"/>
              <a:t>Instructions need to appear to </a:t>
            </a:r>
            <a:r>
              <a:rPr lang="en-US" dirty="0" smtClean="0">
                <a:solidFill>
                  <a:srgbClr val="FF0000"/>
                </a:solidFill>
              </a:rPr>
              <a:t>execute</a:t>
            </a:r>
            <a:r>
              <a:rPr lang="en-US" dirty="0" smtClean="0"/>
              <a:t> in order</a:t>
            </a:r>
          </a:p>
          <a:p>
            <a:pPr lvl="1"/>
            <a:r>
              <a:rPr lang="en-US" dirty="0" smtClean="0"/>
              <a:t>At any point of time the instruction flow can be </a:t>
            </a:r>
            <a:r>
              <a:rPr lang="en-US" dirty="0" smtClean="0">
                <a:solidFill>
                  <a:srgbClr val="FF0000"/>
                </a:solidFill>
              </a:rPr>
              <a:t>stopped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49170" y="2347415"/>
            <a:ext cx="2402006" cy="15558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Processor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838201" y="2859205"/>
            <a:ext cx="3610970" cy="532263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105469" y="2497541"/>
            <a:ext cx="3144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Instructions in order</a:t>
            </a:r>
            <a:endParaRPr lang="en-US" sz="2800" dirty="0"/>
          </a:p>
        </p:txBody>
      </p:sp>
      <p:sp>
        <p:nvSpPr>
          <p:cNvPr id="7" name="Right Arrow 6"/>
          <p:cNvSpPr/>
          <p:nvPr/>
        </p:nvSpPr>
        <p:spPr>
          <a:xfrm>
            <a:off x="6851176" y="2806918"/>
            <a:ext cx="3610970" cy="532263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1176" y="2411133"/>
            <a:ext cx="31444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Instructions in order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80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Structure: Reorder Buffer (ROB)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353800" cy="4351338"/>
          </a:xfrm>
        </p:spPr>
        <p:txBody>
          <a:bodyPr/>
          <a:lstStyle/>
          <a:p>
            <a:r>
              <a:rPr lang="en-US" dirty="0" smtClean="0"/>
              <a:t>Reorder Buffer (entry)</a:t>
            </a:r>
          </a:p>
          <a:p>
            <a:pPr lvl="1"/>
            <a:r>
              <a:rPr lang="en-US" dirty="0" smtClean="0"/>
              <a:t>Contains 1 entry for every </a:t>
            </a:r>
            <a:r>
              <a:rPr lang="en-US" dirty="0" smtClean="0">
                <a:solidFill>
                  <a:schemeClr val="tx2"/>
                </a:solidFill>
              </a:rPr>
              <a:t>instruction</a:t>
            </a:r>
            <a:r>
              <a:rPr lang="en-US" dirty="0" smtClean="0"/>
              <a:t> that has been fetched</a:t>
            </a:r>
          </a:p>
          <a:p>
            <a:pPr lvl="1"/>
            <a:r>
              <a:rPr lang="en-US" dirty="0" smtClean="0"/>
              <a:t>After decoding an instruction, we </a:t>
            </a:r>
            <a:r>
              <a:rPr lang="en-US" dirty="0" smtClean="0">
                <a:solidFill>
                  <a:srgbClr val="00B0F0"/>
                </a:solidFill>
              </a:rPr>
              <a:t>enter</a:t>
            </a:r>
            <a:r>
              <a:rPr lang="en-US" dirty="0" smtClean="0"/>
              <a:t> it in the </a:t>
            </a:r>
            <a:r>
              <a:rPr lang="en-US" dirty="0" smtClean="0">
                <a:solidFill>
                  <a:srgbClr val="FF0000"/>
                </a:solidFill>
              </a:rPr>
              <a:t>ROB</a:t>
            </a:r>
          </a:p>
          <a:p>
            <a:pPr lvl="1"/>
            <a:r>
              <a:rPr lang="en-US" dirty="0" smtClean="0"/>
              <a:t>If there are no free entries, the </a:t>
            </a:r>
            <a:r>
              <a:rPr lang="en-US" b="1" dirty="0" smtClean="0">
                <a:solidFill>
                  <a:schemeClr val="accent6"/>
                </a:solidFill>
              </a:rPr>
              <a:t>PIPELINE </a:t>
            </a:r>
            <a:r>
              <a:rPr lang="en-US" dirty="0" smtClean="0">
                <a:solidFill>
                  <a:schemeClr val="tx2"/>
                </a:solidFill>
              </a:rPr>
              <a:t>stalls </a:t>
            </a:r>
          </a:p>
          <a:p>
            <a:pPr lvl="1"/>
            <a:r>
              <a:rPr lang="en-US" dirty="0" smtClean="0"/>
              <a:t>Instructions are entered into the ROB in order</a:t>
            </a:r>
          </a:p>
          <a:p>
            <a:pPr lvl="1"/>
            <a:r>
              <a:rPr lang="en-US" dirty="0" smtClean="0"/>
              <a:t>The ROB is essentially an in order queue</a:t>
            </a:r>
          </a:p>
          <a:p>
            <a:r>
              <a:rPr lang="en-US" dirty="0" smtClean="0"/>
              <a:t>Updating an entry</a:t>
            </a:r>
          </a:p>
          <a:p>
            <a:pPr lvl="1"/>
            <a:r>
              <a:rPr lang="en-US" dirty="0" smtClean="0"/>
              <a:t>Whenever an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instruction</a:t>
            </a:r>
            <a:r>
              <a:rPr lang="en-US" dirty="0" smtClean="0"/>
              <a:t> finishes its execution, we </a:t>
            </a:r>
            <a:r>
              <a:rPr lang="en-US" dirty="0" smtClean="0">
                <a:solidFill>
                  <a:srgbClr val="FF0000"/>
                </a:solidFill>
              </a:rPr>
              <a:t>update</a:t>
            </a:r>
            <a:r>
              <a:rPr lang="en-US" dirty="0" smtClean="0"/>
              <a:t> the entry of the ROB</a:t>
            </a:r>
          </a:p>
          <a:p>
            <a:pPr lvl="1"/>
            <a:r>
              <a:rPr lang="en-US" dirty="0" smtClean="0"/>
              <a:t>Mark it </a:t>
            </a:r>
            <a:r>
              <a:rPr lang="en-US" b="1" dirty="0" smtClean="0">
                <a:solidFill>
                  <a:srgbClr val="C00000"/>
                </a:solidFill>
              </a:rPr>
              <a:t>ready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3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Removing Entries from the ROB (Commit/Retire)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367818" cy="4351338"/>
          </a:xfrm>
        </p:spPr>
        <p:txBody>
          <a:bodyPr/>
          <a:lstStyle/>
          <a:p>
            <a:r>
              <a:rPr lang="en-US" dirty="0" smtClean="0"/>
              <a:t>Every processor has a commit width</a:t>
            </a:r>
          </a:p>
          <a:p>
            <a:pPr lvl="1"/>
            <a:r>
              <a:rPr lang="en-US" dirty="0" smtClean="0"/>
              <a:t>Number of instructions to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commit</a:t>
            </a:r>
            <a:r>
              <a:rPr lang="en-US" dirty="0" smtClean="0"/>
              <a:t> per cycle</a:t>
            </a:r>
          </a:p>
          <a:p>
            <a:pPr lvl="1"/>
            <a:r>
              <a:rPr lang="en-US" dirty="0" smtClean="0"/>
              <a:t>Let the commit width be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W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r>
              <a:rPr lang="en-US" dirty="0" smtClean="0"/>
              <a:t>2, 4, or 6 (typical </a:t>
            </a:r>
            <a:r>
              <a:rPr lang="en-US" dirty="0" smtClean="0">
                <a:solidFill>
                  <a:schemeClr val="accent6"/>
                </a:solidFill>
              </a:rPr>
              <a:t>values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 smtClean="0"/>
              <a:t>Start from the top of the </a:t>
            </a:r>
            <a:r>
              <a:rPr lang="en-US" dirty="0" smtClean="0">
                <a:solidFill>
                  <a:srgbClr val="FF0000"/>
                </a:solidFill>
              </a:rPr>
              <a:t>ROB</a:t>
            </a:r>
            <a:r>
              <a:rPr lang="en-US" dirty="0" smtClean="0"/>
              <a:t> and access the next </a:t>
            </a:r>
            <a:r>
              <a:rPr lang="en-US" dirty="0" smtClean="0">
                <a:solidFill>
                  <a:schemeClr val="tx2"/>
                </a:solidFill>
              </a:rPr>
              <a:t>W</a:t>
            </a:r>
            <a:r>
              <a:rPr lang="en-US" dirty="0" smtClean="0"/>
              <a:t> entries</a:t>
            </a:r>
          </a:p>
          <a:p>
            <a:pPr lvl="1"/>
            <a:r>
              <a:rPr lang="en-US" dirty="0" smtClean="0"/>
              <a:t>Stop at the first entry, which is not ready or continue till we reach the </a:t>
            </a:r>
            <a:r>
              <a:rPr lang="en-US" dirty="0" err="1" smtClean="0"/>
              <a:t>W</a:t>
            </a:r>
            <a:r>
              <a:rPr lang="en-US" baseline="30000" dirty="0" err="1" smtClean="0"/>
              <a:t>th</a:t>
            </a:r>
            <a:r>
              <a:rPr lang="en-US" dirty="0" smtClean="0"/>
              <a:t> entry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Commit</a:t>
            </a:r>
            <a:r>
              <a:rPr lang="en-US" dirty="0" smtClean="0"/>
              <a:t> all the </a:t>
            </a:r>
            <a:r>
              <a:rPr lang="en-US" dirty="0" smtClean="0">
                <a:solidFill>
                  <a:schemeClr val="accent6"/>
                </a:solidFill>
              </a:rPr>
              <a:t>entries</a:t>
            </a:r>
            <a:r>
              <a:rPr lang="en-US" dirty="0" smtClean="0"/>
              <a:t> that we find to be </a:t>
            </a:r>
            <a:r>
              <a:rPr lang="en-US" dirty="0" smtClean="0">
                <a:solidFill>
                  <a:srgbClr val="FF0000"/>
                </a:solidFill>
              </a:rPr>
              <a:t>ready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99594" y="2483893"/>
            <a:ext cx="954206" cy="36303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ROB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7206018" y="2546659"/>
            <a:ext cx="1705970" cy="36303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Fetch</a:t>
            </a:r>
          </a:p>
          <a:p>
            <a:pPr algn="ctr"/>
            <a:r>
              <a:rPr lang="en-US" sz="3200" dirty="0" smtClean="0"/>
              <a:t>and</a:t>
            </a:r>
          </a:p>
          <a:p>
            <a:pPr algn="ctr"/>
            <a:r>
              <a:rPr lang="en-US" sz="3200" dirty="0" smtClean="0"/>
              <a:t>Execute</a:t>
            </a:r>
            <a:endParaRPr lang="en-US" sz="3200" dirty="0"/>
          </a:p>
        </p:txBody>
      </p:sp>
      <p:sp>
        <p:nvSpPr>
          <p:cNvPr id="6" name="Right Arrow 5"/>
          <p:cNvSpPr/>
          <p:nvPr/>
        </p:nvSpPr>
        <p:spPr>
          <a:xfrm>
            <a:off x="8911988" y="2934268"/>
            <a:ext cx="1487606" cy="545911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8911988" y="5393140"/>
            <a:ext cx="1487606" cy="545911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031230" y="4701309"/>
            <a:ext cx="10681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update</a:t>
            </a:r>
          </a:p>
          <a:p>
            <a:r>
              <a:rPr lang="en-US" sz="2400" dirty="0" smtClean="0"/>
              <a:t>entry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9031230" y="2324965"/>
            <a:ext cx="9694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create</a:t>
            </a:r>
          </a:p>
          <a:p>
            <a:r>
              <a:rPr lang="en-US" sz="2400" dirty="0" smtClean="0"/>
              <a:t>entry</a:t>
            </a:r>
            <a:endParaRPr lang="en-US" sz="2400" dirty="0"/>
          </a:p>
        </p:txBody>
      </p:sp>
      <p:sp>
        <p:nvSpPr>
          <p:cNvPr id="11" name="Right Arrow 10"/>
          <p:cNvSpPr/>
          <p:nvPr/>
        </p:nvSpPr>
        <p:spPr>
          <a:xfrm rot="16200000">
            <a:off x="10399594" y="2035578"/>
            <a:ext cx="954206" cy="578774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307951" y="1445480"/>
            <a:ext cx="1137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commit</a:t>
            </a:r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0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it mean to commit an entry?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9353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Remove it from the </a:t>
            </a:r>
            <a:r>
              <a:rPr lang="en-US" dirty="0" smtClean="0">
                <a:solidFill>
                  <a:srgbClr val="FF0000"/>
                </a:solidFill>
              </a:rPr>
              <a:t>ROB</a:t>
            </a:r>
          </a:p>
          <a:p>
            <a:r>
              <a:rPr lang="en-US" dirty="0" smtClean="0"/>
              <a:t>AND</a:t>
            </a:r>
          </a:p>
          <a:p>
            <a:r>
              <a:rPr lang="en-US" dirty="0" smtClean="0"/>
              <a:t>Depends on the type of </a:t>
            </a:r>
            <a:r>
              <a:rPr lang="en-US" dirty="0" smtClean="0">
                <a:solidFill>
                  <a:schemeClr val="tx2"/>
                </a:solidFill>
              </a:rPr>
              <a:t>instruction</a:t>
            </a:r>
          </a:p>
          <a:p>
            <a:r>
              <a:rPr lang="en-US" dirty="0" smtClean="0"/>
              <a:t>Consider instructions with a register destination</a:t>
            </a:r>
          </a:p>
          <a:p>
            <a:pPr lvl="1"/>
            <a:r>
              <a:rPr lang="en-US" dirty="0" err="1" smtClean="0"/>
              <a:t>Inst</a:t>
            </a:r>
            <a:r>
              <a:rPr lang="en-US" dirty="0" smtClean="0"/>
              <a:t> J: r1 </a:t>
            </a:r>
            <a:r>
              <a:rPr lang="en-US" dirty="0" smtClean="0">
                <a:sym typeface="Wingdings" panose="05000000000000000000" pitchFamily="2" charset="2"/>
              </a:rPr>
              <a:t> r2 + r3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Assume that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r1</a:t>
            </a:r>
            <a:r>
              <a:rPr lang="en-US" dirty="0" smtClean="0">
                <a:sym typeface="Wingdings" panose="05000000000000000000" pitchFamily="2" charset="2"/>
              </a:rPr>
              <a:t> is mapped to </a:t>
            </a:r>
            <a:r>
              <a:rPr lang="en-US" i="1" dirty="0" err="1" smtClean="0">
                <a:solidFill>
                  <a:schemeClr val="tx2"/>
                </a:solidFill>
                <a:sym typeface="Wingdings" panose="05000000000000000000" pitchFamily="2" charset="2"/>
              </a:rPr>
              <a:t>py</a:t>
            </a:r>
            <a:endParaRPr lang="en-US" i="1" dirty="0" smtClean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Before this instruction </a:t>
            </a:r>
            <a:r>
              <a:rPr lang="en-US" i="1" dirty="0" smtClean="0">
                <a:sym typeface="Wingdings" panose="05000000000000000000" pitchFamily="2" charset="2"/>
              </a:rPr>
              <a:t>r1</a:t>
            </a:r>
            <a:r>
              <a:rPr lang="en-US" dirty="0" smtClean="0">
                <a:sym typeface="Wingdings" panose="05000000000000000000" pitchFamily="2" charset="2"/>
              </a:rPr>
              <a:t> was renamed it was mapped to </a:t>
            </a:r>
            <a:r>
              <a:rPr lang="en-US" i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px</a:t>
            </a:r>
            <a:endParaRPr lang="en-US" i="1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When can we free </a:t>
            </a:r>
            <a:r>
              <a:rPr lang="en-US" i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px</a:t>
            </a:r>
            <a:r>
              <a:rPr lang="en-US" dirty="0" smtClean="0">
                <a:sym typeface="Wingdings" panose="05000000000000000000" pitchFamily="2" charset="2"/>
              </a:rPr>
              <a:t>? </a:t>
            </a:r>
          </a:p>
          <a:p>
            <a:pPr lvl="1" algn="just"/>
            <a:r>
              <a:rPr lang="en-US" dirty="0" smtClean="0">
                <a:sym typeface="Wingdings" panose="05000000000000000000" pitchFamily="2" charset="2"/>
              </a:rPr>
              <a:t>After </a:t>
            </a:r>
            <a:r>
              <a:rPr lang="en-US" i="1" dirty="0" smtClean="0">
                <a:sym typeface="Wingdings" panose="05000000000000000000" pitchFamily="2" charset="2"/>
              </a:rPr>
              <a:t>J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commits</a:t>
            </a:r>
            <a:r>
              <a:rPr lang="en-US" dirty="0" smtClean="0">
                <a:sym typeface="Wingdings" panose="05000000000000000000" pitchFamily="2" charset="2"/>
              </a:rPr>
              <a:t>, there are no instructions earlier than </a:t>
            </a:r>
            <a:r>
              <a:rPr lang="en-US" i="1" dirty="0" smtClean="0">
                <a:sym typeface="Wingdings" panose="05000000000000000000" pitchFamily="2" charset="2"/>
              </a:rPr>
              <a:t>J </a:t>
            </a:r>
            <a:r>
              <a:rPr lang="en-US" dirty="0" smtClean="0">
                <a:sym typeface="Wingdings" panose="05000000000000000000" pitchFamily="2" charset="2"/>
              </a:rPr>
              <a:t>in the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pipeline</a:t>
            </a:r>
          </a:p>
          <a:p>
            <a:pPr lvl="1" algn="just"/>
            <a:r>
              <a:rPr lang="en-US" dirty="0" smtClean="0">
                <a:sym typeface="Wingdings" panose="05000000000000000000" pitchFamily="2" charset="2"/>
              </a:rPr>
              <a:t>There is no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instruction</a:t>
            </a:r>
            <a:r>
              <a:rPr lang="en-US" dirty="0" smtClean="0">
                <a:sym typeface="Wingdings" panose="05000000000000000000" pitchFamily="2" charset="2"/>
              </a:rPr>
              <a:t> that requires the value in </a:t>
            </a:r>
            <a:r>
              <a:rPr lang="en-US" i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px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</a:p>
          <a:p>
            <a:pPr lvl="1" algn="just"/>
            <a:r>
              <a:rPr lang="en-US" i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px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can be reclaimed, and added to the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free list</a:t>
            </a:r>
            <a:endParaRPr lang="en-US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91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Updates to renaming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Whenever we see an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instruction</a:t>
            </a:r>
            <a:r>
              <a:rPr lang="en-US" dirty="0" smtClean="0"/>
              <a:t> of the form:</a:t>
            </a:r>
          </a:p>
          <a:p>
            <a:pPr lvl="1"/>
            <a:r>
              <a:rPr lang="en-US" dirty="0" smtClean="0"/>
              <a:t>Instruction J: r1 </a:t>
            </a:r>
            <a:r>
              <a:rPr lang="en-US" dirty="0" smtClean="0">
                <a:sym typeface="Wingdings" panose="05000000000000000000" pitchFamily="2" charset="2"/>
              </a:rPr>
              <a:t> ...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Remember the previous mapping of </a:t>
            </a:r>
            <a:r>
              <a:rPr lang="en-US" i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r1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by reading the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rename table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Assume that </a:t>
            </a:r>
            <a:r>
              <a:rPr lang="en-US" i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r1</a:t>
            </a:r>
            <a:r>
              <a:rPr lang="en-US" i="1" dirty="0" smtClean="0"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was mapped to </a:t>
            </a:r>
            <a:r>
              <a:rPr lang="en-US" i="1" dirty="0" err="1" smtClean="0">
                <a:solidFill>
                  <a:schemeClr val="tx2"/>
                </a:solidFill>
                <a:sym typeface="Wingdings" panose="05000000000000000000" pitchFamily="2" charset="2"/>
              </a:rPr>
              <a:t>px</a:t>
            </a:r>
            <a:endParaRPr lang="en-US" i="1" dirty="0" smtClean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Save this mapping in the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ROB</a:t>
            </a:r>
            <a:r>
              <a:rPr lang="en-US" dirty="0" smtClean="0">
                <a:sym typeface="Wingdings" panose="05000000000000000000" pitchFamily="2" charset="2"/>
              </a:rPr>
              <a:t> entry for instruction </a:t>
            </a:r>
            <a:r>
              <a:rPr lang="en-US" i="1" dirty="0" smtClean="0">
                <a:sym typeface="Wingdings" panose="05000000000000000000" pitchFamily="2" charset="2"/>
              </a:rPr>
              <a:t>J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When </a:t>
            </a:r>
            <a:r>
              <a:rPr lang="en-US" i="1" dirty="0" smtClean="0">
                <a:sym typeface="Wingdings" panose="05000000000000000000" pitchFamily="2" charset="2"/>
              </a:rPr>
              <a:t>J </a:t>
            </a:r>
            <a:r>
              <a:rPr lang="en-US" dirty="0" smtClean="0">
                <a:sym typeface="Wingdings" panose="05000000000000000000" pitchFamily="2" charset="2"/>
              </a:rPr>
              <a:t>is committed, </a:t>
            </a:r>
            <a:r>
              <a:rPr lang="en-US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unmap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US" i="1" dirty="0" err="1" smtClean="0">
                <a:solidFill>
                  <a:schemeClr val="tx2"/>
                </a:solidFill>
                <a:sym typeface="Wingdings" panose="05000000000000000000" pitchFamily="2" charset="2"/>
              </a:rPr>
              <a:t>px</a:t>
            </a:r>
            <a:r>
              <a:rPr lang="en-US" i="1" dirty="0" smtClean="0">
                <a:sym typeface="Wingdings" panose="05000000000000000000" pitchFamily="2" charset="2"/>
              </a:rPr>
              <a:t>, </a:t>
            </a:r>
            <a:r>
              <a:rPr lang="en-US" dirty="0" smtClean="0">
                <a:sym typeface="Wingdings" panose="05000000000000000000" pitchFamily="2" charset="2"/>
              </a:rPr>
              <a:t>and return it to the </a:t>
            </a:r>
            <a:r>
              <a:rPr lang="en-US" dirty="0" smtClean="0">
                <a:solidFill>
                  <a:schemeClr val="accent6"/>
                </a:solidFill>
                <a:sym typeface="Wingdings" panose="05000000000000000000" pitchFamily="2" charset="2"/>
              </a:rPr>
              <a:t>free list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This can be done for all </a:t>
            </a:r>
            <a:r>
              <a:rPr lang="en-US" dirty="0" smtClean="0">
                <a:solidFill>
                  <a:schemeClr val="accent5"/>
                </a:solidFill>
                <a:sym typeface="Wingdings" panose="05000000000000000000" pitchFamily="2" charset="2"/>
              </a:rPr>
              <a:t>instructions</a:t>
            </a:r>
            <a:r>
              <a:rPr lang="en-US" dirty="0" smtClean="0">
                <a:sym typeface="Wingdings" panose="05000000000000000000" pitchFamily="2" charset="2"/>
              </a:rPr>
              <a:t> that have a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destination</a:t>
            </a:r>
            <a:r>
              <a:rPr lang="en-US" dirty="0" smtClean="0">
                <a:sym typeface="Wingdings" panose="05000000000000000000" pitchFamily="2" charset="2"/>
              </a:rPr>
              <a:t> operand as a register: ALU instructions, load instruction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33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Store 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should a store be written to </a:t>
            </a:r>
            <a:r>
              <a:rPr lang="en-US" dirty="0" smtClean="0">
                <a:solidFill>
                  <a:srgbClr val="00B050"/>
                </a:solidFill>
              </a:rPr>
              <a:t>memory</a:t>
            </a:r>
            <a:r>
              <a:rPr lang="en-US" dirty="0" smtClean="0"/>
              <a:t>?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ANS</a:t>
            </a:r>
            <a:r>
              <a:rPr lang="en-US" dirty="0" smtClean="0"/>
              <a:t>: When we are sure that it is not in the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wrong path </a:t>
            </a:r>
            <a:r>
              <a:rPr lang="en-US" dirty="0" smtClean="0"/>
              <a:t>of a branch, or no </a:t>
            </a:r>
            <a:r>
              <a:rPr lang="en-US" dirty="0" smtClean="0">
                <a:solidFill>
                  <a:schemeClr val="accent1"/>
                </a:solidFill>
              </a:rPr>
              <a:t>interrupt</a:t>
            </a:r>
            <a:r>
              <a:rPr lang="en-US" dirty="0" smtClean="0"/>
              <a:t> will come before it</a:t>
            </a:r>
          </a:p>
          <a:p>
            <a:pPr lvl="1"/>
            <a:r>
              <a:rPr lang="en-US" dirty="0" smtClean="0"/>
              <a:t>Only possible at </a:t>
            </a:r>
            <a:r>
              <a:rPr lang="en-US" dirty="0" smtClean="0">
                <a:solidFill>
                  <a:srgbClr val="FF0000"/>
                </a:solidFill>
              </a:rPr>
              <a:t>commit time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Solution</a:t>
            </a:r>
            <a:r>
              <a:rPr lang="en-US" dirty="0" smtClean="0"/>
              <a:t>: Send stores to memory at </a:t>
            </a:r>
            <a:r>
              <a:rPr lang="en-US" dirty="0" smtClean="0">
                <a:solidFill>
                  <a:srgbClr val="FF0000"/>
                </a:solidFill>
              </a:rPr>
              <a:t>commit time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At the same time remove them from the </a:t>
            </a:r>
            <a:r>
              <a:rPr lang="en-US" dirty="0" smtClean="0">
                <a:solidFill>
                  <a:schemeClr val="tx2"/>
                </a:solidFill>
              </a:rPr>
              <a:t>store queue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65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in the case of an interrupt?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Let us treat interrupts, exceptions, and branch </a:t>
            </a:r>
            <a:r>
              <a:rPr lang="en-US" dirty="0" err="1" smtClean="0"/>
              <a:t>mispredictions</a:t>
            </a:r>
            <a:r>
              <a:rPr lang="en-US" dirty="0" smtClean="0"/>
              <a:t> in the same </a:t>
            </a:r>
            <a:r>
              <a:rPr lang="en-US" dirty="0" smtClean="0">
                <a:solidFill>
                  <a:schemeClr val="accent1"/>
                </a:solidFill>
              </a:rPr>
              <a:t>category</a:t>
            </a:r>
          </a:p>
          <a:p>
            <a:r>
              <a:rPr lang="en-US" dirty="0" smtClean="0"/>
              <a:t>We will clearly have some instructions in the </a:t>
            </a:r>
            <a:r>
              <a:rPr lang="en-US" dirty="0" smtClean="0">
                <a:solidFill>
                  <a:schemeClr val="accent6"/>
                </a:solidFill>
              </a:rPr>
              <a:t>pipeline</a:t>
            </a:r>
            <a:r>
              <a:rPr lang="en-US" dirty="0" smtClean="0"/>
              <a:t> that are on the </a:t>
            </a:r>
            <a:r>
              <a:rPr lang="en-US" dirty="0" smtClean="0">
                <a:solidFill>
                  <a:srgbClr val="FF0000"/>
                </a:solidFill>
              </a:rPr>
              <a:t>wrong path</a:t>
            </a:r>
            <a:r>
              <a:rPr lang="en-US" dirty="0" smtClean="0"/>
              <a:t>. They should not be </a:t>
            </a:r>
            <a:r>
              <a:rPr lang="en-US" dirty="0" smtClean="0">
                <a:solidFill>
                  <a:srgbClr val="C00000"/>
                </a:solidFill>
              </a:rPr>
              <a:t>committed</a:t>
            </a:r>
          </a:p>
          <a:p>
            <a:r>
              <a:rPr lang="en-US" dirty="0" smtClean="0"/>
              <a:t>Use the </a:t>
            </a:r>
            <a:r>
              <a:rPr lang="en-US" dirty="0" smtClean="0">
                <a:solidFill>
                  <a:srgbClr val="C00000"/>
                </a:solidFill>
              </a:rPr>
              <a:t>ROB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Mark the instruction that has had an exception, or suffered from a </a:t>
            </a:r>
            <a:r>
              <a:rPr lang="en-US" dirty="0" err="1" smtClean="0">
                <a:solidFill>
                  <a:srgbClr val="FF0000"/>
                </a:solidFill>
              </a:rPr>
              <a:t>misprediction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/>
              <a:t>in the ROB</a:t>
            </a:r>
          </a:p>
          <a:p>
            <a:pPr lvl="1"/>
            <a:r>
              <a:rPr lang="en-US" dirty="0" smtClean="0"/>
              <a:t>In the case of an </a:t>
            </a:r>
            <a:r>
              <a:rPr lang="en-US" dirty="0" smtClean="0">
                <a:solidFill>
                  <a:schemeClr val="tx2"/>
                </a:solidFill>
              </a:rPr>
              <a:t>interrupt</a:t>
            </a:r>
            <a:r>
              <a:rPr lang="en-US" dirty="0" smtClean="0"/>
              <a:t> mark the top most entry in the ROB</a:t>
            </a:r>
          </a:p>
          <a:p>
            <a:pPr lvl="1"/>
            <a:r>
              <a:rPr lang="en-US" dirty="0" smtClean="0"/>
              <a:t>Wait till the marked instruction </a:t>
            </a:r>
            <a:r>
              <a:rPr lang="en-US" dirty="0" smtClean="0">
                <a:solidFill>
                  <a:srgbClr val="FF0000"/>
                </a:solidFill>
              </a:rPr>
              <a:t>retires</a:t>
            </a:r>
          </a:p>
          <a:p>
            <a:pPr lvl="1"/>
            <a:r>
              <a:rPr lang="en-US" dirty="0" smtClean="0"/>
              <a:t>Initiate the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recovery sequence</a:t>
            </a:r>
          </a:p>
          <a:p>
            <a:pPr lvl="1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More on the next slide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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87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Flushing the Pipeline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1871932" y="3381555"/>
            <a:ext cx="1664898" cy="6814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Fetch</a:t>
            </a:r>
            <a:endParaRPr lang="en-IN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4321834" y="3014932"/>
            <a:ext cx="3114136" cy="14147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Rest of the Pipeline</a:t>
            </a:r>
            <a:endParaRPr lang="en-IN" sz="2800" dirty="0"/>
          </a:p>
        </p:txBody>
      </p:sp>
      <p:sp>
        <p:nvSpPr>
          <p:cNvPr id="6" name="Right Arrow 5"/>
          <p:cNvSpPr/>
          <p:nvPr/>
        </p:nvSpPr>
        <p:spPr>
          <a:xfrm>
            <a:off x="3588588" y="3545456"/>
            <a:ext cx="681487" cy="353683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ight Arrow 6"/>
          <p:cNvSpPr/>
          <p:nvPr/>
        </p:nvSpPr>
        <p:spPr>
          <a:xfrm>
            <a:off x="7539487" y="3579961"/>
            <a:ext cx="681487" cy="353683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/>
          <p:cNvSpPr/>
          <p:nvPr/>
        </p:nvSpPr>
        <p:spPr>
          <a:xfrm>
            <a:off x="1031961" y="3520257"/>
            <a:ext cx="396815" cy="4226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31961" y="3520257"/>
            <a:ext cx="396815" cy="42269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ectangle 16"/>
          <p:cNvSpPr/>
          <p:nvPr/>
        </p:nvSpPr>
        <p:spPr>
          <a:xfrm>
            <a:off x="1046171" y="3536261"/>
            <a:ext cx="396815" cy="42269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ectangle 17"/>
          <p:cNvSpPr/>
          <p:nvPr/>
        </p:nvSpPr>
        <p:spPr>
          <a:xfrm>
            <a:off x="1036147" y="3520256"/>
            <a:ext cx="396815" cy="4226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Rectangle 18"/>
          <p:cNvSpPr/>
          <p:nvPr/>
        </p:nvSpPr>
        <p:spPr>
          <a:xfrm>
            <a:off x="1046171" y="3512079"/>
            <a:ext cx="405700" cy="40479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Rectangle 19"/>
          <p:cNvSpPr/>
          <p:nvPr/>
        </p:nvSpPr>
        <p:spPr>
          <a:xfrm>
            <a:off x="8617400" y="4692699"/>
            <a:ext cx="396815" cy="4226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Rectangle 20"/>
          <p:cNvSpPr/>
          <p:nvPr/>
        </p:nvSpPr>
        <p:spPr>
          <a:xfrm>
            <a:off x="8617399" y="4257546"/>
            <a:ext cx="396815" cy="4226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Rectangle 21"/>
          <p:cNvSpPr/>
          <p:nvPr/>
        </p:nvSpPr>
        <p:spPr>
          <a:xfrm>
            <a:off x="8617400" y="3845462"/>
            <a:ext cx="396815" cy="4226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Rectangle 22"/>
          <p:cNvSpPr/>
          <p:nvPr/>
        </p:nvSpPr>
        <p:spPr>
          <a:xfrm>
            <a:off x="8617399" y="3410309"/>
            <a:ext cx="396815" cy="4226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ectangle 23"/>
          <p:cNvSpPr/>
          <p:nvPr/>
        </p:nvSpPr>
        <p:spPr>
          <a:xfrm>
            <a:off x="8617399" y="2981385"/>
            <a:ext cx="396815" cy="4226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Rounded Rectangle 24"/>
          <p:cNvSpPr/>
          <p:nvPr/>
        </p:nvSpPr>
        <p:spPr>
          <a:xfrm>
            <a:off x="8220974" y="5336931"/>
            <a:ext cx="1186795" cy="32531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ROB</a:t>
            </a:r>
            <a:endParaRPr lang="en-IN" dirty="0"/>
          </a:p>
        </p:txBody>
      </p:sp>
      <p:sp>
        <p:nvSpPr>
          <p:cNvPr id="27" name="Rounded Rectangle 26"/>
          <p:cNvSpPr/>
          <p:nvPr/>
        </p:nvSpPr>
        <p:spPr>
          <a:xfrm>
            <a:off x="452773" y="3012016"/>
            <a:ext cx="1186795" cy="32531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Insts</a:t>
            </a:r>
            <a:endParaRPr lang="en-IN" dirty="0"/>
          </a:p>
        </p:txBody>
      </p:sp>
      <p:sp>
        <p:nvSpPr>
          <p:cNvPr id="35" name="Rounded Rectangle 34"/>
          <p:cNvSpPr/>
          <p:nvPr/>
        </p:nvSpPr>
        <p:spPr>
          <a:xfrm>
            <a:off x="9785838" y="4709539"/>
            <a:ext cx="1820008" cy="5130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Branch </a:t>
            </a:r>
            <a:r>
              <a:rPr lang="en-US" dirty="0" err="1" smtClean="0"/>
              <a:t>misprediction</a:t>
            </a:r>
            <a:endParaRPr lang="en-IN" dirty="0"/>
          </a:p>
        </p:txBody>
      </p:sp>
      <p:grpSp>
        <p:nvGrpSpPr>
          <p:cNvPr id="96" name="Group 95"/>
          <p:cNvGrpSpPr/>
          <p:nvPr/>
        </p:nvGrpSpPr>
        <p:grpSpPr>
          <a:xfrm>
            <a:off x="8608513" y="3001495"/>
            <a:ext cx="405701" cy="2095574"/>
            <a:chOff x="2148096" y="4763688"/>
            <a:chExt cx="405701" cy="2095574"/>
          </a:xfrm>
        </p:grpSpPr>
        <p:sp>
          <p:nvSpPr>
            <p:cNvPr id="38" name="Rectangle 37"/>
            <p:cNvSpPr/>
            <p:nvPr/>
          </p:nvSpPr>
          <p:spPr>
            <a:xfrm>
              <a:off x="2156981" y="6436567"/>
              <a:ext cx="396815" cy="42269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148096" y="6013872"/>
              <a:ext cx="396815" cy="422695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156982" y="5591177"/>
              <a:ext cx="396815" cy="42269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148097" y="5168482"/>
              <a:ext cx="396815" cy="422695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2148097" y="4763688"/>
              <a:ext cx="405700" cy="404794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2216608" y="6471303"/>
              <a:ext cx="298939" cy="336169"/>
              <a:chOff x="9539654" y="4768704"/>
              <a:chExt cx="298939" cy="336169"/>
            </a:xfrm>
          </p:grpSpPr>
          <p:cxnSp>
            <p:nvCxnSpPr>
              <p:cNvPr id="29" name="Straight Connector 28"/>
              <p:cNvCxnSpPr/>
              <p:nvPr/>
            </p:nvCxnSpPr>
            <p:spPr>
              <a:xfrm>
                <a:off x="9539654" y="4768704"/>
                <a:ext cx="298938" cy="33616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flipH="1">
                <a:off x="9539654" y="4786882"/>
                <a:ext cx="298939" cy="317991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7" name="Group 96"/>
          <p:cNvGrpSpPr/>
          <p:nvPr/>
        </p:nvGrpSpPr>
        <p:grpSpPr>
          <a:xfrm>
            <a:off x="8604069" y="2983594"/>
            <a:ext cx="405701" cy="1690780"/>
            <a:chOff x="3452289" y="4957134"/>
            <a:chExt cx="405701" cy="1690780"/>
          </a:xfrm>
        </p:grpSpPr>
        <p:sp>
          <p:nvSpPr>
            <p:cNvPr id="74" name="Rectangle 73"/>
            <p:cNvSpPr/>
            <p:nvPr/>
          </p:nvSpPr>
          <p:spPr>
            <a:xfrm>
              <a:off x="3461174" y="6225219"/>
              <a:ext cx="396815" cy="42269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3452289" y="5802524"/>
              <a:ext cx="396815" cy="422695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461175" y="5379829"/>
              <a:ext cx="396815" cy="42269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452290" y="4957134"/>
              <a:ext cx="396815" cy="422695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78" name="Group 77"/>
            <p:cNvGrpSpPr/>
            <p:nvPr/>
          </p:nvGrpSpPr>
          <p:grpSpPr>
            <a:xfrm>
              <a:off x="3520801" y="6259955"/>
              <a:ext cx="298939" cy="336169"/>
              <a:chOff x="9539654" y="4768704"/>
              <a:chExt cx="298939" cy="336169"/>
            </a:xfrm>
          </p:grpSpPr>
          <p:cxnSp>
            <p:nvCxnSpPr>
              <p:cNvPr id="79" name="Straight Connector 78"/>
              <p:cNvCxnSpPr/>
              <p:nvPr/>
            </p:nvCxnSpPr>
            <p:spPr>
              <a:xfrm>
                <a:off x="9539654" y="4768704"/>
                <a:ext cx="298938" cy="33616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 flipH="1">
                <a:off x="9539654" y="4786882"/>
                <a:ext cx="298939" cy="317991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8" name="Group 97"/>
          <p:cNvGrpSpPr/>
          <p:nvPr/>
        </p:nvGrpSpPr>
        <p:grpSpPr>
          <a:xfrm>
            <a:off x="8599625" y="2990729"/>
            <a:ext cx="405701" cy="1268085"/>
            <a:chOff x="4687957" y="5331213"/>
            <a:chExt cx="405701" cy="1268085"/>
          </a:xfrm>
        </p:grpSpPr>
        <p:sp>
          <p:nvSpPr>
            <p:cNvPr id="81" name="Rectangle 80"/>
            <p:cNvSpPr/>
            <p:nvPr/>
          </p:nvSpPr>
          <p:spPr>
            <a:xfrm>
              <a:off x="4696842" y="6176603"/>
              <a:ext cx="396815" cy="42269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4687957" y="5753908"/>
              <a:ext cx="396815" cy="422695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4696843" y="5331213"/>
              <a:ext cx="396815" cy="42269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4756469" y="6211339"/>
              <a:ext cx="298939" cy="336169"/>
              <a:chOff x="9539654" y="4768704"/>
              <a:chExt cx="298939" cy="336169"/>
            </a:xfrm>
          </p:grpSpPr>
          <p:cxnSp>
            <p:nvCxnSpPr>
              <p:cNvPr id="85" name="Straight Connector 84"/>
              <p:cNvCxnSpPr/>
              <p:nvPr/>
            </p:nvCxnSpPr>
            <p:spPr>
              <a:xfrm>
                <a:off x="9539654" y="4768704"/>
                <a:ext cx="298938" cy="33616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 flipH="1">
                <a:off x="9539654" y="4786882"/>
                <a:ext cx="298939" cy="317991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9" name="Group 98"/>
          <p:cNvGrpSpPr/>
          <p:nvPr/>
        </p:nvGrpSpPr>
        <p:grpSpPr>
          <a:xfrm>
            <a:off x="8608511" y="3005922"/>
            <a:ext cx="405700" cy="845390"/>
            <a:chOff x="5716331" y="5684467"/>
            <a:chExt cx="405700" cy="845390"/>
          </a:xfrm>
        </p:grpSpPr>
        <p:sp>
          <p:nvSpPr>
            <p:cNvPr id="87" name="Rectangle 86"/>
            <p:cNvSpPr/>
            <p:nvPr/>
          </p:nvSpPr>
          <p:spPr>
            <a:xfrm>
              <a:off x="5725216" y="6107162"/>
              <a:ext cx="396815" cy="42269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5716331" y="5684467"/>
              <a:ext cx="396815" cy="422695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89" name="Group 88"/>
            <p:cNvGrpSpPr/>
            <p:nvPr/>
          </p:nvGrpSpPr>
          <p:grpSpPr>
            <a:xfrm>
              <a:off x="5784843" y="6141898"/>
              <a:ext cx="298939" cy="336169"/>
              <a:chOff x="9539654" y="4768704"/>
              <a:chExt cx="298939" cy="336169"/>
            </a:xfrm>
          </p:grpSpPr>
          <p:cxnSp>
            <p:nvCxnSpPr>
              <p:cNvPr id="90" name="Straight Connector 89"/>
              <p:cNvCxnSpPr/>
              <p:nvPr/>
            </p:nvCxnSpPr>
            <p:spPr>
              <a:xfrm>
                <a:off x="9539654" y="4768704"/>
                <a:ext cx="298938" cy="33616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 flipH="1">
                <a:off x="9539654" y="4786882"/>
                <a:ext cx="298939" cy="317991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0" name="Group 99"/>
          <p:cNvGrpSpPr/>
          <p:nvPr/>
        </p:nvGrpSpPr>
        <p:grpSpPr>
          <a:xfrm>
            <a:off x="8604067" y="2988515"/>
            <a:ext cx="396815" cy="422695"/>
            <a:chOff x="6555182" y="6107162"/>
            <a:chExt cx="396815" cy="422695"/>
          </a:xfrm>
        </p:grpSpPr>
        <p:sp>
          <p:nvSpPr>
            <p:cNvPr id="92" name="Rectangle 91"/>
            <p:cNvSpPr/>
            <p:nvPr/>
          </p:nvSpPr>
          <p:spPr>
            <a:xfrm>
              <a:off x="6555182" y="6107162"/>
              <a:ext cx="396815" cy="42269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93" name="Group 92"/>
            <p:cNvGrpSpPr/>
            <p:nvPr/>
          </p:nvGrpSpPr>
          <p:grpSpPr>
            <a:xfrm>
              <a:off x="6614809" y="6141898"/>
              <a:ext cx="298939" cy="336169"/>
              <a:chOff x="9539654" y="4768704"/>
              <a:chExt cx="298939" cy="336169"/>
            </a:xfrm>
          </p:grpSpPr>
          <p:cxnSp>
            <p:nvCxnSpPr>
              <p:cNvPr id="94" name="Straight Connector 93"/>
              <p:cNvCxnSpPr/>
              <p:nvPr/>
            </p:nvCxnSpPr>
            <p:spPr>
              <a:xfrm>
                <a:off x="9539654" y="4768704"/>
                <a:ext cx="298938" cy="33616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 flipH="1">
                <a:off x="9539654" y="4786882"/>
                <a:ext cx="298939" cy="317991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1" name="Rounded Rectangle 100"/>
          <p:cNvSpPr/>
          <p:nvPr/>
        </p:nvSpPr>
        <p:spPr>
          <a:xfrm>
            <a:off x="9407769" y="2901462"/>
            <a:ext cx="2690446" cy="52715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Flush the ROB, LSQ, IW</a:t>
            </a:r>
          </a:p>
          <a:p>
            <a:pPr algn="ctr"/>
            <a:r>
              <a:rPr lang="en-US" dirty="0" smtClean="0"/>
              <a:t>and all pipeline registers</a:t>
            </a:r>
            <a:endParaRPr lang="en-IN" dirty="0"/>
          </a:p>
        </p:txBody>
      </p:sp>
      <p:sp>
        <p:nvSpPr>
          <p:cNvPr id="102" name="Slide Number Placeholder 10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948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3 0.00092 0.00625 0.00139 0.00925 0.00254 C 0.02747 0.00879 0.00078 0.00139 0.02227 0.00764 C 0.03203 0.01041 0.03438 0.01041 0.04466 0.01273 C 0.04974 0.01389 0.05469 0.01551 0.05977 0.01666 C 0.07474 0.02014 0.10482 0.02731 0.12253 0.0294 C 0.12878 0.03032 0.13503 0.03032 0.14128 0.03078 C 0.19635 0.04583 0.15664 0.0368 0.27175 0.03449 C 0.28529 0.03426 0.2974 0.0331 0.31068 0.03194 L 0.31432 0.03078 C 0.31576 0.03032 0.31719 0.03009 0.31862 0.0294 C 0.3194 0.02916 0.32005 0.02847 0.32083 0.02824 C 0.32227 0.02754 0.3237 0.02731 0.32513 0.02685 C 0.33359 0.01921 0.32969 0.02129 0.33672 0.01921 C 0.33815 0.01828 0.33958 0.01713 0.34102 0.01666 C 0.34271 0.01597 0.3444 0.01597 0.34609 0.01527 C 0.34701 0.01504 0.34792 0.01435 0.34896 0.01412 C 0.35078 0.01342 0.35273 0.01319 0.35469 0.01273 C 0.36185 0.00648 0.3526 0.01412 0.36185 0.00902 C 0.36367 0.0081 0.36523 0.00602 0.36693 0.00509 C 0.36836 0.0044 0.36979 0.0044 0.37122 0.00393 C 0.37227 0.00347 0.37318 0.00301 0.37422 0.00254 C 0.37539 0.00208 0.37656 0.00162 0.37773 0.00115 C 0.38568 0.00162 0.39362 0.00185 0.40156 0.00254 C 0.40234 0.00254 0.403 0.0037 0.40378 0.00393 C 0.40612 0.0044 0.40859 0.00486 0.41094 0.00509 C 0.41693 0.00602 0.42682 0.00694 0.43255 0.00764 L 0.46354 0.00648 C 0.46602 0.00625 0.46836 0.00578 0.47083 0.00509 C 0.47227 0.00463 0.4737 0.00324 0.47513 0.00254 L 0.478 0.00115 C 0.47995 -0.00093 0.4819 -0.00301 0.48372 -0.0051 C 0.48451 -0.00602 0.48516 -0.00718 0.48594 -0.00764 C 0.48711 -0.00857 0.48828 -0.00857 0.48958 -0.00903 C 0.49531 -0.00857 0.50104 -0.00834 0.5069 -0.00764 C 0.51589 -0.00672 0.50638 -0.00695 0.51263 -0.0051 C 0.51497 -0.0044 0.51745 -0.0044 0.51979 -0.00394 C 0.52682 -0.0044 0.53372 -0.0044 0.54076 -0.0051 C 0.54909 -0.00602 0.54297 -0.00579 0.54792 -0.00764 C 0.54935 -0.00834 0.55078 -0.00857 0.55221 -0.00903 C 0.55326 -0.00926 0.55417 -0.00996 0.55521 -0.01019 C 0.55755 -0.01088 0.56003 -0.01111 0.56237 -0.01158 C 0.56445 -0.01227 0.5668 -0.01297 0.56888 -0.01412 C 0.57031 -0.01482 0.57188 -0.01551 0.57318 -0.01667 C 0.57409 -0.0176 0.57513 -0.01852 0.57604 -0.01922 C 0.57747 -0.02014 0.58034 -0.02176 0.58034 -0.02176 C 0.58281 -0.02477 0.58255 -0.02361 0.58398 -0.02824 C 0.58451 -0.02986 0.58464 -0.03195 0.58542 -0.03334 C 0.5862 -0.03473 0.58737 -0.03496 0.58828 -0.03588 C 0.5901 -0.04051 0.59115 -0.04398 0.59414 -0.04746 C 0.59479 -0.04838 0.59557 -0.04908 0.59622 -0.05 C 0.59779 -0.05232 0.5987 -0.0551 0.60065 -0.05648 C 0.60169 -0.05718 0.603 -0.05718 0.60417 -0.05764 C 0.60495 -0.0581 0.6056 -0.05857 0.60638 -0.05903 L 0.61211 -0.06158 C 0.61263 -0.06273 0.61289 -0.06435 0.61354 -0.06528 C 0.61419 -0.06644 0.61523 -0.06667 0.61576 -0.06783 C 0.61875 -0.07454 0.61432 -0.06991 0.61784 -0.07292 L 0.61719 -0.07292 L 0.6194 -0.07292 " pathEditMode="relative" ptsTypes="AAAAAAAAAAAAAAAAAAAAAAAAAAAAAAAAAAAAAAAAAAAAAAAAAAAAAAAAAAAAA">
                                      <p:cBhvr>
                                        <p:cTn id="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85185E-6 L -1.66667E-6 -1.85185E-6 C 0.00261 0.00047 0.00521 0.00093 0.00782 0.00139 C 0.00938 0.00162 0.01068 0.00278 0.01224 0.00278 C 0.01993 0.00278 0.02761 0.00186 0.03529 0.00139 L 0.05625 -0.00115 L 0.06771 -0.00254 L 0.16433 -0.00115 C 0.16602 -0.00115 0.16771 -1.85185E-6 0.1694 -1.85185E-6 C 0.18607 0.00093 0.20261 0.00093 0.21914 0.00139 L 0.27253 -1.85185E-6 C 0.27448 -1.85185E-6 0.27644 -0.00092 0.27839 -0.00115 C 0.28217 -0.00185 0.28607 -0.00231 0.28985 -0.00254 C 0.3017 -0.00301 0.31342 -0.00324 0.32526 -0.0037 C 0.34102 -0.00648 0.33373 -0.00578 0.36133 -0.0037 C 0.39245 -0.00139 0.33646 -0.00347 0.37422 -0.00115 C 0.38633 -0.00046 0.39831 -0.00023 0.41029 -1.85185E-6 C 0.43438 0.00255 0.4237 0.00209 0.46302 -1.85185E-6 C 0.46654 -1.85185E-6 0.47019 -0.00069 0.47383 -0.00115 L 0.48672 -0.00254 L 0.51276 -0.0037 C 0.52409 -0.00486 0.53256 -0.00602 0.5444 -0.00625 L 0.61654 -0.00764 C 0.61901 -0.01041 0.6181 -0.00902 0.61954 -0.01134 L 0.61954 -0.01134 " pathEditMode="relative" ptsTypes="AAAAAAAAAAAAAAAAAAAAAAAAA"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85185E-6 L 2.91667E-6 -1.85185E-6 L 0.10521 -0.00139 C 0.10807 -0.00139 0.11094 -0.00208 0.1138 -0.00255 C 0.11979 -0.0037 0.11758 -0.00463 0.12474 -0.00509 C 0.1362 -0.00579 0.14779 -0.00602 0.15925 -0.00648 L 0.18164 -0.00764 C 0.20612 -0.01111 0.18893 -0.00926 0.23711 -0.00764 L 0.27253 -0.00648 C 0.27552 -0.00556 0.28047 -0.00394 0.28333 -0.00394 L 0.40234 -0.00255 C 0.40742 -0.00023 0.40495 -0.00116 0.41315 -1.85185E-6 C 0.41667 0.00046 0.42031 0.00093 0.42396 0.00116 C 0.44115 0.00625 0.42188 0.00093 0.46576 0.0037 C 0.4668 0.00393 0.46771 0.00486 0.46862 0.00509 C 0.47148 0.00602 0.47734 0.00764 0.47734 0.00764 C 0.48307 0.01273 0.47826 0.00926 0.4888 0.01157 C 0.48997 0.01181 0.49128 0.0125 0.49245 0.01273 C 0.50117 0.01528 0.49375 0.01273 0.50326 0.01528 C 0.50443 0.01574 0.5056 0.01643 0.5069 0.01667 C 0.51172 0.01782 0.51966 0.01852 0.52422 0.01921 L 0.52852 0.02176 L 0.5306 0.02315 C 0.53138 0.02431 0.53203 0.02569 0.53281 0.02685 C 0.53451 0.0294 0.53958 0.03403 0.54076 0.03449 C 0.54141 0.03495 0.54219 0.03542 0.54284 0.03588 C 0.54388 0.03657 0.54479 0.03773 0.54583 0.03843 C 0.54583 0.03843 0.55117 0.04167 0.55221 0.04236 C 0.553 0.04259 0.55365 0.04329 0.55443 0.04352 C 0.5599 0.0456 0.55677 0.04468 0.5638 0.04606 C 0.56797 0.04861 0.56393 0.04653 0.57031 0.04861 C 0.58594 0.05417 0.56302 0.0463 0.57539 0.05116 C 0.57682 0.05185 0.57826 0.05231 0.57969 0.05255 C 0.58685 0.05324 0.59414 0.05347 0.6013 0.05393 C 0.6056 0.05347 0.61003 0.0537 0.61432 0.05255 C 0.6151 0.05231 0.61563 0.05046 0.61641 0.05 C 0.61732 0.04954 0.61836 0.05 0.6194 0.05 L 0.6194 0.05 " pathEditMode="relative" ptsTypes="AAAAAAAAAAAAAAAAAAAAAAAAAAAAAAAAAAAAAA">
                                      <p:cBhvr>
                                        <p:cTn id="2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234 0.00116 0.00469 0.00325 0.00716 0.00371 C 0.02409 0.00672 0.03841 0.00394 0.05547 0.00371 L 0.16875 0.00255 C 0.18021 0.00278 0.1918 0.00371 0.20338 0.00371 C 0.32487 0.00371 0.26706 -0.00046 0.31875 0.00371 C 0.32643 0.00649 0.3181 0.00371 0.33099 0.00625 C 0.33724 0.00741 0.33424 0.00834 0.3418 0.0088 C 0.35143 0.0095 0.36107 0.00973 0.3707 0.01019 L 0.39661 0.0088 C 0.39805 0.0088 0.39948 0.00788 0.40091 0.00764 C 0.40456 0.00695 0.4082 0.00672 0.41172 0.00625 L 0.42044 0.0051 C 0.43151 0.00533 0.44258 0.00533 0.45365 0.00625 C 0.45586 0.00649 0.45794 0.00811 0.46016 0.0088 C 0.46237 0.00973 0.46588 0.01088 0.4681 0.01135 C 0.47018 0.01204 0.4724 0.01227 0.47448 0.01274 C 0.47604 0.01297 0.47747 0.01343 0.47891 0.01389 C 0.47982 0.01436 0.48073 0.01505 0.48177 0.01528 C 0.48463 0.01598 0.49362 0.01737 0.49622 0.01783 C 0.49961 0.02709 0.49753 0.02408 0.50195 0.02801 C 0.50365 0.03125 0.50482 0.03334 0.50703 0.03565 C 0.50885 0.03774 0.51094 0.03866 0.51276 0.04098 L 0.51706 0.04607 L 0.51927 0.04862 C 0.51979 0.04977 0.52005 0.05139 0.5207 0.05232 C 0.52213 0.05487 0.52331 0.0551 0.525 0.05625 C 0.52578 0.05718 0.52643 0.05811 0.52721 0.0588 C 0.53099 0.06158 0.5293 0.05811 0.53294 0.06274 C 0.53594 0.06644 0.53476 0.06852 0.53867 0.07153 C 0.5401 0.07269 0.54167 0.07246 0.5431 0.07292 C 0.54635 0.07385 0.54974 0.07477 0.55312 0.07547 C 0.55651 0.07616 0.5599 0.07616 0.56328 0.07686 C 0.56562 0.07709 0.5681 0.07778 0.57044 0.07801 C 0.57409 0.07848 0.57773 0.07894 0.58125 0.0794 C 0.58776 0.07894 0.59427 0.07709 0.60078 0.07801 C 0.60156 0.07825 0.6 0.08079 0.59935 0.08195 C 0.59857 0.08288 0.59375 0.08426 0.59349 0.0845 C 0.59375 0.08565 0.59375 0.08727 0.59427 0.0882 C 0.5957 0.09144 0.59687 0.09051 0.59857 0.09213 C 0.59935 0.09283 0.6 0.09375 0.60078 0.09468 C 0.60117 0.09584 0.60182 0.09723 0.60221 0.09862 C 0.60286 0.10093 0.60286 0.10463 0.6043 0.10625 C 0.6056 0.10764 0.60729 0.10788 0.60872 0.1088 C 0.61471 0.11227 0.61016 0.10996 0.62318 0.10996 L 0.62318 0.10996 " pathEditMode="relative" ptsTypes="AAAAAAAAAAAAAAAAAAAAAAAAAAAAAAAAAAAAAAAAAAAAAAA">
                                      <p:cBhvr>
                                        <p:cTn id="3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0.00046 L -1.45833E-6 -0.00023 C 0.02305 0.00347 -0.00247 -0.00046 0.05156 0.00185 C 0.05456 0.00208 0.05742 0.00301 0.06029 0.00324 L 0.12214 0.00417 C 0.14336 0.00787 0.11927 0.00417 0.1668 0.00417 C 0.17852 0.00417 0.19024 0.00509 0.20195 0.00556 L 0.28985 0.00417 C 0.29323 0.00417 0.30807 0.00232 0.31211 0.00185 C 0.31302 0.00139 0.31393 0.00116 0.31498 0.00093 C 0.3168 0.00023 0.32253 -0.00139 0.32435 -0.00139 C 0.33893 -0.00486 0.33985 -0.00324 0.3625 -0.0037 L 0.38698 -0.00278 C 0.39271 -0.00231 0.39831 -0.00139 0.40417 -0.00139 C 0.41419 -0.00139 0.42448 -0.00231 0.43451 -0.00278 L 0.45534 -0.00139 C 0.45729 -0.00139 0.45912 -0.00092 0.46107 -0.00046 L 0.46745 0.00093 C 0.47722 0.00463 0.4668 0.00093 0.49063 0.00417 C 0.49414 0.00486 0.49388 0.00579 0.49714 0.00648 C 0.50235 0.0081 0.50169 0.00695 0.50573 0.0088 C 0.50716 0.00972 0.5086 0.01065 0.51003 0.01134 L 0.51224 0.0125 C 0.51315 0.01482 0.5138 0.01783 0.51511 0.01968 C 0.5168 0.02246 0.51862 0.02477 0.52005 0.02801 C 0.52083 0.0294 0.52149 0.03148 0.52227 0.03264 C 0.52292 0.0338 0.52383 0.03426 0.52448 0.03496 C 0.52891 0.0419 0.52826 0.04097 0.53086 0.04815 C 0.53229 0.06042 0.53073 0.04931 0.53229 0.05764 C 0.53412 0.06806 0.5319 0.05741 0.53373 0.06597 C 0.53399 0.06968 0.53386 0.07315 0.53438 0.07662 C 0.5349 0.07986 0.53698 0.0838 0.53802 0.08611 C 0.53854 0.08935 0.53802 0.09352 0.53945 0.09583 C 0.54102 0.09838 0.54206 0.09954 0.5431 0.10301 C 0.5444 0.10764 0.5431 0.10602 0.54453 0.11134 C 0.54479 0.1125 0.54544 0.11366 0.54597 0.11458 C 0.54623 0.11597 0.54649 0.1169 0.54662 0.11829 C 0.54688 0.11968 0.54714 0.12153 0.5474 0.12292 C 0.54766 0.12454 0.54779 0.12546 0.54805 0.12685 C 0.54896 0.13009 0.54974 0.13264 0.55169 0.13496 C 0.55235 0.13565 0.55326 0.13565 0.55404 0.13611 C 0.55469 0.13704 0.55534 0.13773 0.55612 0.13843 C 0.5569 0.13912 0.55768 0.13912 0.55833 0.13982 C 0.56563 0.14676 0.55977 0.14283 0.56472 0.1456 C 0.56498 0.14699 0.56485 0.14838 0.56537 0.14931 C 0.56602 0.15023 0.56693 0.15 0.56758 0.15046 C 0.57227 0.1544 0.56667 0.15208 0.57409 0.15533 L 0.57982 0.15764 C 0.58086 0.15833 0.58177 0.15926 0.58268 0.15996 C 0.58789 0.1632 0.58789 0.1625 0.59414 0.16343 C 0.60274 0.16713 0.59792 0.16574 0.61576 0.16343 C 0.62839 0.16204 0.61081 0.16227 0.6194 0.16227 L 0.62175 0.16458 " pathEditMode="relative" rAng="0" ptsTypes="AAAAAAAAAAAAAAAAAAAAAAAAAAAAAAAAAAAAAAAAAAAAAAAAAAAAA"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81" y="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35" grpId="0" animBg="1"/>
      <p:bldP spid="10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Recovery Sequence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Flush the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pipeline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Remove</a:t>
            </a:r>
            <a:r>
              <a:rPr lang="en-US" dirty="0" smtClean="0"/>
              <a:t> the entries from the </a:t>
            </a:r>
            <a:r>
              <a:rPr lang="en-US" dirty="0" smtClean="0">
                <a:solidFill>
                  <a:schemeClr val="tx2"/>
                </a:solidFill>
              </a:rPr>
              <a:t>IW</a:t>
            </a:r>
            <a:r>
              <a:rPr lang="en-US" dirty="0" smtClean="0"/>
              <a:t>, LSQ, and </a:t>
            </a:r>
            <a:r>
              <a:rPr lang="en-US" dirty="0" smtClean="0">
                <a:solidFill>
                  <a:srgbClr val="FF0000"/>
                </a:solidFill>
              </a:rPr>
              <a:t>ROB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Remove entries </a:t>
            </a:r>
            <a:r>
              <a:rPr lang="en-US" dirty="0" smtClean="0"/>
              <a:t>from all pipeline registers and other temporary structures (not the rename table or register file though)</a:t>
            </a:r>
          </a:p>
          <a:p>
            <a:r>
              <a:rPr lang="en-US" dirty="0" smtClean="0"/>
              <a:t>Restore the state</a:t>
            </a:r>
          </a:p>
          <a:p>
            <a:pPr lvl="1"/>
            <a:r>
              <a:rPr lang="en-US" dirty="0" smtClean="0"/>
              <a:t>Architectural register state for the last committed instruction</a:t>
            </a:r>
          </a:p>
          <a:p>
            <a:pPr lvl="1"/>
            <a:r>
              <a:rPr lang="en-US" dirty="0" smtClean="0"/>
              <a:t>The contents in the rest of the physical registers does not </a:t>
            </a:r>
            <a:r>
              <a:rPr lang="en-US" dirty="0" smtClean="0">
                <a:solidFill>
                  <a:schemeClr val="accent1"/>
                </a:solidFill>
              </a:rPr>
              <a:t>matter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 1: Retirement Register File (RRF)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944737" cy="4351338"/>
          </a:xfrm>
        </p:spPr>
        <p:txBody>
          <a:bodyPr/>
          <a:lstStyle/>
          <a:p>
            <a:r>
              <a:rPr lang="en-US" dirty="0" smtClean="0"/>
              <a:t>RRF </a:t>
            </a:r>
            <a:r>
              <a:rPr lang="en-US" dirty="0" smtClean="0">
                <a:sym typeface="Wingdings" panose="05000000000000000000" pitchFamily="2" charset="2"/>
              </a:rPr>
              <a:t> Maintain the </a:t>
            </a:r>
            <a:r>
              <a:rPr lang="en-US" dirty="0" smtClean="0">
                <a:solidFill>
                  <a:schemeClr val="tx2"/>
                </a:solidFill>
                <a:sym typeface="Wingdings" panose="05000000000000000000" pitchFamily="2" charset="2"/>
              </a:rPr>
              <a:t>state</a:t>
            </a:r>
            <a:r>
              <a:rPr lang="en-US" dirty="0" smtClean="0">
                <a:sym typeface="Wingdings" panose="05000000000000000000" pitchFamily="2" charset="2"/>
              </a:rPr>
              <a:t> of all architectural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registers</a:t>
            </a:r>
            <a:r>
              <a:rPr lang="en-US" dirty="0" smtClean="0">
                <a:sym typeface="Wingdings" panose="05000000000000000000" pitchFamily="2" charset="2"/>
              </a:rPr>
              <a:t> at commit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time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Each entry of the ROB gets </a:t>
            </a:r>
            <a:r>
              <a:rPr lang="en-US" dirty="0" smtClean="0">
                <a:solidFill>
                  <a:schemeClr val="tx2"/>
                </a:solidFill>
                <a:sym typeface="Wingdings" panose="05000000000000000000" pitchFamily="2" charset="2"/>
              </a:rPr>
              <a:t>augmented</a:t>
            </a:r>
            <a:r>
              <a:rPr lang="en-US" dirty="0" smtClean="0">
                <a:sym typeface="Wingdings" panose="05000000000000000000" pitchFamily="2" charset="2"/>
              </a:rPr>
              <a:t> with the value of the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destination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Write the value of the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destination</a:t>
            </a:r>
            <a:r>
              <a:rPr lang="en-US" dirty="0" smtClean="0">
                <a:sym typeface="Wingdings" panose="05000000000000000000" pitchFamily="2" charset="2"/>
              </a:rPr>
              <a:t> register at commit time.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The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RRF</a:t>
            </a:r>
            <a:r>
              <a:rPr lang="en-US" dirty="0" smtClean="0">
                <a:sym typeface="Wingdings" panose="05000000000000000000" pitchFamily="2" charset="2"/>
              </a:rPr>
              <a:t> maintains a checkpoint at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commit time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666328" y="2186142"/>
            <a:ext cx="954206" cy="36303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ROB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9620534" y="2429302"/>
            <a:ext cx="955343" cy="4776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577015" y="2186142"/>
            <a:ext cx="914400" cy="100743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RRF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6933062" y="2186142"/>
            <a:ext cx="1009934" cy="19900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PRF</a:t>
            </a:r>
            <a:endParaRPr lang="en-US" sz="2800" dirty="0"/>
          </a:p>
        </p:txBody>
      </p:sp>
      <p:sp>
        <p:nvSpPr>
          <p:cNvPr id="8" name="Right Arrow 7"/>
          <p:cNvSpPr/>
          <p:nvPr/>
        </p:nvSpPr>
        <p:spPr>
          <a:xfrm rot="16200000">
            <a:off x="6413962" y="4934531"/>
            <a:ext cx="2048136" cy="4367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315201" y="5961099"/>
            <a:ext cx="3848668" cy="2158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931857" y="3193576"/>
            <a:ext cx="232012" cy="2767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26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 2: Retirement RAT (RRAT)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374039" cy="4351338"/>
          </a:xfrm>
        </p:spPr>
        <p:txBody>
          <a:bodyPr/>
          <a:lstStyle/>
          <a:p>
            <a:r>
              <a:rPr lang="en-US" dirty="0" smtClean="0"/>
              <a:t>Why do we need to write the </a:t>
            </a:r>
            <a:r>
              <a:rPr lang="en-US" dirty="0" smtClean="0">
                <a:solidFill>
                  <a:schemeClr val="accent6"/>
                </a:solidFill>
              </a:rPr>
              <a:t>values</a:t>
            </a:r>
            <a:r>
              <a:rPr lang="en-US" dirty="0" smtClean="0"/>
              <a:t> into</a:t>
            </a:r>
            <a:br>
              <a:rPr lang="en-US" dirty="0" smtClean="0"/>
            </a:br>
            <a:r>
              <a:rPr lang="en-US" dirty="0" smtClean="0"/>
              <a:t>the RRF?</a:t>
            </a:r>
          </a:p>
          <a:p>
            <a:r>
              <a:rPr lang="en-US" dirty="0" smtClean="0"/>
              <a:t>Aren’t just the </a:t>
            </a:r>
            <a:r>
              <a:rPr lang="en-US" dirty="0" smtClean="0">
                <a:solidFill>
                  <a:srgbClr val="FF0000"/>
                </a:solidFill>
              </a:rPr>
              <a:t>mappings</a:t>
            </a:r>
            <a:r>
              <a:rPr lang="en-US" dirty="0" smtClean="0"/>
              <a:t> sufficient.</a:t>
            </a:r>
          </a:p>
          <a:p>
            <a:r>
              <a:rPr lang="en-US" dirty="0" smtClean="0"/>
              <a:t>Maintain a </a:t>
            </a:r>
            <a:r>
              <a:rPr lang="en-US" dirty="0" smtClean="0">
                <a:solidFill>
                  <a:schemeClr val="tx2"/>
                </a:solidFill>
              </a:rPr>
              <a:t>copy</a:t>
            </a:r>
            <a:r>
              <a:rPr lang="en-US" dirty="0" smtClean="0"/>
              <a:t> of the mapping of the</a:t>
            </a:r>
            <a:br>
              <a:rPr lang="en-US" dirty="0" smtClean="0"/>
            </a:br>
            <a:r>
              <a:rPr lang="en-US" dirty="0" smtClean="0"/>
              <a:t>destination register in the </a:t>
            </a:r>
            <a:r>
              <a:rPr lang="en-US" dirty="0" smtClean="0">
                <a:solidFill>
                  <a:srgbClr val="FF0000"/>
                </a:solidFill>
              </a:rPr>
              <a:t>ROB</a:t>
            </a:r>
            <a:r>
              <a:rPr lang="en-US" dirty="0" smtClean="0"/>
              <a:t> entry</a:t>
            </a:r>
          </a:p>
          <a:p>
            <a:pPr lvl="1"/>
            <a:r>
              <a:rPr lang="en-US" dirty="0" err="1" smtClean="0"/>
              <a:t>Eg</a:t>
            </a:r>
            <a:r>
              <a:rPr lang="en-US" dirty="0" smtClean="0"/>
              <a:t>: r1 </a:t>
            </a:r>
            <a:r>
              <a:rPr lang="en-US" dirty="0" smtClean="0">
                <a:sym typeface="Wingdings" panose="05000000000000000000" pitchFamily="2" charset="2"/>
              </a:rPr>
              <a:t> r2 + r3, </a:t>
            </a:r>
            <a:r>
              <a:rPr lang="en-US" i="1" dirty="0" smtClean="0">
                <a:sym typeface="Wingdings" panose="05000000000000000000" pitchFamily="2" charset="2"/>
              </a:rPr>
              <a:t>r1 </a:t>
            </a:r>
            <a:r>
              <a:rPr lang="en-US" dirty="0" smtClean="0">
                <a:sym typeface="Wingdings" panose="05000000000000000000" pitchFamily="2" charset="2"/>
              </a:rPr>
              <a:t>gets </a:t>
            </a:r>
            <a:r>
              <a:rPr lang="en-US" dirty="0" smtClean="0">
                <a:solidFill>
                  <a:schemeClr val="tx2"/>
                </a:solidFill>
                <a:sym typeface="Wingdings" panose="05000000000000000000" pitchFamily="2" charset="2"/>
              </a:rPr>
              <a:t>mapped</a:t>
            </a:r>
            <a:r>
              <a:rPr lang="en-US" dirty="0" smtClean="0">
                <a:sym typeface="Wingdings" panose="05000000000000000000" pitchFamily="2" charset="2"/>
              </a:rPr>
              <a:t> to </a:t>
            </a:r>
            <a:r>
              <a:rPr lang="en-US" i="1" dirty="0" err="1" smtClean="0">
                <a:sym typeface="Wingdings" panose="05000000000000000000" pitchFamily="2" charset="2"/>
              </a:rPr>
              <a:t>py</a:t>
            </a:r>
            <a:endParaRPr lang="en-US" i="1" dirty="0"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Maintain </a:t>
            </a:r>
            <a:r>
              <a:rPr lang="en-US" i="1" dirty="0" smtClean="0">
                <a:sym typeface="Wingdings" panose="05000000000000000000" pitchFamily="2" charset="2"/>
              </a:rPr>
              <a:t>r1</a:t>
            </a:r>
            <a:r>
              <a:rPr lang="en-US" dirty="0" smtClean="0">
                <a:sym typeface="Wingdings" panose="05000000000000000000" pitchFamily="2" charset="2"/>
              </a:rPr>
              <a:t>  </a:t>
            </a:r>
            <a:r>
              <a:rPr lang="en-US" i="1" dirty="0" err="1" smtClean="0">
                <a:sym typeface="Wingdings" panose="05000000000000000000" pitchFamily="2" charset="2"/>
              </a:rPr>
              <a:t>py</a:t>
            </a:r>
            <a:r>
              <a:rPr lang="en-US" dirty="0" smtClean="0">
                <a:sym typeface="Wingdings" panose="05000000000000000000" pitchFamily="2" charset="2"/>
              </a:rPr>
              <a:t> in the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ROB</a:t>
            </a:r>
            <a:r>
              <a:rPr lang="en-US" dirty="0" smtClean="0">
                <a:sym typeface="Wingdings" panose="05000000000000000000" pitchFamily="2" charset="2"/>
              </a:rPr>
              <a:t> entry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Update the RRAT with this </a:t>
            </a:r>
            <a:r>
              <a:rPr lang="en-US" dirty="0" smtClean="0">
                <a:solidFill>
                  <a:schemeClr val="tx2"/>
                </a:solidFill>
                <a:sym typeface="Wingdings" panose="05000000000000000000" pitchFamily="2" charset="2"/>
              </a:rPr>
              <a:t>mapping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At the time of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recovery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Restore the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mappings</a:t>
            </a:r>
            <a:r>
              <a:rPr lang="en-US" dirty="0" smtClean="0">
                <a:sym typeface="Wingdings" panose="05000000000000000000" pitchFamily="2" charset="2"/>
              </a:rPr>
              <a:t> in the RRAT to the RAT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8966579" y="2022369"/>
            <a:ext cx="954206" cy="36303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ROB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9920785" y="2265529"/>
            <a:ext cx="955343" cy="4776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233313" y="2022369"/>
            <a:ext cx="1009934" cy="19900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RAT</a:t>
            </a:r>
            <a:endParaRPr lang="en-US" sz="2800" dirty="0"/>
          </a:p>
        </p:txBody>
      </p:sp>
      <p:sp>
        <p:nvSpPr>
          <p:cNvPr id="8" name="Right Arrow 7"/>
          <p:cNvSpPr/>
          <p:nvPr/>
        </p:nvSpPr>
        <p:spPr>
          <a:xfrm rot="16200000">
            <a:off x="6714213" y="4770758"/>
            <a:ext cx="2048136" cy="4367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615452" y="5797326"/>
            <a:ext cx="3848668" cy="2158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1232108" y="3603009"/>
            <a:ext cx="232012" cy="21943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62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877265" y="2022368"/>
            <a:ext cx="1105469" cy="209925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RRAT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423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 3: RAT </a:t>
            </a:r>
            <a:r>
              <a:rPr lang="en-US" dirty="0" err="1" smtClean="0"/>
              <a:t>Checkpointing</a:t>
            </a:r>
            <a:r>
              <a:rPr lang="en-US" dirty="0" smtClean="0"/>
              <a:t> (SRAM based)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4"/>
            <a:ext cx="10980761" cy="486177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Consider the following design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At every </a:t>
            </a:r>
            <a:r>
              <a:rPr lang="en-US" dirty="0" smtClean="0">
                <a:solidFill>
                  <a:schemeClr val="tx2"/>
                </a:solidFill>
              </a:rPr>
              <a:t>branch</a:t>
            </a:r>
            <a:r>
              <a:rPr lang="en-US" dirty="0" smtClean="0"/>
              <a:t> let us maintain a </a:t>
            </a:r>
            <a:r>
              <a:rPr lang="en-US" dirty="0" smtClean="0">
                <a:solidFill>
                  <a:srgbClr val="FF0000"/>
                </a:solidFill>
              </a:rPr>
              <a:t>checkpoint</a:t>
            </a:r>
          </a:p>
          <a:p>
            <a:r>
              <a:rPr lang="en-US" dirty="0" smtClean="0"/>
              <a:t>Set of 16, 7-bit ids</a:t>
            </a:r>
          </a:p>
          <a:p>
            <a:r>
              <a:rPr lang="en-US" dirty="0" smtClean="0"/>
              <a:t>In each </a:t>
            </a:r>
            <a:r>
              <a:rPr lang="en-US" dirty="0" smtClean="0">
                <a:solidFill>
                  <a:srgbClr val="0070C0"/>
                </a:solidFill>
              </a:rPr>
              <a:t>entry</a:t>
            </a:r>
            <a:r>
              <a:rPr lang="en-US" dirty="0" smtClean="0"/>
              <a:t> of the </a:t>
            </a:r>
            <a:r>
              <a:rPr lang="en-US" dirty="0" smtClean="0">
                <a:solidFill>
                  <a:srgbClr val="FF0000"/>
                </a:solidFill>
              </a:rPr>
              <a:t>RAT</a:t>
            </a:r>
            <a:r>
              <a:rPr lang="en-US" dirty="0" smtClean="0"/>
              <a:t> have a </a:t>
            </a:r>
            <a:r>
              <a:rPr lang="en-US" dirty="0" smtClean="0">
                <a:solidFill>
                  <a:schemeClr val="accent5"/>
                </a:solidFill>
              </a:rPr>
              <a:t>shift</a:t>
            </a:r>
            <a:r>
              <a:rPr lang="en-US" dirty="0" smtClean="0"/>
              <a:t> register, where each entry of the shift register is 7 bits wide</a:t>
            </a:r>
          </a:p>
          <a:p>
            <a:r>
              <a:rPr lang="en-US" dirty="0" smtClean="0"/>
              <a:t>To create a </a:t>
            </a:r>
            <a:r>
              <a:rPr lang="en-US" dirty="0" smtClean="0">
                <a:solidFill>
                  <a:srgbClr val="FF0000"/>
                </a:solidFill>
              </a:rPr>
              <a:t>checkpoint, </a:t>
            </a:r>
            <a:r>
              <a:rPr lang="en-US" dirty="0" smtClean="0"/>
              <a:t>shift the entries in each row. </a:t>
            </a:r>
          </a:p>
          <a:p>
            <a:r>
              <a:rPr lang="en-US" dirty="0" smtClean="0"/>
              <a:t>The last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entries</a:t>
            </a:r>
            <a:r>
              <a:rPr lang="en-US" dirty="0" smtClean="0"/>
              <a:t> of each </a:t>
            </a:r>
            <a:r>
              <a:rPr lang="en-US" dirty="0" smtClean="0">
                <a:solidFill>
                  <a:srgbClr val="FF0000"/>
                </a:solidFill>
              </a:rPr>
              <a:t>shift register </a:t>
            </a:r>
            <a:r>
              <a:rPr lang="en-US" dirty="0" smtClean="0"/>
              <a:t>represent the current </a:t>
            </a:r>
            <a:r>
              <a:rPr lang="en-US" b="1" dirty="0" smtClean="0">
                <a:solidFill>
                  <a:schemeClr val="accent6"/>
                </a:solidFill>
              </a:rPr>
              <a:t>architectural state</a:t>
            </a:r>
          </a:p>
          <a:p>
            <a:r>
              <a:rPr lang="en-US" dirty="0" smtClean="0"/>
              <a:t>Remove the last entries once the corresponding instructions </a:t>
            </a:r>
            <a:r>
              <a:rPr lang="en-US" dirty="0" smtClean="0">
                <a:solidFill>
                  <a:srgbClr val="FF0000"/>
                </a:solidFill>
              </a:rPr>
              <a:t>commit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930555" y="2388358"/>
            <a:ext cx="968991" cy="17332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3057099" y="2374710"/>
            <a:ext cx="7506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57099" y="4096603"/>
            <a:ext cx="7506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12080" y="3058733"/>
            <a:ext cx="143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16 entries</a:t>
            </a:r>
            <a:endParaRPr lang="en-US" sz="2400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432412" y="2366968"/>
            <a:ext cx="0" cy="684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432412" y="3439657"/>
            <a:ext cx="0" cy="6819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5063319" y="3244006"/>
            <a:ext cx="3983165" cy="109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224412" y="2782341"/>
            <a:ext cx="3822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7 bit (1 out of 128 phys. </a:t>
            </a:r>
            <a:r>
              <a:rPr lang="en-US" sz="2400" dirty="0" err="1" smtClean="0"/>
              <a:t>regs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3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998794" y="2347415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5533599" y="2347414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7128112" y="2320114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5131558" y="2477067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6701049" y="2456594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8304091" y="2449769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8687653" y="2320115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3998794" y="3106483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5533599" y="3106482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7128112" y="3079182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5131558" y="3236135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6701049" y="3215662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8304091" y="3208837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8687653" y="3079183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4019834" y="3872389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5554639" y="3872388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7149152" y="3845088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5152598" y="4002041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6722089" y="3981568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>
            <a:off x="8325131" y="3974743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8708693" y="3845089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4040874" y="4610995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575679" y="4610994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7170192" y="4583694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>
            <a:off x="5173638" y="4740647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/>
          <p:cNvSpPr/>
          <p:nvPr/>
        </p:nvSpPr>
        <p:spPr>
          <a:xfrm>
            <a:off x="6743129" y="4720174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>
            <a:off x="8346171" y="4713349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8729733" y="4583695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596719" y="5663821"/>
            <a:ext cx="162636" cy="16377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600398" y="5663821"/>
            <a:ext cx="162636" cy="16377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7498306" y="5663820"/>
            <a:ext cx="162636" cy="16377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545910" y="3474970"/>
            <a:ext cx="1924335" cy="6567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Arch reg. id</a:t>
            </a:r>
            <a:endParaRPr lang="en-US" dirty="0"/>
          </a:p>
        </p:txBody>
      </p:sp>
      <p:cxnSp>
        <p:nvCxnSpPr>
          <p:cNvPr id="37" name="Elbow Connector 36"/>
          <p:cNvCxnSpPr>
            <a:stCxn id="35" idx="3"/>
            <a:endCxn id="11" idx="1"/>
          </p:cNvCxnSpPr>
          <p:nvPr/>
        </p:nvCxnSpPr>
        <p:spPr>
          <a:xfrm flipV="1">
            <a:off x="2470245" y="3365791"/>
            <a:ext cx="1528549" cy="43754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875964" y="1978925"/>
            <a:ext cx="1509214" cy="433998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>
            <a:off x="3794078" y="1437882"/>
            <a:ext cx="1739521" cy="5001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Latest Mapping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8587284" y="1978925"/>
            <a:ext cx="1509214" cy="433998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8494311" y="1413998"/>
            <a:ext cx="1739521" cy="5001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Architectural State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35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 4: RAT </a:t>
            </a:r>
            <a:r>
              <a:rPr lang="en-US" dirty="0" err="1" smtClean="0"/>
              <a:t>Checkpointing</a:t>
            </a:r>
            <a:r>
              <a:rPr lang="en-US" dirty="0" smtClean="0"/>
              <a:t> (CAM based)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8549"/>
            <a:ext cx="10515600" cy="1296538"/>
          </a:xfrm>
        </p:spPr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CAM</a:t>
            </a:r>
            <a:r>
              <a:rPr lang="en-US" dirty="0" smtClean="0"/>
              <a:t> (content addressable memory) is like a </a:t>
            </a:r>
            <a:r>
              <a:rPr lang="en-US" dirty="0" smtClean="0">
                <a:solidFill>
                  <a:schemeClr val="accent1"/>
                </a:solidFill>
              </a:rPr>
              <a:t>hash table</a:t>
            </a:r>
          </a:p>
          <a:p>
            <a:pPr lvl="1"/>
            <a:r>
              <a:rPr lang="en-US" dirty="0" smtClean="0"/>
              <a:t>You address each element not by an </a:t>
            </a:r>
            <a:r>
              <a:rPr lang="en-US" dirty="0" smtClean="0">
                <a:solidFill>
                  <a:schemeClr val="tx2"/>
                </a:solidFill>
              </a:rPr>
              <a:t>index</a:t>
            </a:r>
            <a:r>
              <a:rPr lang="en-US" dirty="0" smtClean="0"/>
              <a:t>, but by a subset of its </a:t>
            </a:r>
            <a:r>
              <a:rPr lang="en-US" dirty="0" smtClean="0">
                <a:solidFill>
                  <a:srgbClr val="FF0000"/>
                </a:solidFill>
              </a:rPr>
              <a:t>content</a:t>
            </a:r>
          </a:p>
          <a:p>
            <a:pPr lvl="1"/>
            <a:r>
              <a:rPr lang="en-US" dirty="0" smtClean="0"/>
              <a:t>It is </a:t>
            </a:r>
            <a:r>
              <a:rPr lang="en-US" dirty="0" smtClean="0">
                <a:solidFill>
                  <a:srgbClr val="FF0000"/>
                </a:solidFill>
              </a:rPr>
              <a:t>slower</a:t>
            </a:r>
            <a:r>
              <a:rPr lang="en-US" dirty="0" smtClean="0"/>
              <a:t> than a structure that is addressed by an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index</a:t>
            </a:r>
          </a:p>
          <a:p>
            <a:pPr lvl="1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166281" y="3002507"/>
            <a:ext cx="4094328" cy="51861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CAM based RAT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4148920" y="3988511"/>
            <a:ext cx="968991" cy="17332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3275464" y="3974863"/>
            <a:ext cx="7506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275464" y="5696756"/>
            <a:ext cx="7506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61306" y="4631810"/>
            <a:ext cx="158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128 entries</a:t>
            </a:r>
            <a:endParaRPr lang="en-US" sz="2400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3650777" y="3967121"/>
            <a:ext cx="0" cy="684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650777" y="5039810"/>
            <a:ext cx="0" cy="6819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1937982" y="4276504"/>
            <a:ext cx="2088108" cy="2704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1078173" y="3967121"/>
            <a:ext cx="1903863" cy="34201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arch. </a:t>
            </a:r>
            <a:r>
              <a:rPr lang="en-US" sz="2400" dirty="0" err="1" smtClean="0"/>
              <a:t>reg</a:t>
            </a:r>
            <a:r>
              <a:rPr lang="en-US" sz="2400" dirty="0" smtClean="0"/>
              <a:t> id</a:t>
            </a:r>
            <a:endParaRPr lang="en-US" sz="2400" dirty="0"/>
          </a:p>
        </p:txBody>
      </p:sp>
      <p:sp>
        <p:nvSpPr>
          <p:cNvPr id="15" name="Rounded Rectangle 14"/>
          <p:cNvSpPr/>
          <p:nvPr/>
        </p:nvSpPr>
        <p:spPr>
          <a:xfrm>
            <a:off x="6096000" y="4381572"/>
            <a:ext cx="2815988" cy="34201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7 bit physical  </a:t>
            </a:r>
            <a:r>
              <a:rPr lang="en-US" sz="2400" dirty="0" err="1" smtClean="0"/>
              <a:t>reg</a:t>
            </a:r>
            <a:r>
              <a:rPr lang="en-US" sz="2400" dirty="0" smtClean="0"/>
              <a:t> id</a:t>
            </a:r>
            <a:endParaRPr lang="en-US" sz="2400" dirty="0"/>
          </a:p>
        </p:txBody>
      </p:sp>
      <p:sp>
        <p:nvSpPr>
          <p:cNvPr id="16" name="Right Arrow 15"/>
          <p:cNvSpPr/>
          <p:nvPr/>
        </p:nvSpPr>
        <p:spPr>
          <a:xfrm>
            <a:off x="5213445" y="4749421"/>
            <a:ext cx="4285397" cy="2903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148920" y="5093475"/>
            <a:ext cx="966641" cy="2973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5115561" y="5093475"/>
            <a:ext cx="3032152" cy="6541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115561" y="5390866"/>
            <a:ext cx="3032152" cy="12212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8147713" y="5721777"/>
            <a:ext cx="3521123" cy="92614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4 bit arch. </a:t>
            </a:r>
            <a:r>
              <a:rPr lang="en-US" sz="2400" dirty="0" err="1" smtClean="0"/>
              <a:t>reg</a:t>
            </a:r>
            <a:r>
              <a:rPr lang="en-US" sz="2400" dirty="0" smtClean="0"/>
              <a:t> id,  valid bit, 7 bit phys. </a:t>
            </a:r>
            <a:r>
              <a:rPr lang="en-US" sz="2400" dirty="0" err="1" smtClean="0"/>
              <a:t>reg</a:t>
            </a:r>
            <a:r>
              <a:rPr lang="en-US" sz="2400" dirty="0" smtClean="0"/>
              <a:t> id, </a:t>
            </a:r>
            <a:endParaRPr lang="en-US" sz="240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65</a:t>
            </a:fld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8731623" y="2617695"/>
            <a:ext cx="3352800" cy="15150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SRAM and CAM: Refer to Chapter 6 of the reference: Computer </a:t>
            </a:r>
            <a:r>
              <a:rPr lang="en-US" dirty="0" err="1" smtClean="0"/>
              <a:t>Organisation</a:t>
            </a:r>
            <a:r>
              <a:rPr lang="en-US" dirty="0" smtClean="0"/>
              <a:t> and Architecture</a:t>
            </a:r>
          </a:p>
          <a:p>
            <a:pPr algn="ctr"/>
            <a:r>
              <a:rPr lang="en-US" dirty="0" smtClean="0"/>
              <a:t>[Sarangi, McGrawHill, ’15]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73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 based RAT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 any point of time, 16 bits are set to 1. They contain the </a:t>
            </a:r>
            <a:r>
              <a:rPr lang="en-US" dirty="0" smtClean="0">
                <a:solidFill>
                  <a:schemeClr val="tx2"/>
                </a:solidFill>
              </a:rPr>
              <a:t>current mapping</a:t>
            </a:r>
            <a:r>
              <a:rPr lang="en-US" dirty="0"/>
              <a:t> </a:t>
            </a:r>
            <a:r>
              <a:rPr lang="en-US" dirty="0" smtClean="0"/>
              <a:t>(latest state)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chemeClr val="accent6"/>
                </a:solidFill>
              </a:rPr>
              <a:t>architectural state </a:t>
            </a:r>
            <a:r>
              <a:rPr lang="en-US" dirty="0" smtClean="0"/>
              <a:t>is also a set of 16 entries in the </a:t>
            </a:r>
            <a:r>
              <a:rPr lang="en-US" dirty="0" smtClean="0">
                <a:solidFill>
                  <a:srgbClr val="FF0000"/>
                </a:solidFill>
              </a:rPr>
              <a:t>RAT</a:t>
            </a:r>
            <a:r>
              <a:rPr lang="en-US" dirty="0" smtClean="0"/>
              <a:t> table. </a:t>
            </a:r>
          </a:p>
          <a:p>
            <a:r>
              <a:rPr lang="en-US" dirty="0" smtClean="0"/>
              <a:t>We can save a </a:t>
            </a:r>
            <a:r>
              <a:rPr lang="en-US" dirty="0" smtClean="0">
                <a:solidFill>
                  <a:srgbClr val="FF0000"/>
                </a:solidFill>
              </a:rPr>
              <a:t>checkpoint</a:t>
            </a:r>
            <a:r>
              <a:rPr lang="en-US" dirty="0" smtClean="0"/>
              <a:t> by saving the set of valid bits in a 128 bit </a:t>
            </a:r>
            <a:r>
              <a:rPr lang="en-US" dirty="0" smtClean="0">
                <a:solidFill>
                  <a:schemeClr val="accent6"/>
                </a:solidFill>
              </a:rPr>
              <a:t>vector</a:t>
            </a:r>
            <a:r>
              <a:rPr lang="en-US" dirty="0" smtClean="0"/>
              <a:t>. </a:t>
            </a:r>
          </a:p>
          <a:p>
            <a:r>
              <a:rPr lang="en-US" dirty="0" smtClean="0"/>
              <a:t>For every </a:t>
            </a:r>
            <a:r>
              <a:rPr lang="en-US" dirty="0" smtClean="0">
                <a:solidFill>
                  <a:schemeClr val="accent1"/>
                </a:solidFill>
              </a:rPr>
              <a:t>branch</a:t>
            </a:r>
            <a:r>
              <a:rPr lang="en-US" dirty="0" smtClean="0"/>
              <a:t>, we can take a </a:t>
            </a:r>
            <a:r>
              <a:rPr lang="en-US" dirty="0" smtClean="0">
                <a:solidFill>
                  <a:srgbClr val="FF0000"/>
                </a:solidFill>
              </a:rPr>
              <a:t>snapshot</a:t>
            </a:r>
            <a:r>
              <a:rPr lang="en-US" dirty="0" smtClean="0"/>
              <a:t> of the </a:t>
            </a:r>
            <a:r>
              <a:rPr lang="en-US" dirty="0" smtClean="0">
                <a:solidFill>
                  <a:schemeClr val="accent6"/>
                </a:solidFill>
              </a:rPr>
              <a:t>valid</a:t>
            </a:r>
            <a:r>
              <a:rPr lang="en-US" dirty="0" smtClean="0"/>
              <a:t> bits. </a:t>
            </a:r>
          </a:p>
          <a:p>
            <a:r>
              <a:rPr lang="en-US" dirty="0" smtClean="0"/>
              <a:t>The best way to achieve this is to have a </a:t>
            </a:r>
            <a:r>
              <a:rPr lang="en-US" dirty="0" smtClean="0">
                <a:solidFill>
                  <a:schemeClr val="tx2"/>
                </a:solidFill>
              </a:rPr>
              <a:t>shift register </a:t>
            </a:r>
            <a:r>
              <a:rPr lang="en-US" dirty="0" smtClean="0"/>
              <a:t>in each row of the RAT table, where each entry is 1 bit wide</a:t>
            </a:r>
          </a:p>
          <a:p>
            <a:r>
              <a:rPr lang="en-US" dirty="0" smtClean="0"/>
              <a:t>Use the same </a:t>
            </a:r>
            <a:r>
              <a:rPr lang="en-US" dirty="0" smtClean="0">
                <a:solidFill>
                  <a:srgbClr val="00B050"/>
                </a:solidFill>
              </a:rPr>
              <a:t>idea</a:t>
            </a:r>
            <a:r>
              <a:rPr lang="en-US" dirty="0" smtClean="0"/>
              <a:t> as the SRAM based RAT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3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[PROBLEM]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Ideally in a CAM based scheme, we should be storing 128 x 5 bits as the checkpoint.</a:t>
            </a:r>
          </a:p>
          <a:p>
            <a:r>
              <a:rPr lang="en-US" b="1" dirty="0" smtClean="0"/>
              <a:t>However</a:t>
            </a:r>
          </a:p>
          <a:p>
            <a:pPr lvl="1"/>
            <a:r>
              <a:rPr lang="en-US" dirty="0" smtClean="0"/>
              <a:t>We are only storing 128 x 1 bits as the checkpoint</a:t>
            </a:r>
          </a:p>
          <a:p>
            <a:pPr lvl="1"/>
            <a:r>
              <a:rPr lang="en-US" dirty="0" smtClean="0"/>
              <a:t>How are we doing this? </a:t>
            </a:r>
          </a:p>
          <a:p>
            <a:pPr lvl="1"/>
            <a:r>
              <a:rPr lang="en-US" dirty="0" smtClean="0"/>
              <a:t>Are there any implications on correctness?</a:t>
            </a:r>
          </a:p>
          <a:p>
            <a:r>
              <a:rPr lang="en-US" dirty="0" smtClean="0"/>
              <a:t>Can you prove this formally.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32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[Activity]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Understand the operation of a circular queue implemented using an array</a:t>
            </a:r>
          </a:p>
          <a:p>
            <a:pPr lvl="1"/>
            <a:r>
              <a:rPr lang="en-US" dirty="0" smtClean="0"/>
              <a:t>Uses a head and tail pointer</a:t>
            </a:r>
          </a:p>
          <a:p>
            <a:r>
              <a:rPr lang="en-US" dirty="0" smtClean="0"/>
              <a:t>How do we implement the following operations?</a:t>
            </a:r>
          </a:p>
          <a:p>
            <a:pPr lvl="1"/>
            <a:r>
              <a:rPr lang="en-US" dirty="0" err="1" smtClean="0"/>
              <a:t>enqueue</a:t>
            </a:r>
            <a:endParaRPr lang="en-US" dirty="0" smtClean="0"/>
          </a:p>
          <a:p>
            <a:pPr lvl="1"/>
            <a:r>
              <a:rPr lang="en-US" dirty="0" err="1" smtClean="0"/>
              <a:t>dequeue</a:t>
            </a:r>
            <a:endParaRPr lang="en-US" dirty="0" smtClean="0"/>
          </a:p>
          <a:p>
            <a:pPr lvl="1"/>
            <a:r>
              <a:rPr lang="en-US" dirty="0" smtClean="0"/>
              <a:t>copy the first element, and then shift. This is required in our SRAM and CAM based designs.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11979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 and Cons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564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RRF</a:t>
            </a:r>
          </a:p>
          <a:p>
            <a:pPr lvl="1"/>
            <a:r>
              <a:rPr lang="en-US" dirty="0" smtClean="0"/>
              <a:t>+ point </a:t>
            </a:r>
            <a:r>
              <a:rPr lang="en-US" dirty="0" smtClean="0">
                <a:sym typeface="Wingdings" panose="05000000000000000000" pitchFamily="2" charset="2"/>
              </a:rPr>
              <a:t> Simple to implement. Transferring the checkpoint is easy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- point  Extra register writes every cycle. More power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- point  Need to save the value in the ROB. More space.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RRAT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+ point  Requires less space in the ROB than the RRF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- point Has activity every cycle. More power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SRAM based RAT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+ point  Activity only on a branch. Shift.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- point  Each row of the RAT is wider. Shift operations.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CAM based RAT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+ point  Shift operations are easy. Shift only 1 bit.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- point  The CAM per se is a slower structure than a SRAM. 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5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12728</TotalTime>
  <Words>3453</Words>
  <Application>Microsoft Office PowerPoint</Application>
  <PresentationFormat>Widescreen</PresentationFormat>
  <Paragraphs>718</Paragraphs>
  <Slides>69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4" baseType="lpstr">
      <vt:lpstr>Arial</vt:lpstr>
      <vt:lpstr>Calibri</vt:lpstr>
      <vt:lpstr>Calibri Light</vt:lpstr>
      <vt:lpstr>Wingdings</vt:lpstr>
      <vt:lpstr>Office Theme</vt:lpstr>
      <vt:lpstr>OOO Pipelines - II</vt:lpstr>
      <vt:lpstr>Contents</vt:lpstr>
      <vt:lpstr>Renaming (architectural registers  virtual          registers)</vt:lpstr>
      <vt:lpstr>Renaming with a physical register file</vt:lpstr>
      <vt:lpstr>Physical Register File</vt:lpstr>
      <vt:lpstr>Physical Register File</vt:lpstr>
      <vt:lpstr>Example</vt:lpstr>
      <vt:lpstr>Example - II</vt:lpstr>
      <vt:lpstr>Rename Stage</vt:lpstr>
      <vt:lpstr>Register Alias Table</vt:lpstr>
      <vt:lpstr>Free List</vt:lpstr>
      <vt:lpstr>Operation of the RAT Table</vt:lpstr>
      <vt:lpstr>Dependency Check Logic</vt:lpstr>
      <vt:lpstr>Dependency Check Logic - II</vt:lpstr>
      <vt:lpstr>Available bit in the rename table entry</vt:lpstr>
      <vt:lpstr>Contents</vt:lpstr>
      <vt:lpstr>Dispatch </vt:lpstr>
      <vt:lpstr>Instruction Window</vt:lpstr>
      <vt:lpstr>At any point in the instruction window</vt:lpstr>
      <vt:lpstr>Select and Execute </vt:lpstr>
      <vt:lpstr>Select Unit</vt:lpstr>
      <vt:lpstr>Tree Structured Select Unit</vt:lpstr>
      <vt:lpstr>Select Unit for Multiple Resources</vt:lpstr>
      <vt:lpstr>Option 2: Multiple request signals</vt:lpstr>
      <vt:lpstr>Select policies</vt:lpstr>
      <vt:lpstr>Read operands from the register file and Issue to the execution units</vt:lpstr>
      <vt:lpstr>Execute</vt:lpstr>
      <vt:lpstr>Case of Load and Store Instructions</vt:lpstr>
      <vt:lpstr>Pipeline Stages </vt:lpstr>
      <vt:lpstr>Contents</vt:lpstr>
      <vt:lpstr>Wakeup</vt:lpstr>
      <vt:lpstr>Instruction Window</vt:lpstr>
      <vt:lpstr>Instruction Window - II</vt:lpstr>
      <vt:lpstr>Broadcast multiple tags at once</vt:lpstr>
      <vt:lpstr>When should we broadcast the tag?</vt:lpstr>
      <vt:lpstr>Let us consider Option 3</vt:lpstr>
      <vt:lpstr>1-cycle latency for producer</vt:lpstr>
      <vt:lpstr>2-cycle latency for producer</vt:lpstr>
      <vt:lpstr>Structure of the Pipeline</vt:lpstr>
      <vt:lpstr>Forwarding Logic in the Execution Unit</vt:lpstr>
      <vt:lpstr>When should we mark the available bit?  </vt:lpstr>
      <vt:lpstr>When should we mark the available bit? </vt:lpstr>
      <vt:lpstr>What to do? </vt:lpstr>
      <vt:lpstr>Double Broadcast</vt:lpstr>
      <vt:lpstr>Contents</vt:lpstr>
      <vt:lpstr>Load-Store Queue (LSQ): Actually maintain two queues </vt:lpstr>
      <vt:lpstr>Updating the Address of a Load</vt:lpstr>
      <vt:lpstr>Updating the address of a Load - II</vt:lpstr>
      <vt:lpstr>Load: Obtain data from memory</vt:lpstr>
      <vt:lpstr>Updating the address/data of a store</vt:lpstr>
      <vt:lpstr>Contents</vt:lpstr>
      <vt:lpstr>Precise Exceptions</vt:lpstr>
      <vt:lpstr>New Structure: Reorder Buffer (ROB)</vt:lpstr>
      <vt:lpstr>Removing Entries from the ROB (Commit/Retire)</vt:lpstr>
      <vt:lpstr>What does it mean to commit an entry? </vt:lpstr>
      <vt:lpstr>Updates to renaming</vt:lpstr>
      <vt:lpstr>Store Instructions</vt:lpstr>
      <vt:lpstr>What do we in the case of an interrupt? </vt:lpstr>
      <vt:lpstr>Flushing the Pipeline</vt:lpstr>
      <vt:lpstr>Recovery Sequence</vt:lpstr>
      <vt:lpstr>Approach 1: Retirement Register File (RRF)</vt:lpstr>
      <vt:lpstr>Approach 2: Retirement RAT (RRAT) </vt:lpstr>
      <vt:lpstr>Approach 3: RAT Checkpointing (SRAM based)</vt:lpstr>
      <vt:lpstr>RAT</vt:lpstr>
      <vt:lpstr>Approach 4: RAT Checkpointing (CAM based)</vt:lpstr>
      <vt:lpstr>CAM based RAT</vt:lpstr>
      <vt:lpstr>[PROBLEM] </vt:lpstr>
      <vt:lpstr>[Activity] </vt:lpstr>
      <vt:lpstr>Pros and Cons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OOO Pipelines - II</dc:title>
  <dc:creator>Dell</dc:creator>
  <cp:lastModifiedBy>Dell</cp:lastModifiedBy>
  <cp:revision>201</cp:revision>
  <dcterms:created xsi:type="dcterms:W3CDTF">2016-01-17T10:49:10Z</dcterms:created>
  <dcterms:modified xsi:type="dcterms:W3CDTF">2018-08-20T05:20:55Z</dcterms:modified>
</cp:coreProperties>
</file>