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1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4712094-5A5D-4EBA-A083-66A7B43FE1ED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2"/>
          </p14:sldIdLst>
        </p14:section>
        <p14:section name="Untitled Section" id="{9D182B40-194D-4787-9693-90DFAB954AD0}">
          <p14:sldIdLst>
            <p14:sldId id="273"/>
            <p14:sldId id="270"/>
            <p14:sldId id="274"/>
            <p14:sldId id="275"/>
            <p14:sldId id="276"/>
            <p14:sldId id="277"/>
            <p14:sldId id="278"/>
            <p14:sldId id="279"/>
            <p14:sldId id="280"/>
            <p14:sldId id="282"/>
            <p14:sldId id="281"/>
            <p14:sldId id="283"/>
            <p14:sldId id="284"/>
            <p14:sldId id="2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01029-2914-4502-98A9-F2AAFAFEDB2B}" type="datetimeFigureOut">
              <a:rPr lang="en-IN" smtClean="0"/>
              <a:t>30-01-2017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4C36-A043-466D-A7BF-57456FEA9D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5649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385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40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97490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5703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135952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627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6325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927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34C36-A043-466D-A7BF-57456FEA9DF0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457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1ACDD-7267-406C-915C-B023CE8CB553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0040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3304A-52C9-407E-ABD3-E18065C57F76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3862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02AE7-2AE8-4BDD-BF93-543FACF80565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494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F6FA9-EE09-4359-98E3-F7E752E0FB09}" type="datetime1">
              <a:rPr lang="en-IN" smtClean="0"/>
              <a:t>30-01-2017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8517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24F8D-8DDE-4B2D-8EE1-A289AE1EA9A1}" type="datetime1">
              <a:rPr lang="en-IN" smtClean="0"/>
              <a:t>30-01-2017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7690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62CF3-260F-45EE-B609-B62CADABAAB6}" type="datetime1">
              <a:rPr lang="en-IN" smtClean="0"/>
              <a:t>30-01-2017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2500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3C2A4A-8178-4808-98BC-6020C873797A}" type="datetime1">
              <a:rPr lang="en-IN" smtClean="0"/>
              <a:t>30-01-2017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4210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4B00-DB2B-46BD-92BB-DDAF90B08D86}" type="datetime1">
              <a:rPr lang="en-IN" smtClean="0"/>
              <a:t>30-01-2017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3419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EB2F0-0B29-4CB7-BF44-296532FCEBD1}" type="datetime1">
              <a:rPr lang="en-IN" smtClean="0"/>
              <a:t>30-01-2017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61460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1636E8-8580-4FA8-8D93-ADF7F0461988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8533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D6928-7206-487D-8CAF-2C5E2839BB9B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318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DB97D-B727-4553-A50C-99D8B5B051DD}" type="datetime1">
              <a:rPr lang="en-IN" smtClean="0"/>
              <a:t>30-01-2017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839B2-1E90-4159-9130-22E54D5C748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8401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</a:p>
          <a:p>
            <a:r>
              <a:rPr lang="en-US" dirty="0" smtClean="0"/>
              <a:t>Computer Science and Engineering, IIT Delhi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1995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 smtClean="0"/>
              <a:t>Uses of Aggressive Speculation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3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060" y="56220"/>
            <a:ext cx="10515600" cy="1325563"/>
          </a:xfrm>
        </p:spPr>
        <p:txBody>
          <a:bodyPr/>
          <a:lstStyle/>
          <a:p>
            <a:r>
              <a:rPr lang="en-US" dirty="0" smtClean="0"/>
              <a:t>Let us now look at a different kind of OOO processor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69" y="1517650"/>
            <a:ext cx="10515600" cy="167533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Instead of having </a:t>
            </a:r>
            <a:r>
              <a:rPr lang="en-US" dirty="0" smtClean="0">
                <a:solidFill>
                  <a:schemeClr val="accent1"/>
                </a:solidFill>
              </a:rPr>
              <a:t>a physical register file</a:t>
            </a:r>
            <a:r>
              <a:rPr lang="en-US" dirty="0" smtClean="0"/>
              <a:t>, let us have an </a:t>
            </a:r>
            <a:r>
              <a:rPr lang="en-US" dirty="0" smtClean="0">
                <a:solidFill>
                  <a:srgbClr val="FF0000"/>
                </a:solidFill>
              </a:rPr>
              <a:t>architectural register file(ARF)</a:t>
            </a:r>
          </a:p>
          <a:p>
            <a:r>
              <a:rPr lang="en-US" dirty="0" smtClean="0"/>
              <a:t>A 16-entry </a:t>
            </a:r>
            <a:r>
              <a:rPr lang="en-US" dirty="0" smtClean="0">
                <a:solidFill>
                  <a:srgbClr val="FF0000"/>
                </a:solidFill>
              </a:rPr>
              <a:t>architectural register</a:t>
            </a:r>
            <a:r>
              <a:rPr lang="en-US" dirty="0" smtClean="0"/>
              <a:t> file that contains the committed architectural </a:t>
            </a:r>
            <a:r>
              <a:rPr lang="en-US" dirty="0" smtClean="0">
                <a:solidFill>
                  <a:schemeClr val="accent6"/>
                </a:solidFill>
              </a:rPr>
              <a:t>state</a:t>
            </a:r>
            <a:r>
              <a:rPr lang="en-US" dirty="0" smtClean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774" y="4252823"/>
            <a:ext cx="1535502" cy="5434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Decode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2958860" y="4153618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Renaming</a:t>
            </a:r>
            <a:endParaRPr lang="en-IN" dirty="0"/>
          </a:p>
        </p:txBody>
      </p:sp>
      <p:sp>
        <p:nvSpPr>
          <p:cNvPr id="8" name="Right Arrow 7"/>
          <p:cNvSpPr/>
          <p:nvPr/>
        </p:nvSpPr>
        <p:spPr>
          <a:xfrm>
            <a:off x="2441276" y="4388688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ight Arrow 11"/>
          <p:cNvSpPr/>
          <p:nvPr/>
        </p:nvSpPr>
        <p:spPr>
          <a:xfrm>
            <a:off x="4641010" y="4116956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Right Arrow 12"/>
          <p:cNvSpPr/>
          <p:nvPr/>
        </p:nvSpPr>
        <p:spPr>
          <a:xfrm>
            <a:off x="4641010" y="4679034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Rounded Rectangle 13"/>
          <p:cNvSpPr/>
          <p:nvPr/>
        </p:nvSpPr>
        <p:spPr>
          <a:xfrm>
            <a:off x="5158594" y="3668247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ARF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5162905" y="4679034"/>
            <a:ext cx="1682150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6849366" y="4133209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ight Arrow 16"/>
          <p:cNvSpPr/>
          <p:nvPr/>
        </p:nvSpPr>
        <p:spPr>
          <a:xfrm>
            <a:off x="6849366" y="4695287"/>
            <a:ext cx="517584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ounded Rectangle 17"/>
          <p:cNvSpPr/>
          <p:nvPr/>
        </p:nvSpPr>
        <p:spPr>
          <a:xfrm>
            <a:off x="7358328" y="3772976"/>
            <a:ext cx="621106" cy="17910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IW</a:t>
            </a:r>
            <a:endParaRPr lang="en-IN" dirty="0"/>
          </a:p>
        </p:txBody>
      </p:sp>
      <p:sp>
        <p:nvSpPr>
          <p:cNvPr id="19" name="Right Arrow 18"/>
          <p:cNvSpPr/>
          <p:nvPr/>
        </p:nvSpPr>
        <p:spPr>
          <a:xfrm>
            <a:off x="7979434" y="4524553"/>
            <a:ext cx="345057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ounded Rectangle 19"/>
          <p:cNvSpPr/>
          <p:nvPr/>
        </p:nvSpPr>
        <p:spPr>
          <a:xfrm>
            <a:off x="8324491" y="4324351"/>
            <a:ext cx="715993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1" name="Right Arrow 20"/>
          <p:cNvSpPr/>
          <p:nvPr/>
        </p:nvSpPr>
        <p:spPr>
          <a:xfrm>
            <a:off x="9799608" y="4543168"/>
            <a:ext cx="379560" cy="271732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ounded Rectangle 21"/>
          <p:cNvSpPr/>
          <p:nvPr/>
        </p:nvSpPr>
        <p:spPr>
          <a:xfrm>
            <a:off x="10179168" y="4324351"/>
            <a:ext cx="1414734" cy="7418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smtClean="0"/>
              <a:t>Write</a:t>
            </a:r>
            <a:endParaRPr lang="en-IN" dirty="0"/>
          </a:p>
        </p:txBody>
      </p:sp>
      <p:sp>
        <p:nvSpPr>
          <p:cNvPr id="23" name="Oval 22"/>
          <p:cNvSpPr/>
          <p:nvPr/>
        </p:nvSpPr>
        <p:spPr>
          <a:xfrm>
            <a:off x="9144000" y="4660420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Oval 23"/>
          <p:cNvSpPr/>
          <p:nvPr/>
        </p:nvSpPr>
        <p:spPr>
          <a:xfrm>
            <a:off x="9489056" y="4660419"/>
            <a:ext cx="120770" cy="13586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Down Arrow 24"/>
          <p:cNvSpPr/>
          <p:nvPr/>
        </p:nvSpPr>
        <p:spPr>
          <a:xfrm rot="10800000">
            <a:off x="5850861" y="4342416"/>
            <a:ext cx="271733" cy="34465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Rectangle 25"/>
          <p:cNvSpPr/>
          <p:nvPr/>
        </p:nvSpPr>
        <p:spPr>
          <a:xfrm>
            <a:off x="6271402" y="5805317"/>
            <a:ext cx="4641010" cy="1251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Down Arrow 26"/>
          <p:cNvSpPr/>
          <p:nvPr/>
        </p:nvSpPr>
        <p:spPr>
          <a:xfrm rot="10800000">
            <a:off x="6219643" y="5400534"/>
            <a:ext cx="222133" cy="3985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8" name="Rectangle 27"/>
          <p:cNvSpPr/>
          <p:nvPr/>
        </p:nvSpPr>
        <p:spPr>
          <a:xfrm>
            <a:off x="10817525" y="5066222"/>
            <a:ext cx="94887" cy="7390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Callout 28"/>
          <p:cNvSpPr/>
          <p:nvPr/>
        </p:nvSpPr>
        <p:spPr>
          <a:xfrm>
            <a:off x="2958860" y="3286069"/>
            <a:ext cx="1806571" cy="663601"/>
          </a:xfrm>
          <a:prstGeom prst="wedgeEllipseCallout">
            <a:avLst>
              <a:gd name="adj1" fmla="val 85890"/>
              <a:gd name="adj2" fmla="val 15139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Committed State</a:t>
            </a:r>
            <a:endParaRPr lang="en-IN" dirty="0"/>
          </a:p>
        </p:txBody>
      </p:sp>
      <p:sp>
        <p:nvSpPr>
          <p:cNvPr id="30" name="Oval Callout 29"/>
          <p:cNvSpPr/>
          <p:nvPr/>
        </p:nvSpPr>
        <p:spPr>
          <a:xfrm>
            <a:off x="3128482" y="5435769"/>
            <a:ext cx="1806571" cy="663601"/>
          </a:xfrm>
          <a:prstGeom prst="wedgeEllipseCallout">
            <a:avLst>
              <a:gd name="adj1" fmla="val 69829"/>
              <a:gd name="adj2" fmla="val -5243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Temporary State</a:t>
            </a:r>
            <a:endParaRPr lang="en-IN" dirty="0"/>
          </a:p>
        </p:txBody>
      </p:sp>
      <p:sp>
        <p:nvSpPr>
          <p:cNvPr id="31" name="Oval Callout 30"/>
          <p:cNvSpPr/>
          <p:nvPr/>
        </p:nvSpPr>
        <p:spPr>
          <a:xfrm>
            <a:off x="6683505" y="2877439"/>
            <a:ext cx="1806571" cy="663601"/>
          </a:xfrm>
          <a:prstGeom prst="wedgeEllipseCallout">
            <a:avLst>
              <a:gd name="adj1" fmla="val -87370"/>
              <a:gd name="adj2" fmla="val 19533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Commit Time</a:t>
            </a:r>
            <a:endParaRPr lang="en-IN" dirty="0"/>
          </a:p>
        </p:txBody>
      </p:sp>
      <p:sp>
        <p:nvSpPr>
          <p:cNvPr id="32" name="Oval Callout 31"/>
          <p:cNvSpPr/>
          <p:nvPr/>
        </p:nvSpPr>
        <p:spPr>
          <a:xfrm>
            <a:off x="9139686" y="2982459"/>
            <a:ext cx="2343068" cy="663601"/>
          </a:xfrm>
          <a:prstGeom prst="wedgeEllipseCallout">
            <a:avLst>
              <a:gd name="adj1" fmla="val -33710"/>
              <a:gd name="adj2" fmla="val 1807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Rest remains the same</a:t>
            </a:r>
            <a:endParaRPr lang="en-IN" dirty="0"/>
          </a:p>
        </p:txBody>
      </p:sp>
      <p:sp>
        <p:nvSpPr>
          <p:cNvPr id="33" name="Oval Callout 32"/>
          <p:cNvSpPr/>
          <p:nvPr/>
        </p:nvSpPr>
        <p:spPr>
          <a:xfrm>
            <a:off x="8182817" y="6005974"/>
            <a:ext cx="1996351" cy="663601"/>
          </a:xfrm>
          <a:prstGeom prst="wedgeEllipseCallout">
            <a:avLst>
              <a:gd name="adj1" fmla="val -46001"/>
              <a:gd name="adj2" fmla="val -6965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Write back temp. results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446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renaming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6752"/>
          </a:xfrm>
        </p:spPr>
        <p:txBody>
          <a:bodyPr/>
          <a:lstStyle/>
          <a:p>
            <a:r>
              <a:rPr lang="en-US" dirty="0" smtClean="0"/>
              <a:t>Entry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(register address translation) table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3077308" y="2760785"/>
            <a:ext cx="1978269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 id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5055577" y="2760784"/>
            <a:ext cx="1336431" cy="553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ROB/RF bit</a:t>
            </a:r>
            <a:endParaRPr lang="en-IN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38200" y="3595808"/>
            <a:ext cx="10515600" cy="17587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6"/>
                </a:solidFill>
              </a:rPr>
              <a:t>ROB/RF</a:t>
            </a:r>
            <a:r>
              <a:rPr lang="en-US" dirty="0" smtClean="0"/>
              <a:t> bit </a:t>
            </a:r>
            <a:r>
              <a:rPr lang="en-US" dirty="0" smtClean="0">
                <a:sym typeface="Wingdings" panose="05000000000000000000" pitchFamily="2" charset="2"/>
              </a:rPr>
              <a:t> 1 (value in the ROB), 0 (value in the RF)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Use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if the ROB/RF bit indicates that the value is in the ROB</a:t>
            </a:r>
          </a:p>
          <a:p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Entry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: (ready bit indicates if the value is in the ROB (1) or being generated in the pipeline (0))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255856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  <a:endParaRPr lang="en-IN" dirty="0"/>
          </a:p>
        </p:txBody>
      </p:sp>
      <p:sp>
        <p:nvSpPr>
          <p:cNvPr id="15" name="Rectangle 14"/>
          <p:cNvSpPr/>
          <p:nvPr/>
        </p:nvSpPr>
        <p:spPr>
          <a:xfrm>
            <a:off x="5196253" y="5442437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value </a:t>
            </a:r>
            <a:r>
              <a:rPr lang="en-US" dirty="0" err="1" smtClean="0"/>
              <a:t>dest</a:t>
            </a:r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3894992" y="5442438"/>
            <a:ext cx="1336430" cy="4835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ready </a:t>
            </a:r>
            <a:r>
              <a:rPr lang="en-US" dirty="0" err="1" smtClean="0"/>
              <a:t>dest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4</a:t>
            </a:fld>
            <a:endParaRPr lang="en-IN"/>
          </a:p>
        </p:txBody>
      </p:sp>
      <p:sp>
        <p:nvSpPr>
          <p:cNvPr id="5" name="Oval Callout 4"/>
          <p:cNvSpPr/>
          <p:nvPr/>
        </p:nvSpPr>
        <p:spPr>
          <a:xfrm>
            <a:off x="941294" y="2366682"/>
            <a:ext cx="1541929" cy="753035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Entry in the RAT table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Callout 11"/>
          <p:cNvSpPr/>
          <p:nvPr/>
        </p:nvSpPr>
        <p:spPr>
          <a:xfrm>
            <a:off x="394447" y="5154706"/>
            <a:ext cx="1541929" cy="753035"/>
          </a:xfrm>
          <a:prstGeom prst="wedgeEllipseCallout">
            <a:avLst>
              <a:gd name="adj1" fmla="val 88469"/>
              <a:gd name="adj2" fmla="val 17262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Entry in the ROB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85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Dispatch and Wakeup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entry in the IW now stores the values of the operands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Reason</a:t>
            </a:r>
            <a:r>
              <a:rPr lang="en-US" dirty="0" smtClean="0"/>
              <a:t>: We will not be accessing the RF again</a:t>
            </a:r>
          </a:p>
          <a:p>
            <a:r>
              <a:rPr lang="en-US" dirty="0" smtClean="0"/>
              <a:t>What is the tag in this case?</a:t>
            </a:r>
          </a:p>
          <a:p>
            <a:pPr lvl="1"/>
            <a:r>
              <a:rPr lang="en-US" dirty="0" smtClean="0"/>
              <a:t>It is not the id of the </a:t>
            </a:r>
            <a:r>
              <a:rPr lang="en-US" dirty="0" smtClean="0">
                <a:solidFill>
                  <a:schemeClr val="accent6"/>
                </a:solidFill>
              </a:rPr>
              <a:t>physical register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It is the id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entry.</a:t>
            </a:r>
          </a:p>
          <a:p>
            <a:r>
              <a:rPr lang="en-US" dirty="0" smtClean="0"/>
              <a:t>What </a:t>
            </a:r>
            <a:r>
              <a:rPr lang="en-US" dirty="0" smtClean="0">
                <a:solidFill>
                  <a:schemeClr val="tx2"/>
                </a:solidFill>
              </a:rPr>
              <a:t>else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Along with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we need to </a:t>
            </a:r>
            <a:r>
              <a:rPr lang="en-US" dirty="0" smtClean="0">
                <a:solidFill>
                  <a:schemeClr val="accent1"/>
                </a:solidFill>
              </a:rPr>
              <a:t>broadcast</a:t>
            </a:r>
            <a:r>
              <a:rPr lang="en-US" dirty="0" smtClean="0"/>
              <a:t> the value of the </a:t>
            </a:r>
            <a:r>
              <a:rPr lang="en-US" dirty="0" smtClean="0">
                <a:solidFill>
                  <a:schemeClr val="accent6"/>
                </a:solidFill>
              </a:rPr>
              <a:t>operand</a:t>
            </a:r>
            <a:r>
              <a:rPr lang="en-US" dirty="0" smtClean="0"/>
              <a:t> also if we will not get the value from the </a:t>
            </a:r>
            <a:r>
              <a:rPr lang="en-US" dirty="0" smtClean="0">
                <a:solidFill>
                  <a:schemeClr val="accent6"/>
                </a:solidFill>
              </a:rPr>
              <a:t>bypass</a:t>
            </a:r>
            <a:r>
              <a:rPr lang="en-US" dirty="0" smtClean="0"/>
              <a:t> network</a:t>
            </a:r>
          </a:p>
          <a:p>
            <a:pPr lvl="1"/>
            <a:r>
              <a:rPr lang="en-US" dirty="0" smtClean="0"/>
              <a:t>This will make the circuit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8134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to Wakeup, Bypass, Reg. Write and Commit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follow the same </a:t>
            </a:r>
            <a:r>
              <a:rPr lang="en-US" dirty="0" smtClean="0">
                <a:solidFill>
                  <a:srgbClr val="FF0000"/>
                </a:solidFill>
              </a:rPr>
              <a:t>speculative wakeup</a:t>
            </a:r>
            <a:r>
              <a:rPr lang="en-US" dirty="0" smtClean="0"/>
              <a:t> strategy and broadcast a </a:t>
            </a:r>
            <a:r>
              <a:rPr lang="en-US" dirty="0" smtClean="0">
                <a:solidFill>
                  <a:schemeClr val="tx2"/>
                </a:solidFill>
              </a:rPr>
              <a:t>tag</a:t>
            </a:r>
            <a:r>
              <a:rPr lang="en-US" dirty="0" smtClean="0"/>
              <a:t> (in this case, id of ROB entry) immediately after an instruction is selected</a:t>
            </a:r>
          </a:p>
          <a:p>
            <a:r>
              <a:rPr lang="en-US" dirty="0" smtClean="0"/>
              <a:t>Instructions directly proceed from the </a:t>
            </a:r>
            <a:r>
              <a:rPr lang="en-US" dirty="0" smtClean="0">
                <a:solidFill>
                  <a:schemeClr val="accent5"/>
                </a:solidFill>
              </a:rPr>
              <a:t>select</a:t>
            </a:r>
            <a:r>
              <a:rPr lang="en-US" dirty="0" smtClean="0"/>
              <a:t> unit to the execution units</a:t>
            </a:r>
          </a:p>
          <a:p>
            <a:r>
              <a:rPr lang="en-US" dirty="0" smtClean="0"/>
              <a:t>All tags are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ids. </a:t>
            </a:r>
          </a:p>
          <a:p>
            <a:r>
              <a:rPr lang="en-US" dirty="0" smtClean="0"/>
              <a:t>After execution write the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 to the ROB entry</a:t>
            </a:r>
          </a:p>
          <a:p>
            <a:r>
              <a:rPr lang="en-US" dirty="0" smtClean="0"/>
              <a:t>Commit is simple. We have always 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in the ARF.</a:t>
            </a:r>
          </a:p>
          <a:p>
            <a:r>
              <a:rPr lang="en-US" dirty="0" smtClean="0"/>
              <a:t>We just need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ROB.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696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PRF based design </a:t>
            </a:r>
            <a:r>
              <a:rPr lang="en-US" dirty="0" err="1" smtClean="0"/>
              <a:t>vs</a:t>
            </a:r>
            <a:r>
              <a:rPr lang="en-US" dirty="0" smtClean="0"/>
              <a:t> ARF based design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chemeClr val="accent5"/>
                </a:solidFill>
              </a:rPr>
              <a:t>PRF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 resides in only a single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location</a:t>
            </a:r>
            <a:r>
              <a:rPr lang="en-US" dirty="0" smtClean="0"/>
              <a:t> (PRF). Multiple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copies</a:t>
            </a:r>
            <a:r>
              <a:rPr lang="en-US" dirty="0" smtClean="0"/>
              <a:t> of values are never maintained. In a 64-bit </a:t>
            </a:r>
            <a:r>
              <a:rPr lang="en-US" dirty="0" smtClean="0">
                <a:solidFill>
                  <a:srgbClr val="C00000"/>
                </a:solidFill>
              </a:rPr>
              <a:t>machine</a:t>
            </a:r>
            <a:r>
              <a:rPr lang="en-US" dirty="0" smtClean="0"/>
              <a:t>, a value is 64 bits wide.</a:t>
            </a:r>
          </a:p>
          <a:p>
            <a:pPr lvl="1"/>
            <a:r>
              <a:rPr lang="en-US" dirty="0" smtClean="0"/>
              <a:t>Each entry in the IW is smaller (values are not saved). </a:t>
            </a:r>
          </a:p>
          <a:p>
            <a:pPr lvl="1"/>
            <a:r>
              <a:rPr lang="en-US" dirty="0" smtClean="0"/>
              <a:t>The broadcast is also </a:t>
            </a:r>
            <a:r>
              <a:rPr lang="en-US" dirty="0" smtClean="0">
                <a:solidFill>
                  <a:srgbClr val="C00000"/>
                </a:solidFill>
              </a:rPr>
              <a:t>narrower</a:t>
            </a:r>
          </a:p>
          <a:p>
            <a:pPr lvl="1"/>
            <a:r>
              <a:rPr lang="en-US" dirty="0" smtClean="0"/>
              <a:t>Restoring state is complicated</a:t>
            </a:r>
          </a:p>
          <a:p>
            <a:r>
              <a:rPr lang="en-US" dirty="0" smtClean="0"/>
              <a:t>+ points in the </a:t>
            </a:r>
            <a:r>
              <a:rPr lang="en-US" dirty="0" smtClean="0">
                <a:solidFill>
                  <a:srgbClr val="FF0000"/>
                </a:solidFill>
              </a:rPr>
              <a:t>ARF</a:t>
            </a:r>
            <a:r>
              <a:rPr lang="en-US" dirty="0" smtClean="0"/>
              <a:t> based design</a:t>
            </a:r>
          </a:p>
          <a:p>
            <a:pPr lvl="1"/>
            <a:r>
              <a:rPr lang="en-US" dirty="0" smtClean="0"/>
              <a:t>Recovery from </a:t>
            </a:r>
            <a:r>
              <a:rPr lang="en-US" dirty="0" err="1" smtClean="0">
                <a:solidFill>
                  <a:srgbClr val="FF0000"/>
                </a:solidFill>
              </a:rPr>
              <a:t>misspeculation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is easy</a:t>
            </a:r>
          </a:p>
          <a:p>
            <a:pPr lvl="1"/>
            <a:r>
              <a:rPr lang="en-US" dirty="0" smtClean="0"/>
              <a:t>We do not need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free list</a:t>
            </a:r>
          </a:p>
          <a:p>
            <a:pPr lvl="1"/>
            <a:r>
              <a:rPr lang="en-US" dirty="0" smtClean="0"/>
              <a:t>Values are maintained at </a:t>
            </a:r>
            <a:r>
              <a:rPr lang="en-US" dirty="0" smtClean="0">
                <a:solidFill>
                  <a:srgbClr val="C00000"/>
                </a:solidFill>
              </a:rPr>
              <a:t>multiple</a:t>
            </a:r>
            <a:r>
              <a:rPr lang="en-US" dirty="0" smtClean="0"/>
              <a:t> places (ARF, ROB, IW)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22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62353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6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Aggressive Speculation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Branch prediction </a:t>
            </a:r>
            <a:r>
              <a:rPr lang="en-US" dirty="0" smtClean="0"/>
              <a:t>is one form of speculation </a:t>
            </a:r>
          </a:p>
          <a:p>
            <a:pPr lvl="1"/>
            <a:r>
              <a:rPr lang="en-US" dirty="0" smtClean="0"/>
              <a:t>If we detect that a branch has been </a:t>
            </a:r>
            <a:r>
              <a:rPr lang="en-US" dirty="0" err="1" smtClean="0">
                <a:solidFill>
                  <a:srgbClr val="FF0000"/>
                </a:solidFill>
              </a:rPr>
              <a:t>mispredicted</a:t>
            </a:r>
            <a:endParaRPr lang="en-US" dirty="0" smtClean="0">
              <a:solidFill>
                <a:srgbClr val="FF0000"/>
              </a:solidFill>
            </a:endParaRPr>
          </a:p>
          <a:p>
            <a:pPr lvl="1"/>
            <a:r>
              <a:rPr lang="en-US" b="1" dirty="0" smtClean="0">
                <a:solidFill>
                  <a:schemeClr val="accent5"/>
                </a:solidFill>
              </a:rPr>
              <a:t>Solution</a:t>
            </a:r>
            <a:r>
              <a:rPr lang="en-US" dirty="0" smtClean="0"/>
              <a:t>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pipeline</a:t>
            </a:r>
          </a:p>
          <a:p>
            <a:r>
              <a:rPr lang="en-US" dirty="0" smtClean="0"/>
              <a:t>This is not the </a:t>
            </a:r>
            <a:r>
              <a:rPr lang="en-US" dirty="0" smtClean="0">
                <a:solidFill>
                  <a:srgbClr val="FF0000"/>
                </a:solidFill>
              </a:rPr>
              <a:t>only</a:t>
            </a:r>
            <a:r>
              <a:rPr lang="en-US" dirty="0" smtClean="0"/>
              <a:t> form of speculation</a:t>
            </a:r>
          </a:p>
          <a:p>
            <a:pPr lvl="1"/>
            <a:r>
              <a:rPr lang="en-US" dirty="0" smtClean="0"/>
              <a:t>Another very common type: </a:t>
            </a:r>
            <a:r>
              <a:rPr lang="en-US" dirty="0" smtClean="0">
                <a:solidFill>
                  <a:srgbClr val="00B050"/>
                </a:solidFill>
              </a:rPr>
              <a:t>load latency speculation</a:t>
            </a:r>
          </a:p>
          <a:p>
            <a:pPr lvl="1"/>
            <a:r>
              <a:rPr lang="en-US" dirty="0" smtClean="0"/>
              <a:t>Assume that a </a:t>
            </a:r>
            <a:r>
              <a:rPr lang="en-US" dirty="0" smtClean="0">
                <a:solidFill>
                  <a:schemeClr val="accent5"/>
                </a:solidFill>
              </a:rPr>
              <a:t>load</a:t>
            </a:r>
            <a:r>
              <a:rPr lang="en-US" dirty="0" smtClean="0"/>
              <a:t> will hit in the </a:t>
            </a:r>
            <a:r>
              <a:rPr lang="en-US" dirty="0" smtClean="0">
                <a:solidFill>
                  <a:schemeClr val="accent6"/>
                </a:solidFill>
              </a:rPr>
              <a:t>cache </a:t>
            </a:r>
          </a:p>
          <a:p>
            <a:pPr lvl="1"/>
            <a:r>
              <a:rPr lang="en-US" dirty="0" smtClean="0"/>
              <a:t>Speculatively </a:t>
            </a:r>
            <a:r>
              <a:rPr lang="en-US" dirty="0" smtClean="0">
                <a:solidFill>
                  <a:schemeClr val="tx2"/>
                </a:solidFill>
              </a:rPr>
              <a:t>wakeup</a:t>
            </a:r>
            <a:r>
              <a:rPr lang="en-US" dirty="0" smtClean="0"/>
              <a:t> instructions</a:t>
            </a:r>
          </a:p>
          <a:p>
            <a:pPr lvl="1"/>
            <a:r>
              <a:rPr lang="en-US" dirty="0" smtClean="0"/>
              <a:t>Later on if this is not the case: </a:t>
            </a:r>
            <a:r>
              <a:rPr lang="en-US" dirty="0" smtClean="0">
                <a:solidFill>
                  <a:srgbClr val="FF0000"/>
                </a:solidFill>
              </a:rPr>
              <a:t>DO SOMETHING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3877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Replay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Flushing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pipeline</a:t>
            </a:r>
            <a:r>
              <a:rPr lang="en-US" dirty="0" smtClean="0"/>
              <a:t> for every </a:t>
            </a:r>
            <a:r>
              <a:rPr lang="en-US" dirty="0" err="1" smtClean="0"/>
              <a:t>misspeculation</a:t>
            </a:r>
            <a:r>
              <a:rPr lang="en-US" dirty="0" smtClean="0"/>
              <a:t> is not a wise thing</a:t>
            </a:r>
          </a:p>
          <a:p>
            <a:r>
              <a:rPr lang="en-US" dirty="0" smtClean="0"/>
              <a:t>Instead,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 part of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(or only those instructions that have gotten a wrong </a:t>
            </a:r>
            <a:r>
              <a:rPr lang="en-US" dirty="0" smtClean="0">
                <a:solidFill>
                  <a:srgbClr val="FF0000"/>
                </a:solidFill>
              </a:rPr>
              <a:t>value</a:t>
            </a:r>
            <a:r>
              <a:rPr lang="en-US" dirty="0" smtClean="0"/>
              <a:t>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those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once again (after let’s say the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/>
              <a:t> completes its execution)</a:t>
            </a:r>
          </a:p>
          <a:p>
            <a:r>
              <a:rPr lang="en-US" dirty="0" smtClean="0"/>
              <a:t>When the instructions are being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  <a:r>
              <a:rPr lang="en-US" dirty="0" smtClean="0"/>
              <a:t>, they are guaranteed to use the correct value of the load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474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135939"/>
          </a:xfrm>
        </p:spPr>
        <p:txBody>
          <a:bodyPr/>
          <a:lstStyle/>
          <a:p>
            <a:r>
              <a:rPr lang="en-US" dirty="0" smtClean="0"/>
              <a:t>Method 1: Keep instructions that have been issued in the issue queue (see reference)</a:t>
            </a:r>
          </a:p>
        </p:txBody>
      </p:sp>
      <p:sp>
        <p:nvSpPr>
          <p:cNvPr id="4" name="Rectangle 3"/>
          <p:cNvSpPr/>
          <p:nvPr/>
        </p:nvSpPr>
        <p:spPr>
          <a:xfrm>
            <a:off x="1433015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809312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308143" y="3930555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3220872" y="4346812"/>
            <a:ext cx="1037230" cy="32754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30352" y="3930555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10" name="Straight Connector 9"/>
          <p:cNvCxnSpPr>
            <a:stCxn id="8" idx="0"/>
          </p:cNvCxnSpPr>
          <p:nvPr/>
        </p:nvCxnSpPr>
        <p:spPr>
          <a:xfrm flipV="1">
            <a:off x="10024281" y="3302758"/>
            <a:ext cx="6823" cy="6277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2326943" y="3302758"/>
            <a:ext cx="77041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endCxn id="4" idx="0"/>
          </p:cNvCxnSpPr>
          <p:nvPr/>
        </p:nvCxnSpPr>
        <p:spPr>
          <a:xfrm>
            <a:off x="2326943" y="3302758"/>
            <a:ext cx="1" cy="627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4" idx="2"/>
          </p:cNvCxnSpPr>
          <p:nvPr/>
        </p:nvCxnSpPr>
        <p:spPr>
          <a:xfrm flipH="1">
            <a:off x="2326943" y="5090615"/>
            <a:ext cx="1" cy="8461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817660" y="2715904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53152" y="6059606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remove from issue queue if verified</a:t>
            </a:r>
            <a:endParaRPr lang="en-US" sz="240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48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methods of replaying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9022"/>
            <a:ext cx="10515600" cy="1149587"/>
          </a:xfrm>
        </p:spPr>
        <p:txBody>
          <a:bodyPr/>
          <a:lstStyle/>
          <a:p>
            <a:r>
              <a:rPr lang="en-US" dirty="0" smtClean="0"/>
              <a:t>Move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to a dedicated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 after issue</a:t>
            </a:r>
          </a:p>
          <a:p>
            <a:r>
              <a:rPr lang="en-US" dirty="0" smtClean="0"/>
              <a:t>Once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is verified remove it from the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91821" y="3671248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IW</a:t>
            </a:r>
            <a:endParaRPr lang="en-US" sz="28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2906973" y="4067033"/>
            <a:ext cx="777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rapezoid 6"/>
          <p:cNvSpPr/>
          <p:nvPr/>
        </p:nvSpPr>
        <p:spPr>
          <a:xfrm rot="5400000">
            <a:off x="3231107" y="4248245"/>
            <a:ext cx="1542197" cy="580030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124733" y="3487003"/>
            <a:ext cx="3784979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Pipeline Stages</a:t>
            </a:r>
            <a:endParaRPr lang="en-US" sz="2800" dirty="0"/>
          </a:p>
        </p:txBody>
      </p:sp>
      <p:cxnSp>
        <p:nvCxnSpPr>
          <p:cNvPr id="10" name="Straight Arrow Connector 9"/>
          <p:cNvCxnSpPr>
            <a:endCxn id="8" idx="1"/>
          </p:cNvCxnSpPr>
          <p:nvPr/>
        </p:nvCxnSpPr>
        <p:spPr>
          <a:xfrm>
            <a:off x="4319515" y="4067033"/>
            <a:ext cx="8052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5124732" y="4976884"/>
            <a:ext cx="3784979" cy="63234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 queue</a:t>
            </a:r>
            <a:endParaRPr lang="en-US" sz="2800" dirty="0"/>
          </a:p>
        </p:txBody>
      </p:sp>
      <p:cxnSp>
        <p:nvCxnSpPr>
          <p:cNvPr id="14" name="Elbow Connector 13"/>
          <p:cNvCxnSpPr>
            <a:endCxn id="12" idx="1"/>
          </p:cNvCxnSpPr>
          <p:nvPr/>
        </p:nvCxnSpPr>
        <p:spPr>
          <a:xfrm rot="16200000" flipH="1">
            <a:off x="4242178" y="4410503"/>
            <a:ext cx="1226024" cy="539084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2" idx="3"/>
          </p:cNvCxnSpPr>
          <p:nvPr/>
        </p:nvCxnSpPr>
        <p:spPr>
          <a:xfrm>
            <a:off x="8909711" y="5293057"/>
            <a:ext cx="16945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9448795" y="5309359"/>
            <a:ext cx="9104" cy="8184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H="1">
            <a:off x="3295934" y="6127845"/>
            <a:ext cx="615286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295934" y="4976884"/>
            <a:ext cx="4162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295934" y="4976884"/>
            <a:ext cx="0" cy="115096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10260838" y="3410803"/>
            <a:ext cx="1787857" cy="11600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Verify</a:t>
            </a:r>
            <a:endParaRPr lang="en-US" sz="2800" dirty="0"/>
          </a:p>
        </p:txBody>
      </p:sp>
      <p:cxnSp>
        <p:nvCxnSpPr>
          <p:cNvPr id="33" name="Straight Arrow Connector 32"/>
          <p:cNvCxnSpPr>
            <a:stCxn id="8" idx="3"/>
          </p:cNvCxnSpPr>
          <p:nvPr/>
        </p:nvCxnSpPr>
        <p:spPr>
          <a:xfrm flipV="1">
            <a:off x="8909712" y="4067032"/>
            <a:ext cx="1367052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>
            <a:off x="1467137" y="4831308"/>
            <a:ext cx="20470" cy="19305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519314" y="5930901"/>
            <a:ext cx="216116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</a:t>
            </a:r>
            <a:br>
              <a:rPr lang="en-US" sz="2400" dirty="0" smtClean="0"/>
            </a:br>
            <a:r>
              <a:rPr lang="en-US" sz="2400" dirty="0" smtClean="0"/>
              <a:t>the issue queue</a:t>
            </a:r>
            <a:endParaRPr lang="en-US" sz="2400" dirty="0"/>
          </a:p>
        </p:txBody>
      </p:sp>
      <p:cxnSp>
        <p:nvCxnSpPr>
          <p:cNvPr id="39" name="Straight Connector 38"/>
          <p:cNvCxnSpPr/>
          <p:nvPr/>
        </p:nvCxnSpPr>
        <p:spPr>
          <a:xfrm flipH="1" flipV="1">
            <a:off x="4002206" y="3043154"/>
            <a:ext cx="7657527" cy="65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446288" y="2462852"/>
            <a:ext cx="3002507" cy="5868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verification status</a:t>
            </a:r>
            <a:endParaRPr lang="en-US" sz="2400" dirty="0"/>
          </a:p>
        </p:txBody>
      </p:sp>
      <p:cxnSp>
        <p:nvCxnSpPr>
          <p:cNvPr id="42" name="Straight Connector 41"/>
          <p:cNvCxnSpPr/>
          <p:nvPr/>
        </p:nvCxnSpPr>
        <p:spPr>
          <a:xfrm flipV="1">
            <a:off x="11659732" y="3043154"/>
            <a:ext cx="0" cy="3513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7" idx="1"/>
          </p:cNvCxnSpPr>
          <p:nvPr/>
        </p:nvCxnSpPr>
        <p:spPr>
          <a:xfrm>
            <a:off x="3995947" y="3043154"/>
            <a:ext cx="6259" cy="7965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9523725" y="5609230"/>
            <a:ext cx="26510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remove from replay</a:t>
            </a:r>
          </a:p>
          <a:p>
            <a:r>
              <a:rPr lang="en-US" sz="2400" dirty="0" smtClean="0"/>
              <a:t>queue if verified</a:t>
            </a:r>
            <a:endParaRPr lang="en-US" sz="2400" dirty="0"/>
          </a:p>
        </p:txBody>
      </p:sp>
      <p:cxnSp>
        <p:nvCxnSpPr>
          <p:cNvPr id="50" name="Elbow Connector 49"/>
          <p:cNvCxnSpPr>
            <a:stCxn id="31" idx="2"/>
          </p:cNvCxnSpPr>
          <p:nvPr/>
        </p:nvCxnSpPr>
        <p:spPr>
          <a:xfrm rot="5400000">
            <a:off x="9742225" y="3738349"/>
            <a:ext cx="580029" cy="2245056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09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Trivial</a:t>
            </a:r>
            <a:r>
              <a:rPr lang="en-US" dirty="0" smtClean="0"/>
              <a:t> Solution: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chemeClr val="accent5"/>
                </a:solidFill>
              </a:rPr>
              <a:t>pipeline</a:t>
            </a:r>
            <a:r>
              <a:rPr lang="en-US" dirty="0" smtClean="0"/>
              <a:t> between the schedule and execute stages </a:t>
            </a:r>
          </a:p>
          <a:p>
            <a:r>
              <a:rPr lang="en-US" dirty="0" smtClean="0"/>
              <a:t>Smarter Solution</a:t>
            </a:r>
          </a:p>
          <a:p>
            <a:pPr lvl="1"/>
            <a:r>
              <a:rPr lang="en-US" dirty="0" smtClean="0"/>
              <a:t>It is not necessary to </a:t>
            </a:r>
            <a:r>
              <a:rPr lang="en-US" dirty="0" smtClean="0">
                <a:solidFill>
                  <a:srgbClr val="FF0000"/>
                </a:solidFill>
              </a:rPr>
              <a:t>flush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between the schedule and execute stages</a:t>
            </a:r>
          </a:p>
          <a:p>
            <a:pPr lvl="1"/>
            <a:r>
              <a:rPr lang="en-US" dirty="0" smtClean="0"/>
              <a:t>Try to </a:t>
            </a:r>
            <a:r>
              <a:rPr lang="en-US" dirty="0" smtClean="0">
                <a:solidFill>
                  <a:srgbClr val="FF0000"/>
                </a:solidFill>
              </a:rPr>
              <a:t>reduce</a:t>
            </a:r>
            <a:r>
              <a:rPr lang="en-US" dirty="0" smtClean="0"/>
              <a:t> the set of instructions</a:t>
            </a:r>
          </a:p>
          <a:p>
            <a:pPr lvl="1"/>
            <a:r>
              <a:rPr lang="en-US" dirty="0" smtClean="0"/>
              <a:t>Define a window of vulnerability (WV) for </a:t>
            </a:r>
            <a:r>
              <a:rPr lang="en-US" i="1" dirty="0" smtClean="0"/>
              <a:t>n </a:t>
            </a:r>
            <a:r>
              <a:rPr lang="en-US" dirty="0" smtClean="0"/>
              <a:t> cycles after a load is selected. A load should complete within </a:t>
            </a:r>
            <a:r>
              <a:rPr lang="en-US" i="1" dirty="0" smtClean="0"/>
              <a:t>n </a:t>
            </a:r>
            <a:r>
              <a:rPr lang="en-US" dirty="0" smtClean="0"/>
              <a:t> cycles if it hits in the d-cache and does not wait in the LSQ</a:t>
            </a:r>
          </a:p>
          <a:p>
            <a:pPr lvl="1"/>
            <a:r>
              <a:rPr lang="en-US" dirty="0" smtClean="0"/>
              <a:t>However, if the load takes more than </a:t>
            </a:r>
            <a:r>
              <a:rPr lang="en-US" i="1" dirty="0" smtClean="0"/>
              <a:t>n </a:t>
            </a:r>
            <a:r>
              <a:rPr lang="en-US" dirty="0" smtClean="0"/>
              <a:t>cycles, we need to do a replay</a:t>
            </a:r>
          </a:p>
          <a:p>
            <a:pPr lvl="1"/>
            <a:r>
              <a:rPr lang="en-US" dirty="0" smtClean="0"/>
              <a:t>Algorithm: Kill all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147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35773"/>
            <a:ext cx="10515600" cy="1937982"/>
          </a:xfrm>
        </p:spPr>
        <p:txBody>
          <a:bodyPr>
            <a:normAutofit/>
          </a:bodyPr>
          <a:lstStyle/>
          <a:p>
            <a:r>
              <a:rPr lang="en-US" dirty="0" smtClean="0"/>
              <a:t>When an instruction </a:t>
            </a:r>
            <a:r>
              <a:rPr lang="en-US" dirty="0" smtClean="0">
                <a:solidFill>
                  <a:schemeClr val="accent5"/>
                </a:solidFill>
              </a:rPr>
              <a:t>wakes up</a:t>
            </a:r>
            <a:r>
              <a:rPr lang="en-US" dirty="0" smtClean="0"/>
              <a:t>, we set the timer to </a:t>
            </a:r>
            <a:r>
              <a:rPr lang="en-US" i="1" dirty="0" smtClean="0">
                <a:solidFill>
                  <a:srgbClr val="FF0000"/>
                </a:solidFill>
              </a:rPr>
              <a:t>n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Every cycle it </a:t>
            </a:r>
            <a:r>
              <a:rPr lang="en-US" dirty="0" smtClean="0">
                <a:solidFill>
                  <a:srgbClr val="002060"/>
                </a:solidFill>
              </a:rPr>
              <a:t>decrements</a:t>
            </a:r>
            <a:r>
              <a:rPr lang="en-US" dirty="0" smtClean="0"/>
              <a:t> (count down </a:t>
            </a:r>
            <a:r>
              <a:rPr lang="en-US" dirty="0" smtClean="0">
                <a:solidFill>
                  <a:srgbClr val="FF0000"/>
                </a:solidFill>
              </a:rPr>
              <a:t>timer</a:t>
            </a:r>
            <a:r>
              <a:rPr lang="en-US" dirty="0" smtClean="0"/>
              <a:t>)</a:t>
            </a:r>
          </a:p>
          <a:p>
            <a:r>
              <a:rPr lang="en-US" dirty="0" smtClean="0"/>
              <a:t>Once it becomes 0, we can conclude that this instruction will not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954137" y="2074460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954136" y="2661313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ready bit</a:t>
            </a:r>
            <a:endParaRPr lang="en-US" sz="2000" dirty="0"/>
          </a:p>
        </p:txBody>
      </p:sp>
      <p:sp>
        <p:nvSpPr>
          <p:cNvPr id="6" name="Rectangle 5"/>
          <p:cNvSpPr/>
          <p:nvPr/>
        </p:nvSpPr>
        <p:spPr>
          <a:xfrm>
            <a:off x="4954136" y="3261814"/>
            <a:ext cx="1351129" cy="6005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Timer</a:t>
            </a:r>
            <a:endParaRPr lang="en-US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305265" y="2374710"/>
            <a:ext cx="7096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014949" y="1992573"/>
            <a:ext cx="846161" cy="76427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19664" y="2238233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219664" y="2376985"/>
            <a:ext cx="43672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438028" y="2756847"/>
            <a:ext cx="0" cy="8052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6305265" y="3562064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6305265" y="2961563"/>
            <a:ext cx="11327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611737" y="1690688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7861110" y="2374710"/>
            <a:ext cx="7506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611737" y="1707149"/>
            <a:ext cx="19321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Broadcast bus</a:t>
            </a:r>
            <a:endParaRPr lang="en-US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245892" y="1843627"/>
            <a:ext cx="0" cy="24309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43437" y="1843627"/>
            <a:ext cx="1172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Kill wire</a:t>
            </a:r>
            <a:endParaRPr lang="en-US" sz="2400" dirty="0"/>
          </a:p>
        </p:txBody>
      </p:sp>
      <p:sp>
        <p:nvSpPr>
          <p:cNvPr id="28" name="Isosceles Triangle 27"/>
          <p:cNvSpPr/>
          <p:nvPr/>
        </p:nvSpPr>
        <p:spPr>
          <a:xfrm rot="5400000">
            <a:off x="3791358" y="2761989"/>
            <a:ext cx="627797" cy="53562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>
            <a:endCxn id="28" idx="3"/>
          </p:cNvCxnSpPr>
          <p:nvPr/>
        </p:nvCxnSpPr>
        <p:spPr>
          <a:xfrm>
            <a:off x="3216322" y="3029802"/>
            <a:ext cx="62112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381749" y="3016155"/>
            <a:ext cx="557702" cy="13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28" idx="5"/>
          </p:cNvCxnSpPr>
          <p:nvPr/>
        </p:nvCxnSpPr>
        <p:spPr>
          <a:xfrm>
            <a:off x="4105256" y="3186752"/>
            <a:ext cx="16367" cy="5117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4105256" y="3669614"/>
            <a:ext cx="859364" cy="289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2388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about Non-Selective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attach the expected latency with each </a:t>
            </a:r>
            <a:r>
              <a:rPr lang="en-US" dirty="0" smtClean="0">
                <a:solidFill>
                  <a:schemeClr val="tx2"/>
                </a:solidFill>
              </a:rPr>
              <a:t>instruction packet </a:t>
            </a:r>
            <a:r>
              <a:rPr lang="en-US" dirty="0" smtClean="0"/>
              <a:t>as it flows down the pipeline</a:t>
            </a:r>
          </a:p>
          <a:p>
            <a:r>
              <a:rPr lang="en-US" dirty="0" smtClean="0"/>
              <a:t>Wherever there is an additional delay (such as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cache miss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Time for a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chemeClr val="tx2"/>
                </a:solidFill>
              </a:rPr>
              <a:t>kill wire</a:t>
            </a:r>
          </a:p>
          <a:p>
            <a:pPr lvl="1"/>
            <a:r>
              <a:rPr lang="en-US" dirty="0" smtClean="0"/>
              <a:t>Each instruction window entry that has a non-zero </a:t>
            </a:r>
            <a:r>
              <a:rPr lang="en-US" dirty="0" smtClean="0">
                <a:solidFill>
                  <a:srgbClr val="FF0000"/>
                </a:solidFill>
              </a:rPr>
              <a:t>count</a:t>
            </a:r>
            <a:r>
              <a:rPr lang="en-US" dirty="0" smtClean="0"/>
              <a:t>, resets its ready flag</a:t>
            </a:r>
          </a:p>
          <a:p>
            <a:r>
              <a:rPr lang="en-US" dirty="0" smtClean="0"/>
              <a:t>We now have a set of instructions that will be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some such instructions </a:t>
            </a:r>
            <a:r>
              <a:rPr lang="en-US" dirty="0" smtClean="0">
                <a:solidFill>
                  <a:schemeClr val="accent6"/>
                </a:solidFill>
              </a:rPr>
              <a:t>tags</a:t>
            </a:r>
            <a:r>
              <a:rPr lang="en-US" dirty="0" smtClean="0"/>
              <a:t> will be broadcast</a:t>
            </a:r>
          </a:p>
          <a:p>
            <a:r>
              <a:rPr lang="en-US" dirty="0" smtClean="0"/>
              <a:t>Not for </a:t>
            </a:r>
            <a:r>
              <a:rPr lang="en-US" dirty="0" smtClean="0">
                <a:solidFill>
                  <a:srgbClr val="FF0000"/>
                </a:solidFill>
              </a:rPr>
              <a:t>all </a:t>
            </a:r>
            <a:r>
              <a:rPr lang="en-US" dirty="0" smtClean="0"/>
              <a:t>(see the next slide)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8246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29204"/>
            <a:ext cx="10515600" cy="231464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Assume that the </a:t>
            </a:r>
            <a:r>
              <a:rPr lang="en-US" i="1" dirty="0" smtClean="0">
                <a:solidFill>
                  <a:schemeClr val="accent6"/>
                </a:solidFill>
              </a:rPr>
              <a:t>load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smtClean="0"/>
              <a:t>instruction misses in the L1 cache</a:t>
            </a:r>
          </a:p>
          <a:p>
            <a:r>
              <a:rPr lang="en-US" dirty="0" smtClean="0"/>
              <a:t>The </a:t>
            </a:r>
            <a:r>
              <a:rPr lang="en-US" i="1" dirty="0" smtClean="0"/>
              <a:t>add, sub, </a:t>
            </a:r>
            <a:r>
              <a:rPr lang="en-US" dirty="0" smtClean="0"/>
              <a:t>and </a:t>
            </a:r>
            <a:r>
              <a:rPr lang="en-US" i="1" dirty="0" err="1" smtClean="0"/>
              <a:t>xor</a:t>
            </a:r>
            <a:r>
              <a:rPr lang="en-US" dirty="0" smtClean="0"/>
              <a:t> instructions will need to be </a:t>
            </a:r>
            <a:r>
              <a:rPr lang="en-US" dirty="0" smtClean="0">
                <a:solidFill>
                  <a:srgbClr val="FF0000"/>
                </a:solidFill>
              </a:rPr>
              <a:t>squashed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rgbClr val="FF0000"/>
                </a:solidFill>
              </a:rPr>
              <a:t>replayed</a:t>
            </a:r>
          </a:p>
          <a:p>
            <a:r>
              <a:rPr lang="en-US" dirty="0" smtClean="0"/>
              <a:t>For the </a:t>
            </a:r>
            <a:r>
              <a:rPr lang="en-US" i="1" dirty="0" smtClean="0"/>
              <a:t>add </a:t>
            </a:r>
            <a:r>
              <a:rPr lang="en-US" dirty="0" smtClean="0"/>
              <a:t>and </a:t>
            </a:r>
            <a:r>
              <a:rPr lang="en-US" i="1" dirty="0" smtClean="0"/>
              <a:t>sub </a:t>
            </a:r>
            <a:r>
              <a:rPr lang="en-US" dirty="0" smtClean="0"/>
              <a:t>instructions tag will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broadcast</a:t>
            </a:r>
          </a:p>
          <a:p>
            <a:r>
              <a:rPr lang="en-US" dirty="0" smtClean="0"/>
              <a:t>What about the </a:t>
            </a:r>
            <a:r>
              <a:rPr lang="en-US" i="1" dirty="0" err="1" smtClean="0"/>
              <a:t>xor</a:t>
            </a:r>
            <a:r>
              <a:rPr lang="en-US" dirty="0" smtClean="0"/>
              <a:t> instruction? </a:t>
            </a:r>
          </a:p>
          <a:p>
            <a:r>
              <a:rPr lang="en-US" dirty="0" smtClean="0"/>
              <a:t>We need to broadcast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additional tags</a:t>
            </a:r>
          </a:p>
          <a:p>
            <a:endParaRPr lang="en-US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885899" y="1201003"/>
            <a:ext cx="3029802" cy="22928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ld</a:t>
            </a:r>
            <a:r>
              <a:rPr lang="en-US" sz="2800" dirty="0" smtClean="0"/>
              <a:t> r1, 8[r4]</a:t>
            </a:r>
          </a:p>
          <a:p>
            <a:r>
              <a:rPr lang="en-US" sz="2800" dirty="0" smtClean="0"/>
              <a:t>add r2, r1, r1</a:t>
            </a:r>
          </a:p>
          <a:p>
            <a:r>
              <a:rPr lang="en-US" sz="2800" dirty="0" smtClean="0"/>
              <a:t>sub r4, r3, r2</a:t>
            </a:r>
          </a:p>
          <a:p>
            <a:r>
              <a:rPr lang="en-US" sz="2800" dirty="0" err="1" smtClean="0"/>
              <a:t>xor</a:t>
            </a:r>
            <a:r>
              <a:rPr lang="en-US" sz="2800" dirty="0" smtClean="0"/>
              <a:t> r5, r6, r7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7736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16118"/>
          </a:xfrm>
        </p:spPr>
        <p:txBody>
          <a:bodyPr>
            <a:normAutofit/>
          </a:bodyPr>
          <a:lstStyle/>
          <a:p>
            <a:r>
              <a:rPr lang="en-US" dirty="0" smtClean="0"/>
              <a:t>Let us now propose an idea to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only those instructions that are in the transitive-closure of the </a:t>
            </a:r>
            <a:r>
              <a:rPr lang="en-US" dirty="0" err="1" smtClean="0">
                <a:solidFill>
                  <a:srgbClr val="FF0000"/>
                </a:solidFill>
              </a:rPr>
              <a:t>misspeculated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chemeClr val="accent6"/>
                </a:solidFill>
              </a:rPr>
              <a:t>load</a:t>
            </a:r>
          </a:p>
          <a:p>
            <a:r>
              <a:rPr lang="en-US" dirty="0" smtClean="0"/>
              <a:t>Let us extend the non-selective </a:t>
            </a:r>
            <a:r>
              <a:rPr lang="en-US" dirty="0" smtClean="0">
                <a:solidFill>
                  <a:srgbClr val="FF0000"/>
                </a:solidFill>
              </a:rPr>
              <a:t>replay</a:t>
            </a:r>
            <a:r>
              <a:rPr lang="en-US" dirty="0" smtClean="0"/>
              <a:t> scheme</a:t>
            </a:r>
          </a:p>
          <a:p>
            <a:r>
              <a:rPr lang="en-US" dirty="0" smtClean="0"/>
              <a:t>At the time of asserting the </a:t>
            </a:r>
            <a:r>
              <a:rPr lang="en-US" dirty="0" smtClean="0">
                <a:solidFill>
                  <a:schemeClr val="tx2"/>
                </a:solidFill>
              </a:rPr>
              <a:t>kill</a:t>
            </a:r>
            <a:r>
              <a:rPr lang="en-US" dirty="0" smtClean="0"/>
              <a:t> signal, plant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poison</a:t>
            </a:r>
            <a:r>
              <a:rPr lang="en-US" dirty="0" smtClean="0"/>
              <a:t> bit in the </a:t>
            </a:r>
            <a:r>
              <a:rPr lang="en-US" dirty="0" smtClean="0">
                <a:solidFill>
                  <a:srgbClr val="C00000"/>
                </a:solidFill>
              </a:rPr>
              <a:t>destination</a:t>
            </a:r>
            <a:r>
              <a:rPr lang="en-US" dirty="0" smtClean="0"/>
              <a:t> register of the load</a:t>
            </a:r>
          </a:p>
          <a:p>
            <a:r>
              <a:rPr lang="en-US" dirty="0" smtClean="0"/>
              <a:t>Propagate the bit along the </a:t>
            </a:r>
            <a:r>
              <a:rPr lang="en-US" dirty="0" smtClean="0">
                <a:solidFill>
                  <a:schemeClr val="accent1"/>
                </a:solidFill>
              </a:rPr>
              <a:t>bypass</a:t>
            </a:r>
            <a:r>
              <a:rPr lang="en-US" dirty="0" smtClean="0"/>
              <a:t> paths and through the </a:t>
            </a:r>
            <a:r>
              <a:rPr lang="en-US" dirty="0" smtClean="0">
                <a:solidFill>
                  <a:srgbClr val="FF0000"/>
                </a:solidFill>
              </a:rPr>
              <a:t>register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If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reads any operand whose poison bit is set, then the instruction’s </a:t>
            </a:r>
            <a:r>
              <a:rPr lang="en-US" dirty="0" smtClean="0">
                <a:solidFill>
                  <a:srgbClr val="0070C0"/>
                </a:solidFill>
              </a:rPr>
              <a:t>poison</a:t>
            </a:r>
            <a:r>
              <a:rPr lang="en-US" dirty="0" smtClean="0"/>
              <a:t> bit is also set. </a:t>
            </a:r>
          </a:p>
          <a:p>
            <a:r>
              <a:rPr lang="en-US" dirty="0" smtClean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386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Delayed Selective Replay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When an instruction finishes execution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Check if its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poison</a:t>
            </a:r>
            <a:r>
              <a:rPr lang="en-US" dirty="0" smtClean="0">
                <a:sym typeface="Wingdings" panose="05000000000000000000" pitchFamily="2" charset="2"/>
              </a:rPr>
              <a:t> bit is set.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yes,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squash</a:t>
            </a:r>
            <a:r>
              <a:rPr lang="en-US" dirty="0" smtClean="0">
                <a:sym typeface="Wingdings" panose="05000000000000000000" pitchFamily="2" charset="2"/>
              </a:rPr>
              <a:t> it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If no, re-enable the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instruction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broadcast</a:t>
            </a:r>
            <a:r>
              <a:rPr lang="en-US" dirty="0" smtClean="0">
                <a:sym typeface="Wingdings" panose="05000000000000000000" pitchFamily="2" charset="2"/>
              </a:rPr>
              <a:t> a message to mark the instruction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ready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 </a:t>
            </a:r>
            <a:endParaRPr lang="en-US" dirty="0"/>
          </a:p>
          <a:p>
            <a:r>
              <a:rPr lang="en-US" dirty="0" smtClean="0"/>
              <a:t>Issues with this scheme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chemeClr val="accent1"/>
                </a:solidFill>
              </a:rPr>
              <a:t>effective</a:t>
            </a:r>
            <a:r>
              <a:rPr lang="en-US" dirty="0" smtClean="0"/>
              <a:t>, but, assumes that we know the value: </a:t>
            </a:r>
            <a:r>
              <a:rPr lang="en-US" i="1" dirty="0" smtClean="0"/>
              <a:t>n</a:t>
            </a:r>
            <a:endParaRPr lang="en-US" dirty="0" smtClean="0"/>
          </a:p>
          <a:p>
            <a:pPr lvl="1"/>
            <a:r>
              <a:rPr lang="en-US" dirty="0" smtClean="0"/>
              <a:t>This might not be </a:t>
            </a:r>
            <a:r>
              <a:rPr lang="en-US" dirty="0" smtClean="0">
                <a:solidFill>
                  <a:srgbClr val="FF0000"/>
                </a:solidFill>
              </a:rPr>
              <a:t>possible</a:t>
            </a:r>
            <a:r>
              <a:rPr lang="en-US" dirty="0" smtClean="0"/>
              <a:t> all the time</a:t>
            </a:r>
          </a:p>
          <a:p>
            <a:pPr lvl="1"/>
            <a:r>
              <a:rPr lang="en-US" dirty="0" smtClean="0"/>
              <a:t>Dependent instructions get the </a:t>
            </a:r>
            <a:r>
              <a:rPr lang="en-US" dirty="0" smtClean="0">
                <a:solidFill>
                  <a:schemeClr val="accent6"/>
                </a:solidFill>
              </a:rPr>
              <a:t>verification</a:t>
            </a:r>
            <a:r>
              <a:rPr lang="en-US" dirty="0" smtClean="0"/>
              <a:t> status by timing out. This creates some false dependences also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62862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Token Based Selective Replay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69205"/>
          </a:xfrm>
        </p:spPr>
        <p:txBody>
          <a:bodyPr/>
          <a:lstStyle/>
          <a:p>
            <a:r>
              <a:rPr lang="en-US" dirty="0" smtClean="0"/>
              <a:t>Let us use a </a:t>
            </a:r>
            <a:r>
              <a:rPr lang="en-US" dirty="0" smtClean="0">
                <a:solidFill>
                  <a:schemeClr val="accent1"/>
                </a:solidFill>
              </a:rPr>
              <a:t>pattern</a:t>
            </a:r>
            <a:r>
              <a:rPr lang="en-US" dirty="0" smtClean="0"/>
              <a:t> found in most programs:</a:t>
            </a:r>
          </a:p>
          <a:p>
            <a:pPr lvl="1"/>
            <a:r>
              <a:rPr lang="en-US" dirty="0" smtClean="0"/>
              <a:t>Most of the </a:t>
            </a:r>
            <a:r>
              <a:rPr lang="en-US" dirty="0" smtClean="0">
                <a:solidFill>
                  <a:srgbClr val="FF0000"/>
                </a:solidFill>
              </a:rPr>
              <a:t>misses</a:t>
            </a:r>
            <a:r>
              <a:rPr lang="en-US" dirty="0" smtClean="0"/>
              <a:t> in the </a:t>
            </a:r>
            <a:r>
              <a:rPr lang="en-US" dirty="0" smtClean="0">
                <a:solidFill>
                  <a:schemeClr val="accent6"/>
                </a:solidFill>
              </a:rPr>
              <a:t>data cache </a:t>
            </a:r>
            <a:r>
              <a:rPr lang="en-US" dirty="0" smtClean="0"/>
              <a:t>are accounted for by a relatively small </a:t>
            </a:r>
            <a:r>
              <a:rPr lang="en-US" dirty="0" smtClean="0">
                <a:solidFill>
                  <a:schemeClr val="accent1"/>
                </a:solidFill>
              </a:rPr>
              <a:t>number</a:t>
            </a:r>
            <a:r>
              <a:rPr lang="en-US" dirty="0" smtClean="0"/>
              <a:t> of instructions</a:t>
            </a:r>
          </a:p>
          <a:p>
            <a:pPr lvl="1"/>
            <a:r>
              <a:rPr lang="en-US" dirty="0" smtClean="0"/>
              <a:t>90/10 thumb rule </a:t>
            </a:r>
            <a:r>
              <a:rPr lang="en-US" dirty="0" smtClean="0">
                <a:sym typeface="Wingdings" panose="05000000000000000000" pitchFamily="2" charset="2"/>
              </a:rPr>
              <a:t> 90% of the misses are accounted for by 10% of instructions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Predictor  Given a PC,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predict</a:t>
            </a:r>
            <a:r>
              <a:rPr lang="en-US" dirty="0" smtClean="0">
                <a:sym typeface="Wingdings" panose="05000000000000000000" pitchFamily="2" charset="2"/>
              </a:rPr>
              <a:t> if it will lead to a d-cache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miss</a:t>
            </a:r>
            <a:endParaRPr lang="en-US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Use a predictor similar to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branch predictor </a:t>
            </a:r>
            <a:r>
              <a:rPr lang="en-US" dirty="0" smtClean="0">
                <a:sym typeface="Wingdings" panose="05000000000000000000" pitchFamily="2" charset="2"/>
              </a:rPr>
              <a:t>at the fetch stage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77218" y="4885899"/>
            <a:ext cx="1201003" cy="17878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</a:p>
          <a:p>
            <a:pPr algn="ctr"/>
            <a:r>
              <a:rPr lang="en-US" dirty="0" smtClean="0"/>
              <a:t>Table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578221" y="5636525"/>
            <a:ext cx="1965278" cy="309349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889612" y="5063319"/>
            <a:ext cx="736979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PC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067033" y="5636525"/>
            <a:ext cx="1310185" cy="286603"/>
          </a:xfrm>
          <a:prstGeom prst="rightArrow">
            <a:avLst/>
          </a:prstGeom>
          <a:solidFill>
            <a:schemeClr val="bg2">
              <a:lumMod val="1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858000" y="5076966"/>
            <a:ext cx="1357952" cy="43672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Output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2869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Predicting d-cache Misses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90272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that are predicted to miss, will have a non-deterministic execution time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and lead to replays (set </a:t>
            </a:r>
            <a:r>
              <a:rPr lang="en-US" dirty="0" smtClean="0">
                <a:solidFill>
                  <a:schemeClr val="tx2"/>
                </a:solidFill>
              </a:rPr>
              <a:t>S1</a:t>
            </a:r>
            <a:r>
              <a:rPr lang="en-US" dirty="0" smtClean="0"/>
              <a:t>)</a:t>
            </a:r>
          </a:p>
          <a:p>
            <a:r>
              <a:rPr lang="en-US" dirty="0" smtClean="0"/>
              <a:t>Other </a:t>
            </a:r>
            <a:r>
              <a:rPr lang="en-US" dirty="0" smtClean="0">
                <a:solidFill>
                  <a:schemeClr val="accent6"/>
                </a:solidFill>
              </a:rPr>
              <a:t>instructions</a:t>
            </a:r>
            <a:r>
              <a:rPr lang="en-US" dirty="0" smtClean="0"/>
              <a:t> will not lead to replays (</a:t>
            </a:r>
            <a:r>
              <a:rPr lang="en-US" dirty="0" smtClean="0">
                <a:solidFill>
                  <a:srgbClr val="FF0000"/>
                </a:solidFill>
              </a:rPr>
              <a:t>most likely</a:t>
            </a:r>
            <a:r>
              <a:rPr lang="en-US" dirty="0" smtClean="0"/>
              <a:t>) (set </a:t>
            </a:r>
            <a:r>
              <a:rPr lang="en-US" dirty="0" smtClean="0">
                <a:solidFill>
                  <a:schemeClr val="tx2"/>
                </a:solidFill>
              </a:rPr>
              <a:t>S2</a:t>
            </a:r>
            <a:r>
              <a:rPr lang="en-US" dirty="0" smtClean="0"/>
              <a:t>)</a:t>
            </a:r>
          </a:p>
          <a:p>
            <a:r>
              <a:rPr lang="en-US" dirty="0" smtClean="0"/>
              <a:t>Let us </a:t>
            </a:r>
            <a:r>
              <a:rPr lang="en-US" dirty="0" smtClean="0">
                <a:solidFill>
                  <a:srgbClr val="FF0000"/>
                </a:solidFill>
              </a:rPr>
              <a:t>consider</a:t>
            </a:r>
            <a:r>
              <a:rPr lang="en-US" dirty="0" smtClean="0"/>
              <a:t> an instruction in set </a:t>
            </a:r>
            <a:r>
              <a:rPr lang="en-US" dirty="0" smtClean="0">
                <a:solidFill>
                  <a:schemeClr val="tx2"/>
                </a:solidFill>
              </a:rPr>
              <a:t>S1 </a:t>
            </a:r>
            <a:endParaRPr lang="en-US" dirty="0" smtClean="0"/>
          </a:p>
          <a:p>
            <a:pPr lvl="1"/>
            <a:r>
              <a:rPr lang="en-US" dirty="0" smtClean="0"/>
              <a:t>At decode time, let the instruction collect a free </a:t>
            </a:r>
            <a:r>
              <a:rPr lang="en-US" dirty="0" smtClean="0">
                <a:solidFill>
                  <a:srgbClr val="FF0000"/>
                </a:solidFill>
              </a:rPr>
              <a:t>token </a:t>
            </a:r>
          </a:p>
          <a:p>
            <a:pPr lvl="1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</a:t>
            </a:r>
            <a:r>
              <a:rPr lang="en-US" dirty="0" smtClean="0">
                <a:solidFill>
                  <a:schemeClr val="accent1"/>
                </a:solidFill>
              </a:rPr>
              <a:t> instruction packet</a:t>
            </a:r>
          </a:p>
          <a:p>
            <a:pPr lvl="1"/>
            <a:r>
              <a:rPr lang="en-US" dirty="0" smtClean="0"/>
              <a:t>Example: assume the instruction: </a:t>
            </a:r>
            <a:r>
              <a:rPr lang="en-US" i="1" dirty="0" err="1" smtClean="0">
                <a:solidFill>
                  <a:srgbClr val="FF0000"/>
                </a:solidFill>
              </a:rPr>
              <a:t>ld</a:t>
            </a:r>
            <a:r>
              <a:rPr lang="en-US" i="1" dirty="0" smtClean="0">
                <a:solidFill>
                  <a:srgbClr val="FF0000"/>
                </a:solidFill>
              </a:rPr>
              <a:t> r1, 4[r4] </a:t>
            </a:r>
            <a:r>
              <a:rPr lang="en-US" dirty="0" smtClean="0"/>
              <a:t>is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</a:p>
          <a:p>
            <a:pPr lvl="2"/>
            <a:r>
              <a:rPr lang="en-US" dirty="0" smtClean="0"/>
              <a:t>Save the id of the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in the instruction packet of this instruction</a:t>
            </a:r>
          </a:p>
          <a:p>
            <a:pPr lvl="1"/>
            <a:r>
              <a:rPr lang="en-US" dirty="0" smtClean="0"/>
              <a:t>Say that the instruction gets token #5</a:t>
            </a:r>
          </a:p>
          <a:p>
            <a:pPr lvl="1"/>
            <a:r>
              <a:rPr lang="en-US" dirty="0" smtClean="0"/>
              <a:t>This instruction is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for token #5</a:t>
            </a:r>
          </a:p>
          <a:p>
            <a:pPr lvl="1"/>
            <a:r>
              <a:rPr lang="en-US" dirty="0" smtClean="0"/>
              <a:t>Let us </a:t>
            </a:r>
            <a:r>
              <a:rPr lang="en-US" dirty="0" smtClean="0">
                <a:solidFill>
                  <a:srgbClr val="00B050"/>
                </a:solidFill>
              </a:rPr>
              <a:t>propagate</a:t>
            </a:r>
            <a:r>
              <a:rPr lang="en-US" dirty="0" smtClean="0"/>
              <a:t> this information to all the instructions dependent on the load</a:t>
            </a:r>
          </a:p>
          <a:p>
            <a:pPr lvl="1"/>
            <a:r>
              <a:rPr lang="en-US" dirty="0" smtClean="0"/>
              <a:t>If this load fails, all the </a:t>
            </a:r>
            <a:r>
              <a:rPr lang="en-US" dirty="0" smtClean="0">
                <a:solidFill>
                  <a:srgbClr val="00B050"/>
                </a:solidFill>
              </a:rPr>
              <a:t>dependent</a:t>
            </a:r>
            <a:r>
              <a:rPr lang="en-US" dirty="0" smtClean="0"/>
              <a:t> instructions fail as well</a:t>
            </a:r>
          </a:p>
          <a:p>
            <a:pPr lvl="1"/>
            <a:endParaRPr lang="en-US" dirty="0" smtClean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883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Rename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889611"/>
            <a:ext cx="10939818" cy="2287351"/>
          </a:xfrm>
        </p:spPr>
        <p:txBody>
          <a:bodyPr/>
          <a:lstStyle/>
          <a:p>
            <a:r>
              <a:rPr lang="en-US" dirty="0" smtClean="0"/>
              <a:t>If an instruction is a </a:t>
            </a:r>
            <a:r>
              <a:rPr lang="en-US" dirty="0" smtClean="0">
                <a:solidFill>
                  <a:srgbClr val="C00000"/>
                </a:solidFill>
              </a:rPr>
              <a:t>token head</a:t>
            </a:r>
            <a:r>
              <a:rPr lang="en-US" dirty="0" smtClean="0"/>
              <a:t>, we save the id of the token that it owns</a:t>
            </a:r>
          </a:p>
          <a:p>
            <a:r>
              <a:rPr lang="en-US" dirty="0" smtClean="0"/>
              <a:t>Assume we have a </a:t>
            </a:r>
            <a:r>
              <a:rPr lang="en-US" dirty="0" smtClean="0">
                <a:solidFill>
                  <a:srgbClr val="C00000"/>
                </a:solidFill>
              </a:rPr>
              <a:t>maximum</a:t>
            </a:r>
            <a:r>
              <a:rPr lang="en-US" dirty="0" smtClean="0"/>
              <a:t> of </a:t>
            </a:r>
            <a:r>
              <a:rPr lang="en-US" i="1" dirty="0" smtClean="0"/>
              <a:t>N</a:t>
            </a:r>
            <a:r>
              <a:rPr lang="en-US" dirty="0" smtClean="0"/>
              <a:t> tokens. </a:t>
            </a:r>
            <a:r>
              <a:rPr lang="en-US" i="1" dirty="0" err="1" smtClean="0"/>
              <a:t>tokenVec</a:t>
            </a:r>
            <a:r>
              <a:rPr lang="en-US" i="1" dirty="0" smtClean="0"/>
              <a:t> is a N-bit </a:t>
            </a:r>
            <a:r>
              <a:rPr lang="en-US" i="1" dirty="0" smtClean="0">
                <a:solidFill>
                  <a:schemeClr val="accent6"/>
                </a:solidFill>
              </a:rPr>
              <a:t>vector </a:t>
            </a:r>
          </a:p>
          <a:p>
            <a:r>
              <a:rPr lang="en-US" dirty="0" smtClean="0"/>
              <a:t>For the token head instruction, if it owns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token, set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bit to true in </a:t>
            </a:r>
            <a:r>
              <a:rPr lang="en-US" dirty="0" err="1" smtClean="0"/>
              <a:t>tokenVec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15468" y="1801505"/>
            <a:ext cx="1294263" cy="13579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rename</a:t>
            </a:r>
          </a:p>
          <a:p>
            <a:pPr algn="ctr"/>
            <a:r>
              <a:rPr lang="en-US" sz="2400" dirty="0" smtClean="0"/>
              <a:t>table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3916908" y="2453185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916908" y="1978925"/>
            <a:ext cx="65509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 rot="20383205">
            <a:off x="6172609" y="227631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629699">
            <a:off x="6231623" y="2545599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7208291" y="1819115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phy</a:t>
            </a:r>
            <a:r>
              <a:rPr lang="en-US" sz="2400" dirty="0" smtClean="0"/>
              <a:t>. </a:t>
            </a:r>
            <a:r>
              <a:rPr lang="en-US" sz="2400" dirty="0" err="1" smtClean="0"/>
              <a:t>reg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208291" y="2460008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id of token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 rot="2598038">
            <a:off x="6106989" y="2764024"/>
            <a:ext cx="998560" cy="23201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951258" y="3033247"/>
            <a:ext cx="1676402" cy="47426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tokenVec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9994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While reading the rename table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722" y="4182943"/>
            <a:ext cx="10515600" cy="2137225"/>
          </a:xfrm>
        </p:spPr>
        <p:txBody>
          <a:bodyPr/>
          <a:lstStyle/>
          <a:p>
            <a:r>
              <a:rPr lang="en-US" dirty="0" smtClean="0"/>
              <a:t>Read the </a:t>
            </a:r>
            <a:r>
              <a:rPr lang="en-US" dirty="0" err="1" smtClean="0">
                <a:solidFill>
                  <a:srgbClr val="FF0000"/>
                </a:solidFill>
              </a:rPr>
              <a:t>tokenVecs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of the </a:t>
            </a:r>
            <a:r>
              <a:rPr lang="en-US" dirty="0" smtClean="0">
                <a:solidFill>
                  <a:schemeClr val="accent1"/>
                </a:solidFill>
              </a:rPr>
              <a:t>source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6"/>
                </a:solidFill>
              </a:rPr>
              <a:t>operands</a:t>
            </a:r>
          </a:p>
          <a:p>
            <a:r>
              <a:rPr lang="en-US" dirty="0" smtClean="0"/>
              <a:t>Merge the </a:t>
            </a:r>
            <a:r>
              <a:rPr lang="en-US" dirty="0" err="1" smtClean="0"/>
              <a:t>tokenVecs</a:t>
            </a:r>
            <a:r>
              <a:rPr lang="en-US" dirty="0" smtClean="0"/>
              <a:t> of the source operands</a:t>
            </a:r>
          </a:p>
          <a:p>
            <a:r>
              <a:rPr lang="en-US" dirty="0" smtClean="0"/>
              <a:t>Save the merged </a:t>
            </a:r>
            <a:r>
              <a:rPr lang="en-US" dirty="0" err="1" smtClean="0">
                <a:solidFill>
                  <a:srgbClr val="FF0000"/>
                </a:solidFill>
              </a:rPr>
              <a:t>tokenVec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for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destination</a:t>
            </a:r>
            <a:r>
              <a:rPr lang="en-US" dirty="0" smtClean="0"/>
              <a:t> register (in the rename table)</a:t>
            </a: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85146" y="1514901"/>
            <a:ext cx="3862317" cy="5868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  <a:endParaRPr lang="en-US" sz="28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7642745" y="2320119"/>
            <a:ext cx="2738648" cy="477672"/>
            <a:chOff x="7642745" y="2320119"/>
            <a:chExt cx="2738648" cy="477672"/>
          </a:xfrm>
        </p:grpSpPr>
        <p:sp>
          <p:nvSpPr>
            <p:cNvPr id="5" name="Rectangle 4"/>
            <p:cNvSpPr/>
            <p:nvPr/>
          </p:nvSpPr>
          <p:spPr>
            <a:xfrm>
              <a:off x="7642745" y="2320119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7656394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8052179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8420668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816453" y="2373845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9198590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9598923" y="2373845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9999256" y="2373845"/>
              <a:ext cx="382137" cy="370219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290788" y="3033168"/>
            <a:ext cx="2738648" cy="477672"/>
            <a:chOff x="5313532" y="3012695"/>
            <a:chExt cx="2738648" cy="477672"/>
          </a:xfrm>
        </p:grpSpPr>
        <p:sp>
          <p:nvSpPr>
            <p:cNvPr id="13" name="Rectangle 12"/>
            <p:cNvSpPr/>
            <p:nvPr/>
          </p:nvSpPr>
          <p:spPr>
            <a:xfrm>
              <a:off x="5313532" y="3012695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5327181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5722966" y="3066421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6091455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/>
            <p:cNvSpPr/>
            <p:nvPr/>
          </p:nvSpPr>
          <p:spPr>
            <a:xfrm>
              <a:off x="648724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/>
            <p:cNvSpPr/>
            <p:nvPr/>
          </p:nvSpPr>
          <p:spPr>
            <a:xfrm>
              <a:off x="6869377" y="3066421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Oval 18"/>
            <p:cNvSpPr/>
            <p:nvPr/>
          </p:nvSpPr>
          <p:spPr>
            <a:xfrm>
              <a:off x="7269710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19"/>
            <p:cNvSpPr/>
            <p:nvPr/>
          </p:nvSpPr>
          <p:spPr>
            <a:xfrm>
              <a:off x="7670043" y="3066421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2" name="Straight Arrow Connector 21"/>
          <p:cNvCxnSpPr/>
          <p:nvPr/>
        </p:nvCxnSpPr>
        <p:spPr>
          <a:xfrm>
            <a:off x="6869377" y="2006221"/>
            <a:ext cx="773368" cy="313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223379" y="1971670"/>
            <a:ext cx="40943" cy="1041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 37"/>
          <p:cNvGrpSpPr/>
          <p:nvPr/>
        </p:nvGrpSpPr>
        <p:grpSpPr>
          <a:xfrm>
            <a:off x="2163174" y="2362792"/>
            <a:ext cx="2738648" cy="477672"/>
            <a:chOff x="2163174" y="2362792"/>
            <a:chExt cx="2738648" cy="477672"/>
          </a:xfrm>
        </p:grpSpPr>
        <p:sp>
          <p:nvSpPr>
            <p:cNvPr id="28" name="Rectangle 27"/>
            <p:cNvSpPr/>
            <p:nvPr/>
          </p:nvSpPr>
          <p:spPr>
            <a:xfrm>
              <a:off x="2163174" y="2362792"/>
              <a:ext cx="2738647" cy="47767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2176823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2572608" y="2416518"/>
              <a:ext cx="382137" cy="370219"/>
            </a:xfrm>
            <a:prstGeom prst="ellipse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2941097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/>
            <p:cNvSpPr/>
            <p:nvPr/>
          </p:nvSpPr>
          <p:spPr>
            <a:xfrm>
              <a:off x="3336882" y="2416518"/>
              <a:ext cx="382137" cy="370219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3719019" y="2416518"/>
              <a:ext cx="382137" cy="37021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4119352" y="2416518"/>
              <a:ext cx="382137" cy="370219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4519685" y="2416518"/>
              <a:ext cx="382137" cy="370219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7" name="Straight Arrow Connector 36"/>
          <p:cNvCxnSpPr/>
          <p:nvPr/>
        </p:nvCxnSpPr>
        <p:spPr>
          <a:xfrm flipH="1">
            <a:off x="4710753" y="1971670"/>
            <a:ext cx="975821" cy="3911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lide Number Placeholder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221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execution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92837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After the </a:t>
            </a:r>
            <a:r>
              <a:rPr lang="en-US" dirty="0" smtClean="0">
                <a:solidFill>
                  <a:srgbClr val="C00000"/>
                </a:solidFill>
              </a:rPr>
              <a:t>token head </a:t>
            </a:r>
            <a:r>
              <a:rPr lang="en-US" dirty="0" smtClean="0"/>
              <a:t>instruction </a:t>
            </a:r>
            <a:r>
              <a:rPr lang="en-US" dirty="0" smtClean="0">
                <a:solidFill>
                  <a:schemeClr val="accent6"/>
                </a:solidFill>
              </a:rPr>
              <a:t>completes</a:t>
            </a:r>
            <a:r>
              <a:rPr lang="en-US" dirty="0" smtClean="0"/>
              <a:t> execution, see if it took additional cycles </a:t>
            </a:r>
            <a:endParaRPr lang="en-US" dirty="0"/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chemeClr val="accent6"/>
                </a:solidFill>
              </a:rPr>
              <a:t>YES</a:t>
            </a:r>
            <a:r>
              <a:rPr lang="en-US" dirty="0" smtClean="0"/>
              <a:t>, broadcast the token id to signal a replay (Case 1)</a:t>
            </a:r>
          </a:p>
          <a:p>
            <a:pPr lvl="1"/>
            <a:r>
              <a:rPr lang="en-US" dirty="0" smtClean="0"/>
              <a:t>If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,  broadcast the token id to all the instructions. They can turn the corresponding bit </a:t>
            </a:r>
            <a:r>
              <a:rPr lang="en-US" dirty="0" smtClean="0">
                <a:solidFill>
                  <a:srgbClr val="FF0000"/>
                </a:solidFill>
              </a:rPr>
              <a:t>off</a:t>
            </a:r>
            <a:r>
              <a:rPr lang="en-US" dirty="0" smtClean="0"/>
              <a:t>.  (Case 2)</a:t>
            </a:r>
          </a:p>
        </p:txBody>
      </p:sp>
      <p:sp>
        <p:nvSpPr>
          <p:cNvPr id="5" name="Rectangle 4"/>
          <p:cNvSpPr/>
          <p:nvPr/>
        </p:nvSpPr>
        <p:spPr>
          <a:xfrm>
            <a:off x="1385251" y="424618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398900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794685" y="429990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163174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58959" y="429990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941096" y="4299909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341429" y="429990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741762" y="429990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385251" y="4931361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8900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794685" y="4985087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163174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558959" y="4985087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941096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341429" y="4985087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41762" y="4985087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1398900" y="5589677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412549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1808334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2176823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572608" y="5643403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954745" y="564340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55078" y="564340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755411" y="5643403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1398900" y="6221128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412549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808334" y="6274854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176823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572608" y="6274854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954745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355078" y="6274854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55411" y="6274854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116010" y="3753998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1</a:t>
            </a:r>
            <a:endParaRPr lang="en-US" dirty="0"/>
          </a:p>
        </p:txBody>
      </p:sp>
      <p:sp>
        <p:nvSpPr>
          <p:cNvPr id="41" name="Oval 40"/>
          <p:cNvSpPr/>
          <p:nvPr/>
        </p:nvSpPr>
        <p:spPr>
          <a:xfrm>
            <a:off x="5720690" y="424618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/>
          <p:cNvSpPr/>
          <p:nvPr/>
        </p:nvSpPr>
        <p:spPr>
          <a:xfrm>
            <a:off x="4367284" y="5170196"/>
            <a:ext cx="1735543" cy="658316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Replay</a:t>
            </a:r>
            <a:endParaRPr lang="en-US" dirty="0"/>
          </a:p>
        </p:txBody>
      </p:sp>
      <p:cxnSp>
        <p:nvCxnSpPr>
          <p:cNvPr id="44" name="Straight Arrow Connector 43"/>
          <p:cNvCxnSpPr>
            <a:endCxn id="5" idx="3"/>
          </p:cNvCxnSpPr>
          <p:nvPr/>
        </p:nvCxnSpPr>
        <p:spPr>
          <a:xfrm flipH="1" flipV="1">
            <a:off x="4123898" y="4485019"/>
            <a:ext cx="734705" cy="685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154609" y="5851677"/>
            <a:ext cx="765415" cy="1619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619164" y="3958714"/>
            <a:ext cx="0" cy="274008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7186684" y="3924595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7200333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7596118" y="3978321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964607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8360392" y="3978321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9142862" y="397832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9543195" y="3978321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7186684" y="4609773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200333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7596118" y="4663499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7964607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8360392" y="4663499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8742529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9142862" y="4663499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9543195" y="4663499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/>
          <p:cNvSpPr/>
          <p:nvPr/>
        </p:nvSpPr>
        <p:spPr>
          <a:xfrm>
            <a:off x="7200333" y="5268089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7213982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7609767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978256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8374041" y="5321815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8750492" y="5337610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9156511" y="5321815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9556844" y="5321815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200333" y="5899540"/>
            <a:ext cx="2738647" cy="4776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7213982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7609767" y="5953266"/>
            <a:ext cx="382137" cy="37021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7978256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8374041" y="5953266"/>
            <a:ext cx="382137" cy="370219"/>
          </a:xfrm>
          <a:prstGeom prst="ellipse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756178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9156511" y="5953266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9556844" y="5953266"/>
            <a:ext cx="382137" cy="37021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ounded Rectangle 80"/>
          <p:cNvSpPr/>
          <p:nvPr/>
        </p:nvSpPr>
        <p:spPr>
          <a:xfrm>
            <a:off x="6749956" y="3446923"/>
            <a:ext cx="1282890" cy="40943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Case 2</a:t>
            </a:r>
            <a:endParaRPr lang="en-US" dirty="0"/>
          </a:p>
        </p:txBody>
      </p:sp>
      <p:sp>
        <p:nvSpPr>
          <p:cNvPr id="82" name="Oval 81"/>
          <p:cNvSpPr/>
          <p:nvPr/>
        </p:nvSpPr>
        <p:spPr>
          <a:xfrm>
            <a:off x="11522123" y="3924595"/>
            <a:ext cx="382137" cy="3702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742529" y="3981973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8756178" y="5340191"/>
            <a:ext cx="382137" cy="37021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7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-3.33333E-6 1.85185E-6 C -0.00039 0.0125 -0.00052 0.02523 -0.00117 0.03773 C -0.0013 0.04051 -0.00221 0.04306 -0.00234 0.0456 C -0.00287 0.05764 -0.003 0.06968 -0.00339 0.08148 C -0.00378 0.12917 -0.00391 0.17709 -0.00456 0.22477 C -0.00456 0.22871 -0.00547 0.23264 -0.00573 0.23681 C -0.00612 0.24537 -0.00625 0.25394 -0.00677 0.2625 C -0.00703 0.26713 -0.00833 0.2757 -0.00899 0.28056 C -0.00938 0.28912 -0.00951 0.29769 -0.01016 0.30648 C -0.01029 0.30857 -0.01016 0.31181 -0.0112 0.31227 C -0.01706 0.31482 -0.02318 0.31366 -0.02917 0.31435 C -0.04466 0.32361 -0.03008 0.31551 -0.07057 0.31829 C -0.07695 0.31875 -0.08333 0.31968 -0.08971 0.32037 C -0.09115 0.32107 -0.09258 0.32176 -0.09414 0.32223 C -0.09727 0.32315 -0.11042 0.3257 -0.11315 0.32639 C -0.12188 0.32454 -0.12227 0.32824 -0.12656 0.31829 C -0.12826 0.31459 -0.13112 0.30648 -0.13112 0.30648 C -0.13151 0.30047 -0.13164 0.29445 -0.13216 0.28843 C -0.13268 0.28287 -0.13438 0.27963 -0.13555 0.27454 C -0.13646 0.2706 -0.13776 0.2625 -0.13776 0.2625 C -0.13919 0.24746 -0.13997 0.24098 -0.13997 0.22269 C -0.13997 0.20556 -0.13932 0.1882 -0.13893 0.17107 C -0.13802 0.13658 -0.13971 0.14769 -0.13672 0.13125 C -0.13633 0.11204 -0.13555 0.09283 -0.13555 0.07361 C -0.13555 0.07107 -0.1375 0.05486 -0.13776 0.05162 C -0.13932 -0.0081 -0.13893 0.02107 -0.13893 -0.03588 L -0.13893 -0.03588 L -0.13997 -0.0537 " pathEditMode="relative" ptsTypes="AAAAAAAAAAAAAAAAAAAAAAAAAAAAA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39 0.03982 0.00052 0.07963 0.00117 0.11945 C 0.00117 0.12338 0.00234 0.12732 0.00234 0.13148 C 0.00234 0.15394 0.00182 0.17662 0.00117 0.19908 C 0.00065 0.21991 0.00039 0.20857 -0.00105 0.22292 C -0.00417 0.25324 0.00026 0.21945 -0.00443 0.25278 C -0.00456 0.25648 -0.00521 0.29352 -0.00664 0.30463 C -0.00716 0.3081 -0.00808 0.31134 -0.00886 0.31458 C -0.00964 0.31713 -0.00951 0.32153 -0.0112 0.32245 C -0.01615 0.32523 -0.02162 0.32384 -0.02683 0.32454 C -0.028 0.32523 -0.02904 0.32593 -0.03021 0.32639 C -0.03568 0.32894 -0.03881 0.32894 -0.0448 0.33056 C -0.05 0.33171 -0.05521 0.33241 -0.06042 0.33449 C -0.1112 0.3537 -0.07696 0.34468 -0.09961 0.35046 C -0.103 0.34977 -0.10638 0.34931 -0.10964 0.34838 C -0.11081 0.34792 -0.11198 0.34745 -0.11302 0.3463 C -0.11576 0.34306 -0.11771 0.33681 -0.1198 0.33241 C -0.12071 0.33033 -0.12201 0.32847 -0.12305 0.32639 C -0.12578 0.3125 -0.12331 0.32639 -0.12539 0.29861 C -0.12552 0.29514 -0.12618 0.2919 -0.12644 0.28866 C -0.12696 0.28264 -0.12722 0.27662 -0.12761 0.27083 C -0.12826 0.24097 -0.12787 0.21088 -0.12982 0.18125 C -0.13047 0.1713 -0.13386 0.16273 -0.13542 0.15324 C -0.13868 0.13357 -0.13841 0.13056 -0.13985 0.11343 C -0.14089 0.10232 -0.14102 0.10185 -0.14206 0.09144 C -0.14141 0.08102 -0.14102 0.07014 -0.13985 0.05972 C -0.13946 0.05625 -0.13841 0.05301 -0.13763 0.04977 C -0.13672 0.04537 -0.13542 0.03796 -0.13542 0.0338 C -0.13503 0.00324 -0.13542 -0.02731 -0.13542 -0.05764 L -0.13542 -0.05764 " pathEditMode="relative" ptsTypes="AAAAAAAAAAAAAAAAAAAAAAAAAAAAAAA">
                                      <p:cBhvr>
                                        <p:cTn id="94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2" grpId="1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4" grpId="1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0" grpId="1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2" grpId="1" animBg="1"/>
      <p:bldP spid="87" grpId="0" animBg="1"/>
      <p:bldP spid="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Instructions in S2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Assume an </a:t>
            </a:r>
            <a:r>
              <a:rPr lang="en-US" dirty="0" smtClean="0">
                <a:solidFill>
                  <a:schemeClr val="accent6"/>
                </a:solidFill>
              </a:rPr>
              <a:t>instruction</a:t>
            </a:r>
            <a:r>
              <a:rPr lang="en-US" dirty="0" smtClean="0"/>
              <a:t> that was not predicted to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actually misses</a:t>
            </a:r>
          </a:p>
          <a:p>
            <a:r>
              <a:rPr lang="en-US" dirty="0" smtClean="0"/>
              <a:t>No </a:t>
            </a:r>
            <a:r>
              <a:rPr lang="en-US" dirty="0" smtClean="0">
                <a:solidFill>
                  <a:srgbClr val="FF0000"/>
                </a:solidFill>
              </a:rPr>
              <a:t>token</a:t>
            </a:r>
            <a:r>
              <a:rPr lang="en-US" dirty="0" smtClean="0"/>
              <a:t> is attached to it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Solution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Squash</a:t>
            </a:r>
            <a:r>
              <a:rPr lang="en-US" dirty="0" smtClean="0"/>
              <a:t> all instructions after this instruction from the IW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Re-insert</a:t>
            </a:r>
            <a:r>
              <a:rPr lang="en-US" dirty="0" smtClean="0"/>
              <a:t> them from the 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Expensive</a:t>
            </a:r>
            <a:r>
              <a:rPr lang="en-US" dirty="0" smtClean="0"/>
              <a:t> Operation</a:t>
            </a:r>
          </a:p>
          <a:p>
            <a:r>
              <a:rPr lang="en-US" dirty="0" smtClean="0"/>
              <a:t>The replay mechanism is </a:t>
            </a:r>
            <a:r>
              <a:rPr lang="en-US" dirty="0" smtClean="0">
                <a:solidFill>
                  <a:srgbClr val="00B050"/>
                </a:solidFill>
              </a:rPr>
              <a:t>cheaper </a:t>
            </a:r>
            <a:r>
              <a:rPr lang="en-US" dirty="0" smtClean="0"/>
              <a:t>than a full scale pipeline flush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690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OOO Processor with an Architectural Register File</a:t>
            </a:r>
          </a:p>
          <a:p>
            <a:r>
              <a:rPr lang="en-US" dirty="0" smtClean="0"/>
              <a:t>Aggressive Speculation and Replay</a:t>
            </a:r>
          </a:p>
          <a:p>
            <a:r>
              <a:rPr lang="en-US" dirty="0"/>
              <a:t>Uses of Aggressive Speculation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794616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0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can we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Data</a:t>
            </a:r>
            <a:r>
              <a:rPr lang="en-US" dirty="0" smtClean="0"/>
              <a:t> obtained from the L1 cache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Dependences</a:t>
            </a:r>
            <a:r>
              <a:rPr lang="en-US" dirty="0" smtClean="0"/>
              <a:t> between load-store instructions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Load instructions </a:t>
            </a:r>
            <a:r>
              <a:rPr lang="en-US" dirty="0" smtClean="0"/>
              <a:t>that will most likely read data from the L1 cache and have a cache hit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ALU</a:t>
            </a:r>
            <a:r>
              <a:rPr lang="en-US" dirty="0" smtClean="0"/>
              <a:t>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092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can we predict?  (</a:t>
            </a:r>
            <a:r>
              <a:rPr lang="en-US" dirty="0" err="1" smtClean="0"/>
              <a:t>Lipasti</a:t>
            </a:r>
            <a:r>
              <a:rPr lang="en-US" dirty="0" smtClean="0"/>
              <a:t> and </a:t>
            </a:r>
            <a:r>
              <a:rPr lang="en-US" dirty="0" err="1" smtClean="0"/>
              <a:t>Shen</a:t>
            </a:r>
            <a:r>
              <a:rPr lang="en-US" dirty="0" smtClean="0"/>
              <a:t>, ’96)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redundancy</a:t>
            </a:r>
          </a:p>
          <a:p>
            <a:r>
              <a:rPr lang="en-US" dirty="0" smtClean="0"/>
              <a:t>Bit masking operations</a:t>
            </a:r>
          </a:p>
          <a:p>
            <a:r>
              <a:rPr lang="en-US" dirty="0" smtClean="0"/>
              <a:t>Trivial operands and constants</a:t>
            </a:r>
          </a:p>
          <a:p>
            <a:r>
              <a:rPr lang="en-US" dirty="0" smtClean="0"/>
              <a:t>Results of error checking</a:t>
            </a:r>
          </a:p>
          <a:p>
            <a:r>
              <a:rPr lang="en-US" dirty="0" smtClean="0"/>
              <a:t>Code for virtual functions </a:t>
            </a:r>
          </a:p>
          <a:p>
            <a:r>
              <a:rPr lang="en-US" dirty="0" smtClean="0"/>
              <a:t>Glue code</a:t>
            </a:r>
          </a:p>
          <a:p>
            <a:r>
              <a:rPr lang="en-US" dirty="0" smtClean="0"/>
              <a:t>Register spill code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05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2546"/>
            <a:ext cx="10515600" cy="1325563"/>
          </a:xfrm>
        </p:spPr>
        <p:txBody>
          <a:bodyPr/>
          <a:lstStyle/>
          <a:p>
            <a:r>
              <a:rPr lang="en-US" dirty="0" smtClean="0"/>
              <a:t>How to Predict?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94328"/>
            <a:ext cx="10515600" cy="276367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First, use the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  <a:r>
              <a:rPr lang="en-US" dirty="0" smtClean="0"/>
              <a:t> table to find out if it makes sense to </a:t>
            </a:r>
            <a:r>
              <a:rPr lang="en-US" dirty="0" smtClean="0">
                <a:solidFill>
                  <a:srgbClr val="00B050"/>
                </a:solidFill>
              </a:rPr>
              <a:t>predict</a:t>
            </a:r>
          </a:p>
          <a:p>
            <a:r>
              <a:rPr lang="en-US" dirty="0" smtClean="0"/>
              <a:t>Simultaneously, make a </a:t>
            </a:r>
            <a:r>
              <a:rPr lang="en-US" dirty="0" smtClean="0">
                <a:solidFill>
                  <a:srgbClr val="00B050"/>
                </a:solidFill>
              </a:rPr>
              <a:t>prediction</a:t>
            </a:r>
            <a:r>
              <a:rPr lang="en-US" dirty="0" smtClean="0"/>
              <a:t> using a predictor </a:t>
            </a:r>
            <a:r>
              <a:rPr lang="en-US" dirty="0" smtClean="0">
                <a:solidFill>
                  <a:srgbClr val="FF0000"/>
                </a:solidFill>
              </a:rPr>
              <a:t>table</a:t>
            </a:r>
            <a:r>
              <a:rPr lang="en-US" dirty="0" smtClean="0"/>
              <a:t> (value, memory dependence, ALU result)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Predictor table </a:t>
            </a:r>
            <a:r>
              <a:rPr lang="en-US" dirty="0" smtClean="0"/>
              <a:t>can contain 1 value, or the last </a:t>
            </a:r>
            <a:r>
              <a:rPr lang="en-US" b="1" i="1" dirty="0" smtClean="0">
                <a:solidFill>
                  <a:srgbClr val="0070C0"/>
                </a:solidFill>
              </a:rPr>
              <a:t>k</a:t>
            </a:r>
            <a:r>
              <a:rPr lang="en-US" i="1" dirty="0" smtClean="0"/>
              <a:t>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Make a </a:t>
            </a:r>
            <a:r>
              <a:rPr lang="en-US" dirty="0" smtClean="0">
                <a:solidFill>
                  <a:schemeClr val="accent6"/>
                </a:solidFill>
              </a:rPr>
              <a:t>prediction</a:t>
            </a:r>
            <a:r>
              <a:rPr lang="en-US" dirty="0" smtClean="0"/>
              <a:t>, and use it if it has high </a:t>
            </a:r>
            <a:r>
              <a:rPr lang="en-US" dirty="0" smtClean="0">
                <a:solidFill>
                  <a:srgbClr val="FF0000"/>
                </a:solidFill>
              </a:rPr>
              <a:t>confidence</a:t>
            </a:r>
          </a:p>
          <a:p>
            <a:r>
              <a:rPr lang="en-US" dirty="0" smtClean="0"/>
              <a:t>Update both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tables</a:t>
            </a:r>
            <a:r>
              <a:rPr lang="en-US" dirty="0" smtClean="0"/>
              <a:t> when the results are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</a:p>
          <a:p>
            <a:r>
              <a:rPr lang="en-US" dirty="0" smtClean="0"/>
              <a:t>If needed </a:t>
            </a:r>
            <a:r>
              <a:rPr lang="en-US" dirty="0" smtClean="0">
                <a:solidFill>
                  <a:srgbClr val="FF0000"/>
                </a:solidFill>
              </a:rPr>
              <a:t>recover</a:t>
            </a:r>
            <a:r>
              <a:rPr lang="en-US" dirty="0" smtClean="0"/>
              <a:t> with a replay/flush mechanism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856095" y="982639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Confidence</a:t>
            </a:r>
          </a:p>
          <a:p>
            <a:pPr algn="ctr"/>
            <a:r>
              <a:rPr lang="en-US" sz="2400" dirty="0" smtClean="0"/>
              <a:t>Table</a:t>
            </a:r>
          </a:p>
          <a:p>
            <a:pPr algn="ctr"/>
            <a:r>
              <a:rPr lang="en-US" sz="2400" dirty="0" smtClean="0"/>
              <a:t>(uses sat. counters)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59558" y="2074460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3643952" y="2115403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63773" y="1433015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3905534" y="1472323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Confidence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8007824" y="1008300"/>
            <a:ext cx="1787857" cy="27022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</a:t>
            </a:r>
          </a:p>
          <a:p>
            <a:pPr algn="ctr"/>
            <a:r>
              <a:rPr lang="en-US" sz="2400" dirty="0" smtClean="0"/>
              <a:t>Table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6711287" y="2100121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9795681" y="2141064"/>
            <a:ext cx="1296537" cy="341194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6315502" y="1458676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PC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10057263" y="1497984"/>
            <a:ext cx="1296537" cy="53226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Prediction</a:t>
            </a:r>
            <a:endParaRPr lang="en-US" sz="1200" dirty="0"/>
          </a:p>
        </p:txBody>
      </p:sp>
      <p:sp>
        <p:nvSpPr>
          <p:cNvPr id="14" name="Rectangle 13"/>
          <p:cNvSpPr/>
          <p:nvPr/>
        </p:nvSpPr>
        <p:spPr>
          <a:xfrm>
            <a:off x="5704764" y="846160"/>
            <a:ext cx="45719" cy="313898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276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9551" y="2279176"/>
            <a:ext cx="6510115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800" dirty="0" smtClean="0"/>
              <a:t>THE END</a:t>
            </a:r>
            <a:endParaRPr lang="en-US" sz="13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839B2-1E90-4159-9130-22E54D5C7482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238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2611</TotalTime>
  <Words>1799</Words>
  <Application>Microsoft Office PowerPoint</Application>
  <PresentationFormat>Widescreen</PresentationFormat>
  <Paragraphs>275</Paragraphs>
  <Slides>29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Wingdings</vt:lpstr>
      <vt:lpstr>Office Theme</vt:lpstr>
      <vt:lpstr>OOO Pipelines - III</vt:lpstr>
      <vt:lpstr>Contents</vt:lpstr>
      <vt:lpstr>Let us now look at a different kind of OOO processor</vt:lpstr>
      <vt:lpstr>Changes to renaming</vt:lpstr>
      <vt:lpstr>Changes to Dispatch and Wakeup </vt:lpstr>
      <vt:lpstr>Changes to Wakeup, Bypass, Reg. Write and Commit</vt:lpstr>
      <vt:lpstr>PRF based design vs ARF based design </vt:lpstr>
      <vt:lpstr>Contents</vt:lpstr>
      <vt:lpstr>Aggressive Speculation </vt:lpstr>
      <vt:lpstr>Replay </vt:lpstr>
      <vt:lpstr>Two methods of replaying</vt:lpstr>
      <vt:lpstr>Two methods of replaying - II</vt:lpstr>
      <vt:lpstr>Non-Selective Replay</vt:lpstr>
      <vt:lpstr>Instruction Window Entry</vt:lpstr>
      <vt:lpstr>More about Non-Selective Replay</vt:lpstr>
      <vt:lpstr>Example</vt:lpstr>
      <vt:lpstr>Delayed Selective Replay</vt:lpstr>
      <vt:lpstr>Delayed Selective Replay - II</vt:lpstr>
      <vt:lpstr>Token Based Selective Replay</vt:lpstr>
      <vt:lpstr>After Predicting d-cache Misses</vt:lpstr>
      <vt:lpstr>Structure of the Rename Table</vt:lpstr>
      <vt:lpstr>While reading the rename table ...</vt:lpstr>
      <vt:lpstr>After execution</vt:lpstr>
      <vt:lpstr>Instructions in S2</vt:lpstr>
      <vt:lpstr>Contents</vt:lpstr>
      <vt:lpstr>What can we predict?</vt:lpstr>
      <vt:lpstr>Why can we predict?  (Lipasti and Shen, ’96)</vt:lpstr>
      <vt:lpstr>How to Predict?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III</dc:title>
  <dc:creator>Dr. R Sarangi</dc:creator>
  <cp:lastModifiedBy>Smruti Sarangi</cp:lastModifiedBy>
  <cp:revision>122</cp:revision>
  <dcterms:created xsi:type="dcterms:W3CDTF">2016-02-03T12:28:04Z</dcterms:created>
  <dcterms:modified xsi:type="dcterms:W3CDTF">2017-01-30T13:57:21Z</dcterms:modified>
</cp:coreProperties>
</file>