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56" r:id="rId2"/>
    <p:sldId id="27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8" r:id="rId13"/>
    <p:sldId id="286" r:id="rId14"/>
    <p:sldId id="266" r:id="rId15"/>
    <p:sldId id="267" r:id="rId16"/>
    <p:sldId id="269" r:id="rId17"/>
    <p:sldId id="270" r:id="rId18"/>
    <p:sldId id="271" r:id="rId19"/>
    <p:sldId id="272" r:id="rId20"/>
    <p:sldId id="273" r:id="rId21"/>
    <p:sldId id="285" r:id="rId22"/>
    <p:sldId id="274" r:id="rId23"/>
    <p:sldId id="277" r:id="rId24"/>
    <p:sldId id="278" r:id="rId25"/>
    <p:sldId id="279" r:id="rId26"/>
    <p:sldId id="280" r:id="rId27"/>
    <p:sldId id="284" r:id="rId28"/>
    <p:sldId id="283" r:id="rId29"/>
    <p:sldId id="282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B2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 autoAdjust="0"/>
    <p:restoredTop sz="94707" autoAdjust="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outlineViewPr>
    <p:cViewPr>
      <p:scale>
        <a:sx n="33" d="100"/>
        <a:sy n="33" d="100"/>
      </p:scale>
      <p:origin x="0" y="-30299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5A8D3A-E4C9-49EB-966F-6EFAF5B028D7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27E419B2-128A-4A30-B48A-07A6B05A59EC}">
      <dgm:prSet phldrT="[Text]"/>
      <dgm:spPr/>
      <dgm:t>
        <a:bodyPr/>
        <a:lstStyle/>
        <a:p>
          <a:r>
            <a:rPr lang="en-US" dirty="0" err="1" smtClean="0"/>
            <a:t>ws</a:t>
          </a:r>
          <a:endParaRPr lang="en-IN" dirty="0"/>
        </a:p>
      </dgm:t>
    </dgm:pt>
    <dgm:pt modelId="{7A43AE8F-B9B1-4E97-AE67-F39C003019B4}" type="parTrans" cxnId="{B550958E-784D-4634-ADFB-07C3DB57913F}">
      <dgm:prSet/>
      <dgm:spPr/>
      <dgm:t>
        <a:bodyPr/>
        <a:lstStyle/>
        <a:p>
          <a:endParaRPr lang="en-IN"/>
        </a:p>
      </dgm:t>
    </dgm:pt>
    <dgm:pt modelId="{794A66F8-1F29-49E6-91A0-CB1CB4F8AD99}" type="sibTrans" cxnId="{B550958E-784D-4634-ADFB-07C3DB57913F}">
      <dgm:prSet/>
      <dgm:spPr/>
      <dgm:t>
        <a:bodyPr/>
        <a:lstStyle/>
        <a:p>
          <a:endParaRPr lang="en-IN"/>
        </a:p>
      </dgm:t>
    </dgm:pt>
    <dgm:pt modelId="{3A91C909-6BF9-439C-AF0E-66C6BA36E6BD}">
      <dgm:prSet phldrT="[Text]"/>
      <dgm:spPr/>
      <dgm:t>
        <a:bodyPr/>
        <a:lstStyle/>
        <a:p>
          <a:r>
            <a:rPr lang="en-US" dirty="0" smtClean="0"/>
            <a:t>coherence</a:t>
          </a:r>
          <a:endParaRPr lang="en-IN" dirty="0"/>
        </a:p>
      </dgm:t>
    </dgm:pt>
    <dgm:pt modelId="{910042E6-7CE2-4642-8677-EEB76DFC6901}" type="parTrans" cxnId="{D0B08DC2-CB96-4793-BBF8-A828FCAF31EC}">
      <dgm:prSet/>
      <dgm:spPr/>
      <dgm:t>
        <a:bodyPr/>
        <a:lstStyle/>
        <a:p>
          <a:endParaRPr lang="en-IN"/>
        </a:p>
      </dgm:t>
    </dgm:pt>
    <dgm:pt modelId="{2E10D19E-B988-474D-BAE4-78E1B605581C}" type="sibTrans" cxnId="{D0B08DC2-CB96-4793-BBF8-A828FCAF31EC}">
      <dgm:prSet/>
      <dgm:spPr/>
      <dgm:t>
        <a:bodyPr/>
        <a:lstStyle/>
        <a:p>
          <a:endParaRPr lang="en-IN"/>
        </a:p>
      </dgm:t>
    </dgm:pt>
    <dgm:pt modelId="{ECB76168-4AAC-4FC6-ABD0-464A3AB6BB48}">
      <dgm:prSet phldrT="[Text]"/>
      <dgm:spPr/>
      <dgm:t>
        <a:bodyPr/>
        <a:lstStyle/>
        <a:p>
          <a:r>
            <a:rPr lang="en-US" dirty="0" err="1" smtClean="0"/>
            <a:t>rf</a:t>
          </a:r>
          <a:endParaRPr lang="en-IN" dirty="0"/>
        </a:p>
      </dgm:t>
    </dgm:pt>
    <dgm:pt modelId="{1F429065-6DAC-408F-BE9F-CB46E9C7E258}" type="parTrans" cxnId="{6CA357D2-25E6-4779-AADB-4F8616E01E1B}">
      <dgm:prSet/>
      <dgm:spPr/>
      <dgm:t>
        <a:bodyPr/>
        <a:lstStyle/>
        <a:p>
          <a:endParaRPr lang="en-IN"/>
        </a:p>
      </dgm:t>
    </dgm:pt>
    <dgm:pt modelId="{7720D53C-013C-467B-AEBE-7082940C7E81}" type="sibTrans" cxnId="{6CA357D2-25E6-4779-AADB-4F8616E01E1B}">
      <dgm:prSet/>
      <dgm:spPr/>
      <dgm:t>
        <a:bodyPr/>
        <a:lstStyle/>
        <a:p>
          <a:endParaRPr lang="en-IN"/>
        </a:p>
      </dgm:t>
    </dgm:pt>
    <dgm:pt modelId="{89B45A4D-DEF1-4AE6-9455-599F44C54581}">
      <dgm:prSet phldrT="[Text]"/>
      <dgm:spPr/>
      <dgm:t>
        <a:bodyPr/>
        <a:lstStyle/>
        <a:p>
          <a:r>
            <a:rPr lang="en-US" dirty="0" smtClean="0"/>
            <a:t>read-write dependence </a:t>
          </a:r>
          <a:endParaRPr lang="en-IN" dirty="0"/>
        </a:p>
      </dgm:t>
    </dgm:pt>
    <dgm:pt modelId="{C7B26505-F2F7-4377-A9B2-0740C0B7BBAF}" type="parTrans" cxnId="{01180D55-E77D-4E1F-97E3-BA03F23664CB}">
      <dgm:prSet/>
      <dgm:spPr/>
      <dgm:t>
        <a:bodyPr/>
        <a:lstStyle/>
        <a:p>
          <a:endParaRPr lang="en-IN"/>
        </a:p>
      </dgm:t>
    </dgm:pt>
    <dgm:pt modelId="{C594151D-D58E-4908-AC6A-B9D49DB99390}" type="sibTrans" cxnId="{01180D55-E77D-4E1F-97E3-BA03F23664CB}">
      <dgm:prSet/>
      <dgm:spPr/>
      <dgm:t>
        <a:bodyPr/>
        <a:lstStyle/>
        <a:p>
          <a:endParaRPr lang="en-IN"/>
        </a:p>
      </dgm:t>
    </dgm:pt>
    <dgm:pt modelId="{2889BE92-A383-481B-99A4-84D855ECD57E}">
      <dgm:prSet phldrT="[Text]"/>
      <dgm:spPr/>
      <dgm:t>
        <a:bodyPr/>
        <a:lstStyle/>
        <a:p>
          <a:r>
            <a:rPr lang="en-US" dirty="0" err="1" smtClean="0"/>
            <a:t>fr</a:t>
          </a:r>
          <a:endParaRPr lang="en-IN" dirty="0"/>
        </a:p>
      </dgm:t>
    </dgm:pt>
    <dgm:pt modelId="{FC09DF51-7EBC-4473-A230-EB1A64261C4A}" type="parTrans" cxnId="{B84D85FC-5982-40A2-845B-CA5CB40A0D69}">
      <dgm:prSet/>
      <dgm:spPr/>
      <dgm:t>
        <a:bodyPr/>
        <a:lstStyle/>
        <a:p>
          <a:endParaRPr lang="en-IN"/>
        </a:p>
      </dgm:t>
    </dgm:pt>
    <dgm:pt modelId="{752AA3C3-6685-4ED1-8C8A-A51A44CFCCFD}" type="sibTrans" cxnId="{B84D85FC-5982-40A2-845B-CA5CB40A0D69}">
      <dgm:prSet/>
      <dgm:spPr/>
      <dgm:t>
        <a:bodyPr/>
        <a:lstStyle/>
        <a:p>
          <a:endParaRPr lang="en-IN"/>
        </a:p>
      </dgm:t>
    </dgm:pt>
    <dgm:pt modelId="{9BD82C63-098D-4E06-B7C5-E38E55E2A82C}">
      <dgm:prSet phldrT="[Text]"/>
      <dgm:spPr/>
      <dgm:t>
        <a:bodyPr/>
        <a:lstStyle/>
        <a:p>
          <a:r>
            <a:rPr lang="en-US" dirty="0" smtClean="0"/>
            <a:t>write to read dependence (same location)</a:t>
          </a:r>
          <a:endParaRPr lang="en-IN" dirty="0"/>
        </a:p>
      </dgm:t>
    </dgm:pt>
    <dgm:pt modelId="{9479D3B1-68D8-42A9-BCFA-27C2400057F5}" type="parTrans" cxnId="{11EF3066-CB2B-4352-B2BF-BB4E004D79FD}">
      <dgm:prSet/>
      <dgm:spPr/>
      <dgm:t>
        <a:bodyPr/>
        <a:lstStyle/>
        <a:p>
          <a:endParaRPr lang="en-IN"/>
        </a:p>
      </dgm:t>
    </dgm:pt>
    <dgm:pt modelId="{E6F45C00-D109-4D84-B23D-8777E284807E}" type="sibTrans" cxnId="{11EF3066-CB2B-4352-B2BF-BB4E004D79FD}">
      <dgm:prSet/>
      <dgm:spPr/>
      <dgm:t>
        <a:bodyPr/>
        <a:lstStyle/>
        <a:p>
          <a:endParaRPr lang="en-IN"/>
        </a:p>
      </dgm:t>
    </dgm:pt>
    <dgm:pt modelId="{66DF6400-76FE-49D5-A2BE-40C817167052}">
      <dgm:prSet phldrT="[Text]"/>
      <dgm:spPr/>
      <dgm:t>
        <a:bodyPr/>
        <a:lstStyle/>
        <a:p>
          <a:r>
            <a:rPr lang="en-US" dirty="0" err="1" smtClean="0"/>
            <a:t>po</a:t>
          </a:r>
          <a:endParaRPr lang="en-IN" dirty="0"/>
        </a:p>
      </dgm:t>
    </dgm:pt>
    <dgm:pt modelId="{CB5F3809-6079-47BD-B0DC-FBAD39CD4414}" type="parTrans" cxnId="{752B8759-CE24-4F87-9077-D9C413E41F99}">
      <dgm:prSet/>
      <dgm:spPr/>
      <dgm:t>
        <a:bodyPr/>
        <a:lstStyle/>
        <a:p>
          <a:endParaRPr lang="en-IN"/>
        </a:p>
      </dgm:t>
    </dgm:pt>
    <dgm:pt modelId="{6DB93AEB-B567-4515-9D37-D98AD0470A61}" type="sibTrans" cxnId="{752B8759-CE24-4F87-9077-D9C413E41F99}">
      <dgm:prSet/>
      <dgm:spPr/>
      <dgm:t>
        <a:bodyPr/>
        <a:lstStyle/>
        <a:p>
          <a:endParaRPr lang="en-IN"/>
        </a:p>
      </dgm:t>
    </dgm:pt>
    <dgm:pt modelId="{5C436DAD-2ACE-49C2-B2BA-F45DB9186A56}">
      <dgm:prSet phldrT="[Text]"/>
      <dgm:spPr/>
      <dgm:t>
        <a:bodyPr/>
        <a:lstStyle/>
        <a:p>
          <a:r>
            <a:rPr lang="en-US" dirty="0" smtClean="0"/>
            <a:t>program order</a:t>
          </a:r>
          <a:endParaRPr lang="en-IN" dirty="0"/>
        </a:p>
      </dgm:t>
    </dgm:pt>
    <dgm:pt modelId="{631F1606-8EEA-4B4F-95E6-6C2D70E7B1CD}" type="parTrans" cxnId="{EA6AB5D4-5A92-4BE4-955B-896C1A3183AE}">
      <dgm:prSet/>
      <dgm:spPr/>
      <dgm:t>
        <a:bodyPr/>
        <a:lstStyle/>
        <a:p>
          <a:endParaRPr lang="en-IN"/>
        </a:p>
      </dgm:t>
    </dgm:pt>
    <dgm:pt modelId="{9ECDF382-0724-441C-BA70-C00D417F3949}" type="sibTrans" cxnId="{EA6AB5D4-5A92-4BE4-955B-896C1A3183AE}">
      <dgm:prSet/>
      <dgm:spPr/>
      <dgm:t>
        <a:bodyPr/>
        <a:lstStyle/>
        <a:p>
          <a:endParaRPr lang="en-IN"/>
        </a:p>
      </dgm:t>
    </dgm:pt>
    <dgm:pt modelId="{55B620D2-A275-435B-AB41-1E783A6C36F7}" type="pres">
      <dgm:prSet presAssocID="{0B5A8D3A-E4C9-49EB-966F-6EFAF5B028D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83B5AD11-B40D-4161-832A-3B7164686227}" type="pres">
      <dgm:prSet presAssocID="{27E419B2-128A-4A30-B48A-07A6B05A59EC}" presName="linNode" presStyleCnt="0"/>
      <dgm:spPr/>
    </dgm:pt>
    <dgm:pt modelId="{F7A06B04-59B6-4CA1-B92E-9F23E916460B}" type="pres">
      <dgm:prSet presAssocID="{27E419B2-128A-4A30-B48A-07A6B05A59EC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7D02BDEF-3195-48B1-B316-B67BED72CDE6}" type="pres">
      <dgm:prSet presAssocID="{27E419B2-128A-4A30-B48A-07A6B05A59EC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A82313BC-6EC6-4496-BE18-942BEF401CEB}" type="pres">
      <dgm:prSet presAssocID="{794A66F8-1F29-49E6-91A0-CB1CB4F8AD99}" presName="sp" presStyleCnt="0"/>
      <dgm:spPr/>
    </dgm:pt>
    <dgm:pt modelId="{FDFAD954-4846-42D1-BA9D-B631C3BB444A}" type="pres">
      <dgm:prSet presAssocID="{ECB76168-4AAC-4FC6-ABD0-464A3AB6BB48}" presName="linNode" presStyleCnt="0"/>
      <dgm:spPr/>
    </dgm:pt>
    <dgm:pt modelId="{8E4B1DEB-8840-4AF5-B88A-CA823D105B73}" type="pres">
      <dgm:prSet presAssocID="{ECB76168-4AAC-4FC6-ABD0-464A3AB6BB48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C53CC0A3-225B-4E4B-853E-B549F4CA0601}" type="pres">
      <dgm:prSet presAssocID="{ECB76168-4AAC-4FC6-ABD0-464A3AB6BB48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9916F2B2-2FE7-452B-A207-A51E2A34C712}" type="pres">
      <dgm:prSet presAssocID="{7720D53C-013C-467B-AEBE-7082940C7E81}" presName="sp" presStyleCnt="0"/>
      <dgm:spPr/>
    </dgm:pt>
    <dgm:pt modelId="{3FEB5EE0-E15E-4B82-8700-09777A05B3E1}" type="pres">
      <dgm:prSet presAssocID="{2889BE92-A383-481B-99A4-84D855ECD57E}" presName="linNode" presStyleCnt="0"/>
      <dgm:spPr/>
    </dgm:pt>
    <dgm:pt modelId="{88EA3256-F274-4E61-8A5A-5450FF9D9DB2}" type="pres">
      <dgm:prSet presAssocID="{2889BE92-A383-481B-99A4-84D855ECD57E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5B5425F2-DE23-4105-BE07-B40E04FA97AE}" type="pres">
      <dgm:prSet presAssocID="{2889BE92-A383-481B-99A4-84D855ECD57E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0C7D82CD-1ABA-4284-9AFE-6D3D645A4C27}" type="pres">
      <dgm:prSet presAssocID="{752AA3C3-6685-4ED1-8C8A-A51A44CFCCFD}" presName="sp" presStyleCnt="0"/>
      <dgm:spPr/>
    </dgm:pt>
    <dgm:pt modelId="{3BCB6EC5-0BF8-4CEA-947A-4C17D81E29B1}" type="pres">
      <dgm:prSet presAssocID="{66DF6400-76FE-49D5-A2BE-40C817167052}" presName="linNode" presStyleCnt="0"/>
      <dgm:spPr/>
    </dgm:pt>
    <dgm:pt modelId="{6305693C-3268-4A51-92BA-ADC71DA2B551}" type="pres">
      <dgm:prSet presAssocID="{66DF6400-76FE-49D5-A2BE-40C817167052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IN"/>
        </a:p>
      </dgm:t>
    </dgm:pt>
    <dgm:pt modelId="{B12E56E7-544E-4098-9437-B10702CEE7BA}" type="pres">
      <dgm:prSet presAssocID="{66DF6400-76FE-49D5-A2BE-40C817167052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IN"/>
        </a:p>
      </dgm:t>
    </dgm:pt>
  </dgm:ptLst>
  <dgm:cxnLst>
    <dgm:cxn modelId="{752B8759-CE24-4F87-9077-D9C413E41F99}" srcId="{0B5A8D3A-E4C9-49EB-966F-6EFAF5B028D7}" destId="{66DF6400-76FE-49D5-A2BE-40C817167052}" srcOrd="3" destOrd="0" parTransId="{CB5F3809-6079-47BD-B0DC-FBAD39CD4414}" sibTransId="{6DB93AEB-B567-4515-9D37-D98AD0470A61}"/>
    <dgm:cxn modelId="{B550958E-784D-4634-ADFB-07C3DB57913F}" srcId="{0B5A8D3A-E4C9-49EB-966F-6EFAF5B028D7}" destId="{27E419B2-128A-4A30-B48A-07A6B05A59EC}" srcOrd="0" destOrd="0" parTransId="{7A43AE8F-B9B1-4E97-AE67-F39C003019B4}" sibTransId="{794A66F8-1F29-49E6-91A0-CB1CB4F8AD99}"/>
    <dgm:cxn modelId="{11EF3066-CB2B-4352-B2BF-BB4E004D79FD}" srcId="{2889BE92-A383-481B-99A4-84D855ECD57E}" destId="{9BD82C63-098D-4E06-B7C5-E38E55E2A82C}" srcOrd="0" destOrd="0" parTransId="{9479D3B1-68D8-42A9-BCFA-27C2400057F5}" sibTransId="{E6F45C00-D109-4D84-B23D-8777E284807E}"/>
    <dgm:cxn modelId="{ED6EA0EE-C9FF-4325-95E3-E175CC0884B6}" type="presOf" srcId="{ECB76168-4AAC-4FC6-ABD0-464A3AB6BB48}" destId="{8E4B1DEB-8840-4AF5-B88A-CA823D105B73}" srcOrd="0" destOrd="0" presId="urn:microsoft.com/office/officeart/2005/8/layout/vList5"/>
    <dgm:cxn modelId="{4EB04397-E381-4775-BA70-B6A6F4953F0E}" type="presOf" srcId="{66DF6400-76FE-49D5-A2BE-40C817167052}" destId="{6305693C-3268-4A51-92BA-ADC71DA2B551}" srcOrd="0" destOrd="0" presId="urn:microsoft.com/office/officeart/2005/8/layout/vList5"/>
    <dgm:cxn modelId="{4DA5A528-65C5-4275-98E1-6DB123B19C8C}" type="presOf" srcId="{0B5A8D3A-E4C9-49EB-966F-6EFAF5B028D7}" destId="{55B620D2-A275-435B-AB41-1E783A6C36F7}" srcOrd="0" destOrd="0" presId="urn:microsoft.com/office/officeart/2005/8/layout/vList5"/>
    <dgm:cxn modelId="{D6377BCF-27C8-4676-9EE6-E2DFB06B800A}" type="presOf" srcId="{27E419B2-128A-4A30-B48A-07A6B05A59EC}" destId="{F7A06B04-59B6-4CA1-B92E-9F23E916460B}" srcOrd="0" destOrd="0" presId="urn:microsoft.com/office/officeart/2005/8/layout/vList5"/>
    <dgm:cxn modelId="{01180D55-E77D-4E1F-97E3-BA03F23664CB}" srcId="{ECB76168-4AAC-4FC6-ABD0-464A3AB6BB48}" destId="{89B45A4D-DEF1-4AE6-9455-599F44C54581}" srcOrd="0" destOrd="0" parTransId="{C7B26505-F2F7-4377-A9B2-0740C0B7BBAF}" sibTransId="{C594151D-D58E-4908-AC6A-B9D49DB99390}"/>
    <dgm:cxn modelId="{20F0405A-1128-4D74-9AB2-D00E11A8BDBC}" type="presOf" srcId="{3A91C909-6BF9-439C-AF0E-66C6BA36E6BD}" destId="{7D02BDEF-3195-48B1-B316-B67BED72CDE6}" srcOrd="0" destOrd="0" presId="urn:microsoft.com/office/officeart/2005/8/layout/vList5"/>
    <dgm:cxn modelId="{B84D85FC-5982-40A2-845B-CA5CB40A0D69}" srcId="{0B5A8D3A-E4C9-49EB-966F-6EFAF5B028D7}" destId="{2889BE92-A383-481B-99A4-84D855ECD57E}" srcOrd="2" destOrd="0" parTransId="{FC09DF51-7EBC-4473-A230-EB1A64261C4A}" sibTransId="{752AA3C3-6685-4ED1-8C8A-A51A44CFCCFD}"/>
    <dgm:cxn modelId="{D0B08DC2-CB96-4793-BBF8-A828FCAF31EC}" srcId="{27E419B2-128A-4A30-B48A-07A6B05A59EC}" destId="{3A91C909-6BF9-439C-AF0E-66C6BA36E6BD}" srcOrd="0" destOrd="0" parTransId="{910042E6-7CE2-4642-8677-EEB76DFC6901}" sibTransId="{2E10D19E-B988-474D-BAE4-78E1B605581C}"/>
    <dgm:cxn modelId="{912CDF28-15B5-4031-A200-57A1B3CEDBB3}" type="presOf" srcId="{9BD82C63-098D-4E06-B7C5-E38E55E2A82C}" destId="{5B5425F2-DE23-4105-BE07-B40E04FA97AE}" srcOrd="0" destOrd="0" presId="urn:microsoft.com/office/officeart/2005/8/layout/vList5"/>
    <dgm:cxn modelId="{09FBEC84-D11A-4995-A654-EFCE1132ECFC}" type="presOf" srcId="{2889BE92-A383-481B-99A4-84D855ECD57E}" destId="{88EA3256-F274-4E61-8A5A-5450FF9D9DB2}" srcOrd="0" destOrd="0" presId="urn:microsoft.com/office/officeart/2005/8/layout/vList5"/>
    <dgm:cxn modelId="{71409477-97E0-4141-9453-6764B138714A}" type="presOf" srcId="{5C436DAD-2ACE-49C2-B2BA-F45DB9186A56}" destId="{B12E56E7-544E-4098-9437-B10702CEE7BA}" srcOrd="0" destOrd="0" presId="urn:microsoft.com/office/officeart/2005/8/layout/vList5"/>
    <dgm:cxn modelId="{EA6AB5D4-5A92-4BE4-955B-896C1A3183AE}" srcId="{66DF6400-76FE-49D5-A2BE-40C817167052}" destId="{5C436DAD-2ACE-49C2-B2BA-F45DB9186A56}" srcOrd="0" destOrd="0" parTransId="{631F1606-8EEA-4B4F-95E6-6C2D70E7B1CD}" sibTransId="{9ECDF382-0724-441C-BA70-C00D417F3949}"/>
    <dgm:cxn modelId="{9399B640-21DC-4EA5-8791-B655ED6EDC8B}" type="presOf" srcId="{89B45A4D-DEF1-4AE6-9455-599F44C54581}" destId="{C53CC0A3-225B-4E4B-853E-B549F4CA0601}" srcOrd="0" destOrd="0" presId="urn:microsoft.com/office/officeart/2005/8/layout/vList5"/>
    <dgm:cxn modelId="{6CA357D2-25E6-4779-AADB-4F8616E01E1B}" srcId="{0B5A8D3A-E4C9-49EB-966F-6EFAF5B028D7}" destId="{ECB76168-4AAC-4FC6-ABD0-464A3AB6BB48}" srcOrd="1" destOrd="0" parTransId="{1F429065-6DAC-408F-BE9F-CB46E9C7E258}" sibTransId="{7720D53C-013C-467B-AEBE-7082940C7E81}"/>
    <dgm:cxn modelId="{9FCEB4DC-F763-40AD-B292-DB9B9AA14F2C}" type="presParOf" srcId="{55B620D2-A275-435B-AB41-1E783A6C36F7}" destId="{83B5AD11-B40D-4161-832A-3B7164686227}" srcOrd="0" destOrd="0" presId="urn:microsoft.com/office/officeart/2005/8/layout/vList5"/>
    <dgm:cxn modelId="{AF50A55A-6A3C-43C9-9869-0046C1F4A72A}" type="presParOf" srcId="{83B5AD11-B40D-4161-832A-3B7164686227}" destId="{F7A06B04-59B6-4CA1-B92E-9F23E916460B}" srcOrd="0" destOrd="0" presId="urn:microsoft.com/office/officeart/2005/8/layout/vList5"/>
    <dgm:cxn modelId="{684D93D8-A944-4AFC-98BC-6626C339D7EC}" type="presParOf" srcId="{83B5AD11-B40D-4161-832A-3B7164686227}" destId="{7D02BDEF-3195-48B1-B316-B67BED72CDE6}" srcOrd="1" destOrd="0" presId="urn:microsoft.com/office/officeart/2005/8/layout/vList5"/>
    <dgm:cxn modelId="{264BDFE9-EA6E-4EBF-99D2-394AE02480A4}" type="presParOf" srcId="{55B620D2-A275-435B-AB41-1E783A6C36F7}" destId="{A82313BC-6EC6-4496-BE18-942BEF401CEB}" srcOrd="1" destOrd="0" presId="urn:microsoft.com/office/officeart/2005/8/layout/vList5"/>
    <dgm:cxn modelId="{33B2A674-6E1E-4704-A346-612F0140F4A2}" type="presParOf" srcId="{55B620D2-A275-435B-AB41-1E783A6C36F7}" destId="{FDFAD954-4846-42D1-BA9D-B631C3BB444A}" srcOrd="2" destOrd="0" presId="urn:microsoft.com/office/officeart/2005/8/layout/vList5"/>
    <dgm:cxn modelId="{3C0031AB-4B61-4B0C-8275-663BBB60EE1E}" type="presParOf" srcId="{FDFAD954-4846-42D1-BA9D-B631C3BB444A}" destId="{8E4B1DEB-8840-4AF5-B88A-CA823D105B73}" srcOrd="0" destOrd="0" presId="urn:microsoft.com/office/officeart/2005/8/layout/vList5"/>
    <dgm:cxn modelId="{49410EAC-1297-449F-86CB-D8780B0BA86D}" type="presParOf" srcId="{FDFAD954-4846-42D1-BA9D-B631C3BB444A}" destId="{C53CC0A3-225B-4E4B-853E-B549F4CA0601}" srcOrd="1" destOrd="0" presId="urn:microsoft.com/office/officeart/2005/8/layout/vList5"/>
    <dgm:cxn modelId="{2632A6C2-788A-4057-A31B-0D9A3E2D2174}" type="presParOf" srcId="{55B620D2-A275-435B-AB41-1E783A6C36F7}" destId="{9916F2B2-2FE7-452B-A207-A51E2A34C712}" srcOrd="3" destOrd="0" presId="urn:microsoft.com/office/officeart/2005/8/layout/vList5"/>
    <dgm:cxn modelId="{2A938F52-88AF-47B3-9518-DAC5CE09203C}" type="presParOf" srcId="{55B620D2-A275-435B-AB41-1E783A6C36F7}" destId="{3FEB5EE0-E15E-4B82-8700-09777A05B3E1}" srcOrd="4" destOrd="0" presId="urn:microsoft.com/office/officeart/2005/8/layout/vList5"/>
    <dgm:cxn modelId="{B9EE069E-758E-4630-9C76-F936E3B352DC}" type="presParOf" srcId="{3FEB5EE0-E15E-4B82-8700-09777A05B3E1}" destId="{88EA3256-F274-4E61-8A5A-5450FF9D9DB2}" srcOrd="0" destOrd="0" presId="urn:microsoft.com/office/officeart/2005/8/layout/vList5"/>
    <dgm:cxn modelId="{D16B1CF6-C83D-469D-9AE5-F07F6825A608}" type="presParOf" srcId="{3FEB5EE0-E15E-4B82-8700-09777A05B3E1}" destId="{5B5425F2-DE23-4105-BE07-B40E04FA97AE}" srcOrd="1" destOrd="0" presId="urn:microsoft.com/office/officeart/2005/8/layout/vList5"/>
    <dgm:cxn modelId="{2FB48EC7-CCA2-4243-BFCA-C83C277A5164}" type="presParOf" srcId="{55B620D2-A275-435B-AB41-1E783A6C36F7}" destId="{0C7D82CD-1ABA-4284-9AFE-6D3D645A4C27}" srcOrd="5" destOrd="0" presId="urn:microsoft.com/office/officeart/2005/8/layout/vList5"/>
    <dgm:cxn modelId="{2AA7B6CD-32DB-45C2-8BA4-9C34ACBD2F1C}" type="presParOf" srcId="{55B620D2-A275-435B-AB41-1E783A6C36F7}" destId="{3BCB6EC5-0BF8-4CEA-947A-4C17D81E29B1}" srcOrd="6" destOrd="0" presId="urn:microsoft.com/office/officeart/2005/8/layout/vList5"/>
    <dgm:cxn modelId="{53F417CC-23CE-4214-9A18-C7A26B41F815}" type="presParOf" srcId="{3BCB6EC5-0BF8-4CEA-947A-4C17D81E29B1}" destId="{6305693C-3268-4A51-92BA-ADC71DA2B551}" srcOrd="0" destOrd="0" presId="urn:microsoft.com/office/officeart/2005/8/layout/vList5"/>
    <dgm:cxn modelId="{9E985C8A-0727-44CC-BAB3-F3655F98BB0E}" type="presParOf" srcId="{3BCB6EC5-0BF8-4CEA-947A-4C17D81E29B1}" destId="{B12E56E7-544E-4098-9437-B10702CEE7B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02BDEF-3195-48B1-B316-B67BED72CDE6}">
      <dsp:nvSpPr>
        <dsp:cNvPr id="0" name=""/>
        <dsp:cNvSpPr/>
      </dsp:nvSpPr>
      <dsp:spPr>
        <a:xfrm rot="5400000">
          <a:off x="6731621" y="-2839081"/>
          <a:ext cx="837972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coherence</a:t>
          </a:r>
          <a:endParaRPr lang="en-IN" sz="2800" kern="1200" dirty="0"/>
        </a:p>
      </dsp:txBody>
      <dsp:txXfrm rot="-5400000">
        <a:off x="3785615" y="147831"/>
        <a:ext cx="6689078" cy="756160"/>
      </dsp:txXfrm>
    </dsp:sp>
    <dsp:sp modelId="{F7A06B04-59B6-4CA1-B92E-9F23E916460B}">
      <dsp:nvSpPr>
        <dsp:cNvPr id="0" name=""/>
        <dsp:cNvSpPr/>
      </dsp:nvSpPr>
      <dsp:spPr>
        <a:xfrm>
          <a:off x="0" y="2177"/>
          <a:ext cx="3785616" cy="10474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100965" rIns="201930" bIns="100965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300" kern="1200" dirty="0" err="1" smtClean="0"/>
            <a:t>ws</a:t>
          </a:r>
          <a:endParaRPr lang="en-IN" sz="5300" kern="1200" dirty="0"/>
        </a:p>
      </dsp:txBody>
      <dsp:txXfrm>
        <a:off x="51133" y="53310"/>
        <a:ext cx="3683350" cy="945199"/>
      </dsp:txXfrm>
    </dsp:sp>
    <dsp:sp modelId="{C53CC0A3-225B-4E4B-853E-B549F4CA0601}">
      <dsp:nvSpPr>
        <dsp:cNvPr id="0" name=""/>
        <dsp:cNvSpPr/>
      </dsp:nvSpPr>
      <dsp:spPr>
        <a:xfrm rot="5400000">
          <a:off x="6731621" y="-1739242"/>
          <a:ext cx="837972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read-write dependence </a:t>
          </a:r>
          <a:endParaRPr lang="en-IN" sz="2800" kern="1200" dirty="0"/>
        </a:p>
      </dsp:txBody>
      <dsp:txXfrm rot="-5400000">
        <a:off x="3785615" y="1247670"/>
        <a:ext cx="6689078" cy="756160"/>
      </dsp:txXfrm>
    </dsp:sp>
    <dsp:sp modelId="{8E4B1DEB-8840-4AF5-B88A-CA823D105B73}">
      <dsp:nvSpPr>
        <dsp:cNvPr id="0" name=""/>
        <dsp:cNvSpPr/>
      </dsp:nvSpPr>
      <dsp:spPr>
        <a:xfrm>
          <a:off x="0" y="1102016"/>
          <a:ext cx="3785616" cy="10474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100965" rIns="201930" bIns="100965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300" kern="1200" dirty="0" err="1" smtClean="0"/>
            <a:t>rf</a:t>
          </a:r>
          <a:endParaRPr lang="en-IN" sz="5300" kern="1200" dirty="0"/>
        </a:p>
      </dsp:txBody>
      <dsp:txXfrm>
        <a:off x="51133" y="1153149"/>
        <a:ext cx="3683350" cy="945199"/>
      </dsp:txXfrm>
    </dsp:sp>
    <dsp:sp modelId="{5B5425F2-DE23-4105-BE07-B40E04FA97AE}">
      <dsp:nvSpPr>
        <dsp:cNvPr id="0" name=""/>
        <dsp:cNvSpPr/>
      </dsp:nvSpPr>
      <dsp:spPr>
        <a:xfrm rot="5400000">
          <a:off x="6731621" y="-639403"/>
          <a:ext cx="837972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write to read dependence (same location)</a:t>
          </a:r>
          <a:endParaRPr lang="en-IN" sz="2800" kern="1200" dirty="0"/>
        </a:p>
      </dsp:txBody>
      <dsp:txXfrm rot="-5400000">
        <a:off x="3785615" y="2347509"/>
        <a:ext cx="6689078" cy="756160"/>
      </dsp:txXfrm>
    </dsp:sp>
    <dsp:sp modelId="{88EA3256-F274-4E61-8A5A-5450FF9D9DB2}">
      <dsp:nvSpPr>
        <dsp:cNvPr id="0" name=""/>
        <dsp:cNvSpPr/>
      </dsp:nvSpPr>
      <dsp:spPr>
        <a:xfrm>
          <a:off x="0" y="2201855"/>
          <a:ext cx="3785616" cy="10474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100965" rIns="201930" bIns="100965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300" kern="1200" dirty="0" err="1" smtClean="0"/>
            <a:t>fr</a:t>
          </a:r>
          <a:endParaRPr lang="en-IN" sz="5300" kern="1200" dirty="0"/>
        </a:p>
      </dsp:txBody>
      <dsp:txXfrm>
        <a:off x="51133" y="2252988"/>
        <a:ext cx="3683350" cy="945199"/>
      </dsp:txXfrm>
    </dsp:sp>
    <dsp:sp modelId="{B12E56E7-544E-4098-9437-B10702CEE7BA}">
      <dsp:nvSpPr>
        <dsp:cNvPr id="0" name=""/>
        <dsp:cNvSpPr/>
      </dsp:nvSpPr>
      <dsp:spPr>
        <a:xfrm rot="5400000">
          <a:off x="6731621" y="460435"/>
          <a:ext cx="837972" cy="67299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kern="1200" dirty="0" smtClean="0"/>
            <a:t>program order</a:t>
          </a:r>
          <a:endParaRPr lang="en-IN" sz="2800" kern="1200" dirty="0"/>
        </a:p>
      </dsp:txBody>
      <dsp:txXfrm rot="-5400000">
        <a:off x="3785615" y="3447347"/>
        <a:ext cx="6689078" cy="756160"/>
      </dsp:txXfrm>
    </dsp:sp>
    <dsp:sp modelId="{6305693C-3268-4A51-92BA-ADC71DA2B551}">
      <dsp:nvSpPr>
        <dsp:cNvPr id="0" name=""/>
        <dsp:cNvSpPr/>
      </dsp:nvSpPr>
      <dsp:spPr>
        <a:xfrm>
          <a:off x="0" y="3301694"/>
          <a:ext cx="3785616" cy="10474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100965" rIns="201930" bIns="100965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300" kern="1200" dirty="0" err="1" smtClean="0"/>
            <a:t>po</a:t>
          </a:r>
          <a:endParaRPr lang="en-IN" sz="5300" kern="1200" dirty="0"/>
        </a:p>
      </dsp:txBody>
      <dsp:txXfrm>
        <a:off x="51133" y="3352827"/>
        <a:ext cx="3683350" cy="9451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523B5D-1416-4C8F-AFA7-E2EDE8EE5148}" type="datetimeFigureOut">
              <a:rPr lang="en-US" smtClean="0"/>
              <a:t>4/29/2016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62CB33-C5FB-436A-BED2-6AAA4ECBE2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4089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160D11-9CD6-4C97-823E-70A645F3A7B6}" type="datetimeFigureOut">
              <a:rPr lang="en-US" smtClean="0"/>
              <a:t>4/29/2016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81C4FE-FAEA-4723-BF3A-DE2C0A83C1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9125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81C4FE-FAEA-4723-BF3A-DE2C0A83C1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910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7E96EA-3151-4155-8D50-B420E480FF1F}" type="datetime1">
              <a:rPr lang="en-IN" smtClean="0"/>
              <a:t>29-04-2016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6657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7D2A-64CE-4AD1-AFB8-1D0FD8FADE93}" type="datetime1">
              <a:rPr lang="en-IN" smtClean="0"/>
              <a:t>29-04-2016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 smtClean="0"/>
              <a:t>(c) </a:t>
            </a:r>
            <a:r>
              <a:rPr lang="en-IN" dirty="0" err="1" smtClean="0"/>
              <a:t>Smruti</a:t>
            </a:r>
            <a:r>
              <a:rPr lang="en-IN" dirty="0" smtClean="0"/>
              <a:t> R. </a:t>
            </a:r>
            <a:r>
              <a:rPr lang="en-IN" dirty="0" err="1" smtClean="0"/>
              <a:t>Sarangi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10805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79261-BA45-4482-9875-49C6A97D5AC0}" type="datetime1">
              <a:rPr lang="en-IN" smtClean="0"/>
              <a:t>29-04-2016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46134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C9642-E2C9-491D-8B0F-6521127ECE96}" type="datetime1">
              <a:rPr lang="en-IN" smtClean="0"/>
              <a:t>29-04-2016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0939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FA9CB-BB70-4B10-A4E5-89458CDD1C3D}" type="datetime1">
              <a:rPr lang="en-IN" smtClean="0"/>
              <a:t>29-04-2016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5982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48D69-2609-47DC-8D8C-96BD6475A3A6}" type="datetime1">
              <a:rPr lang="en-IN" smtClean="0"/>
              <a:t>29-04-2016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7907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00A9C-62E5-46BE-8537-B4C714336A34}" type="datetime1">
              <a:rPr lang="en-IN" smtClean="0"/>
              <a:t>29-04-2016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027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D7F2C-1407-4D80-8092-88E7C8240E9E}" type="datetime1">
              <a:rPr lang="en-IN" smtClean="0"/>
              <a:t>29-04-2016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0887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E8A91-DD33-4768-ACA6-6CD3FFEF63E0}" type="datetime1">
              <a:rPr lang="en-IN" smtClean="0"/>
              <a:t>29-04-2016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8290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4D690-C810-43A4-9660-1745261B8DCE}" type="datetime1">
              <a:rPr lang="en-IN" smtClean="0"/>
              <a:t>29-04-2016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1225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706A5-9A0C-4221-B91F-BA69CDE2D9F5}" type="datetime1">
              <a:rPr lang="en-IN" smtClean="0"/>
              <a:t>29-04-2016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8191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7F87F-D77C-4249-A688-1D9CE51B09E3}" type="datetime1">
              <a:rPr lang="en-IN" smtClean="0"/>
              <a:t>29-04-2016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dirty="0" smtClean="0"/>
              <a:t>©</a:t>
            </a:r>
            <a:r>
              <a:rPr lang="en-IN" dirty="0" err="1" smtClean="0"/>
              <a:t>Smruti</a:t>
            </a:r>
            <a:r>
              <a:rPr lang="en-IN" dirty="0" smtClean="0"/>
              <a:t> R. </a:t>
            </a:r>
            <a:r>
              <a:rPr lang="en-IN" dirty="0" err="1" smtClean="0"/>
              <a:t>Sarangi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852C4-BAA0-4BB4-8CE0-D683A1D1553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2587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Fundamentals of Memory Consistency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Smruti R. Sarangi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2865772" y="4323331"/>
            <a:ext cx="6745857" cy="102654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Prereq</a:t>
            </a:r>
            <a:r>
              <a:rPr lang="en-US" dirty="0" smtClean="0"/>
              <a:t>: Slides for Chapter 11 (Multiprocessor Systems), Computer </a:t>
            </a:r>
            <a:r>
              <a:rPr lang="en-US" dirty="0" err="1" smtClean="0"/>
              <a:t>Organisation</a:t>
            </a:r>
            <a:r>
              <a:rPr lang="en-US" dirty="0" smtClean="0"/>
              <a:t> and Architecture, Smruti R. Sarangi, McGrawHill, 2015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9454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 Terminology</a:t>
            </a:r>
            <a:endParaRPr lang="en-US" dirty="0" smtClean="0"/>
          </a:p>
          <a:p>
            <a:r>
              <a:rPr lang="en-US" dirty="0" smtClean="0"/>
              <a:t>Program Order Relaxations</a:t>
            </a:r>
            <a:endParaRPr lang="en-US" dirty="0" smtClean="0"/>
          </a:p>
          <a:p>
            <a:r>
              <a:rPr lang="en-US" dirty="0" smtClean="0"/>
              <a:t>Healthiness Conditions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8870" y="1825625"/>
            <a:ext cx="749330" cy="50486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643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Sequential Consistency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Leslie </a:t>
            </a:r>
            <a:r>
              <a:rPr lang="en-US" dirty="0" err="1" smtClean="0"/>
              <a:t>Lamport’s</a:t>
            </a:r>
            <a:r>
              <a:rPr lang="en-US" dirty="0" smtClean="0"/>
              <a:t> definition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00B050"/>
                </a:solidFill>
              </a:rPr>
              <a:t>T</a:t>
            </a:r>
            <a:r>
              <a:rPr lang="en-IN" i="1" dirty="0" smtClean="0">
                <a:solidFill>
                  <a:srgbClr val="00B050"/>
                </a:solidFill>
              </a:rPr>
              <a:t>he </a:t>
            </a:r>
            <a:r>
              <a:rPr lang="en-IN" i="1" dirty="0">
                <a:solidFill>
                  <a:srgbClr val="00B050"/>
                </a:solidFill>
              </a:rPr>
              <a:t>result of any execution is the same as if the operations of all the </a:t>
            </a:r>
            <a:r>
              <a:rPr lang="en-IN" i="1" dirty="0" smtClean="0">
                <a:solidFill>
                  <a:srgbClr val="00B050"/>
                </a:solidFill>
              </a:rPr>
              <a:t>processors were </a:t>
            </a:r>
            <a:r>
              <a:rPr lang="en-IN" i="1" dirty="0">
                <a:solidFill>
                  <a:srgbClr val="00B050"/>
                </a:solidFill>
              </a:rPr>
              <a:t>executed in some sequential order, and the operations of each </a:t>
            </a:r>
            <a:r>
              <a:rPr lang="en-IN" i="1" dirty="0" smtClean="0">
                <a:solidFill>
                  <a:srgbClr val="00B050"/>
                </a:solidFill>
              </a:rPr>
              <a:t>individual processor </a:t>
            </a:r>
            <a:r>
              <a:rPr lang="en-IN" i="1" dirty="0">
                <a:solidFill>
                  <a:srgbClr val="00B050"/>
                </a:solidFill>
              </a:rPr>
              <a:t>appear in this sequence in the order </a:t>
            </a:r>
            <a:r>
              <a:rPr lang="en-IN" i="1" dirty="0" smtClean="0">
                <a:solidFill>
                  <a:srgbClr val="00B050"/>
                </a:solidFill>
              </a:rPr>
              <a:t>specified </a:t>
            </a:r>
            <a:r>
              <a:rPr lang="en-IN" i="1" dirty="0">
                <a:solidFill>
                  <a:srgbClr val="00B050"/>
                </a:solidFill>
              </a:rPr>
              <a:t>by its </a:t>
            </a:r>
            <a:r>
              <a:rPr lang="en-IN" i="1" dirty="0" smtClean="0">
                <a:solidFill>
                  <a:srgbClr val="00B050"/>
                </a:solidFill>
              </a:rPr>
              <a:t>program.</a:t>
            </a:r>
          </a:p>
          <a:p>
            <a:pPr marL="0" indent="0">
              <a:buNone/>
            </a:pPr>
            <a:endParaRPr lang="en-US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IN" dirty="0">
              <a:solidFill>
                <a:srgbClr val="00B05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130060" y="4442604"/>
            <a:ext cx="3502325" cy="7159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SC is intuitive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7139796" y="4442604"/>
            <a:ext cx="3502325" cy="7159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SC is slow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1130059" y="5380007"/>
            <a:ext cx="3502325" cy="7159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Weak models enable many processor optimizations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7139795" y="5348827"/>
            <a:ext cx="3502325" cy="7159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Weak memory models can reorder </a:t>
            </a:r>
            <a:r>
              <a:rPr lang="en-US" dirty="0" err="1" smtClean="0"/>
              <a:t>insructions</a:t>
            </a:r>
            <a:endParaRPr lang="en-IN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237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Operational vs. Axiomatic Models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284672" y="1690688"/>
            <a:ext cx="3873260" cy="6125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Operational Model of SC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5362755" y="1923690"/>
            <a:ext cx="1164566" cy="56934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P1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6837872" y="1940943"/>
            <a:ext cx="1164566" cy="56934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P2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10613366" y="1996970"/>
            <a:ext cx="1164566" cy="56934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Pn</a:t>
            </a:r>
            <a:endParaRPr lang="en-IN" dirty="0"/>
          </a:p>
        </p:txBody>
      </p:sp>
      <p:sp>
        <p:nvSpPr>
          <p:cNvPr id="9" name="Oval 8"/>
          <p:cNvSpPr/>
          <p:nvPr/>
        </p:nvSpPr>
        <p:spPr>
          <a:xfrm>
            <a:off x="8453887" y="2225615"/>
            <a:ext cx="155275" cy="1466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Oval 9"/>
          <p:cNvSpPr/>
          <p:nvPr/>
        </p:nvSpPr>
        <p:spPr>
          <a:xfrm>
            <a:off x="9230264" y="2225615"/>
            <a:ext cx="155275" cy="1466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Oval 10"/>
          <p:cNvSpPr/>
          <p:nvPr/>
        </p:nvSpPr>
        <p:spPr>
          <a:xfrm>
            <a:off x="10006641" y="2225614"/>
            <a:ext cx="155275" cy="1466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ounded Rectangle 11"/>
          <p:cNvSpPr/>
          <p:nvPr/>
        </p:nvSpPr>
        <p:spPr>
          <a:xfrm>
            <a:off x="6970143" y="3588589"/>
            <a:ext cx="3398807" cy="448573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</a:t>
            </a:r>
            <a:endParaRPr lang="en-IN" dirty="0"/>
          </a:p>
        </p:txBody>
      </p:sp>
      <p:cxnSp>
        <p:nvCxnSpPr>
          <p:cNvPr id="14" name="Straight Arrow Connector 13"/>
          <p:cNvCxnSpPr>
            <a:stCxn id="6" idx="2"/>
          </p:cNvCxnSpPr>
          <p:nvPr/>
        </p:nvCxnSpPr>
        <p:spPr>
          <a:xfrm>
            <a:off x="5945038" y="2493034"/>
            <a:ext cx="0" cy="5262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410091" y="2493033"/>
            <a:ext cx="10064" cy="2631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11195649" y="2566314"/>
            <a:ext cx="5751" cy="4529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16"/>
          <p:cNvSpPr/>
          <p:nvPr/>
        </p:nvSpPr>
        <p:spPr>
          <a:xfrm>
            <a:off x="5590634" y="2725947"/>
            <a:ext cx="5881778" cy="1095555"/>
          </a:xfrm>
          <a:prstGeom prst="arc">
            <a:avLst>
              <a:gd name="adj1" fmla="val 10747277"/>
              <a:gd name="adj2" fmla="val 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1" name="Straight Arrow Connector 20"/>
          <p:cNvCxnSpPr>
            <a:stCxn id="12" idx="0"/>
          </p:cNvCxnSpPr>
          <p:nvPr/>
        </p:nvCxnSpPr>
        <p:spPr>
          <a:xfrm flipH="1" flipV="1">
            <a:off x="7410091" y="2756139"/>
            <a:ext cx="1259456" cy="832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7760898" y="2958859"/>
            <a:ext cx="24154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7299385" y="2943315"/>
            <a:ext cx="241539" cy="155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337869" y="5198764"/>
            <a:ext cx="3873260" cy="6125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Axiomatic Model of SC</a:t>
            </a:r>
            <a:endParaRPr lang="en-IN" dirty="0"/>
          </a:p>
        </p:txBody>
      </p:sp>
      <p:sp>
        <p:nvSpPr>
          <p:cNvPr id="29" name="Oval Callout 28"/>
          <p:cNvSpPr/>
          <p:nvPr/>
        </p:nvSpPr>
        <p:spPr>
          <a:xfrm>
            <a:off x="3163019" y="3063007"/>
            <a:ext cx="2096219" cy="763438"/>
          </a:xfrm>
          <a:prstGeom prst="wedgeEllipseCallout">
            <a:avLst>
              <a:gd name="adj1" fmla="val 56945"/>
              <a:gd name="adj2" fmla="val -606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Pick one processor at a time</a:t>
            </a:r>
            <a:endParaRPr lang="en-IN" dirty="0"/>
          </a:p>
        </p:txBody>
      </p:sp>
      <p:sp>
        <p:nvSpPr>
          <p:cNvPr id="30" name="Vertical Scroll 29"/>
          <p:cNvSpPr/>
          <p:nvPr/>
        </p:nvSpPr>
        <p:spPr>
          <a:xfrm>
            <a:off x="5629455" y="5198764"/>
            <a:ext cx="1780635" cy="1486708"/>
          </a:xfrm>
          <a:prstGeom prst="vertic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Allowed Behaviors</a:t>
            </a:r>
            <a:endParaRPr lang="en-IN" dirty="0"/>
          </a:p>
        </p:txBody>
      </p:sp>
      <p:sp>
        <p:nvSpPr>
          <p:cNvPr id="31" name="Vertical Scroll 30"/>
          <p:cNvSpPr/>
          <p:nvPr/>
        </p:nvSpPr>
        <p:spPr>
          <a:xfrm>
            <a:off x="8013939" y="5198764"/>
            <a:ext cx="1923692" cy="1486708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Disallowed behaviors</a:t>
            </a:r>
            <a:endParaRPr lang="en-IN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284672" y="4485736"/>
            <a:ext cx="11757803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367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Terminology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Global view</a:t>
            </a:r>
          </a:p>
          <a:p>
            <a:pPr lvl="1"/>
            <a:r>
              <a:rPr lang="en-US" dirty="0" smtClean="0"/>
              <a:t>A set of memory events that are totally ordered. All processors agree with the same total order.  (recapitulate </a:t>
            </a:r>
            <a:r>
              <a:rPr lang="en-US" dirty="0" smtClean="0">
                <a:solidFill>
                  <a:srgbClr val="FF0000"/>
                </a:solidFill>
              </a:rPr>
              <a:t>total ordering</a:t>
            </a:r>
            <a:r>
              <a:rPr lang="en-US" dirty="0" smtClean="0"/>
              <a:t>)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Local view</a:t>
            </a:r>
          </a:p>
          <a:p>
            <a:pPr lvl="1"/>
            <a:r>
              <a:rPr lang="en-US" dirty="0" smtClean="0"/>
              <a:t>Order of memory events from the point of view of one processor only. Other processors might not agree with this view. 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memory</a:t>
            </a:r>
            <a:r>
              <a:rPr lang="en-US" dirty="0" smtClean="0"/>
              <a:t> request, </a:t>
            </a:r>
            <a:r>
              <a:rPr lang="en-US" i="1" dirty="0" smtClean="0"/>
              <a:t>m</a:t>
            </a:r>
            <a:r>
              <a:rPr lang="en-US" dirty="0" smtClean="0"/>
              <a:t>, has the following properties</a:t>
            </a:r>
          </a:p>
          <a:p>
            <a:pPr lvl="1"/>
            <a:r>
              <a:rPr lang="en-US" dirty="0" err="1" smtClean="0"/>
              <a:t>loc</a:t>
            </a:r>
            <a:r>
              <a:rPr lang="en-US" dirty="0" smtClean="0"/>
              <a:t>(m) </a:t>
            </a:r>
            <a:r>
              <a:rPr lang="en-US" dirty="0" smtClean="0">
                <a:sym typeface="Wingdings" panose="05000000000000000000" pitchFamily="2" charset="2"/>
              </a:rPr>
              <a:t> its location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val</a:t>
            </a:r>
            <a:r>
              <a:rPr lang="en-US" dirty="0" smtClean="0">
                <a:sym typeface="Wingdings" panose="05000000000000000000" pitchFamily="2" charset="2"/>
              </a:rPr>
              <a:t>(m)  its value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proc</a:t>
            </a:r>
            <a:r>
              <a:rPr lang="en-US" dirty="0" smtClean="0">
                <a:sym typeface="Wingdings" panose="05000000000000000000" pitchFamily="2" charset="2"/>
              </a:rPr>
              <a:t>(m)  its processor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M</a:t>
            </a:r>
            <a:r>
              <a:rPr lang="en-US" baseline="-25000" dirty="0" smtClean="0">
                <a:sym typeface="Wingdings" panose="05000000000000000000" pitchFamily="2" charset="2"/>
              </a:rPr>
              <a:t>l</a:t>
            </a:r>
            <a:r>
              <a:rPr lang="en-US" dirty="0" smtClean="0">
                <a:sym typeface="Wingdings" panose="05000000000000000000" pitchFamily="2" charset="2"/>
              </a:rPr>
              <a:t>  memory events to location, l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R</a:t>
            </a:r>
            <a:r>
              <a:rPr lang="en-US" baseline="-25000" dirty="0" err="1" smtClean="0">
                <a:sym typeface="Wingdings" panose="05000000000000000000" pitchFamily="2" charset="2"/>
              </a:rPr>
              <a:t>l</a:t>
            </a:r>
            <a:r>
              <a:rPr lang="en-US" dirty="0" smtClean="0">
                <a:sym typeface="Wingdings" panose="05000000000000000000" pitchFamily="2" charset="2"/>
              </a:rPr>
              <a:t>  Reads to l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W</a:t>
            </a:r>
            <a:r>
              <a:rPr lang="en-US" baseline="-25000" dirty="0" err="1" smtClean="0">
                <a:sym typeface="Wingdings" panose="05000000000000000000" pitchFamily="2" charset="2"/>
              </a:rPr>
              <a:t>l</a:t>
            </a:r>
            <a:r>
              <a:rPr lang="en-US" dirty="0" smtClean="0">
                <a:sym typeface="Wingdings" panose="05000000000000000000" pitchFamily="2" charset="2"/>
              </a:rPr>
              <a:t>  Writes to l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381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more terminology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If memory events (read/write/fence) p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 and p</a:t>
                </a:r>
                <a:r>
                  <a:rPr lang="en-US" baseline="-25000" dirty="0" smtClean="0"/>
                  <a:t>2</a:t>
                </a:r>
                <a:r>
                  <a:rPr lang="en-US" dirty="0" smtClean="0"/>
                  <a:t> are in the same thread, we define the program order relationship</a:t>
                </a:r>
              </a:p>
              <a:p>
                <a:pPr lvl="1"/>
                <a:r>
                  <a:rPr lang="en-US" dirty="0" smtClean="0"/>
                  <a:t>p</a:t>
                </a:r>
                <a:r>
                  <a:rPr lang="en-US" baseline="-25000" dirty="0" smtClean="0"/>
                  <a:t>1               </a:t>
                </a:r>
                <a:r>
                  <a:rPr lang="en-US" dirty="0" smtClean="0"/>
                  <a:t>p</a:t>
                </a:r>
                <a:r>
                  <a:rPr lang="en-US" baseline="-25000" dirty="0" smtClean="0"/>
                  <a:t>2</a:t>
                </a:r>
                <a:r>
                  <a:rPr lang="en-US" dirty="0" smtClean="0"/>
                  <a:t>, or alternatively (p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, p</a:t>
                </a:r>
                <a:r>
                  <a:rPr lang="en-US" baseline="-25000" dirty="0" smtClean="0"/>
                  <a:t>2</a:t>
                </a:r>
                <a:r>
                  <a:rPr lang="en-US" dirty="0" smtClean="0"/>
                  <a:t>)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IN" dirty="0" smtClean="0"/>
                  <a:t> po</a:t>
                </a:r>
              </a:p>
              <a:p>
                <a:pPr lvl="1"/>
                <a:r>
                  <a:rPr lang="en-US" dirty="0" smtClean="0"/>
                  <a:t>p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 needs to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complete</a:t>
                </a:r>
                <a:r>
                  <a:rPr lang="en-US" dirty="0" smtClean="0"/>
                  <a:t> its execution before p</a:t>
                </a:r>
                <a:r>
                  <a:rPr lang="en-US" baseline="-25000" dirty="0" smtClean="0"/>
                  <a:t>2</a:t>
                </a:r>
              </a:p>
              <a:p>
                <a:r>
                  <a:rPr lang="en-US" dirty="0" smtClean="0"/>
                  <a:t>Weak memory models need not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respect</a:t>
                </a:r>
                <a:r>
                  <a:rPr lang="en-US" dirty="0" smtClean="0"/>
                  <a:t> the 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program order</a:t>
                </a:r>
              </a:p>
              <a:p>
                <a:r>
                  <a:rPr lang="en-US" dirty="0" smtClean="0"/>
                  <a:t>Let us define the read-from relationship:</a:t>
                </a:r>
              </a:p>
              <a:p>
                <a:pPr lvl="1"/>
                <a:r>
                  <a:rPr lang="en-US" dirty="0" smtClean="0"/>
                  <a:t>w          r, </a:t>
                </a:r>
                <a:r>
                  <a:rPr lang="en-US" dirty="0"/>
                  <a:t>or alternatively </a:t>
                </a:r>
                <a:r>
                  <a:rPr lang="en-US" dirty="0" smtClean="0"/>
                  <a:t>(</a:t>
                </a:r>
                <a:r>
                  <a:rPr lang="en-US" dirty="0" err="1" smtClean="0"/>
                  <a:t>w,r</a:t>
                </a:r>
                <a:r>
                  <a:rPr lang="en-US" dirty="0" smtClean="0"/>
                  <a:t>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IN" dirty="0"/>
                  <a:t> </a:t>
                </a:r>
                <a:r>
                  <a:rPr lang="en-IN" dirty="0" smtClean="0"/>
                  <a:t>wr</a:t>
                </a:r>
                <a:endParaRPr lang="en-IN" dirty="0"/>
              </a:p>
              <a:p>
                <a:pPr lvl="1"/>
                <a:r>
                  <a:rPr lang="en-US" dirty="0" smtClean="0"/>
                  <a:t>r reads from w</a:t>
                </a:r>
              </a:p>
              <a:p>
                <a:r>
                  <a:rPr lang="en-US" dirty="0" smtClean="0"/>
                  <a:t>Wx2 means: </a:t>
                </a:r>
                <a:r>
                  <a:rPr lang="en-US" dirty="0" smtClean="0">
                    <a:solidFill>
                      <a:schemeClr val="accent5"/>
                    </a:solidFill>
                  </a:rPr>
                  <a:t>write</a:t>
                </a:r>
                <a:r>
                  <a:rPr lang="en-US" dirty="0" smtClean="0"/>
                  <a:t> 2 to location 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x</a:t>
                </a:r>
              </a:p>
              <a:p>
                <a:r>
                  <a:rPr lang="en-US" dirty="0" smtClean="0"/>
                  <a:t>Rx1 means: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read</a:t>
                </a:r>
                <a:r>
                  <a:rPr lang="en-US" dirty="0" smtClean="0"/>
                  <a:t> 1 from location 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x</a:t>
                </a:r>
                <a:endParaRPr lang="en-US" dirty="0">
                  <a:solidFill>
                    <a:srgbClr val="C00000"/>
                  </a:solidFill>
                </a:endParaRPr>
              </a:p>
              <a:p>
                <a:pPr lvl="1"/>
                <a:endParaRPr lang="en-US" dirty="0" smtClean="0"/>
              </a:p>
              <a:p>
                <a:pPr lvl="1"/>
                <a:endParaRPr lang="en-US" dirty="0" smtClean="0"/>
              </a:p>
              <a:p>
                <a:endParaRPr lang="en-US" dirty="0" smtClean="0">
                  <a:solidFill>
                    <a:srgbClr val="00B050"/>
                  </a:solidFill>
                </a:endParaRPr>
              </a:p>
              <a:p>
                <a:pPr lvl="1"/>
                <a:endParaRPr lang="en-IN" baseline="-25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308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Arrow 5"/>
          <p:cNvSpPr/>
          <p:nvPr/>
        </p:nvSpPr>
        <p:spPr>
          <a:xfrm>
            <a:off x="1975449" y="2665560"/>
            <a:ext cx="534838" cy="439949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po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1877684" y="4201286"/>
            <a:ext cx="534838" cy="439949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rf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766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Well </a:t>
            </a:r>
            <a:r>
              <a:rPr lang="en-US" dirty="0" err="1" smtClean="0"/>
              <a:t>formedness</a:t>
            </a:r>
            <a:r>
              <a:rPr lang="en-US" dirty="0" smtClean="0"/>
              <a:t> conditions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   In the </a:t>
            </a:r>
            <a:r>
              <a:rPr lang="en-US" i="1" dirty="0" err="1" smtClean="0"/>
              <a:t>rf</a:t>
            </a:r>
            <a:r>
              <a:rPr lang="en-US" i="1" dirty="0" smtClean="0"/>
              <a:t> </a:t>
            </a:r>
            <a:r>
              <a:rPr lang="en-US" dirty="0" smtClean="0"/>
              <a:t>relationship</a:t>
            </a:r>
          </a:p>
          <a:p>
            <a:pPr lvl="1"/>
            <a:r>
              <a:rPr lang="en-US" dirty="0" smtClean="0"/>
              <a:t>A read reads its data from only one </a:t>
            </a:r>
            <a:r>
              <a:rPr lang="en-US" dirty="0" smtClean="0">
                <a:solidFill>
                  <a:schemeClr val="accent5"/>
                </a:solidFill>
              </a:rPr>
              <a:t>write</a:t>
            </a:r>
          </a:p>
          <a:p>
            <a:pPr lvl="1"/>
            <a:r>
              <a:rPr lang="en-US" dirty="0" smtClean="0"/>
              <a:t>Let us define a function: </a:t>
            </a:r>
            <a:r>
              <a:rPr lang="en-US" dirty="0" err="1" smtClean="0"/>
              <a:t>wf-rf</a:t>
            </a:r>
            <a:r>
              <a:rPr lang="en-US" dirty="0" smtClean="0"/>
              <a:t> (</a:t>
            </a:r>
            <a:r>
              <a:rPr lang="en-US" dirty="0" err="1" smtClean="0"/>
              <a:t>rf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It is true if the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relationship</a:t>
            </a:r>
            <a:r>
              <a:rPr lang="en-US" dirty="0" smtClean="0"/>
              <a:t>, </a:t>
            </a:r>
            <a:r>
              <a:rPr lang="en-US" dirty="0" err="1" smtClean="0"/>
              <a:t>rf</a:t>
            </a:r>
            <a:r>
              <a:rPr lang="en-US" dirty="0" smtClean="0"/>
              <a:t>, is well </a:t>
            </a:r>
            <a:r>
              <a:rPr lang="en-US" dirty="0" smtClean="0">
                <a:solidFill>
                  <a:srgbClr val="00B050"/>
                </a:solidFill>
              </a:rPr>
              <a:t>formed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Meaning:</a:t>
            </a:r>
            <a:r>
              <a:rPr lang="en-US" dirty="0" smtClean="0"/>
              <a:t> A read gets its data from only one write</a:t>
            </a:r>
          </a:p>
          <a:p>
            <a:r>
              <a:rPr lang="en-US" dirty="0" smtClean="0"/>
              <a:t>Let us now add some </a:t>
            </a:r>
            <a:r>
              <a:rPr lang="en-US" dirty="0" smtClean="0">
                <a:solidFill>
                  <a:srgbClr val="C00000"/>
                </a:solidFill>
              </a:rPr>
              <a:t>coherence</a:t>
            </a:r>
            <a:r>
              <a:rPr lang="en-IN" dirty="0" smtClean="0">
                <a:solidFill>
                  <a:srgbClr val="C00000"/>
                </a:solidFill>
              </a:rPr>
              <a:t> </a:t>
            </a:r>
            <a:r>
              <a:rPr lang="en-IN" dirty="0" smtClean="0"/>
              <a:t>conditions</a:t>
            </a:r>
          </a:p>
          <a:p>
            <a:pPr lvl="1"/>
            <a:r>
              <a:rPr lang="en-US" dirty="0" smtClean="0"/>
              <a:t>Every location has a </a:t>
            </a:r>
            <a:r>
              <a:rPr lang="en-US" dirty="0" smtClean="0">
                <a:solidFill>
                  <a:srgbClr val="0070C0"/>
                </a:solidFill>
              </a:rPr>
              <a:t>globally visible </a:t>
            </a:r>
            <a:r>
              <a:rPr lang="en-US" dirty="0" smtClean="0"/>
              <a:t>order of writes</a:t>
            </a:r>
          </a:p>
          <a:p>
            <a:pPr lvl="1"/>
            <a:r>
              <a:rPr lang="en-US" dirty="0" smtClean="0"/>
              <a:t>Let us call this the </a:t>
            </a:r>
            <a:r>
              <a:rPr lang="en-US" dirty="0" smtClean="0">
                <a:solidFill>
                  <a:srgbClr val="7030A0"/>
                </a:solidFill>
              </a:rPr>
              <a:t>coherence order</a:t>
            </a:r>
          </a:p>
          <a:p>
            <a:pPr lvl="1"/>
            <a:r>
              <a:rPr lang="en-US" dirty="0" err="1" smtClean="0"/>
              <a:t>ws</a:t>
            </a:r>
            <a:r>
              <a:rPr lang="en-US" dirty="0" smtClean="0"/>
              <a:t> = union of coherence orders for all </a:t>
            </a:r>
            <a:r>
              <a:rPr lang="en-US" dirty="0" smtClean="0">
                <a:solidFill>
                  <a:srgbClr val="00B050"/>
                </a:solidFill>
              </a:rPr>
              <a:t>locations</a:t>
            </a:r>
          </a:p>
          <a:p>
            <a:pPr lvl="1"/>
            <a:r>
              <a:rPr lang="en-US" dirty="0" err="1" smtClean="0"/>
              <a:t>ws</a:t>
            </a:r>
            <a:r>
              <a:rPr lang="en-US" dirty="0" smtClean="0"/>
              <a:t> is well formed (</a:t>
            </a:r>
            <a:r>
              <a:rPr lang="en-US" dirty="0" err="1" smtClean="0"/>
              <a:t>wf-ws</a:t>
            </a:r>
            <a:r>
              <a:rPr lang="en-US" dirty="0" smtClean="0"/>
              <a:t>(</a:t>
            </a:r>
            <a:r>
              <a:rPr lang="en-US" dirty="0" err="1" smtClean="0"/>
              <a:t>ws</a:t>
            </a:r>
            <a:r>
              <a:rPr lang="en-US" dirty="0" smtClean="0"/>
              <a:t>) = true)</a:t>
            </a:r>
          </a:p>
          <a:p>
            <a:pPr lvl="2"/>
            <a:r>
              <a:rPr lang="en-US" dirty="0" smtClean="0">
                <a:solidFill>
                  <a:srgbClr val="FF0000"/>
                </a:solidFill>
              </a:rPr>
              <a:t>Meaning</a:t>
            </a:r>
            <a:r>
              <a:rPr lang="en-US" dirty="0" smtClean="0"/>
              <a:t>: The coherence order is </a:t>
            </a:r>
            <a:r>
              <a:rPr lang="en-US" dirty="0" smtClean="0">
                <a:solidFill>
                  <a:srgbClr val="C00000"/>
                </a:solidFill>
              </a:rPr>
              <a:t>well defined </a:t>
            </a:r>
            <a:r>
              <a:rPr lang="en-US" dirty="0" smtClean="0"/>
              <a:t>for all memory locations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565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From-read map (</a:t>
            </a:r>
            <a:r>
              <a:rPr lang="en-US" dirty="0" err="1" smtClean="0"/>
              <a:t>fr</a:t>
            </a:r>
            <a:r>
              <a:rPr lang="en-US" dirty="0" smtClean="0"/>
              <a:t>) 	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2464140"/>
              </p:ext>
            </p:extLst>
          </p:nvPr>
        </p:nvGraphicFramePr>
        <p:xfrm>
          <a:off x="1485181" y="1777042"/>
          <a:ext cx="2301816" cy="1209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0908"/>
                <a:gridCol w="1150908"/>
              </a:tblGrid>
              <a:tr h="569637">
                <a:tc>
                  <a:txBody>
                    <a:bodyPr/>
                    <a:lstStyle/>
                    <a:p>
                      <a:r>
                        <a:rPr lang="en-US" dirty="0" smtClean="0"/>
                        <a:t>P0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P1</a:t>
                      </a:r>
                      <a:endParaRPr lang="en-IN" dirty="0"/>
                    </a:p>
                  </a:txBody>
                  <a:tcPr/>
                </a:tc>
              </a:tr>
              <a:tr h="569637">
                <a:tc>
                  <a:txBody>
                    <a:bodyPr/>
                    <a:lstStyle/>
                    <a:p>
                      <a:r>
                        <a:rPr lang="en-US" dirty="0" smtClean="0"/>
                        <a:t>(a) x = 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(b) x = 2</a:t>
                      </a:r>
                    </a:p>
                    <a:p>
                      <a:r>
                        <a:rPr lang="en-US" dirty="0" smtClean="0"/>
                        <a:t>(c) r1 = x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1595887" y="3191774"/>
            <a:ext cx="2130724" cy="345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r1=2, x = 1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7388472" y="1242159"/>
            <a:ext cx="2863970" cy="4830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Witness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8341743" y="1887233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Wx2</a:t>
            </a: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9238890" y="2822442"/>
            <a:ext cx="5261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Rx2</a:t>
            </a:r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8421893" y="3536830"/>
            <a:ext cx="60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</a:t>
            </a:r>
            <a:r>
              <a:rPr lang="en-US" dirty="0" smtClean="0"/>
              <a:t>x1</a:t>
            </a:r>
            <a:endParaRPr lang="en-IN" dirty="0"/>
          </a:p>
        </p:txBody>
      </p:sp>
      <p:cxnSp>
        <p:nvCxnSpPr>
          <p:cNvPr id="11" name="Straight Arrow Connector 10"/>
          <p:cNvCxnSpPr>
            <a:stCxn id="7" idx="2"/>
            <a:endCxn id="8" idx="0"/>
          </p:cNvCxnSpPr>
          <p:nvPr/>
        </p:nvCxnSpPr>
        <p:spPr>
          <a:xfrm>
            <a:off x="8644871" y="2256565"/>
            <a:ext cx="857072" cy="5658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130448" y="2291115"/>
            <a:ext cx="675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rf</a:t>
            </a:r>
            <a:r>
              <a:rPr lang="en-US" dirty="0" smtClean="0"/>
              <a:t>, </a:t>
            </a:r>
            <a:r>
              <a:rPr lang="en-US" dirty="0" err="1" smtClean="0"/>
              <a:t>po</a:t>
            </a:r>
            <a:endParaRPr lang="en-IN" dirty="0"/>
          </a:p>
        </p:txBody>
      </p:sp>
      <p:cxnSp>
        <p:nvCxnSpPr>
          <p:cNvPr id="14" name="Straight Arrow Connector 13"/>
          <p:cNvCxnSpPr>
            <a:stCxn id="8" idx="2"/>
          </p:cNvCxnSpPr>
          <p:nvPr/>
        </p:nvCxnSpPr>
        <p:spPr>
          <a:xfrm flipH="1">
            <a:off x="8820457" y="3191774"/>
            <a:ext cx="681486" cy="439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9238890" y="3262389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fr</a:t>
            </a:r>
            <a:r>
              <a:rPr lang="en-US" dirty="0" smtClean="0"/>
              <a:t>	</a:t>
            </a:r>
            <a:endParaRPr lang="en-IN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8566031" y="2199735"/>
            <a:ext cx="0" cy="14319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042548" y="2893057"/>
            <a:ext cx="437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ws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ontent Placeholder 2"/>
              <p:cNvSpPr txBox="1">
                <a:spLocks/>
              </p:cNvSpPr>
              <p:nvPr/>
            </p:nvSpPr>
            <p:spPr>
              <a:xfrm>
                <a:off x="838200" y="3864331"/>
                <a:ext cx="10515600" cy="280388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fr </a:t>
                </a:r>
              </a:p>
              <a:p>
                <a:pPr lvl="1"/>
                <a:r>
                  <a:rPr lang="en-US" dirty="0" smtClean="0"/>
                  <a:t>Consider the 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example</a:t>
                </a:r>
                <a:r>
                  <a:rPr lang="en-US" dirty="0"/>
                  <a:t>:</a:t>
                </a:r>
                <a:r>
                  <a:rPr lang="en-US" dirty="0" smtClean="0"/>
                  <a:t> Rx2 needs to execute before Wx1</a:t>
                </a:r>
              </a:p>
              <a:p>
                <a:pPr lvl="1"/>
                <a:r>
                  <a:rPr lang="en-US" dirty="0" smtClean="0"/>
                  <a:t>If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not</a:t>
                </a:r>
                <a:r>
                  <a:rPr lang="en-US" dirty="0" smtClean="0"/>
                  <a:t> it will read 1, instead of 2</a:t>
                </a:r>
              </a:p>
              <a:p>
                <a:pPr lvl="1"/>
                <a:r>
                  <a:rPr lang="en-US" dirty="0" smtClean="0"/>
                  <a:t>There is clearly an 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order</a:t>
                </a:r>
                <a:r>
                  <a:rPr lang="en-US" dirty="0" smtClean="0"/>
                  <a:t> between Rx2 and Wx1</a:t>
                </a:r>
              </a:p>
              <a:p>
                <a:pPr lvl="1"/>
                <a:r>
                  <a:rPr lang="en-US" dirty="0" smtClean="0"/>
                  <a:t>It is called the </a:t>
                </a:r>
                <a:r>
                  <a:rPr lang="en-US" dirty="0" err="1" smtClean="0">
                    <a:solidFill>
                      <a:srgbClr val="0070C0"/>
                    </a:solidFill>
                  </a:rPr>
                  <a:t>fr</a:t>
                </a:r>
                <a:r>
                  <a:rPr lang="en-US" dirty="0" smtClean="0"/>
                  <a:t>(from-read) order</a:t>
                </a:r>
              </a:p>
              <a:p>
                <a:r>
                  <a:rPr lang="en-US" dirty="0" smtClean="0"/>
                  <a:t>Formal definition of </a:t>
                </a:r>
                <a:r>
                  <a:rPr lang="en-US" i="1" dirty="0" err="1" smtClean="0"/>
                  <a:t>fr</a:t>
                </a:r>
                <a:endParaRPr lang="en-US" i="1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∃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dirty="0" smtClean="0"/>
                  <a:t>(</a:t>
                </a:r>
                <a:r>
                  <a:rPr lang="en-US" dirty="0" err="1" smtClean="0"/>
                  <a:t>w,r</a:t>
                </a:r>
                <a:r>
                  <a:rPr lang="en-US" dirty="0" smtClean="0"/>
                  <a:t>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dirty="0" smtClean="0"/>
                  <a:t> rf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⋀</m:t>
                    </m:r>
                  </m:oMath>
                </a14:m>
                <a:r>
                  <a:rPr lang="en-US" dirty="0" smtClean="0"/>
                  <a:t> (</a:t>
                </a:r>
                <a:r>
                  <a:rPr lang="en-US" dirty="0" err="1" smtClean="0"/>
                  <a:t>w,w</a:t>
                </a:r>
                <a:r>
                  <a:rPr lang="en-US" dirty="0" smtClean="0"/>
                  <a:t>’)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err="1" smtClean="0"/>
                  <a:t>ws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⟺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err="1" smtClean="0"/>
                  <a:t>fr</a:t>
                </a:r>
                <a:r>
                  <a:rPr lang="en-US" dirty="0" smtClean="0"/>
                  <a:t> (</a:t>
                </a:r>
                <a:r>
                  <a:rPr lang="en-US" dirty="0" err="1" smtClean="0"/>
                  <a:t>r,w</a:t>
                </a:r>
                <a:r>
                  <a:rPr lang="en-US" dirty="0" smtClean="0"/>
                  <a:t>’)</a:t>
                </a:r>
              </a:p>
            </p:txBody>
          </p:sp>
        </mc:Choice>
        <mc:Fallback xmlns="">
          <p:sp>
            <p:nvSpPr>
              <p:cNvPr id="19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864331"/>
                <a:ext cx="10515600" cy="2803888"/>
              </a:xfrm>
              <a:prstGeom prst="rect">
                <a:avLst/>
              </a:prstGeom>
              <a:blipFill rotWithShape="0">
                <a:blip r:embed="rId2"/>
                <a:stretch>
                  <a:fillRect l="-1043" t="-5000" b="-87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185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Relationships between memory accesses</a:t>
            </a:r>
            <a:endParaRPr lang="en-IN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950131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297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happens before (</a:t>
            </a:r>
            <a:r>
              <a:rPr lang="en-US" dirty="0" err="1" smtClean="0"/>
              <a:t>ghb</a:t>
            </a:r>
            <a:r>
              <a:rPr lang="en-US" dirty="0" smtClean="0"/>
              <a:t>)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 smtClean="0"/>
                  <a:t>Given the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relationships</a:t>
                </a:r>
                <a:r>
                  <a:rPr lang="en-US" dirty="0" smtClean="0"/>
                  <a:t> between instructions</a:t>
                </a:r>
              </a:p>
              <a:p>
                <a:pPr lvl="1"/>
                <a:r>
                  <a:rPr lang="en-US" dirty="0" smtClean="0"/>
                  <a:t>Can we define a 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global</a:t>
                </a:r>
                <a:r>
                  <a:rPr lang="en-US" dirty="0" smtClean="0"/>
                  <a:t> order of memory accesses</a:t>
                </a:r>
              </a:p>
              <a:p>
                <a:pPr lvl="1"/>
                <a:r>
                  <a:rPr lang="en-US" dirty="0" smtClean="0"/>
                  <a:t>If (m</a:t>
                </a:r>
                <a:r>
                  <a:rPr lang="en-US" baseline="-25000" dirty="0" smtClean="0"/>
                  <a:t>1</a:t>
                </a:r>
                <a:r>
                  <a:rPr lang="en-US" dirty="0" smtClean="0"/>
                  <a:t>,m</a:t>
                </a:r>
                <a:r>
                  <a:rPr lang="en-US" baseline="-25000" dirty="0" smtClean="0"/>
                  <a:t>2</a:t>
                </a:r>
                <a:r>
                  <a:rPr lang="en-US" dirty="0" smtClean="0"/>
                  <a:t>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IN" dirty="0" smtClean="0"/>
                  <a:t> </a:t>
                </a:r>
                <a:r>
                  <a:rPr lang="en-IN" dirty="0" err="1" smtClean="0"/>
                  <a:t>ghb</a:t>
                </a:r>
                <a:r>
                  <a:rPr lang="en-IN" dirty="0" smtClean="0"/>
                  <a:t> (m</a:t>
                </a:r>
                <a:r>
                  <a:rPr lang="en-IN" baseline="-25000" dirty="0" smtClean="0"/>
                  <a:t>1</a:t>
                </a:r>
                <a:r>
                  <a:rPr lang="en-IN" dirty="0" smtClean="0"/>
                  <a:t> </a:t>
                </a:r>
                <a:r>
                  <a:rPr lang="en-IN" dirty="0" smtClean="0">
                    <a:solidFill>
                      <a:srgbClr val="FF0000"/>
                    </a:solidFill>
                  </a:rPr>
                  <a:t>precedes</a:t>
                </a:r>
                <a:r>
                  <a:rPr lang="en-IN" dirty="0" smtClean="0"/>
                  <a:t> m</a:t>
                </a:r>
                <a:r>
                  <a:rPr lang="en-IN" baseline="-25000" dirty="0" smtClean="0"/>
                  <a:t>2</a:t>
                </a:r>
                <a:r>
                  <a:rPr lang="en-IN" dirty="0" smtClean="0"/>
                  <a:t> in the </a:t>
                </a:r>
                <a:r>
                  <a:rPr lang="en-IN" dirty="0" smtClean="0">
                    <a:solidFill>
                      <a:srgbClr val="00B050"/>
                    </a:solidFill>
                  </a:rPr>
                  <a:t>global</a:t>
                </a:r>
                <a:r>
                  <a:rPr lang="en-IN" dirty="0" smtClean="0"/>
                  <a:t> order)</a:t>
                </a:r>
              </a:p>
              <a:p>
                <a:pPr lvl="1"/>
                <a:r>
                  <a:rPr lang="en-US" dirty="0" smtClean="0">
                    <a:solidFill>
                      <a:srgbClr val="FF0000"/>
                    </a:solidFill>
                  </a:rPr>
                  <a:t>THEN</a:t>
                </a:r>
              </a:p>
              <a:p>
                <a:pPr lvl="1"/>
                <a:r>
                  <a:rPr lang="en-US" dirty="0" err="1" smtClean="0"/>
                  <a:t>forall</a:t>
                </a:r>
                <a:r>
                  <a:rPr lang="en-US" dirty="0" smtClean="0"/>
                  <a:t> 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processors</a:t>
                </a:r>
                <a:r>
                  <a:rPr lang="en-US" dirty="0" smtClean="0"/>
                  <a:t> p, </a:t>
                </a:r>
              </a:p>
              <a:p>
                <a:pPr lvl="2"/>
                <a:r>
                  <a:rPr lang="en-US" dirty="0"/>
                  <a:t>(m</a:t>
                </a:r>
                <a:r>
                  <a:rPr lang="en-US" baseline="-25000" dirty="0"/>
                  <a:t>1</a:t>
                </a:r>
                <a:r>
                  <a:rPr lang="en-US" dirty="0"/>
                  <a:t>,m</a:t>
                </a:r>
                <a:r>
                  <a:rPr lang="en-US" baseline="-25000" dirty="0"/>
                  <a:t>2</a:t>
                </a:r>
                <a:r>
                  <a:rPr lang="en-US" dirty="0"/>
                  <a:t>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IN" dirty="0"/>
                  <a:t> </a:t>
                </a:r>
                <a:r>
                  <a:rPr lang="en-IN" dirty="0" smtClean="0"/>
                  <a:t>lhb</a:t>
                </a:r>
                <a:r>
                  <a:rPr lang="en-IN" baseline="-25000" dirty="0" smtClean="0"/>
                  <a:t>p</a:t>
                </a:r>
              </a:p>
              <a:p>
                <a:pPr lvl="2"/>
                <a:r>
                  <a:rPr lang="en-IN" dirty="0" err="1" smtClean="0"/>
                  <a:t>lhb</a:t>
                </a:r>
                <a:r>
                  <a:rPr lang="en-IN" baseline="-25000" dirty="0" err="1" smtClean="0"/>
                  <a:t>p</a:t>
                </a:r>
                <a:r>
                  <a:rPr lang="en-IN" baseline="-25000" dirty="0" smtClean="0"/>
                  <a:t> </a:t>
                </a:r>
                <a:r>
                  <a:rPr lang="en-IN" dirty="0" smtClean="0"/>
                  <a:t>is the local happens before order for processor, p</a:t>
                </a:r>
              </a:p>
              <a:p>
                <a:r>
                  <a:rPr lang="en-US" dirty="0" smtClean="0"/>
                  <a:t>In the </a:t>
                </a:r>
                <a:r>
                  <a:rPr lang="en-US" dirty="0" smtClean="0">
                    <a:solidFill>
                      <a:srgbClr val="C00000"/>
                    </a:solidFill>
                  </a:rPr>
                  <a:t>global order </a:t>
                </a:r>
                <a:r>
                  <a:rPr lang="en-US" dirty="0" smtClean="0"/>
                  <a:t>(for almost all memory models):</a:t>
                </a:r>
              </a:p>
              <a:p>
                <a:pPr lvl="1"/>
                <a:r>
                  <a:rPr lang="en-US" dirty="0" err="1" smtClean="0">
                    <a:solidFill>
                      <a:srgbClr val="0070C0"/>
                    </a:solidFill>
                  </a:rPr>
                  <a:t>ws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</a:t>
                </a:r>
                <a:r>
                  <a:rPr lang="en-US" dirty="0" smtClean="0"/>
                  <a:t>is a part of </a:t>
                </a:r>
                <a:r>
                  <a:rPr lang="en-US" dirty="0" err="1" smtClean="0"/>
                  <a:t>ghb</a:t>
                </a:r>
                <a:endParaRPr lang="en-US" dirty="0" smtClean="0"/>
              </a:p>
              <a:p>
                <a:pPr lvl="1"/>
                <a:r>
                  <a:rPr lang="en-US" dirty="0" err="1" smtClean="0">
                    <a:solidFill>
                      <a:srgbClr val="00B050"/>
                    </a:solidFill>
                  </a:rPr>
                  <a:t>fr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 </a:t>
                </a:r>
                <a:r>
                  <a:rPr lang="en-US" dirty="0" smtClean="0"/>
                  <a:t>is a part of </a:t>
                </a:r>
                <a:r>
                  <a:rPr lang="en-US" dirty="0" err="1" smtClean="0"/>
                  <a:t>ghb</a:t>
                </a:r>
                <a:endParaRPr lang="en-US" dirty="0"/>
              </a:p>
              <a:p>
                <a:pPr lvl="1"/>
                <a:r>
                  <a:rPr lang="en-US" dirty="0" err="1" smtClean="0">
                    <a:solidFill>
                      <a:srgbClr val="FF0000"/>
                    </a:solidFill>
                  </a:rPr>
                  <a:t>rf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 (maybe not)</a:t>
                </a:r>
                <a:endParaRPr lang="en-IN" dirty="0">
                  <a:solidFill>
                    <a:srgbClr val="FF0000"/>
                  </a:solidFill>
                </a:endParaRPr>
              </a:p>
              <a:p>
                <a:pPr lvl="2"/>
                <a:endParaRPr lang="en-IN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043" t="-308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902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 us divide </a:t>
            </a:r>
            <a:r>
              <a:rPr lang="en-US" dirty="0" err="1" smtClean="0">
                <a:solidFill>
                  <a:srgbClr val="FF0000"/>
                </a:solidFill>
              </a:rPr>
              <a:t>rf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into two parts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3968151" y="1690688"/>
            <a:ext cx="3450566" cy="6901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rf</a:t>
            </a:r>
            <a:r>
              <a:rPr lang="en-US" sz="2800" dirty="0" smtClean="0"/>
              <a:t>  </a:t>
            </a:r>
            <a:endParaRPr lang="en-IN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1782792" y="2997815"/>
            <a:ext cx="3450566" cy="69011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rfe</a:t>
            </a:r>
            <a:endParaRPr lang="en-IN" sz="2800" dirty="0"/>
          </a:p>
        </p:txBody>
      </p:sp>
      <p:sp>
        <p:nvSpPr>
          <p:cNvPr id="6" name="Rounded Rectangle 5"/>
          <p:cNvSpPr/>
          <p:nvPr/>
        </p:nvSpPr>
        <p:spPr>
          <a:xfrm>
            <a:off x="7182928" y="2997814"/>
            <a:ext cx="3450566" cy="69011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rfi</a:t>
            </a:r>
            <a:endParaRPr lang="en-IN" sz="2800" dirty="0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441940" y="2380801"/>
            <a:ext cx="2251494" cy="6170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693434" y="2380801"/>
            <a:ext cx="3214777" cy="6170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147978" y="3810388"/>
                <a:ext cx="28536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(</a:t>
                </a:r>
                <a:r>
                  <a:rPr lang="en-US" dirty="0" err="1" smtClean="0"/>
                  <a:t>w,r</a:t>
                </a:r>
                <a:r>
                  <a:rPr lang="en-US" dirty="0" smtClean="0"/>
                  <a:t>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err="1" smtClean="0"/>
                  <a:t>rf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⋀</m:t>
                    </m:r>
                  </m:oMath>
                </a14:m>
                <a:r>
                  <a:rPr lang="en-IN" dirty="0" smtClean="0"/>
                  <a:t> </a:t>
                </a:r>
                <a:r>
                  <a:rPr lang="en-IN" dirty="0" err="1" smtClean="0"/>
                  <a:t>proc</a:t>
                </a:r>
                <a:r>
                  <a:rPr lang="en-IN" dirty="0" smtClean="0"/>
                  <a:t>(w) ≠ </a:t>
                </a:r>
                <a:r>
                  <a:rPr lang="en-IN" dirty="0" err="1" smtClean="0"/>
                  <a:t>proc</a:t>
                </a:r>
                <a:r>
                  <a:rPr lang="en-IN" dirty="0" smtClean="0"/>
                  <a:t>(r)</a:t>
                </a:r>
                <a:endParaRPr lang="en-IN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7978" y="3810388"/>
                <a:ext cx="2853666" cy="369332"/>
              </a:xfrm>
              <a:prstGeom prst="rect">
                <a:avLst/>
              </a:prstGeom>
              <a:blipFill rotWithShape="0">
                <a:blip r:embed="rId2"/>
                <a:stretch>
                  <a:fillRect l="-1709" t="-8197" r="-1068" b="-2459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7579744" y="3771753"/>
                <a:ext cx="28536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(</a:t>
                </a:r>
                <a:r>
                  <a:rPr lang="en-US" dirty="0" err="1" smtClean="0"/>
                  <a:t>w,r</a:t>
                </a:r>
                <a:r>
                  <a:rPr lang="en-US" dirty="0" smtClean="0"/>
                  <a:t>)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err="1" smtClean="0"/>
                  <a:t>rf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⋀</m:t>
                    </m:r>
                  </m:oMath>
                </a14:m>
                <a:r>
                  <a:rPr lang="en-IN" dirty="0" smtClean="0"/>
                  <a:t> </a:t>
                </a:r>
                <a:r>
                  <a:rPr lang="en-IN" dirty="0" err="1" smtClean="0"/>
                  <a:t>proc</a:t>
                </a:r>
                <a:r>
                  <a:rPr lang="en-IN" dirty="0" smtClean="0"/>
                  <a:t>(w) = </a:t>
                </a:r>
                <a:r>
                  <a:rPr lang="en-IN" dirty="0" err="1" smtClean="0"/>
                  <a:t>proc</a:t>
                </a:r>
                <a:r>
                  <a:rPr lang="en-IN" dirty="0" smtClean="0"/>
                  <a:t>(r)</a:t>
                </a:r>
                <a:endParaRPr lang="en-IN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9744" y="3771753"/>
                <a:ext cx="2853666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1706" t="-10000" r="-853" b="-266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val Callout 13"/>
          <p:cNvSpPr/>
          <p:nvPr/>
        </p:nvSpPr>
        <p:spPr>
          <a:xfrm>
            <a:off x="1961371" y="4736891"/>
            <a:ext cx="3093408" cy="569344"/>
          </a:xfrm>
          <a:prstGeom prst="wedgeEllipseCallout">
            <a:avLst>
              <a:gd name="adj1" fmla="val -3265"/>
              <a:gd name="adj2" fmla="val -1344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err="1" smtClean="0"/>
              <a:t>rf</a:t>
            </a:r>
            <a:r>
              <a:rPr lang="en-US" dirty="0" smtClean="0"/>
              <a:t>   across processors</a:t>
            </a:r>
            <a:endParaRPr lang="en-IN" dirty="0"/>
          </a:p>
        </p:txBody>
      </p:sp>
      <p:sp>
        <p:nvSpPr>
          <p:cNvPr id="15" name="Oval Callout 14"/>
          <p:cNvSpPr/>
          <p:nvPr/>
        </p:nvSpPr>
        <p:spPr>
          <a:xfrm>
            <a:off x="7579744" y="4736891"/>
            <a:ext cx="3093408" cy="569344"/>
          </a:xfrm>
          <a:prstGeom prst="wedgeEllipseCallout">
            <a:avLst>
              <a:gd name="adj1" fmla="val -3265"/>
              <a:gd name="adj2" fmla="val -1344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err="1" smtClean="0"/>
              <a:t>rf</a:t>
            </a:r>
            <a:r>
              <a:rPr lang="en-US" dirty="0" smtClean="0"/>
              <a:t>   same processor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515210" y="5708867"/>
                <a:ext cx="266771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600" dirty="0" err="1" smtClean="0"/>
                  <a:t>grf</a:t>
                </a:r>
                <a:r>
                  <a:rPr lang="en-US" sz="3600" dirty="0" smtClean="0"/>
                  <a:t> = </a:t>
                </a:r>
                <a:r>
                  <a:rPr lang="en-US" sz="3600" dirty="0" err="1" smtClean="0"/>
                  <a:t>rf</a:t>
                </a:r>
                <a:r>
                  <a:rPr lang="en-US" sz="3600" dirty="0" smtClean="0"/>
                  <a:t> </a:t>
                </a:r>
                <a14:m>
                  <m:oMath xmlns:m="http://schemas.openxmlformats.org/officeDocument/2006/math">
                    <m:r>
                      <a:rPr lang="el-GR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</m:oMath>
                </a14:m>
                <a:r>
                  <a:rPr lang="en-US" sz="3600" dirty="0" smtClean="0"/>
                  <a:t> </a:t>
                </a:r>
                <a:r>
                  <a:rPr lang="en-US" sz="3600" dirty="0" err="1" smtClean="0"/>
                  <a:t>ghb</a:t>
                </a:r>
                <a:endParaRPr lang="en-IN" sz="3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5210" y="5708867"/>
                <a:ext cx="2667718" cy="646331"/>
              </a:xfrm>
              <a:prstGeom prst="rect">
                <a:avLst/>
              </a:prstGeom>
              <a:blipFill rotWithShape="0">
                <a:blip r:embed="rId4"/>
                <a:stretch>
                  <a:fillRect l="-7094" t="-14019" r="-5721" b="-3364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ounded Rectangle 16"/>
          <p:cNvSpPr/>
          <p:nvPr/>
        </p:nvSpPr>
        <p:spPr>
          <a:xfrm>
            <a:off x="7418717" y="5857336"/>
            <a:ext cx="4218317" cy="5952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 err="1" smtClean="0"/>
              <a:t>rf</a:t>
            </a:r>
            <a:r>
              <a:rPr lang="en-US" dirty="0" smtClean="0"/>
              <a:t>  relations that are part of the global order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98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Local </a:t>
            </a:r>
            <a:r>
              <a:rPr lang="en-US" dirty="0" err="1" smtClean="0"/>
              <a:t>vs</a:t>
            </a:r>
            <a:r>
              <a:rPr lang="en-US" dirty="0" smtClean="0"/>
              <a:t> Global Order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763474"/>
            <a:ext cx="10515600" cy="1671831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rgbClr val="0070C0"/>
                </a:solidFill>
              </a:rPr>
              <a:t>global order </a:t>
            </a:r>
            <a:r>
              <a:rPr lang="en-US" dirty="0" smtClean="0"/>
              <a:t>cannot have a </a:t>
            </a:r>
            <a:r>
              <a:rPr lang="en-US" dirty="0" smtClean="0">
                <a:solidFill>
                  <a:srgbClr val="FF0000"/>
                </a:solidFill>
              </a:rPr>
              <a:t>cycle</a:t>
            </a:r>
          </a:p>
          <a:p>
            <a:pPr lvl="1"/>
            <a:r>
              <a:rPr lang="en-US" dirty="0" smtClean="0"/>
              <a:t>This means that </a:t>
            </a:r>
            <a:r>
              <a:rPr lang="en-US" i="1" dirty="0" err="1" smtClean="0">
                <a:solidFill>
                  <a:srgbClr val="FF0000"/>
                </a:solidFill>
              </a:rPr>
              <a:t>rfi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is not global if we respect </a:t>
            </a:r>
            <a:r>
              <a:rPr lang="en-US" i="1" dirty="0" err="1" smtClean="0">
                <a:solidFill>
                  <a:srgbClr val="00B050"/>
                </a:solidFill>
              </a:rPr>
              <a:t>po</a:t>
            </a:r>
            <a:endParaRPr lang="en-US" i="1" dirty="0" smtClean="0">
              <a:solidFill>
                <a:srgbClr val="00B050"/>
              </a:solidFill>
            </a:endParaRP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rgbClr val="00B050"/>
                </a:solidFill>
              </a:rPr>
              <a:t>local</a:t>
            </a:r>
            <a:r>
              <a:rPr lang="en-US" dirty="0" smtClean="0"/>
              <a:t> order of </a:t>
            </a:r>
            <a:r>
              <a:rPr lang="en-US" i="1" dirty="0" smtClean="0"/>
              <a:t>P0 </a:t>
            </a:r>
            <a:r>
              <a:rPr lang="en-US" dirty="0" smtClean="0"/>
              <a:t> contains Wx1 </a:t>
            </a:r>
            <a:r>
              <a:rPr lang="en-US" dirty="0" smtClean="0">
                <a:sym typeface="Wingdings" panose="05000000000000000000" pitchFamily="2" charset="2"/>
              </a:rPr>
              <a:t> Rx1, but does not contain Wy1  Ry1</a:t>
            </a:r>
            <a:br>
              <a:rPr lang="en-US" dirty="0" smtClean="0">
                <a:sym typeface="Wingdings" panose="05000000000000000000" pitchFamily="2" charset="2"/>
              </a:rPr>
            </a:br>
            <a:r>
              <a:rPr lang="en-US" dirty="0" smtClean="0">
                <a:sym typeface="Wingdings" panose="05000000000000000000" pitchFamily="2" charset="2"/>
              </a:rPr>
              <a:t>and vice-versa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The local order can be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different</a:t>
            </a:r>
            <a:r>
              <a:rPr lang="en-US" dirty="0" smtClean="0">
                <a:sym typeface="Wingdings" panose="05000000000000000000" pitchFamily="2" charset="2"/>
              </a:rPr>
              <a:t> from the global order</a:t>
            </a:r>
          </a:p>
          <a:p>
            <a:pPr lvl="1"/>
            <a:endParaRPr lang="en-US" i="1" dirty="0" smtClean="0"/>
          </a:p>
          <a:p>
            <a:pPr lvl="1"/>
            <a:endParaRPr lang="en-IN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3235028"/>
              </p:ext>
            </p:extLst>
          </p:nvPr>
        </p:nvGraphicFramePr>
        <p:xfrm>
          <a:off x="4193913" y="1622612"/>
          <a:ext cx="2301816" cy="1484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0908"/>
                <a:gridCol w="1150908"/>
              </a:tblGrid>
              <a:tr h="569637">
                <a:tc>
                  <a:txBody>
                    <a:bodyPr/>
                    <a:lstStyle/>
                    <a:p>
                      <a:r>
                        <a:rPr lang="en-US" dirty="0" smtClean="0"/>
                        <a:t>P0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P1</a:t>
                      </a:r>
                      <a:endParaRPr lang="en-IN" dirty="0"/>
                    </a:p>
                  </a:txBody>
                  <a:tcPr/>
                </a:tc>
              </a:tr>
              <a:tr h="569637">
                <a:tc>
                  <a:txBody>
                    <a:bodyPr/>
                    <a:lstStyle/>
                    <a:p>
                      <a:pPr marL="342900" indent="-342900">
                        <a:buAutoNum type="alphaLcParenBoth"/>
                      </a:pPr>
                      <a:r>
                        <a:rPr lang="en-US" dirty="0" smtClean="0"/>
                        <a:t>x = 1</a:t>
                      </a:r>
                    </a:p>
                    <a:p>
                      <a:pPr marL="342900" indent="-342900">
                        <a:buAutoNum type="alphaLcParenBoth"/>
                      </a:pPr>
                      <a:r>
                        <a:rPr lang="en-US" dirty="0" smtClean="0"/>
                        <a:t>r1 = x</a:t>
                      </a:r>
                    </a:p>
                    <a:p>
                      <a:pPr marL="342900" indent="-342900">
                        <a:buAutoNum type="alphaLcParenBoth"/>
                      </a:pPr>
                      <a:r>
                        <a:rPr lang="en-US" dirty="0" smtClean="0"/>
                        <a:t>r2 = 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(d) y = 1</a:t>
                      </a:r>
                    </a:p>
                    <a:p>
                      <a:r>
                        <a:rPr lang="en-US" dirty="0" smtClean="0"/>
                        <a:t>(e) r3=y</a:t>
                      </a:r>
                    </a:p>
                    <a:p>
                      <a:r>
                        <a:rPr lang="en-US" dirty="0" smtClean="0"/>
                        <a:t>(f)</a:t>
                      </a:r>
                      <a:r>
                        <a:rPr lang="en-US" baseline="0" dirty="0" smtClean="0"/>
                        <a:t> r4 = x 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4071706" y="3222010"/>
            <a:ext cx="2674188" cy="2459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r1 = 1, r2= 0, r3 = 1, r4 = 0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7802540" y="575763"/>
            <a:ext cx="2863970" cy="4830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Witness</a:t>
            </a:r>
            <a:endParaRPr lang="en-IN" dirty="0"/>
          </a:p>
        </p:txBody>
      </p:sp>
      <p:sp>
        <p:nvSpPr>
          <p:cNvPr id="13" name="Rectangle 12"/>
          <p:cNvSpPr/>
          <p:nvPr/>
        </p:nvSpPr>
        <p:spPr>
          <a:xfrm>
            <a:off x="8820457" y="3432643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(a) Wx1	</a:t>
            </a:r>
            <a:endParaRPr lang="en-IN" dirty="0"/>
          </a:p>
        </p:txBody>
      </p:sp>
      <p:sp>
        <p:nvSpPr>
          <p:cNvPr id="16" name="TextBox 15"/>
          <p:cNvSpPr txBox="1"/>
          <p:nvPr/>
        </p:nvSpPr>
        <p:spPr>
          <a:xfrm>
            <a:off x="7617125" y="2840474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(b) Rx1</a:t>
            </a:r>
            <a:endParaRPr lang="en-IN" dirty="0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8160589" y="3209806"/>
            <a:ext cx="966158" cy="3391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305025" y="3279644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rfi</a:t>
            </a:r>
            <a:endParaRPr lang="en-IN" dirty="0"/>
          </a:p>
        </p:txBody>
      </p:sp>
      <p:sp>
        <p:nvSpPr>
          <p:cNvPr id="20" name="TextBox 19"/>
          <p:cNvSpPr txBox="1"/>
          <p:nvPr/>
        </p:nvSpPr>
        <p:spPr>
          <a:xfrm>
            <a:off x="7617125" y="1995299"/>
            <a:ext cx="818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(c) Ry0</a:t>
            </a:r>
            <a:endParaRPr lang="en-IN" dirty="0"/>
          </a:p>
        </p:txBody>
      </p:sp>
      <p:cxnSp>
        <p:nvCxnSpPr>
          <p:cNvPr id="22" name="Straight Arrow Connector 21"/>
          <p:cNvCxnSpPr>
            <a:stCxn id="16" idx="0"/>
          </p:cNvCxnSpPr>
          <p:nvPr/>
        </p:nvCxnSpPr>
        <p:spPr>
          <a:xfrm flipH="1" flipV="1">
            <a:off x="8038073" y="2417887"/>
            <a:ext cx="1" cy="4225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88279" y="2429562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</a:t>
            </a:r>
            <a:endParaRPr lang="en-IN" dirty="0"/>
          </a:p>
        </p:txBody>
      </p:sp>
      <p:sp>
        <p:nvSpPr>
          <p:cNvPr id="24" name="TextBox 23"/>
          <p:cNvSpPr txBox="1"/>
          <p:nvPr/>
        </p:nvSpPr>
        <p:spPr>
          <a:xfrm>
            <a:off x="8820457" y="1342252"/>
            <a:ext cx="920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(d) Wy1</a:t>
            </a:r>
            <a:endParaRPr lang="en-IN" dirty="0"/>
          </a:p>
        </p:txBody>
      </p:sp>
      <p:sp>
        <p:nvSpPr>
          <p:cNvPr id="25" name="TextBox 24"/>
          <p:cNvSpPr txBox="1"/>
          <p:nvPr/>
        </p:nvSpPr>
        <p:spPr>
          <a:xfrm>
            <a:off x="9928453" y="1986772"/>
            <a:ext cx="836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(e) Ry1</a:t>
            </a:r>
            <a:endParaRPr lang="en-IN" dirty="0"/>
          </a:p>
        </p:txBody>
      </p:sp>
      <p:sp>
        <p:nvSpPr>
          <p:cNvPr id="26" name="TextBox 25"/>
          <p:cNvSpPr txBox="1"/>
          <p:nvPr/>
        </p:nvSpPr>
        <p:spPr>
          <a:xfrm>
            <a:off x="10041147" y="2798894"/>
            <a:ext cx="794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(f) Rx0</a:t>
            </a:r>
            <a:endParaRPr lang="en-IN" dirty="0"/>
          </a:p>
        </p:txBody>
      </p:sp>
      <p:cxnSp>
        <p:nvCxnSpPr>
          <p:cNvPr id="28" name="Straight Arrow Connector 27"/>
          <p:cNvCxnSpPr>
            <a:stCxn id="20" idx="0"/>
          </p:cNvCxnSpPr>
          <p:nvPr/>
        </p:nvCxnSpPr>
        <p:spPr>
          <a:xfrm flipV="1">
            <a:off x="8026596" y="1556026"/>
            <a:ext cx="666677" cy="439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25" idx="0"/>
          </p:cNvCxnSpPr>
          <p:nvPr/>
        </p:nvCxnSpPr>
        <p:spPr>
          <a:xfrm>
            <a:off x="9808234" y="1597555"/>
            <a:ext cx="538507" cy="3892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5" idx="2"/>
          </p:cNvCxnSpPr>
          <p:nvPr/>
        </p:nvCxnSpPr>
        <p:spPr>
          <a:xfrm>
            <a:off x="10346741" y="2356104"/>
            <a:ext cx="0" cy="484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26" idx="2"/>
          </p:cNvCxnSpPr>
          <p:nvPr/>
        </p:nvCxnSpPr>
        <p:spPr>
          <a:xfrm flipH="1">
            <a:off x="9670211" y="3168226"/>
            <a:ext cx="767936" cy="4541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123674" y="1534685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fr</a:t>
            </a:r>
            <a:endParaRPr lang="en-IN" dirty="0"/>
          </a:p>
        </p:txBody>
      </p:sp>
      <p:sp>
        <p:nvSpPr>
          <p:cNvPr id="36" name="TextBox 35"/>
          <p:cNvSpPr txBox="1"/>
          <p:nvPr/>
        </p:nvSpPr>
        <p:spPr>
          <a:xfrm>
            <a:off x="9994435" y="1531994"/>
            <a:ext cx="388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rfi</a:t>
            </a:r>
            <a:endParaRPr lang="en-IN" dirty="0"/>
          </a:p>
        </p:txBody>
      </p:sp>
      <p:sp>
        <p:nvSpPr>
          <p:cNvPr id="38" name="TextBox 37"/>
          <p:cNvSpPr txBox="1"/>
          <p:nvPr/>
        </p:nvSpPr>
        <p:spPr>
          <a:xfrm>
            <a:off x="10310091" y="2351714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</a:t>
            </a:r>
            <a:endParaRPr lang="en-IN" dirty="0"/>
          </a:p>
        </p:txBody>
      </p:sp>
      <p:sp>
        <p:nvSpPr>
          <p:cNvPr id="39" name="TextBox 38"/>
          <p:cNvSpPr txBox="1"/>
          <p:nvPr/>
        </p:nvSpPr>
        <p:spPr>
          <a:xfrm>
            <a:off x="10009825" y="3238184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fr</a:t>
            </a:r>
            <a:endParaRPr lang="en-IN" dirty="0"/>
          </a:p>
        </p:txBody>
      </p:sp>
      <p:grpSp>
        <p:nvGrpSpPr>
          <p:cNvPr id="46" name="Group 45"/>
          <p:cNvGrpSpPr/>
          <p:nvPr/>
        </p:nvGrpSpPr>
        <p:grpSpPr>
          <a:xfrm>
            <a:off x="8359934" y="3356193"/>
            <a:ext cx="236403" cy="245313"/>
            <a:chOff x="6405937" y="3025140"/>
            <a:chExt cx="357172" cy="291177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6430121" y="3025140"/>
              <a:ext cx="332988" cy="2911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H="1">
              <a:off x="6405937" y="3025140"/>
              <a:ext cx="357172" cy="25450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10070357" y="1610755"/>
            <a:ext cx="236403" cy="245313"/>
            <a:chOff x="6405937" y="3025140"/>
            <a:chExt cx="357172" cy="291177"/>
          </a:xfrm>
        </p:grpSpPr>
        <p:cxnSp>
          <p:nvCxnSpPr>
            <p:cNvPr id="48" name="Straight Connector 47"/>
            <p:cNvCxnSpPr/>
            <p:nvPr/>
          </p:nvCxnSpPr>
          <p:spPr>
            <a:xfrm>
              <a:off x="6430121" y="3025140"/>
              <a:ext cx="332988" cy="29117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>
              <a:off x="6405937" y="3025140"/>
              <a:ext cx="357172" cy="254504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Rounded Rectangle 49"/>
          <p:cNvSpPr/>
          <p:nvPr/>
        </p:nvSpPr>
        <p:spPr>
          <a:xfrm>
            <a:off x="580994" y="1792163"/>
            <a:ext cx="1420334" cy="63739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Core</a:t>
            </a:r>
            <a:endParaRPr lang="en-IN" dirty="0"/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2372264" y="2131547"/>
            <a:ext cx="0" cy="7089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>
            <a:off x="2001328" y="2136934"/>
            <a:ext cx="362310" cy="85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2112940" y="2715698"/>
            <a:ext cx="8627" cy="11190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2516701" y="2721046"/>
            <a:ext cx="8627" cy="11190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2121567" y="2905195"/>
            <a:ext cx="406310" cy="16364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9" name="Rectangle 58"/>
          <p:cNvSpPr/>
          <p:nvPr/>
        </p:nvSpPr>
        <p:spPr>
          <a:xfrm>
            <a:off x="2121567" y="3109059"/>
            <a:ext cx="406310" cy="16364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Rectangle 59"/>
          <p:cNvSpPr/>
          <p:nvPr/>
        </p:nvSpPr>
        <p:spPr>
          <a:xfrm>
            <a:off x="2127323" y="3313216"/>
            <a:ext cx="406310" cy="16364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1" name="Rectangle 60"/>
          <p:cNvSpPr/>
          <p:nvPr/>
        </p:nvSpPr>
        <p:spPr>
          <a:xfrm>
            <a:off x="2133080" y="3517373"/>
            <a:ext cx="406310" cy="16364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2" name="TextBox 61"/>
          <p:cNvSpPr txBox="1"/>
          <p:nvPr/>
        </p:nvSpPr>
        <p:spPr>
          <a:xfrm>
            <a:off x="2527877" y="2929822"/>
            <a:ext cx="7569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 </a:t>
            </a:r>
          </a:p>
          <a:p>
            <a:r>
              <a:rPr lang="en-US" dirty="0" smtClean="0"/>
              <a:t>buffer</a:t>
            </a:r>
            <a:endParaRPr lang="en-IN" dirty="0"/>
          </a:p>
        </p:txBody>
      </p:sp>
      <p:sp>
        <p:nvSpPr>
          <p:cNvPr id="63" name="Rounded Rectangle 62"/>
          <p:cNvSpPr/>
          <p:nvPr/>
        </p:nvSpPr>
        <p:spPr>
          <a:xfrm>
            <a:off x="583494" y="3616884"/>
            <a:ext cx="1402262" cy="44085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L1</a:t>
            </a:r>
            <a:endParaRPr lang="en-IN" dirty="0"/>
          </a:p>
        </p:txBody>
      </p:sp>
      <p:sp>
        <p:nvSpPr>
          <p:cNvPr id="66" name="TextBox 65"/>
          <p:cNvSpPr txBox="1"/>
          <p:nvPr/>
        </p:nvSpPr>
        <p:spPr>
          <a:xfrm>
            <a:off x="734702" y="2929822"/>
            <a:ext cx="699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reads</a:t>
            </a:r>
            <a:endParaRPr lang="en-IN" dirty="0"/>
          </a:p>
        </p:txBody>
      </p:sp>
      <p:sp>
        <p:nvSpPr>
          <p:cNvPr id="67" name="TextBox 66"/>
          <p:cNvSpPr txBox="1"/>
          <p:nvPr/>
        </p:nvSpPr>
        <p:spPr>
          <a:xfrm>
            <a:off x="2003467" y="1819543"/>
            <a:ext cx="1366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reads/writes</a:t>
            </a:r>
            <a:endParaRPr lang="en-IN" dirty="0"/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1434124" y="2486010"/>
            <a:ext cx="0" cy="11215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flipH="1">
            <a:off x="1961348" y="3953889"/>
            <a:ext cx="374887" cy="10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stCxn id="61" idx="2"/>
          </p:cNvCxnSpPr>
          <p:nvPr/>
        </p:nvCxnSpPr>
        <p:spPr>
          <a:xfrm flipH="1">
            <a:off x="2331753" y="3681017"/>
            <a:ext cx="4482" cy="2721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1924502" y="3859376"/>
            <a:ext cx="762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writes</a:t>
            </a:r>
            <a:endParaRPr lang="en-IN" dirty="0"/>
          </a:p>
        </p:txBody>
      </p:sp>
      <p:cxnSp>
        <p:nvCxnSpPr>
          <p:cNvPr id="78" name="Straight Connector 77"/>
          <p:cNvCxnSpPr/>
          <p:nvPr/>
        </p:nvCxnSpPr>
        <p:spPr>
          <a:xfrm>
            <a:off x="3554083" y="1423358"/>
            <a:ext cx="0" cy="2907102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3627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 Terminology</a:t>
            </a:r>
            <a:endParaRPr lang="en-US" dirty="0" smtClean="0"/>
          </a:p>
          <a:p>
            <a:r>
              <a:rPr lang="en-US" dirty="0" smtClean="0"/>
              <a:t>Program Order Relaxations</a:t>
            </a:r>
            <a:endParaRPr lang="en-US" dirty="0" smtClean="0"/>
          </a:p>
          <a:p>
            <a:r>
              <a:rPr lang="en-US" dirty="0" smtClean="0"/>
              <a:t>Healthiness Conditions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88870" y="2344240"/>
            <a:ext cx="749330" cy="50486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0504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 Order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Types of memory instructions</a:t>
            </a:r>
          </a:p>
          <a:p>
            <a:pPr lvl="1"/>
            <a:r>
              <a:rPr lang="en-US" dirty="0" smtClean="0"/>
              <a:t>Read </a:t>
            </a:r>
          </a:p>
          <a:p>
            <a:pPr lvl="1"/>
            <a:r>
              <a:rPr lang="en-US" dirty="0" smtClean="0"/>
              <a:t>Write</a:t>
            </a:r>
          </a:p>
          <a:p>
            <a:pPr lvl="1"/>
            <a:r>
              <a:rPr lang="en-US" dirty="0" smtClean="0"/>
              <a:t>Fence</a:t>
            </a:r>
          </a:p>
          <a:p>
            <a:r>
              <a:rPr lang="en-US" dirty="0" smtClean="0"/>
              <a:t>All memory models respect</a:t>
            </a:r>
          </a:p>
          <a:p>
            <a:pPr lvl="1"/>
            <a:r>
              <a:rPr lang="en-US" dirty="0" smtClean="0"/>
              <a:t>Read </a:t>
            </a:r>
            <a:r>
              <a:rPr lang="en-US" dirty="0" smtClean="0">
                <a:sym typeface="Wingdings" panose="05000000000000000000" pitchFamily="2" charset="2"/>
              </a:rPr>
              <a:t> Fence, Fence  Read, Write  Fence, Fence  Write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The order between Reads and Writes to different addresses might or might not be ensured.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5474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Memory Models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8943143"/>
              </p:ext>
            </p:extLst>
          </p:nvPr>
        </p:nvGraphicFramePr>
        <p:xfrm>
          <a:off x="838200" y="1825625"/>
          <a:ext cx="11152516" cy="3500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0992"/>
                <a:gridCol w="966159"/>
                <a:gridCol w="1181819"/>
                <a:gridCol w="1397479"/>
                <a:gridCol w="2242868"/>
                <a:gridCol w="2743199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Relaxation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 </a:t>
                      </a:r>
                      <a:r>
                        <a:rPr lang="en-US" dirty="0" smtClean="0">
                          <a:sym typeface="Wingdings" panose="05000000000000000000" pitchFamily="2" charset="2"/>
                        </a:rPr>
                        <a:t> R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smtClean="0">
                          <a:sym typeface="Wingdings" panose="05000000000000000000" pitchFamily="2" charset="2"/>
                        </a:rPr>
                        <a:t> W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 </a:t>
                      </a:r>
                      <a:r>
                        <a:rPr lang="en-US" dirty="0" smtClean="0">
                          <a:sym typeface="Wingdings" panose="05000000000000000000" pitchFamily="2" charset="2"/>
                        </a:rPr>
                        <a:t> RW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Read own other’s write early</a:t>
                      </a:r>
                      <a:endParaRPr lang="en-IN" dirty="0" smtClean="0"/>
                    </a:p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Read own write early</a:t>
                      </a:r>
                      <a:endParaRPr lang="en-IN" dirty="0" smtClean="0"/>
                    </a:p>
                    <a:p>
                      <a:endParaRPr lang="en-IN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TSO (Intel) 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Processor</a:t>
                      </a:r>
                      <a:r>
                        <a:rPr lang="en-US" baseline="0" dirty="0" smtClean="0"/>
                        <a:t> consistency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PSO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Weak Ordering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185420">
                <a:tc>
                  <a:txBody>
                    <a:bodyPr/>
                    <a:lstStyle/>
                    <a:p>
                      <a:r>
                        <a:rPr lang="en-US" dirty="0" smtClean="0"/>
                        <a:t>IBM PowerPC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  <a:tr h="185420">
                <a:tc>
                  <a:txBody>
                    <a:bodyPr/>
                    <a:lstStyle/>
                    <a:p>
                      <a:r>
                        <a:rPr lang="en-US" dirty="0" smtClean="0"/>
                        <a:t>ARM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7206" y="2717320"/>
            <a:ext cx="473062" cy="357815"/>
          </a:xfrm>
          <a:prstGeom prst="rect">
            <a:avLst/>
          </a:prstGeom>
        </p:spPr>
      </p:pic>
      <p:sp>
        <p:nvSpPr>
          <p:cNvPr id="7" name="Oval Callout 6"/>
          <p:cNvSpPr/>
          <p:nvPr/>
        </p:nvSpPr>
        <p:spPr>
          <a:xfrm>
            <a:off x="10308565" y="365124"/>
            <a:ext cx="1682151" cy="713177"/>
          </a:xfrm>
          <a:prstGeom prst="wedgeEllipseCallout">
            <a:avLst>
              <a:gd name="adj1" fmla="val -23533"/>
              <a:gd name="adj2" fmla="val 15135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with write buffers</a:t>
            </a:r>
            <a:endParaRPr lang="en-IN" dirty="0"/>
          </a:p>
        </p:txBody>
      </p:sp>
      <p:sp>
        <p:nvSpPr>
          <p:cNvPr id="8" name="Oval Callout 7"/>
          <p:cNvSpPr/>
          <p:nvPr/>
        </p:nvSpPr>
        <p:spPr>
          <a:xfrm>
            <a:off x="7277101" y="365123"/>
            <a:ext cx="2930105" cy="713177"/>
          </a:xfrm>
          <a:prstGeom prst="wedgeEllipseCallout">
            <a:avLst>
              <a:gd name="adj1" fmla="val -5954"/>
              <a:gd name="adj2" fmla="val 15135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location not updated atomically</a:t>
            </a:r>
            <a:endParaRPr lang="en-IN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123" y="3131025"/>
            <a:ext cx="473062" cy="35781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7206" y="3104783"/>
            <a:ext cx="473062" cy="35781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516" y="3488840"/>
            <a:ext cx="473062" cy="35781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682" y="3488840"/>
            <a:ext cx="473062" cy="35781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7206" y="3488839"/>
            <a:ext cx="473062" cy="35781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123" y="3846655"/>
            <a:ext cx="473062" cy="35781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247" y="3846654"/>
            <a:ext cx="473062" cy="35781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7813" y="3846653"/>
            <a:ext cx="473062" cy="35781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123" y="4204470"/>
            <a:ext cx="473062" cy="35781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247" y="4204468"/>
            <a:ext cx="473062" cy="35781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2447" y="4204468"/>
            <a:ext cx="473062" cy="35781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7813" y="4204467"/>
            <a:ext cx="473062" cy="35781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123" y="4571365"/>
            <a:ext cx="473062" cy="3578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247" y="4571363"/>
            <a:ext cx="473062" cy="35781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2447" y="4571363"/>
            <a:ext cx="473062" cy="35781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7813" y="4571362"/>
            <a:ext cx="473062" cy="35781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682" y="4574856"/>
            <a:ext cx="473062" cy="35781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7734" y="4962684"/>
            <a:ext cx="473062" cy="3578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6858" y="4962682"/>
            <a:ext cx="473062" cy="35781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5058" y="4962682"/>
            <a:ext cx="473062" cy="357815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0424" y="4962681"/>
            <a:ext cx="473062" cy="357815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7293" y="4966175"/>
            <a:ext cx="473062" cy="357815"/>
          </a:xfrm>
          <a:prstGeom prst="rect">
            <a:avLst/>
          </a:prstGeom>
        </p:spPr>
      </p:pic>
      <p:sp>
        <p:nvSpPr>
          <p:cNvPr id="31" name="Rounded Rectangle 30"/>
          <p:cNvSpPr/>
          <p:nvPr/>
        </p:nvSpPr>
        <p:spPr>
          <a:xfrm>
            <a:off x="3614516" y="5825597"/>
            <a:ext cx="5650302" cy="5348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Let the program order relationships that are guaranteed to be preserved by a memory model be </a:t>
            </a:r>
            <a:r>
              <a:rPr lang="en-US" i="1" dirty="0" err="1" smtClean="0"/>
              <a:t>ppo</a:t>
            </a:r>
            <a:endParaRPr lang="en-US" i="1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ounded Rectangle 31"/>
              <p:cNvSpPr/>
              <p:nvPr/>
            </p:nvSpPr>
            <p:spPr>
              <a:xfrm>
                <a:off x="5624423" y="6440017"/>
                <a:ext cx="2191109" cy="353683"/>
              </a:xfrm>
              <a:prstGeom prst="round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err="1" smtClean="0"/>
                  <a:t>ppo</a:t>
                </a:r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⊑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 err="1" smtClean="0"/>
                  <a:t>po</a:t>
                </a:r>
                <a:endParaRPr lang="en-IN" dirty="0"/>
              </a:p>
            </p:txBody>
          </p:sp>
        </mc:Choice>
        <mc:Fallback xmlns="">
          <p:sp>
            <p:nvSpPr>
              <p:cNvPr id="32" name="Rounded 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4423" y="6440017"/>
                <a:ext cx="2191109" cy="353683"/>
              </a:xfrm>
              <a:prstGeom prst="roundRect">
                <a:avLst/>
              </a:prstGeom>
              <a:blipFill rotWithShape="0">
                <a:blip r:embed="rId3"/>
                <a:stretch>
                  <a:fillRect t="-10169" b="-2711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748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2546173"/>
                <a:ext cx="10515600" cy="4035782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 smtClean="0"/>
                  <a:t>The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global order </a:t>
                </a:r>
                <a:r>
                  <a:rPr lang="en-US" dirty="0" smtClean="0"/>
                  <a:t>respects a part of the program order (</a:t>
                </a:r>
                <a:r>
                  <a:rPr lang="en-US" dirty="0" err="1" smtClean="0"/>
                  <a:t>ppo</a:t>
                </a:r>
                <a:r>
                  <a:rPr lang="en-US" dirty="0" smtClean="0"/>
                  <a:t>)</a:t>
                </a:r>
              </a:p>
              <a:p>
                <a:r>
                  <a:rPr lang="en-US" dirty="0" smtClean="0">
                    <a:solidFill>
                      <a:srgbClr val="C00000"/>
                    </a:solidFill>
                  </a:rPr>
                  <a:t>Coherence</a:t>
                </a:r>
                <a:r>
                  <a:rPr lang="en-US" dirty="0" smtClean="0"/>
                  <a:t> (</a:t>
                </a:r>
                <a:r>
                  <a:rPr lang="en-US" dirty="0" err="1" smtClean="0"/>
                  <a:t>ws</a:t>
                </a:r>
                <a:r>
                  <a:rPr lang="en-US" dirty="0" smtClean="0"/>
                  <a:t>)</a:t>
                </a:r>
              </a:p>
              <a:p>
                <a:r>
                  <a:rPr lang="en-US" dirty="0" smtClean="0"/>
                  <a:t>read </a:t>
                </a:r>
                <a:r>
                  <a:rPr lang="en-US" dirty="0" smtClean="0">
                    <a:sym typeface="Wingdings" panose="05000000000000000000" pitchFamily="2" charset="2"/>
                  </a:rPr>
                  <a:t> write order for the same </a:t>
                </a:r>
                <a:r>
                  <a:rPr lang="en-US" dirty="0" smtClean="0">
                    <a:solidFill>
                      <a:srgbClr val="00B050"/>
                    </a:solidFill>
                    <a:sym typeface="Wingdings" panose="05000000000000000000" pitchFamily="2" charset="2"/>
                  </a:rPr>
                  <a:t>location</a:t>
                </a:r>
                <a:r>
                  <a:rPr lang="en-US" dirty="0" smtClean="0">
                    <a:sym typeface="Wingdings" panose="05000000000000000000" pitchFamily="2" charset="2"/>
                  </a:rPr>
                  <a:t> (</a:t>
                </a:r>
                <a:r>
                  <a:rPr lang="en-US" dirty="0" err="1" smtClean="0">
                    <a:sym typeface="Wingdings" panose="05000000000000000000" pitchFamily="2" charset="2"/>
                  </a:rPr>
                  <a:t>fr</a:t>
                </a:r>
                <a:r>
                  <a:rPr lang="en-US" dirty="0" smtClean="0">
                    <a:sym typeface="Wingdings" panose="05000000000000000000" pitchFamily="2" charset="2"/>
                  </a:rPr>
                  <a:t>)</a:t>
                </a:r>
              </a:p>
              <a:p>
                <a:r>
                  <a:rPr lang="en-US" dirty="0" smtClean="0"/>
                  <a:t>and </a:t>
                </a:r>
                <a:r>
                  <a:rPr lang="en-US" dirty="0" smtClean="0">
                    <a:solidFill>
                      <a:srgbClr val="FFC000"/>
                    </a:solidFill>
                  </a:rPr>
                  <a:t>some</a:t>
                </a:r>
                <a:r>
                  <a:rPr lang="en-US" dirty="0" smtClean="0"/>
                  <a:t> write</a:t>
                </a:r>
                <a:r>
                  <a:rPr lang="en-US" dirty="0" smtClean="0">
                    <a:sym typeface="Wingdings" panose="05000000000000000000" pitchFamily="2" charset="2"/>
                  </a:rPr>
                  <a:t> read orders (</a:t>
                </a:r>
                <a:r>
                  <a:rPr lang="en-US" dirty="0" err="1" smtClean="0">
                    <a:sym typeface="Wingdings" panose="05000000000000000000" pitchFamily="2" charset="2"/>
                  </a:rPr>
                  <a:t>grf</a:t>
                </a:r>
                <a:r>
                  <a:rPr lang="en-US" dirty="0" smtClean="0">
                    <a:sym typeface="Wingdings" panose="05000000000000000000" pitchFamily="2" charset="2"/>
                  </a:rPr>
                  <a:t>)</a:t>
                </a:r>
              </a:p>
              <a:p>
                <a:pPr lvl="1"/>
                <a:r>
                  <a:rPr lang="en-US" dirty="0" smtClean="0">
                    <a:sym typeface="Wingdings" panose="05000000000000000000" pitchFamily="2" charset="2"/>
                  </a:rPr>
                  <a:t>If, </a:t>
                </a:r>
                <a:r>
                  <a:rPr lang="en-US" dirty="0" err="1" smtClean="0">
                    <a:sym typeface="Wingdings" panose="05000000000000000000" pitchFamily="2" charset="2"/>
                  </a:rPr>
                  <a:t>rfe</a:t>
                </a:r>
                <a:r>
                  <a:rPr lang="en-US" dirty="0" smtClean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𝑔𝑟𝑓</m:t>
                    </m:r>
                  </m:oMath>
                </a14:m>
                <a:endParaRPr lang="en-US" b="0" dirty="0" smtClean="0"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lvl="2"/>
                <a:r>
                  <a:rPr lang="en-US" dirty="0" smtClean="0"/>
                  <a:t>This means that stores are not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atomic</a:t>
                </a:r>
                <a:r>
                  <a:rPr lang="en-US" dirty="0" smtClean="0"/>
                  <a:t>. Different processors see stores to happen at different </a:t>
                </a:r>
                <a:r>
                  <a:rPr lang="en-US" dirty="0" smtClean="0">
                    <a:solidFill>
                      <a:schemeClr val="accent2">
                        <a:lumMod val="50000"/>
                      </a:schemeClr>
                    </a:solidFill>
                  </a:rPr>
                  <a:t>times</a:t>
                </a:r>
                <a:r>
                  <a:rPr lang="en-US" dirty="0" smtClean="0"/>
                  <a:t>. </a:t>
                </a:r>
                <a:r>
                  <a:rPr lang="en-US" dirty="0" smtClean="0">
                    <a:solidFill>
                      <a:srgbClr val="00B050"/>
                    </a:solidFill>
                  </a:rPr>
                  <a:t>read others’ writes early </a:t>
                </a:r>
                <a:r>
                  <a:rPr lang="en-US" dirty="0" smtClean="0"/>
                  <a:t>falls in this category</a:t>
                </a:r>
              </a:p>
              <a:p>
                <a:pPr lvl="1"/>
                <a:r>
                  <a:rPr lang="en-US" dirty="0" smtClean="0">
                    <a:sym typeface="Wingdings" panose="05000000000000000000" pitchFamily="2" charset="2"/>
                  </a:rPr>
                  <a:t>If, </a:t>
                </a:r>
                <a:r>
                  <a:rPr lang="en-US" dirty="0" err="1" smtClean="0">
                    <a:sym typeface="Wingdings" panose="05000000000000000000" pitchFamily="2" charset="2"/>
                  </a:rPr>
                  <a:t>rfi</a:t>
                </a:r>
                <a:r>
                  <a:rPr lang="en-US" dirty="0" smtClean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⊈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𝑔𝑟𝑓</m:t>
                    </m:r>
                  </m:oMath>
                </a14:m>
                <a:endParaRPr lang="en-US" dirty="0" smtClean="0"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lvl="2"/>
                <a:r>
                  <a:rPr lang="en-US" dirty="0" smtClean="0">
                    <a:ea typeface="Cambria Math" panose="02040503050406030204" pitchFamily="18" charset="0"/>
                    <a:sym typeface="Wingdings" panose="05000000000000000000" pitchFamily="2" charset="2"/>
                  </a:rPr>
                  <a:t>This means that we have some way of </a:t>
                </a:r>
                <a:r>
                  <a:rPr lang="en-US" dirty="0" smtClean="0">
                    <a:solidFill>
                      <a:srgbClr val="FF0000"/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reading</a:t>
                </a:r>
                <a:r>
                  <a:rPr lang="en-US" dirty="0" smtClean="0">
                    <a:ea typeface="Cambria Math" panose="02040503050406030204" pitchFamily="18" charset="0"/>
                    <a:sym typeface="Wingdings" panose="05000000000000000000" pitchFamily="2" charset="2"/>
                  </a:rPr>
                  <a:t> the value of writes inside a </a:t>
                </a:r>
                <a:r>
                  <a:rPr lang="en-US" dirty="0" smtClean="0">
                    <a:solidFill>
                      <a:srgbClr val="00B050"/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processor</a:t>
                </a:r>
                <a:r>
                  <a:rPr lang="en-US" dirty="0" smtClean="0">
                    <a:ea typeface="Cambria Math" panose="02040503050406030204" pitchFamily="18" charset="0"/>
                    <a:sym typeface="Wingdings" panose="05000000000000000000" pitchFamily="2" charset="2"/>
                  </a:rPr>
                  <a:t> before the write is </a:t>
                </a:r>
                <a:r>
                  <a:rPr lang="en-US" dirty="0" smtClean="0">
                    <a:solidFill>
                      <a:srgbClr val="0070C0"/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visible</a:t>
                </a:r>
                <a:r>
                  <a:rPr lang="en-US" dirty="0" smtClean="0">
                    <a:ea typeface="Cambria Math" panose="02040503050406030204" pitchFamily="18" charset="0"/>
                    <a:sym typeface="Wingdings" panose="05000000000000000000" pitchFamily="2" charset="2"/>
                  </a:rPr>
                  <a:t> to everybody else. Possible in processors with load-store </a:t>
                </a:r>
                <a:r>
                  <a:rPr lang="en-US" dirty="0" smtClean="0">
                    <a:solidFill>
                      <a:srgbClr val="0070C0"/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forwarding</a:t>
                </a:r>
                <a:r>
                  <a:rPr lang="en-US" dirty="0" smtClean="0">
                    <a:ea typeface="Cambria Math" panose="02040503050406030204" pitchFamily="18" charset="0"/>
                    <a:sym typeface="Wingdings" panose="05000000000000000000" pitchFamily="2" charset="2"/>
                  </a:rPr>
                  <a:t>, and write buffers. </a:t>
                </a:r>
                <a:r>
                  <a:rPr lang="en-US" dirty="0" smtClean="0">
                    <a:solidFill>
                      <a:srgbClr val="00B050"/>
                    </a:solidFill>
                    <a:ea typeface="Cambria Math" panose="02040503050406030204" pitchFamily="18" charset="0"/>
                    <a:sym typeface="Wingdings" panose="05000000000000000000" pitchFamily="2" charset="2"/>
                  </a:rPr>
                  <a:t>read own writes early </a:t>
                </a:r>
                <a:r>
                  <a:rPr lang="en-US" dirty="0" smtClean="0">
                    <a:ea typeface="Cambria Math" panose="02040503050406030204" pitchFamily="18" charset="0"/>
                    <a:sym typeface="Wingdings" panose="05000000000000000000" pitchFamily="2" charset="2"/>
                  </a:rPr>
                  <a:t>falls in this category.</a:t>
                </a:r>
              </a:p>
              <a:p>
                <a:pPr lvl="2"/>
                <a:endParaRPr lang="en-US" dirty="0">
                  <a:ea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:pPr lvl="2"/>
                <a:endParaRPr lang="en-US" dirty="0" smtClean="0"/>
              </a:p>
              <a:p>
                <a:pPr lvl="1"/>
                <a:endParaRPr lang="en-US" dirty="0" smtClean="0"/>
              </a:p>
              <a:p>
                <a:pPr lvl="1"/>
                <a:endParaRPr lang="en-IN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546173"/>
                <a:ext cx="10515600" cy="4035782"/>
              </a:xfrm>
              <a:blipFill rotWithShape="0">
                <a:blip r:embed="rId2"/>
                <a:stretch>
                  <a:fillRect l="-928" t="-317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37560" y="1902987"/>
                <a:ext cx="463101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𝑔h𝑏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𝑝𝑝𝑜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∪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∪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∪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𝑔𝑟𝑓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7560" y="1902987"/>
                <a:ext cx="4631011" cy="43088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826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Deeper look at the global order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459191"/>
            <a:ext cx="10515600" cy="3328471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Only the </a:t>
            </a:r>
            <a:r>
              <a:rPr lang="en-US" dirty="0" err="1" smtClean="0">
                <a:solidFill>
                  <a:srgbClr val="00B050"/>
                </a:solidFill>
              </a:rPr>
              <a:t>ppo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and the </a:t>
            </a:r>
            <a:r>
              <a:rPr lang="en-US" dirty="0" err="1" smtClean="0">
                <a:solidFill>
                  <a:srgbClr val="0070C0"/>
                </a:solidFill>
              </a:rPr>
              <a:t>grf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can be changed by memory models</a:t>
            </a:r>
          </a:p>
          <a:p>
            <a:r>
              <a:rPr lang="en-US" dirty="0" err="1" smtClean="0">
                <a:solidFill>
                  <a:srgbClr val="0070C0"/>
                </a:solidFill>
              </a:rPr>
              <a:t>ws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dirty="0" err="1" smtClean="0">
                <a:solidFill>
                  <a:srgbClr val="FF0000"/>
                </a:solidFill>
              </a:rPr>
              <a:t>fr</a:t>
            </a:r>
            <a:r>
              <a:rPr lang="en-US" dirty="0" smtClean="0"/>
              <a:t> are </a:t>
            </a:r>
            <a:r>
              <a:rPr lang="en-US" dirty="0" smtClean="0">
                <a:solidFill>
                  <a:srgbClr val="00B050"/>
                </a:solidFill>
              </a:rPr>
              <a:t>fundamentally</a:t>
            </a:r>
            <a:r>
              <a:rPr lang="en-US" dirty="0" smtClean="0"/>
              <a:t> properties of coherence. They always need to hold.</a:t>
            </a:r>
          </a:p>
          <a:p>
            <a:r>
              <a:rPr lang="en-US" dirty="0" smtClean="0"/>
              <a:t>Any memory model is </a:t>
            </a:r>
            <a:r>
              <a:rPr lang="en-US" b="1" dirty="0" smtClean="0">
                <a:solidFill>
                  <a:srgbClr val="00B050"/>
                </a:solidFill>
              </a:rPr>
              <a:t>defined</a:t>
            </a:r>
            <a:r>
              <a:rPr lang="en-US" dirty="0" smtClean="0"/>
              <a:t> by: </a:t>
            </a:r>
          </a:p>
          <a:p>
            <a:pPr lvl="1"/>
            <a:r>
              <a:rPr lang="en-US" dirty="0" err="1" smtClean="0">
                <a:solidFill>
                  <a:srgbClr val="00B050"/>
                </a:solidFill>
              </a:rPr>
              <a:t>ppo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and </a:t>
            </a:r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grf</a:t>
            </a: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dirty="0" smtClean="0"/>
              <a:t>All global orders have to be </a:t>
            </a:r>
            <a:r>
              <a:rPr lang="en-US" dirty="0" smtClean="0">
                <a:solidFill>
                  <a:srgbClr val="FF0000"/>
                </a:solidFill>
              </a:rPr>
              <a:t>acyclic</a:t>
            </a:r>
          </a:p>
          <a:p>
            <a:pPr lvl="1"/>
            <a:r>
              <a:rPr lang="en-US" dirty="0" smtClean="0"/>
              <a:t>You can </a:t>
            </a:r>
            <a:r>
              <a:rPr lang="en-US" dirty="0" smtClean="0">
                <a:solidFill>
                  <a:srgbClr val="FF0000"/>
                </a:solidFill>
              </a:rPr>
              <a:t>never</a:t>
            </a:r>
            <a:r>
              <a:rPr lang="en-US" dirty="0" smtClean="0"/>
              <a:t> have a cycle in a </a:t>
            </a:r>
            <a:r>
              <a:rPr lang="en-US" dirty="0" smtClean="0">
                <a:solidFill>
                  <a:srgbClr val="00B0F0"/>
                </a:solidFill>
              </a:rPr>
              <a:t>happens before </a:t>
            </a:r>
            <a:r>
              <a:rPr lang="en-US" dirty="0" smtClean="0"/>
              <a:t>relationship</a:t>
            </a:r>
          </a:p>
          <a:p>
            <a:r>
              <a:rPr lang="en-US" dirty="0" smtClean="0"/>
              <a:t>For a memory model to be </a:t>
            </a:r>
            <a:r>
              <a:rPr lang="en-US" dirty="0" smtClean="0">
                <a:solidFill>
                  <a:srgbClr val="00B050"/>
                </a:solidFill>
              </a:rPr>
              <a:t>sound</a:t>
            </a:r>
          </a:p>
          <a:p>
            <a:pPr lvl="1"/>
            <a:r>
              <a:rPr lang="en-US" dirty="0" smtClean="0"/>
              <a:t>The global order being </a:t>
            </a:r>
            <a:r>
              <a:rPr lang="en-US" dirty="0" smtClean="0">
                <a:solidFill>
                  <a:srgbClr val="FF0000"/>
                </a:solidFill>
              </a:rPr>
              <a:t>acyclic</a:t>
            </a:r>
            <a:r>
              <a:rPr lang="en-US" dirty="0" smtClean="0"/>
              <a:t> is only </a:t>
            </a:r>
            <a:r>
              <a:rPr lang="en-US" dirty="0" smtClean="0">
                <a:solidFill>
                  <a:srgbClr val="0070C0"/>
                </a:solidFill>
              </a:rPr>
              <a:t>one</a:t>
            </a:r>
            <a:r>
              <a:rPr lang="en-US" dirty="0" smtClean="0"/>
              <a:t> condition</a:t>
            </a:r>
          </a:p>
          <a:p>
            <a:pPr lvl="1"/>
            <a:r>
              <a:rPr lang="en-US" dirty="0" smtClean="0"/>
              <a:t>We will see </a:t>
            </a:r>
            <a:r>
              <a:rPr lang="en-US" dirty="0" smtClean="0">
                <a:solidFill>
                  <a:srgbClr val="C00000"/>
                </a:solidFill>
              </a:rPr>
              <a:t>more</a:t>
            </a:r>
            <a:r>
              <a:rPr lang="en-US" dirty="0" smtClean="0"/>
              <a:t> later ...</a:t>
            </a:r>
          </a:p>
          <a:p>
            <a:pPr marL="457200" lvl="1" indent="0">
              <a:buNone/>
            </a:pP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37560" y="1902987"/>
                <a:ext cx="463101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𝑔h𝑏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𝑝𝑝𝑜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∪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∪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∪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𝑔𝑟𝑓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7560" y="1902987"/>
                <a:ext cx="4631011" cy="430887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>
          <a:xfrm>
            <a:off x="5520906" y="1827719"/>
            <a:ext cx="1595887" cy="581421"/>
          </a:xfrm>
          <a:prstGeom prst="ellipse">
            <a:avLst/>
          </a:prstGeom>
          <a:solidFill>
            <a:srgbClr val="ABB27E">
              <a:alpha val="3411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Oval Callout 5"/>
          <p:cNvSpPr/>
          <p:nvPr/>
        </p:nvSpPr>
        <p:spPr>
          <a:xfrm>
            <a:off x="6990269" y="2484408"/>
            <a:ext cx="2156604" cy="672860"/>
          </a:xfrm>
          <a:prstGeom prst="wedgeEllipseCallout">
            <a:avLst>
              <a:gd name="adj1" fmla="val -67233"/>
              <a:gd name="adj2" fmla="val -6314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always need to hold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270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Examples: Load-load or Store-store reordering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451893"/>
            <a:ext cx="10515600" cy="125663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To allow this </a:t>
            </a:r>
            <a:r>
              <a:rPr lang="en-US" dirty="0" smtClean="0">
                <a:solidFill>
                  <a:srgbClr val="00B0F0"/>
                </a:solidFill>
              </a:rPr>
              <a:t>outcome</a:t>
            </a:r>
            <a:r>
              <a:rPr lang="en-US" dirty="0" smtClean="0"/>
              <a:t> either load-load or store-store does not hold</a:t>
            </a:r>
          </a:p>
          <a:p>
            <a:r>
              <a:rPr lang="en-US" dirty="0" smtClean="0"/>
              <a:t>IBM PowerPC and ARM </a:t>
            </a:r>
            <a:r>
              <a:rPr lang="en-US" dirty="0" smtClean="0">
                <a:solidFill>
                  <a:schemeClr val="accent6"/>
                </a:solidFill>
              </a:rPr>
              <a:t>allow</a:t>
            </a:r>
            <a:r>
              <a:rPr lang="en-US" dirty="0" smtClean="0"/>
              <a:t> this behavior</a:t>
            </a:r>
          </a:p>
          <a:p>
            <a:r>
              <a:rPr lang="en-US" dirty="0" smtClean="0"/>
              <a:t>How can this </a:t>
            </a:r>
            <a:r>
              <a:rPr lang="en-US" dirty="0" smtClean="0">
                <a:solidFill>
                  <a:srgbClr val="00B050"/>
                </a:solidFill>
              </a:rPr>
              <a:t>happen</a:t>
            </a:r>
            <a:r>
              <a:rPr lang="en-US" dirty="0" smtClean="0"/>
              <a:t>? </a:t>
            </a:r>
            <a:r>
              <a:rPr lang="en-US" dirty="0" smtClean="0">
                <a:solidFill>
                  <a:srgbClr val="FF0000"/>
                </a:solidFill>
              </a:rPr>
              <a:t>ANS:</a:t>
            </a:r>
            <a:r>
              <a:rPr lang="en-US" dirty="0" smtClean="0"/>
              <a:t> Messages get </a:t>
            </a:r>
            <a:r>
              <a:rPr lang="en-US" dirty="0" smtClean="0">
                <a:solidFill>
                  <a:srgbClr val="0070C0"/>
                </a:solidFill>
              </a:rPr>
              <a:t>reordered</a:t>
            </a:r>
            <a:r>
              <a:rPr lang="en-US" dirty="0" smtClean="0"/>
              <a:t> in the </a:t>
            </a:r>
            <a:r>
              <a:rPr lang="en-US" dirty="0" err="1" smtClean="0"/>
              <a:t>NoC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6428086"/>
              </p:ext>
            </p:extLst>
          </p:nvPr>
        </p:nvGraphicFramePr>
        <p:xfrm>
          <a:off x="3029347" y="2468001"/>
          <a:ext cx="2301816" cy="1209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0908"/>
                <a:gridCol w="1150908"/>
              </a:tblGrid>
              <a:tr h="569637">
                <a:tc>
                  <a:txBody>
                    <a:bodyPr/>
                    <a:lstStyle/>
                    <a:p>
                      <a:r>
                        <a:rPr lang="en-US" dirty="0" smtClean="0"/>
                        <a:t>P0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P1</a:t>
                      </a:r>
                      <a:endParaRPr lang="en-IN" dirty="0"/>
                    </a:p>
                  </a:txBody>
                  <a:tcPr/>
                </a:tc>
              </a:tr>
              <a:tr h="569637">
                <a:tc>
                  <a:txBody>
                    <a:bodyPr/>
                    <a:lstStyle/>
                    <a:p>
                      <a:pPr marL="342900" indent="-342900">
                        <a:buAutoNum type="alphaLcParenBoth"/>
                      </a:pPr>
                      <a:r>
                        <a:rPr lang="en-US" dirty="0" smtClean="0"/>
                        <a:t>x = 1</a:t>
                      </a:r>
                    </a:p>
                    <a:p>
                      <a:pPr marL="342900" indent="-342900">
                        <a:buAutoNum type="alphaLcParenBoth"/>
                      </a:pPr>
                      <a:r>
                        <a:rPr lang="en-US" dirty="0" smtClean="0"/>
                        <a:t>y =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(c) r3 = y</a:t>
                      </a:r>
                    </a:p>
                    <a:p>
                      <a:r>
                        <a:rPr lang="en-US" dirty="0" smtClean="0"/>
                        <a:t>(d)</a:t>
                      </a:r>
                      <a:r>
                        <a:rPr lang="en-US" baseline="0" dirty="0" smtClean="0"/>
                        <a:t> r4 = x 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2861970" y="3793824"/>
            <a:ext cx="2674188" cy="2459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r3 = 1, r4 = 0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6822612" y="1858251"/>
            <a:ext cx="2863970" cy="4830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Witness</a:t>
            </a:r>
            <a:endParaRPr lang="en-IN" dirty="0"/>
          </a:p>
        </p:txBody>
      </p:sp>
      <p:sp>
        <p:nvSpPr>
          <p:cNvPr id="31" name="TextBox 30"/>
          <p:cNvSpPr txBox="1"/>
          <p:nvPr/>
        </p:nvSpPr>
        <p:spPr>
          <a:xfrm>
            <a:off x="8095928" y="2585410"/>
            <a:ext cx="910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(a) Wx1</a:t>
            </a:r>
            <a:endParaRPr lang="en-IN" dirty="0"/>
          </a:p>
        </p:txBody>
      </p:sp>
      <p:sp>
        <p:nvSpPr>
          <p:cNvPr id="32" name="TextBox 31"/>
          <p:cNvSpPr txBox="1"/>
          <p:nvPr/>
        </p:nvSpPr>
        <p:spPr>
          <a:xfrm>
            <a:off x="7148146" y="3251103"/>
            <a:ext cx="920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(b) Wy1</a:t>
            </a:r>
            <a:endParaRPr lang="en-IN" dirty="0"/>
          </a:p>
        </p:txBody>
      </p:sp>
      <p:sp>
        <p:nvSpPr>
          <p:cNvPr id="33" name="TextBox 32"/>
          <p:cNvSpPr txBox="1"/>
          <p:nvPr/>
        </p:nvSpPr>
        <p:spPr>
          <a:xfrm>
            <a:off x="7148146" y="3916797"/>
            <a:ext cx="818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(c) Ry1</a:t>
            </a:r>
            <a:endParaRPr lang="en-IN" dirty="0"/>
          </a:p>
        </p:txBody>
      </p:sp>
      <p:sp>
        <p:nvSpPr>
          <p:cNvPr id="34" name="TextBox 33"/>
          <p:cNvSpPr txBox="1"/>
          <p:nvPr/>
        </p:nvSpPr>
        <p:spPr>
          <a:xfrm>
            <a:off x="8095928" y="4431919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(d) Rx0</a:t>
            </a:r>
            <a:endParaRPr lang="en-IN" dirty="0"/>
          </a:p>
        </p:txBody>
      </p:sp>
      <p:cxnSp>
        <p:nvCxnSpPr>
          <p:cNvPr id="36" name="Straight Arrow Connector 35"/>
          <p:cNvCxnSpPr>
            <a:endCxn id="32" idx="0"/>
          </p:cNvCxnSpPr>
          <p:nvPr/>
        </p:nvCxnSpPr>
        <p:spPr>
          <a:xfrm flipH="1">
            <a:off x="7608593" y="3026107"/>
            <a:ext cx="700138" cy="2249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stCxn id="32" idx="2"/>
          </p:cNvCxnSpPr>
          <p:nvPr/>
        </p:nvCxnSpPr>
        <p:spPr>
          <a:xfrm>
            <a:off x="7608593" y="3620435"/>
            <a:ext cx="0" cy="397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7710854" y="4286129"/>
            <a:ext cx="712177" cy="2155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stCxn id="34" idx="0"/>
            <a:endCxn id="31" idx="2"/>
          </p:cNvCxnSpPr>
          <p:nvPr/>
        </p:nvCxnSpPr>
        <p:spPr>
          <a:xfrm flipV="1">
            <a:off x="8516877" y="2954742"/>
            <a:ext cx="34465" cy="14771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7690789" y="2814012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</a:t>
            </a:r>
            <a:endParaRPr lang="en-IN" dirty="0"/>
          </a:p>
        </p:txBody>
      </p:sp>
      <p:sp>
        <p:nvSpPr>
          <p:cNvPr id="44" name="TextBox 43"/>
          <p:cNvSpPr txBox="1"/>
          <p:nvPr/>
        </p:nvSpPr>
        <p:spPr>
          <a:xfrm>
            <a:off x="7562013" y="3598109"/>
            <a:ext cx="444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rfe</a:t>
            </a:r>
            <a:endParaRPr lang="en-IN" dirty="0"/>
          </a:p>
        </p:txBody>
      </p:sp>
      <p:sp>
        <p:nvSpPr>
          <p:cNvPr id="45" name="TextBox 44"/>
          <p:cNvSpPr txBox="1"/>
          <p:nvPr/>
        </p:nvSpPr>
        <p:spPr>
          <a:xfrm>
            <a:off x="7710854" y="4273247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</a:t>
            </a:r>
            <a:endParaRPr lang="en-IN" dirty="0"/>
          </a:p>
        </p:txBody>
      </p:sp>
      <p:sp>
        <p:nvSpPr>
          <p:cNvPr id="46" name="TextBox 45"/>
          <p:cNvSpPr txBox="1"/>
          <p:nvPr/>
        </p:nvSpPr>
        <p:spPr>
          <a:xfrm>
            <a:off x="8651631" y="3693330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fr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071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Load </a:t>
            </a:r>
            <a:r>
              <a:rPr lang="en-US" dirty="0" smtClean="0">
                <a:sym typeface="Wingdings" panose="05000000000000000000" pitchFamily="2" charset="2"/>
              </a:rPr>
              <a:t> Store reordering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205045"/>
            <a:ext cx="10515600" cy="97191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load </a:t>
            </a:r>
            <a:r>
              <a:rPr lang="en-US" dirty="0" smtClean="0">
                <a:sym typeface="Wingdings" panose="05000000000000000000" pitchFamily="2" charset="2"/>
              </a:rPr>
              <a:t> store reordering must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cease</a:t>
            </a:r>
            <a:r>
              <a:rPr lang="en-US" dirty="0" smtClean="0">
                <a:sym typeface="Wingdings" panose="05000000000000000000" pitchFamily="2" charset="2"/>
              </a:rPr>
              <a:t> to hold here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IBM and ARM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allow</a:t>
            </a:r>
            <a:r>
              <a:rPr lang="en-US" dirty="0" smtClean="0">
                <a:sym typeface="Wingdings" panose="05000000000000000000" pitchFamily="2" charset="2"/>
              </a:rPr>
              <a:t> this (message reordering in the </a:t>
            </a:r>
            <a:r>
              <a:rPr lang="en-US" dirty="0" err="1" smtClean="0">
                <a:sym typeface="Wingdings" panose="05000000000000000000" pitchFamily="2" charset="2"/>
              </a:rPr>
              <a:t>NoC</a:t>
            </a:r>
            <a:r>
              <a:rPr lang="en-US" dirty="0" smtClean="0">
                <a:sym typeface="Wingdings" panose="05000000000000000000" pitchFamily="2" charset="2"/>
              </a:rPr>
              <a:t>)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3021463"/>
              </p:ext>
            </p:extLst>
          </p:nvPr>
        </p:nvGraphicFramePr>
        <p:xfrm>
          <a:off x="2747993" y="2300438"/>
          <a:ext cx="2301816" cy="1209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0908"/>
                <a:gridCol w="1150908"/>
              </a:tblGrid>
              <a:tr h="569637">
                <a:tc>
                  <a:txBody>
                    <a:bodyPr/>
                    <a:lstStyle/>
                    <a:p>
                      <a:r>
                        <a:rPr lang="en-US" dirty="0" smtClean="0"/>
                        <a:t>P0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P1</a:t>
                      </a:r>
                      <a:endParaRPr lang="en-IN" dirty="0"/>
                    </a:p>
                  </a:txBody>
                  <a:tcPr/>
                </a:tc>
              </a:tr>
              <a:tr h="569637">
                <a:tc>
                  <a:txBody>
                    <a:bodyPr/>
                    <a:lstStyle/>
                    <a:p>
                      <a:pPr marL="342900" indent="-342900">
                        <a:buAutoNum type="alphaLcParenBoth"/>
                      </a:pPr>
                      <a:r>
                        <a:rPr lang="en-US" dirty="0" smtClean="0"/>
                        <a:t>r1 = x</a:t>
                      </a:r>
                    </a:p>
                    <a:p>
                      <a:pPr marL="342900" indent="-342900">
                        <a:buAutoNum type="alphaLcParenBoth"/>
                      </a:pPr>
                      <a:r>
                        <a:rPr lang="en-US" dirty="0" smtClean="0"/>
                        <a:t>y =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(c) r2 = y</a:t>
                      </a:r>
                    </a:p>
                    <a:p>
                      <a:r>
                        <a:rPr lang="en-US" dirty="0" smtClean="0"/>
                        <a:t>(d)</a:t>
                      </a:r>
                      <a:r>
                        <a:rPr lang="en-US" baseline="0" dirty="0" smtClean="0"/>
                        <a:t> x = 1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2489080" y="3626261"/>
            <a:ext cx="2674188" cy="2459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r1 = r2 = 1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6541258" y="1690688"/>
            <a:ext cx="2863970" cy="4830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Witness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7814574" y="2417847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(a) Rx1</a:t>
            </a: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6866792" y="3083540"/>
            <a:ext cx="920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(b) Wy1</a:t>
            </a:r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6866792" y="3749234"/>
            <a:ext cx="818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(c) Ry1</a:t>
            </a:r>
            <a:endParaRPr lang="en-IN" dirty="0"/>
          </a:p>
        </p:txBody>
      </p:sp>
      <p:sp>
        <p:nvSpPr>
          <p:cNvPr id="10" name="TextBox 9"/>
          <p:cNvSpPr txBox="1"/>
          <p:nvPr/>
        </p:nvSpPr>
        <p:spPr>
          <a:xfrm>
            <a:off x="7814574" y="4264356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(d) Wx1</a:t>
            </a:r>
            <a:endParaRPr lang="en-IN" dirty="0"/>
          </a:p>
        </p:txBody>
      </p:sp>
      <p:cxnSp>
        <p:nvCxnSpPr>
          <p:cNvPr id="11" name="Straight Arrow Connector 10"/>
          <p:cNvCxnSpPr>
            <a:endCxn id="8" idx="0"/>
          </p:cNvCxnSpPr>
          <p:nvPr/>
        </p:nvCxnSpPr>
        <p:spPr>
          <a:xfrm flipH="1">
            <a:off x="7327239" y="2858544"/>
            <a:ext cx="700138" cy="2249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2"/>
          </p:cNvCxnSpPr>
          <p:nvPr/>
        </p:nvCxnSpPr>
        <p:spPr>
          <a:xfrm>
            <a:off x="7327239" y="3452872"/>
            <a:ext cx="0" cy="3976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429500" y="4118566"/>
            <a:ext cx="712177" cy="2155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10" idx="0"/>
            <a:endCxn id="7" idx="2"/>
          </p:cNvCxnSpPr>
          <p:nvPr/>
        </p:nvCxnSpPr>
        <p:spPr>
          <a:xfrm flipH="1" flipV="1">
            <a:off x="8229913" y="2787179"/>
            <a:ext cx="45685" cy="14771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409435" y="2646449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</a:t>
            </a:r>
            <a:endParaRPr lang="en-IN" dirty="0"/>
          </a:p>
        </p:txBody>
      </p:sp>
      <p:sp>
        <p:nvSpPr>
          <p:cNvPr id="16" name="TextBox 15"/>
          <p:cNvSpPr txBox="1"/>
          <p:nvPr/>
        </p:nvSpPr>
        <p:spPr>
          <a:xfrm>
            <a:off x="7280659" y="3430546"/>
            <a:ext cx="444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rfe</a:t>
            </a:r>
            <a:endParaRPr lang="en-IN" dirty="0"/>
          </a:p>
        </p:txBody>
      </p:sp>
      <p:sp>
        <p:nvSpPr>
          <p:cNvPr id="17" name="TextBox 16"/>
          <p:cNvSpPr txBox="1"/>
          <p:nvPr/>
        </p:nvSpPr>
        <p:spPr>
          <a:xfrm>
            <a:off x="7429500" y="4105684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</a:t>
            </a:r>
            <a:endParaRPr lang="en-IN" dirty="0"/>
          </a:p>
        </p:txBody>
      </p:sp>
      <p:sp>
        <p:nvSpPr>
          <p:cNvPr id="18" name="TextBox 17"/>
          <p:cNvSpPr txBox="1"/>
          <p:nvPr/>
        </p:nvSpPr>
        <p:spPr>
          <a:xfrm>
            <a:off x="8370277" y="3525767"/>
            <a:ext cx="444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rfe</a:t>
            </a:r>
            <a:endParaRPr lang="en-IN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600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569" y="66484"/>
            <a:ext cx="10515600" cy="1325563"/>
          </a:xfrm>
        </p:spPr>
        <p:txBody>
          <a:bodyPr/>
          <a:lstStyle/>
          <a:p>
            <a:r>
              <a:rPr lang="en-US" dirty="0" smtClean="0"/>
              <a:t>Example: Store atomicity relaxation (</a:t>
            </a:r>
            <a:r>
              <a:rPr lang="en-US" dirty="0" err="1" smtClean="0"/>
              <a:t>rfe</a:t>
            </a:r>
            <a:r>
              <a:rPr lang="en-US" dirty="0" smtClean="0"/>
              <a:t>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623916"/>
            <a:ext cx="10515600" cy="223408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If we assume that the </a:t>
            </a:r>
            <a:r>
              <a:rPr lang="en-US" dirty="0" smtClean="0">
                <a:solidFill>
                  <a:srgbClr val="FF0000"/>
                </a:solidFill>
              </a:rPr>
              <a:t>read-read</a:t>
            </a:r>
            <a:r>
              <a:rPr lang="en-US" dirty="0" smtClean="0"/>
              <a:t> ordering is a part of </a:t>
            </a:r>
            <a:r>
              <a:rPr lang="en-US" dirty="0" err="1" smtClean="0">
                <a:solidFill>
                  <a:srgbClr val="00B050"/>
                </a:solidFill>
              </a:rPr>
              <a:t>ppo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(like Intel TSO)</a:t>
            </a:r>
          </a:p>
          <a:p>
            <a:r>
              <a:rPr lang="en-US" dirty="0" smtClean="0"/>
              <a:t>The only way this can </a:t>
            </a:r>
            <a:r>
              <a:rPr lang="en-US" dirty="0" smtClean="0">
                <a:solidFill>
                  <a:srgbClr val="00B050"/>
                </a:solidFill>
              </a:rPr>
              <a:t>happen </a:t>
            </a:r>
            <a:r>
              <a:rPr lang="en-US" dirty="0" smtClean="0"/>
              <a:t>if </a:t>
            </a:r>
            <a:r>
              <a:rPr lang="en-US" dirty="0" err="1" smtClean="0">
                <a:solidFill>
                  <a:srgbClr val="FF0000"/>
                </a:solidFill>
              </a:rPr>
              <a:t>rfe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is not </a:t>
            </a:r>
            <a:r>
              <a:rPr lang="en-US" dirty="0" smtClean="0">
                <a:solidFill>
                  <a:srgbClr val="0070C0"/>
                </a:solidFill>
              </a:rPr>
              <a:t>global </a:t>
            </a:r>
          </a:p>
          <a:p>
            <a:r>
              <a:rPr lang="en-US" dirty="0" smtClean="0"/>
              <a:t>How can this happen? </a:t>
            </a:r>
          </a:p>
          <a:p>
            <a:pPr lvl="1"/>
            <a:r>
              <a:rPr lang="en-US" dirty="0" smtClean="0"/>
              <a:t>Assume P3 and P1 </a:t>
            </a:r>
            <a:r>
              <a:rPr lang="en-US" dirty="0" smtClean="0">
                <a:solidFill>
                  <a:srgbClr val="0070C0"/>
                </a:solidFill>
              </a:rPr>
              <a:t>share</a:t>
            </a:r>
            <a:r>
              <a:rPr lang="en-US" dirty="0" smtClean="0"/>
              <a:t> a cache bank. P1 has a </a:t>
            </a:r>
            <a:r>
              <a:rPr lang="en-US" dirty="0" smtClean="0">
                <a:solidFill>
                  <a:srgbClr val="0070C0"/>
                </a:solidFill>
              </a:rPr>
              <a:t>mechanism</a:t>
            </a:r>
            <a:r>
              <a:rPr lang="en-US" dirty="0" smtClean="0"/>
              <a:t> to </a:t>
            </a:r>
            <a:r>
              <a:rPr lang="en-US" dirty="0" smtClean="0">
                <a:solidFill>
                  <a:srgbClr val="FF0000"/>
                </a:solidFill>
              </a:rPr>
              <a:t>read</a:t>
            </a:r>
            <a:r>
              <a:rPr lang="en-US" dirty="0" smtClean="0"/>
              <a:t> the new cache contents in this </a:t>
            </a:r>
            <a:r>
              <a:rPr lang="en-US" dirty="0" smtClean="0">
                <a:solidFill>
                  <a:srgbClr val="00B050"/>
                </a:solidFill>
              </a:rPr>
              <a:t>bank</a:t>
            </a:r>
            <a:r>
              <a:rPr lang="en-US" dirty="0" smtClean="0"/>
              <a:t> before (P0,P2) can read it. Same with P0 and P2. 	</a:t>
            </a:r>
          </a:p>
          <a:p>
            <a:pPr lvl="1"/>
            <a:endParaRPr lang="en-IN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0324587"/>
              </p:ext>
            </p:extLst>
          </p:nvPr>
        </p:nvGraphicFramePr>
        <p:xfrm>
          <a:off x="571501" y="2173767"/>
          <a:ext cx="5714999" cy="1188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3525"/>
                <a:gridCol w="1238800"/>
                <a:gridCol w="1346163"/>
                <a:gridCol w="1676511"/>
              </a:tblGrid>
              <a:tr h="548906">
                <a:tc>
                  <a:txBody>
                    <a:bodyPr/>
                    <a:lstStyle/>
                    <a:p>
                      <a:r>
                        <a:rPr lang="en-US" dirty="0" smtClean="0"/>
                        <a:t>P0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P2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P3</a:t>
                      </a:r>
                      <a:endParaRPr lang="en-IN" dirty="0"/>
                    </a:p>
                  </a:txBody>
                  <a:tcPr/>
                </a:tc>
              </a:tr>
              <a:tr h="569637">
                <a:tc>
                  <a:txBody>
                    <a:bodyPr/>
                    <a:lstStyle/>
                    <a:p>
                      <a:pPr marL="342900" indent="-342900">
                        <a:buAutoNum type="alphaLcParenBoth"/>
                      </a:pPr>
                      <a:r>
                        <a:rPr lang="en-US" dirty="0" smtClean="0"/>
                        <a:t>r1 = x</a:t>
                      </a:r>
                    </a:p>
                    <a:p>
                      <a:pPr marL="342900" indent="-342900">
                        <a:buAutoNum type="alphaLcParenBoth"/>
                      </a:pPr>
                      <a:r>
                        <a:rPr lang="en-US" dirty="0" smtClean="0"/>
                        <a:t>r3</a:t>
                      </a:r>
                      <a:r>
                        <a:rPr lang="en-US" baseline="0" dirty="0" smtClean="0"/>
                        <a:t> = y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(c) r2 = y</a:t>
                      </a:r>
                    </a:p>
                    <a:p>
                      <a:r>
                        <a:rPr lang="en-US" dirty="0" smtClean="0"/>
                        <a:t>(d)</a:t>
                      </a:r>
                      <a:r>
                        <a:rPr lang="en-US" baseline="0" dirty="0" smtClean="0"/>
                        <a:t> r4 = x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(e) x = 1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(f) y = 2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2489080" y="3626261"/>
            <a:ext cx="2674188" cy="2459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r1 = 1, r3 = 0, r2 = 2, r4 =0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7620353" y="1461947"/>
            <a:ext cx="2863970" cy="4830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Witness</a:t>
            </a:r>
            <a:endParaRPr lang="en-IN" dirty="0"/>
          </a:p>
        </p:txBody>
      </p:sp>
      <p:sp>
        <p:nvSpPr>
          <p:cNvPr id="19" name="Rectangle 18"/>
          <p:cNvSpPr/>
          <p:nvPr/>
        </p:nvSpPr>
        <p:spPr>
          <a:xfrm>
            <a:off x="8686966" y="4188054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(a) Rx1	</a:t>
            </a:r>
            <a:endParaRPr lang="en-IN" dirty="0"/>
          </a:p>
        </p:txBody>
      </p:sp>
      <p:sp>
        <p:nvSpPr>
          <p:cNvPr id="20" name="TextBox 19"/>
          <p:cNvSpPr txBox="1"/>
          <p:nvPr/>
        </p:nvSpPr>
        <p:spPr>
          <a:xfrm>
            <a:off x="7370940" y="3514253"/>
            <a:ext cx="842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(b) Ry0</a:t>
            </a:r>
            <a:endParaRPr lang="en-IN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 flipV="1">
            <a:off x="7914404" y="3883585"/>
            <a:ext cx="966158" cy="3391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8058840" y="3953423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</a:t>
            </a:r>
            <a:endParaRPr lang="en-IN" dirty="0"/>
          </a:p>
        </p:txBody>
      </p:sp>
      <p:sp>
        <p:nvSpPr>
          <p:cNvPr id="23" name="TextBox 22"/>
          <p:cNvSpPr txBox="1"/>
          <p:nvPr/>
        </p:nvSpPr>
        <p:spPr>
          <a:xfrm>
            <a:off x="7370940" y="2669078"/>
            <a:ext cx="872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(f) Wy2</a:t>
            </a:r>
            <a:endParaRPr lang="en-IN" dirty="0"/>
          </a:p>
        </p:txBody>
      </p:sp>
      <p:cxnSp>
        <p:nvCxnSpPr>
          <p:cNvPr id="24" name="Straight Arrow Connector 23"/>
          <p:cNvCxnSpPr>
            <a:stCxn id="20" idx="0"/>
          </p:cNvCxnSpPr>
          <p:nvPr/>
        </p:nvCxnSpPr>
        <p:spPr>
          <a:xfrm flipH="1" flipV="1">
            <a:off x="7791892" y="3091667"/>
            <a:ext cx="542" cy="4225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742094" y="3103341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fr</a:t>
            </a:r>
            <a:endParaRPr lang="en-IN" dirty="0"/>
          </a:p>
        </p:txBody>
      </p:sp>
      <p:sp>
        <p:nvSpPr>
          <p:cNvPr id="26" name="TextBox 25"/>
          <p:cNvSpPr txBox="1"/>
          <p:nvPr/>
        </p:nvSpPr>
        <p:spPr>
          <a:xfrm>
            <a:off x="8574272" y="2016031"/>
            <a:ext cx="818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(c) Ry2</a:t>
            </a:r>
            <a:endParaRPr lang="en-IN" dirty="0"/>
          </a:p>
        </p:txBody>
      </p:sp>
      <p:sp>
        <p:nvSpPr>
          <p:cNvPr id="27" name="TextBox 26"/>
          <p:cNvSpPr txBox="1"/>
          <p:nvPr/>
        </p:nvSpPr>
        <p:spPr>
          <a:xfrm>
            <a:off x="9682268" y="2660551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(d) Rx0</a:t>
            </a:r>
            <a:endParaRPr lang="en-IN" dirty="0"/>
          </a:p>
        </p:txBody>
      </p:sp>
      <p:sp>
        <p:nvSpPr>
          <p:cNvPr id="28" name="TextBox 27"/>
          <p:cNvSpPr txBox="1"/>
          <p:nvPr/>
        </p:nvSpPr>
        <p:spPr>
          <a:xfrm>
            <a:off x="9794962" y="3472673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(e) Wx1</a:t>
            </a:r>
            <a:endParaRPr lang="en-IN" dirty="0"/>
          </a:p>
        </p:txBody>
      </p:sp>
      <p:cxnSp>
        <p:nvCxnSpPr>
          <p:cNvPr id="29" name="Straight Arrow Connector 28"/>
          <p:cNvCxnSpPr>
            <a:stCxn id="23" idx="0"/>
          </p:cNvCxnSpPr>
          <p:nvPr/>
        </p:nvCxnSpPr>
        <p:spPr>
          <a:xfrm flipV="1">
            <a:off x="7807438" y="2229806"/>
            <a:ext cx="639650" cy="4392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27" idx="0"/>
          </p:cNvCxnSpPr>
          <p:nvPr/>
        </p:nvCxnSpPr>
        <p:spPr>
          <a:xfrm>
            <a:off x="9562049" y="2271334"/>
            <a:ext cx="541168" cy="3892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7" idx="2"/>
          </p:cNvCxnSpPr>
          <p:nvPr/>
        </p:nvCxnSpPr>
        <p:spPr>
          <a:xfrm flipH="1">
            <a:off x="10100556" y="3029883"/>
            <a:ext cx="2661" cy="4843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28" idx="2"/>
          </p:cNvCxnSpPr>
          <p:nvPr/>
        </p:nvCxnSpPr>
        <p:spPr>
          <a:xfrm flipH="1">
            <a:off x="9424030" y="3842005"/>
            <a:ext cx="828750" cy="4541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788431" y="2165084"/>
            <a:ext cx="444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rfe</a:t>
            </a:r>
            <a:endParaRPr lang="en-IN" dirty="0"/>
          </a:p>
        </p:txBody>
      </p:sp>
      <p:sp>
        <p:nvSpPr>
          <p:cNvPr id="34" name="TextBox 33"/>
          <p:cNvSpPr txBox="1"/>
          <p:nvPr/>
        </p:nvSpPr>
        <p:spPr>
          <a:xfrm>
            <a:off x="9748250" y="2205773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</a:t>
            </a:r>
            <a:endParaRPr lang="en-IN" dirty="0"/>
          </a:p>
        </p:txBody>
      </p:sp>
      <p:sp>
        <p:nvSpPr>
          <p:cNvPr id="35" name="TextBox 34"/>
          <p:cNvSpPr txBox="1"/>
          <p:nvPr/>
        </p:nvSpPr>
        <p:spPr>
          <a:xfrm>
            <a:off x="10063906" y="3025493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fr</a:t>
            </a:r>
            <a:endParaRPr lang="en-IN" dirty="0"/>
          </a:p>
        </p:txBody>
      </p:sp>
      <p:sp>
        <p:nvSpPr>
          <p:cNvPr id="36" name="TextBox 35"/>
          <p:cNvSpPr txBox="1"/>
          <p:nvPr/>
        </p:nvSpPr>
        <p:spPr>
          <a:xfrm>
            <a:off x="9865007" y="3966679"/>
            <a:ext cx="444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rfe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9545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Basic Terminology</a:t>
            </a:r>
            <a:endParaRPr lang="en-US" dirty="0" smtClean="0"/>
          </a:p>
          <a:p>
            <a:r>
              <a:rPr lang="en-US" dirty="0" smtClean="0"/>
              <a:t>Program Order Relaxations</a:t>
            </a:r>
            <a:endParaRPr lang="en-US" dirty="0" smtClean="0"/>
          </a:p>
          <a:p>
            <a:r>
              <a:rPr lang="en-US" dirty="0" smtClean="0"/>
              <a:t>Healthiness Conditions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0" y="2821911"/>
            <a:ext cx="749330" cy="50486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583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Healthiness Conditions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18837"/>
          </a:xfrm>
        </p:spPr>
        <p:txBody>
          <a:bodyPr/>
          <a:lstStyle/>
          <a:p>
            <a:r>
              <a:rPr lang="en-US" dirty="0" smtClean="0"/>
              <a:t>We have up till now talked </a:t>
            </a:r>
            <a:r>
              <a:rPr lang="en-US" dirty="0" smtClean="0">
                <a:solidFill>
                  <a:srgbClr val="FF0000"/>
                </a:solidFill>
              </a:rPr>
              <a:t>only</a:t>
            </a:r>
            <a:r>
              <a:rPr lang="en-US" dirty="0" smtClean="0"/>
              <a:t> about multiprocessors</a:t>
            </a:r>
          </a:p>
          <a:p>
            <a:pPr lvl="1"/>
            <a:r>
              <a:rPr lang="en-US" dirty="0" smtClean="0"/>
              <a:t>What about </a:t>
            </a:r>
            <a:r>
              <a:rPr lang="en-US" dirty="0" smtClean="0">
                <a:solidFill>
                  <a:srgbClr val="0070C0"/>
                </a:solidFill>
              </a:rPr>
              <a:t>uniprocessors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ANS: </a:t>
            </a:r>
            <a:r>
              <a:rPr lang="en-US" dirty="0" smtClean="0"/>
              <a:t>All the </a:t>
            </a:r>
            <a:r>
              <a:rPr lang="en-US" dirty="0" smtClean="0">
                <a:solidFill>
                  <a:srgbClr val="00B050"/>
                </a:solidFill>
              </a:rPr>
              <a:t>programs</a:t>
            </a:r>
            <a:r>
              <a:rPr lang="en-US" dirty="0" smtClean="0"/>
              <a:t> running on </a:t>
            </a:r>
            <a:r>
              <a:rPr lang="en-US" dirty="0" smtClean="0">
                <a:solidFill>
                  <a:srgbClr val="0070C0"/>
                </a:solidFill>
              </a:rPr>
              <a:t>uniprocessors</a:t>
            </a:r>
            <a:r>
              <a:rPr lang="en-US" dirty="0" smtClean="0"/>
              <a:t> should have the same </a:t>
            </a:r>
            <a:r>
              <a:rPr lang="en-US" dirty="0" smtClean="0">
                <a:solidFill>
                  <a:srgbClr val="7030A0"/>
                </a:solidFill>
              </a:rPr>
              <a:t>output</a:t>
            </a:r>
            <a:r>
              <a:rPr lang="en-US" dirty="0" smtClean="0"/>
              <a:t> irrespective of the </a:t>
            </a:r>
            <a:r>
              <a:rPr lang="en-US" dirty="0" smtClean="0">
                <a:solidFill>
                  <a:srgbClr val="FF0000"/>
                </a:solidFill>
              </a:rPr>
              <a:t>memory model</a:t>
            </a:r>
            <a:r>
              <a:rPr lang="en-US" dirty="0" smtClean="0"/>
              <a:t>. </a:t>
            </a:r>
          </a:p>
          <a:p>
            <a:r>
              <a:rPr lang="en-US" dirty="0" smtClean="0"/>
              <a:t>How do we </a:t>
            </a:r>
            <a:r>
              <a:rPr lang="en-US" dirty="0" smtClean="0">
                <a:solidFill>
                  <a:srgbClr val="00B050"/>
                </a:solidFill>
              </a:rPr>
              <a:t>formalize</a:t>
            </a:r>
            <a:r>
              <a:rPr lang="en-US" dirty="0" smtClean="0"/>
              <a:t> this? 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307981" y="4044462"/>
                <a:ext cx="7229800" cy="416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b="0" i="1" baseline="-2500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𝜖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𝑝𝑜𝑙𝑜𝑐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i="1" baseline="-2500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2400" i="1" baseline="-2500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𝜖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𝑝𝑜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𝑙𝑜𝑐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400" b="0" i="1" baseline="-250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𝑙𝑜𝑐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sz="2400" b="0" i="1" baseline="-2500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7981" y="4044462"/>
                <a:ext cx="7229800" cy="416845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640265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38200" y="5753693"/>
                <a:ext cx="9469316" cy="70788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800" dirty="0">
                          <a:latin typeface="Cambria Math" panose="02040503050406030204" pitchFamily="18" charset="0"/>
                        </a:rPr>
                        <m:t>u</m:t>
                      </m:r>
                      <m:r>
                        <m:rPr>
                          <m:nor/>
                        </m:rPr>
                        <a:rPr lang="en-US" sz="2800" dirty="0" smtClean="0"/>
                        <m:t>niproc</m:t>
                      </m:r>
                      <m:r>
                        <m:rPr>
                          <m:nor/>
                        </m:rPr>
                        <a:rPr lang="en-US" sz="2800" dirty="0" smtClean="0"/>
                        <m:t>(</m:t>
                      </m:r>
                      <m:r>
                        <m:rPr>
                          <m:nor/>
                        </m:rPr>
                        <a:rPr lang="en-US" sz="2800" b="1" dirty="0" smtClean="0"/>
                        <m:t>E</m:t>
                      </m:r>
                      <m:r>
                        <m:rPr>
                          <m:nor/>
                        </m:rPr>
                        <a:rPr lang="en-US" sz="2800" dirty="0" smtClean="0"/>
                        <m:t>, </m:t>
                      </m:r>
                      <m:r>
                        <m:rPr>
                          <m:nor/>
                        </m:rPr>
                        <a:rPr lang="en-US" sz="2800" dirty="0" smtClean="0"/>
                        <m:t>rf</m:t>
                      </m:r>
                      <m:r>
                        <m:rPr>
                          <m:nor/>
                        </m:rPr>
                        <a:rPr lang="en-US" sz="2800" dirty="0" smtClean="0"/>
                        <m:t>, </m:t>
                      </m:r>
                      <m:r>
                        <m:rPr>
                          <m:nor/>
                        </m:rPr>
                        <a:rPr lang="en-US" sz="2800" dirty="0" smtClean="0"/>
                        <m:t>ws</m:t>
                      </m:r>
                      <m:r>
                        <m:rPr>
                          <m:nor/>
                        </m:rPr>
                        <a:rPr lang="en-US" sz="2800" dirty="0" smtClean="0"/>
                        <m:t>) 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𝑎𝑐𝑦𝑐𝑙𝑖𝑐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∪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∪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∪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𝑙𝑜𝑐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800" dirty="0"/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5753693"/>
                <a:ext cx="9469316" cy="70788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ounded Rectangle 7"/>
          <p:cNvSpPr/>
          <p:nvPr/>
        </p:nvSpPr>
        <p:spPr>
          <a:xfrm>
            <a:off x="3525715" y="4976446"/>
            <a:ext cx="4000500" cy="491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Uniprocessor Condition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5976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the </a:t>
            </a:r>
            <a:r>
              <a:rPr lang="en-US" i="1" dirty="0" err="1" smtClean="0"/>
              <a:t>uniproc</a:t>
            </a:r>
            <a:r>
              <a:rPr lang="en-US" dirty="0" smtClean="0"/>
              <a:t> Condition Mean?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07060"/>
          </a:xfrm>
        </p:spPr>
        <p:txBody>
          <a:bodyPr>
            <a:normAutofit/>
          </a:bodyPr>
          <a:lstStyle/>
          <a:p>
            <a:r>
              <a:rPr lang="en-US" dirty="0" smtClean="0"/>
              <a:t>For a single </a:t>
            </a:r>
            <a:r>
              <a:rPr lang="en-US" dirty="0" smtClean="0">
                <a:solidFill>
                  <a:srgbClr val="00B050"/>
                </a:solidFill>
              </a:rPr>
              <a:t>processor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Consider an </a:t>
            </a:r>
            <a:r>
              <a:rPr lang="en-US" dirty="0">
                <a:solidFill>
                  <a:schemeClr val="accent1"/>
                </a:solidFill>
              </a:rPr>
              <a:t>e</a:t>
            </a:r>
            <a:r>
              <a:rPr lang="en-US" dirty="0" smtClean="0">
                <a:solidFill>
                  <a:schemeClr val="accent1"/>
                </a:solidFill>
              </a:rPr>
              <a:t>xecution</a:t>
            </a:r>
            <a:r>
              <a:rPr lang="en-US" dirty="0" smtClean="0"/>
              <a:t>, </a:t>
            </a:r>
            <a:r>
              <a:rPr lang="en-US" b="1" dirty="0" smtClean="0"/>
              <a:t>E</a:t>
            </a:r>
          </a:p>
          <a:p>
            <a:pPr lvl="1"/>
            <a:r>
              <a:rPr lang="en-US" dirty="0" smtClean="0"/>
              <a:t>Create a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graph</a:t>
            </a:r>
            <a:r>
              <a:rPr lang="en-US" dirty="0" smtClean="0"/>
              <a:t> of events with the following relations</a:t>
            </a:r>
          </a:p>
          <a:p>
            <a:pPr lvl="2"/>
            <a:r>
              <a:rPr lang="en-US" dirty="0" err="1" smtClean="0">
                <a:solidFill>
                  <a:srgbClr val="FF0000"/>
                </a:solidFill>
              </a:rPr>
              <a:t>rf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 data dependence via memory</a:t>
            </a:r>
          </a:p>
          <a:p>
            <a:pPr lvl="2"/>
            <a:r>
              <a:rPr lang="en-US" dirty="0" err="1" smtClean="0">
                <a:solidFill>
                  <a:srgbClr val="0070C0"/>
                </a:solidFill>
                <a:sym typeface="Wingdings" panose="05000000000000000000" pitchFamily="2" charset="2"/>
              </a:rPr>
              <a:t>ws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 coherence write order</a:t>
            </a:r>
          </a:p>
          <a:p>
            <a:pPr lvl="2"/>
            <a:r>
              <a:rPr lang="en-US" dirty="0" err="1" smtClean="0">
                <a:solidFill>
                  <a:srgbClr val="C00000"/>
                </a:solidFill>
                <a:sym typeface="Wingdings" panose="05000000000000000000" pitchFamily="2" charset="2"/>
              </a:rPr>
              <a:t>fr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 (read  write) order for the same memory location</a:t>
            </a:r>
          </a:p>
          <a:p>
            <a:pPr lvl="2"/>
            <a:r>
              <a:rPr lang="en-US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po</a:t>
            </a:r>
            <a:r>
              <a:rPr lang="en-US" baseline="-25000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loc</a:t>
            </a:r>
            <a:r>
              <a:rPr lang="en-US" dirty="0" smtClean="0">
                <a:sym typeface="Wingdings" panose="05000000000000000000" pitchFamily="2" charset="2"/>
              </a:rPr>
              <a:t>  program order for memory accesses to the same memory location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Create a graph: Should be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acyclic</a:t>
            </a:r>
          </a:p>
          <a:p>
            <a:r>
              <a:rPr lang="en-US" dirty="0" smtClean="0"/>
              <a:t>Alternatively this condition also </a:t>
            </a:r>
            <a:r>
              <a:rPr lang="en-US" dirty="0" smtClean="0">
                <a:solidFill>
                  <a:srgbClr val="FF0000"/>
                </a:solidFill>
              </a:rPr>
              <a:t>guarantees </a:t>
            </a:r>
          </a:p>
          <a:p>
            <a:pPr lvl="1"/>
            <a:r>
              <a:rPr lang="en-US" dirty="0" smtClean="0"/>
              <a:t>per </a:t>
            </a:r>
            <a:r>
              <a:rPr lang="en-US" dirty="0" smtClean="0">
                <a:solidFill>
                  <a:srgbClr val="00B050"/>
                </a:solidFill>
              </a:rPr>
              <a:t>location</a:t>
            </a:r>
            <a:r>
              <a:rPr lang="en-US" dirty="0" smtClean="0"/>
              <a:t>, SC holds </a:t>
            </a:r>
          </a:p>
          <a:p>
            <a:r>
              <a:rPr lang="en-US" dirty="0" smtClean="0"/>
              <a:t>All memory </a:t>
            </a:r>
            <a:r>
              <a:rPr lang="en-US" dirty="0" smtClean="0">
                <a:solidFill>
                  <a:srgbClr val="FF0000"/>
                </a:solidFill>
              </a:rPr>
              <a:t>models</a:t>
            </a:r>
            <a:r>
              <a:rPr lang="en-US" dirty="0" smtClean="0"/>
              <a:t> need to obey the </a:t>
            </a:r>
            <a:r>
              <a:rPr lang="en-US" i="1" dirty="0" err="1" smtClean="0"/>
              <a:t>uniproc</a:t>
            </a:r>
            <a:r>
              <a:rPr lang="en-US" dirty="0" smtClean="0"/>
              <a:t> criterion also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871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61" y="-110750"/>
            <a:ext cx="10515600" cy="1325563"/>
          </a:xfrm>
        </p:spPr>
        <p:txBody>
          <a:bodyPr/>
          <a:lstStyle/>
          <a:p>
            <a:r>
              <a:rPr lang="en-US" dirty="0" smtClean="0"/>
              <a:t>Example: Invalid executions as per </a:t>
            </a:r>
            <a:r>
              <a:rPr lang="en-US" i="1" dirty="0" err="1" smtClean="0"/>
              <a:t>uniproc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9956050"/>
              </p:ext>
            </p:extLst>
          </p:nvPr>
        </p:nvGraphicFramePr>
        <p:xfrm>
          <a:off x="2141324" y="2150969"/>
          <a:ext cx="2301816" cy="12097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0908"/>
                <a:gridCol w="1150908"/>
              </a:tblGrid>
              <a:tr h="569637">
                <a:tc>
                  <a:txBody>
                    <a:bodyPr/>
                    <a:lstStyle/>
                    <a:p>
                      <a:r>
                        <a:rPr lang="en-US" dirty="0" smtClean="0"/>
                        <a:t>P0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P1</a:t>
                      </a:r>
                      <a:endParaRPr lang="en-IN" dirty="0"/>
                    </a:p>
                  </a:txBody>
                  <a:tcPr/>
                </a:tc>
              </a:tr>
              <a:tr h="569637">
                <a:tc>
                  <a:txBody>
                    <a:bodyPr/>
                    <a:lstStyle/>
                    <a:p>
                      <a:pPr marL="342900" indent="-342900">
                        <a:buAutoNum type="alphaLcParenBoth"/>
                      </a:pPr>
                      <a:r>
                        <a:rPr lang="en-US" dirty="0" smtClean="0"/>
                        <a:t>x =</a:t>
                      </a:r>
                      <a:r>
                        <a:rPr lang="en-US" baseline="0" dirty="0" smtClean="0"/>
                        <a:t> 1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(b) r1 = x</a:t>
                      </a:r>
                    </a:p>
                    <a:p>
                      <a:r>
                        <a:rPr lang="en-US" dirty="0" smtClean="0"/>
                        <a:t>(c)</a:t>
                      </a:r>
                      <a:r>
                        <a:rPr lang="en-US" baseline="0" dirty="0" smtClean="0"/>
                        <a:t> x = 2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1882411" y="3476792"/>
            <a:ext cx="2674188" cy="2459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x = 1, r1 = 1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5934589" y="1541219"/>
            <a:ext cx="2863970" cy="4830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Witness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7207905" y="2268378"/>
            <a:ext cx="910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(a) Wx1</a:t>
            </a: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6260123" y="2934071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(b) Rx1</a:t>
            </a:r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6653018" y="3710414"/>
            <a:ext cx="898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(c) Wx2</a:t>
            </a:r>
            <a:endParaRPr lang="en-IN" dirty="0"/>
          </a:p>
        </p:txBody>
      </p:sp>
      <p:cxnSp>
        <p:nvCxnSpPr>
          <p:cNvPr id="11" name="Straight Arrow Connector 10"/>
          <p:cNvCxnSpPr>
            <a:endCxn id="8" idx="0"/>
          </p:cNvCxnSpPr>
          <p:nvPr/>
        </p:nvCxnSpPr>
        <p:spPr>
          <a:xfrm flipH="1">
            <a:off x="6681072" y="2709075"/>
            <a:ext cx="739638" cy="2249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2"/>
            <a:endCxn id="9" idx="0"/>
          </p:cNvCxnSpPr>
          <p:nvPr/>
        </p:nvCxnSpPr>
        <p:spPr>
          <a:xfrm>
            <a:off x="6681072" y="3303403"/>
            <a:ext cx="420948" cy="4070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802766" y="2496980"/>
            <a:ext cx="444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rfe</a:t>
            </a:r>
            <a:endParaRPr lang="en-IN" dirty="0"/>
          </a:p>
        </p:txBody>
      </p:sp>
      <p:sp>
        <p:nvSpPr>
          <p:cNvPr id="16" name="TextBox 15"/>
          <p:cNvSpPr txBox="1"/>
          <p:nvPr/>
        </p:nvSpPr>
        <p:spPr>
          <a:xfrm>
            <a:off x="6102147" y="3338994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po_loc</a:t>
            </a:r>
            <a:endParaRPr lang="en-IN" dirty="0"/>
          </a:p>
        </p:txBody>
      </p:sp>
      <p:cxnSp>
        <p:nvCxnSpPr>
          <p:cNvPr id="22" name="Straight Arrow Connector 21"/>
          <p:cNvCxnSpPr>
            <a:endCxn id="7" idx="2"/>
          </p:cNvCxnSpPr>
          <p:nvPr/>
        </p:nvCxnSpPr>
        <p:spPr>
          <a:xfrm flipV="1">
            <a:off x="7207905" y="2637710"/>
            <a:ext cx="455414" cy="11383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410107" y="3059801"/>
            <a:ext cx="437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ws</a:t>
            </a:r>
            <a:endParaRPr lang="en-IN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0823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061" y="-110750"/>
            <a:ext cx="10515600" cy="1325563"/>
          </a:xfrm>
        </p:spPr>
        <p:txBody>
          <a:bodyPr/>
          <a:lstStyle/>
          <a:p>
            <a:r>
              <a:rPr lang="en-US" dirty="0" smtClean="0"/>
              <a:t>Example 2: Invalid executions as per </a:t>
            </a:r>
            <a:r>
              <a:rPr lang="en-US" i="1" dirty="0" err="1" smtClean="0"/>
              <a:t>uniproc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0575460"/>
              </p:ext>
            </p:extLst>
          </p:nvPr>
        </p:nvGraphicFramePr>
        <p:xfrm>
          <a:off x="2141324" y="2150969"/>
          <a:ext cx="2301816" cy="1484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0908"/>
                <a:gridCol w="1150908"/>
              </a:tblGrid>
              <a:tr h="569637">
                <a:tc>
                  <a:txBody>
                    <a:bodyPr/>
                    <a:lstStyle/>
                    <a:p>
                      <a:r>
                        <a:rPr lang="en-US" dirty="0" smtClean="0"/>
                        <a:t>P0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P1</a:t>
                      </a:r>
                      <a:endParaRPr lang="en-IN" dirty="0"/>
                    </a:p>
                  </a:txBody>
                  <a:tcPr/>
                </a:tc>
              </a:tr>
              <a:tr h="569637">
                <a:tc>
                  <a:txBody>
                    <a:bodyPr/>
                    <a:lstStyle/>
                    <a:p>
                      <a:pPr marL="342900" indent="-342900">
                        <a:buAutoNum type="alphaLcParenBoth"/>
                      </a:pPr>
                      <a:r>
                        <a:rPr lang="en-US" dirty="0" smtClean="0"/>
                        <a:t>x =</a:t>
                      </a:r>
                      <a:r>
                        <a:rPr lang="en-US" baseline="0" dirty="0" smtClean="0"/>
                        <a:t> 1</a:t>
                      </a:r>
                    </a:p>
                    <a:p>
                      <a:pPr marL="342900" indent="-342900">
                        <a:buAutoNum type="alphaLcParenBoth"/>
                      </a:pPr>
                      <a:r>
                        <a:rPr lang="en-US" baseline="0" dirty="0" smtClean="0"/>
                        <a:t>r1 = x</a:t>
                      </a:r>
                    </a:p>
                    <a:p>
                      <a:pPr marL="342900" indent="-342900">
                        <a:buAutoNum type="alphaLcParenBoth"/>
                      </a:pPr>
                      <a:r>
                        <a:rPr lang="en-US" baseline="0" dirty="0" smtClean="0"/>
                        <a:t>r2 = x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(d) x = 2</a:t>
                      </a:r>
                    </a:p>
                    <a:p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1873618" y="3732675"/>
            <a:ext cx="2674188" cy="2459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r1 = 2, r2 = 1, x = 2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5934589" y="1541219"/>
            <a:ext cx="2863970" cy="4830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Witness</a:t>
            </a:r>
            <a:endParaRPr lang="en-IN" dirty="0"/>
          </a:p>
        </p:txBody>
      </p:sp>
      <p:sp>
        <p:nvSpPr>
          <p:cNvPr id="3" name="TextBox 2"/>
          <p:cNvSpPr txBox="1"/>
          <p:nvPr/>
        </p:nvSpPr>
        <p:spPr>
          <a:xfrm>
            <a:off x="7366574" y="2350704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(c) Rx1</a:t>
            </a:r>
            <a:endParaRPr lang="en-IN" dirty="0"/>
          </a:p>
        </p:txBody>
      </p:sp>
      <p:sp>
        <p:nvSpPr>
          <p:cNvPr id="17" name="TextBox 16"/>
          <p:cNvSpPr txBox="1"/>
          <p:nvPr/>
        </p:nvSpPr>
        <p:spPr>
          <a:xfrm>
            <a:off x="6296843" y="3171320"/>
            <a:ext cx="84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(b) Rx2</a:t>
            </a:r>
            <a:endParaRPr lang="en-IN" dirty="0"/>
          </a:p>
        </p:txBody>
      </p:sp>
      <p:sp>
        <p:nvSpPr>
          <p:cNvPr id="18" name="TextBox 17"/>
          <p:cNvSpPr txBox="1"/>
          <p:nvPr/>
        </p:nvSpPr>
        <p:spPr>
          <a:xfrm>
            <a:off x="8594566" y="3211226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(d) Wx2</a:t>
            </a:r>
            <a:endParaRPr lang="en-IN" dirty="0"/>
          </a:p>
        </p:txBody>
      </p:sp>
      <p:sp>
        <p:nvSpPr>
          <p:cNvPr id="19" name="TextBox 18"/>
          <p:cNvSpPr txBox="1"/>
          <p:nvPr/>
        </p:nvSpPr>
        <p:spPr>
          <a:xfrm>
            <a:off x="7366574" y="3978620"/>
            <a:ext cx="910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(a) Wx1</a:t>
            </a:r>
            <a:endParaRPr lang="en-IN" dirty="0"/>
          </a:p>
        </p:txBody>
      </p:sp>
      <p:cxnSp>
        <p:nvCxnSpPr>
          <p:cNvPr id="13" name="Straight Arrow Connector 12"/>
          <p:cNvCxnSpPr>
            <a:stCxn id="19" idx="0"/>
          </p:cNvCxnSpPr>
          <p:nvPr/>
        </p:nvCxnSpPr>
        <p:spPr>
          <a:xfrm flipH="1" flipV="1">
            <a:off x="6910754" y="3540652"/>
            <a:ext cx="911234" cy="437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593996" y="3682392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po_loc</a:t>
            </a:r>
            <a:endParaRPr lang="en-IN" dirty="0"/>
          </a:p>
        </p:txBody>
      </p:sp>
      <p:cxnSp>
        <p:nvCxnSpPr>
          <p:cNvPr id="21" name="Straight Arrow Connector 20"/>
          <p:cNvCxnSpPr>
            <a:stCxn id="17" idx="0"/>
            <a:endCxn id="3" idx="2"/>
          </p:cNvCxnSpPr>
          <p:nvPr/>
        </p:nvCxnSpPr>
        <p:spPr>
          <a:xfrm flipV="1">
            <a:off x="6717792" y="2720036"/>
            <a:ext cx="1057709" cy="4512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543981" y="2646939"/>
            <a:ext cx="8162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po_loc</a:t>
            </a:r>
            <a:endParaRPr lang="en-IN" dirty="0"/>
          </a:p>
        </p:txBody>
      </p:sp>
      <p:cxnSp>
        <p:nvCxnSpPr>
          <p:cNvPr id="26" name="Straight Arrow Connector 25"/>
          <p:cNvCxnSpPr>
            <a:endCxn id="18" idx="0"/>
          </p:cNvCxnSpPr>
          <p:nvPr/>
        </p:nvCxnSpPr>
        <p:spPr>
          <a:xfrm>
            <a:off x="7994186" y="2663531"/>
            <a:ext cx="1061404" cy="547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452334" y="2665006"/>
            <a:ext cx="335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fr</a:t>
            </a:r>
            <a:endParaRPr lang="en-IN" dirty="0"/>
          </a:p>
        </p:txBody>
      </p:sp>
      <p:cxnSp>
        <p:nvCxnSpPr>
          <p:cNvPr id="30" name="Straight Arrow Connector 29"/>
          <p:cNvCxnSpPr>
            <a:endCxn id="18" idx="2"/>
          </p:cNvCxnSpPr>
          <p:nvPr/>
        </p:nvCxnSpPr>
        <p:spPr>
          <a:xfrm flipV="1">
            <a:off x="8184427" y="3580558"/>
            <a:ext cx="871163" cy="3980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483412" y="3728380"/>
            <a:ext cx="437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ws</a:t>
            </a:r>
            <a:endParaRPr lang="en-IN" dirty="0"/>
          </a:p>
        </p:txBody>
      </p:sp>
      <p:cxnSp>
        <p:nvCxnSpPr>
          <p:cNvPr id="33" name="Straight Arrow Connector 32"/>
          <p:cNvCxnSpPr>
            <a:stCxn id="18" idx="1"/>
            <a:endCxn id="17" idx="3"/>
          </p:cNvCxnSpPr>
          <p:nvPr/>
        </p:nvCxnSpPr>
        <p:spPr>
          <a:xfrm flipH="1" flipV="1">
            <a:off x="7138740" y="3355986"/>
            <a:ext cx="1455826" cy="399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775500" y="3350398"/>
            <a:ext cx="444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rfe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190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42843"/>
            <a:ext cx="10515600" cy="1325563"/>
          </a:xfrm>
        </p:spPr>
        <p:txBody>
          <a:bodyPr/>
          <a:lstStyle/>
          <a:p>
            <a:r>
              <a:rPr lang="en-US" dirty="0" smtClean="0"/>
              <a:t>Thin Air Reads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9574" y="4019934"/>
            <a:ext cx="10515600" cy="2838066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Let us add a </a:t>
            </a:r>
            <a:r>
              <a:rPr lang="en-US" dirty="0" smtClean="0">
                <a:solidFill>
                  <a:srgbClr val="FF0000"/>
                </a:solidFill>
              </a:rPr>
              <a:t>new</a:t>
            </a:r>
            <a:r>
              <a:rPr lang="en-US" dirty="0" smtClean="0"/>
              <a:t> kind of edge: </a:t>
            </a:r>
            <a:r>
              <a:rPr lang="en-US" dirty="0" err="1" smtClean="0">
                <a:solidFill>
                  <a:srgbClr val="00B050"/>
                </a:solidFill>
              </a:rPr>
              <a:t>dp</a:t>
            </a:r>
            <a:r>
              <a:rPr lang="en-US" dirty="0" smtClean="0">
                <a:solidFill>
                  <a:srgbClr val="00B050"/>
                </a:solidFill>
              </a:rPr>
              <a:t> </a:t>
            </a:r>
            <a:r>
              <a:rPr lang="en-US" dirty="0" smtClean="0"/>
              <a:t>(</a:t>
            </a:r>
            <a:r>
              <a:rPr lang="en-US" dirty="0"/>
              <a:t>data </a:t>
            </a:r>
            <a:r>
              <a:rPr lang="en-US" dirty="0" smtClean="0"/>
              <a:t>dependence)</a:t>
            </a:r>
          </a:p>
          <a:p>
            <a:r>
              <a:rPr lang="en-US" dirty="0" smtClean="0"/>
              <a:t>One thing is for </a:t>
            </a:r>
            <a:r>
              <a:rPr lang="en-US" dirty="0" smtClean="0">
                <a:solidFill>
                  <a:srgbClr val="00B0F0"/>
                </a:solidFill>
              </a:rPr>
              <a:t>certain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You </a:t>
            </a:r>
            <a:r>
              <a:rPr lang="en-US" dirty="0" smtClean="0">
                <a:solidFill>
                  <a:srgbClr val="FF0000"/>
                </a:solidFill>
              </a:rPr>
              <a:t>cannot</a:t>
            </a:r>
            <a:r>
              <a:rPr lang="en-US" dirty="0" smtClean="0"/>
              <a:t> write to </a:t>
            </a:r>
            <a:r>
              <a:rPr lang="en-US" i="1" dirty="0" smtClean="0"/>
              <a:t>y </a:t>
            </a:r>
            <a:r>
              <a:rPr lang="en-US" dirty="0" smtClean="0"/>
              <a:t>before reading </a:t>
            </a:r>
            <a:r>
              <a:rPr lang="en-US" i="1" dirty="0" smtClean="0"/>
              <a:t>x</a:t>
            </a:r>
          </a:p>
          <a:p>
            <a:pPr lvl="1"/>
            <a:r>
              <a:rPr lang="en-US" dirty="0" smtClean="0"/>
              <a:t>AND you </a:t>
            </a:r>
            <a:r>
              <a:rPr lang="en-US" dirty="0" smtClean="0">
                <a:solidFill>
                  <a:srgbClr val="FF0000"/>
                </a:solidFill>
              </a:rPr>
              <a:t>cannot</a:t>
            </a:r>
            <a:r>
              <a:rPr lang="en-US" dirty="0" smtClean="0"/>
              <a:t> write to </a:t>
            </a:r>
            <a:r>
              <a:rPr lang="en-US" i="1" dirty="0" smtClean="0"/>
              <a:t>x </a:t>
            </a:r>
            <a:r>
              <a:rPr lang="en-US" dirty="0" smtClean="0"/>
              <a:t>before reading </a:t>
            </a:r>
            <a:r>
              <a:rPr lang="en-US" i="1" dirty="0" smtClean="0"/>
              <a:t>y</a:t>
            </a:r>
          </a:p>
          <a:p>
            <a:r>
              <a:rPr lang="en-US" dirty="0" smtClean="0"/>
              <a:t>This should be </a:t>
            </a:r>
            <a:r>
              <a:rPr lang="en-US" b="1" dirty="0" smtClean="0">
                <a:solidFill>
                  <a:srgbClr val="FF0000"/>
                </a:solidFill>
              </a:rPr>
              <a:t>forbidden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because r1 and r4 actually seen either 0, or a junk value</a:t>
            </a:r>
          </a:p>
          <a:p>
            <a:r>
              <a:rPr lang="en-US" dirty="0" smtClean="0"/>
              <a:t>How can this happen? </a:t>
            </a:r>
          </a:p>
          <a:p>
            <a:pPr lvl="1"/>
            <a:r>
              <a:rPr lang="en-US" dirty="0" err="1" smtClean="0">
                <a:solidFill>
                  <a:srgbClr val="FF0000"/>
                </a:solidFill>
              </a:rPr>
              <a:t>Ans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  <a:r>
              <a:rPr lang="en-US" dirty="0" smtClean="0"/>
              <a:t> If you </a:t>
            </a:r>
            <a:r>
              <a:rPr lang="en-US" dirty="0" smtClean="0">
                <a:solidFill>
                  <a:srgbClr val="00B050"/>
                </a:solidFill>
              </a:rPr>
              <a:t>predict</a:t>
            </a:r>
            <a:r>
              <a:rPr lang="en-US" dirty="0" smtClean="0"/>
              <a:t> the load values for </a:t>
            </a:r>
            <a:r>
              <a:rPr lang="en-US" i="1" dirty="0" smtClean="0"/>
              <a:t>r1</a:t>
            </a:r>
            <a:r>
              <a:rPr lang="en-US" dirty="0" smtClean="0"/>
              <a:t> and </a:t>
            </a:r>
            <a:r>
              <a:rPr lang="en-US" i="1" dirty="0" smtClean="0"/>
              <a:t>r4 </a:t>
            </a:r>
            <a:r>
              <a:rPr lang="en-US" dirty="0" smtClean="0"/>
              <a:t>(result of aggressive speculation, compiler opts)</a:t>
            </a:r>
          </a:p>
          <a:p>
            <a:endParaRPr lang="en-US" i="1" dirty="0"/>
          </a:p>
          <a:p>
            <a:endParaRPr lang="en-US" i="1" dirty="0" smtClean="0"/>
          </a:p>
          <a:p>
            <a:endParaRPr lang="en-US" dirty="0" smtClean="0"/>
          </a:p>
          <a:p>
            <a:pPr marL="0" indent="0">
              <a:buNone/>
            </a:pPr>
            <a:endParaRPr lang="en-IN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3628316"/>
              </p:ext>
            </p:extLst>
          </p:nvPr>
        </p:nvGraphicFramePr>
        <p:xfrm>
          <a:off x="1211854" y="1431185"/>
          <a:ext cx="3878810" cy="1463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9405"/>
                <a:gridCol w="1939405"/>
              </a:tblGrid>
              <a:tr h="548906">
                <a:tc>
                  <a:txBody>
                    <a:bodyPr/>
                    <a:lstStyle/>
                    <a:p>
                      <a:r>
                        <a:rPr lang="en-US" dirty="0" smtClean="0"/>
                        <a:t>P0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P1</a:t>
                      </a:r>
                      <a:endParaRPr lang="en-IN" dirty="0"/>
                    </a:p>
                  </a:txBody>
                  <a:tcPr/>
                </a:tc>
              </a:tr>
              <a:tr h="569637">
                <a:tc>
                  <a:txBody>
                    <a:bodyPr/>
                    <a:lstStyle/>
                    <a:p>
                      <a:pPr marL="342900" indent="-342900">
                        <a:buAutoNum type="alphaLcParenBoth"/>
                      </a:pPr>
                      <a:r>
                        <a:rPr lang="en-US" baseline="0" dirty="0" smtClean="0"/>
                        <a:t>r1 = x</a:t>
                      </a:r>
                    </a:p>
                    <a:p>
                      <a:pPr marL="0" indent="0">
                        <a:buNone/>
                      </a:pPr>
                      <a:r>
                        <a:rPr lang="en-US" baseline="0" dirty="0" smtClean="0"/>
                        <a:t>      r9 = r1 XOR r1</a:t>
                      </a:r>
                    </a:p>
                    <a:p>
                      <a:pPr marL="0" indent="0">
                        <a:buNone/>
                      </a:pPr>
                      <a:r>
                        <a:rPr lang="en-US" baseline="0" dirty="0" smtClean="0"/>
                        <a:t>(b) y = 1 + r9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(c)</a:t>
                      </a:r>
                      <a:r>
                        <a:rPr lang="en-US" baseline="0" dirty="0" smtClean="0"/>
                        <a:t> r4 = y</a:t>
                      </a:r>
                      <a:br>
                        <a:rPr lang="en-US" baseline="0" dirty="0" smtClean="0"/>
                      </a:br>
                      <a:r>
                        <a:rPr lang="en-US" baseline="0" dirty="0" smtClean="0"/>
                        <a:t>      r9 = r4 </a:t>
                      </a:r>
                      <a:r>
                        <a:rPr lang="en-US" baseline="0" dirty="0" err="1" smtClean="0"/>
                        <a:t>xor</a:t>
                      </a:r>
                      <a:r>
                        <a:rPr lang="en-US" baseline="0" dirty="0" smtClean="0"/>
                        <a:t> r4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(d) x = 1</a:t>
                      </a:r>
                      <a:r>
                        <a:rPr lang="en-US" baseline="0" dirty="0" smtClean="0"/>
                        <a:t> + r9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1705332" y="2994099"/>
            <a:ext cx="2674188" cy="2459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r1 = 1, r4 = 1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5785120" y="952134"/>
            <a:ext cx="2863970" cy="4830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Witness</a:t>
            </a:r>
            <a:endParaRPr lang="en-IN" dirty="0"/>
          </a:p>
        </p:txBody>
      </p:sp>
      <p:sp>
        <p:nvSpPr>
          <p:cNvPr id="7" name="TextBox 6"/>
          <p:cNvSpPr txBox="1"/>
          <p:nvPr/>
        </p:nvSpPr>
        <p:spPr>
          <a:xfrm>
            <a:off x="7217105" y="1761619"/>
            <a:ext cx="818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(c) Ry1</a:t>
            </a:r>
            <a:endParaRPr lang="en-IN" dirty="0"/>
          </a:p>
        </p:txBody>
      </p:sp>
      <p:sp>
        <p:nvSpPr>
          <p:cNvPr id="8" name="TextBox 7"/>
          <p:cNvSpPr txBox="1"/>
          <p:nvPr/>
        </p:nvSpPr>
        <p:spPr>
          <a:xfrm>
            <a:off x="6147374" y="2582235"/>
            <a:ext cx="920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(b) Wy1</a:t>
            </a:r>
            <a:endParaRPr lang="en-IN" dirty="0"/>
          </a:p>
        </p:txBody>
      </p:sp>
      <p:sp>
        <p:nvSpPr>
          <p:cNvPr id="9" name="TextBox 8"/>
          <p:cNvSpPr txBox="1"/>
          <p:nvPr/>
        </p:nvSpPr>
        <p:spPr>
          <a:xfrm>
            <a:off x="8445097" y="2622141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(d) Wx1</a:t>
            </a:r>
            <a:endParaRPr lang="en-IN" dirty="0"/>
          </a:p>
        </p:txBody>
      </p:sp>
      <p:sp>
        <p:nvSpPr>
          <p:cNvPr id="10" name="TextBox 9"/>
          <p:cNvSpPr txBox="1"/>
          <p:nvPr/>
        </p:nvSpPr>
        <p:spPr>
          <a:xfrm>
            <a:off x="7217105" y="3389535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(a) Rx1</a:t>
            </a:r>
            <a:endParaRPr lang="en-IN" dirty="0"/>
          </a:p>
        </p:txBody>
      </p:sp>
      <p:cxnSp>
        <p:nvCxnSpPr>
          <p:cNvPr id="11" name="Straight Arrow Connector 10"/>
          <p:cNvCxnSpPr>
            <a:stCxn id="10" idx="0"/>
          </p:cNvCxnSpPr>
          <p:nvPr/>
        </p:nvCxnSpPr>
        <p:spPr>
          <a:xfrm flipH="1" flipV="1">
            <a:off x="6761286" y="2951567"/>
            <a:ext cx="871158" cy="437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768543" y="3055378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dp</a:t>
            </a:r>
            <a:endParaRPr lang="en-IN" dirty="0"/>
          </a:p>
        </p:txBody>
      </p:sp>
      <p:cxnSp>
        <p:nvCxnSpPr>
          <p:cNvPr id="13" name="Straight Arrow Connector 12"/>
          <p:cNvCxnSpPr>
            <a:stCxn id="8" idx="0"/>
            <a:endCxn id="7" idx="2"/>
          </p:cNvCxnSpPr>
          <p:nvPr/>
        </p:nvCxnSpPr>
        <p:spPr>
          <a:xfrm flipV="1">
            <a:off x="6607821" y="2130951"/>
            <a:ext cx="1018755" cy="4512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80802" y="2060410"/>
            <a:ext cx="444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rfe</a:t>
            </a:r>
            <a:endParaRPr lang="en-IN" dirty="0"/>
          </a:p>
        </p:txBody>
      </p:sp>
      <p:cxnSp>
        <p:nvCxnSpPr>
          <p:cNvPr id="15" name="Straight Arrow Connector 14"/>
          <p:cNvCxnSpPr>
            <a:endCxn id="9" idx="0"/>
          </p:cNvCxnSpPr>
          <p:nvPr/>
        </p:nvCxnSpPr>
        <p:spPr>
          <a:xfrm>
            <a:off x="7844717" y="2074446"/>
            <a:ext cx="1061404" cy="547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302865" y="2075921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dp</a:t>
            </a:r>
            <a:endParaRPr lang="en-IN" dirty="0"/>
          </a:p>
        </p:txBody>
      </p:sp>
      <p:cxnSp>
        <p:nvCxnSpPr>
          <p:cNvPr id="22" name="Straight Arrow Connector 21"/>
          <p:cNvCxnSpPr>
            <a:stCxn id="9" idx="2"/>
          </p:cNvCxnSpPr>
          <p:nvPr/>
        </p:nvCxnSpPr>
        <p:spPr>
          <a:xfrm flipH="1">
            <a:off x="7913077" y="2991473"/>
            <a:ext cx="993044" cy="4332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246356" y="3204869"/>
            <a:ext cx="444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rfe</a:t>
            </a:r>
            <a:endParaRPr lang="en-IN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0494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Formalizing the Thin Air Read Constraint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886199"/>
            <a:ext cx="10515600" cy="2290763"/>
          </a:xfrm>
        </p:spPr>
        <p:txBody>
          <a:bodyPr/>
          <a:lstStyle/>
          <a:p>
            <a:r>
              <a:rPr lang="en-US" dirty="0" err="1" smtClean="0">
                <a:solidFill>
                  <a:srgbClr val="FF0000"/>
                </a:solidFill>
              </a:rPr>
              <a:t>rf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represents data dependences across processors</a:t>
            </a:r>
          </a:p>
          <a:p>
            <a:r>
              <a:rPr lang="en-US" dirty="0" err="1" smtClean="0">
                <a:solidFill>
                  <a:srgbClr val="00B050"/>
                </a:solidFill>
                <a:sym typeface="Wingdings" panose="05000000000000000000" pitchFamily="2" charset="2"/>
              </a:rPr>
              <a:t>dp</a:t>
            </a:r>
            <a:r>
              <a:rPr lang="en-US" dirty="0" smtClean="0">
                <a:sym typeface="Wingdings" panose="05000000000000000000" pitchFamily="2" charset="2"/>
              </a:rPr>
              <a:t>  data dependences in the same core</a:t>
            </a:r>
          </a:p>
          <a:p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Data dependences </a:t>
            </a:r>
            <a:r>
              <a:rPr lang="en-US" dirty="0" smtClean="0">
                <a:sym typeface="Wingdings" panose="05000000000000000000" pitchFamily="2" charset="2"/>
              </a:rPr>
              <a:t>cannot form a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cycle</a:t>
            </a:r>
            <a:r>
              <a:rPr lang="en-US" dirty="0" smtClean="0">
                <a:sym typeface="Wingdings" panose="05000000000000000000" pitchFamily="2" charset="2"/>
              </a:rPr>
              <a:t>, also means you cannot read junk data as valid</a:t>
            </a:r>
            <a:endParaRPr lang="en-IN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261946" y="2136531"/>
                <a:ext cx="55950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𝑡h𝑖𝑛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𝑬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𝑤𝑠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𝑟𝑓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𝑎𝑐𝑦𝑐𝑙𝑖𝑐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∪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𝑑𝑝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sz="24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1946" y="2136531"/>
                <a:ext cx="5595058" cy="461665"/>
              </a:xfrm>
              <a:prstGeom prst="rect">
                <a:avLst/>
              </a:prstGeom>
              <a:blipFill rotWithShape="0">
                <a:blip r:embed="rId2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903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is an execution valid?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866292"/>
            <a:ext cx="10515600" cy="3310671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When is an execution </a:t>
            </a:r>
            <a:r>
              <a:rPr lang="en-US" sz="3200" dirty="0" smtClean="0">
                <a:solidFill>
                  <a:srgbClr val="00B050"/>
                </a:solidFill>
              </a:rPr>
              <a:t>valid</a:t>
            </a:r>
            <a:r>
              <a:rPr lang="en-US" sz="3200" dirty="0" smtClean="0"/>
              <a:t> under a memory model? </a:t>
            </a:r>
          </a:p>
          <a:p>
            <a:pPr lvl="1"/>
            <a:r>
              <a:rPr lang="en-US" sz="2800" i="1" dirty="0" err="1" smtClean="0"/>
              <a:t>rf</a:t>
            </a:r>
            <a:r>
              <a:rPr lang="en-US" sz="2800" i="1" dirty="0" smtClean="0"/>
              <a:t> </a:t>
            </a:r>
            <a:r>
              <a:rPr lang="en-US" sz="2800" dirty="0">
                <a:sym typeface="Wingdings" panose="05000000000000000000" pitchFamily="2" charset="2"/>
              </a:rPr>
              <a:t> </a:t>
            </a:r>
            <a:r>
              <a:rPr lang="en-US" sz="2800" dirty="0" smtClean="0">
                <a:sym typeface="Wingdings" panose="05000000000000000000" pitchFamily="2" charset="2"/>
              </a:rPr>
              <a:t>and </a:t>
            </a:r>
            <a:r>
              <a:rPr lang="en-US" sz="2800" i="1" dirty="0" err="1" smtClean="0">
                <a:sym typeface="Wingdings" panose="05000000000000000000" pitchFamily="2" charset="2"/>
              </a:rPr>
              <a:t>ws</a:t>
            </a:r>
            <a:r>
              <a:rPr lang="en-US" sz="2800" i="1" dirty="0" smtClean="0">
                <a:sym typeface="Wingdings" panose="05000000000000000000" pitchFamily="2" charset="2"/>
              </a:rPr>
              <a:t> </a:t>
            </a:r>
            <a:r>
              <a:rPr lang="en-US" sz="2800" dirty="0" smtClean="0">
                <a:sym typeface="Wingdings" panose="05000000000000000000" pitchFamily="2" charset="2"/>
              </a:rPr>
              <a:t> are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well formed</a:t>
            </a:r>
          </a:p>
          <a:p>
            <a:pPr lvl="1"/>
            <a:r>
              <a:rPr lang="en-US" sz="2800" dirty="0" smtClean="0">
                <a:solidFill>
                  <a:srgbClr val="FF0000"/>
                </a:solidFill>
                <a:sym typeface="Wingdings" panose="05000000000000000000" pitchFamily="2" charset="2"/>
              </a:rPr>
              <a:t>No</a:t>
            </a:r>
            <a:r>
              <a:rPr lang="en-US" sz="2800" dirty="0" smtClean="0">
                <a:sym typeface="Wingdings" panose="05000000000000000000" pitchFamily="2" charset="2"/>
              </a:rPr>
              <a:t> thin air reads</a:t>
            </a:r>
          </a:p>
          <a:p>
            <a:pPr lvl="1"/>
            <a:r>
              <a:rPr lang="en-US" sz="2800" dirty="0" smtClean="0">
                <a:solidFill>
                  <a:srgbClr val="00B050"/>
                </a:solidFill>
                <a:sym typeface="Wingdings" panose="05000000000000000000" pitchFamily="2" charset="2"/>
              </a:rPr>
              <a:t>Uniprocessor</a:t>
            </a:r>
            <a:r>
              <a:rPr lang="en-US" sz="2800" dirty="0" smtClean="0">
                <a:sym typeface="Wingdings" panose="05000000000000000000" pitchFamily="2" charset="2"/>
              </a:rPr>
              <a:t> constraints need to be </a:t>
            </a:r>
            <a:r>
              <a:rPr lang="en-US" sz="2800" dirty="0" smtClean="0">
                <a:solidFill>
                  <a:srgbClr val="FF0000"/>
                </a:solidFill>
                <a:sym typeface="Wingdings" panose="05000000000000000000" pitchFamily="2" charset="2"/>
              </a:rPr>
              <a:t>met</a:t>
            </a:r>
          </a:p>
          <a:p>
            <a:pPr lvl="1"/>
            <a:r>
              <a:rPr lang="en-US" sz="2800" dirty="0" smtClean="0">
                <a:solidFill>
                  <a:srgbClr val="FF0000"/>
                </a:solidFill>
                <a:sym typeface="Wingdings" panose="05000000000000000000" pitchFamily="2" charset="2"/>
              </a:rPr>
              <a:t>No</a:t>
            </a:r>
            <a:r>
              <a:rPr lang="en-US" sz="2800" dirty="0" smtClean="0">
                <a:sym typeface="Wingdings" panose="05000000000000000000" pitchFamily="2" charset="2"/>
              </a:rPr>
              <a:t> </a:t>
            </a:r>
            <a:r>
              <a:rPr lang="en-US" sz="2800" dirty="0" smtClean="0">
                <a:solidFill>
                  <a:srgbClr val="002060"/>
                </a:solidFill>
                <a:sym typeface="Wingdings" panose="05000000000000000000" pitchFamily="2" charset="2"/>
              </a:rPr>
              <a:t>cycles </a:t>
            </a:r>
            <a:r>
              <a:rPr lang="en-US" sz="2800" dirty="0" smtClean="0">
                <a:sym typeface="Wingdings" panose="05000000000000000000" pitchFamily="2" charset="2"/>
              </a:rPr>
              <a:t>in the global happens before relationship</a:t>
            </a:r>
            <a:endParaRPr lang="en-IN" sz="2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-1108724" y="1675406"/>
                <a:ext cx="13046392" cy="8617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𝑣𝑎𝑙𝑖𝑑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𝑬</m:t>
                          </m:r>
                          <m:r>
                            <a:rPr lang="en-US" sz="2800" b="1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𝑟𝑓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𝑤𝑓𝑟𝑓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𝑟𝑓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∧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𝑤𝑓𝑤𝑠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𝑤𝑠</m:t>
                          </m:r>
                        </m:e>
                      </m:d>
                    </m:oMath>
                  </m:oMathPara>
                </a14:m>
                <a:endParaRPr lang="en-US" sz="28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sz="2800" b="0" dirty="0" smtClean="0">
                    <a:ea typeface="Cambria Math" panose="02040503050406030204" pitchFamily="18" charset="0"/>
                  </a:rPr>
                  <a:t>			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𝑡h𝑖𝑛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𝑟𝑓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∧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𝑢𝑛𝑖𝑝𝑟𝑜𝑐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𝑟𝑓</m:t>
                        </m:r>
                      </m:e>
                    </m:d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𝑎𝑐𝑦𝑐𝑙𝑖𝑐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𝑔h𝑏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𝑟𝑓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IN" sz="2800" dirty="0" smtClean="0"/>
                  <a:t>   </a:t>
                </a:r>
                <a:endParaRPr lang="en-IN" sz="28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108724" y="1675406"/>
                <a:ext cx="13046392" cy="86177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486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4623" y="1690688"/>
            <a:ext cx="5922753" cy="340558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974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1645</TotalTime>
  <Words>1975</Words>
  <Application>Microsoft Office PowerPoint</Application>
  <PresentationFormat>Widescreen</PresentationFormat>
  <Paragraphs>397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Cambria Math</vt:lpstr>
      <vt:lpstr>Wingdings</vt:lpstr>
      <vt:lpstr>Office Theme</vt:lpstr>
      <vt:lpstr>Fundamentals of Memory Consistency</vt:lpstr>
      <vt:lpstr>Contents</vt:lpstr>
      <vt:lpstr>Sequential Consistency</vt:lpstr>
      <vt:lpstr>Operational vs. Axiomatic Models</vt:lpstr>
      <vt:lpstr>Terminology</vt:lpstr>
      <vt:lpstr>Some more terminology</vt:lpstr>
      <vt:lpstr>Well formedness conditions</vt:lpstr>
      <vt:lpstr>From-read map (fr)  </vt:lpstr>
      <vt:lpstr>Relationships between memory accesses</vt:lpstr>
      <vt:lpstr>Global happens before (ghb)</vt:lpstr>
      <vt:lpstr>Let us divide rf into two parts</vt:lpstr>
      <vt:lpstr>Local vs Global Order</vt:lpstr>
      <vt:lpstr>Contents</vt:lpstr>
      <vt:lpstr>Program Order</vt:lpstr>
      <vt:lpstr>Summary of Memory Models</vt:lpstr>
      <vt:lpstr>Putting it All Together</vt:lpstr>
      <vt:lpstr>Deeper look at the global order </vt:lpstr>
      <vt:lpstr>Examples: Load-load or Store-store reordering</vt:lpstr>
      <vt:lpstr>Example: Load  Store reordering</vt:lpstr>
      <vt:lpstr>Example: Store atomicity relaxation (rfe)</vt:lpstr>
      <vt:lpstr>Contents</vt:lpstr>
      <vt:lpstr>Healthiness Conditions</vt:lpstr>
      <vt:lpstr>What does the uniproc Condition Mean? </vt:lpstr>
      <vt:lpstr>Example: Invalid executions as per uniproc</vt:lpstr>
      <vt:lpstr>Example 2: Invalid executions as per uniproc</vt:lpstr>
      <vt:lpstr>Thin Air Reads</vt:lpstr>
      <vt:lpstr>Formalizing the Thin Air Read Constraint</vt:lpstr>
      <vt:lpstr>When is an execution valid?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Fundamentals of Memory Consistency</dc:title>
  <dc:creator>Smruti Sarangi</dc:creator>
  <cp:lastModifiedBy>Dell</cp:lastModifiedBy>
  <cp:revision>75</cp:revision>
  <dcterms:created xsi:type="dcterms:W3CDTF">2016-04-26T09:30:41Z</dcterms:created>
  <dcterms:modified xsi:type="dcterms:W3CDTF">2016-04-29T10:33:10Z</dcterms:modified>
</cp:coreProperties>
</file>