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6"/>
  </p:notesMasterIdLst>
  <p:sldIdLst>
    <p:sldId id="256" r:id="rId2"/>
    <p:sldId id="260" r:id="rId3"/>
    <p:sldId id="257" r:id="rId4"/>
    <p:sldId id="258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4" r:id="rId18"/>
    <p:sldId id="273" r:id="rId19"/>
    <p:sldId id="270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6" r:id="rId28"/>
    <p:sldId id="282" r:id="rId29"/>
    <p:sldId id="283" r:id="rId30"/>
    <p:sldId id="284" r:id="rId31"/>
    <p:sldId id="285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8" r:id="rId52"/>
    <p:sldId id="306" r:id="rId53"/>
    <p:sldId id="307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8" r:id="rId73"/>
    <p:sldId id="329" r:id="rId74"/>
    <p:sldId id="327" r:id="rId75"/>
    <p:sldId id="330" r:id="rId76"/>
    <p:sldId id="331" r:id="rId77"/>
    <p:sldId id="332" r:id="rId78"/>
    <p:sldId id="339" r:id="rId79"/>
    <p:sldId id="333" r:id="rId80"/>
    <p:sldId id="334" r:id="rId81"/>
    <p:sldId id="335" r:id="rId82"/>
    <p:sldId id="336" r:id="rId83"/>
    <p:sldId id="337" r:id="rId84"/>
    <p:sldId id="338" r:id="rId8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4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theme" Target="theme/theme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tableStyles" Target="tableStyles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29669CB-2E5B-4F9D-90B5-8BD4C67BF015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DD154F0-BFE9-4F05-B5DE-3662C9C7EB85}">
      <dgm:prSet phldrT="[Text]"/>
      <dgm:spPr/>
      <dgm:t>
        <a:bodyPr/>
        <a:lstStyle/>
        <a:p>
          <a:r>
            <a:rPr lang="en-US" dirty="0" smtClean="0"/>
            <a:t>Power</a:t>
          </a:r>
          <a:endParaRPr lang="en-US" dirty="0"/>
        </a:p>
      </dgm:t>
    </dgm:pt>
    <dgm:pt modelId="{0A8832EF-C1EC-420A-9833-B58ED1BC8561}" type="parTrans" cxnId="{BDB8E21B-3B09-477E-B3F1-DCC38D4BA040}">
      <dgm:prSet/>
      <dgm:spPr/>
      <dgm:t>
        <a:bodyPr/>
        <a:lstStyle/>
        <a:p>
          <a:endParaRPr lang="en-US"/>
        </a:p>
      </dgm:t>
    </dgm:pt>
    <dgm:pt modelId="{8000BADC-A2CF-431D-B108-332E7E4ECE53}" type="sibTrans" cxnId="{BDB8E21B-3B09-477E-B3F1-DCC38D4BA040}">
      <dgm:prSet/>
      <dgm:spPr/>
      <dgm:t>
        <a:bodyPr/>
        <a:lstStyle/>
        <a:p>
          <a:endParaRPr lang="en-US"/>
        </a:p>
      </dgm:t>
    </dgm:pt>
    <dgm:pt modelId="{88D7C4D3-0810-4C90-B45B-74F2F0DFAAA4}">
      <dgm:prSet phldrT="[Text]"/>
      <dgm:spPr/>
      <dgm:t>
        <a:bodyPr/>
        <a:lstStyle/>
        <a:p>
          <a:r>
            <a:rPr lang="en-US" dirty="0" smtClean="0"/>
            <a:t>Temperature</a:t>
          </a:r>
          <a:endParaRPr lang="en-US" dirty="0"/>
        </a:p>
      </dgm:t>
    </dgm:pt>
    <dgm:pt modelId="{46C52086-0BBF-4CF2-AA8F-DE47C915C1DC}" type="parTrans" cxnId="{C4259445-AB59-4C3F-BF9A-8E5C543CEC35}">
      <dgm:prSet/>
      <dgm:spPr/>
      <dgm:t>
        <a:bodyPr/>
        <a:lstStyle/>
        <a:p>
          <a:endParaRPr lang="en-US"/>
        </a:p>
      </dgm:t>
    </dgm:pt>
    <dgm:pt modelId="{8F56439B-57A8-46A0-B464-D9CF37D406C0}" type="sibTrans" cxnId="{C4259445-AB59-4C3F-BF9A-8E5C543CEC35}">
      <dgm:prSet/>
      <dgm:spPr/>
      <dgm:t>
        <a:bodyPr/>
        <a:lstStyle/>
        <a:p>
          <a:endParaRPr lang="en-US"/>
        </a:p>
      </dgm:t>
    </dgm:pt>
    <dgm:pt modelId="{7706DBAE-DC46-4C84-B293-35F3ABB93875}">
      <dgm:prSet phldrT="[Text]"/>
      <dgm:spPr/>
      <dgm:t>
        <a:bodyPr/>
        <a:lstStyle/>
        <a:p>
          <a:r>
            <a:rPr lang="en-US" dirty="0" smtClean="0"/>
            <a:t>Effect of the Latch Delay</a:t>
          </a:r>
          <a:endParaRPr lang="en-US" dirty="0"/>
        </a:p>
      </dgm:t>
    </dgm:pt>
    <dgm:pt modelId="{0FEF3FB0-5D15-4753-9C32-EAB38E31C467}" type="parTrans" cxnId="{204E6C0D-3958-4B32-AB36-1D171F573E64}">
      <dgm:prSet/>
      <dgm:spPr/>
      <dgm:t>
        <a:bodyPr/>
        <a:lstStyle/>
        <a:p>
          <a:endParaRPr lang="en-US"/>
        </a:p>
      </dgm:t>
    </dgm:pt>
    <dgm:pt modelId="{CB5EF4AF-3B04-418B-9D4D-C81F91959A8B}" type="sibTrans" cxnId="{204E6C0D-3958-4B32-AB36-1D171F573E64}">
      <dgm:prSet/>
      <dgm:spPr/>
      <dgm:t>
        <a:bodyPr/>
        <a:lstStyle/>
        <a:p>
          <a:endParaRPr lang="en-US"/>
        </a:p>
      </dgm:t>
    </dgm:pt>
    <dgm:pt modelId="{4257E944-0BD8-4717-B80C-DAB91CD48527}">
      <dgm:prSet phldrT="[Text]"/>
      <dgm:spPr/>
      <dgm:t>
        <a:bodyPr/>
        <a:lstStyle/>
        <a:p>
          <a:r>
            <a:rPr lang="en-US" dirty="0" smtClean="0"/>
            <a:t>Stall penalties will increase</a:t>
          </a:r>
          <a:endParaRPr lang="en-US" dirty="0"/>
        </a:p>
      </dgm:t>
    </dgm:pt>
    <dgm:pt modelId="{CDB04F13-DB0E-4DCF-8F15-28C4935C3CDB}" type="sibTrans" cxnId="{9EBB180E-FAC8-4E98-921F-312BEEFA5B86}">
      <dgm:prSet/>
      <dgm:spPr/>
      <dgm:t>
        <a:bodyPr/>
        <a:lstStyle/>
        <a:p>
          <a:endParaRPr lang="en-US"/>
        </a:p>
      </dgm:t>
    </dgm:pt>
    <dgm:pt modelId="{E85E38AE-4010-4E57-B987-A9B724617924}" type="parTrans" cxnId="{9EBB180E-FAC8-4E98-921F-312BEEFA5B86}">
      <dgm:prSet/>
      <dgm:spPr/>
      <dgm:t>
        <a:bodyPr/>
        <a:lstStyle/>
        <a:p>
          <a:endParaRPr lang="en-US"/>
        </a:p>
      </dgm:t>
    </dgm:pt>
    <dgm:pt modelId="{4E6292EC-FEF9-497A-BC53-111F77359F5F}" type="pres">
      <dgm:prSet presAssocID="{A29669CB-2E5B-4F9D-90B5-8BD4C67BF015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014BD4B-5224-46CC-BFAF-3E69DC96AC2E}" type="pres">
      <dgm:prSet presAssocID="{8DD154F0-BFE9-4F05-B5DE-3662C9C7EB85}" presName="parentLin" presStyleCnt="0"/>
      <dgm:spPr/>
    </dgm:pt>
    <dgm:pt modelId="{C00CDB9A-71DC-40AB-8BCD-37D543416E2E}" type="pres">
      <dgm:prSet presAssocID="{8DD154F0-BFE9-4F05-B5DE-3662C9C7EB85}" presName="parentLeftMargin" presStyleLbl="node1" presStyleIdx="0" presStyleCnt="4"/>
      <dgm:spPr/>
      <dgm:t>
        <a:bodyPr/>
        <a:lstStyle/>
        <a:p>
          <a:endParaRPr lang="en-US"/>
        </a:p>
      </dgm:t>
    </dgm:pt>
    <dgm:pt modelId="{9BC67CE4-938E-4224-931D-7653EE0EB214}" type="pres">
      <dgm:prSet presAssocID="{8DD154F0-BFE9-4F05-B5DE-3662C9C7EB85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BC675E2-C92C-491B-B809-CC4F0238F84E}" type="pres">
      <dgm:prSet presAssocID="{8DD154F0-BFE9-4F05-B5DE-3662C9C7EB85}" presName="negativeSpace" presStyleCnt="0"/>
      <dgm:spPr/>
    </dgm:pt>
    <dgm:pt modelId="{65E7E11E-DEA7-47FE-B61A-2C846916681E}" type="pres">
      <dgm:prSet presAssocID="{8DD154F0-BFE9-4F05-B5DE-3662C9C7EB85}" presName="childText" presStyleLbl="conFgAcc1" presStyleIdx="0" presStyleCnt="4">
        <dgm:presLayoutVars>
          <dgm:bulletEnabled val="1"/>
        </dgm:presLayoutVars>
      </dgm:prSet>
      <dgm:spPr/>
    </dgm:pt>
    <dgm:pt modelId="{DBA593F9-E009-48B5-B08F-EAFF4AECD188}" type="pres">
      <dgm:prSet presAssocID="{8000BADC-A2CF-431D-B108-332E7E4ECE53}" presName="spaceBetweenRectangles" presStyleCnt="0"/>
      <dgm:spPr/>
    </dgm:pt>
    <dgm:pt modelId="{4D698F28-D696-449C-B7DB-DF7EC6E0C49D}" type="pres">
      <dgm:prSet presAssocID="{88D7C4D3-0810-4C90-B45B-74F2F0DFAAA4}" presName="parentLin" presStyleCnt="0"/>
      <dgm:spPr/>
    </dgm:pt>
    <dgm:pt modelId="{89C45852-22FD-48EF-BB64-C9580C23F285}" type="pres">
      <dgm:prSet presAssocID="{88D7C4D3-0810-4C90-B45B-74F2F0DFAAA4}" presName="parentLeftMargin" presStyleLbl="node1" presStyleIdx="0" presStyleCnt="4"/>
      <dgm:spPr/>
      <dgm:t>
        <a:bodyPr/>
        <a:lstStyle/>
        <a:p>
          <a:endParaRPr lang="en-US"/>
        </a:p>
      </dgm:t>
    </dgm:pt>
    <dgm:pt modelId="{C3AAC2A4-A2D5-4EAC-9D8E-CD458B1AF704}" type="pres">
      <dgm:prSet presAssocID="{88D7C4D3-0810-4C90-B45B-74F2F0DFAAA4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BC8E199-71CE-453A-9011-514E3BF26DC1}" type="pres">
      <dgm:prSet presAssocID="{88D7C4D3-0810-4C90-B45B-74F2F0DFAAA4}" presName="negativeSpace" presStyleCnt="0"/>
      <dgm:spPr/>
    </dgm:pt>
    <dgm:pt modelId="{B619C7FB-44EA-4F74-80CF-F138A2676C9A}" type="pres">
      <dgm:prSet presAssocID="{88D7C4D3-0810-4C90-B45B-74F2F0DFAAA4}" presName="childText" presStyleLbl="conFgAcc1" presStyleIdx="1" presStyleCnt="4">
        <dgm:presLayoutVars>
          <dgm:bulletEnabled val="1"/>
        </dgm:presLayoutVars>
      </dgm:prSet>
      <dgm:spPr/>
    </dgm:pt>
    <dgm:pt modelId="{E4CE04CD-9DCC-4868-89DC-4CC3D8D13C28}" type="pres">
      <dgm:prSet presAssocID="{8F56439B-57A8-46A0-B464-D9CF37D406C0}" presName="spaceBetweenRectangles" presStyleCnt="0"/>
      <dgm:spPr/>
    </dgm:pt>
    <dgm:pt modelId="{6BBE3553-E528-47CB-B9DB-CA89D8BCC1F7}" type="pres">
      <dgm:prSet presAssocID="{7706DBAE-DC46-4C84-B293-35F3ABB93875}" presName="parentLin" presStyleCnt="0"/>
      <dgm:spPr/>
    </dgm:pt>
    <dgm:pt modelId="{2764E513-23D0-4D6D-8EC9-E8B6D8370E81}" type="pres">
      <dgm:prSet presAssocID="{7706DBAE-DC46-4C84-B293-35F3ABB93875}" presName="parentLeftMargin" presStyleLbl="node1" presStyleIdx="1" presStyleCnt="4"/>
      <dgm:spPr/>
      <dgm:t>
        <a:bodyPr/>
        <a:lstStyle/>
        <a:p>
          <a:endParaRPr lang="en-US"/>
        </a:p>
      </dgm:t>
    </dgm:pt>
    <dgm:pt modelId="{F3804EAC-C7F9-4603-B702-0BF30F01331F}" type="pres">
      <dgm:prSet presAssocID="{7706DBAE-DC46-4C84-B293-35F3ABB93875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5B3790-9149-420D-8BB1-B21EAE5B3DBD}" type="pres">
      <dgm:prSet presAssocID="{7706DBAE-DC46-4C84-B293-35F3ABB93875}" presName="negativeSpace" presStyleCnt="0"/>
      <dgm:spPr/>
    </dgm:pt>
    <dgm:pt modelId="{BA3E0213-4BEA-44A2-921B-7B041E8B483B}" type="pres">
      <dgm:prSet presAssocID="{7706DBAE-DC46-4C84-B293-35F3ABB93875}" presName="childText" presStyleLbl="conFgAcc1" presStyleIdx="2" presStyleCnt="4">
        <dgm:presLayoutVars>
          <dgm:bulletEnabled val="1"/>
        </dgm:presLayoutVars>
      </dgm:prSet>
      <dgm:spPr/>
    </dgm:pt>
    <dgm:pt modelId="{5B53E2A4-534F-4448-8F26-2D051E546CF9}" type="pres">
      <dgm:prSet presAssocID="{CB5EF4AF-3B04-418B-9D4D-C81F91959A8B}" presName="spaceBetweenRectangles" presStyleCnt="0"/>
      <dgm:spPr/>
    </dgm:pt>
    <dgm:pt modelId="{A35D4689-F969-4AC9-9EAE-5AA0FB0ABF36}" type="pres">
      <dgm:prSet presAssocID="{4257E944-0BD8-4717-B80C-DAB91CD48527}" presName="parentLin" presStyleCnt="0"/>
      <dgm:spPr/>
    </dgm:pt>
    <dgm:pt modelId="{4B377FD1-F4FF-4CD2-9D55-043DBFE852B5}" type="pres">
      <dgm:prSet presAssocID="{4257E944-0BD8-4717-B80C-DAB91CD48527}" presName="parentLeftMargin" presStyleLbl="node1" presStyleIdx="2" presStyleCnt="4"/>
      <dgm:spPr/>
      <dgm:t>
        <a:bodyPr/>
        <a:lstStyle/>
        <a:p>
          <a:endParaRPr lang="en-US"/>
        </a:p>
      </dgm:t>
    </dgm:pt>
    <dgm:pt modelId="{987E4E64-E029-48D6-9B9E-FFCACB8C741C}" type="pres">
      <dgm:prSet presAssocID="{4257E944-0BD8-4717-B80C-DAB91CD48527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F9B1603-B0E0-4283-BFED-B7875FB24537}" type="pres">
      <dgm:prSet presAssocID="{4257E944-0BD8-4717-B80C-DAB91CD48527}" presName="negativeSpace" presStyleCnt="0"/>
      <dgm:spPr/>
    </dgm:pt>
    <dgm:pt modelId="{CF63F2A0-1155-405E-B981-D767878E7DA4}" type="pres">
      <dgm:prSet presAssocID="{4257E944-0BD8-4717-B80C-DAB91CD48527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BDB8E21B-3B09-477E-B3F1-DCC38D4BA040}" srcId="{A29669CB-2E5B-4F9D-90B5-8BD4C67BF015}" destId="{8DD154F0-BFE9-4F05-B5DE-3662C9C7EB85}" srcOrd="0" destOrd="0" parTransId="{0A8832EF-C1EC-420A-9833-B58ED1BC8561}" sibTransId="{8000BADC-A2CF-431D-B108-332E7E4ECE53}"/>
    <dgm:cxn modelId="{1E128333-9C2C-488D-8121-6F0676D296F0}" type="presOf" srcId="{8DD154F0-BFE9-4F05-B5DE-3662C9C7EB85}" destId="{9BC67CE4-938E-4224-931D-7653EE0EB214}" srcOrd="1" destOrd="0" presId="urn:microsoft.com/office/officeart/2005/8/layout/list1"/>
    <dgm:cxn modelId="{9F30081D-2388-4415-8B84-FD7729EC02B5}" type="presOf" srcId="{88D7C4D3-0810-4C90-B45B-74F2F0DFAAA4}" destId="{89C45852-22FD-48EF-BB64-C9580C23F285}" srcOrd="0" destOrd="0" presId="urn:microsoft.com/office/officeart/2005/8/layout/list1"/>
    <dgm:cxn modelId="{9EBB180E-FAC8-4E98-921F-312BEEFA5B86}" srcId="{A29669CB-2E5B-4F9D-90B5-8BD4C67BF015}" destId="{4257E944-0BD8-4717-B80C-DAB91CD48527}" srcOrd="3" destOrd="0" parTransId="{E85E38AE-4010-4E57-B987-A9B724617924}" sibTransId="{CDB04F13-DB0E-4DCF-8F15-28C4935C3CDB}"/>
    <dgm:cxn modelId="{71E80608-DF35-433F-99CD-977A2519421B}" type="presOf" srcId="{7706DBAE-DC46-4C84-B293-35F3ABB93875}" destId="{2764E513-23D0-4D6D-8EC9-E8B6D8370E81}" srcOrd="0" destOrd="0" presId="urn:microsoft.com/office/officeart/2005/8/layout/list1"/>
    <dgm:cxn modelId="{F3596CC2-7684-492A-9A48-CD314E83C4AB}" type="presOf" srcId="{4257E944-0BD8-4717-B80C-DAB91CD48527}" destId="{987E4E64-E029-48D6-9B9E-FFCACB8C741C}" srcOrd="1" destOrd="0" presId="urn:microsoft.com/office/officeart/2005/8/layout/list1"/>
    <dgm:cxn modelId="{204E6C0D-3958-4B32-AB36-1D171F573E64}" srcId="{A29669CB-2E5B-4F9D-90B5-8BD4C67BF015}" destId="{7706DBAE-DC46-4C84-B293-35F3ABB93875}" srcOrd="2" destOrd="0" parTransId="{0FEF3FB0-5D15-4753-9C32-EAB38E31C467}" sibTransId="{CB5EF4AF-3B04-418B-9D4D-C81F91959A8B}"/>
    <dgm:cxn modelId="{06FCF16E-1C1A-47A9-99FB-45F2E6EFB60E}" type="presOf" srcId="{7706DBAE-DC46-4C84-B293-35F3ABB93875}" destId="{F3804EAC-C7F9-4603-B702-0BF30F01331F}" srcOrd="1" destOrd="0" presId="urn:microsoft.com/office/officeart/2005/8/layout/list1"/>
    <dgm:cxn modelId="{C4259445-AB59-4C3F-BF9A-8E5C543CEC35}" srcId="{A29669CB-2E5B-4F9D-90B5-8BD4C67BF015}" destId="{88D7C4D3-0810-4C90-B45B-74F2F0DFAAA4}" srcOrd="1" destOrd="0" parTransId="{46C52086-0BBF-4CF2-AA8F-DE47C915C1DC}" sibTransId="{8F56439B-57A8-46A0-B464-D9CF37D406C0}"/>
    <dgm:cxn modelId="{DA5C3C17-B9C4-4362-ABBE-8A16CF5F9D7B}" type="presOf" srcId="{88D7C4D3-0810-4C90-B45B-74F2F0DFAAA4}" destId="{C3AAC2A4-A2D5-4EAC-9D8E-CD458B1AF704}" srcOrd="1" destOrd="0" presId="urn:microsoft.com/office/officeart/2005/8/layout/list1"/>
    <dgm:cxn modelId="{F0D04FCE-4CEE-40F0-A1AB-513BBC071C64}" type="presOf" srcId="{A29669CB-2E5B-4F9D-90B5-8BD4C67BF015}" destId="{4E6292EC-FEF9-497A-BC53-111F77359F5F}" srcOrd="0" destOrd="0" presId="urn:microsoft.com/office/officeart/2005/8/layout/list1"/>
    <dgm:cxn modelId="{ED83DF30-BB6E-48A1-87D8-B4286BCAAB71}" type="presOf" srcId="{4257E944-0BD8-4717-B80C-DAB91CD48527}" destId="{4B377FD1-F4FF-4CD2-9D55-043DBFE852B5}" srcOrd="0" destOrd="0" presId="urn:microsoft.com/office/officeart/2005/8/layout/list1"/>
    <dgm:cxn modelId="{DDFE288D-BDCB-4226-8204-AF2905AC420A}" type="presOf" srcId="{8DD154F0-BFE9-4F05-B5DE-3662C9C7EB85}" destId="{C00CDB9A-71DC-40AB-8BCD-37D543416E2E}" srcOrd="0" destOrd="0" presId="urn:microsoft.com/office/officeart/2005/8/layout/list1"/>
    <dgm:cxn modelId="{247E3316-749A-433E-BEB2-426BADA3E1CA}" type="presParOf" srcId="{4E6292EC-FEF9-497A-BC53-111F77359F5F}" destId="{A014BD4B-5224-46CC-BFAF-3E69DC96AC2E}" srcOrd="0" destOrd="0" presId="urn:microsoft.com/office/officeart/2005/8/layout/list1"/>
    <dgm:cxn modelId="{1184DCC7-69C2-4DFA-B3BA-D829518BCF88}" type="presParOf" srcId="{A014BD4B-5224-46CC-BFAF-3E69DC96AC2E}" destId="{C00CDB9A-71DC-40AB-8BCD-37D543416E2E}" srcOrd="0" destOrd="0" presId="urn:microsoft.com/office/officeart/2005/8/layout/list1"/>
    <dgm:cxn modelId="{3DE938F4-E3FD-4273-9756-E7E647C04EA0}" type="presParOf" srcId="{A014BD4B-5224-46CC-BFAF-3E69DC96AC2E}" destId="{9BC67CE4-938E-4224-931D-7653EE0EB214}" srcOrd="1" destOrd="0" presId="urn:microsoft.com/office/officeart/2005/8/layout/list1"/>
    <dgm:cxn modelId="{4694A7B0-FD16-45FA-9032-320A4C35E178}" type="presParOf" srcId="{4E6292EC-FEF9-497A-BC53-111F77359F5F}" destId="{3BC675E2-C92C-491B-B809-CC4F0238F84E}" srcOrd="1" destOrd="0" presId="urn:microsoft.com/office/officeart/2005/8/layout/list1"/>
    <dgm:cxn modelId="{BCF63BB8-A236-4DE1-B097-41437F76D4C7}" type="presParOf" srcId="{4E6292EC-FEF9-497A-BC53-111F77359F5F}" destId="{65E7E11E-DEA7-47FE-B61A-2C846916681E}" srcOrd="2" destOrd="0" presId="urn:microsoft.com/office/officeart/2005/8/layout/list1"/>
    <dgm:cxn modelId="{2F972E94-A4D0-41C1-8390-FA69F807BB40}" type="presParOf" srcId="{4E6292EC-FEF9-497A-BC53-111F77359F5F}" destId="{DBA593F9-E009-48B5-B08F-EAFF4AECD188}" srcOrd="3" destOrd="0" presId="urn:microsoft.com/office/officeart/2005/8/layout/list1"/>
    <dgm:cxn modelId="{278EF725-C3C2-4E14-A4CB-F71243D105A3}" type="presParOf" srcId="{4E6292EC-FEF9-497A-BC53-111F77359F5F}" destId="{4D698F28-D696-449C-B7DB-DF7EC6E0C49D}" srcOrd="4" destOrd="0" presId="urn:microsoft.com/office/officeart/2005/8/layout/list1"/>
    <dgm:cxn modelId="{2349FD9D-3439-468D-BDC6-B780518EDD1B}" type="presParOf" srcId="{4D698F28-D696-449C-B7DB-DF7EC6E0C49D}" destId="{89C45852-22FD-48EF-BB64-C9580C23F285}" srcOrd="0" destOrd="0" presId="urn:microsoft.com/office/officeart/2005/8/layout/list1"/>
    <dgm:cxn modelId="{698AD910-7A05-4508-972B-70BF946209F1}" type="presParOf" srcId="{4D698F28-D696-449C-B7DB-DF7EC6E0C49D}" destId="{C3AAC2A4-A2D5-4EAC-9D8E-CD458B1AF704}" srcOrd="1" destOrd="0" presId="urn:microsoft.com/office/officeart/2005/8/layout/list1"/>
    <dgm:cxn modelId="{B8195705-FA1E-4B2E-8F26-048E81EF6634}" type="presParOf" srcId="{4E6292EC-FEF9-497A-BC53-111F77359F5F}" destId="{5BC8E199-71CE-453A-9011-514E3BF26DC1}" srcOrd="5" destOrd="0" presId="urn:microsoft.com/office/officeart/2005/8/layout/list1"/>
    <dgm:cxn modelId="{B9AFAABF-5D5D-457B-86DA-03E09C926D73}" type="presParOf" srcId="{4E6292EC-FEF9-497A-BC53-111F77359F5F}" destId="{B619C7FB-44EA-4F74-80CF-F138A2676C9A}" srcOrd="6" destOrd="0" presId="urn:microsoft.com/office/officeart/2005/8/layout/list1"/>
    <dgm:cxn modelId="{02DD5216-A45F-485C-B946-3388B7C246AF}" type="presParOf" srcId="{4E6292EC-FEF9-497A-BC53-111F77359F5F}" destId="{E4CE04CD-9DCC-4868-89DC-4CC3D8D13C28}" srcOrd="7" destOrd="0" presId="urn:microsoft.com/office/officeart/2005/8/layout/list1"/>
    <dgm:cxn modelId="{AFC72D80-71AB-4F2F-9360-1ABE03EB036A}" type="presParOf" srcId="{4E6292EC-FEF9-497A-BC53-111F77359F5F}" destId="{6BBE3553-E528-47CB-B9DB-CA89D8BCC1F7}" srcOrd="8" destOrd="0" presId="urn:microsoft.com/office/officeart/2005/8/layout/list1"/>
    <dgm:cxn modelId="{29A33648-E829-47C3-A053-D719A3171210}" type="presParOf" srcId="{6BBE3553-E528-47CB-B9DB-CA89D8BCC1F7}" destId="{2764E513-23D0-4D6D-8EC9-E8B6D8370E81}" srcOrd="0" destOrd="0" presId="urn:microsoft.com/office/officeart/2005/8/layout/list1"/>
    <dgm:cxn modelId="{568DB729-69DB-424D-A860-607C20ADE10B}" type="presParOf" srcId="{6BBE3553-E528-47CB-B9DB-CA89D8BCC1F7}" destId="{F3804EAC-C7F9-4603-B702-0BF30F01331F}" srcOrd="1" destOrd="0" presId="urn:microsoft.com/office/officeart/2005/8/layout/list1"/>
    <dgm:cxn modelId="{74D0EAF4-259C-460F-A23D-DABFC04A1B40}" type="presParOf" srcId="{4E6292EC-FEF9-497A-BC53-111F77359F5F}" destId="{785B3790-9149-420D-8BB1-B21EAE5B3DBD}" srcOrd="9" destOrd="0" presId="urn:microsoft.com/office/officeart/2005/8/layout/list1"/>
    <dgm:cxn modelId="{6331FD5B-6ECF-4EC0-9CDF-15AB62A22C18}" type="presParOf" srcId="{4E6292EC-FEF9-497A-BC53-111F77359F5F}" destId="{BA3E0213-4BEA-44A2-921B-7B041E8B483B}" srcOrd="10" destOrd="0" presId="urn:microsoft.com/office/officeart/2005/8/layout/list1"/>
    <dgm:cxn modelId="{9C1855A7-E621-43C2-A17C-699991D3B151}" type="presParOf" srcId="{4E6292EC-FEF9-497A-BC53-111F77359F5F}" destId="{5B53E2A4-534F-4448-8F26-2D051E546CF9}" srcOrd="11" destOrd="0" presId="urn:microsoft.com/office/officeart/2005/8/layout/list1"/>
    <dgm:cxn modelId="{4517AE67-7CD2-4325-97CE-6FBD851D9F92}" type="presParOf" srcId="{4E6292EC-FEF9-497A-BC53-111F77359F5F}" destId="{A35D4689-F969-4AC9-9EAE-5AA0FB0ABF36}" srcOrd="12" destOrd="0" presId="urn:microsoft.com/office/officeart/2005/8/layout/list1"/>
    <dgm:cxn modelId="{876C499E-B56D-40AC-A47A-826EAEF110B6}" type="presParOf" srcId="{A35D4689-F969-4AC9-9EAE-5AA0FB0ABF36}" destId="{4B377FD1-F4FF-4CD2-9D55-043DBFE852B5}" srcOrd="0" destOrd="0" presId="urn:microsoft.com/office/officeart/2005/8/layout/list1"/>
    <dgm:cxn modelId="{6097DF46-BED6-442B-9233-1EB26D100BD9}" type="presParOf" srcId="{A35D4689-F969-4AC9-9EAE-5AA0FB0ABF36}" destId="{987E4E64-E029-48D6-9B9E-FFCACB8C741C}" srcOrd="1" destOrd="0" presId="urn:microsoft.com/office/officeart/2005/8/layout/list1"/>
    <dgm:cxn modelId="{37DCEA87-BA05-4013-8496-EB92AE8B2F80}" type="presParOf" srcId="{4E6292EC-FEF9-497A-BC53-111F77359F5F}" destId="{EF9B1603-B0E0-4283-BFED-B7875FB24537}" srcOrd="13" destOrd="0" presId="urn:microsoft.com/office/officeart/2005/8/layout/list1"/>
    <dgm:cxn modelId="{60FC358E-70D5-4A47-8C62-91EA8B0FBA56}" type="presParOf" srcId="{4E6292EC-FEF9-497A-BC53-111F77359F5F}" destId="{CF63F2A0-1155-405E-B981-D767878E7DA4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F283DB2-70A0-4916-A449-C9CFF1EC9EE8}" type="doc">
      <dgm:prSet loTypeId="urn:microsoft.com/office/officeart/2005/8/layout/vProcess5" loCatId="process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08090DF-3499-4BAB-8D04-DC10A31458E2}">
      <dgm:prSet phldrT="[Text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2800" dirty="0" smtClean="0"/>
            <a:t>Create a pool of instructions</a:t>
          </a:r>
          <a:endParaRPr lang="en-US" sz="2800" dirty="0"/>
        </a:p>
      </dgm:t>
    </dgm:pt>
    <dgm:pt modelId="{6B09C7DA-AA76-49FD-9DCD-B528D8B4C13F}" type="parTrans" cxnId="{E0D23E37-CB17-4886-BC80-FAD2DA4445E4}">
      <dgm:prSet/>
      <dgm:spPr/>
      <dgm:t>
        <a:bodyPr/>
        <a:lstStyle/>
        <a:p>
          <a:endParaRPr lang="en-US"/>
        </a:p>
      </dgm:t>
    </dgm:pt>
    <dgm:pt modelId="{67C16130-725F-4A3C-BC3D-9A87A4F9B0B8}" type="sibTrans" cxnId="{E0D23E37-CB17-4886-BC80-FAD2DA4445E4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1E91F88C-3C37-463F-81DE-05488B28D466}">
      <dgm:prSet phldrT="[Text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2800" dirty="0" smtClean="0"/>
            <a:t>Find instructions that are mutually independent and have all their operands ready</a:t>
          </a:r>
          <a:endParaRPr lang="en-US" sz="2800" dirty="0"/>
        </a:p>
      </dgm:t>
    </dgm:pt>
    <dgm:pt modelId="{761E9BD9-4D30-4F48-BA38-7C5B1D700957}" type="parTrans" cxnId="{46CAB82D-D39E-470C-957D-EB2AB959AF96}">
      <dgm:prSet/>
      <dgm:spPr/>
      <dgm:t>
        <a:bodyPr/>
        <a:lstStyle/>
        <a:p>
          <a:endParaRPr lang="en-US"/>
        </a:p>
      </dgm:t>
    </dgm:pt>
    <dgm:pt modelId="{01A74AD4-28E5-4809-8DA8-E68640A4C2F4}" type="sibTrans" cxnId="{46CAB82D-D39E-470C-957D-EB2AB959AF96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C5EE6757-4916-4F72-BD38-9C1ABC62EB9D}">
      <dgm:prSet phldrT="[Text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2800" dirty="0" smtClean="0"/>
            <a:t>Execute them out of order</a:t>
          </a:r>
          <a:endParaRPr lang="en-US" sz="2800" dirty="0"/>
        </a:p>
      </dgm:t>
    </dgm:pt>
    <dgm:pt modelId="{81EC860A-7E1A-4CCB-924E-5813A0DEA652}" type="parTrans" cxnId="{AA62ABDC-A59B-45B6-BFD7-8CDAF24BCB56}">
      <dgm:prSet/>
      <dgm:spPr/>
      <dgm:t>
        <a:bodyPr/>
        <a:lstStyle/>
        <a:p>
          <a:endParaRPr lang="en-US"/>
        </a:p>
      </dgm:t>
    </dgm:pt>
    <dgm:pt modelId="{98293888-7DA6-4254-958A-16EC345D166A}" type="sibTrans" cxnId="{AA62ABDC-A59B-45B6-BFD7-8CDAF24BCB56}">
      <dgm:prSet/>
      <dgm:spPr/>
      <dgm:t>
        <a:bodyPr/>
        <a:lstStyle/>
        <a:p>
          <a:endParaRPr lang="en-US"/>
        </a:p>
      </dgm:t>
    </dgm:pt>
    <dgm:pt modelId="{57F4638D-D695-4ACD-A9A3-21E5D3360D0B}" type="pres">
      <dgm:prSet presAssocID="{DF283DB2-70A0-4916-A449-C9CFF1EC9EE8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7A57336-7B8E-42EC-B6FB-7756392C57FF}" type="pres">
      <dgm:prSet presAssocID="{DF283DB2-70A0-4916-A449-C9CFF1EC9EE8}" presName="dummyMaxCanvas" presStyleCnt="0">
        <dgm:presLayoutVars/>
      </dgm:prSet>
      <dgm:spPr/>
    </dgm:pt>
    <dgm:pt modelId="{1F56CBEB-DA39-4CAA-9C70-EF5CF624DD10}" type="pres">
      <dgm:prSet presAssocID="{DF283DB2-70A0-4916-A449-C9CFF1EC9EE8}" presName="ThreeNodes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6F3F510-FB9B-4A5A-B465-3812B21671B7}" type="pres">
      <dgm:prSet presAssocID="{DF283DB2-70A0-4916-A449-C9CFF1EC9EE8}" presName="ThreeNodes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118EBA5-A6A5-41B8-B78D-77C85B767C9E}" type="pres">
      <dgm:prSet presAssocID="{DF283DB2-70A0-4916-A449-C9CFF1EC9EE8}" presName="ThreeNodes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F5349F-B95E-46A8-86BD-532AA638BEF8}" type="pres">
      <dgm:prSet presAssocID="{DF283DB2-70A0-4916-A449-C9CFF1EC9EE8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142E28-DF87-4721-B31B-6ECD51294F05}" type="pres">
      <dgm:prSet presAssocID="{DF283DB2-70A0-4916-A449-C9CFF1EC9EE8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1B3DD2E-C6EB-41ED-AD9F-0C998246ACB2}" type="pres">
      <dgm:prSet presAssocID="{DF283DB2-70A0-4916-A449-C9CFF1EC9EE8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A8FB7A4-556D-490C-9FB7-FD16E0C57C44}" type="pres">
      <dgm:prSet presAssocID="{DF283DB2-70A0-4916-A449-C9CFF1EC9EE8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1F02C5-860A-4B2B-9232-93624E0D9039}" type="pres">
      <dgm:prSet presAssocID="{DF283DB2-70A0-4916-A449-C9CFF1EC9EE8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06930B8-7984-4AF3-BF77-93A6F8B220D8}" type="presOf" srcId="{67C16130-725F-4A3C-BC3D-9A87A4F9B0B8}" destId="{F6F5349F-B95E-46A8-86BD-532AA638BEF8}" srcOrd="0" destOrd="0" presId="urn:microsoft.com/office/officeart/2005/8/layout/vProcess5"/>
    <dgm:cxn modelId="{46CAB82D-D39E-470C-957D-EB2AB959AF96}" srcId="{DF283DB2-70A0-4916-A449-C9CFF1EC9EE8}" destId="{1E91F88C-3C37-463F-81DE-05488B28D466}" srcOrd="1" destOrd="0" parTransId="{761E9BD9-4D30-4F48-BA38-7C5B1D700957}" sibTransId="{01A74AD4-28E5-4809-8DA8-E68640A4C2F4}"/>
    <dgm:cxn modelId="{E0D23E37-CB17-4886-BC80-FAD2DA4445E4}" srcId="{DF283DB2-70A0-4916-A449-C9CFF1EC9EE8}" destId="{608090DF-3499-4BAB-8D04-DC10A31458E2}" srcOrd="0" destOrd="0" parTransId="{6B09C7DA-AA76-49FD-9DCD-B528D8B4C13F}" sibTransId="{67C16130-725F-4A3C-BC3D-9A87A4F9B0B8}"/>
    <dgm:cxn modelId="{6063DF0F-97C2-42E7-9591-632934930E44}" type="presOf" srcId="{608090DF-3499-4BAB-8D04-DC10A31458E2}" destId="{91B3DD2E-C6EB-41ED-AD9F-0C998246ACB2}" srcOrd="1" destOrd="0" presId="urn:microsoft.com/office/officeart/2005/8/layout/vProcess5"/>
    <dgm:cxn modelId="{F3D2C797-5D1F-4602-A5D7-D54BA8F38C4F}" type="presOf" srcId="{C5EE6757-4916-4F72-BD38-9C1ABC62EB9D}" destId="{B118EBA5-A6A5-41B8-B78D-77C85B767C9E}" srcOrd="0" destOrd="0" presId="urn:microsoft.com/office/officeart/2005/8/layout/vProcess5"/>
    <dgm:cxn modelId="{7087ED7D-5B5E-4C2E-88D4-CEBB5B3ACAFB}" type="presOf" srcId="{1E91F88C-3C37-463F-81DE-05488B28D466}" destId="{FA8FB7A4-556D-490C-9FB7-FD16E0C57C44}" srcOrd="1" destOrd="0" presId="urn:microsoft.com/office/officeart/2005/8/layout/vProcess5"/>
    <dgm:cxn modelId="{E3DDDDC6-65B9-43F6-BCFB-1F159DAB6799}" type="presOf" srcId="{1E91F88C-3C37-463F-81DE-05488B28D466}" destId="{96F3F510-FB9B-4A5A-B465-3812B21671B7}" srcOrd="0" destOrd="0" presId="urn:microsoft.com/office/officeart/2005/8/layout/vProcess5"/>
    <dgm:cxn modelId="{AA62ABDC-A59B-45B6-BFD7-8CDAF24BCB56}" srcId="{DF283DB2-70A0-4916-A449-C9CFF1EC9EE8}" destId="{C5EE6757-4916-4F72-BD38-9C1ABC62EB9D}" srcOrd="2" destOrd="0" parTransId="{81EC860A-7E1A-4CCB-924E-5813A0DEA652}" sibTransId="{98293888-7DA6-4254-958A-16EC345D166A}"/>
    <dgm:cxn modelId="{C5C7F53F-47EA-463F-9E03-796975CB921D}" type="presOf" srcId="{DF283DB2-70A0-4916-A449-C9CFF1EC9EE8}" destId="{57F4638D-D695-4ACD-A9A3-21E5D3360D0B}" srcOrd="0" destOrd="0" presId="urn:microsoft.com/office/officeart/2005/8/layout/vProcess5"/>
    <dgm:cxn modelId="{F8BAADD0-A164-43B0-AD86-B9A0E9E70B9D}" type="presOf" srcId="{608090DF-3499-4BAB-8D04-DC10A31458E2}" destId="{1F56CBEB-DA39-4CAA-9C70-EF5CF624DD10}" srcOrd="0" destOrd="0" presId="urn:microsoft.com/office/officeart/2005/8/layout/vProcess5"/>
    <dgm:cxn modelId="{24920538-6C3D-427F-A79C-59016BA1168D}" type="presOf" srcId="{C5EE6757-4916-4F72-BD38-9C1ABC62EB9D}" destId="{981F02C5-860A-4B2B-9232-93624E0D9039}" srcOrd="1" destOrd="0" presId="urn:microsoft.com/office/officeart/2005/8/layout/vProcess5"/>
    <dgm:cxn modelId="{6502BAB6-DC3D-4659-BF3C-FB162ED43F5A}" type="presOf" srcId="{01A74AD4-28E5-4809-8DA8-E68640A4C2F4}" destId="{F9142E28-DF87-4721-B31B-6ECD51294F05}" srcOrd="0" destOrd="0" presId="urn:microsoft.com/office/officeart/2005/8/layout/vProcess5"/>
    <dgm:cxn modelId="{5AB84058-C81B-47CF-8697-11A814F1D461}" type="presParOf" srcId="{57F4638D-D695-4ACD-A9A3-21E5D3360D0B}" destId="{57A57336-7B8E-42EC-B6FB-7756392C57FF}" srcOrd="0" destOrd="0" presId="urn:microsoft.com/office/officeart/2005/8/layout/vProcess5"/>
    <dgm:cxn modelId="{D63036A6-1B7E-4D9D-92BD-DEE075903B39}" type="presParOf" srcId="{57F4638D-D695-4ACD-A9A3-21E5D3360D0B}" destId="{1F56CBEB-DA39-4CAA-9C70-EF5CF624DD10}" srcOrd="1" destOrd="0" presId="urn:microsoft.com/office/officeart/2005/8/layout/vProcess5"/>
    <dgm:cxn modelId="{11808E78-1FF6-4C2B-AE34-35A801EAC210}" type="presParOf" srcId="{57F4638D-D695-4ACD-A9A3-21E5D3360D0B}" destId="{96F3F510-FB9B-4A5A-B465-3812B21671B7}" srcOrd="2" destOrd="0" presId="urn:microsoft.com/office/officeart/2005/8/layout/vProcess5"/>
    <dgm:cxn modelId="{FE312079-3E51-4E72-AB2F-069658733E58}" type="presParOf" srcId="{57F4638D-D695-4ACD-A9A3-21E5D3360D0B}" destId="{B118EBA5-A6A5-41B8-B78D-77C85B767C9E}" srcOrd="3" destOrd="0" presId="urn:microsoft.com/office/officeart/2005/8/layout/vProcess5"/>
    <dgm:cxn modelId="{2AA62538-DB23-4E4A-926C-37E51B5B9CB3}" type="presParOf" srcId="{57F4638D-D695-4ACD-A9A3-21E5D3360D0B}" destId="{F6F5349F-B95E-46A8-86BD-532AA638BEF8}" srcOrd="4" destOrd="0" presId="urn:microsoft.com/office/officeart/2005/8/layout/vProcess5"/>
    <dgm:cxn modelId="{2DBCF581-2A28-4706-B5AF-87547C15DD7B}" type="presParOf" srcId="{57F4638D-D695-4ACD-A9A3-21E5D3360D0B}" destId="{F9142E28-DF87-4721-B31B-6ECD51294F05}" srcOrd="5" destOrd="0" presId="urn:microsoft.com/office/officeart/2005/8/layout/vProcess5"/>
    <dgm:cxn modelId="{F2ACA295-8D95-47D5-A5FC-88DB53A84C0E}" type="presParOf" srcId="{57F4638D-D695-4ACD-A9A3-21E5D3360D0B}" destId="{91B3DD2E-C6EB-41ED-AD9F-0C998246ACB2}" srcOrd="6" destOrd="0" presId="urn:microsoft.com/office/officeart/2005/8/layout/vProcess5"/>
    <dgm:cxn modelId="{AC43FBB5-CE1C-4779-87F2-8B99A62213DD}" type="presParOf" srcId="{57F4638D-D695-4ACD-A9A3-21E5D3360D0B}" destId="{FA8FB7A4-556D-490C-9FB7-FD16E0C57C44}" srcOrd="7" destOrd="0" presId="urn:microsoft.com/office/officeart/2005/8/layout/vProcess5"/>
    <dgm:cxn modelId="{37858A57-8354-428A-AB36-4CB1CD3528FB}" type="presParOf" srcId="{57F4638D-D695-4ACD-A9A3-21E5D3360D0B}" destId="{981F02C5-860A-4B2B-9232-93624E0D9039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465E71-1498-4B11-B58F-0C13FEE17F0E}" type="datetimeFigureOut">
              <a:rPr lang="en-US" smtClean="0"/>
              <a:t>1/21/2016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CF86DE-58AD-4062-887E-F67D3F1C9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4760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F86DE-58AD-4062-887E-F67D3F1C96A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6637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F86DE-58AD-4062-887E-F67D3F1C96A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068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F86DE-58AD-4062-887E-F67D3F1C96A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9322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F86DE-58AD-4062-887E-F67D3F1C96A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3492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F86DE-58AD-4062-887E-F67D3F1C96A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3684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F86DE-58AD-4062-887E-F67D3F1C96A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8406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F86DE-58AD-4062-887E-F67D3F1C96A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1501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F86DE-58AD-4062-887E-F67D3F1C96A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6743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F86DE-58AD-4062-887E-F67D3F1C96A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0756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F86DE-58AD-4062-887E-F67D3F1C96AA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8632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F86DE-58AD-4062-887E-F67D3F1C96AA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1300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F86DE-58AD-4062-887E-F67D3F1C96AA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0118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F86DE-58AD-4062-887E-F67D3F1C96AA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2003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F86DE-58AD-4062-887E-F67D3F1C96AA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5966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F86DE-58AD-4062-887E-F67D3F1C96AA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345028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F86DE-58AD-4062-887E-F67D3F1C96AA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1713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F86DE-58AD-4062-887E-F67D3F1C96AA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435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F86DE-58AD-4062-887E-F67D3F1C96AA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011568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F86DE-58AD-4062-887E-F67D3F1C96AA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87095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F86DE-58AD-4062-887E-F67D3F1C96AA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75900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F86DE-58AD-4062-887E-F67D3F1C96AA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97857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F86DE-58AD-4062-887E-F67D3F1C96AA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74382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F86DE-58AD-4062-887E-F67D3F1C96AA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01530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F86DE-58AD-4062-887E-F67D3F1C96AA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8006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96945-9104-4ADE-BCD3-9E56B7BAA9FD}" type="datetimeFigureOut">
              <a:rPr lang="en-IN" smtClean="0"/>
              <a:t>21-01-2016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</a:t>
            </a:r>
            <a:r>
              <a:rPr lang="en-US" dirty="0" err="1" smtClean="0"/>
              <a:t>Smruti</a:t>
            </a:r>
            <a:r>
              <a:rPr lang="en-US" dirty="0" smtClean="0"/>
              <a:t> R. Sarangi, 2016</a:t>
            </a:r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A1295-B422-46D8-A055-EAE08503524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111914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96945-9104-4ADE-BCD3-9E56B7BAA9FD}" type="datetimeFigureOut">
              <a:rPr lang="en-IN" smtClean="0"/>
              <a:t>21-01-2016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</a:t>
            </a:r>
            <a:r>
              <a:rPr lang="en-US" dirty="0" err="1" smtClean="0"/>
              <a:t>Smruti</a:t>
            </a:r>
            <a:r>
              <a:rPr lang="en-US" dirty="0" smtClean="0"/>
              <a:t> R. Sarangi, 2016</a:t>
            </a:r>
            <a:endParaRPr lang="en-IN" dirty="0" smtClean="0"/>
          </a:p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A1295-B422-46D8-A055-EAE08503524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725609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96945-9104-4ADE-BCD3-9E56B7BAA9FD}" type="datetimeFigureOut">
              <a:rPr lang="en-IN" smtClean="0"/>
              <a:t>21-01-2016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</a:t>
            </a:r>
            <a:r>
              <a:rPr lang="en-US" dirty="0" err="1" smtClean="0"/>
              <a:t>Smruti</a:t>
            </a:r>
            <a:r>
              <a:rPr lang="en-US" dirty="0" smtClean="0"/>
              <a:t> R. Sarangi, 2016</a:t>
            </a:r>
            <a:endParaRPr lang="en-IN" dirty="0" smtClean="0"/>
          </a:p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A1295-B422-46D8-A055-EAE08503524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480805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96945-9104-4ADE-BCD3-9E56B7BAA9FD}" type="datetimeFigureOut">
              <a:rPr lang="en-IN" smtClean="0"/>
              <a:t>21-01-2016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</a:t>
            </a:r>
            <a:r>
              <a:rPr lang="en-US" dirty="0" err="1" smtClean="0"/>
              <a:t>Smruti</a:t>
            </a:r>
            <a:r>
              <a:rPr lang="en-US" dirty="0" smtClean="0"/>
              <a:t> R. Sarangi, 2016</a:t>
            </a:r>
            <a:endParaRPr lang="en-IN" dirty="0" smtClean="0"/>
          </a:p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A1295-B422-46D8-A055-EAE08503524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980896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96945-9104-4ADE-BCD3-9E56B7BAA9FD}" type="datetimeFigureOut">
              <a:rPr lang="en-IN" smtClean="0"/>
              <a:t>21-01-2016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A1295-B422-46D8-A055-EAE08503524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62228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96945-9104-4ADE-BCD3-9E56B7BAA9FD}" type="datetimeFigureOut">
              <a:rPr lang="en-IN" smtClean="0"/>
              <a:t>21-01-2016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A1295-B422-46D8-A055-EAE08503524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778348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96945-9104-4ADE-BCD3-9E56B7BAA9FD}" type="datetimeFigureOut">
              <a:rPr lang="en-IN" smtClean="0"/>
              <a:t>21-01-2016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A1295-B422-46D8-A055-EAE08503524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325778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96945-9104-4ADE-BCD3-9E56B7BAA9FD}" type="datetimeFigureOut">
              <a:rPr lang="en-IN" smtClean="0"/>
              <a:t>21-01-2016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A1295-B422-46D8-A055-EAE08503524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219251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96945-9104-4ADE-BCD3-9E56B7BAA9FD}" type="datetimeFigureOut">
              <a:rPr lang="en-IN" smtClean="0"/>
              <a:t>21-01-2016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A1295-B422-46D8-A055-EAE08503524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359661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96945-9104-4ADE-BCD3-9E56B7BAA9FD}" type="datetimeFigureOut">
              <a:rPr lang="en-IN" smtClean="0"/>
              <a:t>21-01-2016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A1295-B422-46D8-A055-EAE08503524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46525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96945-9104-4ADE-BCD3-9E56B7BAA9FD}" type="datetimeFigureOut">
              <a:rPr lang="en-IN" smtClean="0"/>
              <a:t>21-01-2016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A1295-B422-46D8-A055-EAE08503524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743738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96945-9104-4ADE-BCD3-9E56B7BAA9FD}" type="datetimeFigureOut">
              <a:rPr lang="en-IN" smtClean="0"/>
              <a:t>21-01-2016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Smruti R. Sarangi, 2016</a:t>
            </a:r>
            <a:endParaRPr lang="en-IN" smtClean="0"/>
          </a:p>
          <a:p>
            <a:endParaRPr lang="en-I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A1295-B422-46D8-A055-EAE08503524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486992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IN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C96945-9104-4ADE-BCD3-9E56B7BAA9FD}" type="datetimeFigureOut">
              <a:rPr lang="en-IN" smtClean="0"/>
              <a:t>21-01-2016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© </a:t>
            </a:r>
            <a:r>
              <a:rPr lang="en-US" dirty="0" err="1" smtClean="0"/>
              <a:t>Smruti</a:t>
            </a:r>
            <a:r>
              <a:rPr lang="en-US" dirty="0" smtClean="0"/>
              <a:t> R. Sarangi, 2016</a:t>
            </a:r>
            <a:endParaRPr lang="en-IN" dirty="0" smtClean="0"/>
          </a:p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4A1295-B422-46D8-A055-EAE08503524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98859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hyperlink" Target="http://backup.itsoc.org/review/meir/node5.html" TargetMode="Externa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OOO Pipelines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Smruti</a:t>
            </a:r>
            <a:r>
              <a:rPr lang="en-US" dirty="0" smtClean="0"/>
              <a:t> R. Sarangi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91398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In-order Pipelines</a:t>
            </a:r>
          </a:p>
          <a:p>
            <a:r>
              <a:rPr lang="en-US" dirty="0" smtClean="0"/>
              <a:t>Out-of-order Pipelines: Motivation</a:t>
            </a:r>
          </a:p>
          <a:p>
            <a:r>
              <a:rPr lang="en-US" dirty="0" smtClean="0"/>
              <a:t>Out-of-order Pipelines: Basics</a:t>
            </a:r>
          </a:p>
          <a:p>
            <a:r>
              <a:rPr lang="en-IN" dirty="0" smtClean="0"/>
              <a:t>Branch Prediction</a:t>
            </a:r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25625"/>
            <a:ext cx="771799" cy="537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37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Pipelines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520760"/>
          </a:xfrm>
        </p:spPr>
        <p:txBody>
          <a:bodyPr/>
          <a:lstStyle/>
          <a:p>
            <a:r>
              <a:rPr lang="en-US" dirty="0" smtClean="0"/>
              <a:t>What do we know up till now: </a:t>
            </a:r>
            <a:endParaRPr lang="en-IN" dirty="0"/>
          </a:p>
        </p:txBody>
      </p:sp>
      <p:sp>
        <p:nvSpPr>
          <p:cNvPr id="4" name="Rectangle 3"/>
          <p:cNvSpPr/>
          <p:nvPr/>
        </p:nvSpPr>
        <p:spPr>
          <a:xfrm>
            <a:off x="2424022" y="2613804"/>
            <a:ext cx="7620730" cy="8540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In-order Pipelines</a:t>
            </a:r>
          </a:p>
          <a:p>
            <a:pPr algn="ctr"/>
            <a:r>
              <a:rPr lang="en-US" sz="2800" dirty="0" smtClean="0"/>
              <a:t>Instructions enter the pipeline in program order</a:t>
            </a:r>
            <a:endParaRPr lang="en-IN" sz="2800" dirty="0"/>
          </a:p>
        </p:txBody>
      </p:sp>
      <p:sp>
        <p:nvSpPr>
          <p:cNvPr id="5" name="Rounded Rectangle 4"/>
          <p:cNvSpPr/>
          <p:nvPr/>
        </p:nvSpPr>
        <p:spPr>
          <a:xfrm>
            <a:off x="1190445" y="4485736"/>
            <a:ext cx="1233578" cy="10351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Inst. Fetch</a:t>
            </a:r>
            <a:endParaRPr lang="en-IN" dirty="0"/>
          </a:p>
        </p:txBody>
      </p:sp>
      <p:sp>
        <p:nvSpPr>
          <p:cNvPr id="6" name="Rounded Rectangle 5"/>
          <p:cNvSpPr/>
          <p:nvPr/>
        </p:nvSpPr>
        <p:spPr>
          <a:xfrm>
            <a:off x="3193210" y="4485736"/>
            <a:ext cx="1233578" cy="10351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Operand Fetch</a:t>
            </a:r>
            <a:endParaRPr lang="en-IN" dirty="0"/>
          </a:p>
        </p:txBody>
      </p:sp>
      <p:sp>
        <p:nvSpPr>
          <p:cNvPr id="7" name="Rounded Rectangle 6"/>
          <p:cNvSpPr/>
          <p:nvPr/>
        </p:nvSpPr>
        <p:spPr>
          <a:xfrm>
            <a:off x="5195976" y="4485736"/>
            <a:ext cx="1233578" cy="10351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Execute</a:t>
            </a:r>
            <a:endParaRPr lang="en-IN" dirty="0"/>
          </a:p>
        </p:txBody>
      </p:sp>
      <p:sp>
        <p:nvSpPr>
          <p:cNvPr id="8" name="Rounded Rectangle 7"/>
          <p:cNvSpPr/>
          <p:nvPr/>
        </p:nvSpPr>
        <p:spPr>
          <a:xfrm>
            <a:off x="7187240" y="4485736"/>
            <a:ext cx="1233578" cy="10351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Memory</a:t>
            </a:r>
          </a:p>
          <a:p>
            <a:pPr algn="ctr"/>
            <a:r>
              <a:rPr lang="en-US" dirty="0" smtClean="0"/>
              <a:t>Access</a:t>
            </a:r>
            <a:endParaRPr lang="en-IN" dirty="0"/>
          </a:p>
        </p:txBody>
      </p:sp>
      <p:sp>
        <p:nvSpPr>
          <p:cNvPr id="9" name="Rounded Rectangle 8"/>
          <p:cNvSpPr/>
          <p:nvPr/>
        </p:nvSpPr>
        <p:spPr>
          <a:xfrm>
            <a:off x="9190006" y="4485736"/>
            <a:ext cx="1325594" cy="10351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Register</a:t>
            </a:r>
          </a:p>
          <a:p>
            <a:pPr algn="ctr"/>
            <a:r>
              <a:rPr lang="en-US" dirty="0" err="1" smtClean="0"/>
              <a:t>Writeback</a:t>
            </a:r>
            <a:r>
              <a:rPr lang="en-US" dirty="0" smtClean="0"/>
              <a:t>	</a:t>
            </a:r>
            <a:endParaRPr lang="en-IN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4022" y="4813540"/>
            <a:ext cx="771799" cy="53775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8291" y="4813540"/>
            <a:ext cx="746184" cy="53775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2558" y="4813540"/>
            <a:ext cx="746184" cy="53775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88392" y="4813540"/>
            <a:ext cx="678610" cy="537758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3614469" y="5926347"/>
            <a:ext cx="3942272" cy="4572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5-Stage Pipeline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1661188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Problems with </a:t>
            </a:r>
            <a:r>
              <a:rPr lang="en-US" dirty="0" err="1" smtClean="0"/>
              <a:t>Inorder</a:t>
            </a:r>
            <a:r>
              <a:rPr lang="en-US" dirty="0" smtClean="0"/>
              <a:t> Pipelines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252158"/>
            <a:ext cx="10515600" cy="2924805"/>
          </a:xfrm>
        </p:spPr>
        <p:txBody>
          <a:bodyPr/>
          <a:lstStyle/>
          <a:p>
            <a:r>
              <a:rPr lang="en-US" dirty="0" smtClean="0"/>
              <a:t>Hazards</a:t>
            </a:r>
          </a:p>
          <a:p>
            <a:pPr lvl="1"/>
            <a:r>
              <a:rPr lang="en-US" dirty="0" smtClean="0"/>
              <a:t>Structural Hazards </a:t>
            </a:r>
            <a:r>
              <a:rPr lang="en-US" dirty="0" smtClean="0">
                <a:sym typeface="Wingdings" panose="05000000000000000000" pitchFamily="2" charset="2"/>
              </a:rPr>
              <a:t> Two instructions vie for the same resource</a:t>
            </a:r>
            <a:br>
              <a:rPr lang="en-US" dirty="0" smtClean="0">
                <a:sym typeface="Wingdings" panose="05000000000000000000" pitchFamily="2" charset="2"/>
              </a:rPr>
            </a:br>
            <a:r>
              <a:rPr lang="en-US" dirty="0" smtClean="0">
                <a:sym typeface="Wingdings" panose="05000000000000000000" pitchFamily="2" charset="2"/>
              </a:rPr>
              <a:t>                     (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NOT possible in simple 5 stage pipelines</a:t>
            </a:r>
            <a:r>
              <a:rPr lang="en-US" dirty="0" smtClean="0">
                <a:sym typeface="Wingdings" panose="05000000000000000000" pitchFamily="2" charset="2"/>
              </a:rPr>
              <a:t>)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Data Hazards  Producer instruction is not ready when the consumer needs 			the data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Control Hazards  Instructions are fetched from the wrong path of the    branch</a:t>
            </a:r>
            <a:endParaRPr lang="en-US" dirty="0" smtClean="0"/>
          </a:p>
          <a:p>
            <a:pPr lvl="1"/>
            <a:endParaRPr lang="en-IN" dirty="0"/>
          </a:p>
        </p:txBody>
      </p:sp>
      <p:sp>
        <p:nvSpPr>
          <p:cNvPr id="4" name="Rounded Rectangle 3"/>
          <p:cNvSpPr/>
          <p:nvPr/>
        </p:nvSpPr>
        <p:spPr>
          <a:xfrm>
            <a:off x="1190445" y="1716611"/>
            <a:ext cx="1233578" cy="10351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Inst.</a:t>
            </a:r>
          </a:p>
          <a:p>
            <a:pPr algn="ctr"/>
            <a:r>
              <a:rPr lang="en-US" dirty="0" smtClean="0"/>
              <a:t>Fetch</a:t>
            </a:r>
            <a:endParaRPr lang="en-IN" dirty="0"/>
          </a:p>
        </p:txBody>
      </p:sp>
      <p:sp>
        <p:nvSpPr>
          <p:cNvPr id="5" name="Rounded Rectangle 4"/>
          <p:cNvSpPr/>
          <p:nvPr/>
        </p:nvSpPr>
        <p:spPr>
          <a:xfrm>
            <a:off x="3193210" y="1716611"/>
            <a:ext cx="1233578" cy="10351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Operand Fetch</a:t>
            </a:r>
            <a:endParaRPr lang="en-IN" dirty="0"/>
          </a:p>
        </p:txBody>
      </p:sp>
      <p:sp>
        <p:nvSpPr>
          <p:cNvPr id="6" name="Rounded Rectangle 5"/>
          <p:cNvSpPr/>
          <p:nvPr/>
        </p:nvSpPr>
        <p:spPr>
          <a:xfrm>
            <a:off x="5195976" y="1716611"/>
            <a:ext cx="1233578" cy="10351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Execute</a:t>
            </a:r>
            <a:endParaRPr lang="en-IN" dirty="0"/>
          </a:p>
        </p:txBody>
      </p:sp>
      <p:sp>
        <p:nvSpPr>
          <p:cNvPr id="7" name="Rounded Rectangle 6"/>
          <p:cNvSpPr/>
          <p:nvPr/>
        </p:nvSpPr>
        <p:spPr>
          <a:xfrm>
            <a:off x="7187240" y="1716611"/>
            <a:ext cx="1233578" cy="10351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Memory</a:t>
            </a:r>
          </a:p>
          <a:p>
            <a:pPr algn="ctr"/>
            <a:r>
              <a:rPr lang="en-US" dirty="0" smtClean="0"/>
              <a:t>Access</a:t>
            </a:r>
            <a:endParaRPr lang="en-IN" dirty="0"/>
          </a:p>
        </p:txBody>
      </p:sp>
      <p:sp>
        <p:nvSpPr>
          <p:cNvPr id="8" name="Rounded Rectangle 7"/>
          <p:cNvSpPr/>
          <p:nvPr/>
        </p:nvSpPr>
        <p:spPr>
          <a:xfrm>
            <a:off x="9190006" y="1716611"/>
            <a:ext cx="1325594" cy="10351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Register</a:t>
            </a:r>
          </a:p>
          <a:p>
            <a:pPr algn="ctr"/>
            <a:r>
              <a:rPr lang="en-US" dirty="0" err="1" smtClean="0"/>
              <a:t>Writeback</a:t>
            </a:r>
            <a:r>
              <a:rPr lang="en-US" dirty="0" smtClean="0"/>
              <a:t>	</a:t>
            </a:r>
            <a:endParaRPr lang="en-IN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4022" y="2044415"/>
            <a:ext cx="771799" cy="53775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8291" y="2044415"/>
            <a:ext cx="746184" cy="53775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2558" y="2044415"/>
            <a:ext cx="746184" cy="53775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88392" y="2044415"/>
            <a:ext cx="678610" cy="537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687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Hazards in In-order Pipelines</a:t>
            </a:r>
            <a:endParaRPr lang="en-IN" dirty="0"/>
          </a:p>
        </p:txBody>
      </p:sp>
      <p:sp>
        <p:nvSpPr>
          <p:cNvPr id="4" name="Rounded Rectangle 3"/>
          <p:cNvSpPr/>
          <p:nvPr/>
        </p:nvSpPr>
        <p:spPr>
          <a:xfrm>
            <a:off x="1090246" y="1716611"/>
            <a:ext cx="1333777" cy="10351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Instruction</a:t>
            </a:r>
          </a:p>
          <a:p>
            <a:pPr algn="ctr"/>
            <a:r>
              <a:rPr lang="en-US" dirty="0" smtClean="0"/>
              <a:t>Fetch</a:t>
            </a:r>
            <a:endParaRPr lang="en-IN" dirty="0"/>
          </a:p>
        </p:txBody>
      </p:sp>
      <p:sp>
        <p:nvSpPr>
          <p:cNvPr id="5" name="Rounded Rectangle 4"/>
          <p:cNvSpPr/>
          <p:nvPr/>
        </p:nvSpPr>
        <p:spPr>
          <a:xfrm>
            <a:off x="3193210" y="1716611"/>
            <a:ext cx="1233578" cy="10351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Operand Fetch</a:t>
            </a:r>
            <a:endParaRPr lang="en-IN" dirty="0"/>
          </a:p>
        </p:txBody>
      </p:sp>
      <p:sp>
        <p:nvSpPr>
          <p:cNvPr id="6" name="Rounded Rectangle 5"/>
          <p:cNvSpPr/>
          <p:nvPr/>
        </p:nvSpPr>
        <p:spPr>
          <a:xfrm>
            <a:off x="5195976" y="1716611"/>
            <a:ext cx="1233578" cy="10351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Execute</a:t>
            </a:r>
            <a:endParaRPr lang="en-IN" dirty="0"/>
          </a:p>
        </p:txBody>
      </p:sp>
      <p:sp>
        <p:nvSpPr>
          <p:cNvPr id="7" name="Rounded Rectangle 6"/>
          <p:cNvSpPr/>
          <p:nvPr/>
        </p:nvSpPr>
        <p:spPr>
          <a:xfrm>
            <a:off x="7187240" y="1716611"/>
            <a:ext cx="1233578" cy="10351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Memory</a:t>
            </a:r>
          </a:p>
          <a:p>
            <a:pPr algn="ctr"/>
            <a:r>
              <a:rPr lang="en-US" dirty="0" smtClean="0"/>
              <a:t>Access</a:t>
            </a:r>
            <a:endParaRPr lang="en-IN" dirty="0"/>
          </a:p>
        </p:txBody>
      </p:sp>
      <p:sp>
        <p:nvSpPr>
          <p:cNvPr id="8" name="Rounded Rectangle 7"/>
          <p:cNvSpPr/>
          <p:nvPr/>
        </p:nvSpPr>
        <p:spPr>
          <a:xfrm>
            <a:off x="9190006" y="1716611"/>
            <a:ext cx="1325594" cy="10351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Register</a:t>
            </a:r>
          </a:p>
          <a:p>
            <a:pPr algn="ctr"/>
            <a:r>
              <a:rPr lang="en-US" dirty="0" err="1" smtClean="0"/>
              <a:t>Writeback</a:t>
            </a:r>
            <a:r>
              <a:rPr lang="en-US" dirty="0" smtClean="0"/>
              <a:t>	</a:t>
            </a:r>
            <a:endParaRPr lang="en-IN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4022" y="2044415"/>
            <a:ext cx="771799" cy="53775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8291" y="2044415"/>
            <a:ext cx="746184" cy="53775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2558" y="2044415"/>
            <a:ext cx="746184" cy="53775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88392" y="2044415"/>
            <a:ext cx="678610" cy="537758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5184475" y="2931609"/>
            <a:ext cx="1295399" cy="44857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  <a:sym typeface="Wingdings" panose="05000000000000000000" pitchFamily="2" charset="2"/>
              </a:rPr>
              <a:t>ld</a:t>
            </a:r>
            <a:r>
              <a:rPr lang="en-US" dirty="0" smtClean="0">
                <a:solidFill>
                  <a:schemeClr val="tx1"/>
                </a:solidFill>
                <a:sym typeface="Wingdings" panose="05000000000000000000" pitchFamily="2" charset="2"/>
              </a:rPr>
              <a:t> r4, 4[r0] </a:t>
            </a:r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3066691" y="2866090"/>
            <a:ext cx="1371600" cy="44857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sym typeface="Wingdings" panose="05000000000000000000" pitchFamily="2" charset="2"/>
              </a:rPr>
              <a:t>add r5, r4, 1</a:t>
            </a:r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190445" y="4037162"/>
            <a:ext cx="1518249" cy="500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Cycle N</a:t>
            </a:r>
            <a:endParaRPr lang="en-IN" dirty="0"/>
          </a:p>
        </p:txBody>
      </p:sp>
      <p:sp>
        <p:nvSpPr>
          <p:cNvPr id="18" name="Rectangle 17"/>
          <p:cNvSpPr/>
          <p:nvPr/>
        </p:nvSpPr>
        <p:spPr>
          <a:xfrm>
            <a:off x="1190445" y="4037162"/>
            <a:ext cx="1518249" cy="500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Cycle N+1</a:t>
            </a:r>
            <a:endParaRPr lang="en-IN" dirty="0"/>
          </a:p>
        </p:txBody>
      </p:sp>
      <p:cxnSp>
        <p:nvCxnSpPr>
          <p:cNvPr id="35" name="Straight Arrow Connector 34"/>
          <p:cNvCxnSpPr/>
          <p:nvPr/>
        </p:nvCxnSpPr>
        <p:spPr>
          <a:xfrm flipH="1">
            <a:off x="4273062" y="2977232"/>
            <a:ext cx="1076640" cy="229815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H="1">
            <a:off x="6107389" y="2909977"/>
            <a:ext cx="2088481" cy="237859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8" name="Cloud Callout 37"/>
          <p:cNvSpPr/>
          <p:nvPr/>
        </p:nvSpPr>
        <p:spPr>
          <a:xfrm>
            <a:off x="4170760" y="3754314"/>
            <a:ext cx="1772840" cy="783179"/>
          </a:xfrm>
          <a:prstGeom prst="cloudCallou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Need data now</a:t>
            </a:r>
            <a:endParaRPr lang="en-IN" dirty="0"/>
          </a:p>
        </p:txBody>
      </p:sp>
      <p:sp>
        <p:nvSpPr>
          <p:cNvPr id="39" name="Cloud Callout 38"/>
          <p:cNvSpPr/>
          <p:nvPr/>
        </p:nvSpPr>
        <p:spPr>
          <a:xfrm>
            <a:off x="6726277" y="3801462"/>
            <a:ext cx="2227279" cy="783179"/>
          </a:xfrm>
          <a:prstGeom prst="cloudCallou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Earliest it can be generated</a:t>
            </a:r>
            <a:endParaRPr lang="en-IN" dirty="0"/>
          </a:p>
        </p:txBody>
      </p:sp>
      <p:grpSp>
        <p:nvGrpSpPr>
          <p:cNvPr id="44" name="Group 43"/>
          <p:cNvGrpSpPr/>
          <p:nvPr/>
        </p:nvGrpSpPr>
        <p:grpSpPr>
          <a:xfrm>
            <a:off x="4070838" y="5345723"/>
            <a:ext cx="2250831" cy="1283677"/>
            <a:chOff x="4070838" y="5345723"/>
            <a:chExt cx="2250831" cy="1283677"/>
          </a:xfrm>
        </p:grpSpPr>
        <p:cxnSp>
          <p:nvCxnSpPr>
            <p:cNvPr id="26" name="Straight Arrow Connector 25"/>
            <p:cNvCxnSpPr/>
            <p:nvPr/>
          </p:nvCxnSpPr>
          <p:spPr>
            <a:xfrm>
              <a:off x="4237892" y="5345723"/>
              <a:ext cx="0" cy="78251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flipV="1">
              <a:off x="4273062" y="6101862"/>
              <a:ext cx="911413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flipV="1">
              <a:off x="5184475" y="5358910"/>
              <a:ext cx="0" cy="7561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flipV="1">
              <a:off x="5195976" y="5358910"/>
              <a:ext cx="911413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/>
            <p:cNvCxnSpPr/>
            <p:nvPr/>
          </p:nvCxnSpPr>
          <p:spPr>
            <a:xfrm>
              <a:off x="6110319" y="5345723"/>
              <a:ext cx="0" cy="78251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Rounded Rectangle 42"/>
            <p:cNvSpPr/>
            <p:nvPr/>
          </p:nvSpPr>
          <p:spPr>
            <a:xfrm>
              <a:off x="4070838" y="6233746"/>
              <a:ext cx="2250831" cy="395654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clock</a:t>
              </a:r>
              <a:endParaRPr lang="en-IN" dirty="0"/>
            </a:p>
          </p:txBody>
        </p:sp>
      </p:grpSp>
      <p:sp>
        <p:nvSpPr>
          <p:cNvPr id="45" name="Rounded Rectangle 44"/>
          <p:cNvSpPr/>
          <p:nvPr/>
        </p:nvSpPr>
        <p:spPr>
          <a:xfrm>
            <a:off x="9416562" y="4584641"/>
            <a:ext cx="2189284" cy="69074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rgbClr val="FF0000"/>
                </a:solidFill>
              </a:rPr>
              <a:t>Hazard</a:t>
            </a:r>
            <a:endParaRPr lang="en-IN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310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2.96296E-6 L 0.15677 -0.0078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39" y="-39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4.81481E-6 L 0.16341 -0.01112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64" y="-556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38" grpId="0" animBg="1"/>
      <p:bldP spid="3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Solution: Stall the Pipeline</a:t>
            </a:r>
            <a:endParaRPr lang="en-IN" dirty="0"/>
          </a:p>
        </p:txBody>
      </p:sp>
      <p:sp>
        <p:nvSpPr>
          <p:cNvPr id="4" name="Rounded Rectangle 3"/>
          <p:cNvSpPr/>
          <p:nvPr/>
        </p:nvSpPr>
        <p:spPr>
          <a:xfrm>
            <a:off x="1090246" y="1716611"/>
            <a:ext cx="1333777" cy="10351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Instruction</a:t>
            </a:r>
          </a:p>
          <a:p>
            <a:pPr algn="ctr"/>
            <a:r>
              <a:rPr lang="en-US" dirty="0" smtClean="0"/>
              <a:t>Fetch</a:t>
            </a:r>
            <a:endParaRPr lang="en-IN" dirty="0"/>
          </a:p>
        </p:txBody>
      </p:sp>
      <p:sp>
        <p:nvSpPr>
          <p:cNvPr id="5" name="Rounded Rectangle 4"/>
          <p:cNvSpPr/>
          <p:nvPr/>
        </p:nvSpPr>
        <p:spPr>
          <a:xfrm>
            <a:off x="3193210" y="1716611"/>
            <a:ext cx="1233578" cy="10351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Operand Fetch</a:t>
            </a:r>
            <a:endParaRPr lang="en-IN" dirty="0"/>
          </a:p>
        </p:txBody>
      </p:sp>
      <p:sp>
        <p:nvSpPr>
          <p:cNvPr id="6" name="Rounded Rectangle 5"/>
          <p:cNvSpPr/>
          <p:nvPr/>
        </p:nvSpPr>
        <p:spPr>
          <a:xfrm>
            <a:off x="5195976" y="1716611"/>
            <a:ext cx="1233578" cy="10351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Execute</a:t>
            </a:r>
            <a:endParaRPr lang="en-IN" dirty="0"/>
          </a:p>
        </p:txBody>
      </p:sp>
      <p:sp>
        <p:nvSpPr>
          <p:cNvPr id="7" name="Rounded Rectangle 6"/>
          <p:cNvSpPr/>
          <p:nvPr/>
        </p:nvSpPr>
        <p:spPr>
          <a:xfrm>
            <a:off x="7187240" y="1716611"/>
            <a:ext cx="1233578" cy="10351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Memory</a:t>
            </a:r>
          </a:p>
          <a:p>
            <a:pPr algn="ctr"/>
            <a:r>
              <a:rPr lang="en-US" dirty="0" smtClean="0"/>
              <a:t>Access</a:t>
            </a:r>
            <a:endParaRPr lang="en-IN" dirty="0"/>
          </a:p>
        </p:txBody>
      </p:sp>
      <p:sp>
        <p:nvSpPr>
          <p:cNvPr id="8" name="Rounded Rectangle 7"/>
          <p:cNvSpPr/>
          <p:nvPr/>
        </p:nvSpPr>
        <p:spPr>
          <a:xfrm>
            <a:off x="9190006" y="1716611"/>
            <a:ext cx="1325594" cy="10351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Register</a:t>
            </a:r>
          </a:p>
          <a:p>
            <a:pPr algn="ctr"/>
            <a:r>
              <a:rPr lang="en-US" dirty="0" err="1" smtClean="0"/>
              <a:t>Writeback</a:t>
            </a:r>
            <a:r>
              <a:rPr lang="en-US" dirty="0" smtClean="0"/>
              <a:t>	</a:t>
            </a:r>
            <a:endParaRPr lang="en-IN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4022" y="2044415"/>
            <a:ext cx="771799" cy="53775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8291" y="2044415"/>
            <a:ext cx="746184" cy="53775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2558" y="2044415"/>
            <a:ext cx="746184" cy="53775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88392" y="2044415"/>
            <a:ext cx="678610" cy="537758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5195976" y="2909167"/>
            <a:ext cx="1295399" cy="44857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  <a:sym typeface="Wingdings" panose="05000000000000000000" pitchFamily="2" charset="2"/>
              </a:rPr>
              <a:t>ld</a:t>
            </a:r>
            <a:r>
              <a:rPr lang="en-US" dirty="0" smtClean="0">
                <a:solidFill>
                  <a:schemeClr val="tx1"/>
                </a:solidFill>
                <a:sym typeface="Wingdings" panose="05000000000000000000" pitchFamily="2" charset="2"/>
              </a:rPr>
              <a:t> r4, 4[r0] </a:t>
            </a:r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3066690" y="2909167"/>
            <a:ext cx="1371600" cy="44857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sym typeface="Wingdings" panose="05000000000000000000" pitchFamily="2" charset="2"/>
              </a:rPr>
              <a:t>add r5, r4, 1</a:t>
            </a:r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190445" y="4037162"/>
            <a:ext cx="1518249" cy="500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Cycle N</a:t>
            </a:r>
            <a:endParaRPr lang="en-IN" dirty="0"/>
          </a:p>
        </p:txBody>
      </p:sp>
      <p:sp>
        <p:nvSpPr>
          <p:cNvPr id="18" name="Rectangle 17"/>
          <p:cNvSpPr/>
          <p:nvPr/>
        </p:nvSpPr>
        <p:spPr>
          <a:xfrm>
            <a:off x="1190445" y="4037162"/>
            <a:ext cx="1518249" cy="500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Cycle N+1</a:t>
            </a:r>
            <a:endParaRPr lang="en-IN" dirty="0"/>
          </a:p>
        </p:txBody>
      </p:sp>
      <p:grpSp>
        <p:nvGrpSpPr>
          <p:cNvPr id="19" name="Group 18"/>
          <p:cNvGrpSpPr/>
          <p:nvPr/>
        </p:nvGrpSpPr>
        <p:grpSpPr>
          <a:xfrm>
            <a:off x="4070838" y="3182215"/>
            <a:ext cx="5781965" cy="3447185"/>
            <a:chOff x="4070838" y="3182215"/>
            <a:chExt cx="5781965" cy="3447185"/>
          </a:xfrm>
        </p:grpSpPr>
        <p:cxnSp>
          <p:nvCxnSpPr>
            <p:cNvPr id="35" name="Straight Arrow Connector 34"/>
            <p:cNvCxnSpPr/>
            <p:nvPr/>
          </p:nvCxnSpPr>
          <p:spPr>
            <a:xfrm flipH="1">
              <a:off x="4284564" y="3428079"/>
              <a:ext cx="1285224" cy="1824864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6" name="Straight Arrow Connector 35"/>
            <p:cNvCxnSpPr/>
            <p:nvPr/>
          </p:nvCxnSpPr>
          <p:spPr>
            <a:xfrm flipH="1">
              <a:off x="4351697" y="3182215"/>
              <a:ext cx="5501106" cy="2070728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38" name="Cloud Callout 37"/>
            <p:cNvSpPr/>
            <p:nvPr/>
          </p:nvSpPr>
          <p:spPr>
            <a:xfrm>
              <a:off x="4170760" y="3754314"/>
              <a:ext cx="1772840" cy="783179"/>
            </a:xfrm>
            <a:prstGeom prst="cloudCallou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Need data now</a:t>
              </a:r>
              <a:endParaRPr lang="en-IN" dirty="0"/>
            </a:p>
          </p:txBody>
        </p:sp>
        <p:sp>
          <p:nvSpPr>
            <p:cNvPr id="39" name="Cloud Callout 38"/>
            <p:cNvSpPr/>
            <p:nvPr/>
          </p:nvSpPr>
          <p:spPr>
            <a:xfrm>
              <a:off x="7625524" y="3895737"/>
              <a:ext cx="2227279" cy="783179"/>
            </a:xfrm>
            <a:prstGeom prst="cloudCallou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Here is the data</a:t>
              </a:r>
              <a:endParaRPr lang="en-IN" dirty="0"/>
            </a:p>
          </p:txBody>
        </p:sp>
        <p:grpSp>
          <p:nvGrpSpPr>
            <p:cNvPr id="44" name="Group 43"/>
            <p:cNvGrpSpPr/>
            <p:nvPr/>
          </p:nvGrpSpPr>
          <p:grpSpPr>
            <a:xfrm>
              <a:off x="4070838" y="5345723"/>
              <a:ext cx="2250831" cy="1283677"/>
              <a:chOff x="4070838" y="5345723"/>
              <a:chExt cx="2250831" cy="1283677"/>
            </a:xfrm>
          </p:grpSpPr>
          <p:cxnSp>
            <p:nvCxnSpPr>
              <p:cNvPr id="26" name="Straight Arrow Connector 25"/>
              <p:cNvCxnSpPr/>
              <p:nvPr/>
            </p:nvCxnSpPr>
            <p:spPr>
              <a:xfrm>
                <a:off x="4237892" y="5345723"/>
                <a:ext cx="0" cy="782515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>
              <a:xfrm flipV="1">
                <a:off x="4273062" y="6101862"/>
                <a:ext cx="911413" cy="1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>
              <a:xfrm flipV="1">
                <a:off x="5184475" y="5358910"/>
                <a:ext cx="0" cy="75614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>
              <a:xfrm flipV="1">
                <a:off x="5195976" y="5358910"/>
                <a:ext cx="911413" cy="1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Arrow Connector 32"/>
              <p:cNvCxnSpPr/>
              <p:nvPr/>
            </p:nvCxnSpPr>
            <p:spPr>
              <a:xfrm>
                <a:off x="6110319" y="5345723"/>
                <a:ext cx="0" cy="782515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3" name="Rounded Rectangle 42"/>
              <p:cNvSpPr/>
              <p:nvPr/>
            </p:nvSpPr>
            <p:spPr>
              <a:xfrm>
                <a:off x="4070838" y="6233746"/>
                <a:ext cx="2250831" cy="395654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clock</a:t>
                </a:r>
                <a:endParaRPr lang="en-IN" dirty="0"/>
              </a:p>
            </p:txBody>
          </p:sp>
        </p:grpSp>
      </p:grpSp>
      <p:sp>
        <p:nvSpPr>
          <p:cNvPr id="34" name="Rounded Rectangle 33"/>
          <p:cNvSpPr/>
          <p:nvPr/>
        </p:nvSpPr>
        <p:spPr>
          <a:xfrm>
            <a:off x="7156329" y="2907146"/>
            <a:ext cx="1295399" cy="44857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  <a:sym typeface="Wingdings" panose="05000000000000000000" pitchFamily="2" charset="2"/>
              </a:rPr>
              <a:t>ld</a:t>
            </a:r>
            <a:r>
              <a:rPr lang="en-US" dirty="0" smtClean="0">
                <a:solidFill>
                  <a:schemeClr val="tx1"/>
                </a:solidFill>
                <a:sym typeface="Wingdings" panose="05000000000000000000" pitchFamily="2" charset="2"/>
              </a:rPr>
              <a:t> r4, 4[r0] </a:t>
            </a:r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1172641" y="4037161"/>
            <a:ext cx="1518249" cy="500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Cycle N+2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49659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4.44444E-6 L 0.16354 -0.0041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77" y="-20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4.44444E-6 L 0.17149 0.00649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68" y="324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1.48148E-6 L 0.16797 -0.00069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98" y="-46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5" grpId="1" animBg="1"/>
      <p:bldP spid="16" grpId="0" animBg="1"/>
      <p:bldP spid="17" grpId="0" animBg="1"/>
      <p:bldP spid="18" grpId="0" animBg="1"/>
      <p:bldP spid="18" grpId="1" animBg="1"/>
      <p:bldP spid="34" grpId="0" animBg="1"/>
      <p:bldP spid="34" grpId="1" animBg="1"/>
      <p:bldP spid="34" grpId="2" animBg="1"/>
      <p:bldP spid="3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Control Hazards</a:t>
            </a:r>
            <a:endParaRPr lang="en-IN" dirty="0"/>
          </a:p>
        </p:txBody>
      </p:sp>
      <p:sp>
        <p:nvSpPr>
          <p:cNvPr id="4" name="Rounded Rectangle 3"/>
          <p:cNvSpPr/>
          <p:nvPr/>
        </p:nvSpPr>
        <p:spPr>
          <a:xfrm>
            <a:off x="1190445" y="1716611"/>
            <a:ext cx="1233578" cy="10351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Inst.</a:t>
            </a:r>
          </a:p>
          <a:p>
            <a:pPr algn="ctr"/>
            <a:r>
              <a:rPr lang="en-US" dirty="0" smtClean="0"/>
              <a:t>Fetch</a:t>
            </a:r>
            <a:endParaRPr lang="en-IN" dirty="0"/>
          </a:p>
        </p:txBody>
      </p:sp>
      <p:sp>
        <p:nvSpPr>
          <p:cNvPr id="5" name="Rounded Rectangle 4"/>
          <p:cNvSpPr/>
          <p:nvPr/>
        </p:nvSpPr>
        <p:spPr>
          <a:xfrm>
            <a:off x="3193210" y="1716611"/>
            <a:ext cx="1233578" cy="10351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Operand Fetch</a:t>
            </a:r>
            <a:endParaRPr lang="en-IN" dirty="0"/>
          </a:p>
        </p:txBody>
      </p:sp>
      <p:sp>
        <p:nvSpPr>
          <p:cNvPr id="6" name="Rounded Rectangle 5"/>
          <p:cNvSpPr/>
          <p:nvPr/>
        </p:nvSpPr>
        <p:spPr>
          <a:xfrm>
            <a:off x="5195976" y="1716611"/>
            <a:ext cx="1233578" cy="10351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Execute</a:t>
            </a:r>
            <a:endParaRPr lang="en-IN" dirty="0"/>
          </a:p>
        </p:txBody>
      </p:sp>
      <p:sp>
        <p:nvSpPr>
          <p:cNvPr id="7" name="Rounded Rectangle 6"/>
          <p:cNvSpPr/>
          <p:nvPr/>
        </p:nvSpPr>
        <p:spPr>
          <a:xfrm>
            <a:off x="7187240" y="1716611"/>
            <a:ext cx="1233578" cy="10351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Memory</a:t>
            </a:r>
          </a:p>
          <a:p>
            <a:pPr algn="ctr"/>
            <a:r>
              <a:rPr lang="en-US" dirty="0" smtClean="0"/>
              <a:t>Access</a:t>
            </a:r>
            <a:endParaRPr lang="en-IN" dirty="0"/>
          </a:p>
        </p:txBody>
      </p:sp>
      <p:sp>
        <p:nvSpPr>
          <p:cNvPr id="8" name="Rounded Rectangle 7"/>
          <p:cNvSpPr/>
          <p:nvPr/>
        </p:nvSpPr>
        <p:spPr>
          <a:xfrm>
            <a:off x="9190006" y="1716611"/>
            <a:ext cx="1325594" cy="10351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Register</a:t>
            </a:r>
          </a:p>
          <a:p>
            <a:pPr algn="ctr"/>
            <a:r>
              <a:rPr lang="en-US" dirty="0" err="1" smtClean="0"/>
              <a:t>Writeback</a:t>
            </a:r>
            <a:r>
              <a:rPr lang="en-US" dirty="0" smtClean="0"/>
              <a:t>	</a:t>
            </a:r>
            <a:endParaRPr lang="en-IN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4022" y="2044415"/>
            <a:ext cx="771799" cy="53775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8291" y="2044415"/>
            <a:ext cx="746184" cy="53775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2558" y="2044415"/>
            <a:ext cx="746184" cy="53775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88392" y="2044415"/>
            <a:ext cx="678610" cy="537758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1121434" y="2918501"/>
            <a:ext cx="1371600" cy="44857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  <a:sym typeface="Wingdings" panose="05000000000000000000" pitchFamily="2" charset="2"/>
              </a:rPr>
              <a:t>beq</a:t>
            </a:r>
            <a:r>
              <a:rPr lang="en-US" dirty="0" smtClean="0">
                <a:solidFill>
                  <a:schemeClr val="tx1"/>
                </a:solidFill>
                <a:sym typeface="Wingdings" panose="05000000000000000000" pitchFamily="2" charset="2"/>
              </a:rPr>
              <a:t> .label</a:t>
            </a:r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1104789" y="2918501"/>
            <a:ext cx="1469366" cy="44857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sym typeface="Wingdings" panose="05000000000000000000" pitchFamily="2" charset="2"/>
              </a:rPr>
              <a:t>add r1, r2, r3</a:t>
            </a:r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3124199" y="2946274"/>
            <a:ext cx="1371600" cy="44857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  <a:sym typeface="Wingdings" panose="05000000000000000000" pitchFamily="2" charset="2"/>
              </a:rPr>
              <a:t>beq</a:t>
            </a:r>
            <a:r>
              <a:rPr lang="en-US" dirty="0" smtClean="0">
                <a:solidFill>
                  <a:schemeClr val="tx1"/>
                </a:solidFill>
                <a:sym typeface="Wingdings" panose="05000000000000000000" pitchFamily="2" charset="2"/>
              </a:rPr>
              <a:t> .label</a:t>
            </a:r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1104789" y="2920945"/>
            <a:ext cx="1469366" cy="44857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sym typeface="Wingdings" panose="05000000000000000000" pitchFamily="2" charset="2"/>
              </a:rPr>
              <a:t>sub r5, r6, r7</a:t>
            </a:r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19" name="Cloud Callout 18"/>
          <p:cNvSpPr/>
          <p:nvPr/>
        </p:nvSpPr>
        <p:spPr>
          <a:xfrm>
            <a:off x="4070838" y="4062046"/>
            <a:ext cx="2822331" cy="888023"/>
          </a:xfrm>
          <a:prstGeom prst="cloudCallou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We know the status of the branch now</a:t>
            </a:r>
            <a:endParaRPr lang="en-IN" dirty="0"/>
          </a:p>
        </p:txBody>
      </p:sp>
      <p:cxnSp>
        <p:nvCxnSpPr>
          <p:cNvPr id="16" name="Straight Arrow Connector 15"/>
          <p:cNvCxnSpPr/>
          <p:nvPr/>
        </p:nvCxnSpPr>
        <p:spPr>
          <a:xfrm flipV="1">
            <a:off x="5964072" y="3367075"/>
            <a:ext cx="13647" cy="694972"/>
          </a:xfrm>
          <a:prstGeom prst="straightConnector1">
            <a:avLst/>
          </a:prstGeom>
          <a:ln w="6985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Group 28"/>
          <p:cNvGrpSpPr/>
          <p:nvPr/>
        </p:nvGrpSpPr>
        <p:grpSpPr>
          <a:xfrm>
            <a:off x="1607460" y="2859562"/>
            <a:ext cx="464024" cy="535286"/>
            <a:chOff x="1514901" y="4059602"/>
            <a:chExt cx="464024" cy="535286"/>
          </a:xfrm>
        </p:grpSpPr>
        <p:cxnSp>
          <p:nvCxnSpPr>
            <p:cNvPr id="22" name="Straight Connector 21"/>
            <p:cNvCxnSpPr/>
            <p:nvPr/>
          </p:nvCxnSpPr>
          <p:spPr>
            <a:xfrm>
              <a:off x="1514901" y="4062046"/>
              <a:ext cx="450377" cy="532842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1514901" y="4059602"/>
              <a:ext cx="464024" cy="535286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30" name="Group 29"/>
          <p:cNvGrpSpPr/>
          <p:nvPr/>
        </p:nvGrpSpPr>
        <p:grpSpPr>
          <a:xfrm>
            <a:off x="3573077" y="2843395"/>
            <a:ext cx="464024" cy="535286"/>
            <a:chOff x="1514901" y="4059602"/>
            <a:chExt cx="464024" cy="535286"/>
          </a:xfrm>
        </p:grpSpPr>
        <p:cxnSp>
          <p:nvCxnSpPr>
            <p:cNvPr id="31" name="Straight Connector 30"/>
            <p:cNvCxnSpPr/>
            <p:nvPr/>
          </p:nvCxnSpPr>
          <p:spPr>
            <a:xfrm>
              <a:off x="1514901" y="4062046"/>
              <a:ext cx="450377" cy="532842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flipH="1">
              <a:off x="1514901" y="4059602"/>
              <a:ext cx="464024" cy="535286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33" name="Cloud Callout 32"/>
          <p:cNvSpPr/>
          <p:nvPr/>
        </p:nvSpPr>
        <p:spPr>
          <a:xfrm>
            <a:off x="1081868" y="3820659"/>
            <a:ext cx="2822331" cy="888023"/>
          </a:xfrm>
          <a:prstGeom prst="cloudCallou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Cancel these instructions</a:t>
            </a:r>
            <a:endParaRPr lang="en-IN" dirty="0"/>
          </a:p>
        </p:txBody>
      </p:sp>
      <p:sp>
        <p:nvSpPr>
          <p:cNvPr id="35" name="Rounded Rectangle 34"/>
          <p:cNvSpPr/>
          <p:nvPr/>
        </p:nvSpPr>
        <p:spPr>
          <a:xfrm>
            <a:off x="3573077" y="5595582"/>
            <a:ext cx="6744630" cy="777922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Two instruction slots are wasted</a:t>
            </a:r>
            <a:endParaRPr lang="en-US" sz="3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30394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1.85185E-6 L 0.16263 0.0020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25" y="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1.48148E-6 L 0.1625 0.00208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25" y="93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0.1612 -1.85185E-6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06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8" grpId="0" animBg="1"/>
      <p:bldP spid="19" grpId="0" animBg="1"/>
      <p:bldP spid="33" grpId="0" animBg="1"/>
      <p:bldP spid="3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In-order Pipelines</a:t>
            </a:r>
          </a:p>
          <a:p>
            <a:r>
              <a:rPr lang="en-US" dirty="0" smtClean="0"/>
              <a:t>Out-of-order Pipelines: Motivation</a:t>
            </a:r>
          </a:p>
          <a:p>
            <a:r>
              <a:rPr lang="en-US" dirty="0"/>
              <a:t>Out-of-order Pipelines: </a:t>
            </a:r>
            <a:r>
              <a:rPr lang="en-US" dirty="0" smtClean="0"/>
              <a:t>Basics</a:t>
            </a:r>
          </a:p>
          <a:p>
            <a:r>
              <a:rPr lang="en-US" dirty="0" smtClean="0"/>
              <a:t>Branch Prediction</a:t>
            </a:r>
            <a:endParaRPr lang="en-IN" dirty="0"/>
          </a:p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01" y="2289649"/>
            <a:ext cx="771799" cy="537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388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Performance Equation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43098"/>
            <a:ext cx="10515600" cy="4220309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Is Computer A faster that computer B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</a:rPr>
              <a:t>Wrong Answers: </a:t>
            </a:r>
          </a:p>
          <a:p>
            <a:pPr lvl="1"/>
            <a:r>
              <a:rPr lang="en-US" dirty="0" smtClean="0"/>
              <a:t>More is the clock speed, faster is the computer</a:t>
            </a:r>
          </a:p>
          <a:p>
            <a:pPr lvl="1"/>
            <a:r>
              <a:rPr lang="en-US" dirty="0" smtClean="0"/>
              <a:t>More is the RAM, faster is the computer</a:t>
            </a:r>
          </a:p>
          <a:p>
            <a:pPr lvl="1"/>
            <a:endParaRPr lang="en-US" dirty="0"/>
          </a:p>
          <a:p>
            <a:r>
              <a:rPr lang="en-US" dirty="0" smtClean="0"/>
              <a:t>What does it mean for computer A to be faster than computer B</a:t>
            </a:r>
          </a:p>
          <a:p>
            <a:r>
              <a:rPr lang="en-US" dirty="0" smtClean="0"/>
              <a:t>Short Answer: </a:t>
            </a:r>
            <a:r>
              <a:rPr lang="en-US" b="1" dirty="0" smtClean="0">
                <a:solidFill>
                  <a:srgbClr val="FF0000"/>
                </a:solidFill>
              </a:rPr>
              <a:t>NOTHING</a:t>
            </a:r>
          </a:p>
          <a:p>
            <a:endParaRPr lang="en-US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Performance is always with respect to a program. You can say that a certain program runs faster on computer A as compared to computer B. 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n-US" dirty="0" smtClean="0"/>
          </a:p>
          <a:p>
            <a:pPr lvl="1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33296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Performance Equation - II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763069"/>
            <a:ext cx="10515600" cy="1413894"/>
          </a:xfrm>
        </p:spPr>
        <p:txBody>
          <a:bodyPr/>
          <a:lstStyle/>
          <a:p>
            <a:r>
              <a:rPr lang="en-US" dirty="0" smtClean="0"/>
              <a:t>Let us loosely refer to the reciprocal of the time per program as the </a:t>
            </a:r>
            <a:r>
              <a:rPr lang="en-US" b="1" dirty="0" smtClean="0">
                <a:solidFill>
                  <a:srgbClr val="FF0000"/>
                </a:solidFill>
              </a:rPr>
              <a:t>performance</a:t>
            </a:r>
            <a:endParaRPr lang="en-US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214651" y="2183642"/>
                <a:ext cx="8734567" cy="224580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3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#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𝑃𝑟𝑜𝑔𝑟𝑎𝑚𝑠</m:t>
                        </m:r>
                      </m:num>
                      <m:den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#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𝑆𝑒𝑐𝑜𝑛𝑑𝑠</m:t>
                        </m:r>
                      </m:den>
                    </m:f>
                  </m:oMath>
                </a14:m>
                <a:r>
                  <a:rPr lang="en-US" sz="3200" dirty="0" smtClean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#</m:t>
                        </m:r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𝑃𝑟𝑜𝑔𝑟𝑎𝑚𝑠</m:t>
                        </m:r>
                      </m:num>
                      <m:den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#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𝑖𝑛𝑠𝑡𝑠</m:t>
                        </m:r>
                      </m:den>
                    </m:f>
                  </m:oMath>
                </a14:m>
                <a:r>
                  <a:rPr lang="en-US" sz="3200" dirty="0" smtClean="0"/>
                  <a:t> *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#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𝑖𝑛𝑠𝑡𝑠</m:t>
                        </m:r>
                      </m:num>
                      <m:den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#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𝑐𝑦𝑐𝑙𝑒𝑠</m:t>
                        </m:r>
                      </m:den>
                    </m:f>
                  </m:oMath>
                </a14:m>
                <a:r>
                  <a:rPr lang="en-US" sz="3200" dirty="0" smtClean="0"/>
                  <a:t> *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#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𝑐𝑦𝑐𝑙𝑒𝑠</m:t>
                        </m:r>
                      </m:num>
                      <m:den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#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𝑠𝑒𝑐𝑜𝑛𝑑𝑠</m:t>
                        </m:r>
                      </m:den>
                    </m:f>
                  </m:oMath>
                </a14:m>
                <a:endParaRPr lang="en-US" sz="3200" dirty="0" smtClean="0"/>
              </a:p>
              <a:p>
                <a:r>
                  <a:rPr lang="en-US" sz="3200" dirty="0"/>
                  <a:t> </a:t>
                </a:r>
                <a:r>
                  <a:rPr lang="en-US" sz="3200" dirty="0" smtClean="0"/>
                  <a:t>                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𝐼𝑃𝐶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 ∗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𝑓𝑟𝑒𝑞</m:t>
                        </m:r>
                      </m:num>
                      <m:den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#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𝑖𝑛𝑠𝑡𝑠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𝑝𝑟𝑜𝑔𝑟𝑎𝑚</m:t>
                        </m:r>
                      </m:den>
                    </m:f>
                  </m:oMath>
                </a14:m>
                <a:endParaRPr lang="en-US" sz="3200" dirty="0" smtClean="0"/>
              </a:p>
              <a:p>
                <a:r>
                  <a:rPr lang="en-US" sz="3200" dirty="0"/>
                  <a:t> </a:t>
                </a:r>
                <a:r>
                  <a:rPr lang="en-US" sz="3200" dirty="0" smtClean="0"/>
                  <a:t>	       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𝐼𝑃𝐶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 ∗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𝑓𝑟𝑒𝑞</m:t>
                        </m:r>
                      </m:num>
                      <m:den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#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𝑖𝑛𝑠𝑡𝑠</m:t>
                        </m:r>
                      </m:den>
                    </m:f>
                  </m:oMath>
                </a14:m>
                <a:r>
                  <a:rPr lang="en-US" sz="3200" dirty="0" smtClean="0"/>
                  <a:t>   (assume just 1 program)</a:t>
                </a:r>
                <a:endParaRPr lang="en-US" sz="32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4651" y="2183642"/>
                <a:ext cx="8734567" cy="2245808"/>
              </a:xfrm>
              <a:prstGeom prst="rect">
                <a:avLst/>
              </a:prstGeom>
              <a:blipFill rotWithShape="0">
                <a:blip r:embed="rId3"/>
                <a:stretch>
                  <a:fillRect b="-62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45679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So, what does performance depend on 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#instructions in the program</a:t>
            </a:r>
          </a:p>
          <a:p>
            <a:pPr lvl="1"/>
            <a:r>
              <a:rPr lang="en-US" dirty="0" smtClean="0"/>
              <a:t>Depends on the compiler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Frequency </a:t>
            </a:r>
          </a:p>
          <a:p>
            <a:pPr lvl="1"/>
            <a:r>
              <a:rPr lang="en-US" dirty="0" smtClean="0"/>
              <a:t>Depends on the technology and the architecture</a:t>
            </a:r>
          </a:p>
          <a:p>
            <a:r>
              <a:rPr lang="en-US" b="1" dirty="0" smtClean="0">
                <a:solidFill>
                  <a:srgbClr val="0070C0"/>
                </a:solidFill>
              </a:rPr>
              <a:t>IPC</a:t>
            </a:r>
          </a:p>
          <a:p>
            <a:pPr lvl="1"/>
            <a:r>
              <a:rPr lang="en-US" dirty="0" smtClean="0"/>
              <a:t>Depends on the architecture, and the compiler</a:t>
            </a:r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73064" y="3320953"/>
            <a:ext cx="3380736" cy="2856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671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improve performance?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896500"/>
          </a:xfrm>
        </p:spPr>
        <p:txBody>
          <a:bodyPr/>
          <a:lstStyle/>
          <a:p>
            <a:r>
              <a:rPr lang="en-US" dirty="0" smtClean="0"/>
              <a:t>There are </a:t>
            </a:r>
            <a:r>
              <a:rPr lang="en-US" b="1" dirty="0" smtClean="0"/>
              <a:t>3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70C0"/>
                </a:solidFill>
              </a:rPr>
              <a:t>factors</a:t>
            </a:r>
            <a:r>
              <a:rPr lang="en-US" dirty="0" smtClean="0"/>
              <a:t>: </a:t>
            </a:r>
          </a:p>
          <a:p>
            <a:pPr lvl="1"/>
            <a:r>
              <a:rPr lang="en-US" dirty="0" smtClean="0"/>
              <a:t>IPC, instructions, and frequency</a:t>
            </a:r>
          </a:p>
          <a:p>
            <a:r>
              <a:rPr lang="en-US" dirty="0" smtClean="0"/>
              <a:t>#instructions is dependent on the compiler </a:t>
            </a:r>
            <a:r>
              <a:rPr lang="en-US" dirty="0" smtClean="0">
                <a:sym typeface="Wingdings" panose="05000000000000000000" pitchFamily="2" charset="2"/>
              </a:rPr>
              <a:t> not on the architecture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Let us look at </a:t>
            </a:r>
            <a:r>
              <a:rPr lang="en-US" dirty="0" smtClean="0">
                <a:solidFill>
                  <a:srgbClr val="0070C0"/>
                </a:solidFill>
                <a:sym typeface="Wingdings" panose="05000000000000000000" pitchFamily="2" charset="2"/>
              </a:rPr>
              <a:t>IPC</a:t>
            </a:r>
            <a:r>
              <a:rPr lang="en-US" dirty="0" smtClean="0">
                <a:sym typeface="Wingdings" panose="05000000000000000000" pitchFamily="2" charset="2"/>
              </a:rPr>
              <a:t> and 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frequency</a:t>
            </a:r>
            <a:endParaRPr lang="en-US" dirty="0">
              <a:sym typeface="Wingdings" panose="05000000000000000000" pitchFamily="2" charset="2"/>
            </a:endParaRPr>
          </a:p>
          <a:p>
            <a:r>
              <a:rPr lang="en-US" dirty="0" smtClean="0">
                <a:sym typeface="Wingdings" panose="05000000000000000000" pitchFamily="2" charset="2"/>
              </a:rPr>
              <a:t>IPC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What is the IPC of an in-order pipeline? </a:t>
            </a:r>
          </a:p>
          <a:p>
            <a:pPr lvl="1"/>
            <a:endParaRPr lang="en-US" dirty="0">
              <a:sym typeface="Wingdings" panose="05000000000000000000" pitchFamily="2" charset="2"/>
            </a:endParaRPr>
          </a:p>
          <a:p>
            <a:pPr lvl="1"/>
            <a:endParaRPr lang="en-US" dirty="0" smtClean="0">
              <a:sym typeface="Wingdings" panose="05000000000000000000" pitchFamily="2" charset="2"/>
            </a:endParaRPr>
          </a:p>
          <a:p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2292824" y="4722125"/>
            <a:ext cx="6318913" cy="57320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1 if there are no stalls, otherwise &lt; 1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253487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about frequency?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6"/>
            <a:ext cx="10515600" cy="4233980"/>
          </a:xfrm>
        </p:spPr>
        <p:txBody>
          <a:bodyPr>
            <a:normAutofit/>
          </a:bodyPr>
          <a:lstStyle/>
          <a:p>
            <a:r>
              <a:rPr lang="en-US" dirty="0" smtClean="0"/>
              <a:t>What is frequency dependent on …</a:t>
            </a:r>
          </a:p>
          <a:p>
            <a:r>
              <a:rPr lang="en-US" b="1" dirty="0">
                <a:solidFill>
                  <a:schemeClr val="accent6"/>
                </a:solidFill>
              </a:rPr>
              <a:t> </a:t>
            </a:r>
            <a:r>
              <a:rPr lang="en-US" b="1" dirty="0" smtClean="0">
                <a:solidFill>
                  <a:schemeClr val="accent6"/>
                </a:solidFill>
              </a:rPr>
              <a:t>Frequency = 1 / clock period</a:t>
            </a:r>
          </a:p>
          <a:p>
            <a:r>
              <a:rPr lang="en-US" dirty="0" smtClean="0"/>
              <a:t>Clock Period: </a:t>
            </a:r>
          </a:p>
          <a:p>
            <a:pPr lvl="1"/>
            <a:r>
              <a:rPr lang="en-US" dirty="0" smtClean="0"/>
              <a:t>1 </a:t>
            </a:r>
            <a:r>
              <a:rPr lang="en-US" dirty="0" smtClean="0">
                <a:solidFill>
                  <a:schemeClr val="accent5"/>
                </a:solidFill>
              </a:rPr>
              <a:t>pipeline stage </a:t>
            </a:r>
            <a:r>
              <a:rPr lang="en-US" dirty="0" smtClean="0"/>
              <a:t>is expected to take 1 clock cycle</a:t>
            </a:r>
          </a:p>
          <a:p>
            <a:pPr lvl="1"/>
            <a:r>
              <a:rPr lang="en-US" dirty="0" smtClean="0"/>
              <a:t>Clock period = maximum latency of the pipeline stages</a:t>
            </a:r>
          </a:p>
          <a:p>
            <a:r>
              <a:rPr lang="en-US" dirty="0" smtClean="0"/>
              <a:t>How to reduce the clock period</a:t>
            </a:r>
          </a:p>
          <a:p>
            <a:pPr lvl="1"/>
            <a:r>
              <a:rPr lang="en-US" dirty="0" smtClean="0"/>
              <a:t>Make each stage of the pipeline </a:t>
            </a:r>
            <a:r>
              <a:rPr lang="en-US" dirty="0" smtClean="0">
                <a:solidFill>
                  <a:srgbClr val="FF0000"/>
                </a:solidFill>
              </a:rPr>
              <a:t>smaller</a:t>
            </a:r>
            <a:r>
              <a:rPr lang="en-US" dirty="0" smtClean="0"/>
              <a:t> by </a:t>
            </a:r>
            <a:r>
              <a:rPr lang="en-US" dirty="0" smtClean="0">
                <a:solidFill>
                  <a:schemeClr val="tx2"/>
                </a:solidFill>
              </a:rPr>
              <a:t>increasing</a:t>
            </a:r>
            <a:r>
              <a:rPr lang="en-US" dirty="0" smtClean="0"/>
              <a:t> the number of pipeline stages</a:t>
            </a:r>
          </a:p>
          <a:p>
            <a:pPr lvl="1"/>
            <a:r>
              <a:rPr lang="en-US" dirty="0" smtClean="0"/>
              <a:t>Use faster transistors</a:t>
            </a:r>
          </a:p>
          <a:p>
            <a:endParaRPr lang="en-US" dirty="0" smtClean="0"/>
          </a:p>
          <a:p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7243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Limits to Increasing Frequency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896500"/>
          </a:xfrm>
        </p:spPr>
        <p:txBody>
          <a:bodyPr/>
          <a:lstStyle/>
          <a:p>
            <a:r>
              <a:rPr lang="en-US" dirty="0" smtClean="0"/>
              <a:t>Assume that we have the fastest possible transistors</a:t>
            </a:r>
          </a:p>
          <a:p>
            <a:r>
              <a:rPr lang="en-US" dirty="0" smtClean="0"/>
              <a:t>Can we increase the frequency to 100 GHz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5766" y="2386619"/>
            <a:ext cx="2030247" cy="1600944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838200" y="3507475"/>
            <a:ext cx="3365310" cy="8325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Reasons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428968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Limits to increasing frequency - II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79966"/>
            <a:ext cx="10515600" cy="1354303"/>
          </a:xfrm>
        </p:spPr>
        <p:txBody>
          <a:bodyPr>
            <a:normAutofit/>
          </a:bodyPr>
          <a:lstStyle/>
          <a:p>
            <a:r>
              <a:rPr lang="en-US" dirty="0" smtClean="0"/>
              <a:t>What does it mean to have a very high frequency? </a:t>
            </a:r>
          </a:p>
          <a:p>
            <a:r>
              <a:rPr lang="en-US" dirty="0" smtClean="0"/>
              <a:t>Before answering keep these facts in mind: 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>
              <a:xfrm>
                <a:off x="5199797" y="3343701"/>
                <a:ext cx="2415654" cy="914400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∝</m:t>
                      </m:r>
                      <m:sSup>
                        <m:sSupPr>
                          <m:ctrlPr>
                            <a:rPr lang="en-US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9797" y="3343701"/>
                <a:ext cx="2415654" cy="914400"/>
              </a:xfrm>
              <a:prstGeom prst="round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/>
          <p:cNvSpPr/>
          <p:nvPr/>
        </p:nvSpPr>
        <p:spPr>
          <a:xfrm>
            <a:off x="3343701" y="3357349"/>
            <a:ext cx="1637732" cy="9144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Thumb Rule</a:t>
            </a:r>
            <a:endParaRPr lang="en-US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8147713" y="3180883"/>
            <a:ext cx="257577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P </a:t>
            </a:r>
            <a:r>
              <a:rPr lang="en-US" sz="3200" dirty="0" smtClean="0">
                <a:sym typeface="Wingdings" panose="05000000000000000000" pitchFamily="2" charset="2"/>
              </a:rPr>
              <a:t> power</a:t>
            </a:r>
          </a:p>
          <a:p>
            <a:r>
              <a:rPr lang="en-US" sz="3200" dirty="0" smtClean="0">
                <a:sym typeface="Wingdings" panose="05000000000000000000" pitchFamily="2" charset="2"/>
              </a:rPr>
              <a:t>f  frequency</a:t>
            </a:r>
            <a:endParaRPr lang="en-US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ounded Rectangle 6"/>
              <p:cNvSpPr/>
              <p:nvPr/>
            </p:nvSpPr>
            <p:spPr>
              <a:xfrm>
                <a:off x="5199797" y="4504715"/>
                <a:ext cx="2415654" cy="914400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US" sz="3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</m:oMath>
                </a14:m>
                <a:r>
                  <a:rPr lang="en-US" sz="3200" b="0" dirty="0" smtClean="0">
                    <a:ea typeface="Cambria Math" panose="02040503050406030204" pitchFamily="18" charset="0"/>
                  </a:rPr>
                  <a:t>T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  <m:r>
                      <a:rPr lang="en-US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  <m:r>
                      <a:rPr lang="en-US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3200" dirty="0"/>
              </a:p>
            </p:txBody>
          </p:sp>
        </mc:Choice>
        <mc:Fallback xmlns="">
          <p:sp>
            <p:nvSpPr>
              <p:cNvPr id="7" name="Rounded 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9797" y="4504715"/>
                <a:ext cx="2415654" cy="914400"/>
              </a:xfrm>
              <a:prstGeom prst="roundRect">
                <a:avLst/>
              </a:prstGeom>
              <a:blipFill rotWithShape="0">
                <a:blip r:embed="rId4"/>
                <a:stretch>
                  <a:fillRect b="-32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/>
          <p:cNvSpPr/>
          <p:nvPr/>
        </p:nvSpPr>
        <p:spPr>
          <a:xfrm>
            <a:off x="3125337" y="4518363"/>
            <a:ext cx="1856096" cy="9144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Thermo-dynamics</a:t>
            </a:r>
            <a:endParaRPr lang="en-US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8147713" y="4341897"/>
            <a:ext cx="311219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P </a:t>
            </a:r>
            <a:r>
              <a:rPr lang="en-US" sz="3200" dirty="0" smtClean="0">
                <a:sym typeface="Wingdings" panose="05000000000000000000" pitchFamily="2" charset="2"/>
              </a:rPr>
              <a:t> power</a:t>
            </a:r>
          </a:p>
          <a:p>
            <a:r>
              <a:rPr lang="en-US" sz="3200" dirty="0">
                <a:sym typeface="Wingdings" panose="05000000000000000000" pitchFamily="2" charset="2"/>
              </a:rPr>
              <a:t>T</a:t>
            </a:r>
            <a:r>
              <a:rPr lang="en-US" sz="3200" dirty="0" smtClean="0">
                <a:sym typeface="Wingdings" panose="05000000000000000000" pitchFamily="2" charset="2"/>
              </a:rPr>
              <a:t>  Temperature</a:t>
            </a:r>
            <a:endParaRPr lang="en-US" sz="3200" dirty="0"/>
          </a:p>
        </p:txBody>
      </p:sp>
      <p:sp>
        <p:nvSpPr>
          <p:cNvPr id="10" name="Rounded Rectangle 9"/>
          <p:cNvSpPr/>
          <p:nvPr/>
        </p:nvSpPr>
        <p:spPr>
          <a:xfrm>
            <a:off x="3125337" y="5842195"/>
            <a:ext cx="8228463" cy="89392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We need to increase the number of pipeline stages </a:t>
            </a:r>
            <a:r>
              <a:rPr lang="en-US" sz="2800" dirty="0" smtClean="0">
                <a:sym typeface="Wingdings" panose="05000000000000000000" pitchFamily="2" charset="2"/>
              </a:rPr>
              <a:t> more hazards, more forwarding paths</a:t>
            </a:r>
            <a:endParaRPr lang="en-US" sz="2800" dirty="0" smtClean="0"/>
          </a:p>
        </p:txBody>
      </p:sp>
      <p:sp>
        <p:nvSpPr>
          <p:cNvPr id="11" name="Oval 10"/>
          <p:cNvSpPr/>
          <p:nvPr/>
        </p:nvSpPr>
        <p:spPr>
          <a:xfrm>
            <a:off x="1705970" y="3562066"/>
            <a:ext cx="859809" cy="696035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1</a:t>
            </a:r>
            <a:endParaRPr lang="en-US" sz="4400" dirty="0"/>
          </a:p>
        </p:txBody>
      </p:sp>
      <p:sp>
        <p:nvSpPr>
          <p:cNvPr id="12" name="Oval 11"/>
          <p:cNvSpPr/>
          <p:nvPr/>
        </p:nvSpPr>
        <p:spPr>
          <a:xfrm>
            <a:off x="1733266" y="4613897"/>
            <a:ext cx="859809" cy="696035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2</a:t>
            </a:r>
            <a:endParaRPr lang="en-US" sz="4400" dirty="0"/>
          </a:p>
        </p:txBody>
      </p:sp>
      <p:sp>
        <p:nvSpPr>
          <p:cNvPr id="13" name="Oval 12"/>
          <p:cNvSpPr/>
          <p:nvPr/>
        </p:nvSpPr>
        <p:spPr>
          <a:xfrm>
            <a:off x="1746913" y="5835371"/>
            <a:ext cx="859809" cy="696035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3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994599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  <p:bldP spid="7" grpId="0" animBg="1"/>
      <p:bldP spid="8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many pipeline stages can we have?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913193"/>
            <a:ext cx="10515600" cy="1583141"/>
          </a:xfrm>
        </p:spPr>
        <p:txBody>
          <a:bodyPr>
            <a:normAutofit/>
          </a:bodyPr>
          <a:lstStyle/>
          <a:p>
            <a:r>
              <a:rPr lang="en-US" dirty="0" smtClean="0"/>
              <a:t>We are limited by the latch delay</a:t>
            </a:r>
          </a:p>
          <a:p>
            <a:r>
              <a:rPr lang="en-US" dirty="0" smtClean="0"/>
              <a:t>Even with an infinite number of stages, the minimum clock period will be equal to the latch delay </a:t>
            </a:r>
          </a:p>
        </p:txBody>
      </p:sp>
      <p:sp>
        <p:nvSpPr>
          <p:cNvPr id="4" name="Rectangle 3"/>
          <p:cNvSpPr/>
          <p:nvPr/>
        </p:nvSpPr>
        <p:spPr>
          <a:xfrm>
            <a:off x="293427" y="2224585"/>
            <a:ext cx="2565779" cy="12146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Logic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3036627" y="2224585"/>
            <a:ext cx="982639" cy="121465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Latch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9362364" y="2224585"/>
            <a:ext cx="384412" cy="12146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9924197" y="2224585"/>
            <a:ext cx="982639" cy="121465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Latch</a:t>
            </a:r>
            <a:endParaRPr lang="en-US" sz="2400" dirty="0"/>
          </a:p>
        </p:txBody>
      </p:sp>
      <p:sp>
        <p:nvSpPr>
          <p:cNvPr id="8" name="Rectangle 7"/>
          <p:cNvSpPr/>
          <p:nvPr/>
        </p:nvSpPr>
        <p:spPr>
          <a:xfrm>
            <a:off x="5353334" y="2224585"/>
            <a:ext cx="1514901" cy="12146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Logic</a:t>
            </a:r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7045656" y="2224585"/>
            <a:ext cx="982639" cy="121465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Latch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838200" y="3649967"/>
            <a:ext cx="2220864" cy="64633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600" dirty="0" smtClean="0"/>
              <a:t>Few stages</a:t>
            </a:r>
            <a:endParaRPr lang="en-US" sz="3600" dirty="0"/>
          </a:p>
        </p:txBody>
      </p:sp>
      <p:sp>
        <p:nvSpPr>
          <p:cNvPr id="11" name="TextBox 10"/>
          <p:cNvSpPr txBox="1"/>
          <p:nvPr/>
        </p:nvSpPr>
        <p:spPr>
          <a:xfrm>
            <a:off x="5548952" y="3635249"/>
            <a:ext cx="2480231" cy="64633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600" dirty="0" smtClean="0"/>
              <a:t>More stages</a:t>
            </a:r>
            <a:endParaRPr lang="en-US" sz="3600" dirty="0"/>
          </a:p>
        </p:txBody>
      </p:sp>
      <p:sp>
        <p:nvSpPr>
          <p:cNvPr id="12" name="TextBox 11"/>
          <p:cNvSpPr txBox="1"/>
          <p:nvPr/>
        </p:nvSpPr>
        <p:spPr>
          <a:xfrm>
            <a:off x="8690941" y="3627890"/>
            <a:ext cx="3449149" cy="64633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600" dirty="0" smtClean="0"/>
              <a:t>Even more stages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599820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Pipeline Stages </a:t>
            </a:r>
            <a:r>
              <a:rPr lang="en-US" dirty="0" err="1" smtClean="0"/>
              <a:t>vs</a:t>
            </a:r>
            <a:r>
              <a:rPr lang="en-US" dirty="0" smtClean="0"/>
              <a:t> IPC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712859"/>
          </a:xfrm>
        </p:spPr>
        <p:txBody>
          <a:bodyPr/>
          <a:lstStyle/>
          <a:p>
            <a:r>
              <a:rPr lang="en-US" dirty="0" smtClean="0"/>
              <a:t>CPI = 1/ IPC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1282890" y="3029803"/>
            <a:ext cx="9089409" cy="9416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CPI = </a:t>
            </a:r>
            <a:r>
              <a:rPr lang="en-US" sz="3600" dirty="0" err="1" smtClean="0"/>
              <a:t>CPI</a:t>
            </a:r>
            <a:r>
              <a:rPr lang="en-US" sz="3600" baseline="-25000" dirty="0" err="1" smtClean="0"/>
              <a:t>ideal</a:t>
            </a:r>
            <a:r>
              <a:rPr lang="en-US" sz="3600" dirty="0" smtClean="0"/>
              <a:t> + </a:t>
            </a:r>
            <a:r>
              <a:rPr lang="en-US" sz="3600" dirty="0" err="1" smtClean="0"/>
              <a:t>stall_rate</a:t>
            </a:r>
            <a:r>
              <a:rPr lang="en-US" sz="3600" dirty="0" smtClean="0"/>
              <a:t> * </a:t>
            </a:r>
            <a:r>
              <a:rPr lang="en-US" sz="3600" dirty="0" err="1" smtClean="0"/>
              <a:t>stall_penalty</a:t>
            </a:r>
            <a:endParaRPr lang="en-US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838200" y="4579138"/>
            <a:ext cx="10784619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The stall rate will remain more or less constant per instruction</a:t>
            </a:r>
            <a:br>
              <a:rPr lang="en-US" sz="3200" dirty="0" smtClean="0"/>
            </a:br>
            <a:r>
              <a:rPr lang="en-US" sz="3200" dirty="0" smtClean="0"/>
              <a:t> with the number of pipeline stages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The stall penalty (in terms of cycles) will however </a:t>
            </a:r>
            <a:r>
              <a:rPr lang="en-US" sz="3200" b="1" dirty="0" smtClean="0">
                <a:solidFill>
                  <a:schemeClr val="tx2"/>
                </a:solidFill>
              </a:rPr>
              <a:t>increase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This will lead to a </a:t>
            </a:r>
            <a:r>
              <a:rPr lang="en-US" sz="3200" b="1" dirty="0" smtClean="0">
                <a:solidFill>
                  <a:srgbClr val="FF0000"/>
                </a:solidFill>
              </a:rPr>
              <a:t>loss</a:t>
            </a:r>
            <a:r>
              <a:rPr lang="en-US" sz="3200" dirty="0" smtClean="0"/>
              <a:t> in IPC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076970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Summary: Why we cannot increase frequency?</a:t>
            </a:r>
            <a:endParaRPr lang="en-US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502910648"/>
              </p:ext>
            </p:extLst>
          </p:nvPr>
        </p:nvGraphicFramePr>
        <p:xfrm>
          <a:off x="2618854" y="1897039"/>
          <a:ext cx="7425898" cy="46234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94619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Since we cannot increase frequency …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5663" y="1509713"/>
            <a:ext cx="2190750" cy="4667250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6810233" y="2879678"/>
            <a:ext cx="3753134" cy="13511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Increase IPC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0253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Increase IPC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132226"/>
          </a:xfrm>
        </p:spPr>
        <p:txBody>
          <a:bodyPr/>
          <a:lstStyle/>
          <a:p>
            <a:r>
              <a:rPr lang="en-US" dirty="0" smtClean="0"/>
              <a:t>Issue more instructions per cycle</a:t>
            </a:r>
          </a:p>
          <a:p>
            <a:r>
              <a:rPr lang="en-US" dirty="0" smtClean="0"/>
              <a:t>2, 4, or 8 instructions</a:t>
            </a:r>
          </a:p>
          <a:p>
            <a:r>
              <a:rPr lang="en-US" dirty="0" smtClean="0"/>
              <a:t>Make it a </a:t>
            </a:r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</a:rPr>
              <a:t>superscalar</a:t>
            </a:r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dirty="0" smtClean="0"/>
              <a:t>processor </a:t>
            </a:r>
            <a:r>
              <a:rPr lang="en-US" dirty="0" smtClean="0">
                <a:sym typeface="Wingdings" panose="05000000000000000000" pitchFamily="2" charset="2"/>
              </a:rPr>
              <a:t> A processor that can execute multiple instructions per cycle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2693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In-order Superscalar Processor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1781" y="1478326"/>
            <a:ext cx="10515600" cy="977166"/>
          </a:xfrm>
        </p:spPr>
        <p:txBody>
          <a:bodyPr/>
          <a:lstStyle/>
          <a:p>
            <a:r>
              <a:rPr lang="en-US" dirty="0" smtClean="0"/>
              <a:t>Have multiple pipelines. 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2574555" y="2666303"/>
            <a:ext cx="1233578" cy="10351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Inst. Fetch</a:t>
            </a:r>
            <a:endParaRPr lang="en-IN" dirty="0"/>
          </a:p>
        </p:txBody>
      </p:sp>
      <p:sp>
        <p:nvSpPr>
          <p:cNvPr id="5" name="Rounded Rectangle 4"/>
          <p:cNvSpPr/>
          <p:nvPr/>
        </p:nvSpPr>
        <p:spPr>
          <a:xfrm>
            <a:off x="4577320" y="2666303"/>
            <a:ext cx="1233578" cy="10351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Operand Fetch</a:t>
            </a:r>
            <a:endParaRPr lang="en-IN" dirty="0"/>
          </a:p>
        </p:txBody>
      </p:sp>
      <p:sp>
        <p:nvSpPr>
          <p:cNvPr id="6" name="Rounded Rectangle 5"/>
          <p:cNvSpPr/>
          <p:nvPr/>
        </p:nvSpPr>
        <p:spPr>
          <a:xfrm>
            <a:off x="6580086" y="2666303"/>
            <a:ext cx="1233578" cy="10351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Execute</a:t>
            </a:r>
            <a:endParaRPr lang="en-IN" dirty="0"/>
          </a:p>
        </p:txBody>
      </p:sp>
      <p:sp>
        <p:nvSpPr>
          <p:cNvPr id="7" name="Rounded Rectangle 6"/>
          <p:cNvSpPr/>
          <p:nvPr/>
        </p:nvSpPr>
        <p:spPr>
          <a:xfrm>
            <a:off x="8571350" y="2666303"/>
            <a:ext cx="1233578" cy="10351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Memory</a:t>
            </a:r>
          </a:p>
          <a:p>
            <a:pPr algn="ctr"/>
            <a:r>
              <a:rPr lang="en-US" dirty="0" smtClean="0"/>
              <a:t>Access</a:t>
            </a:r>
            <a:endParaRPr lang="en-IN" dirty="0"/>
          </a:p>
        </p:txBody>
      </p:sp>
      <p:sp>
        <p:nvSpPr>
          <p:cNvPr id="8" name="Rounded Rectangle 7"/>
          <p:cNvSpPr/>
          <p:nvPr/>
        </p:nvSpPr>
        <p:spPr>
          <a:xfrm>
            <a:off x="10574116" y="2666303"/>
            <a:ext cx="1325594" cy="10351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Register</a:t>
            </a:r>
          </a:p>
          <a:p>
            <a:pPr algn="ctr"/>
            <a:r>
              <a:rPr lang="en-US" dirty="0" err="1" smtClean="0"/>
              <a:t>Writeback</a:t>
            </a:r>
            <a:r>
              <a:rPr lang="en-US" dirty="0" smtClean="0"/>
              <a:t>	</a:t>
            </a:r>
            <a:endParaRPr lang="en-IN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8132" y="2994107"/>
            <a:ext cx="771799" cy="53775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2401" y="2994107"/>
            <a:ext cx="746184" cy="53775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6668" y="2994107"/>
            <a:ext cx="746184" cy="53775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2502" y="2994107"/>
            <a:ext cx="678610" cy="537758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2574554" y="3986716"/>
            <a:ext cx="1233578" cy="10351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Inst. Fetch</a:t>
            </a:r>
            <a:endParaRPr lang="en-IN" dirty="0"/>
          </a:p>
        </p:txBody>
      </p:sp>
      <p:sp>
        <p:nvSpPr>
          <p:cNvPr id="14" name="Rounded Rectangle 13"/>
          <p:cNvSpPr/>
          <p:nvPr/>
        </p:nvSpPr>
        <p:spPr>
          <a:xfrm>
            <a:off x="4577319" y="3986716"/>
            <a:ext cx="1233578" cy="10351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Operand Fetch</a:t>
            </a:r>
            <a:endParaRPr lang="en-IN" dirty="0"/>
          </a:p>
        </p:txBody>
      </p:sp>
      <p:sp>
        <p:nvSpPr>
          <p:cNvPr id="15" name="Rounded Rectangle 14"/>
          <p:cNvSpPr/>
          <p:nvPr/>
        </p:nvSpPr>
        <p:spPr>
          <a:xfrm>
            <a:off x="6580085" y="3986716"/>
            <a:ext cx="1233578" cy="10351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Execute</a:t>
            </a:r>
            <a:endParaRPr lang="en-IN" dirty="0"/>
          </a:p>
        </p:txBody>
      </p:sp>
      <p:sp>
        <p:nvSpPr>
          <p:cNvPr id="16" name="Rounded Rectangle 15"/>
          <p:cNvSpPr/>
          <p:nvPr/>
        </p:nvSpPr>
        <p:spPr>
          <a:xfrm>
            <a:off x="8571349" y="3986716"/>
            <a:ext cx="1233578" cy="10351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Memory</a:t>
            </a:r>
          </a:p>
          <a:p>
            <a:pPr algn="ctr"/>
            <a:r>
              <a:rPr lang="en-US" dirty="0" smtClean="0"/>
              <a:t>Access</a:t>
            </a:r>
            <a:endParaRPr lang="en-IN" dirty="0"/>
          </a:p>
        </p:txBody>
      </p:sp>
      <p:sp>
        <p:nvSpPr>
          <p:cNvPr id="17" name="Rounded Rectangle 16"/>
          <p:cNvSpPr/>
          <p:nvPr/>
        </p:nvSpPr>
        <p:spPr>
          <a:xfrm>
            <a:off x="10574115" y="3986716"/>
            <a:ext cx="1325594" cy="10351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Register</a:t>
            </a:r>
          </a:p>
          <a:p>
            <a:pPr algn="ctr"/>
            <a:r>
              <a:rPr lang="en-US" dirty="0" err="1" smtClean="0"/>
              <a:t>Writeback</a:t>
            </a:r>
            <a:r>
              <a:rPr lang="en-US" dirty="0" smtClean="0"/>
              <a:t>	</a:t>
            </a:r>
            <a:endParaRPr lang="en-IN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8131" y="4314520"/>
            <a:ext cx="771799" cy="537758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2400" y="4314520"/>
            <a:ext cx="746184" cy="537758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6667" y="4314520"/>
            <a:ext cx="746184" cy="537758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2501" y="4314520"/>
            <a:ext cx="678610" cy="537758"/>
          </a:xfrm>
          <a:prstGeom prst="rect">
            <a:avLst/>
          </a:prstGeom>
        </p:spPr>
      </p:pic>
      <p:sp>
        <p:nvSpPr>
          <p:cNvPr id="22" name="Rounded Rectangle 21"/>
          <p:cNvSpPr/>
          <p:nvPr/>
        </p:nvSpPr>
        <p:spPr>
          <a:xfrm>
            <a:off x="2574553" y="5246523"/>
            <a:ext cx="1233578" cy="10351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Inst. Fetch</a:t>
            </a:r>
            <a:endParaRPr lang="en-IN" dirty="0"/>
          </a:p>
        </p:txBody>
      </p:sp>
      <p:sp>
        <p:nvSpPr>
          <p:cNvPr id="23" name="Rounded Rectangle 22"/>
          <p:cNvSpPr/>
          <p:nvPr/>
        </p:nvSpPr>
        <p:spPr>
          <a:xfrm>
            <a:off x="4577318" y="5246523"/>
            <a:ext cx="1233578" cy="10351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Operand Fetch</a:t>
            </a:r>
            <a:endParaRPr lang="en-IN" dirty="0"/>
          </a:p>
        </p:txBody>
      </p:sp>
      <p:sp>
        <p:nvSpPr>
          <p:cNvPr id="24" name="Rounded Rectangle 23"/>
          <p:cNvSpPr/>
          <p:nvPr/>
        </p:nvSpPr>
        <p:spPr>
          <a:xfrm>
            <a:off x="6580084" y="5246523"/>
            <a:ext cx="1233578" cy="10351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Execute</a:t>
            </a:r>
            <a:endParaRPr lang="en-IN" dirty="0"/>
          </a:p>
        </p:txBody>
      </p:sp>
      <p:sp>
        <p:nvSpPr>
          <p:cNvPr id="25" name="Rounded Rectangle 24"/>
          <p:cNvSpPr/>
          <p:nvPr/>
        </p:nvSpPr>
        <p:spPr>
          <a:xfrm>
            <a:off x="8571348" y="5246523"/>
            <a:ext cx="1233578" cy="10351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Memory</a:t>
            </a:r>
          </a:p>
          <a:p>
            <a:pPr algn="ctr"/>
            <a:r>
              <a:rPr lang="en-US" dirty="0" smtClean="0"/>
              <a:t>Access</a:t>
            </a:r>
            <a:endParaRPr lang="en-IN" dirty="0"/>
          </a:p>
        </p:txBody>
      </p:sp>
      <p:sp>
        <p:nvSpPr>
          <p:cNvPr id="26" name="Rounded Rectangle 25"/>
          <p:cNvSpPr/>
          <p:nvPr/>
        </p:nvSpPr>
        <p:spPr>
          <a:xfrm>
            <a:off x="10574114" y="5246523"/>
            <a:ext cx="1325594" cy="10351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Register</a:t>
            </a:r>
          </a:p>
          <a:p>
            <a:pPr algn="ctr"/>
            <a:r>
              <a:rPr lang="en-US" dirty="0" err="1" smtClean="0"/>
              <a:t>Writeback</a:t>
            </a:r>
            <a:r>
              <a:rPr lang="en-US" dirty="0" smtClean="0"/>
              <a:t>	</a:t>
            </a:r>
            <a:endParaRPr lang="en-IN" dirty="0"/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8130" y="5574327"/>
            <a:ext cx="771799" cy="537758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2399" y="5574327"/>
            <a:ext cx="746184" cy="537758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6666" y="5574327"/>
            <a:ext cx="746184" cy="537758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2500" y="5574327"/>
            <a:ext cx="678610" cy="537758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15784" y="2890891"/>
            <a:ext cx="2012859" cy="52322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/>
              <a:t>Instruction </a:t>
            </a:r>
            <a:r>
              <a:rPr lang="en-US" sz="2800" dirty="0" err="1" smtClean="0"/>
              <a:t>i</a:t>
            </a:r>
            <a:r>
              <a:rPr lang="en-US" sz="2800" dirty="0" smtClean="0"/>
              <a:t> </a:t>
            </a:r>
            <a:endParaRPr lang="en-US" sz="2800" dirty="0"/>
          </a:p>
        </p:txBody>
      </p:sp>
      <p:sp>
        <p:nvSpPr>
          <p:cNvPr id="32" name="TextBox 31"/>
          <p:cNvSpPr txBox="1"/>
          <p:nvPr/>
        </p:nvSpPr>
        <p:spPr>
          <a:xfrm>
            <a:off x="0" y="4242691"/>
            <a:ext cx="2375137" cy="52322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/>
              <a:t>Instruction i+1 </a:t>
            </a:r>
            <a:endParaRPr lang="en-US" sz="2800" dirty="0"/>
          </a:p>
        </p:txBody>
      </p:sp>
      <p:sp>
        <p:nvSpPr>
          <p:cNvPr id="33" name="TextBox 32"/>
          <p:cNvSpPr txBox="1"/>
          <p:nvPr/>
        </p:nvSpPr>
        <p:spPr>
          <a:xfrm>
            <a:off x="32982" y="5494268"/>
            <a:ext cx="2375137" cy="52322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/>
              <a:t>Instruction i+2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576560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In-order Superscalar Processor - II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7253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There can be </a:t>
            </a:r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dependences</a:t>
            </a:r>
            <a:r>
              <a:rPr lang="en-US" dirty="0" smtClean="0"/>
              <a:t> between instructions </a:t>
            </a:r>
          </a:p>
          <a:p>
            <a:r>
              <a:rPr lang="en-US" dirty="0" smtClean="0"/>
              <a:t>Have O(n</a:t>
            </a:r>
            <a:r>
              <a:rPr lang="en-US" baseline="30000" dirty="0" smtClean="0"/>
              <a:t>2</a:t>
            </a:r>
            <a:r>
              <a:rPr lang="en-US" dirty="0" smtClean="0"/>
              <a:t>) forwarding paths for a n-issue processor</a:t>
            </a:r>
          </a:p>
          <a:p>
            <a:r>
              <a:rPr lang="en-US" dirty="0" smtClean="0"/>
              <a:t>Complicated logic for detecting dependences, hazards, and forwarding</a:t>
            </a:r>
          </a:p>
          <a:p>
            <a:r>
              <a:rPr lang="en-US" dirty="0" smtClean="0"/>
              <a:t>Still might not be </a:t>
            </a:r>
            <a:r>
              <a:rPr lang="en-US" dirty="0" smtClean="0">
                <a:solidFill>
                  <a:srgbClr val="FF0000"/>
                </a:solidFill>
              </a:rPr>
              <a:t>enough</a:t>
            </a:r>
            <a:r>
              <a:rPr lang="en-US" dirty="0" smtClean="0"/>
              <a:t> ... </a:t>
            </a:r>
          </a:p>
          <a:p>
            <a:r>
              <a:rPr lang="en-US" dirty="0" smtClean="0"/>
              <a:t>To get the peak IPC (= n) in an n-issue pipeline, we need to ensure that there are no stalls</a:t>
            </a:r>
          </a:p>
          <a:p>
            <a:r>
              <a:rPr lang="en-US" dirty="0" smtClean="0"/>
              <a:t>There will be no stalls if there are no </a:t>
            </a:r>
            <a:r>
              <a:rPr lang="en-US" dirty="0" smtClean="0">
                <a:solidFill>
                  <a:srgbClr val="FF0000"/>
                </a:solidFill>
              </a:rPr>
              <a:t>taken branches</a:t>
            </a:r>
            <a:r>
              <a:rPr lang="en-US" dirty="0" smtClean="0"/>
              <a:t>, and no </a:t>
            </a:r>
            <a:r>
              <a:rPr lang="en-US" dirty="0" smtClean="0">
                <a:solidFill>
                  <a:schemeClr val="accent6"/>
                </a:solidFill>
              </a:rPr>
              <a:t>data dependences </a:t>
            </a:r>
            <a:r>
              <a:rPr lang="en-US" dirty="0" smtClean="0"/>
              <a:t>between instructions.</a:t>
            </a:r>
          </a:p>
          <a:p>
            <a:r>
              <a:rPr lang="en-US" dirty="0" smtClean="0"/>
              <a:t>Programs typically do </a:t>
            </a:r>
            <a:r>
              <a:rPr lang="en-US" dirty="0" smtClean="0">
                <a:solidFill>
                  <a:srgbClr val="FF0000"/>
                </a:solidFill>
              </a:rPr>
              <a:t>not have </a:t>
            </a:r>
            <a:r>
              <a:rPr lang="en-US" dirty="0" smtClean="0"/>
              <a:t>such long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sequences</a:t>
            </a:r>
            <a:r>
              <a:rPr lang="en-US" dirty="0" smtClean="0"/>
              <a:t> of instructions without dependences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9730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to do ...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56472"/>
            <a:ext cx="10515600" cy="644620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Don’t follow program order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4749421" y="2101092"/>
            <a:ext cx="3098041" cy="45724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Consider</a:t>
            </a:r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3985146" y="5815557"/>
            <a:ext cx="5049671" cy="45724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Too many dependences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749421" y="2857632"/>
            <a:ext cx="6096000" cy="295465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800" dirty="0" err="1"/>
              <a:t>mov</a:t>
            </a:r>
            <a:r>
              <a:rPr lang="en-US" sz="2800" dirty="0"/>
              <a:t> r1, 1</a:t>
            </a:r>
          </a:p>
          <a:p>
            <a:r>
              <a:rPr lang="en-US" sz="2800" dirty="0"/>
              <a:t>add r3, r1, r2</a:t>
            </a:r>
          </a:p>
          <a:p>
            <a:r>
              <a:rPr lang="en-US" sz="2800" dirty="0"/>
              <a:t>add r4, r3, </a:t>
            </a:r>
            <a:r>
              <a:rPr lang="en-US" sz="2800" dirty="0" smtClean="0"/>
              <a:t>r2</a:t>
            </a:r>
          </a:p>
          <a:p>
            <a:r>
              <a:rPr lang="en-US" sz="2800" dirty="0" err="1"/>
              <a:t>mov</a:t>
            </a:r>
            <a:r>
              <a:rPr lang="en-US" sz="2800" dirty="0"/>
              <a:t> r5, 1</a:t>
            </a:r>
          </a:p>
          <a:p>
            <a:r>
              <a:rPr lang="en-US" sz="2800" dirty="0"/>
              <a:t>add r6, r5, 1</a:t>
            </a:r>
          </a:p>
          <a:p>
            <a:r>
              <a:rPr lang="en-US" sz="2800" dirty="0"/>
              <a:t>add r8, r7, r6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9765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Execute out of order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212827" y="2155016"/>
            <a:ext cx="235192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/>
              <a:t>mov</a:t>
            </a:r>
            <a:r>
              <a:rPr lang="en-US" sz="3200" dirty="0" smtClean="0"/>
              <a:t> r1, 1</a:t>
            </a:r>
          </a:p>
          <a:p>
            <a:r>
              <a:rPr lang="en-US" sz="3200" dirty="0" smtClean="0"/>
              <a:t>add r3, r1, r2</a:t>
            </a:r>
          </a:p>
          <a:p>
            <a:r>
              <a:rPr lang="en-US" sz="3200" dirty="0" smtClean="0"/>
              <a:t>add r4, r3, r2</a:t>
            </a:r>
          </a:p>
        </p:txBody>
      </p:sp>
      <p:sp>
        <p:nvSpPr>
          <p:cNvPr id="6" name="Rectangle 5"/>
          <p:cNvSpPr/>
          <p:nvPr/>
        </p:nvSpPr>
        <p:spPr>
          <a:xfrm>
            <a:off x="2212827" y="3755470"/>
            <a:ext cx="235192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err="1"/>
              <a:t>mov</a:t>
            </a:r>
            <a:r>
              <a:rPr lang="en-US" sz="3200" dirty="0"/>
              <a:t> r5, 1</a:t>
            </a:r>
          </a:p>
          <a:p>
            <a:r>
              <a:rPr lang="en-US" sz="3200" dirty="0"/>
              <a:t>add r6, r5, 1</a:t>
            </a:r>
          </a:p>
          <a:p>
            <a:r>
              <a:rPr lang="en-US" sz="3200" dirty="0"/>
              <a:t>add r8, r7, r6</a:t>
            </a:r>
          </a:p>
        </p:txBody>
      </p:sp>
      <p:sp>
        <p:nvSpPr>
          <p:cNvPr id="7" name="Rectangle 6"/>
          <p:cNvSpPr/>
          <p:nvPr/>
        </p:nvSpPr>
        <p:spPr>
          <a:xfrm>
            <a:off x="2212827" y="1406769"/>
            <a:ext cx="6044908" cy="5486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Execute on a 2-issue OOO processor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67644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4.07407E-6 L 0.3625 -0.21899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125" y="-109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Execution on a 2-issue OOO Processor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5663821"/>
            <a:ext cx="10515600" cy="513142"/>
          </a:xfrm>
        </p:spPr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811440" y="2610408"/>
            <a:ext cx="27432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err="1" smtClean="0"/>
              <a:t>mov</a:t>
            </a:r>
            <a:r>
              <a:rPr lang="en-US" sz="2800" dirty="0" smtClean="0"/>
              <a:t> r1, 1            </a:t>
            </a:r>
          </a:p>
          <a:p>
            <a:r>
              <a:rPr lang="en-US" sz="2800" dirty="0" smtClean="0"/>
              <a:t>add </a:t>
            </a:r>
            <a:r>
              <a:rPr lang="en-US" sz="2800" dirty="0"/>
              <a:t>r3, r1, r2</a:t>
            </a:r>
          </a:p>
          <a:p>
            <a:r>
              <a:rPr lang="en-US" sz="2800" dirty="0"/>
              <a:t>add r4, r3, </a:t>
            </a:r>
            <a:r>
              <a:rPr lang="en-US" sz="2800" dirty="0" smtClean="0"/>
              <a:t>r2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5241058" y="2610407"/>
            <a:ext cx="317929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/>
              <a:t>mov</a:t>
            </a:r>
            <a:r>
              <a:rPr lang="en-US" sz="2800" dirty="0"/>
              <a:t> r5, 1</a:t>
            </a:r>
          </a:p>
          <a:p>
            <a:r>
              <a:rPr lang="en-US" sz="2800" dirty="0"/>
              <a:t>add r6, r5, 1</a:t>
            </a:r>
          </a:p>
          <a:p>
            <a:r>
              <a:rPr lang="en-US" sz="2800" dirty="0"/>
              <a:t>add r8, r7, </a:t>
            </a:r>
            <a:r>
              <a:rPr lang="en-US" sz="2800" dirty="0" smtClean="0"/>
              <a:t>r6</a:t>
            </a:r>
            <a:endParaRPr lang="en-US" sz="2800" dirty="0"/>
          </a:p>
        </p:txBody>
      </p:sp>
      <p:sp>
        <p:nvSpPr>
          <p:cNvPr id="6" name="Rectangle 5"/>
          <p:cNvSpPr/>
          <p:nvPr/>
        </p:nvSpPr>
        <p:spPr>
          <a:xfrm>
            <a:off x="1992573" y="2565485"/>
            <a:ext cx="6114197" cy="49161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992572" y="3057099"/>
            <a:ext cx="6114197" cy="49161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992572" y="3559989"/>
            <a:ext cx="6114197" cy="49161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715557" y="2565485"/>
            <a:ext cx="11707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cycle 1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715557" y="3057099"/>
            <a:ext cx="11707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cycle 2</a:t>
            </a:r>
            <a:endParaRPr lang="en-US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731854" y="3477643"/>
            <a:ext cx="11707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cycle 3</a:t>
            </a:r>
            <a:endParaRPr lang="en-US" sz="2800" dirty="0"/>
          </a:p>
        </p:txBody>
      </p:sp>
      <p:sp>
        <p:nvSpPr>
          <p:cNvPr id="12" name="Rounded Rectangle 11"/>
          <p:cNvSpPr/>
          <p:nvPr/>
        </p:nvSpPr>
        <p:spPr>
          <a:xfrm>
            <a:off x="2470245" y="2060363"/>
            <a:ext cx="2347415" cy="43643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issue slot 1</a:t>
            </a:r>
            <a:endParaRPr lang="en-US" sz="2800" dirty="0"/>
          </a:p>
        </p:txBody>
      </p:sp>
      <p:sp>
        <p:nvSpPr>
          <p:cNvPr id="13" name="Rounded Rectangle 12"/>
          <p:cNvSpPr/>
          <p:nvPr/>
        </p:nvSpPr>
        <p:spPr>
          <a:xfrm>
            <a:off x="5049670" y="2060363"/>
            <a:ext cx="2347415" cy="43643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issue slot 2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326761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OOO idea 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36932159"/>
              </p:ext>
            </p:extLst>
          </p:nvPr>
        </p:nvGraphicFramePr>
        <p:xfrm>
          <a:off x="838200" y="1979210"/>
          <a:ext cx="10515600" cy="26337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114152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In-order Pipelines</a:t>
            </a:r>
          </a:p>
          <a:p>
            <a:r>
              <a:rPr lang="en-US" dirty="0" smtClean="0"/>
              <a:t>Out-of-order Pipelines: Motivation</a:t>
            </a:r>
          </a:p>
          <a:p>
            <a:r>
              <a:rPr lang="en-US" dirty="0"/>
              <a:t>Out-of-order Pipelines: </a:t>
            </a:r>
            <a:r>
              <a:rPr lang="en-US" dirty="0" smtClean="0"/>
              <a:t>Basics</a:t>
            </a:r>
          </a:p>
          <a:p>
            <a:r>
              <a:rPr lang="en-US" dirty="0" smtClean="0"/>
              <a:t>Branch Prediction</a:t>
            </a:r>
            <a:endParaRPr lang="en-IN" dirty="0"/>
          </a:p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01" y="2849208"/>
            <a:ext cx="771799" cy="537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183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Revisit the Example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477672" y="2357434"/>
            <a:ext cx="1487606" cy="58685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err="1">
                <a:solidFill>
                  <a:schemeClr val="tx1"/>
                </a:solidFill>
              </a:rPr>
              <a:t>mov</a:t>
            </a:r>
            <a:r>
              <a:rPr lang="en-US" sz="2400" dirty="0">
                <a:solidFill>
                  <a:schemeClr val="tx1"/>
                </a:solidFill>
              </a:rPr>
              <a:t> r1, 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183926" y="2357434"/>
            <a:ext cx="1897607" cy="58685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solidFill>
                  <a:schemeClr val="tx1"/>
                </a:solidFill>
              </a:rPr>
              <a:t>add r3, r1, r2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284258" y="2357434"/>
            <a:ext cx="1897607" cy="58685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solidFill>
                  <a:schemeClr val="tx1"/>
                </a:solidFill>
              </a:rPr>
              <a:t>add r4, r3, r2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84590" y="2357434"/>
            <a:ext cx="1487606" cy="58685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err="1">
                <a:solidFill>
                  <a:schemeClr val="tx1"/>
                </a:solidFill>
              </a:rPr>
              <a:t>mov</a:t>
            </a:r>
            <a:r>
              <a:rPr lang="en-US" sz="2400" dirty="0">
                <a:solidFill>
                  <a:schemeClr val="tx1"/>
                </a:solidFill>
              </a:rPr>
              <a:t> r5, 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004693" y="2361732"/>
            <a:ext cx="1897607" cy="58685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solidFill>
                  <a:schemeClr val="tx1"/>
                </a:solidFill>
              </a:rPr>
              <a:t>add r6, r5, 1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0034797" y="2357434"/>
            <a:ext cx="1897607" cy="58685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solidFill>
                  <a:schemeClr val="tx1"/>
                </a:solidFill>
              </a:rPr>
              <a:t>add r8, r7, r6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284258" y="1583140"/>
            <a:ext cx="4354775" cy="57320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Pool of Instructions</a:t>
            </a:r>
            <a:endParaRPr lang="en-US" sz="3200" dirty="0"/>
          </a:p>
        </p:txBody>
      </p:sp>
      <p:sp>
        <p:nvSpPr>
          <p:cNvPr id="12" name="Rectangle 11"/>
          <p:cNvSpPr/>
          <p:nvPr/>
        </p:nvSpPr>
        <p:spPr>
          <a:xfrm>
            <a:off x="150125" y="4435522"/>
            <a:ext cx="3152633" cy="11873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Issue ready and mutually independent instructions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54709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-4.07407E-6 L 0.3263 0.2939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315" y="1469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4.07407E-6 L -0.02605 0.29213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02" y="146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4.07407E-6 L 0.14727 0.41343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57" y="2067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2.96296E-6 L -0.14896 0.416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448" y="208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4.07407E-6 L -0.01615 0.55278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7" y="27639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4.07407E-6 L -0.30521 0.54676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260" y="273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Pool of Instructions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63719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Needs to be </a:t>
            </a:r>
            <a:r>
              <a:rPr lang="en-US" dirty="0" smtClean="0">
                <a:solidFill>
                  <a:srgbClr val="00B050"/>
                </a:solidFill>
              </a:rPr>
              <a:t>large enough </a:t>
            </a:r>
            <a:r>
              <a:rPr lang="en-US" dirty="0" smtClean="0"/>
              <a:t>such that the requisite number of mutually independent instructions can be found</a:t>
            </a:r>
          </a:p>
          <a:p>
            <a:r>
              <a:rPr lang="en-US" dirty="0" smtClean="0"/>
              <a:t>Typical instruction pool sizes: 64 to 128</a:t>
            </a:r>
          </a:p>
          <a:p>
            <a:r>
              <a:rPr lang="en-US" dirty="0" smtClean="0"/>
              <a:t>How do we create a large pool of instructions in a program with branches? We need to be sure that the instructions are on the</a:t>
            </a:r>
            <a:r>
              <a:rPr lang="en-US" dirty="0" smtClean="0">
                <a:solidFill>
                  <a:srgbClr val="FF0000"/>
                </a:solidFill>
              </a:rPr>
              <a:t> correct path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62066" y="4180344"/>
            <a:ext cx="5306196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accent2">
                    <a:lumMod val="50000"/>
                  </a:schemeClr>
                </a:solidFill>
              </a:rPr>
              <a:t>for (</a:t>
            </a:r>
            <a:r>
              <a:rPr lang="en-US" sz="2800" dirty="0" err="1" smtClean="0">
                <a:solidFill>
                  <a:schemeClr val="accent2">
                    <a:lumMod val="50000"/>
                  </a:schemeClr>
                </a:solidFill>
              </a:rPr>
              <a:t>i</a:t>
            </a:r>
            <a:r>
              <a:rPr lang="en-US" sz="2800" dirty="0" smtClean="0">
                <a:solidFill>
                  <a:schemeClr val="accent2">
                    <a:lumMod val="50000"/>
                  </a:schemeClr>
                </a:solidFill>
              </a:rPr>
              <a:t> = 1; </a:t>
            </a:r>
            <a:r>
              <a:rPr lang="en-US" sz="2800" dirty="0" err="1" smtClean="0">
                <a:solidFill>
                  <a:schemeClr val="accent2">
                    <a:lumMod val="50000"/>
                  </a:schemeClr>
                </a:solidFill>
              </a:rPr>
              <a:t>i</a:t>
            </a:r>
            <a:r>
              <a:rPr lang="en-US" sz="2800" dirty="0" smtClean="0">
                <a:solidFill>
                  <a:schemeClr val="accent2">
                    <a:lumMod val="50000"/>
                  </a:schemeClr>
                </a:solidFill>
              </a:rPr>
              <a:t> &lt; m; </a:t>
            </a:r>
            <a:r>
              <a:rPr lang="en-US" sz="2800" dirty="0" err="1" smtClean="0">
                <a:solidFill>
                  <a:schemeClr val="accent2">
                    <a:lumMod val="50000"/>
                  </a:schemeClr>
                </a:solidFill>
              </a:rPr>
              <a:t>i</a:t>
            </a:r>
            <a:r>
              <a:rPr lang="en-US" sz="2800" dirty="0" smtClean="0">
                <a:solidFill>
                  <a:schemeClr val="accent2">
                    <a:lumMod val="50000"/>
                  </a:schemeClr>
                </a:solidFill>
              </a:rPr>
              <a:t>++) {</a:t>
            </a:r>
          </a:p>
          <a:p>
            <a:r>
              <a:rPr lang="en-US" sz="2800" dirty="0" smtClean="0">
                <a:solidFill>
                  <a:schemeClr val="accent2">
                    <a:lumMod val="50000"/>
                  </a:schemeClr>
                </a:solidFill>
              </a:rPr>
              <a:t>	for (j = 1; j &lt; </a:t>
            </a:r>
            <a:r>
              <a:rPr lang="en-US" sz="2800" dirty="0" err="1" smtClean="0">
                <a:solidFill>
                  <a:schemeClr val="accent2">
                    <a:lumMod val="50000"/>
                  </a:schemeClr>
                </a:solidFill>
              </a:rPr>
              <a:t>i</a:t>
            </a:r>
            <a:r>
              <a:rPr lang="en-US" sz="2800" dirty="0" smtClean="0">
                <a:solidFill>
                  <a:schemeClr val="accent2">
                    <a:lumMod val="50000"/>
                  </a:schemeClr>
                </a:solidFill>
              </a:rPr>
              <a:t>; j ++ ) {</a:t>
            </a:r>
          </a:p>
          <a:p>
            <a:r>
              <a:rPr lang="en-US" sz="2800" dirty="0">
                <a:solidFill>
                  <a:schemeClr val="accent2">
                    <a:lumMod val="50000"/>
                  </a:schemeClr>
                </a:solidFill>
              </a:rPr>
              <a:t>	</a:t>
            </a:r>
            <a:r>
              <a:rPr lang="en-US" sz="2800" dirty="0" smtClean="0">
                <a:solidFill>
                  <a:schemeClr val="accent2">
                    <a:lumMod val="50000"/>
                  </a:schemeClr>
                </a:solidFill>
              </a:rPr>
              <a:t>	if (j %2 == 0) continue;</a:t>
            </a:r>
          </a:p>
          <a:p>
            <a:r>
              <a:rPr lang="en-US" sz="2800" dirty="0">
                <a:solidFill>
                  <a:schemeClr val="accent2">
                    <a:lumMod val="50000"/>
                  </a:schemeClr>
                </a:solidFill>
              </a:rPr>
              <a:t>	</a:t>
            </a:r>
            <a:r>
              <a:rPr lang="en-US" sz="2800" dirty="0" smtClean="0">
                <a:solidFill>
                  <a:schemeClr val="accent2">
                    <a:lumMod val="50000"/>
                  </a:schemeClr>
                </a:solidFill>
              </a:rPr>
              <a:t>	....</a:t>
            </a:r>
          </a:p>
          <a:p>
            <a:r>
              <a:rPr lang="en-US" sz="2800" dirty="0">
                <a:solidFill>
                  <a:schemeClr val="accent2">
                    <a:lumMod val="50000"/>
                  </a:schemeClr>
                </a:solidFill>
              </a:rPr>
              <a:t>	</a:t>
            </a:r>
            <a:r>
              <a:rPr lang="en-US" sz="2800" dirty="0" smtClean="0">
                <a:solidFill>
                  <a:schemeClr val="accent2">
                    <a:lumMod val="50000"/>
                  </a:schemeClr>
                </a:solidFill>
              </a:rPr>
              <a:t>}</a:t>
            </a:r>
          </a:p>
          <a:p>
            <a:r>
              <a:rPr lang="en-US" sz="2800" dirty="0">
                <a:solidFill>
                  <a:schemeClr val="accent2">
                    <a:lumMod val="50000"/>
                  </a:schemeClr>
                </a:solidFill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754911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Problems with creating an </a:t>
            </a:r>
            <a:r>
              <a:rPr lang="en-US" dirty="0"/>
              <a:t>I</a:t>
            </a:r>
            <a:r>
              <a:rPr lang="en-US" dirty="0" smtClean="0"/>
              <a:t>nstruction </a:t>
            </a:r>
            <a:r>
              <a:rPr lang="en-US" dirty="0"/>
              <a:t>P</a:t>
            </a:r>
            <a:r>
              <a:rPr lang="en-US" dirty="0" smtClean="0"/>
              <a:t>ool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17556" y="1383614"/>
            <a:ext cx="2124075" cy="208597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722125" y="1965278"/>
            <a:ext cx="5308979" cy="96899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Typically 1 in 5 instructions is a branch</a:t>
            </a:r>
            <a:endParaRPr lang="en-US" sz="2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9297" y="3744179"/>
            <a:ext cx="3733800" cy="233362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5311254" y="4301320"/>
            <a:ext cx="5308979" cy="96899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Predict the direction of the branches, and their targets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893928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Dependences between Instructions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644620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Program Order Dependence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</p:txBody>
      </p:sp>
      <p:sp>
        <p:nvSpPr>
          <p:cNvPr id="4" name="Rectangle 3"/>
          <p:cNvSpPr/>
          <p:nvPr/>
        </p:nvSpPr>
        <p:spPr>
          <a:xfrm>
            <a:off x="3575713" y="2743200"/>
            <a:ext cx="3916908" cy="111911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 smtClean="0"/>
              <a:t>mov</a:t>
            </a:r>
            <a:r>
              <a:rPr lang="en-US" sz="2800" dirty="0" smtClean="0"/>
              <a:t> r1, 1</a:t>
            </a:r>
          </a:p>
          <a:p>
            <a:pPr algn="ctr"/>
            <a:r>
              <a:rPr lang="en-US" sz="2800" dirty="0" err="1" smtClean="0"/>
              <a:t>mov</a:t>
            </a:r>
            <a:r>
              <a:rPr lang="en-US" sz="2800" dirty="0" smtClean="0"/>
              <a:t> r2, 2</a:t>
            </a:r>
            <a:endParaRPr lang="en-US" sz="28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990600" y="4120084"/>
            <a:ext cx="10515600" cy="6446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One instruction appears after the other in program order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6" name="Rectangle 5"/>
          <p:cNvSpPr/>
          <p:nvPr/>
        </p:nvSpPr>
        <p:spPr>
          <a:xfrm>
            <a:off x="627797" y="5336275"/>
            <a:ext cx="10726003" cy="12555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The program order is the order of instructions that is perceived by a single cycle in-order processor executing the program.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494069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Dependences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671915"/>
          </a:xfrm>
        </p:spPr>
        <p:txBody>
          <a:bodyPr/>
          <a:lstStyle/>
          <a:p>
            <a:r>
              <a:rPr lang="en-US" dirty="0" smtClean="0"/>
              <a:t>RAW </a:t>
            </a:r>
            <a:r>
              <a:rPr lang="en-US" dirty="0" smtClean="0">
                <a:sym typeface="Wingdings" panose="05000000000000000000" pitchFamily="2" charset="2"/>
              </a:rPr>
              <a:t> Read after Write Dependence (True dependence)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575713" y="2743200"/>
            <a:ext cx="3916908" cy="111911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 smtClean="0"/>
              <a:t>mov</a:t>
            </a:r>
            <a:r>
              <a:rPr lang="en-US" sz="2800" dirty="0" smtClean="0"/>
              <a:t> r1, 1</a:t>
            </a:r>
          </a:p>
          <a:p>
            <a:pPr algn="ctr"/>
            <a:r>
              <a:rPr lang="en-US" sz="2800" dirty="0" smtClean="0"/>
              <a:t>      add r3, r1, r2</a:t>
            </a:r>
            <a:endParaRPr lang="en-US" sz="28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838200" y="4257201"/>
            <a:ext cx="10515600" cy="15840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It is a producer-consumer dependence. </a:t>
            </a:r>
          </a:p>
          <a:p>
            <a:r>
              <a:rPr lang="en-US" dirty="0" smtClean="0"/>
              <a:t> The earlier instruction produces a value, and the later instruction reads it.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0332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Dependences - II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671915"/>
          </a:xfrm>
        </p:spPr>
        <p:txBody>
          <a:bodyPr/>
          <a:lstStyle/>
          <a:p>
            <a:r>
              <a:rPr lang="en-US" dirty="0"/>
              <a:t>W</a:t>
            </a:r>
            <a:r>
              <a:rPr lang="en-US" dirty="0" smtClean="0"/>
              <a:t>AW </a:t>
            </a:r>
            <a:r>
              <a:rPr lang="en-US" dirty="0" smtClean="0">
                <a:sym typeface="Wingdings" panose="05000000000000000000" pitchFamily="2" charset="2"/>
              </a:rPr>
              <a:t> Write after Write Dependence (Output dependence)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575713" y="2743200"/>
            <a:ext cx="3916908" cy="111911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 smtClean="0"/>
              <a:t>mov</a:t>
            </a:r>
            <a:r>
              <a:rPr lang="en-US" sz="2800" dirty="0" smtClean="0"/>
              <a:t> r1, 1</a:t>
            </a:r>
          </a:p>
          <a:p>
            <a:pPr algn="ctr"/>
            <a:r>
              <a:rPr lang="en-US" sz="2800" dirty="0" smtClean="0"/>
              <a:t>      add r1, r4, r2</a:t>
            </a:r>
            <a:endParaRPr lang="en-US" sz="28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838200" y="4257201"/>
            <a:ext cx="10515600" cy="15840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Two instructions write to the same location</a:t>
            </a:r>
          </a:p>
          <a:p>
            <a:r>
              <a:rPr lang="en-US" dirty="0" smtClean="0"/>
              <a:t>The later instruction needs to take effect after the former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2467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Dependences - III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671915"/>
          </a:xfrm>
        </p:spPr>
        <p:txBody>
          <a:bodyPr/>
          <a:lstStyle/>
          <a:p>
            <a:r>
              <a:rPr lang="en-US" dirty="0" smtClean="0"/>
              <a:t>WAR </a:t>
            </a:r>
            <a:r>
              <a:rPr lang="en-US" dirty="0" smtClean="0">
                <a:sym typeface="Wingdings" panose="05000000000000000000" pitchFamily="2" charset="2"/>
              </a:rPr>
              <a:t> Write after Read Dependence (Anti dependence)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575713" y="2743200"/>
            <a:ext cx="3916908" cy="111911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add r1, r2, r3</a:t>
            </a:r>
          </a:p>
          <a:p>
            <a:pPr algn="ctr"/>
            <a:r>
              <a:rPr lang="en-US" sz="2800" dirty="0" smtClean="0"/>
              <a:t>add r2, r5, r6</a:t>
            </a:r>
            <a:endParaRPr lang="en-US" sz="28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838200" y="4257201"/>
            <a:ext cx="10515600" cy="15840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Earlier instruction reads, later instruction writes</a:t>
            </a:r>
          </a:p>
          <a:p>
            <a:r>
              <a:rPr lang="en-US" dirty="0" smtClean="0"/>
              <a:t>The later instruction needs to execute after the earlier instruction has read its values</a:t>
            </a:r>
          </a:p>
        </p:txBody>
      </p:sp>
    </p:spTree>
    <p:extLst>
      <p:ext uri="{BB962C8B-B14F-4D97-AF65-F5344CB8AC3E}">
        <p14:creationId xmlns:p14="http://schemas.microsoft.com/office/powerpoint/2010/main" val="1921025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Control Dependences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521121"/>
            <a:ext cx="10515600" cy="2655841"/>
          </a:xfrm>
        </p:spPr>
        <p:txBody>
          <a:bodyPr/>
          <a:lstStyle/>
          <a:p>
            <a:r>
              <a:rPr lang="en-US" dirty="0" smtClean="0"/>
              <a:t>The </a:t>
            </a:r>
            <a:r>
              <a:rPr lang="en-US" i="1" dirty="0" smtClean="0"/>
              <a:t>add</a:t>
            </a:r>
            <a:r>
              <a:rPr lang="en-US" dirty="0"/>
              <a:t> </a:t>
            </a:r>
            <a:r>
              <a:rPr lang="en-US" dirty="0" smtClean="0"/>
              <a:t>instruction is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control dependent </a:t>
            </a:r>
            <a:r>
              <a:rPr lang="en-US" dirty="0" smtClean="0"/>
              <a:t>on the </a:t>
            </a:r>
            <a:r>
              <a:rPr lang="en-US" dirty="0" smtClean="0">
                <a:solidFill>
                  <a:schemeClr val="accent6"/>
                </a:solidFill>
              </a:rPr>
              <a:t>branch</a:t>
            </a:r>
            <a:r>
              <a:rPr lang="en-US" dirty="0" smtClean="0"/>
              <a:t>(</a:t>
            </a:r>
            <a:r>
              <a:rPr lang="en-US" i="1" dirty="0" err="1" smtClean="0"/>
              <a:t>beq</a:t>
            </a:r>
            <a:r>
              <a:rPr lang="en-US" dirty="0" smtClean="0"/>
              <a:t>) instruction</a:t>
            </a:r>
          </a:p>
          <a:p>
            <a:r>
              <a:rPr lang="en-US" dirty="0" smtClean="0"/>
              <a:t>If the branch is taken then only the </a:t>
            </a:r>
            <a:r>
              <a:rPr lang="en-US" i="1" dirty="0" smtClean="0"/>
              <a:t>add</a:t>
            </a:r>
            <a:r>
              <a:rPr lang="en-US" dirty="0"/>
              <a:t> </a:t>
            </a:r>
            <a:r>
              <a:rPr lang="en-US" dirty="0" smtClean="0"/>
              <a:t>instruction will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execute</a:t>
            </a:r>
            <a:r>
              <a:rPr lang="en-US" dirty="0" smtClean="0"/>
              <a:t>, not otherwise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302757" y="1486787"/>
            <a:ext cx="3916908" cy="184326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dirty="0" err="1" smtClean="0"/>
              <a:t>beq</a:t>
            </a:r>
            <a:r>
              <a:rPr lang="en-US" sz="2800" dirty="0" smtClean="0"/>
              <a:t> .label</a:t>
            </a:r>
          </a:p>
          <a:p>
            <a:r>
              <a:rPr lang="en-US" sz="2800" dirty="0" smtClean="0"/>
              <a:t>.....</a:t>
            </a:r>
          </a:p>
          <a:p>
            <a:r>
              <a:rPr lang="en-US" sz="2800" dirty="0" smtClean="0"/>
              <a:t>.label</a:t>
            </a:r>
          </a:p>
          <a:p>
            <a:r>
              <a:rPr lang="en-US" sz="2800" dirty="0" smtClean="0"/>
              <a:t>	add r1, r2, r3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98441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Results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838200" y="1978925"/>
            <a:ext cx="10515600" cy="113276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In-order processors respect the program order dependences. Thus, they automatically respect all data and control dependences. </a:t>
            </a:r>
            <a:endParaRPr lang="en-US" sz="2800" dirty="0"/>
          </a:p>
        </p:txBody>
      </p:sp>
      <p:sp>
        <p:nvSpPr>
          <p:cNvPr id="5" name="Rounded Rectangle 4"/>
          <p:cNvSpPr/>
          <p:nvPr/>
        </p:nvSpPr>
        <p:spPr>
          <a:xfrm>
            <a:off x="838200" y="3905534"/>
            <a:ext cx="10515600" cy="113276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OOO processors respect only data and control dependences.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150949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012" y="365125"/>
            <a:ext cx="11121788" cy="1325563"/>
          </a:xfrm>
        </p:spPr>
        <p:txBody>
          <a:bodyPr/>
          <a:lstStyle/>
          <a:p>
            <a:r>
              <a:rPr lang="en-US" dirty="0" smtClean="0"/>
              <a:t>Can output and anti dependences be removed?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217157"/>
            <a:ext cx="10515600" cy="1959805"/>
          </a:xfrm>
        </p:spPr>
        <p:txBody>
          <a:bodyPr>
            <a:normAutofit/>
          </a:bodyPr>
          <a:lstStyle/>
          <a:p>
            <a:r>
              <a:rPr lang="en-US" sz="3200" dirty="0" smtClean="0"/>
              <a:t>Don’t you think that these dependences are there because we have a finite number of registers. </a:t>
            </a:r>
          </a:p>
          <a:p>
            <a:r>
              <a:rPr lang="en-US" sz="3200" dirty="0" smtClean="0"/>
              <a:t>What if we had an infinite number of registers? </a:t>
            </a:r>
            <a:endParaRPr lang="en-US" sz="3200" dirty="0"/>
          </a:p>
        </p:txBody>
      </p:sp>
      <p:sp>
        <p:nvSpPr>
          <p:cNvPr id="5" name="Rectangle 4"/>
          <p:cNvSpPr/>
          <p:nvPr/>
        </p:nvSpPr>
        <p:spPr>
          <a:xfrm>
            <a:off x="1542196" y="1972496"/>
            <a:ext cx="3916908" cy="111911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 smtClean="0"/>
              <a:t>mov</a:t>
            </a:r>
            <a:r>
              <a:rPr lang="en-US" sz="2800" dirty="0" smtClean="0"/>
              <a:t> r1, 1</a:t>
            </a:r>
          </a:p>
          <a:p>
            <a:pPr algn="ctr"/>
            <a:r>
              <a:rPr lang="en-US" sz="2800" dirty="0" smtClean="0"/>
              <a:t>      add r1, r4, r2</a:t>
            </a:r>
            <a:endParaRPr lang="en-US" sz="2800" dirty="0"/>
          </a:p>
        </p:txBody>
      </p:sp>
      <p:sp>
        <p:nvSpPr>
          <p:cNvPr id="6" name="Rectangle 5"/>
          <p:cNvSpPr/>
          <p:nvPr/>
        </p:nvSpPr>
        <p:spPr>
          <a:xfrm>
            <a:off x="5926399" y="1966069"/>
            <a:ext cx="3916908" cy="111911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add r1, r2, r3</a:t>
            </a:r>
          </a:p>
          <a:p>
            <a:pPr algn="ctr"/>
            <a:r>
              <a:rPr lang="en-US" sz="2800" dirty="0" smtClean="0"/>
              <a:t>add r2, r5, r6</a:t>
            </a:r>
            <a:endParaRPr lang="en-US" sz="28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43307" y="1420360"/>
            <a:ext cx="2142671" cy="836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332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Solution: Infinite number of registers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282889" y="1690689"/>
            <a:ext cx="3916908" cy="34681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dirty="0" err="1" smtClean="0"/>
              <a:t>mov</a:t>
            </a:r>
            <a:r>
              <a:rPr lang="en-US" sz="2800" dirty="0" smtClean="0"/>
              <a:t> r1, 1</a:t>
            </a:r>
          </a:p>
          <a:p>
            <a:r>
              <a:rPr lang="en-US" sz="2800" dirty="0" smtClean="0"/>
              <a:t>add  r1, r2, r3</a:t>
            </a:r>
          </a:p>
          <a:p>
            <a:r>
              <a:rPr lang="en-US" sz="2800" dirty="0" smtClean="0"/>
              <a:t>add  r4, r1, 1</a:t>
            </a:r>
          </a:p>
          <a:p>
            <a:r>
              <a:rPr lang="en-US" sz="2800" dirty="0" err="1" smtClean="0"/>
              <a:t>mov</a:t>
            </a:r>
            <a:r>
              <a:rPr lang="en-US" sz="2800" dirty="0" smtClean="0"/>
              <a:t> r2, 5</a:t>
            </a:r>
          </a:p>
          <a:p>
            <a:r>
              <a:rPr lang="en-US" sz="2800" dirty="0" smtClean="0"/>
              <a:t>add r6, r2, r8</a:t>
            </a:r>
          </a:p>
          <a:p>
            <a:r>
              <a:rPr lang="en-US" sz="2800" dirty="0" err="1" smtClean="0"/>
              <a:t>mov</a:t>
            </a:r>
            <a:r>
              <a:rPr lang="en-US" sz="2800" dirty="0" smtClean="0"/>
              <a:t> r1, 8</a:t>
            </a:r>
          </a:p>
          <a:p>
            <a:r>
              <a:rPr lang="en-US" sz="2800" dirty="0" smtClean="0"/>
              <a:t>add r9, r1, r2</a:t>
            </a:r>
          </a:p>
          <a:p>
            <a:endParaRPr lang="en-US" sz="2800" dirty="0"/>
          </a:p>
        </p:txBody>
      </p:sp>
      <p:sp>
        <p:nvSpPr>
          <p:cNvPr id="9" name="Rectangle 8"/>
          <p:cNvSpPr/>
          <p:nvPr/>
        </p:nvSpPr>
        <p:spPr>
          <a:xfrm>
            <a:off x="6375778" y="1690688"/>
            <a:ext cx="3916908" cy="346816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dirty="0" err="1" smtClean="0"/>
              <a:t>mov</a:t>
            </a:r>
            <a:r>
              <a:rPr lang="en-US" sz="2800" dirty="0" smtClean="0"/>
              <a:t> </a:t>
            </a:r>
            <a:r>
              <a:rPr lang="en-US" sz="2800" dirty="0"/>
              <a:t>v</a:t>
            </a:r>
            <a:r>
              <a:rPr lang="en-US" sz="2800" dirty="0" smtClean="0"/>
              <a:t>1, 1</a:t>
            </a:r>
          </a:p>
          <a:p>
            <a:r>
              <a:rPr lang="en-US" sz="2800" dirty="0" smtClean="0"/>
              <a:t>add  v11, </a:t>
            </a:r>
            <a:r>
              <a:rPr lang="en-US" sz="2800" dirty="0"/>
              <a:t>v</a:t>
            </a:r>
            <a:r>
              <a:rPr lang="en-US" sz="2800" dirty="0" smtClean="0"/>
              <a:t>2, v3</a:t>
            </a:r>
          </a:p>
          <a:p>
            <a:r>
              <a:rPr lang="en-US" sz="2800" dirty="0" smtClean="0"/>
              <a:t>add  v4, v11, 1</a:t>
            </a:r>
          </a:p>
          <a:p>
            <a:r>
              <a:rPr lang="en-US" sz="2800" dirty="0" err="1" smtClean="0"/>
              <a:t>mov</a:t>
            </a:r>
            <a:r>
              <a:rPr lang="en-US" sz="2800" dirty="0" smtClean="0"/>
              <a:t> v12, 5</a:t>
            </a:r>
          </a:p>
          <a:p>
            <a:r>
              <a:rPr lang="en-US" sz="2800" dirty="0" smtClean="0"/>
              <a:t>add v6, v12, v8</a:t>
            </a:r>
          </a:p>
          <a:p>
            <a:r>
              <a:rPr lang="en-US" sz="2800" dirty="0" err="1" smtClean="0"/>
              <a:t>mov</a:t>
            </a:r>
            <a:r>
              <a:rPr lang="en-US" sz="2800" dirty="0" smtClean="0"/>
              <a:t> v21, 8</a:t>
            </a:r>
          </a:p>
          <a:p>
            <a:r>
              <a:rPr lang="en-US" sz="2800" dirty="0" smtClean="0"/>
              <a:t>add v9, v21, v12</a:t>
            </a:r>
          </a:p>
          <a:p>
            <a:endParaRPr lang="en-US" sz="2800" dirty="0"/>
          </a:p>
        </p:txBody>
      </p:sp>
      <p:sp>
        <p:nvSpPr>
          <p:cNvPr id="10" name="Rounded Rectangle 9"/>
          <p:cNvSpPr/>
          <p:nvPr/>
        </p:nvSpPr>
        <p:spPr>
          <a:xfrm>
            <a:off x="1992573" y="1690688"/>
            <a:ext cx="518615" cy="88028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 rot="19153493">
            <a:off x="2212750" y="2170378"/>
            <a:ext cx="518615" cy="88028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 rot="19153493">
            <a:off x="2193414" y="3008989"/>
            <a:ext cx="518615" cy="88028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 rot="19153493">
            <a:off x="2174077" y="3847601"/>
            <a:ext cx="518615" cy="88028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82388" y="5404513"/>
            <a:ext cx="5036024" cy="8188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Code with architectural registers</a:t>
            </a:r>
            <a:endParaRPr lang="en-US" sz="2800" dirty="0"/>
          </a:p>
        </p:txBody>
      </p:sp>
      <p:sp>
        <p:nvSpPr>
          <p:cNvPr id="15" name="Rectangle 14"/>
          <p:cNvSpPr/>
          <p:nvPr/>
        </p:nvSpPr>
        <p:spPr>
          <a:xfrm>
            <a:off x="6177887" y="5404513"/>
            <a:ext cx="5036024" cy="8188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Code with virtual registers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87842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5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Renaming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1446663" y="1978925"/>
            <a:ext cx="3275462" cy="18424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Program with real (architectural) registers</a:t>
            </a:r>
            <a:endParaRPr lang="en-US" sz="2400" dirty="0"/>
          </a:p>
        </p:txBody>
      </p:sp>
      <p:sp>
        <p:nvSpPr>
          <p:cNvPr id="5" name="Right Arrow 4"/>
          <p:cNvSpPr/>
          <p:nvPr/>
        </p:nvSpPr>
        <p:spPr>
          <a:xfrm>
            <a:off x="5140657" y="2483892"/>
            <a:ext cx="1910686" cy="914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7303827" y="1847636"/>
            <a:ext cx="3275462" cy="18424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Program with virtual registers</a:t>
            </a:r>
            <a:endParaRPr lang="en-US" sz="2400" dirty="0"/>
          </a:p>
        </p:txBody>
      </p:sp>
      <p:sp>
        <p:nvSpPr>
          <p:cNvPr id="7" name="Rectangle 6"/>
          <p:cNvSpPr/>
          <p:nvPr/>
        </p:nvSpPr>
        <p:spPr>
          <a:xfrm>
            <a:off x="1241946" y="4109610"/>
            <a:ext cx="4094328" cy="213722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856096" y="4191496"/>
            <a:ext cx="2866029" cy="62616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RAW dependences</a:t>
            </a:r>
            <a:endParaRPr lang="en-US" sz="2400" dirty="0"/>
          </a:p>
        </p:txBody>
      </p:sp>
      <p:sp>
        <p:nvSpPr>
          <p:cNvPr id="9" name="Rounded Rectangle 8"/>
          <p:cNvSpPr/>
          <p:nvPr/>
        </p:nvSpPr>
        <p:spPr>
          <a:xfrm>
            <a:off x="1856096" y="4817660"/>
            <a:ext cx="2866029" cy="62616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WAR dependences</a:t>
            </a:r>
            <a:endParaRPr lang="en-US" sz="2400" dirty="0"/>
          </a:p>
        </p:txBody>
      </p:sp>
      <p:sp>
        <p:nvSpPr>
          <p:cNvPr id="10" name="Rounded Rectangle 9"/>
          <p:cNvSpPr/>
          <p:nvPr/>
        </p:nvSpPr>
        <p:spPr>
          <a:xfrm>
            <a:off x="1856096" y="5471118"/>
            <a:ext cx="2866029" cy="62616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WAW dependences</a:t>
            </a:r>
            <a:endParaRPr lang="en-US" sz="2400" dirty="0"/>
          </a:p>
        </p:txBody>
      </p:sp>
      <p:sp>
        <p:nvSpPr>
          <p:cNvPr id="15" name="Rectangle 14"/>
          <p:cNvSpPr/>
          <p:nvPr/>
        </p:nvSpPr>
        <p:spPr>
          <a:xfrm>
            <a:off x="7051343" y="4039737"/>
            <a:ext cx="4094328" cy="154219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endParaRPr lang="en-US"/>
          </a:p>
        </p:txBody>
      </p:sp>
      <p:sp>
        <p:nvSpPr>
          <p:cNvPr id="16" name="Rounded Rectangle 15"/>
          <p:cNvSpPr/>
          <p:nvPr/>
        </p:nvSpPr>
        <p:spPr>
          <a:xfrm>
            <a:off x="7713260" y="4497753"/>
            <a:ext cx="2866029" cy="62616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RAW dependences</a:t>
            </a:r>
            <a:endParaRPr lang="en-US" sz="2400" dirty="0"/>
          </a:p>
        </p:txBody>
      </p:sp>
      <p:sp>
        <p:nvSpPr>
          <p:cNvPr id="19" name="TextBox 18"/>
          <p:cNvSpPr txBox="1"/>
          <p:nvPr/>
        </p:nvSpPr>
        <p:spPr>
          <a:xfrm>
            <a:off x="6741993" y="5673293"/>
            <a:ext cx="51333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Higher instruction level parallelism (ILP)</a:t>
            </a:r>
            <a:endParaRPr lang="en-US" sz="2400" dirty="0">
              <a:solidFill>
                <a:srgbClr val="FF0000"/>
              </a:solidFill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61150" y="6134958"/>
            <a:ext cx="718139" cy="693375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5661" y="6097282"/>
            <a:ext cx="718139" cy="69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4831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ounded Rectangle 17"/>
          <p:cNvSpPr/>
          <p:nvPr/>
        </p:nvSpPr>
        <p:spPr>
          <a:xfrm>
            <a:off x="5341108" y="4233081"/>
            <a:ext cx="6819047" cy="1430738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are we now ...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5022375"/>
            <a:ext cx="10515600" cy="1154587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698544" y="2210937"/>
            <a:ext cx="3575714" cy="9416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Fetch + Decode + Rename + Reg. Read</a:t>
            </a:r>
            <a:endParaRPr lang="en-US" sz="2800" dirty="0"/>
          </a:p>
        </p:txBody>
      </p:sp>
      <p:sp>
        <p:nvSpPr>
          <p:cNvPr id="5" name="Rounded Rectangle 4"/>
          <p:cNvSpPr/>
          <p:nvPr/>
        </p:nvSpPr>
        <p:spPr>
          <a:xfrm>
            <a:off x="723331" y="3357349"/>
            <a:ext cx="2688609" cy="109182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FF0000"/>
                </a:solidFill>
              </a:rPr>
              <a:t>Memory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787857" y="2681785"/>
            <a:ext cx="279778" cy="6755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own Arrow 9"/>
          <p:cNvSpPr/>
          <p:nvPr/>
        </p:nvSpPr>
        <p:spPr>
          <a:xfrm rot="16200000">
            <a:off x="2449775" y="1868924"/>
            <a:ext cx="586854" cy="19106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Down Arrow 10"/>
          <p:cNvSpPr/>
          <p:nvPr/>
        </p:nvSpPr>
        <p:spPr>
          <a:xfrm rot="16200000">
            <a:off x="7936175" y="1726441"/>
            <a:ext cx="586854" cy="19106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Cloud 11"/>
          <p:cNvSpPr/>
          <p:nvPr/>
        </p:nvSpPr>
        <p:spPr>
          <a:xfrm>
            <a:off x="9184944" y="1378423"/>
            <a:ext cx="3007056" cy="2238233"/>
          </a:xfrm>
          <a:prstGeom prst="cloud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Pool of Instructions</a:t>
            </a:r>
            <a:endParaRPr lang="en-US" sz="2800" dirty="0"/>
          </a:p>
        </p:txBody>
      </p:sp>
      <p:sp>
        <p:nvSpPr>
          <p:cNvPr id="13" name="Rectangle 12"/>
          <p:cNvSpPr/>
          <p:nvPr/>
        </p:nvSpPr>
        <p:spPr>
          <a:xfrm>
            <a:off x="7388273" y="4436659"/>
            <a:ext cx="1282889" cy="10235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5766180" y="4449170"/>
            <a:ext cx="1282889" cy="10235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10718326" y="4405950"/>
            <a:ext cx="1282889" cy="10235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9112297" y="4462816"/>
            <a:ext cx="1282889" cy="10235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Down Arrow 16"/>
          <p:cNvSpPr/>
          <p:nvPr/>
        </p:nvSpPr>
        <p:spPr>
          <a:xfrm>
            <a:off x="10275058" y="3575713"/>
            <a:ext cx="570363" cy="62665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5595581" y="3850303"/>
            <a:ext cx="21714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Execution Units</a:t>
            </a:r>
            <a:endParaRPr lang="en-US" sz="24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10944873" y="3558692"/>
            <a:ext cx="8178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Issue</a:t>
            </a:r>
            <a:endParaRPr lang="en-US" sz="2400" dirty="0"/>
          </a:p>
        </p:txBody>
      </p:sp>
      <p:sp>
        <p:nvSpPr>
          <p:cNvPr id="21" name="Rounded Rectangle 20"/>
          <p:cNvSpPr/>
          <p:nvPr/>
        </p:nvSpPr>
        <p:spPr>
          <a:xfrm>
            <a:off x="4503761" y="6176962"/>
            <a:ext cx="5486400" cy="681038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Write back results</a:t>
            </a:r>
            <a:endParaRPr lang="en-US" sz="2800" dirty="0"/>
          </a:p>
        </p:txBody>
      </p:sp>
      <p:sp>
        <p:nvSpPr>
          <p:cNvPr id="22" name="Down Arrow 21"/>
          <p:cNvSpPr/>
          <p:nvPr/>
        </p:nvSpPr>
        <p:spPr>
          <a:xfrm>
            <a:off x="7459354" y="5667315"/>
            <a:ext cx="570363" cy="62665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04745" y="6134840"/>
            <a:ext cx="740676" cy="723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08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Issue with </a:t>
            </a:r>
            <a:r>
              <a:rPr lang="en-US" dirty="0" err="1" smtClean="0"/>
              <a:t>writeback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937759"/>
            <a:ext cx="10515600" cy="123920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To an outsider should it matter if the processor is in-order or OOO</a:t>
            </a:r>
          </a:p>
          <a:p>
            <a:pPr marL="0" indent="0">
              <a:buNone/>
            </a:pPr>
            <a:r>
              <a:rPr lang="en-US" dirty="0" smtClean="0"/>
              <a:t>Answer is </a:t>
            </a:r>
            <a:r>
              <a:rPr lang="en-US" dirty="0" smtClean="0">
                <a:solidFill>
                  <a:srgbClr val="FF0000"/>
                </a:solidFill>
              </a:rPr>
              <a:t>NO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192172" y="1885071"/>
            <a:ext cx="3587262" cy="14489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Processor</a:t>
            </a:r>
            <a:endParaRPr lang="en-US" sz="3200" dirty="0"/>
          </a:p>
        </p:txBody>
      </p:sp>
      <p:sp>
        <p:nvSpPr>
          <p:cNvPr id="5" name="Right Arrow 4"/>
          <p:cNvSpPr/>
          <p:nvPr/>
        </p:nvSpPr>
        <p:spPr>
          <a:xfrm>
            <a:off x="1282890" y="2374710"/>
            <a:ext cx="2909282" cy="5732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705969" y="1988583"/>
            <a:ext cx="17332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Instructions </a:t>
            </a:r>
            <a:endParaRPr lang="en-US" b="1" dirty="0"/>
          </a:p>
        </p:txBody>
      </p:sp>
      <p:sp>
        <p:nvSpPr>
          <p:cNvPr id="7" name="Right Arrow 6"/>
          <p:cNvSpPr/>
          <p:nvPr/>
        </p:nvSpPr>
        <p:spPr>
          <a:xfrm>
            <a:off x="7779434" y="1857172"/>
            <a:ext cx="1583140" cy="724486"/>
          </a:xfrm>
          <a:prstGeom prst="right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>
            <a:off x="7779434" y="2623468"/>
            <a:ext cx="1583140" cy="724486"/>
          </a:xfrm>
          <a:prstGeom prst="right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lowchart: Magnetic Disk 8"/>
          <p:cNvSpPr/>
          <p:nvPr/>
        </p:nvSpPr>
        <p:spPr>
          <a:xfrm>
            <a:off x="9498842" y="1860540"/>
            <a:ext cx="1351128" cy="593075"/>
          </a:xfrm>
          <a:prstGeom prst="flowChartMagneticDisk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lowchart: Magnetic Disk 9"/>
          <p:cNvSpPr/>
          <p:nvPr/>
        </p:nvSpPr>
        <p:spPr>
          <a:xfrm>
            <a:off x="9498842" y="2879853"/>
            <a:ext cx="1351128" cy="593075"/>
          </a:xfrm>
          <a:prstGeom prst="flowChartMagneticDisk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9498842" y="1499530"/>
            <a:ext cx="14748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Register File</a:t>
            </a:r>
            <a:endParaRPr lang="en-US" sz="20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9624640" y="3018589"/>
            <a:ext cx="10995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Memory</a:t>
            </a:r>
            <a:endParaRPr lang="en-US" sz="2000" b="1" dirty="0"/>
          </a:p>
        </p:txBody>
      </p:sp>
      <p:sp>
        <p:nvSpPr>
          <p:cNvPr id="13" name="Rectangle 12"/>
          <p:cNvSpPr/>
          <p:nvPr/>
        </p:nvSpPr>
        <p:spPr>
          <a:xfrm>
            <a:off x="9362574" y="1392072"/>
            <a:ext cx="1991226" cy="22928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7655671" y="1526927"/>
            <a:ext cx="14053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Update State</a:t>
            </a:r>
            <a:endParaRPr lang="en-US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8456" y="489300"/>
            <a:ext cx="2435612" cy="1346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528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Assume that there is an exception or interrupt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4326339"/>
            <a:ext cx="11103591" cy="1850623"/>
          </a:xfrm>
        </p:spPr>
        <p:txBody>
          <a:bodyPr>
            <a:normAutofit/>
          </a:bodyPr>
          <a:lstStyle/>
          <a:p>
            <a:r>
              <a:rPr lang="en-US" dirty="0" smtClean="0"/>
              <a:t>Languages like Java have dedicated functions that are called if there is a divide-by-zero in the code. </a:t>
            </a:r>
          </a:p>
          <a:p>
            <a:r>
              <a:rPr lang="en-US" dirty="0" smtClean="0"/>
              <a:t>The question is: </a:t>
            </a:r>
          </a:p>
          <a:p>
            <a:pPr lvl="1"/>
            <a:r>
              <a:rPr lang="en-US" dirty="0" smtClean="0"/>
              <a:t>Would the sub instruction have executed when we enter the exception handler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103427" y="1772670"/>
            <a:ext cx="3985146" cy="218527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dirty="0" err="1" smtClean="0"/>
              <a:t>mov</a:t>
            </a:r>
            <a:r>
              <a:rPr lang="en-US" sz="2800" dirty="0" smtClean="0"/>
              <a:t> r4, 10</a:t>
            </a:r>
          </a:p>
          <a:p>
            <a:r>
              <a:rPr lang="en-US" sz="2800" dirty="0" err="1" smtClean="0"/>
              <a:t>mov</a:t>
            </a:r>
            <a:r>
              <a:rPr lang="en-US" sz="2800" dirty="0" smtClean="0"/>
              <a:t> r2, 0</a:t>
            </a:r>
          </a:p>
          <a:p>
            <a:r>
              <a:rPr lang="en-US" sz="2800" dirty="0" smtClean="0"/>
              <a:t>div r3, r1, r2</a:t>
            </a:r>
          </a:p>
          <a:p>
            <a:r>
              <a:rPr lang="en-US" sz="2800" dirty="0" smtClean="0"/>
              <a:t>sub r4, r4, 1</a:t>
            </a:r>
            <a:endParaRPr lang="en-US" sz="2800" dirty="0"/>
          </a:p>
        </p:txBody>
      </p:sp>
      <p:sp>
        <p:nvSpPr>
          <p:cNvPr id="5" name="Oval Callout 4"/>
          <p:cNvSpPr/>
          <p:nvPr/>
        </p:nvSpPr>
        <p:spPr>
          <a:xfrm>
            <a:off x="8311487" y="1690688"/>
            <a:ext cx="2647666" cy="1050878"/>
          </a:xfrm>
          <a:prstGeom prst="wedgeEllipseCallout">
            <a:avLst>
              <a:gd name="adj1" fmla="val -135950"/>
              <a:gd name="adj2" fmla="val 8717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Divide by 0</a:t>
            </a:r>
            <a:endParaRPr lang="en-US" sz="2800" dirty="0"/>
          </a:p>
        </p:txBody>
      </p:sp>
      <p:sp>
        <p:nvSpPr>
          <p:cNvPr id="6" name="Rectangle 5"/>
          <p:cNvSpPr/>
          <p:nvPr/>
        </p:nvSpPr>
        <p:spPr>
          <a:xfrm>
            <a:off x="8939284" y="3179928"/>
            <a:ext cx="2634017" cy="88720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Divide by zero handler</a:t>
            </a:r>
            <a:endParaRPr lang="en-US" sz="2400" dirty="0"/>
          </a:p>
        </p:txBody>
      </p:sp>
      <p:cxnSp>
        <p:nvCxnSpPr>
          <p:cNvPr id="8" name="Straight Arrow Connector 7"/>
          <p:cNvCxnSpPr>
            <a:endCxn id="6" idx="1"/>
          </p:cNvCxnSpPr>
          <p:nvPr/>
        </p:nvCxnSpPr>
        <p:spPr>
          <a:xfrm>
            <a:off x="5964072" y="3179928"/>
            <a:ext cx="2975212" cy="44360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9622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Precise Exceptions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944203"/>
            <a:ext cx="10515600" cy="2715904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Assume that the exception handler decides to do nothing and </a:t>
            </a:r>
            <a:r>
              <a:rPr lang="en-US" dirty="0" smtClean="0">
                <a:solidFill>
                  <a:srgbClr val="FF0000"/>
                </a:solidFill>
              </a:rPr>
              <a:t>return</a:t>
            </a:r>
            <a:r>
              <a:rPr lang="en-US" dirty="0" smtClean="0"/>
              <a:t> back</a:t>
            </a:r>
          </a:p>
          <a:p>
            <a:r>
              <a:rPr lang="en-US" dirty="0" smtClean="0"/>
              <a:t>After this the </a:t>
            </a:r>
            <a:r>
              <a:rPr lang="en-US" i="1" dirty="0" smtClean="0">
                <a:solidFill>
                  <a:schemeClr val="accent2">
                    <a:lumMod val="50000"/>
                  </a:schemeClr>
                </a:solidFill>
              </a:rPr>
              <a:t>sub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dirty="0" smtClean="0"/>
              <a:t>instruction should be executed</a:t>
            </a:r>
          </a:p>
          <a:p>
            <a:r>
              <a:rPr lang="en-US" dirty="0" smtClean="0"/>
              <a:t>This is exactly what will happen in an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in-order processor</a:t>
            </a:r>
          </a:p>
          <a:p>
            <a:r>
              <a:rPr lang="en-US" dirty="0" smtClean="0"/>
              <a:t>In an OOO processor there is a possibility that the sub inst. can execute out of order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83107" y="1738952"/>
            <a:ext cx="4839269" cy="69603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Regular Instructions</a:t>
            </a:r>
            <a:endParaRPr lang="en-US" sz="2800" dirty="0"/>
          </a:p>
        </p:txBody>
      </p:sp>
      <p:sp>
        <p:nvSpPr>
          <p:cNvPr id="5" name="Rounded Rectangle 4"/>
          <p:cNvSpPr/>
          <p:nvPr/>
        </p:nvSpPr>
        <p:spPr>
          <a:xfrm>
            <a:off x="5166815" y="1697191"/>
            <a:ext cx="2339454" cy="69603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÷</a:t>
            </a:r>
            <a:r>
              <a:rPr lang="en-US" sz="2800" dirty="0" smtClean="0"/>
              <a:t> by 0</a:t>
            </a:r>
            <a:endParaRPr lang="en-US" sz="2800" dirty="0"/>
          </a:p>
        </p:txBody>
      </p:sp>
      <p:sp>
        <p:nvSpPr>
          <p:cNvPr id="6" name="Rounded Rectangle 5"/>
          <p:cNvSpPr/>
          <p:nvPr/>
        </p:nvSpPr>
        <p:spPr>
          <a:xfrm>
            <a:off x="7650708" y="1697191"/>
            <a:ext cx="2339454" cy="69603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Exception </a:t>
            </a:r>
          </a:p>
          <a:p>
            <a:pPr algn="ctr"/>
            <a:r>
              <a:rPr lang="en-US" sz="2800" dirty="0" smtClean="0"/>
              <a:t>handler</a:t>
            </a:r>
            <a:endParaRPr lang="en-US" sz="2800" dirty="0"/>
          </a:p>
        </p:txBody>
      </p:sp>
      <p:sp>
        <p:nvSpPr>
          <p:cNvPr id="7" name="Rounded Rectangle 6"/>
          <p:cNvSpPr/>
          <p:nvPr/>
        </p:nvSpPr>
        <p:spPr>
          <a:xfrm>
            <a:off x="10134601" y="1690688"/>
            <a:ext cx="1834486" cy="69603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sub</a:t>
            </a:r>
          </a:p>
          <a:p>
            <a:pPr algn="ctr"/>
            <a:r>
              <a:rPr lang="en-US" sz="2800" dirty="0" smtClean="0"/>
              <a:t>inst.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637345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8384"/>
            <a:ext cx="10515600" cy="1325563"/>
          </a:xfrm>
        </p:spPr>
        <p:txBody>
          <a:bodyPr/>
          <a:lstStyle/>
          <a:p>
            <a:r>
              <a:rPr lang="en-US" dirty="0" smtClean="0"/>
              <a:t>Precise Exceptions - II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3759" y="4635301"/>
            <a:ext cx="11071177" cy="1574430"/>
          </a:xfrm>
        </p:spPr>
        <p:txBody>
          <a:bodyPr/>
          <a:lstStyle/>
          <a:p>
            <a:r>
              <a:rPr lang="en-US" dirty="0" smtClean="0"/>
              <a:t>To an external observer</a:t>
            </a:r>
          </a:p>
          <a:p>
            <a:pPr lvl="1"/>
            <a:r>
              <a:rPr lang="en-US" dirty="0" smtClean="0"/>
              <a:t>The execution should always be correct</a:t>
            </a:r>
          </a:p>
          <a:p>
            <a:pPr lvl="1"/>
            <a:r>
              <a:rPr lang="en-US" dirty="0" smtClean="0"/>
              <a:t>Even in the presence of interrupts and exceptions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183107" y="1738952"/>
            <a:ext cx="4839269" cy="69603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Regular Instructions</a:t>
            </a:r>
            <a:endParaRPr lang="en-US" sz="2800" dirty="0"/>
          </a:p>
        </p:txBody>
      </p:sp>
      <p:sp>
        <p:nvSpPr>
          <p:cNvPr id="5" name="Rounded Rectangle 4"/>
          <p:cNvSpPr/>
          <p:nvPr/>
        </p:nvSpPr>
        <p:spPr>
          <a:xfrm>
            <a:off x="5166815" y="1697191"/>
            <a:ext cx="2339454" cy="69603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÷</a:t>
            </a:r>
            <a:r>
              <a:rPr lang="en-US" sz="2800" dirty="0" smtClean="0"/>
              <a:t> by 0</a:t>
            </a:r>
            <a:endParaRPr lang="en-US" sz="2800" dirty="0"/>
          </a:p>
        </p:txBody>
      </p:sp>
      <p:sp>
        <p:nvSpPr>
          <p:cNvPr id="6" name="Rounded Rectangle 5"/>
          <p:cNvSpPr/>
          <p:nvPr/>
        </p:nvSpPr>
        <p:spPr>
          <a:xfrm>
            <a:off x="7650708" y="1697191"/>
            <a:ext cx="2339454" cy="69603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Exception </a:t>
            </a:r>
          </a:p>
          <a:p>
            <a:pPr algn="ctr"/>
            <a:r>
              <a:rPr lang="en-US" sz="2800" dirty="0" smtClean="0"/>
              <a:t>handler</a:t>
            </a:r>
            <a:endParaRPr lang="en-US" sz="2800" dirty="0"/>
          </a:p>
        </p:txBody>
      </p:sp>
      <p:sp>
        <p:nvSpPr>
          <p:cNvPr id="7" name="Rounded Rectangle 6"/>
          <p:cNvSpPr/>
          <p:nvPr/>
        </p:nvSpPr>
        <p:spPr>
          <a:xfrm>
            <a:off x="10134601" y="1690688"/>
            <a:ext cx="1834486" cy="69603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sub</a:t>
            </a:r>
          </a:p>
          <a:p>
            <a:pPr algn="ctr"/>
            <a:r>
              <a:rPr lang="en-US" sz="2800" dirty="0" smtClean="0"/>
              <a:t>inst. </a:t>
            </a:r>
            <a:endParaRPr lang="en-US" sz="2800" dirty="0"/>
          </a:p>
        </p:txBody>
      </p:sp>
      <p:sp>
        <p:nvSpPr>
          <p:cNvPr id="8" name="Rounded Rectangle 7"/>
          <p:cNvSpPr/>
          <p:nvPr/>
        </p:nvSpPr>
        <p:spPr>
          <a:xfrm>
            <a:off x="183107" y="3308444"/>
            <a:ext cx="4839269" cy="69603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Regular Instructions</a:t>
            </a:r>
            <a:endParaRPr lang="en-US" sz="2800" dirty="0"/>
          </a:p>
        </p:txBody>
      </p:sp>
      <p:sp>
        <p:nvSpPr>
          <p:cNvPr id="9" name="Rounded Rectangle 8"/>
          <p:cNvSpPr/>
          <p:nvPr/>
        </p:nvSpPr>
        <p:spPr>
          <a:xfrm>
            <a:off x="5166815" y="3266683"/>
            <a:ext cx="2339454" cy="69603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÷</a:t>
            </a:r>
            <a:r>
              <a:rPr lang="en-US" sz="2800" dirty="0" smtClean="0"/>
              <a:t> by 0</a:t>
            </a:r>
            <a:endParaRPr lang="en-US" sz="2800" dirty="0"/>
          </a:p>
        </p:txBody>
      </p:sp>
      <p:sp>
        <p:nvSpPr>
          <p:cNvPr id="10" name="Rounded Rectangle 9"/>
          <p:cNvSpPr/>
          <p:nvPr/>
        </p:nvSpPr>
        <p:spPr>
          <a:xfrm>
            <a:off x="9629633" y="3259531"/>
            <a:ext cx="2339454" cy="69603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Exception </a:t>
            </a:r>
          </a:p>
          <a:p>
            <a:pPr algn="ctr"/>
            <a:r>
              <a:rPr lang="en-US" sz="2800" dirty="0" smtClean="0"/>
              <a:t>handler</a:t>
            </a:r>
            <a:endParaRPr lang="en-US" sz="2800" dirty="0"/>
          </a:p>
        </p:txBody>
      </p:sp>
      <p:sp>
        <p:nvSpPr>
          <p:cNvPr id="11" name="Rounded Rectangle 10"/>
          <p:cNvSpPr/>
          <p:nvPr/>
        </p:nvSpPr>
        <p:spPr>
          <a:xfrm>
            <a:off x="7650708" y="3259531"/>
            <a:ext cx="1834486" cy="69603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sub</a:t>
            </a:r>
          </a:p>
          <a:p>
            <a:pPr algn="ctr"/>
            <a:r>
              <a:rPr lang="en-US" sz="2800" dirty="0" smtClean="0"/>
              <a:t>inst. </a:t>
            </a:r>
            <a:endParaRPr lang="en-US" sz="2800" dirty="0"/>
          </a:p>
        </p:txBody>
      </p:sp>
      <p:sp>
        <p:nvSpPr>
          <p:cNvPr id="12" name="Horizontal Scroll 11"/>
          <p:cNvSpPr/>
          <p:nvPr/>
        </p:nvSpPr>
        <p:spPr>
          <a:xfrm>
            <a:off x="183106" y="1119117"/>
            <a:ext cx="2682923" cy="619836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Correct</a:t>
            </a:r>
            <a:endParaRPr lang="en-US" sz="2400" dirty="0"/>
          </a:p>
        </p:txBody>
      </p:sp>
      <p:sp>
        <p:nvSpPr>
          <p:cNvPr id="13" name="Horizontal Scroll 12"/>
          <p:cNvSpPr/>
          <p:nvPr/>
        </p:nvSpPr>
        <p:spPr>
          <a:xfrm>
            <a:off x="183105" y="2782709"/>
            <a:ext cx="2682923" cy="619836"/>
          </a:xfrm>
          <a:prstGeom prst="horizontalScroll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</a:rPr>
              <a:t>Wrong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261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Precise Exceptions - III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We thus need </a:t>
            </a:r>
            <a:r>
              <a:rPr lang="en-US" dirty="0" smtClean="0">
                <a:solidFill>
                  <a:srgbClr val="FF0000"/>
                </a:solidFill>
              </a:rPr>
              <a:t>precise exceptions</a:t>
            </a:r>
          </a:p>
          <a:p>
            <a:r>
              <a:rPr lang="en-US" dirty="0" smtClean="0"/>
              <a:t>Assume that the dynamic instructions in a program (ordered in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program order</a:t>
            </a:r>
            <a:r>
              <a:rPr lang="en-US" dirty="0" smtClean="0"/>
              <a:t>) are: ins</a:t>
            </a:r>
            <a:r>
              <a:rPr lang="en-US" baseline="-25000" dirty="0" smtClean="0"/>
              <a:t>1</a:t>
            </a:r>
            <a:r>
              <a:rPr lang="en-US" dirty="0" smtClean="0"/>
              <a:t>, ins</a:t>
            </a:r>
            <a:r>
              <a:rPr lang="en-US" baseline="-25000" dirty="0" smtClean="0"/>
              <a:t>2</a:t>
            </a:r>
            <a:r>
              <a:rPr lang="en-US" dirty="0" smtClean="0"/>
              <a:t>, ins</a:t>
            </a:r>
            <a:r>
              <a:rPr lang="en-US" baseline="-25000" dirty="0" smtClean="0"/>
              <a:t>3</a:t>
            </a:r>
            <a:r>
              <a:rPr lang="en-US" dirty="0" smtClean="0"/>
              <a:t> ... </a:t>
            </a:r>
            <a:r>
              <a:rPr lang="en-US" dirty="0" err="1" smtClean="0"/>
              <a:t>ins</a:t>
            </a:r>
            <a:r>
              <a:rPr lang="en-US" baseline="-25000" dirty="0" err="1" smtClean="0"/>
              <a:t>n</a:t>
            </a:r>
            <a:endParaRPr lang="en-US" baseline="-25000" dirty="0" smtClean="0"/>
          </a:p>
          <a:p>
            <a:r>
              <a:rPr lang="en-US" dirty="0" smtClean="0"/>
              <a:t>Assume that the processor starts the exception/interrupt </a:t>
            </a:r>
            <a:r>
              <a:rPr lang="en-US" dirty="0" smtClean="0">
                <a:solidFill>
                  <a:schemeClr val="accent1"/>
                </a:solidFill>
              </a:rPr>
              <a:t>handler</a:t>
            </a:r>
            <a:r>
              <a:rPr lang="en-US" dirty="0" smtClean="0"/>
              <a:t> after it has just finished writing the </a:t>
            </a:r>
            <a:r>
              <a:rPr lang="en-US" dirty="0" smtClean="0">
                <a:solidFill>
                  <a:srgbClr val="FF0000"/>
                </a:solidFill>
              </a:rPr>
              <a:t>results</a:t>
            </a:r>
            <a:r>
              <a:rPr lang="en-US" dirty="0" smtClean="0"/>
              <a:t> of instruction: </a:t>
            </a:r>
            <a:r>
              <a:rPr lang="en-US" dirty="0" err="1" smtClean="0"/>
              <a:t>ins</a:t>
            </a:r>
            <a:r>
              <a:rPr lang="en-US" baseline="-25000" dirty="0" err="1" smtClean="0"/>
              <a:t>k</a:t>
            </a:r>
            <a:endParaRPr lang="en-US" baseline="-25000" dirty="0" smtClean="0"/>
          </a:p>
          <a:p>
            <a:r>
              <a:rPr lang="en-US" dirty="0" smtClean="0"/>
              <a:t>Then instructions: ins</a:t>
            </a:r>
            <a:r>
              <a:rPr lang="en-US" baseline="-25000" dirty="0" smtClean="0"/>
              <a:t>1</a:t>
            </a:r>
            <a:r>
              <a:rPr lang="en-US" dirty="0" smtClean="0"/>
              <a:t> ... </a:t>
            </a:r>
            <a:r>
              <a:rPr lang="en-US" dirty="0" err="1" smtClean="0"/>
              <a:t>ins</a:t>
            </a:r>
            <a:r>
              <a:rPr lang="en-US" baseline="-25000" dirty="0" err="1" smtClean="0"/>
              <a:t>k</a:t>
            </a:r>
            <a:r>
              <a:rPr lang="en-US" dirty="0" smtClean="0"/>
              <a:t> should have executed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completely</a:t>
            </a:r>
            <a:r>
              <a:rPr lang="en-US" dirty="0" smtClean="0"/>
              <a:t> and written their </a:t>
            </a:r>
            <a:r>
              <a:rPr lang="en-US" dirty="0" smtClean="0">
                <a:solidFill>
                  <a:srgbClr val="FF0000"/>
                </a:solidFill>
              </a:rPr>
              <a:t>results</a:t>
            </a:r>
            <a:r>
              <a:rPr lang="en-US" dirty="0" smtClean="0"/>
              <a:t> to the memory/register file</a:t>
            </a:r>
          </a:p>
          <a:p>
            <a:r>
              <a:rPr lang="en-US" dirty="0" smtClean="0"/>
              <a:t>AND, ins</a:t>
            </a:r>
            <a:r>
              <a:rPr lang="en-US" baseline="-25000" dirty="0" smtClean="0"/>
              <a:t>k+1</a:t>
            </a:r>
            <a:r>
              <a:rPr lang="en-US" dirty="0" smtClean="0"/>
              <a:t> onwards should appear to not have started their execution </a:t>
            </a:r>
            <a:r>
              <a:rPr lang="en-US" dirty="0" smtClean="0">
                <a:solidFill>
                  <a:srgbClr val="FF0000"/>
                </a:solidFill>
              </a:rPr>
              <a:t>at all</a:t>
            </a:r>
          </a:p>
          <a:p>
            <a:r>
              <a:rPr lang="en-US" dirty="0" smtClean="0"/>
              <a:t>Such an exception or interrupt is </a:t>
            </a:r>
            <a:r>
              <a:rPr lang="en-US" dirty="0" smtClean="0">
                <a:solidFill>
                  <a:schemeClr val="accent1"/>
                </a:solidFill>
              </a:rPr>
              <a:t>precise</a:t>
            </a:r>
            <a:endParaRPr lang="en-US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7277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Precise Exceptions in OOO Processor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Now, in an OOO processor how can exceptions be </a:t>
            </a:r>
            <a:r>
              <a:rPr lang="en-US" dirty="0" smtClean="0">
                <a:solidFill>
                  <a:schemeClr val="accent1"/>
                </a:solidFill>
              </a:rPr>
              <a:t>precise</a:t>
            </a:r>
            <a:r>
              <a:rPr lang="en-US" dirty="0" smtClean="0"/>
              <a:t>?</a:t>
            </a:r>
          </a:p>
          <a:p>
            <a:r>
              <a:rPr lang="en-US" dirty="0" smtClean="0"/>
              <a:t>We need a mechanism to ensure that instructions appear to execute </a:t>
            </a:r>
            <a:r>
              <a:rPr lang="en-US" dirty="0" smtClean="0">
                <a:solidFill>
                  <a:srgbClr val="FF0000"/>
                </a:solidFill>
              </a:rPr>
              <a:t>in order </a:t>
            </a:r>
            <a:r>
              <a:rPr lang="en-US" dirty="0" smtClean="0"/>
              <a:t>to not an external observer</a:t>
            </a:r>
          </a:p>
          <a:p>
            <a:r>
              <a:rPr lang="en-US" dirty="0" smtClean="0"/>
              <a:t>Anything can happen inside the processor</a:t>
            </a:r>
          </a:p>
          <a:p>
            <a:pPr lvl="1"/>
            <a:r>
              <a:rPr lang="en-US" dirty="0" smtClean="0"/>
              <a:t>But an external observer should not be able to make out if the processor is in-order or OOO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9046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In-order Pipelines</a:t>
            </a:r>
          </a:p>
          <a:p>
            <a:r>
              <a:rPr lang="en-US" dirty="0" smtClean="0"/>
              <a:t>Out-of-order Pipelines: Motivation</a:t>
            </a:r>
          </a:p>
          <a:p>
            <a:r>
              <a:rPr lang="en-US" dirty="0" smtClean="0"/>
              <a:t>Out-of-order Pipelines: Basics</a:t>
            </a:r>
          </a:p>
          <a:p>
            <a:r>
              <a:rPr lang="en-US" dirty="0" smtClean="0"/>
              <a:t>Branch Prediction</a:t>
            </a:r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01" y="3272288"/>
            <a:ext cx="771799" cy="537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682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Branch Prediction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46663"/>
            <a:ext cx="10515600" cy="2442949"/>
          </a:xfrm>
        </p:spPr>
        <p:txBody>
          <a:bodyPr/>
          <a:lstStyle/>
          <a:p>
            <a:r>
              <a:rPr lang="en-US" dirty="0" smtClean="0"/>
              <a:t>There are several things to predict: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Predict if an instruction is a branch or not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If it is a branch, predict its outcome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If the branch is taken, predict its target</a:t>
            </a:r>
          </a:p>
          <a:p>
            <a:r>
              <a:rPr lang="en-US" dirty="0" smtClean="0"/>
              <a:t>General structure of a predictor </a:t>
            </a:r>
            <a:endParaRPr lang="en-US" dirty="0"/>
          </a:p>
        </p:txBody>
      </p:sp>
      <p:sp>
        <p:nvSpPr>
          <p:cNvPr id="4" name="Flowchart: Process 3"/>
          <p:cNvSpPr/>
          <p:nvPr/>
        </p:nvSpPr>
        <p:spPr>
          <a:xfrm>
            <a:off x="4312693" y="4326340"/>
            <a:ext cx="3425588" cy="1501254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Predictor</a:t>
            </a:r>
            <a:endParaRPr lang="en-US" dirty="0"/>
          </a:p>
        </p:txBody>
      </p:sp>
      <p:sp>
        <p:nvSpPr>
          <p:cNvPr id="5" name="Right Arrow 4"/>
          <p:cNvSpPr/>
          <p:nvPr/>
        </p:nvSpPr>
        <p:spPr>
          <a:xfrm>
            <a:off x="2361063" y="4885899"/>
            <a:ext cx="1951630" cy="4913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413951" y="4509485"/>
            <a:ext cx="28987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Program Counter (PC)</a:t>
            </a:r>
            <a:endParaRPr lang="en-US" dirty="0"/>
          </a:p>
        </p:txBody>
      </p:sp>
      <p:sp>
        <p:nvSpPr>
          <p:cNvPr id="7" name="Right Arrow 6"/>
          <p:cNvSpPr/>
          <p:nvPr/>
        </p:nvSpPr>
        <p:spPr>
          <a:xfrm>
            <a:off x="7738281" y="4885898"/>
            <a:ext cx="1951630" cy="4913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7984184" y="4509485"/>
            <a:ext cx="14598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Prediction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3714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 an instruction a branch or not?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Insights</a:t>
            </a:r>
          </a:p>
          <a:p>
            <a:pPr lvl="1"/>
            <a:r>
              <a:rPr lang="en-US" dirty="0" smtClean="0"/>
              <a:t>Given a PC, the status of the instruction (branch or not) does not change</a:t>
            </a:r>
          </a:p>
          <a:p>
            <a:pPr lvl="1"/>
            <a:r>
              <a:rPr lang="en-US" dirty="0" smtClean="0"/>
              <a:t>Can we use this information? </a:t>
            </a:r>
          </a:p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Approach</a:t>
            </a:r>
          </a:p>
          <a:p>
            <a:pPr lvl="1"/>
            <a:r>
              <a:rPr lang="en-US" dirty="0" smtClean="0"/>
              <a:t>The last time that we had seen a branch </a:t>
            </a:r>
            <a:r>
              <a:rPr lang="en-US" dirty="0" smtClean="0">
                <a:solidFill>
                  <a:srgbClr val="FF0000"/>
                </a:solidFill>
              </a:rPr>
              <a:t>remember</a:t>
            </a:r>
            <a:r>
              <a:rPr lang="en-US" dirty="0" smtClean="0"/>
              <a:t> its PC</a:t>
            </a:r>
          </a:p>
          <a:p>
            <a:pPr lvl="1"/>
            <a:r>
              <a:rPr lang="en-US" dirty="0" smtClean="0"/>
              <a:t>Next time we see a PC, 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check</a:t>
            </a:r>
            <a:r>
              <a:rPr lang="en-US" dirty="0" smtClean="0"/>
              <a:t> if we have seen it before</a:t>
            </a:r>
          </a:p>
          <a:p>
            <a:pPr lvl="1"/>
            <a:r>
              <a:rPr lang="en-US" dirty="0" smtClean="0"/>
              <a:t>Also remember the type of the branch:</a:t>
            </a:r>
          </a:p>
          <a:p>
            <a:pPr lvl="2"/>
            <a:r>
              <a:rPr lang="en-US" dirty="0" smtClean="0"/>
              <a:t>Unconditional</a:t>
            </a:r>
          </a:p>
          <a:p>
            <a:pPr lvl="2"/>
            <a:r>
              <a:rPr lang="en-US" dirty="0" smtClean="0"/>
              <a:t>Conditional</a:t>
            </a:r>
          </a:p>
          <a:p>
            <a:pPr lvl="2"/>
            <a:r>
              <a:rPr lang="en-US" dirty="0" smtClean="0"/>
              <a:t>Function call</a:t>
            </a:r>
          </a:p>
          <a:p>
            <a:pPr lvl="2"/>
            <a:r>
              <a:rPr lang="en-US" dirty="0" smtClean="0"/>
              <a:t>Return</a:t>
            </a:r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6680" y="2797791"/>
            <a:ext cx="3724275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773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Make a structure in hardware to remember ...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696036" y="3411940"/>
            <a:ext cx="3985146" cy="6414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PC</a:t>
            </a:r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696036" y="4053385"/>
            <a:ext cx="2579427" cy="39578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32 - n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275463" y="4053384"/>
            <a:ext cx="1405719" cy="39578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7028597" y="1801504"/>
            <a:ext cx="504967" cy="457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7028598" y="2210938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7028596" y="2622009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7042242" y="3025709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7042240" y="3436780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7028596" y="3840480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7028594" y="4251551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7042240" y="4655251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V="1">
            <a:off x="7042238" y="5066322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7042243" y="5521334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V="1">
            <a:off x="7042241" y="5932405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6" idx="3"/>
          </p:cNvCxnSpPr>
          <p:nvPr/>
        </p:nvCxnSpPr>
        <p:spPr>
          <a:xfrm>
            <a:off x="4681182" y="4251277"/>
            <a:ext cx="1064525" cy="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V="1">
            <a:off x="5745707" y="2811439"/>
            <a:ext cx="0" cy="14398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5745707" y="2811439"/>
            <a:ext cx="128288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ounded Rectangle 29"/>
          <p:cNvSpPr/>
          <p:nvPr/>
        </p:nvSpPr>
        <p:spPr>
          <a:xfrm>
            <a:off x="9376012" y="2374710"/>
            <a:ext cx="2524836" cy="650999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Type of the instruction</a:t>
            </a:r>
            <a:endParaRPr lang="en-US" dirty="0"/>
          </a:p>
        </p:txBody>
      </p:sp>
      <p:cxnSp>
        <p:nvCxnSpPr>
          <p:cNvPr id="32" name="Straight Arrow Connector 31"/>
          <p:cNvCxnSpPr/>
          <p:nvPr/>
        </p:nvCxnSpPr>
        <p:spPr>
          <a:xfrm>
            <a:off x="7533559" y="2811439"/>
            <a:ext cx="18424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7806519" y="1801504"/>
            <a:ext cx="62779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7806519" y="6373504"/>
            <a:ext cx="62779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flipH="1" flipV="1">
            <a:off x="8147713" y="1801505"/>
            <a:ext cx="27200" cy="19311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8134065" y="4449169"/>
            <a:ext cx="27296" cy="19379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7662805" y="3774033"/>
            <a:ext cx="15839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2</a:t>
            </a:r>
            <a:r>
              <a:rPr lang="en-US" sz="2800" baseline="30000" dirty="0" smtClean="0"/>
              <a:t>n</a:t>
            </a:r>
            <a:r>
              <a:rPr lang="en-US" sz="2800" dirty="0" smtClean="0"/>
              <a:t> entries</a:t>
            </a:r>
            <a:endParaRPr lang="en-US" sz="2800" dirty="0"/>
          </a:p>
        </p:txBody>
      </p:sp>
      <p:sp>
        <p:nvSpPr>
          <p:cNvPr id="44" name="Rounded Rectangle 43"/>
          <p:cNvSpPr/>
          <p:nvPr/>
        </p:nvSpPr>
        <p:spPr>
          <a:xfrm>
            <a:off x="3637129" y="5691114"/>
            <a:ext cx="3029803" cy="75581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Instruction Status Table (IST)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434963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Method of Operation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we see a branch instruction</a:t>
            </a:r>
          </a:p>
          <a:p>
            <a:pPr lvl="1"/>
            <a:r>
              <a:rPr lang="en-US" dirty="0" smtClean="0"/>
              <a:t>Access its corresponding entry in the table</a:t>
            </a:r>
          </a:p>
          <a:p>
            <a:pPr lvl="1"/>
            <a:r>
              <a:rPr lang="en-US" dirty="0" smtClean="0"/>
              <a:t>Record the branch type</a:t>
            </a:r>
          </a:p>
          <a:p>
            <a:r>
              <a:rPr lang="en-US" dirty="0" smtClean="0"/>
              <a:t>When we see an instruction:</a:t>
            </a:r>
          </a:p>
          <a:p>
            <a:pPr lvl="1"/>
            <a:r>
              <a:rPr lang="en-US" dirty="0" smtClean="0"/>
              <a:t>Check the corresponding entry of the table</a:t>
            </a:r>
          </a:p>
          <a:p>
            <a:pPr lvl="1"/>
            <a:r>
              <a:rPr lang="en-US" dirty="0" smtClean="0"/>
              <a:t>Read the status of the instruction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2715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Instruction Status Table (IST)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we choose the least significant 10 bits of the PC address, we will have 1024 entries in the IST</a:t>
            </a:r>
          </a:p>
          <a:p>
            <a:r>
              <a:rPr lang="en-US" dirty="0" smtClean="0"/>
              <a:t>For a 32 bit PC, we cannot have a 2</a:t>
            </a:r>
            <a:r>
              <a:rPr lang="en-US" baseline="30000" dirty="0" smtClean="0"/>
              <a:t>32</a:t>
            </a:r>
            <a:r>
              <a:rPr lang="en-US" dirty="0" smtClean="0"/>
              <a:t> entry </a:t>
            </a:r>
            <a:r>
              <a:rPr lang="en-US" dirty="0" smtClean="0">
                <a:solidFill>
                  <a:srgbClr val="FF0000"/>
                </a:solidFill>
              </a:rPr>
              <a:t>table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Too big</a:t>
            </a:r>
          </a:p>
          <a:p>
            <a:pPr lvl="1"/>
            <a:r>
              <a:rPr lang="en-US" dirty="0" smtClean="0"/>
              <a:t>Too slow</a:t>
            </a:r>
          </a:p>
          <a:p>
            <a:pPr lvl="1"/>
            <a:r>
              <a:rPr lang="en-US" dirty="0" smtClean="0"/>
              <a:t>Too much of power</a:t>
            </a:r>
          </a:p>
          <a:p>
            <a:pPr lvl="1"/>
            <a:r>
              <a:rPr lang="en-US" dirty="0" smtClean="0"/>
              <a:t>Too much of area</a:t>
            </a:r>
          </a:p>
          <a:p>
            <a:r>
              <a:rPr lang="en-US" dirty="0" smtClean="0"/>
              <a:t>We need to manage with a </a:t>
            </a:r>
            <a:r>
              <a:rPr lang="en-US" dirty="0" smtClean="0">
                <a:solidFill>
                  <a:schemeClr val="accent5"/>
                </a:solidFill>
              </a:rPr>
              <a:t>smaller</a:t>
            </a:r>
            <a:r>
              <a:rPr lang="en-US" dirty="0" smtClean="0"/>
              <a:t> table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6508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Destructive Interference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15691" y="2299007"/>
            <a:ext cx="2887639" cy="2430805"/>
          </a:xfrm>
        </p:spPr>
        <p:txBody>
          <a:bodyPr/>
          <a:lstStyle/>
          <a:p>
            <a:r>
              <a:rPr lang="en-US" dirty="0" smtClean="0"/>
              <a:t>Two instructions can map to the same entry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346209" y="1604962"/>
            <a:ext cx="504967" cy="457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6346210" y="2014396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V="1">
            <a:off x="6346208" y="2425467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V="1">
            <a:off x="6359854" y="2829167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6359852" y="3240238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6346208" y="3643938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6346206" y="4055009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6359852" y="4458709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6359850" y="4869780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6359855" y="5324792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6359853" y="5735863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2224585" y="2142699"/>
            <a:ext cx="2552131" cy="87345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Instruction A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2224585" y="3311754"/>
            <a:ext cx="2552131" cy="87345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Instruction </a:t>
            </a:r>
            <a:r>
              <a:rPr lang="en-US" sz="2800" dirty="0" smtClean="0"/>
              <a:t>B</a:t>
            </a:r>
            <a:endParaRPr lang="en-US" sz="2800" dirty="0"/>
          </a:p>
        </p:txBody>
      </p:sp>
      <p:cxnSp>
        <p:nvCxnSpPr>
          <p:cNvPr id="29" name="Straight Arrow Connector 28"/>
          <p:cNvCxnSpPr>
            <a:stCxn id="15" idx="3"/>
          </p:cNvCxnSpPr>
          <p:nvPr/>
        </p:nvCxnSpPr>
        <p:spPr>
          <a:xfrm>
            <a:off x="4776716" y="2579427"/>
            <a:ext cx="1569485" cy="436728"/>
          </a:xfrm>
          <a:prstGeom prst="straightConnector1">
            <a:avLst/>
          </a:prstGeom>
          <a:ln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V="1">
            <a:off x="4763077" y="3061870"/>
            <a:ext cx="1583124" cy="684287"/>
          </a:xfrm>
          <a:prstGeom prst="straightConnector1">
            <a:avLst/>
          </a:prstGeom>
          <a:ln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ounded Rectangle 31"/>
          <p:cNvSpPr/>
          <p:nvPr/>
        </p:nvSpPr>
        <p:spPr>
          <a:xfrm>
            <a:off x="7658663" y="4763069"/>
            <a:ext cx="3819104" cy="114641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Defined as </a:t>
            </a:r>
            <a:r>
              <a:rPr lang="en-US" sz="2400" b="1" dirty="0" smtClean="0"/>
              <a:t>destructive </a:t>
            </a:r>
            <a:r>
              <a:rPr lang="en-US" sz="2400" b="1" dirty="0" err="1" smtClean="0"/>
              <a:t>inteference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367535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Branch Aliasing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992035"/>
          </a:xfrm>
        </p:spPr>
        <p:txBody>
          <a:bodyPr/>
          <a:lstStyle/>
          <a:p>
            <a:r>
              <a:rPr lang="en-US" dirty="0" smtClean="0"/>
              <a:t>Possible for a </a:t>
            </a:r>
            <a:r>
              <a:rPr lang="en-US" dirty="0" smtClean="0">
                <a:solidFill>
                  <a:srgbClr val="FF0000"/>
                </a:solidFill>
              </a:rPr>
              <a:t>branch</a:t>
            </a:r>
            <a:r>
              <a:rPr lang="en-US" dirty="0" smtClean="0"/>
              <a:t> and a </a:t>
            </a:r>
            <a:r>
              <a:rPr lang="en-US" dirty="0" smtClean="0">
                <a:solidFill>
                  <a:srgbClr val="002060"/>
                </a:solidFill>
              </a:rPr>
              <a:t>non-branch</a:t>
            </a:r>
            <a:r>
              <a:rPr lang="en-US" dirty="0" smtClean="0"/>
              <a:t> instruction to map to the same entry</a:t>
            </a:r>
          </a:p>
          <a:p>
            <a:r>
              <a:rPr lang="en-US" dirty="0" smtClean="0"/>
              <a:t>Possible for two </a:t>
            </a:r>
            <a:r>
              <a:rPr lang="en-US" dirty="0" smtClean="0">
                <a:solidFill>
                  <a:srgbClr val="FF0000"/>
                </a:solidFill>
              </a:rPr>
              <a:t>branches</a:t>
            </a:r>
            <a:r>
              <a:rPr lang="en-US" dirty="0" smtClean="0"/>
              <a:t> to map to the same entry</a:t>
            </a:r>
          </a:p>
          <a:p>
            <a:r>
              <a:rPr lang="en-US" dirty="0" smtClean="0"/>
              <a:t>Possible for two </a:t>
            </a:r>
            <a:r>
              <a:rPr lang="en-US" dirty="0" smtClean="0">
                <a:solidFill>
                  <a:srgbClr val="002060"/>
                </a:solidFill>
              </a:rPr>
              <a:t>non-branches</a:t>
            </a:r>
            <a:r>
              <a:rPr lang="en-US" dirty="0" smtClean="0"/>
              <a:t> to map to the same entry</a:t>
            </a:r>
          </a:p>
          <a:p>
            <a:r>
              <a:rPr lang="en-US" dirty="0" smtClean="0"/>
              <a:t>Need for </a:t>
            </a:r>
            <a:r>
              <a:rPr lang="en-US" dirty="0" smtClean="0">
                <a:solidFill>
                  <a:schemeClr val="accent6"/>
                </a:solidFill>
              </a:rPr>
              <a:t>disambiguation</a:t>
            </a:r>
          </a:p>
          <a:p>
            <a:pPr lvl="1"/>
            <a:r>
              <a:rPr lang="en-US" dirty="0">
                <a:solidFill>
                  <a:schemeClr val="accent6"/>
                </a:solidFill>
              </a:rPr>
              <a:t> </a:t>
            </a:r>
            <a:r>
              <a:rPr lang="en-US" dirty="0" smtClean="0"/>
              <a:t>Augment each entry of the IST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808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Disambiguation Between Addresses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696036" y="3411940"/>
            <a:ext cx="3985146" cy="6414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PC</a:t>
            </a:r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696036" y="4053385"/>
            <a:ext cx="2579427" cy="39578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32 - n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275463" y="4053384"/>
            <a:ext cx="1405719" cy="39578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7028597" y="1801504"/>
            <a:ext cx="504967" cy="457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7028598" y="2210938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7028596" y="2622009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7042242" y="3025709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7042240" y="3436780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7028596" y="3840480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7028594" y="4251551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7042240" y="4655251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7042238" y="5066322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7042243" y="5521334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7042241" y="5932405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6" idx="3"/>
          </p:cNvCxnSpPr>
          <p:nvPr/>
        </p:nvCxnSpPr>
        <p:spPr>
          <a:xfrm>
            <a:off x="4681182" y="4251277"/>
            <a:ext cx="1064525" cy="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5745707" y="2811439"/>
            <a:ext cx="0" cy="14398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5745707" y="2811439"/>
            <a:ext cx="128288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ounded Rectangle 20"/>
          <p:cNvSpPr/>
          <p:nvPr/>
        </p:nvSpPr>
        <p:spPr>
          <a:xfrm>
            <a:off x="9376012" y="2374710"/>
            <a:ext cx="2524836" cy="650999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Type of the instruction</a:t>
            </a:r>
            <a:endParaRPr lang="en-US" dirty="0"/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7533559" y="2811439"/>
            <a:ext cx="18424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806519" y="1801504"/>
            <a:ext cx="62779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7806519" y="6373504"/>
            <a:ext cx="62779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 flipV="1">
            <a:off x="8147713" y="1801505"/>
            <a:ext cx="27200" cy="19311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8134065" y="4449169"/>
            <a:ext cx="27296" cy="19379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7662805" y="3774033"/>
            <a:ext cx="15839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2</a:t>
            </a:r>
            <a:r>
              <a:rPr lang="en-US" sz="2800" baseline="30000" dirty="0" smtClean="0"/>
              <a:t>n</a:t>
            </a:r>
            <a:r>
              <a:rPr lang="en-US" sz="2800" dirty="0" smtClean="0"/>
              <a:t> entries</a:t>
            </a:r>
            <a:endParaRPr lang="en-US" sz="2800" dirty="0"/>
          </a:p>
        </p:txBody>
      </p:sp>
      <p:sp>
        <p:nvSpPr>
          <p:cNvPr id="29" name="Oval 28"/>
          <p:cNvSpPr/>
          <p:nvPr/>
        </p:nvSpPr>
        <p:spPr>
          <a:xfrm>
            <a:off x="6782937" y="2374710"/>
            <a:ext cx="1023582" cy="85980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" name="Straight Connector 30"/>
          <p:cNvCxnSpPr>
            <a:stCxn id="29" idx="7"/>
          </p:cNvCxnSpPr>
          <p:nvPr/>
        </p:nvCxnSpPr>
        <p:spPr>
          <a:xfrm flipV="1">
            <a:off x="7656619" y="1583140"/>
            <a:ext cx="1023357" cy="91748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ounded Rectangle 31"/>
          <p:cNvSpPr/>
          <p:nvPr/>
        </p:nvSpPr>
        <p:spPr>
          <a:xfrm>
            <a:off x="8488908" y="4449169"/>
            <a:ext cx="1281742" cy="810677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Branch type</a:t>
            </a:r>
            <a:endParaRPr lang="en-US" dirty="0"/>
          </a:p>
        </p:txBody>
      </p:sp>
      <p:sp>
        <p:nvSpPr>
          <p:cNvPr id="33" name="Rounded Rectangle 32"/>
          <p:cNvSpPr/>
          <p:nvPr/>
        </p:nvSpPr>
        <p:spPr>
          <a:xfrm>
            <a:off x="9757010" y="4449168"/>
            <a:ext cx="1842450" cy="810677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32 – n </a:t>
            </a:r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7656619" y="2500626"/>
            <a:ext cx="3839345" cy="19485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7559309" y="3234519"/>
            <a:ext cx="943246" cy="13101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Down Arrow 40"/>
          <p:cNvSpPr/>
          <p:nvPr/>
        </p:nvSpPr>
        <p:spPr>
          <a:xfrm flipV="1">
            <a:off x="1878844" y="4435239"/>
            <a:ext cx="427628" cy="211541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Down Arrow 41"/>
          <p:cNvSpPr/>
          <p:nvPr/>
        </p:nvSpPr>
        <p:spPr>
          <a:xfrm flipV="1">
            <a:off x="10638430" y="5259845"/>
            <a:ext cx="386675" cy="133502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2021008" y="6478315"/>
            <a:ext cx="8890945" cy="2445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515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2" grpId="0" animBg="1"/>
      <p:bldP spid="33" grpId="0" animBg="1"/>
      <p:bldP spid="41" grpId="0" animBg="1"/>
      <p:bldP spid="42" grpId="0" animBg="1"/>
      <p:bldP spid="43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Disambiguation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can keep the status of only </a:t>
            </a:r>
            <a:r>
              <a:rPr lang="en-US" dirty="0" smtClean="0">
                <a:solidFill>
                  <a:srgbClr val="FF0000"/>
                </a:solidFill>
              </a:rPr>
              <a:t>branches</a:t>
            </a:r>
            <a:r>
              <a:rPr lang="en-US" dirty="0" smtClean="0"/>
              <a:t> in the IST</a:t>
            </a:r>
          </a:p>
          <a:p>
            <a:r>
              <a:rPr lang="en-US" dirty="0" smtClean="0"/>
              <a:t>However, for every </a:t>
            </a:r>
            <a:r>
              <a:rPr lang="en-US" dirty="0" smtClean="0">
                <a:solidFill>
                  <a:schemeClr val="accent1"/>
                </a:solidFill>
              </a:rPr>
              <a:t>instruction</a:t>
            </a:r>
            <a:r>
              <a:rPr lang="en-US" dirty="0" smtClean="0"/>
              <a:t> we need to check the IST</a:t>
            </a:r>
          </a:p>
          <a:p>
            <a:r>
              <a:rPr lang="en-US" dirty="0" smtClean="0"/>
              <a:t>If there is no entry, then we need to predict that it is not a branch</a:t>
            </a:r>
          </a:p>
          <a:p>
            <a:pPr lvl="1"/>
            <a:r>
              <a:rPr lang="en-US" dirty="0"/>
              <a:t> </a:t>
            </a:r>
            <a:r>
              <a:rPr lang="en-US" dirty="0" smtClean="0"/>
              <a:t>Can be </a:t>
            </a:r>
            <a:r>
              <a:rPr lang="en-US" dirty="0" smtClean="0">
                <a:solidFill>
                  <a:srgbClr val="FF0000"/>
                </a:solidFill>
              </a:rPr>
              <a:t>wrong</a:t>
            </a:r>
          </a:p>
          <a:p>
            <a:pPr lvl="1"/>
            <a:r>
              <a:rPr lang="en-US" dirty="0" smtClean="0"/>
              <a:t>What to do </a:t>
            </a:r>
            <a:r>
              <a:rPr lang="en-US" dirty="0" smtClean="0">
                <a:sym typeface="Wingdings" panose="05000000000000000000" pitchFamily="2" charset="2"/>
              </a:rPr>
              <a:t>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Why does an IST work?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Mainly because most pieces of code exhibit </a:t>
            </a:r>
            <a:r>
              <a:rPr lang="en-US" dirty="0" smtClean="0">
                <a:solidFill>
                  <a:schemeClr val="accent1"/>
                </a:solidFill>
                <a:sym typeface="Wingdings" panose="05000000000000000000" pitchFamily="2" charset="2"/>
              </a:rPr>
              <a:t>temporal locality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In a given window of time </a:t>
            </a:r>
            <a:r>
              <a:rPr lang="en-US" dirty="0" smtClean="0">
                <a:solidFill>
                  <a:srgbClr val="00B050"/>
                </a:solidFill>
                <a:sym typeface="Wingdings" panose="05000000000000000000" pitchFamily="2" charset="2"/>
              </a:rPr>
              <a:t>instructions</a:t>
            </a:r>
            <a:r>
              <a:rPr lang="en-US" dirty="0" smtClean="0">
                <a:sym typeface="Wingdings" panose="05000000000000000000" pitchFamily="2" charset="2"/>
              </a:rPr>
              <a:t> tend to repeat themselves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9375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Predict the Direction of the Branch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963857"/>
            <a:ext cx="10515600" cy="2213106"/>
          </a:xfrm>
        </p:spPr>
        <p:txBody>
          <a:bodyPr/>
          <a:lstStyle/>
          <a:p>
            <a:r>
              <a:rPr lang="en-US" dirty="0" smtClean="0"/>
              <a:t>If a branch is unconditional </a:t>
            </a:r>
            <a:r>
              <a:rPr lang="en-US" dirty="0" smtClean="0">
                <a:sym typeface="Wingdings" panose="05000000000000000000" pitchFamily="2" charset="2"/>
              </a:rPr>
              <a:t> no need to predict (taken)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If a branch is a call/return  no need to predict (taken)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If a branch is conditional  need to predict</a:t>
            </a:r>
            <a:endParaRPr lang="en-US" dirty="0"/>
          </a:p>
        </p:txBody>
      </p:sp>
      <p:sp>
        <p:nvSpPr>
          <p:cNvPr id="4" name="Flowchart: Process 3"/>
          <p:cNvSpPr/>
          <p:nvPr/>
        </p:nvSpPr>
        <p:spPr>
          <a:xfrm>
            <a:off x="4217158" y="1903044"/>
            <a:ext cx="3425588" cy="1501254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Predictor</a:t>
            </a:r>
            <a:endParaRPr lang="en-US" dirty="0"/>
          </a:p>
        </p:txBody>
      </p:sp>
      <p:sp>
        <p:nvSpPr>
          <p:cNvPr id="5" name="Right Arrow 4"/>
          <p:cNvSpPr/>
          <p:nvPr/>
        </p:nvSpPr>
        <p:spPr>
          <a:xfrm>
            <a:off x="2265528" y="2462603"/>
            <a:ext cx="1951630" cy="4913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318416" y="2086189"/>
            <a:ext cx="28987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Program Counter (PC)</a:t>
            </a:r>
            <a:endParaRPr lang="en-US" dirty="0"/>
          </a:p>
        </p:txBody>
      </p:sp>
      <p:sp>
        <p:nvSpPr>
          <p:cNvPr id="7" name="Right Arrow 6"/>
          <p:cNvSpPr/>
          <p:nvPr/>
        </p:nvSpPr>
        <p:spPr>
          <a:xfrm>
            <a:off x="7642746" y="2462602"/>
            <a:ext cx="1951630" cy="4913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7888649" y="2086189"/>
            <a:ext cx="25628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Taken or Not Taken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4598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>
          <a:xfrm>
            <a:off x="7929349" y="4326340"/>
            <a:ext cx="2060812" cy="3548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Code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201003" y="2743200"/>
            <a:ext cx="3868238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void foo() {</a:t>
            </a:r>
          </a:p>
          <a:p>
            <a:r>
              <a:rPr lang="en-US" sz="2800" dirty="0" smtClean="0"/>
              <a:t>	</a:t>
            </a:r>
            <a:r>
              <a:rPr lang="en-US" sz="2800" dirty="0" smtClean="0">
                <a:solidFill>
                  <a:srgbClr val="FF0000"/>
                </a:solidFill>
              </a:rPr>
              <a:t>for</a:t>
            </a:r>
            <a:r>
              <a:rPr lang="en-US" sz="2800" dirty="0" smtClean="0"/>
              <a:t> (</a:t>
            </a:r>
            <a:r>
              <a:rPr lang="en-US" sz="2800" dirty="0" err="1" smtClean="0"/>
              <a:t>i</a:t>
            </a:r>
            <a:r>
              <a:rPr lang="en-US" sz="2800" dirty="0" smtClean="0"/>
              <a:t>=0; </a:t>
            </a:r>
            <a:r>
              <a:rPr lang="en-US" sz="2800" dirty="0" err="1" smtClean="0"/>
              <a:t>i</a:t>
            </a:r>
            <a:r>
              <a:rPr lang="en-US" sz="2800" dirty="0" smtClean="0"/>
              <a:t> &lt; 5; </a:t>
            </a:r>
            <a:r>
              <a:rPr lang="en-US" sz="2800" dirty="0" err="1" smtClean="0"/>
              <a:t>i</a:t>
            </a:r>
            <a:r>
              <a:rPr lang="en-US" sz="2800" dirty="0" smtClean="0"/>
              <a:t>++) {</a:t>
            </a:r>
          </a:p>
          <a:p>
            <a:r>
              <a:rPr lang="en-US" sz="2800" dirty="0" smtClean="0"/>
              <a:t>		...</a:t>
            </a:r>
            <a:endParaRPr lang="en-US" sz="2800" dirty="0"/>
          </a:p>
          <a:p>
            <a:r>
              <a:rPr lang="en-US" sz="2800" dirty="0" smtClean="0"/>
              <a:t>	}</a:t>
            </a:r>
          </a:p>
          <a:p>
            <a:r>
              <a:rPr lang="en-US" sz="2800" dirty="0"/>
              <a:t>}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201003" y="2047164"/>
            <a:ext cx="3425588" cy="60050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C</a:t>
            </a:r>
            <a:endParaRPr lang="en-US" sz="2800" dirty="0"/>
          </a:p>
        </p:txBody>
      </p:sp>
      <p:sp>
        <p:nvSpPr>
          <p:cNvPr id="6" name="Rounded Rectangle 5"/>
          <p:cNvSpPr/>
          <p:nvPr/>
        </p:nvSpPr>
        <p:spPr>
          <a:xfrm>
            <a:off x="8218227" y="2033516"/>
            <a:ext cx="3425588" cy="60050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Assembly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7194644" y="2917143"/>
            <a:ext cx="3126177" cy="3108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.foo:</a:t>
            </a:r>
          </a:p>
          <a:p>
            <a:r>
              <a:rPr lang="en-US" sz="2800" dirty="0"/>
              <a:t>	</a:t>
            </a:r>
            <a:r>
              <a:rPr lang="en-US" sz="2800" dirty="0" err="1" smtClean="0"/>
              <a:t>mov</a:t>
            </a:r>
            <a:r>
              <a:rPr lang="en-US" sz="2800" dirty="0" smtClean="0"/>
              <a:t>   r0, 0</a:t>
            </a:r>
          </a:p>
          <a:p>
            <a:r>
              <a:rPr lang="en-US" sz="2800" dirty="0" smtClean="0"/>
              <a:t>.loop:</a:t>
            </a:r>
            <a:r>
              <a:rPr lang="en-US" sz="2800" dirty="0"/>
              <a:t>	</a:t>
            </a:r>
            <a:r>
              <a:rPr lang="en-US" sz="2800" dirty="0" err="1" smtClean="0"/>
              <a:t>cmp</a:t>
            </a:r>
            <a:r>
              <a:rPr lang="en-US" sz="2800" dirty="0" smtClean="0"/>
              <a:t>   r0, 5</a:t>
            </a:r>
          </a:p>
          <a:p>
            <a:r>
              <a:rPr lang="en-US" sz="2800" dirty="0"/>
              <a:t>	</a:t>
            </a:r>
            <a:r>
              <a:rPr lang="en-US" sz="2800" dirty="0" err="1" smtClean="0"/>
              <a:t>beq</a:t>
            </a:r>
            <a:r>
              <a:rPr lang="en-US" sz="2800" dirty="0" smtClean="0"/>
              <a:t>   .exit</a:t>
            </a:r>
          </a:p>
          <a:p>
            <a:r>
              <a:rPr lang="en-US" sz="2800" dirty="0"/>
              <a:t>	</a:t>
            </a:r>
            <a:r>
              <a:rPr lang="en-US" sz="2800" dirty="0" smtClean="0"/>
              <a:t>add    r0, r0, 1</a:t>
            </a:r>
          </a:p>
          <a:p>
            <a:r>
              <a:rPr lang="en-US" sz="2800" dirty="0"/>
              <a:t>	</a:t>
            </a:r>
            <a:r>
              <a:rPr lang="en-US" sz="2800" dirty="0" smtClean="0"/>
              <a:t>b .loop</a:t>
            </a:r>
          </a:p>
          <a:p>
            <a:r>
              <a:rPr lang="en-US" sz="2800" dirty="0"/>
              <a:t>	</a:t>
            </a:r>
            <a:r>
              <a:rPr lang="en-US" sz="2800" dirty="0" smtClean="0"/>
              <a:t>  </a:t>
            </a:r>
            <a:endParaRPr lang="en-US" sz="2800" dirty="0"/>
          </a:p>
        </p:txBody>
      </p:sp>
      <p:sp>
        <p:nvSpPr>
          <p:cNvPr id="10" name="Cloud Callout 9"/>
          <p:cNvSpPr/>
          <p:nvPr/>
        </p:nvSpPr>
        <p:spPr>
          <a:xfrm>
            <a:off x="5363570" y="4817660"/>
            <a:ext cx="2019869" cy="928047"/>
          </a:xfrm>
          <a:prstGeom prst="cloudCallout">
            <a:avLst>
              <a:gd name="adj1" fmla="val 77815"/>
              <a:gd name="adj2" fmla="val -75735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Predict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3771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Simple Bimodal Predictor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ounded Rectangle 3"/>
          <p:cNvSpPr/>
          <p:nvPr/>
        </p:nvSpPr>
        <p:spPr>
          <a:xfrm>
            <a:off x="696036" y="3411940"/>
            <a:ext cx="3985146" cy="6414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PC</a:t>
            </a:r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696036" y="4053385"/>
            <a:ext cx="2579427" cy="39578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32 - n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275463" y="4053384"/>
            <a:ext cx="1405719" cy="39578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7028597" y="1801504"/>
            <a:ext cx="504967" cy="457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7028598" y="2210938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7028596" y="2622009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7042242" y="3025709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7042240" y="3436780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7028596" y="3840480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7028594" y="4251551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7042240" y="4655251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7042238" y="5066322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7042243" y="5521334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7042241" y="5932405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6" idx="3"/>
          </p:cNvCxnSpPr>
          <p:nvPr/>
        </p:nvCxnSpPr>
        <p:spPr>
          <a:xfrm>
            <a:off x="4681182" y="4251277"/>
            <a:ext cx="1064525" cy="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5745707" y="2811439"/>
            <a:ext cx="0" cy="14398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5745707" y="2811439"/>
            <a:ext cx="128288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ounded Rectangle 20"/>
          <p:cNvSpPr/>
          <p:nvPr/>
        </p:nvSpPr>
        <p:spPr>
          <a:xfrm>
            <a:off x="9376012" y="2374710"/>
            <a:ext cx="2524836" cy="650999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Outcome of the branch</a:t>
            </a:r>
            <a:endParaRPr lang="en-US" dirty="0"/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7533559" y="2811439"/>
            <a:ext cx="18424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7662805" y="3774033"/>
            <a:ext cx="15839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2</a:t>
            </a:r>
            <a:r>
              <a:rPr lang="en-US" sz="2800" baseline="30000" dirty="0" smtClean="0"/>
              <a:t>n</a:t>
            </a:r>
            <a:r>
              <a:rPr lang="en-US" sz="2800" dirty="0" smtClean="0"/>
              <a:t> entries</a:t>
            </a:r>
            <a:endParaRPr lang="en-US" sz="2800" dirty="0"/>
          </a:p>
        </p:txBody>
      </p:sp>
      <p:sp>
        <p:nvSpPr>
          <p:cNvPr id="28" name="Rounded Rectangle 27"/>
          <p:cNvSpPr/>
          <p:nvPr/>
        </p:nvSpPr>
        <p:spPr>
          <a:xfrm>
            <a:off x="3637129" y="5691114"/>
            <a:ext cx="3029803" cy="75581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Predictor Table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65687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Bimodal Predictor - II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Each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entry</a:t>
            </a:r>
            <a:r>
              <a:rPr lang="en-US" dirty="0" smtClean="0"/>
              <a:t> saves the last </a:t>
            </a:r>
            <a:r>
              <a:rPr lang="en-US" dirty="0" smtClean="0">
                <a:solidFill>
                  <a:srgbClr val="FF0000"/>
                </a:solidFill>
              </a:rPr>
              <a:t>recorded</a:t>
            </a:r>
            <a:r>
              <a:rPr lang="en-US" dirty="0" smtClean="0"/>
              <a:t> outcome of the </a:t>
            </a:r>
            <a:r>
              <a:rPr lang="en-US" dirty="0" smtClean="0">
                <a:solidFill>
                  <a:schemeClr val="accent6"/>
                </a:solidFill>
              </a:rPr>
              <a:t>branch</a:t>
            </a:r>
          </a:p>
          <a:p>
            <a:pPr lvl="1"/>
            <a:r>
              <a:rPr lang="en-US" dirty="0" smtClean="0"/>
              <a:t>taken or not-taken</a:t>
            </a:r>
          </a:p>
          <a:p>
            <a:r>
              <a:rPr lang="en-US" dirty="0" smtClean="0"/>
              <a:t>What is the problem: </a:t>
            </a:r>
          </a:p>
          <a:p>
            <a:pPr lvl="1"/>
            <a:r>
              <a:rPr lang="en-US" dirty="0" smtClean="0"/>
              <a:t>The </a:t>
            </a:r>
            <a:r>
              <a:rPr lang="en-US" i="1" dirty="0" err="1" smtClean="0"/>
              <a:t>beq</a:t>
            </a:r>
            <a:r>
              <a:rPr lang="en-US" dirty="0" smtClean="0"/>
              <a:t> instruction is evaluated 6 times</a:t>
            </a:r>
          </a:p>
          <a:p>
            <a:pPr lvl="1"/>
            <a:r>
              <a:rPr lang="en-US" dirty="0" smtClean="0"/>
              <a:t>Assume the default is </a:t>
            </a:r>
            <a:r>
              <a:rPr lang="en-US" dirty="0" smtClean="0">
                <a:solidFill>
                  <a:schemeClr val="tx2"/>
                </a:solidFill>
              </a:rPr>
              <a:t>not-taken</a:t>
            </a:r>
          </a:p>
          <a:p>
            <a:pPr lvl="1"/>
            <a:r>
              <a:rPr lang="en-US" dirty="0" smtClean="0"/>
              <a:t>First 5 times </a:t>
            </a:r>
            <a:r>
              <a:rPr lang="en-US" dirty="0" smtClean="0">
                <a:sym typeface="Wingdings" panose="05000000000000000000" pitchFamily="2" charset="2"/>
              </a:rPr>
              <a:t> correctly predicted </a:t>
            </a:r>
            <a:r>
              <a:rPr lang="en-US" dirty="0" smtClean="0">
                <a:solidFill>
                  <a:schemeClr val="tx2"/>
                </a:solidFill>
                <a:sym typeface="Wingdings" panose="05000000000000000000" pitchFamily="2" charset="2"/>
              </a:rPr>
              <a:t>not-taken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6</a:t>
            </a:r>
            <a:r>
              <a:rPr lang="en-US" baseline="30000" dirty="0" smtClean="0">
                <a:sym typeface="Wingdings" panose="05000000000000000000" pitchFamily="2" charset="2"/>
              </a:rPr>
              <a:t>th</a:t>
            </a:r>
            <a:r>
              <a:rPr lang="en-US" dirty="0" smtClean="0">
                <a:sym typeface="Wingdings" panose="05000000000000000000" pitchFamily="2" charset="2"/>
              </a:rPr>
              <a:t> and last time  incorrectly predicted to be 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taken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Now assume we call the function foo() once again</a:t>
            </a:r>
          </a:p>
          <a:p>
            <a:pPr lvl="1"/>
            <a:r>
              <a:rPr lang="en-US" dirty="0" smtClean="0"/>
              <a:t>The first time </a:t>
            </a:r>
            <a:r>
              <a:rPr lang="en-US" dirty="0" smtClean="0">
                <a:sym typeface="Wingdings" panose="05000000000000000000" pitchFamily="2" charset="2"/>
              </a:rPr>
              <a:t> we will predict 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taken</a:t>
            </a:r>
            <a:r>
              <a:rPr lang="en-US" dirty="0" smtClean="0">
                <a:sym typeface="Wingdings" panose="05000000000000000000" pitchFamily="2" charset="2"/>
              </a:rPr>
              <a:t>. This is wrong 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Again the last time will be wrong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Correct prediction rate: 2/6</a:t>
            </a:r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5743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6383" y="5960089"/>
            <a:ext cx="823771" cy="441887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9779" y="6003856"/>
            <a:ext cx="823771" cy="441887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2457" y="6114677"/>
            <a:ext cx="823771" cy="44188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5766" y="4999060"/>
            <a:ext cx="1047750" cy="8763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4388" y="5022376"/>
            <a:ext cx="1047750" cy="8763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6658" y="4999060"/>
            <a:ext cx="1047750" cy="8763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Increasing Accuracy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377885"/>
          </a:xfrm>
        </p:spPr>
        <p:txBody>
          <a:bodyPr/>
          <a:lstStyle/>
          <a:p>
            <a:r>
              <a:rPr lang="en-US" dirty="0" smtClean="0"/>
              <a:t>What is the </a:t>
            </a:r>
            <a:r>
              <a:rPr lang="en-US" dirty="0" smtClean="0">
                <a:solidFill>
                  <a:srgbClr val="FF0000"/>
                </a:solidFill>
              </a:rPr>
              <a:t>problem</a:t>
            </a:r>
            <a:r>
              <a:rPr lang="en-US" dirty="0" smtClean="0"/>
              <a:t>?</a:t>
            </a:r>
          </a:p>
          <a:p>
            <a:pPr lvl="1"/>
            <a:r>
              <a:rPr lang="en-US" dirty="0" smtClean="0"/>
              <a:t>The </a:t>
            </a:r>
            <a:r>
              <a:rPr lang="en-US" i="1" dirty="0" err="1" smtClean="0"/>
              <a:t>beq</a:t>
            </a:r>
            <a:r>
              <a:rPr lang="en-US" dirty="0" smtClean="0"/>
              <a:t> instruction is fundamentally biased towards: </a:t>
            </a:r>
            <a:r>
              <a:rPr lang="en-US" dirty="0" smtClean="0">
                <a:solidFill>
                  <a:schemeClr val="accent1"/>
                </a:solidFill>
              </a:rPr>
              <a:t>not-taken</a:t>
            </a:r>
          </a:p>
          <a:p>
            <a:pPr lvl="1"/>
            <a:r>
              <a:rPr lang="en-US" dirty="0" smtClean="0"/>
              <a:t>One exception at the end of the </a:t>
            </a:r>
            <a:r>
              <a:rPr lang="en-US" i="1" dirty="0" smtClean="0">
                <a:solidFill>
                  <a:srgbClr val="FF0000"/>
                </a:solidFill>
              </a:rPr>
              <a:t>for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loop cannot change its inherent </a:t>
            </a:r>
            <a:r>
              <a:rPr lang="en-US" dirty="0" smtClean="0">
                <a:solidFill>
                  <a:schemeClr val="tx2"/>
                </a:solidFill>
              </a:rPr>
              <a:t>behavior</a:t>
            </a:r>
          </a:p>
          <a:p>
            <a:r>
              <a:rPr lang="en-US" dirty="0" smtClean="0"/>
              <a:t>Let us add some </a:t>
            </a:r>
            <a:r>
              <a:rPr lang="en-US" dirty="0" smtClean="0">
                <a:solidFill>
                  <a:schemeClr val="tx2"/>
                </a:solidFill>
              </a:rPr>
              <a:t>hysteresis</a:t>
            </a:r>
          </a:p>
          <a:p>
            <a:pPr lvl="1"/>
            <a:r>
              <a:rPr lang="en-US" dirty="0" smtClean="0"/>
              <a:t>Instead of having a single bit in each entry, have a 2 bit counter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838200" y="4531057"/>
            <a:ext cx="2737513" cy="491319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Saturating Counter</a:t>
            </a:r>
            <a:endParaRPr lang="en-US" sz="2400" dirty="0"/>
          </a:p>
        </p:txBody>
      </p:sp>
      <p:sp>
        <p:nvSpPr>
          <p:cNvPr id="5" name="Oval 4"/>
          <p:cNvSpPr/>
          <p:nvPr/>
        </p:nvSpPr>
        <p:spPr>
          <a:xfrm>
            <a:off x="3903260" y="5513696"/>
            <a:ext cx="928047" cy="72333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00</a:t>
            </a:r>
            <a:endParaRPr lang="en-US" sz="2400" dirty="0"/>
          </a:p>
        </p:txBody>
      </p:sp>
      <p:sp>
        <p:nvSpPr>
          <p:cNvPr id="6" name="Oval 5"/>
          <p:cNvSpPr/>
          <p:nvPr/>
        </p:nvSpPr>
        <p:spPr>
          <a:xfrm>
            <a:off x="5352198" y="5513696"/>
            <a:ext cx="928047" cy="72333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01</a:t>
            </a:r>
            <a:endParaRPr lang="en-US" sz="2400" dirty="0"/>
          </a:p>
        </p:txBody>
      </p:sp>
      <p:sp>
        <p:nvSpPr>
          <p:cNvPr id="7" name="Oval 6"/>
          <p:cNvSpPr/>
          <p:nvPr/>
        </p:nvSpPr>
        <p:spPr>
          <a:xfrm>
            <a:off x="6976281" y="5513696"/>
            <a:ext cx="928047" cy="72333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10</a:t>
            </a:r>
            <a:endParaRPr lang="en-US" sz="2400" dirty="0"/>
          </a:p>
        </p:txBody>
      </p:sp>
      <p:sp>
        <p:nvSpPr>
          <p:cNvPr id="8" name="Oval 7"/>
          <p:cNvSpPr/>
          <p:nvPr/>
        </p:nvSpPr>
        <p:spPr>
          <a:xfrm>
            <a:off x="8627659" y="5513695"/>
            <a:ext cx="928047" cy="72333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11</a:t>
            </a:r>
            <a:endParaRPr lang="en-US" sz="2400" dirty="0"/>
          </a:p>
        </p:txBody>
      </p:sp>
      <p:sp>
        <p:nvSpPr>
          <p:cNvPr id="30" name="Circular Arrow 29"/>
          <p:cNvSpPr/>
          <p:nvPr/>
        </p:nvSpPr>
        <p:spPr>
          <a:xfrm rot="5400000">
            <a:off x="9173569" y="5378639"/>
            <a:ext cx="764274" cy="928048"/>
          </a:xfrm>
          <a:prstGeom prst="circularArrow">
            <a:avLst/>
          </a:prstGeom>
          <a:solidFill>
            <a:srgbClr val="0070C0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1" name="Circular Arrow 30"/>
          <p:cNvSpPr/>
          <p:nvPr/>
        </p:nvSpPr>
        <p:spPr>
          <a:xfrm rot="16419465">
            <a:off x="3592939" y="5362040"/>
            <a:ext cx="764274" cy="928048"/>
          </a:xfrm>
          <a:prstGeom prst="circularArrow">
            <a:avLst/>
          </a:prstGeom>
          <a:solidFill>
            <a:srgbClr val="FF0000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404144" y="4664688"/>
            <a:ext cx="14959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Increment</a:t>
            </a:r>
            <a:endParaRPr lang="en-US" sz="2400" b="1" dirty="0"/>
          </a:p>
        </p:txBody>
      </p:sp>
      <p:sp>
        <p:nvSpPr>
          <p:cNvPr id="33" name="TextBox 32"/>
          <p:cNvSpPr txBox="1"/>
          <p:nvPr/>
        </p:nvSpPr>
        <p:spPr>
          <a:xfrm>
            <a:off x="6259779" y="6440077"/>
            <a:ext cx="15985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Decrement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4234940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30" grpId="0" animBg="1"/>
      <p:bldP spid="31" grpId="0" animBg="1"/>
      <p:bldP spid="32" grpId="0"/>
      <p:bldP spid="33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9711" y="36153"/>
            <a:ext cx="10515600" cy="1325563"/>
          </a:xfrm>
        </p:spPr>
        <p:txBody>
          <a:bodyPr/>
          <a:lstStyle/>
          <a:p>
            <a:r>
              <a:rPr lang="en-US" dirty="0" smtClean="0"/>
              <a:t>Saturating Counters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900614"/>
            <a:ext cx="10515600" cy="2718549"/>
          </a:xfrm>
        </p:spPr>
        <p:txBody>
          <a:bodyPr>
            <a:normAutofit/>
          </a:bodyPr>
          <a:lstStyle/>
          <a:p>
            <a:r>
              <a:rPr lang="en-US" dirty="0" smtClean="0"/>
              <a:t>Algorithm for updates:</a:t>
            </a:r>
          </a:p>
          <a:p>
            <a:pPr lvl="1"/>
            <a:r>
              <a:rPr lang="en-US" dirty="0" smtClean="0"/>
              <a:t>If a branch is </a:t>
            </a:r>
            <a:r>
              <a:rPr lang="en-US" dirty="0" smtClean="0">
                <a:solidFill>
                  <a:srgbClr val="FF0000"/>
                </a:solidFill>
              </a:rPr>
              <a:t>taken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tx2"/>
                </a:solidFill>
              </a:rPr>
              <a:t>increment </a:t>
            </a:r>
            <a:r>
              <a:rPr lang="en-US" dirty="0" smtClean="0"/>
              <a:t>the saturating counter</a:t>
            </a:r>
          </a:p>
          <a:p>
            <a:pPr lvl="1"/>
            <a:r>
              <a:rPr lang="en-US" dirty="0" smtClean="0"/>
              <a:t>If it is </a:t>
            </a:r>
            <a:r>
              <a:rPr lang="en-US" dirty="0" smtClean="0">
                <a:solidFill>
                  <a:schemeClr val="accent6"/>
                </a:solidFill>
              </a:rPr>
              <a:t>not taken</a:t>
            </a:r>
            <a:r>
              <a:rPr lang="en-US" dirty="0" smtClean="0"/>
              <a:t>, </a:t>
            </a:r>
            <a:r>
              <a:rPr lang="en-US" dirty="0" smtClean="0">
                <a:solidFill>
                  <a:srgbClr val="FF0000"/>
                </a:solidFill>
              </a:rPr>
              <a:t>decrement </a:t>
            </a:r>
            <a:r>
              <a:rPr lang="en-US" dirty="0" smtClean="0"/>
              <a:t>the counter</a:t>
            </a:r>
          </a:p>
          <a:p>
            <a:r>
              <a:rPr lang="en-US" dirty="0" smtClean="0"/>
              <a:t>For prediction: </a:t>
            </a:r>
          </a:p>
          <a:p>
            <a:pPr lvl="1"/>
            <a:r>
              <a:rPr lang="en-US" dirty="0" smtClean="0"/>
              <a:t>00 and 01 </a:t>
            </a:r>
            <a:r>
              <a:rPr lang="en-US" dirty="0" smtClean="0">
                <a:sym typeface="Wingdings" panose="05000000000000000000" pitchFamily="2" charset="2"/>
              </a:rPr>
              <a:t> not taken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10 and 11  taken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3427" y="2068843"/>
            <a:ext cx="823771" cy="44188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6823" y="2112610"/>
            <a:ext cx="823771" cy="44188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9501" y="2223431"/>
            <a:ext cx="823771" cy="441887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2810" y="1107814"/>
            <a:ext cx="1047750" cy="8763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1432" y="1131130"/>
            <a:ext cx="1047750" cy="8763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3702" y="1107814"/>
            <a:ext cx="1047750" cy="876300"/>
          </a:xfrm>
          <a:prstGeom prst="rect">
            <a:avLst/>
          </a:prstGeom>
        </p:spPr>
      </p:pic>
      <p:sp>
        <p:nvSpPr>
          <p:cNvPr id="19" name="Oval 18"/>
          <p:cNvSpPr/>
          <p:nvPr/>
        </p:nvSpPr>
        <p:spPr>
          <a:xfrm>
            <a:off x="3630304" y="1622450"/>
            <a:ext cx="928047" cy="72333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00</a:t>
            </a:r>
            <a:endParaRPr lang="en-US" sz="2400" dirty="0"/>
          </a:p>
        </p:txBody>
      </p:sp>
      <p:sp>
        <p:nvSpPr>
          <p:cNvPr id="20" name="Oval 19"/>
          <p:cNvSpPr/>
          <p:nvPr/>
        </p:nvSpPr>
        <p:spPr>
          <a:xfrm>
            <a:off x="5079242" y="1622450"/>
            <a:ext cx="928047" cy="72333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01</a:t>
            </a:r>
            <a:endParaRPr lang="en-US" sz="2400" dirty="0"/>
          </a:p>
        </p:txBody>
      </p:sp>
      <p:sp>
        <p:nvSpPr>
          <p:cNvPr id="21" name="Oval 20"/>
          <p:cNvSpPr/>
          <p:nvPr/>
        </p:nvSpPr>
        <p:spPr>
          <a:xfrm>
            <a:off x="6703325" y="1622450"/>
            <a:ext cx="928047" cy="72333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10</a:t>
            </a:r>
            <a:endParaRPr lang="en-US" sz="2400" dirty="0"/>
          </a:p>
        </p:txBody>
      </p:sp>
      <p:sp>
        <p:nvSpPr>
          <p:cNvPr id="22" name="Oval 21"/>
          <p:cNvSpPr/>
          <p:nvPr/>
        </p:nvSpPr>
        <p:spPr>
          <a:xfrm>
            <a:off x="8354703" y="1622449"/>
            <a:ext cx="928047" cy="72333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11</a:t>
            </a:r>
            <a:endParaRPr lang="en-US" sz="2400" dirty="0"/>
          </a:p>
        </p:txBody>
      </p:sp>
      <p:sp>
        <p:nvSpPr>
          <p:cNvPr id="23" name="Circular Arrow 22"/>
          <p:cNvSpPr/>
          <p:nvPr/>
        </p:nvSpPr>
        <p:spPr>
          <a:xfrm rot="5400000">
            <a:off x="8900613" y="1487393"/>
            <a:ext cx="764274" cy="928048"/>
          </a:xfrm>
          <a:prstGeom prst="circularArrow">
            <a:avLst/>
          </a:prstGeom>
          <a:solidFill>
            <a:srgbClr val="0070C0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4" name="Circular Arrow 23"/>
          <p:cNvSpPr/>
          <p:nvPr/>
        </p:nvSpPr>
        <p:spPr>
          <a:xfrm rot="16419465">
            <a:off x="3319983" y="1470794"/>
            <a:ext cx="764274" cy="928048"/>
          </a:xfrm>
          <a:prstGeom prst="circularArrow">
            <a:avLst/>
          </a:prstGeom>
          <a:solidFill>
            <a:srgbClr val="FF0000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6" name="Left Brace 25"/>
          <p:cNvSpPr/>
          <p:nvPr/>
        </p:nvSpPr>
        <p:spPr>
          <a:xfrm rot="16200000">
            <a:off x="4603493" y="1548096"/>
            <a:ext cx="395785" cy="2553766"/>
          </a:xfrm>
          <a:prstGeom prst="leftBrace">
            <a:avLst>
              <a:gd name="adj1" fmla="val 8333"/>
              <a:gd name="adj2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Left Brace 38"/>
          <p:cNvSpPr/>
          <p:nvPr/>
        </p:nvSpPr>
        <p:spPr>
          <a:xfrm rot="16200000">
            <a:off x="7782316" y="1561677"/>
            <a:ext cx="395785" cy="2553766"/>
          </a:xfrm>
          <a:prstGeom prst="leftBrace">
            <a:avLst>
              <a:gd name="adj1" fmla="val 8333"/>
              <a:gd name="adj2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ounded Rectangle 39"/>
          <p:cNvSpPr/>
          <p:nvPr/>
        </p:nvSpPr>
        <p:spPr>
          <a:xfrm>
            <a:off x="3524502" y="3069217"/>
            <a:ext cx="2753690" cy="4683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Predict: Not Taken</a:t>
            </a:r>
            <a:endParaRPr lang="en-US" sz="2400" dirty="0"/>
          </a:p>
        </p:txBody>
      </p:sp>
      <p:sp>
        <p:nvSpPr>
          <p:cNvPr id="42" name="Rounded Rectangle 41"/>
          <p:cNvSpPr/>
          <p:nvPr/>
        </p:nvSpPr>
        <p:spPr>
          <a:xfrm>
            <a:off x="6703325" y="3036453"/>
            <a:ext cx="2753690" cy="4683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Predict: Taken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47045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Bimodal Predictor with Saturating Counters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696036" y="3411940"/>
            <a:ext cx="3985146" cy="6414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PC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696036" y="4053385"/>
            <a:ext cx="2579427" cy="39578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32 - n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3275463" y="4053384"/>
            <a:ext cx="1405719" cy="39578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7028597" y="1801504"/>
            <a:ext cx="504967" cy="457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7028598" y="2210938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7028596" y="2622009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7042242" y="3025709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7042240" y="3436780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7028596" y="3840480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7028594" y="4251551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7042240" y="4655251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7042238" y="5066322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7042243" y="5521334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7042241" y="5932405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stCxn id="7" idx="3"/>
          </p:cNvCxnSpPr>
          <p:nvPr/>
        </p:nvCxnSpPr>
        <p:spPr>
          <a:xfrm>
            <a:off x="4681182" y="4251277"/>
            <a:ext cx="1064525" cy="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V="1">
            <a:off x="5745707" y="2811439"/>
            <a:ext cx="0" cy="14398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5745707" y="2811439"/>
            <a:ext cx="128288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ounded Rectangle 21"/>
          <p:cNvSpPr/>
          <p:nvPr/>
        </p:nvSpPr>
        <p:spPr>
          <a:xfrm>
            <a:off x="9376012" y="2374710"/>
            <a:ext cx="2524836" cy="650999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Outcome of the branch</a:t>
            </a:r>
            <a:endParaRPr lang="en-US" dirty="0"/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7533559" y="2811439"/>
            <a:ext cx="18424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662805" y="3774033"/>
            <a:ext cx="15839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2</a:t>
            </a:r>
            <a:r>
              <a:rPr lang="en-US" sz="2800" baseline="30000" dirty="0" smtClean="0"/>
              <a:t>n</a:t>
            </a:r>
            <a:r>
              <a:rPr lang="en-US" sz="2800" dirty="0" smtClean="0"/>
              <a:t> entries</a:t>
            </a:r>
            <a:endParaRPr lang="en-US" sz="2800" dirty="0"/>
          </a:p>
        </p:txBody>
      </p:sp>
      <p:sp>
        <p:nvSpPr>
          <p:cNvPr id="25" name="Rounded Rectangle 24"/>
          <p:cNvSpPr/>
          <p:nvPr/>
        </p:nvSpPr>
        <p:spPr>
          <a:xfrm>
            <a:off x="3637129" y="5691114"/>
            <a:ext cx="3029803" cy="75581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Predictor Table</a:t>
            </a:r>
            <a:endParaRPr lang="en-US" sz="2400" dirty="0"/>
          </a:p>
        </p:txBody>
      </p:sp>
      <p:sp>
        <p:nvSpPr>
          <p:cNvPr id="26" name="Rounded Rectangular Callout 25"/>
          <p:cNvSpPr/>
          <p:nvPr/>
        </p:nvSpPr>
        <p:spPr>
          <a:xfrm>
            <a:off x="8516203" y="5066322"/>
            <a:ext cx="2511188" cy="1380609"/>
          </a:xfrm>
          <a:prstGeom prst="wedgeRoundRectCallout">
            <a:avLst>
              <a:gd name="adj1" fmla="val -102036"/>
              <a:gd name="adj2" fmla="val 27901"/>
              <a:gd name="adj3" fmla="val 16667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2-bit saturating counter</a:t>
            </a:r>
            <a:endParaRPr lang="en-US" sz="2400" dirty="0"/>
          </a:p>
        </p:txBody>
      </p:sp>
      <p:sp>
        <p:nvSpPr>
          <p:cNvPr id="27" name="Rounded Rectangle 26"/>
          <p:cNvSpPr/>
          <p:nvPr/>
        </p:nvSpPr>
        <p:spPr>
          <a:xfrm>
            <a:off x="8120418" y="2511188"/>
            <a:ext cx="873457" cy="62779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Logic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5228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240740" y="545910"/>
            <a:ext cx="3807726" cy="285238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Will it help?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579079"/>
            <a:ext cx="10515600" cy="2597884"/>
          </a:xfrm>
        </p:spPr>
        <p:txBody>
          <a:bodyPr/>
          <a:lstStyle/>
          <a:p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Time: Predict not-taken. </a:t>
            </a:r>
            <a:r>
              <a:rPr lang="en-US" dirty="0" smtClean="0">
                <a:solidFill>
                  <a:schemeClr val="accent6"/>
                </a:solidFill>
              </a:rPr>
              <a:t>Correct</a:t>
            </a:r>
            <a:r>
              <a:rPr lang="en-US" dirty="0" smtClean="0"/>
              <a:t>. Starts with 01. Moves to 00</a:t>
            </a:r>
          </a:p>
          <a:p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 Time: Predict not-taken. </a:t>
            </a:r>
            <a:r>
              <a:rPr lang="en-US" dirty="0" smtClean="0">
                <a:solidFill>
                  <a:schemeClr val="accent6"/>
                </a:solidFill>
              </a:rPr>
              <a:t>Correct</a:t>
            </a:r>
            <a:r>
              <a:rPr lang="en-US" dirty="0" smtClean="0"/>
              <a:t>. Remains at 00</a:t>
            </a:r>
          </a:p>
          <a:p>
            <a:r>
              <a:rPr lang="en-US" dirty="0" smtClean="0"/>
              <a:t>... </a:t>
            </a:r>
          </a:p>
          <a:p>
            <a:r>
              <a:rPr lang="en-US" dirty="0" smtClean="0"/>
              <a:t>6</a:t>
            </a:r>
            <a:r>
              <a:rPr lang="en-US" baseline="30000" dirty="0" smtClean="0"/>
              <a:t>th</a:t>
            </a:r>
            <a:r>
              <a:rPr lang="en-US" dirty="0" smtClean="0"/>
              <a:t> Time: Predict not-taken. </a:t>
            </a:r>
            <a:r>
              <a:rPr lang="en-US" dirty="0" smtClean="0">
                <a:solidFill>
                  <a:srgbClr val="FF0000"/>
                </a:solidFill>
              </a:rPr>
              <a:t>Wrong</a:t>
            </a:r>
            <a:r>
              <a:rPr lang="en-US" dirty="0" smtClean="0"/>
              <a:t>. Starts with 00. Moves to 01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488673" y="610671"/>
            <a:ext cx="3126177" cy="3108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.foo:</a:t>
            </a:r>
          </a:p>
          <a:p>
            <a:r>
              <a:rPr lang="en-US" sz="2800" dirty="0"/>
              <a:t>	</a:t>
            </a:r>
            <a:r>
              <a:rPr lang="en-US" sz="2800" dirty="0" err="1" smtClean="0"/>
              <a:t>mov</a:t>
            </a:r>
            <a:r>
              <a:rPr lang="en-US" sz="2800" dirty="0" smtClean="0"/>
              <a:t>   r0, 0</a:t>
            </a:r>
          </a:p>
          <a:p>
            <a:r>
              <a:rPr lang="en-US" sz="2800" dirty="0" smtClean="0"/>
              <a:t>.loop:</a:t>
            </a:r>
            <a:r>
              <a:rPr lang="en-US" sz="2800" dirty="0"/>
              <a:t>	</a:t>
            </a:r>
            <a:r>
              <a:rPr lang="en-US" sz="2800" dirty="0" err="1" smtClean="0"/>
              <a:t>cmp</a:t>
            </a:r>
            <a:r>
              <a:rPr lang="en-US" sz="2800" dirty="0" smtClean="0"/>
              <a:t>   r0, 5</a:t>
            </a:r>
          </a:p>
          <a:p>
            <a:r>
              <a:rPr lang="en-US" sz="2800" dirty="0"/>
              <a:t>	</a:t>
            </a:r>
            <a:r>
              <a:rPr lang="en-US" sz="2800" dirty="0" err="1" smtClean="0"/>
              <a:t>beq</a:t>
            </a:r>
            <a:r>
              <a:rPr lang="en-US" sz="2800" dirty="0" smtClean="0"/>
              <a:t>   .exit</a:t>
            </a:r>
          </a:p>
          <a:p>
            <a:r>
              <a:rPr lang="en-US" sz="2800" dirty="0"/>
              <a:t>	</a:t>
            </a:r>
            <a:r>
              <a:rPr lang="en-US" sz="2800" dirty="0" smtClean="0"/>
              <a:t>add    r0, r0, 1</a:t>
            </a:r>
          </a:p>
          <a:p>
            <a:r>
              <a:rPr lang="en-US" sz="2800" dirty="0"/>
              <a:t>	</a:t>
            </a:r>
            <a:r>
              <a:rPr lang="en-US" sz="2800" dirty="0" smtClean="0"/>
              <a:t>b .loop</a:t>
            </a:r>
          </a:p>
          <a:p>
            <a:r>
              <a:rPr lang="en-US" sz="2800" dirty="0"/>
              <a:t>	</a:t>
            </a:r>
            <a:r>
              <a:rPr lang="en-US" sz="2800" dirty="0" smtClean="0"/>
              <a:t>  </a:t>
            </a:r>
            <a:endParaRPr lang="en-US" sz="2800" dirty="0"/>
          </a:p>
        </p:txBody>
      </p:sp>
      <p:sp>
        <p:nvSpPr>
          <p:cNvPr id="12" name="Rounded Rectangle 11"/>
          <p:cNvSpPr/>
          <p:nvPr/>
        </p:nvSpPr>
        <p:spPr>
          <a:xfrm>
            <a:off x="9853684" y="5076967"/>
            <a:ext cx="559558" cy="54591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7917453" y="3535172"/>
            <a:ext cx="559558" cy="54591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/>
          <p:cNvSpPr/>
          <p:nvPr/>
        </p:nvSpPr>
        <p:spPr>
          <a:xfrm rot="13171587">
            <a:off x="8096957" y="4325895"/>
            <a:ext cx="2059103" cy="42471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>
            <a:off x="2674961" y="5977719"/>
            <a:ext cx="5802050" cy="49132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 smtClean="0"/>
              <a:t>Misprediction</a:t>
            </a:r>
            <a:r>
              <a:rPr lang="en-US" sz="2400" dirty="0" smtClean="0"/>
              <a:t> rate: Down from 2/6 to 1/6</a:t>
            </a:r>
            <a:endParaRPr lang="en-US" sz="2400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932" y="5939358"/>
            <a:ext cx="1221473" cy="563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2485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1" grpId="0" animBg="1"/>
      <p:bldP spid="14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3484" y="65692"/>
            <a:ext cx="10515600" cy="1325563"/>
          </a:xfrm>
        </p:spPr>
        <p:txBody>
          <a:bodyPr/>
          <a:lstStyle/>
          <a:p>
            <a:r>
              <a:rPr lang="en-US" dirty="0" smtClean="0"/>
              <a:t>Can we do better?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201003" y="2743200"/>
            <a:ext cx="4234301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void foo() {</a:t>
            </a:r>
          </a:p>
          <a:p>
            <a:r>
              <a:rPr lang="en-US" sz="2800" dirty="0" smtClean="0"/>
              <a:t>	</a:t>
            </a:r>
            <a:r>
              <a:rPr lang="en-US" sz="2800" dirty="0" smtClean="0">
                <a:solidFill>
                  <a:srgbClr val="FF0000"/>
                </a:solidFill>
              </a:rPr>
              <a:t>for</a:t>
            </a:r>
            <a:r>
              <a:rPr lang="en-US" sz="2800" dirty="0" smtClean="0"/>
              <a:t> (</a:t>
            </a:r>
            <a:r>
              <a:rPr lang="en-US" sz="2800" dirty="0" err="1" smtClean="0"/>
              <a:t>i</a:t>
            </a:r>
            <a:r>
              <a:rPr lang="en-US" sz="2800" dirty="0" smtClean="0"/>
              <a:t>=0; </a:t>
            </a:r>
            <a:r>
              <a:rPr lang="en-US" sz="2800" dirty="0" err="1" smtClean="0"/>
              <a:t>i</a:t>
            </a:r>
            <a:r>
              <a:rPr lang="en-US" sz="2800" dirty="0" smtClean="0"/>
              <a:t> &lt; 5; </a:t>
            </a:r>
            <a:r>
              <a:rPr lang="en-US" sz="2800" dirty="0" err="1" smtClean="0"/>
              <a:t>i</a:t>
            </a:r>
            <a:r>
              <a:rPr lang="en-US" sz="2800" dirty="0" smtClean="0"/>
              <a:t>++) {</a:t>
            </a:r>
          </a:p>
          <a:p>
            <a:r>
              <a:rPr lang="en-US" sz="2800" dirty="0" smtClean="0"/>
              <a:t>		...</a:t>
            </a:r>
          </a:p>
          <a:p>
            <a:r>
              <a:rPr lang="en-US" sz="2800" dirty="0"/>
              <a:t>	</a:t>
            </a:r>
            <a:r>
              <a:rPr lang="en-US" sz="2800" dirty="0" smtClean="0"/>
              <a:t>	if (</a:t>
            </a:r>
            <a:r>
              <a:rPr lang="en-US" sz="2800" dirty="0" err="1" smtClean="0"/>
              <a:t>i</a:t>
            </a:r>
            <a:r>
              <a:rPr lang="en-US" sz="2800" dirty="0" smtClean="0"/>
              <a:t> == 4) {</a:t>
            </a:r>
          </a:p>
          <a:p>
            <a:r>
              <a:rPr lang="en-US" sz="2800" dirty="0"/>
              <a:t>	</a:t>
            </a:r>
            <a:r>
              <a:rPr lang="en-US" sz="2800" dirty="0" smtClean="0"/>
              <a:t>		</a:t>
            </a:r>
            <a:r>
              <a:rPr lang="en-US" sz="2800" dirty="0" err="1" smtClean="0"/>
              <a:t>foobar</a:t>
            </a:r>
            <a:r>
              <a:rPr lang="en-US" sz="2800" dirty="0" smtClean="0"/>
              <a:t>();</a:t>
            </a:r>
          </a:p>
          <a:p>
            <a:r>
              <a:rPr lang="en-US" sz="2800" dirty="0"/>
              <a:t>	</a:t>
            </a:r>
            <a:r>
              <a:rPr lang="en-US" sz="2800" dirty="0" smtClean="0"/>
              <a:t>	}</a:t>
            </a:r>
            <a:endParaRPr lang="en-US" sz="2800" dirty="0"/>
          </a:p>
          <a:p>
            <a:r>
              <a:rPr lang="en-US" sz="2800" dirty="0" smtClean="0"/>
              <a:t>	}</a:t>
            </a:r>
          </a:p>
          <a:p>
            <a:r>
              <a:rPr lang="en-US" sz="2800" dirty="0"/>
              <a:t>}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201003" y="2047164"/>
            <a:ext cx="3425588" cy="60050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C</a:t>
            </a:r>
            <a:endParaRPr lang="en-US" sz="2800" dirty="0"/>
          </a:p>
        </p:txBody>
      </p:sp>
      <p:sp>
        <p:nvSpPr>
          <p:cNvPr id="7" name="Rounded Rectangle 6"/>
          <p:cNvSpPr/>
          <p:nvPr/>
        </p:nvSpPr>
        <p:spPr>
          <a:xfrm>
            <a:off x="8041821" y="1446662"/>
            <a:ext cx="3425588" cy="60050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Assembly</a:t>
            </a:r>
            <a:endParaRPr lang="en-US" sz="2800" dirty="0"/>
          </a:p>
        </p:txBody>
      </p:sp>
      <p:sp>
        <p:nvSpPr>
          <p:cNvPr id="8" name="Rectangle 7"/>
          <p:cNvSpPr/>
          <p:nvPr/>
        </p:nvSpPr>
        <p:spPr>
          <a:xfrm>
            <a:off x="518615" y="1391255"/>
            <a:ext cx="4916689" cy="47767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What if we had? 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8191526" y="2347415"/>
            <a:ext cx="3126177" cy="44012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.foo:</a:t>
            </a:r>
          </a:p>
          <a:p>
            <a:r>
              <a:rPr lang="en-US" sz="2800" dirty="0"/>
              <a:t>	</a:t>
            </a:r>
            <a:r>
              <a:rPr lang="en-US" sz="2800" dirty="0" err="1" smtClean="0"/>
              <a:t>mov</a:t>
            </a:r>
            <a:r>
              <a:rPr lang="en-US" sz="2800" dirty="0" smtClean="0"/>
              <a:t>   r0, 0</a:t>
            </a:r>
          </a:p>
          <a:p>
            <a:r>
              <a:rPr lang="en-US" sz="2800" dirty="0" smtClean="0"/>
              <a:t>.loop:</a:t>
            </a:r>
            <a:r>
              <a:rPr lang="en-US" sz="2800" dirty="0"/>
              <a:t>	</a:t>
            </a:r>
            <a:r>
              <a:rPr lang="en-US" sz="2800" dirty="0" err="1" smtClean="0"/>
              <a:t>cmp</a:t>
            </a:r>
            <a:r>
              <a:rPr lang="en-US" sz="2800" dirty="0" smtClean="0"/>
              <a:t>   r0, 5</a:t>
            </a:r>
          </a:p>
          <a:p>
            <a:r>
              <a:rPr lang="en-US" sz="2800" dirty="0"/>
              <a:t>	</a:t>
            </a:r>
            <a:r>
              <a:rPr lang="en-US" sz="2800" dirty="0" err="1" smtClean="0"/>
              <a:t>beq</a:t>
            </a:r>
            <a:r>
              <a:rPr lang="en-US" sz="2800" dirty="0" smtClean="0"/>
              <a:t>   .exit</a:t>
            </a:r>
          </a:p>
          <a:p>
            <a:r>
              <a:rPr lang="en-US" sz="2800" dirty="0"/>
              <a:t>	</a:t>
            </a:r>
            <a:r>
              <a:rPr lang="en-US" sz="2800" dirty="0" smtClean="0"/>
              <a:t>add    r0, r0, 1</a:t>
            </a:r>
          </a:p>
          <a:p>
            <a:r>
              <a:rPr lang="en-US" sz="2800" dirty="0"/>
              <a:t>	</a:t>
            </a:r>
            <a:r>
              <a:rPr lang="en-US" sz="2800" dirty="0" err="1" smtClean="0"/>
              <a:t>cmp</a:t>
            </a:r>
            <a:r>
              <a:rPr lang="en-US" sz="2800" dirty="0" smtClean="0"/>
              <a:t>   r0, 4</a:t>
            </a:r>
          </a:p>
          <a:p>
            <a:r>
              <a:rPr lang="en-US" sz="2800" dirty="0"/>
              <a:t>	</a:t>
            </a:r>
            <a:r>
              <a:rPr lang="en-US" sz="2800" dirty="0" err="1" smtClean="0"/>
              <a:t>bne</a:t>
            </a:r>
            <a:r>
              <a:rPr lang="en-US" sz="2800" dirty="0" smtClean="0"/>
              <a:t>    .loop</a:t>
            </a:r>
          </a:p>
          <a:p>
            <a:r>
              <a:rPr lang="en-US" sz="2800" dirty="0"/>
              <a:t>	</a:t>
            </a:r>
            <a:r>
              <a:rPr lang="en-US" sz="2800" dirty="0" smtClean="0"/>
              <a:t>call     .</a:t>
            </a:r>
            <a:r>
              <a:rPr lang="en-US" sz="2800" dirty="0" err="1" smtClean="0"/>
              <a:t>foobar</a:t>
            </a:r>
            <a:endParaRPr lang="en-US" sz="2800" dirty="0" smtClean="0"/>
          </a:p>
          <a:p>
            <a:r>
              <a:rPr lang="en-US" sz="2800" dirty="0"/>
              <a:t>	</a:t>
            </a:r>
            <a:r>
              <a:rPr lang="en-US" sz="2800" dirty="0" smtClean="0"/>
              <a:t>b .loop</a:t>
            </a:r>
          </a:p>
          <a:p>
            <a:r>
              <a:rPr lang="en-US" sz="2800" dirty="0"/>
              <a:t>	</a:t>
            </a:r>
            <a:r>
              <a:rPr lang="en-US" sz="2800" dirty="0" smtClean="0"/>
              <a:t>  </a:t>
            </a:r>
            <a:endParaRPr lang="en-US" sz="28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7645" y="4154239"/>
            <a:ext cx="392303" cy="78755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04087" y="4729720"/>
            <a:ext cx="392303" cy="787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227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Global History Register (GHR)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Let us have a </a:t>
            </a:r>
            <a:r>
              <a:rPr lang="en-US" dirty="0" smtClean="0">
                <a:solidFill>
                  <a:srgbClr val="FF0000"/>
                </a:solidFill>
              </a:rPr>
              <a:t>shift register </a:t>
            </a:r>
            <a:r>
              <a:rPr lang="en-US" dirty="0" smtClean="0"/>
              <a:t>that records the </a:t>
            </a:r>
            <a:r>
              <a:rPr lang="en-US" dirty="0" smtClean="0">
                <a:solidFill>
                  <a:schemeClr val="tx2"/>
                </a:solidFill>
              </a:rPr>
              <a:t>history</a:t>
            </a:r>
            <a:r>
              <a:rPr lang="en-US" dirty="0" smtClean="0"/>
              <a:t> of the last </a:t>
            </a:r>
            <a:r>
              <a:rPr lang="en-US" i="1" dirty="0" smtClean="0"/>
              <a:t>n </a:t>
            </a:r>
            <a:r>
              <a:rPr lang="en-US" dirty="0" smtClean="0"/>
              <a:t>branches</a:t>
            </a:r>
          </a:p>
          <a:p>
            <a:r>
              <a:rPr lang="en-US" dirty="0" smtClean="0"/>
              <a:t>We record: 1 </a:t>
            </a:r>
            <a:r>
              <a:rPr lang="en-US" dirty="0" smtClean="0">
                <a:sym typeface="Wingdings" panose="05000000000000000000" pitchFamily="2" charset="2"/>
              </a:rPr>
              <a:t> taken branch, 0  not taken branch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Let us consider a 2-bit 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sym typeface="Wingdings" panose="05000000000000000000" pitchFamily="2" charset="2"/>
              </a:rPr>
              <a:t>GHR</a:t>
            </a:r>
          </a:p>
          <a:p>
            <a:r>
              <a:rPr lang="en-US" dirty="0" smtClean="0"/>
              <a:t>We have two conditional branches in the running example</a:t>
            </a:r>
          </a:p>
          <a:p>
            <a:pPr lvl="1"/>
            <a:r>
              <a:rPr lang="en-US" i="1" dirty="0" err="1" smtClean="0"/>
              <a:t>beq</a:t>
            </a:r>
            <a:r>
              <a:rPr lang="en-US" i="1" dirty="0" smtClean="0"/>
              <a:t> .exit</a:t>
            </a:r>
          </a:p>
          <a:p>
            <a:pPr lvl="1"/>
            <a:r>
              <a:rPr lang="en-US" i="1" dirty="0" err="1" smtClean="0"/>
              <a:t>bne</a:t>
            </a:r>
            <a:r>
              <a:rPr lang="en-US" i="1" dirty="0"/>
              <a:t> </a:t>
            </a:r>
            <a:r>
              <a:rPr lang="en-US" i="1" dirty="0" smtClean="0"/>
              <a:t>.loop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3247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1351128" y="4967785"/>
            <a:ext cx="723332" cy="491319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Status of the GHR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Beginning of 2</a:t>
            </a:r>
            <a:r>
              <a:rPr lang="en-US" baseline="30000" dirty="0" smtClean="0"/>
              <a:t>nd</a:t>
            </a:r>
            <a:r>
              <a:rPr lang="en-US" dirty="0" smtClean="0"/>
              <a:t> Iteration</a:t>
            </a:r>
          </a:p>
          <a:p>
            <a:pPr lvl="1"/>
            <a:r>
              <a:rPr lang="en-US" dirty="0" smtClean="0"/>
              <a:t>01</a:t>
            </a:r>
          </a:p>
          <a:p>
            <a:r>
              <a:rPr lang="en-US" dirty="0" smtClean="0"/>
              <a:t>Beginning of 4</a:t>
            </a:r>
            <a:r>
              <a:rPr lang="en-US" baseline="30000" dirty="0" smtClean="0"/>
              <a:t>th</a:t>
            </a:r>
            <a:r>
              <a:rPr lang="en-US" dirty="0" smtClean="0"/>
              <a:t> Iteration</a:t>
            </a:r>
          </a:p>
          <a:p>
            <a:pPr lvl="1"/>
            <a:r>
              <a:rPr lang="en-US" dirty="0" smtClean="0"/>
              <a:t>01</a:t>
            </a:r>
          </a:p>
          <a:p>
            <a:r>
              <a:rPr lang="en-US" dirty="0" smtClean="0"/>
              <a:t>Beginning of 5</a:t>
            </a:r>
            <a:r>
              <a:rPr lang="en-US" baseline="30000" dirty="0" smtClean="0"/>
              <a:t>th</a:t>
            </a:r>
            <a:r>
              <a:rPr lang="en-US" dirty="0" smtClean="0"/>
              <a:t> iteration</a:t>
            </a:r>
          </a:p>
          <a:p>
            <a:pPr lvl="1"/>
            <a:r>
              <a:rPr lang="en-US" dirty="0" smtClean="0"/>
              <a:t>01</a:t>
            </a:r>
          </a:p>
          <a:p>
            <a:r>
              <a:rPr lang="en-US" dirty="0" smtClean="0"/>
              <a:t>Beginning of 6</a:t>
            </a:r>
            <a:r>
              <a:rPr lang="en-US" baseline="30000" dirty="0" smtClean="0"/>
              <a:t>th</a:t>
            </a:r>
            <a:r>
              <a:rPr lang="en-US" dirty="0" smtClean="0"/>
              <a:t> iteration</a:t>
            </a:r>
          </a:p>
          <a:p>
            <a:pPr lvl="1"/>
            <a:r>
              <a:rPr lang="en-US" dirty="0" smtClean="0"/>
              <a:t>00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8519073" y="365125"/>
            <a:ext cx="3126177" cy="44012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.foo:</a:t>
            </a:r>
          </a:p>
          <a:p>
            <a:r>
              <a:rPr lang="en-US" sz="2800" dirty="0"/>
              <a:t>	</a:t>
            </a:r>
            <a:r>
              <a:rPr lang="en-US" sz="2800" dirty="0" err="1" smtClean="0"/>
              <a:t>mov</a:t>
            </a:r>
            <a:r>
              <a:rPr lang="en-US" sz="2800" dirty="0" smtClean="0"/>
              <a:t>   r0, 0</a:t>
            </a:r>
          </a:p>
          <a:p>
            <a:r>
              <a:rPr lang="en-US" sz="2800" dirty="0" smtClean="0"/>
              <a:t>.loop:</a:t>
            </a:r>
            <a:r>
              <a:rPr lang="en-US" sz="2800" dirty="0"/>
              <a:t>	</a:t>
            </a:r>
            <a:r>
              <a:rPr lang="en-US" sz="2800" dirty="0" err="1" smtClean="0"/>
              <a:t>cmp</a:t>
            </a:r>
            <a:r>
              <a:rPr lang="en-US" sz="2800" dirty="0" smtClean="0"/>
              <a:t>   r0, 5</a:t>
            </a:r>
          </a:p>
          <a:p>
            <a:r>
              <a:rPr lang="en-US" sz="2800" dirty="0"/>
              <a:t>	</a:t>
            </a:r>
            <a:r>
              <a:rPr lang="en-US" sz="2800" dirty="0" err="1" smtClean="0"/>
              <a:t>beq</a:t>
            </a:r>
            <a:r>
              <a:rPr lang="en-US" sz="2800" dirty="0" smtClean="0"/>
              <a:t>   .exit</a:t>
            </a:r>
          </a:p>
          <a:p>
            <a:r>
              <a:rPr lang="en-US" sz="2800" dirty="0"/>
              <a:t>	</a:t>
            </a:r>
            <a:r>
              <a:rPr lang="en-US" sz="2800" dirty="0" smtClean="0"/>
              <a:t>add    r0, r0, 1</a:t>
            </a:r>
          </a:p>
          <a:p>
            <a:r>
              <a:rPr lang="en-US" sz="2800" dirty="0"/>
              <a:t>	</a:t>
            </a:r>
            <a:r>
              <a:rPr lang="en-US" sz="2800" dirty="0" err="1" smtClean="0"/>
              <a:t>cmp</a:t>
            </a:r>
            <a:r>
              <a:rPr lang="en-US" sz="2800" dirty="0" smtClean="0"/>
              <a:t>   r0, 4</a:t>
            </a:r>
          </a:p>
          <a:p>
            <a:r>
              <a:rPr lang="en-US" sz="2800" dirty="0"/>
              <a:t>	</a:t>
            </a:r>
            <a:r>
              <a:rPr lang="en-US" sz="2800" dirty="0" err="1" smtClean="0"/>
              <a:t>bne</a:t>
            </a:r>
            <a:r>
              <a:rPr lang="en-US" sz="2800" dirty="0" smtClean="0"/>
              <a:t>    .loop</a:t>
            </a:r>
          </a:p>
          <a:p>
            <a:r>
              <a:rPr lang="en-US" sz="2800" dirty="0"/>
              <a:t>	</a:t>
            </a:r>
            <a:r>
              <a:rPr lang="en-US" sz="2800" dirty="0" smtClean="0"/>
              <a:t>call     .</a:t>
            </a:r>
            <a:r>
              <a:rPr lang="en-US" sz="2800" dirty="0" err="1" smtClean="0"/>
              <a:t>foobar</a:t>
            </a:r>
            <a:endParaRPr lang="en-US" sz="2800" dirty="0" smtClean="0"/>
          </a:p>
          <a:p>
            <a:r>
              <a:rPr lang="en-US" sz="2800" dirty="0"/>
              <a:t>	</a:t>
            </a:r>
            <a:r>
              <a:rPr lang="en-US" sz="2800" dirty="0" smtClean="0"/>
              <a:t>b .loop</a:t>
            </a:r>
          </a:p>
          <a:p>
            <a:r>
              <a:rPr lang="en-US" sz="2800" dirty="0"/>
              <a:t>	</a:t>
            </a:r>
            <a:r>
              <a:rPr lang="en-US" sz="2800" dirty="0" smtClean="0"/>
              <a:t>  </a:t>
            </a:r>
            <a:endParaRPr lang="en-US" sz="2800" dirty="0"/>
          </a:p>
        </p:txBody>
      </p:sp>
      <p:sp>
        <p:nvSpPr>
          <p:cNvPr id="6" name="Right Arrow 5"/>
          <p:cNvSpPr/>
          <p:nvPr/>
        </p:nvSpPr>
        <p:spPr>
          <a:xfrm>
            <a:off x="7468195" y="1311050"/>
            <a:ext cx="1050878" cy="39578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86" y="4766330"/>
            <a:ext cx="1039078" cy="1049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104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en-US" dirty="0" smtClean="0"/>
              <a:t>Gap Predictor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545910" y="2402005"/>
            <a:ext cx="3985146" cy="6414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PC</a:t>
            </a:r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545910" y="3043450"/>
            <a:ext cx="2579427" cy="39578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32 - n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125337" y="3043449"/>
            <a:ext cx="1405719" cy="39578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878471" y="791569"/>
            <a:ext cx="504967" cy="457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878472" y="1201003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6878470" y="1612074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6892116" y="2015774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6892114" y="2426845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6878470" y="2830545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6878468" y="3241616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6892114" y="3645316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6892112" y="4056387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6892117" y="4511399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6892115" y="4922470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Rounded Rectangle 20"/>
          <p:cNvSpPr/>
          <p:nvPr/>
        </p:nvSpPr>
        <p:spPr>
          <a:xfrm>
            <a:off x="9225886" y="1364775"/>
            <a:ext cx="2524836" cy="650999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Outcome of the branch</a:t>
            </a:r>
            <a:endParaRPr lang="en-US" dirty="0"/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7383433" y="1801504"/>
            <a:ext cx="18424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7512679" y="2764098"/>
            <a:ext cx="18115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2</a:t>
            </a:r>
            <a:r>
              <a:rPr lang="en-US" sz="2800" baseline="30000" dirty="0" smtClean="0"/>
              <a:t>n+k</a:t>
            </a:r>
            <a:r>
              <a:rPr lang="en-US" sz="2800" dirty="0" smtClean="0"/>
              <a:t> entries</a:t>
            </a:r>
            <a:endParaRPr lang="en-US" sz="2800" dirty="0"/>
          </a:p>
        </p:txBody>
      </p:sp>
      <p:sp>
        <p:nvSpPr>
          <p:cNvPr id="26" name="Rounded Rectangle 25"/>
          <p:cNvSpPr/>
          <p:nvPr/>
        </p:nvSpPr>
        <p:spPr>
          <a:xfrm>
            <a:off x="643719" y="4245540"/>
            <a:ext cx="3985146" cy="6414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k-bit GHR</a:t>
            </a:r>
            <a:endParaRPr lang="en-US" sz="2400" dirty="0"/>
          </a:p>
        </p:txBody>
      </p:sp>
      <p:sp>
        <p:nvSpPr>
          <p:cNvPr id="27" name="Rounded Rectangle 26"/>
          <p:cNvSpPr/>
          <p:nvPr/>
        </p:nvSpPr>
        <p:spPr>
          <a:xfrm>
            <a:off x="7834948" y="1459129"/>
            <a:ext cx="953070" cy="5566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Logic</a:t>
            </a:r>
            <a:endParaRPr lang="en-US" sz="2400" dirty="0"/>
          </a:p>
        </p:txBody>
      </p:sp>
      <p:sp>
        <p:nvSpPr>
          <p:cNvPr id="31" name="Rectangle 30"/>
          <p:cNvSpPr/>
          <p:nvPr/>
        </p:nvSpPr>
        <p:spPr>
          <a:xfrm>
            <a:off x="3780425" y="1595699"/>
            <a:ext cx="1405719" cy="39578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</a:t>
            </a:r>
            <a:endParaRPr lang="en-US" dirty="0"/>
          </a:p>
        </p:txBody>
      </p:sp>
      <p:sp>
        <p:nvSpPr>
          <p:cNvPr id="32" name="Rectangle 31"/>
          <p:cNvSpPr/>
          <p:nvPr/>
        </p:nvSpPr>
        <p:spPr>
          <a:xfrm>
            <a:off x="5186145" y="1598972"/>
            <a:ext cx="777928" cy="39578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k</a:t>
            </a:r>
            <a:endParaRPr lang="en-US" dirty="0"/>
          </a:p>
        </p:txBody>
      </p:sp>
      <p:cxnSp>
        <p:nvCxnSpPr>
          <p:cNvPr id="34" name="Straight Connector 33"/>
          <p:cNvCxnSpPr>
            <a:stCxn id="6" idx="3"/>
          </p:cNvCxnSpPr>
          <p:nvPr/>
        </p:nvCxnSpPr>
        <p:spPr>
          <a:xfrm>
            <a:off x="4531056" y="3241342"/>
            <a:ext cx="286608" cy="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flipV="1">
            <a:off x="4817664" y="1991484"/>
            <a:ext cx="0" cy="12501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flipV="1">
            <a:off x="5638804" y="1991210"/>
            <a:ext cx="0" cy="25201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4674360" y="4511399"/>
            <a:ext cx="964444" cy="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ight Arrow 42"/>
          <p:cNvSpPr/>
          <p:nvPr/>
        </p:nvSpPr>
        <p:spPr>
          <a:xfrm>
            <a:off x="6100542" y="1736633"/>
            <a:ext cx="777926" cy="2545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ounded Rectangle 43"/>
          <p:cNvSpPr/>
          <p:nvPr/>
        </p:nvSpPr>
        <p:spPr>
          <a:xfrm>
            <a:off x="3651184" y="1364775"/>
            <a:ext cx="2439131" cy="775558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ounded Rectangle 2"/>
          <p:cNvSpPr/>
          <p:nvPr/>
        </p:nvSpPr>
        <p:spPr>
          <a:xfrm>
            <a:off x="5628273" y="5597766"/>
            <a:ext cx="3510319" cy="5658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PHT: Pattern History Table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69517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Gap Predictor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create 2</a:t>
            </a:r>
            <a:r>
              <a:rPr lang="en-US" baseline="30000" dirty="0" smtClean="0"/>
              <a:t>k</a:t>
            </a:r>
            <a:r>
              <a:rPr lang="en-US" dirty="0" smtClean="0"/>
              <a:t> times more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entries</a:t>
            </a:r>
            <a:r>
              <a:rPr lang="en-US" dirty="0" smtClean="0"/>
              <a:t> in the predictor table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Captures</a:t>
            </a:r>
            <a:r>
              <a:rPr lang="en-US" dirty="0" smtClean="0"/>
              <a:t> the global branch history</a:t>
            </a:r>
          </a:p>
          <a:p>
            <a:r>
              <a:rPr lang="en-US" dirty="0" smtClean="0"/>
              <a:t>In this case, we can remove the </a:t>
            </a:r>
            <a:r>
              <a:rPr lang="en-US" dirty="0" err="1" smtClean="0">
                <a:solidFill>
                  <a:srgbClr val="FF0000"/>
                </a:solidFill>
              </a:rPr>
              <a:t>misprediction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after the 5</a:t>
            </a:r>
            <a:r>
              <a:rPr lang="en-US" baseline="30000" dirty="0" smtClean="0"/>
              <a:t>th</a:t>
            </a:r>
            <a:r>
              <a:rPr lang="en-US" dirty="0" smtClean="0"/>
              <a:t> iteration (6</a:t>
            </a:r>
            <a:r>
              <a:rPr lang="en-US" baseline="30000" dirty="0" smtClean="0"/>
              <a:t>th</a:t>
            </a:r>
            <a:r>
              <a:rPr lang="en-US" dirty="0" smtClean="0"/>
              <a:t> time the instruction </a:t>
            </a:r>
            <a:r>
              <a:rPr lang="en-US" i="1" dirty="0" err="1" smtClean="0"/>
              <a:t>beq</a:t>
            </a:r>
            <a:r>
              <a:rPr lang="en-US" i="1" dirty="0" smtClean="0"/>
              <a:t> .exit </a:t>
            </a:r>
            <a:r>
              <a:rPr lang="en-US" dirty="0" smtClean="0"/>
              <a:t>is evaluated)</a:t>
            </a:r>
          </a:p>
          <a:p>
            <a:r>
              <a:rPr lang="en-US" dirty="0" smtClean="0"/>
              <a:t>The accuracy is expected to increase. </a:t>
            </a:r>
          </a:p>
          <a:p>
            <a:r>
              <a:rPr lang="en-US" dirty="0" smtClean="0"/>
              <a:t>In general we can create different </a:t>
            </a:r>
            <a:r>
              <a:rPr lang="en-US" dirty="0" smtClean="0">
                <a:solidFill>
                  <a:srgbClr val="FF0000"/>
                </a:solidFill>
              </a:rPr>
              <a:t>combinations</a:t>
            </a:r>
            <a:r>
              <a:rPr lang="en-US" dirty="0" smtClean="0"/>
              <a:t> of:</a:t>
            </a:r>
          </a:p>
          <a:p>
            <a:pPr lvl="1"/>
            <a:r>
              <a:rPr lang="en-US" dirty="0" smtClean="0"/>
              <a:t>The PC bits and the GHR’s branch history</a:t>
            </a:r>
          </a:p>
        </p:txBody>
      </p:sp>
    </p:spTree>
    <p:extLst>
      <p:ext uri="{BB962C8B-B14F-4D97-AF65-F5344CB8AC3E}">
        <p14:creationId xmlns:p14="http://schemas.microsoft.com/office/powerpoint/2010/main" val="4284137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319" y="78804"/>
            <a:ext cx="10515600" cy="1325563"/>
          </a:xfrm>
        </p:spPr>
        <p:txBody>
          <a:bodyPr/>
          <a:lstStyle/>
          <a:p>
            <a:r>
              <a:rPr lang="en-US" dirty="0" smtClean="0"/>
              <a:t>Another way of combining information: </a:t>
            </a:r>
            <a:r>
              <a:rPr lang="en-US" dirty="0" err="1" smtClean="0"/>
              <a:t>GShare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559558" y="3026627"/>
            <a:ext cx="3985146" cy="6414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PC</a:t>
            </a:r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559558" y="3668072"/>
            <a:ext cx="2579427" cy="39578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32 - n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138985" y="3668071"/>
            <a:ext cx="1405719" cy="39578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892119" y="1416191"/>
            <a:ext cx="504967" cy="457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892120" y="1825625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6892118" y="2236696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6905764" y="2640396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6905762" y="3051467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6892118" y="3455167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6892116" y="3866238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6905762" y="4269938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6905760" y="4681009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6905765" y="5136021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6905763" y="5547092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8" name="Rounded Rectangle 17"/>
          <p:cNvSpPr/>
          <p:nvPr/>
        </p:nvSpPr>
        <p:spPr>
          <a:xfrm>
            <a:off x="9239534" y="1989397"/>
            <a:ext cx="2524836" cy="650999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Outcome of the branch</a:t>
            </a:r>
            <a:endParaRPr lang="en-US" dirty="0"/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7397081" y="2426126"/>
            <a:ext cx="18424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7526327" y="3388720"/>
            <a:ext cx="23046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2</a:t>
            </a:r>
            <a:r>
              <a:rPr lang="en-US" sz="2800" baseline="30000" dirty="0" smtClean="0"/>
              <a:t>max(</a:t>
            </a:r>
            <a:r>
              <a:rPr lang="en-US" sz="2800" baseline="30000" dirty="0" err="1" smtClean="0"/>
              <a:t>n,k</a:t>
            </a:r>
            <a:r>
              <a:rPr lang="en-US" sz="2800" baseline="30000" dirty="0"/>
              <a:t>)</a:t>
            </a:r>
            <a:r>
              <a:rPr lang="en-US" sz="2800" dirty="0" smtClean="0"/>
              <a:t> entries</a:t>
            </a:r>
            <a:endParaRPr lang="en-US" sz="2800" dirty="0"/>
          </a:p>
        </p:txBody>
      </p:sp>
      <p:sp>
        <p:nvSpPr>
          <p:cNvPr id="21" name="Rounded Rectangle 20"/>
          <p:cNvSpPr/>
          <p:nvPr/>
        </p:nvSpPr>
        <p:spPr>
          <a:xfrm>
            <a:off x="657367" y="4870162"/>
            <a:ext cx="3985146" cy="6414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k-bit GHR</a:t>
            </a:r>
            <a:endParaRPr lang="en-US" sz="2400" dirty="0"/>
          </a:p>
        </p:txBody>
      </p:sp>
      <p:sp>
        <p:nvSpPr>
          <p:cNvPr id="22" name="Rounded Rectangle 21"/>
          <p:cNvSpPr/>
          <p:nvPr/>
        </p:nvSpPr>
        <p:spPr>
          <a:xfrm>
            <a:off x="7848596" y="2083751"/>
            <a:ext cx="953070" cy="5566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Logic</a:t>
            </a:r>
            <a:endParaRPr lang="en-US" sz="2400" dirty="0"/>
          </a:p>
        </p:txBody>
      </p:sp>
      <p:cxnSp>
        <p:nvCxnSpPr>
          <p:cNvPr id="25" name="Straight Connector 24"/>
          <p:cNvCxnSpPr>
            <a:stCxn id="6" idx="3"/>
          </p:cNvCxnSpPr>
          <p:nvPr/>
        </p:nvCxnSpPr>
        <p:spPr>
          <a:xfrm>
            <a:off x="4544704" y="3865964"/>
            <a:ext cx="58459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5142939" y="2781992"/>
            <a:ext cx="1" cy="10939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V="1">
            <a:off x="5488679" y="2701367"/>
            <a:ext cx="0" cy="24346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4688008" y="5136295"/>
            <a:ext cx="80067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ight Arrow 28"/>
          <p:cNvSpPr/>
          <p:nvPr/>
        </p:nvSpPr>
        <p:spPr>
          <a:xfrm>
            <a:off x="5652452" y="2426126"/>
            <a:ext cx="1239664" cy="1897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4831312" y="2070260"/>
            <a:ext cx="821140" cy="71173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Connector 37"/>
          <p:cNvCxnSpPr/>
          <p:nvPr/>
        </p:nvCxnSpPr>
        <p:spPr>
          <a:xfrm>
            <a:off x="5022376" y="2426126"/>
            <a:ext cx="466303" cy="0"/>
          </a:xfrm>
          <a:prstGeom prst="line">
            <a:avLst/>
          </a:prstGeom>
          <a:ln w="57150"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flipH="1">
            <a:off x="5253258" y="2236696"/>
            <a:ext cx="2269" cy="456484"/>
          </a:xfrm>
          <a:prstGeom prst="line">
            <a:avLst/>
          </a:prstGeom>
          <a:ln w="57150"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ounded Rectangle 41"/>
          <p:cNvSpPr/>
          <p:nvPr/>
        </p:nvSpPr>
        <p:spPr>
          <a:xfrm>
            <a:off x="3841844" y="1825625"/>
            <a:ext cx="989468" cy="41107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XOR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2133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Can we design a class of predictors?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 </a:t>
            </a:r>
            <a:r>
              <a:rPr lang="en-US" dirty="0" smtClean="0">
                <a:sym typeface="Wingdings" panose="05000000000000000000" pitchFamily="2" charset="2"/>
              </a:rPr>
              <a:t> Global, P  Pattern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All four combinations are possible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Gag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Gap</a:t>
            </a:r>
          </a:p>
          <a:p>
            <a:pPr lvl="1"/>
            <a:r>
              <a:rPr lang="en-US" dirty="0" err="1" smtClean="0">
                <a:sym typeface="Wingdings" panose="05000000000000000000" pitchFamily="2" charset="2"/>
              </a:rPr>
              <a:t>Pag</a:t>
            </a:r>
            <a:endParaRPr lang="en-US" dirty="0" smtClean="0">
              <a:sym typeface="Wingdings" panose="05000000000000000000" pitchFamily="2" charset="2"/>
            </a:endParaRP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Pap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1160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en-US" dirty="0" smtClean="0"/>
              <a:t>Gag Predictor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878471" y="791569"/>
            <a:ext cx="504967" cy="457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878472" y="1201003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6878470" y="1612074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6892116" y="2015774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6892114" y="2426845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6878470" y="2830545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6878468" y="3241616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6892114" y="3645316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6892112" y="4056387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6892117" y="4511399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6892115" y="4922470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Rounded Rectangle 20"/>
          <p:cNvSpPr/>
          <p:nvPr/>
        </p:nvSpPr>
        <p:spPr>
          <a:xfrm>
            <a:off x="9225886" y="1364775"/>
            <a:ext cx="2524836" cy="650999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Outcome of the branch</a:t>
            </a:r>
            <a:endParaRPr lang="en-US" dirty="0"/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7383433" y="1801504"/>
            <a:ext cx="18424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7512679" y="2764098"/>
            <a:ext cx="15679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2</a:t>
            </a:r>
            <a:r>
              <a:rPr lang="en-US" sz="2800" baseline="30000" dirty="0" smtClean="0"/>
              <a:t>k</a:t>
            </a:r>
            <a:r>
              <a:rPr lang="en-US" sz="2800" dirty="0" smtClean="0"/>
              <a:t> entries</a:t>
            </a:r>
            <a:endParaRPr lang="en-US" sz="2800" dirty="0"/>
          </a:p>
        </p:txBody>
      </p:sp>
      <p:sp>
        <p:nvSpPr>
          <p:cNvPr id="26" name="Rounded Rectangle 25"/>
          <p:cNvSpPr/>
          <p:nvPr/>
        </p:nvSpPr>
        <p:spPr>
          <a:xfrm>
            <a:off x="643719" y="4245540"/>
            <a:ext cx="3985146" cy="6414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k-bit GHR</a:t>
            </a:r>
            <a:endParaRPr lang="en-US" sz="2400" dirty="0"/>
          </a:p>
        </p:txBody>
      </p:sp>
      <p:sp>
        <p:nvSpPr>
          <p:cNvPr id="27" name="Rounded Rectangle 26"/>
          <p:cNvSpPr/>
          <p:nvPr/>
        </p:nvSpPr>
        <p:spPr>
          <a:xfrm>
            <a:off x="7834948" y="1459129"/>
            <a:ext cx="953070" cy="5566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Logic</a:t>
            </a:r>
            <a:endParaRPr lang="en-US" sz="2400" dirty="0"/>
          </a:p>
        </p:txBody>
      </p:sp>
      <p:sp>
        <p:nvSpPr>
          <p:cNvPr id="32" name="Rectangle 31"/>
          <p:cNvSpPr/>
          <p:nvPr/>
        </p:nvSpPr>
        <p:spPr>
          <a:xfrm>
            <a:off x="5186145" y="1598972"/>
            <a:ext cx="777928" cy="39578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k</a:t>
            </a:r>
            <a:endParaRPr lang="en-US" dirty="0"/>
          </a:p>
        </p:txBody>
      </p:sp>
      <p:cxnSp>
        <p:nvCxnSpPr>
          <p:cNvPr id="38" name="Straight Arrow Connector 37"/>
          <p:cNvCxnSpPr/>
          <p:nvPr/>
        </p:nvCxnSpPr>
        <p:spPr>
          <a:xfrm flipV="1">
            <a:off x="5638804" y="1991210"/>
            <a:ext cx="0" cy="25201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4674360" y="4511399"/>
            <a:ext cx="964444" cy="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ight Arrow 42"/>
          <p:cNvSpPr/>
          <p:nvPr/>
        </p:nvSpPr>
        <p:spPr>
          <a:xfrm>
            <a:off x="6100542" y="1736633"/>
            <a:ext cx="777926" cy="2545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ounded Rectangle 43"/>
          <p:cNvSpPr/>
          <p:nvPr/>
        </p:nvSpPr>
        <p:spPr>
          <a:xfrm>
            <a:off x="5036022" y="1364775"/>
            <a:ext cx="1054293" cy="775558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718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Pag</a:t>
            </a:r>
            <a:r>
              <a:rPr lang="en-US" dirty="0" smtClean="0"/>
              <a:t> predictor</a:t>
            </a:r>
            <a:endParaRPr lang="en-US" dirty="0"/>
          </a:p>
        </p:txBody>
      </p:sp>
      <p:sp>
        <p:nvSpPr>
          <p:cNvPr id="30" name="Rounded Rectangle 29"/>
          <p:cNvSpPr/>
          <p:nvPr/>
        </p:nvSpPr>
        <p:spPr>
          <a:xfrm>
            <a:off x="668740" y="3435707"/>
            <a:ext cx="3985146" cy="6414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PC</a:t>
            </a:r>
            <a:endParaRPr lang="en-US" sz="2400" dirty="0"/>
          </a:p>
        </p:txBody>
      </p:sp>
      <p:sp>
        <p:nvSpPr>
          <p:cNvPr id="33" name="Rectangle 32"/>
          <p:cNvSpPr/>
          <p:nvPr/>
        </p:nvSpPr>
        <p:spPr>
          <a:xfrm>
            <a:off x="6892119" y="1416191"/>
            <a:ext cx="504967" cy="457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Connector 33"/>
          <p:cNvCxnSpPr/>
          <p:nvPr/>
        </p:nvCxnSpPr>
        <p:spPr>
          <a:xfrm flipV="1">
            <a:off x="6892120" y="1825625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V="1">
            <a:off x="6892118" y="2236696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flipV="1">
            <a:off x="6905764" y="2640396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flipV="1">
            <a:off x="6905762" y="3051467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V="1">
            <a:off x="6892118" y="3455167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flipV="1">
            <a:off x="6892116" y="3866238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6905762" y="4269938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 flipV="1">
            <a:off x="6905760" y="4681009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flipV="1">
            <a:off x="6905765" y="5136021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 flipV="1">
            <a:off x="6905763" y="5547092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4" name="Rounded Rectangle 43"/>
          <p:cNvSpPr/>
          <p:nvPr/>
        </p:nvSpPr>
        <p:spPr>
          <a:xfrm>
            <a:off x="9239534" y="1989397"/>
            <a:ext cx="2524836" cy="650999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Outcome of the branch</a:t>
            </a:r>
            <a:endParaRPr lang="en-US" dirty="0"/>
          </a:p>
        </p:txBody>
      </p:sp>
      <p:cxnSp>
        <p:nvCxnSpPr>
          <p:cNvPr id="45" name="Straight Arrow Connector 44"/>
          <p:cNvCxnSpPr/>
          <p:nvPr/>
        </p:nvCxnSpPr>
        <p:spPr>
          <a:xfrm>
            <a:off x="7397081" y="2426126"/>
            <a:ext cx="18424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7526327" y="3388720"/>
            <a:ext cx="15679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2</a:t>
            </a:r>
            <a:r>
              <a:rPr lang="en-US" sz="2800" baseline="30000" dirty="0" smtClean="0"/>
              <a:t>k</a:t>
            </a:r>
            <a:r>
              <a:rPr lang="en-US" sz="2800" dirty="0" smtClean="0"/>
              <a:t> entries</a:t>
            </a:r>
            <a:endParaRPr lang="en-US" sz="2800" dirty="0"/>
          </a:p>
        </p:txBody>
      </p:sp>
      <p:sp>
        <p:nvSpPr>
          <p:cNvPr id="47" name="Rounded Rectangle 46"/>
          <p:cNvSpPr/>
          <p:nvPr/>
        </p:nvSpPr>
        <p:spPr>
          <a:xfrm>
            <a:off x="899618" y="4844603"/>
            <a:ext cx="3985146" cy="6414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k-bit GHR</a:t>
            </a:r>
            <a:endParaRPr lang="en-US" sz="2400" dirty="0"/>
          </a:p>
        </p:txBody>
      </p:sp>
      <p:sp>
        <p:nvSpPr>
          <p:cNvPr id="48" name="Rounded Rectangle 47"/>
          <p:cNvSpPr/>
          <p:nvPr/>
        </p:nvSpPr>
        <p:spPr>
          <a:xfrm>
            <a:off x="7848596" y="2083751"/>
            <a:ext cx="953070" cy="5566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Logic</a:t>
            </a:r>
            <a:endParaRPr lang="en-US" sz="2400" dirty="0"/>
          </a:p>
        </p:txBody>
      </p:sp>
      <p:cxnSp>
        <p:nvCxnSpPr>
          <p:cNvPr id="51" name="Straight Arrow Connector 50"/>
          <p:cNvCxnSpPr/>
          <p:nvPr/>
        </p:nvCxnSpPr>
        <p:spPr>
          <a:xfrm flipV="1">
            <a:off x="5488679" y="2701367"/>
            <a:ext cx="0" cy="24346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>
            <a:off x="5142939" y="5136021"/>
            <a:ext cx="345740" cy="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ight Arrow 52"/>
          <p:cNvSpPr/>
          <p:nvPr/>
        </p:nvSpPr>
        <p:spPr>
          <a:xfrm>
            <a:off x="5652452" y="2426126"/>
            <a:ext cx="1239664" cy="1897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6" name="Straight Connector 55"/>
          <p:cNvCxnSpPr/>
          <p:nvPr/>
        </p:nvCxnSpPr>
        <p:spPr>
          <a:xfrm flipH="1">
            <a:off x="5253258" y="2236696"/>
            <a:ext cx="2269" cy="456484"/>
          </a:xfrm>
          <a:prstGeom prst="line">
            <a:avLst/>
          </a:prstGeom>
          <a:ln w="57150"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Rounded Rectangle 57"/>
          <p:cNvSpPr/>
          <p:nvPr/>
        </p:nvSpPr>
        <p:spPr>
          <a:xfrm>
            <a:off x="3560725" y="4077152"/>
            <a:ext cx="983979" cy="42555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n1</a:t>
            </a:r>
            <a:endParaRPr lang="en-US" dirty="0"/>
          </a:p>
        </p:txBody>
      </p:sp>
      <p:sp>
        <p:nvSpPr>
          <p:cNvPr id="60" name="Rounded Rectangle 59"/>
          <p:cNvSpPr/>
          <p:nvPr/>
        </p:nvSpPr>
        <p:spPr>
          <a:xfrm>
            <a:off x="899618" y="6128888"/>
            <a:ext cx="3985146" cy="6414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k-bit GHR</a:t>
            </a:r>
            <a:endParaRPr lang="en-US" sz="2400" dirty="0"/>
          </a:p>
        </p:txBody>
      </p:sp>
      <p:sp>
        <p:nvSpPr>
          <p:cNvPr id="61" name="Oval 60"/>
          <p:cNvSpPr/>
          <p:nvPr/>
        </p:nvSpPr>
        <p:spPr>
          <a:xfrm>
            <a:off x="2632883" y="5568116"/>
            <a:ext cx="192204" cy="15029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/>
          <p:cNvSpPr/>
          <p:nvPr/>
        </p:nvSpPr>
        <p:spPr>
          <a:xfrm>
            <a:off x="2632883" y="5827945"/>
            <a:ext cx="192204" cy="15029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/>
          <p:cNvSpPr/>
          <p:nvPr/>
        </p:nvSpPr>
        <p:spPr>
          <a:xfrm>
            <a:off x="668740" y="4681009"/>
            <a:ext cx="4460555" cy="217699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8" name="Elbow Connector 67"/>
          <p:cNvCxnSpPr>
            <a:stCxn id="58" idx="1"/>
            <a:endCxn id="63" idx="1"/>
          </p:cNvCxnSpPr>
          <p:nvPr/>
        </p:nvCxnSpPr>
        <p:spPr>
          <a:xfrm rot="10800000" flipV="1">
            <a:off x="668741" y="4289929"/>
            <a:ext cx="2891985" cy="1479576"/>
          </a:xfrm>
          <a:prstGeom prst="bentConnector3">
            <a:avLst>
              <a:gd name="adj1" fmla="val 107905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/>
          <p:nvPr/>
        </p:nvSpPr>
        <p:spPr>
          <a:xfrm>
            <a:off x="5076960" y="2297100"/>
            <a:ext cx="777928" cy="39578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k</a:t>
            </a:r>
            <a:endParaRPr lang="en-US" dirty="0"/>
          </a:p>
        </p:txBody>
      </p:sp>
      <p:sp>
        <p:nvSpPr>
          <p:cNvPr id="72" name="Rounded Rectangle 71"/>
          <p:cNvSpPr/>
          <p:nvPr/>
        </p:nvSpPr>
        <p:spPr>
          <a:xfrm>
            <a:off x="4722125" y="2062903"/>
            <a:ext cx="1259005" cy="775558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180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Pap predictor</a:t>
            </a:r>
            <a:endParaRPr lang="en-US" dirty="0"/>
          </a:p>
        </p:txBody>
      </p:sp>
      <p:sp>
        <p:nvSpPr>
          <p:cNvPr id="30" name="Rounded Rectangle 29"/>
          <p:cNvSpPr/>
          <p:nvPr/>
        </p:nvSpPr>
        <p:spPr>
          <a:xfrm>
            <a:off x="559558" y="3026627"/>
            <a:ext cx="3985146" cy="6414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PC</a:t>
            </a:r>
            <a:endParaRPr lang="en-US" sz="2400" dirty="0"/>
          </a:p>
        </p:txBody>
      </p:sp>
      <p:sp>
        <p:nvSpPr>
          <p:cNvPr id="31" name="Rectangle 30"/>
          <p:cNvSpPr/>
          <p:nvPr/>
        </p:nvSpPr>
        <p:spPr>
          <a:xfrm>
            <a:off x="559558" y="3668072"/>
            <a:ext cx="2579427" cy="39578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32 - n</a:t>
            </a:r>
            <a:endParaRPr lang="en-US" dirty="0"/>
          </a:p>
        </p:txBody>
      </p:sp>
      <p:sp>
        <p:nvSpPr>
          <p:cNvPr id="32" name="Rectangle 31"/>
          <p:cNvSpPr/>
          <p:nvPr/>
        </p:nvSpPr>
        <p:spPr>
          <a:xfrm>
            <a:off x="3138985" y="3668071"/>
            <a:ext cx="1405719" cy="39578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</a:t>
            </a:r>
            <a:endParaRPr lang="en-US" dirty="0"/>
          </a:p>
        </p:txBody>
      </p:sp>
      <p:sp>
        <p:nvSpPr>
          <p:cNvPr id="33" name="Rectangle 32"/>
          <p:cNvSpPr/>
          <p:nvPr/>
        </p:nvSpPr>
        <p:spPr>
          <a:xfrm>
            <a:off x="6892119" y="1416191"/>
            <a:ext cx="504967" cy="457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Connector 33"/>
          <p:cNvCxnSpPr/>
          <p:nvPr/>
        </p:nvCxnSpPr>
        <p:spPr>
          <a:xfrm flipV="1">
            <a:off x="6892120" y="1825625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V="1">
            <a:off x="6892118" y="2236696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flipV="1">
            <a:off x="6905764" y="2640396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flipV="1">
            <a:off x="6905762" y="3051467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V="1">
            <a:off x="6892118" y="3455167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flipV="1">
            <a:off x="6892116" y="3866238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6905762" y="4269938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 flipV="1">
            <a:off x="6905760" y="4681009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flipV="1">
            <a:off x="6905765" y="5136021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 flipV="1">
            <a:off x="6905763" y="5547092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4" name="Rounded Rectangle 43"/>
          <p:cNvSpPr/>
          <p:nvPr/>
        </p:nvSpPr>
        <p:spPr>
          <a:xfrm>
            <a:off x="9239534" y="1989397"/>
            <a:ext cx="2524836" cy="650999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Outcome of the branch</a:t>
            </a:r>
            <a:endParaRPr lang="en-US" dirty="0"/>
          </a:p>
        </p:txBody>
      </p:sp>
      <p:cxnSp>
        <p:nvCxnSpPr>
          <p:cNvPr id="45" name="Straight Arrow Connector 44"/>
          <p:cNvCxnSpPr/>
          <p:nvPr/>
        </p:nvCxnSpPr>
        <p:spPr>
          <a:xfrm>
            <a:off x="7397081" y="2426126"/>
            <a:ext cx="18424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7526327" y="3388720"/>
            <a:ext cx="18115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2</a:t>
            </a:r>
            <a:r>
              <a:rPr lang="en-US" sz="2800" baseline="30000" dirty="0" smtClean="0"/>
              <a:t>n+k</a:t>
            </a:r>
            <a:r>
              <a:rPr lang="en-US" sz="2800" dirty="0" smtClean="0"/>
              <a:t> entries</a:t>
            </a:r>
            <a:endParaRPr lang="en-US" sz="2800" dirty="0"/>
          </a:p>
        </p:txBody>
      </p:sp>
      <p:sp>
        <p:nvSpPr>
          <p:cNvPr id="47" name="Rounded Rectangle 46"/>
          <p:cNvSpPr/>
          <p:nvPr/>
        </p:nvSpPr>
        <p:spPr>
          <a:xfrm>
            <a:off x="899618" y="4844603"/>
            <a:ext cx="3985146" cy="6414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k-bit GHR</a:t>
            </a:r>
            <a:endParaRPr lang="en-US" sz="2400" dirty="0"/>
          </a:p>
        </p:txBody>
      </p:sp>
      <p:sp>
        <p:nvSpPr>
          <p:cNvPr id="48" name="Rounded Rectangle 47"/>
          <p:cNvSpPr/>
          <p:nvPr/>
        </p:nvSpPr>
        <p:spPr>
          <a:xfrm>
            <a:off x="7848596" y="2083751"/>
            <a:ext cx="953070" cy="5566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Logic</a:t>
            </a:r>
            <a:endParaRPr lang="en-US" sz="2400" dirty="0"/>
          </a:p>
        </p:txBody>
      </p:sp>
      <p:cxnSp>
        <p:nvCxnSpPr>
          <p:cNvPr id="49" name="Straight Connector 48"/>
          <p:cNvCxnSpPr>
            <a:stCxn id="32" idx="3"/>
          </p:cNvCxnSpPr>
          <p:nvPr/>
        </p:nvCxnSpPr>
        <p:spPr>
          <a:xfrm>
            <a:off x="4544704" y="3865964"/>
            <a:ext cx="2996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 flipV="1">
            <a:off x="4823346" y="2699016"/>
            <a:ext cx="25039" cy="11799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 flipV="1">
            <a:off x="5488679" y="2701367"/>
            <a:ext cx="0" cy="24346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>
            <a:off x="5142939" y="5136021"/>
            <a:ext cx="345740" cy="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ight Arrow 52"/>
          <p:cNvSpPr/>
          <p:nvPr/>
        </p:nvSpPr>
        <p:spPr>
          <a:xfrm>
            <a:off x="5652452" y="2426126"/>
            <a:ext cx="1239664" cy="1897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6" name="Straight Connector 55"/>
          <p:cNvCxnSpPr/>
          <p:nvPr/>
        </p:nvCxnSpPr>
        <p:spPr>
          <a:xfrm flipH="1">
            <a:off x="5253258" y="2236696"/>
            <a:ext cx="2269" cy="456484"/>
          </a:xfrm>
          <a:prstGeom prst="line">
            <a:avLst/>
          </a:prstGeom>
          <a:ln w="57150"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Rounded Rectangle 57"/>
          <p:cNvSpPr/>
          <p:nvPr/>
        </p:nvSpPr>
        <p:spPr>
          <a:xfrm>
            <a:off x="3560725" y="4077152"/>
            <a:ext cx="983979" cy="42555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n1</a:t>
            </a:r>
            <a:endParaRPr lang="en-US" dirty="0"/>
          </a:p>
        </p:txBody>
      </p:sp>
      <p:sp>
        <p:nvSpPr>
          <p:cNvPr id="60" name="Rounded Rectangle 59"/>
          <p:cNvSpPr/>
          <p:nvPr/>
        </p:nvSpPr>
        <p:spPr>
          <a:xfrm>
            <a:off x="899618" y="6128888"/>
            <a:ext cx="3985146" cy="6414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k-bit GHR</a:t>
            </a:r>
            <a:endParaRPr lang="en-US" sz="2400" dirty="0"/>
          </a:p>
        </p:txBody>
      </p:sp>
      <p:sp>
        <p:nvSpPr>
          <p:cNvPr id="61" name="Oval 60"/>
          <p:cNvSpPr/>
          <p:nvPr/>
        </p:nvSpPr>
        <p:spPr>
          <a:xfrm>
            <a:off x="2632883" y="5568116"/>
            <a:ext cx="192204" cy="15029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/>
          <p:cNvSpPr/>
          <p:nvPr/>
        </p:nvSpPr>
        <p:spPr>
          <a:xfrm>
            <a:off x="2632883" y="5827945"/>
            <a:ext cx="192204" cy="15029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/>
          <p:cNvSpPr/>
          <p:nvPr/>
        </p:nvSpPr>
        <p:spPr>
          <a:xfrm>
            <a:off x="668740" y="4681009"/>
            <a:ext cx="4460555" cy="217699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8" name="Elbow Connector 67"/>
          <p:cNvCxnSpPr>
            <a:stCxn id="58" idx="1"/>
            <a:endCxn id="63" idx="1"/>
          </p:cNvCxnSpPr>
          <p:nvPr/>
        </p:nvCxnSpPr>
        <p:spPr>
          <a:xfrm rot="10800000" flipV="1">
            <a:off x="668741" y="4289929"/>
            <a:ext cx="2891985" cy="1479576"/>
          </a:xfrm>
          <a:prstGeom prst="bentConnector3">
            <a:avLst>
              <a:gd name="adj1" fmla="val 107905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Rectangle 69"/>
          <p:cNvSpPr/>
          <p:nvPr/>
        </p:nvSpPr>
        <p:spPr>
          <a:xfrm>
            <a:off x="3671240" y="2293827"/>
            <a:ext cx="1405719" cy="39578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</a:t>
            </a:r>
            <a:endParaRPr lang="en-US" dirty="0"/>
          </a:p>
        </p:txBody>
      </p:sp>
      <p:sp>
        <p:nvSpPr>
          <p:cNvPr id="71" name="Rectangle 70"/>
          <p:cNvSpPr/>
          <p:nvPr/>
        </p:nvSpPr>
        <p:spPr>
          <a:xfrm>
            <a:off x="5076960" y="2297100"/>
            <a:ext cx="777928" cy="39578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k</a:t>
            </a:r>
            <a:endParaRPr lang="en-US" dirty="0"/>
          </a:p>
        </p:txBody>
      </p:sp>
      <p:sp>
        <p:nvSpPr>
          <p:cNvPr id="72" name="Rounded Rectangle 71"/>
          <p:cNvSpPr/>
          <p:nvPr/>
        </p:nvSpPr>
        <p:spPr>
          <a:xfrm>
            <a:off x="3541999" y="2062903"/>
            <a:ext cx="2439131" cy="775558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811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Tournament Predictor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091282"/>
          </a:xfrm>
        </p:spPr>
        <p:txBody>
          <a:bodyPr/>
          <a:lstStyle/>
          <a:p>
            <a:r>
              <a:rPr lang="en-US" dirty="0" smtClean="0"/>
              <a:t>Different predictors have different </a:t>
            </a:r>
            <a:r>
              <a:rPr lang="en-US" dirty="0" smtClean="0">
                <a:solidFill>
                  <a:schemeClr val="tx2"/>
                </a:solidFill>
              </a:rPr>
              <a:t>accuracies</a:t>
            </a:r>
            <a:r>
              <a:rPr lang="en-US" dirty="0" smtClean="0"/>
              <a:t> for different </a:t>
            </a:r>
            <a:r>
              <a:rPr lang="en-US" dirty="0" smtClean="0">
                <a:solidFill>
                  <a:srgbClr val="FF0000"/>
                </a:solidFill>
              </a:rPr>
              <a:t>programs</a:t>
            </a:r>
          </a:p>
          <a:p>
            <a:r>
              <a:rPr lang="en-US" dirty="0" smtClean="0"/>
              <a:t>How to know which predictor is best for which program? </a:t>
            </a:r>
          </a:p>
          <a:p>
            <a:r>
              <a:rPr lang="en-US" dirty="0" smtClean="0"/>
              <a:t>What to do? </a:t>
            </a:r>
          </a:p>
          <a:p>
            <a:pPr lvl="1"/>
            <a:r>
              <a:rPr lang="en-US" dirty="0" smtClean="0"/>
              <a:t>Answer: Use two </a:t>
            </a:r>
            <a:r>
              <a:rPr lang="en-US" dirty="0" smtClean="0">
                <a:solidFill>
                  <a:srgbClr val="FF0000"/>
                </a:solidFill>
              </a:rPr>
              <a:t>predictors</a:t>
            </a:r>
            <a:r>
              <a:rPr lang="en-US" dirty="0" smtClean="0"/>
              <a:t>, and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choose</a:t>
            </a:r>
            <a:r>
              <a:rPr lang="en-US" dirty="0" smtClean="0"/>
              <a:t> between them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910687" y="5240740"/>
            <a:ext cx="2524835" cy="13511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Predictor 1</a:t>
            </a: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7726908" y="5240739"/>
            <a:ext cx="2524835" cy="13511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Predictor 2</a:t>
            </a:r>
            <a:endParaRPr lang="en-US" sz="2800" dirty="0"/>
          </a:p>
        </p:txBody>
      </p:sp>
      <p:sp>
        <p:nvSpPr>
          <p:cNvPr id="6" name="Oval 5"/>
          <p:cNvSpPr/>
          <p:nvPr/>
        </p:nvSpPr>
        <p:spPr>
          <a:xfrm>
            <a:off x="4610085" y="4210333"/>
            <a:ext cx="2565779" cy="79157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Choose</a:t>
            </a:r>
            <a:endParaRPr lang="en-US" sz="2800" dirty="0"/>
          </a:p>
        </p:txBody>
      </p:sp>
      <p:sp>
        <p:nvSpPr>
          <p:cNvPr id="7" name="Right Arrow 6"/>
          <p:cNvSpPr/>
          <p:nvPr/>
        </p:nvSpPr>
        <p:spPr>
          <a:xfrm rot="1730601">
            <a:off x="6141705" y="5220267"/>
            <a:ext cx="1651379" cy="614151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 rot="8848423">
            <a:off x="4205999" y="5184702"/>
            <a:ext cx="1651379" cy="614151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201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ounded Rectangle 3"/>
          <p:cNvSpPr/>
          <p:nvPr/>
        </p:nvSpPr>
        <p:spPr>
          <a:xfrm>
            <a:off x="668740" y="3435707"/>
            <a:ext cx="3985146" cy="6414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PC</a:t>
            </a:r>
            <a:endParaRPr lang="en-US" sz="2400" dirty="0"/>
          </a:p>
        </p:txBody>
      </p:sp>
      <p:sp>
        <p:nvSpPr>
          <p:cNvPr id="5" name="Rounded Rectangle 4"/>
          <p:cNvSpPr/>
          <p:nvPr/>
        </p:nvSpPr>
        <p:spPr>
          <a:xfrm>
            <a:off x="2961565" y="4077152"/>
            <a:ext cx="1692322" cy="42555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n bits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6196083" y="1791152"/>
            <a:ext cx="504967" cy="457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6196084" y="2200586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6196082" y="2611657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6209728" y="3015357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6209726" y="3426428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6196082" y="3830128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6196080" y="4241199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6209726" y="4644899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6209724" y="5055970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6209729" y="5510982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6209727" y="5922053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5" idx="3"/>
          </p:cNvCxnSpPr>
          <p:nvPr/>
        </p:nvCxnSpPr>
        <p:spPr>
          <a:xfrm>
            <a:off x="4653887" y="4289929"/>
            <a:ext cx="600501" cy="91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V="1">
            <a:off x="5254388" y="2787398"/>
            <a:ext cx="0" cy="151164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5254388" y="2770496"/>
            <a:ext cx="95533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endCxn id="26" idx="2"/>
          </p:cNvCxnSpPr>
          <p:nvPr/>
        </p:nvCxnSpPr>
        <p:spPr>
          <a:xfrm>
            <a:off x="6714689" y="2787398"/>
            <a:ext cx="157693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8291624" y="2375373"/>
            <a:ext cx="2373573" cy="82405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Choose</a:t>
            </a:r>
            <a:endParaRPr lang="en-US" dirty="0"/>
          </a:p>
        </p:txBody>
      </p:sp>
      <p:sp>
        <p:nvSpPr>
          <p:cNvPr id="27" name="Rectangle 26"/>
          <p:cNvSpPr/>
          <p:nvPr/>
        </p:nvSpPr>
        <p:spPr>
          <a:xfrm>
            <a:off x="7874754" y="3884108"/>
            <a:ext cx="1692322" cy="9788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Predictor 1</a:t>
            </a:r>
            <a:endParaRPr lang="en-US" sz="2400" dirty="0"/>
          </a:p>
        </p:txBody>
      </p:sp>
      <p:sp>
        <p:nvSpPr>
          <p:cNvPr id="39" name="Rectangle 38"/>
          <p:cNvSpPr/>
          <p:nvPr/>
        </p:nvSpPr>
        <p:spPr>
          <a:xfrm>
            <a:off x="10019727" y="3884108"/>
            <a:ext cx="1692322" cy="9788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Predictor 2</a:t>
            </a:r>
            <a:endParaRPr lang="en-US" sz="2400" dirty="0"/>
          </a:p>
        </p:txBody>
      </p:sp>
      <p:sp>
        <p:nvSpPr>
          <p:cNvPr id="40" name="Down Arrow 39"/>
          <p:cNvSpPr/>
          <p:nvPr/>
        </p:nvSpPr>
        <p:spPr>
          <a:xfrm rot="13104700">
            <a:off x="8720725" y="3103062"/>
            <a:ext cx="396363" cy="831751"/>
          </a:xfrm>
          <a:prstGeom prst="down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Down Arrow 41"/>
          <p:cNvSpPr/>
          <p:nvPr/>
        </p:nvSpPr>
        <p:spPr>
          <a:xfrm rot="8641732">
            <a:off x="10062348" y="3099079"/>
            <a:ext cx="396363" cy="831751"/>
          </a:xfrm>
          <a:prstGeom prst="down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ight Arrow 42"/>
          <p:cNvSpPr/>
          <p:nvPr/>
        </p:nvSpPr>
        <p:spPr>
          <a:xfrm>
            <a:off x="10665197" y="2589795"/>
            <a:ext cx="1212381" cy="45828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TextBox 43"/>
          <p:cNvSpPr txBox="1"/>
          <p:nvPr/>
        </p:nvSpPr>
        <p:spPr>
          <a:xfrm>
            <a:off x="10541476" y="2247252"/>
            <a:ext cx="14598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Prediction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02638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Operation of a Tournament Predictor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Prediction</a:t>
            </a:r>
          </a:p>
          <a:p>
            <a:pPr lvl="1"/>
            <a:r>
              <a:rPr lang="en-US" dirty="0" smtClean="0"/>
              <a:t>Find the entry in the </a:t>
            </a:r>
            <a:r>
              <a:rPr lang="en-US" dirty="0" smtClean="0">
                <a:solidFill>
                  <a:srgbClr val="FF0000"/>
                </a:solidFill>
              </a:rPr>
              <a:t>chooser table</a:t>
            </a:r>
          </a:p>
          <a:p>
            <a:pPr lvl="1"/>
            <a:r>
              <a:rPr lang="en-US" dirty="0" smtClean="0"/>
              <a:t>Choose the predictor</a:t>
            </a:r>
          </a:p>
          <a:p>
            <a:pPr lvl="1"/>
            <a:r>
              <a:rPr lang="en-US" dirty="0" smtClean="0"/>
              <a:t>Use its prediction</a:t>
            </a:r>
          </a:p>
          <a:p>
            <a:r>
              <a:rPr lang="en-US" dirty="0" smtClean="0"/>
              <a:t>Training</a:t>
            </a:r>
          </a:p>
          <a:p>
            <a:pPr lvl="1"/>
            <a:r>
              <a:rPr lang="en-US" dirty="0" smtClean="0"/>
              <a:t>Train both the </a:t>
            </a:r>
            <a:r>
              <a:rPr lang="en-US" dirty="0" smtClean="0">
                <a:solidFill>
                  <a:schemeClr val="accent1"/>
                </a:solidFill>
              </a:rPr>
              <a:t>predictors</a:t>
            </a:r>
          </a:p>
          <a:p>
            <a:pPr lvl="1"/>
            <a:r>
              <a:rPr lang="en-US" dirty="0" smtClean="0"/>
              <a:t>Train the entry in the chooser array if we chose the wrong predictor</a:t>
            </a:r>
          </a:p>
          <a:p>
            <a:r>
              <a:rPr lang="en-US" dirty="0" smtClean="0"/>
              <a:t>Modification: We can either use 1 bit in each entry of the </a:t>
            </a:r>
            <a:r>
              <a:rPr lang="en-US" dirty="0" smtClean="0">
                <a:solidFill>
                  <a:schemeClr val="accent1"/>
                </a:solidFill>
              </a:rPr>
              <a:t>chooser</a:t>
            </a:r>
            <a:r>
              <a:rPr lang="en-US" dirty="0" smtClean="0"/>
              <a:t> table or use a 2-bit </a:t>
            </a:r>
            <a:r>
              <a:rPr lang="en-US" dirty="0" smtClean="0">
                <a:solidFill>
                  <a:srgbClr val="FF0000"/>
                </a:solidFill>
              </a:rPr>
              <a:t>saturating counter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2307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methods of prediction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38200" y="1569493"/>
            <a:ext cx="10515600" cy="4607470"/>
          </a:xfrm>
        </p:spPr>
        <p:txBody>
          <a:bodyPr/>
          <a:lstStyle/>
          <a:p>
            <a:r>
              <a:rPr lang="en-US" dirty="0" smtClean="0"/>
              <a:t>Reduce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aliasing</a:t>
            </a:r>
          </a:p>
          <a:p>
            <a:pPr lvl="1"/>
            <a:r>
              <a:rPr lang="en-US" dirty="0" smtClean="0"/>
              <a:t>Incorporate a few tag bits in each 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entry</a:t>
            </a:r>
            <a:r>
              <a:rPr lang="en-US" dirty="0" smtClean="0"/>
              <a:t> of the predictor</a:t>
            </a:r>
          </a:p>
          <a:p>
            <a:pPr lvl="1"/>
            <a:r>
              <a:rPr lang="en-US" dirty="0" smtClean="0"/>
              <a:t>Have multiple predictors for different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subsets</a:t>
            </a:r>
            <a:r>
              <a:rPr lang="en-US" dirty="0" smtClean="0"/>
              <a:t> of branches</a:t>
            </a:r>
          </a:p>
          <a:p>
            <a:pPr lvl="1"/>
            <a:r>
              <a:rPr lang="en-US" dirty="0" smtClean="0"/>
              <a:t>Include a bias bit with every branch (its most likely direction), and just predict if we need to agree with the bias bit or not (agree predictor)</a:t>
            </a:r>
          </a:p>
          <a:p>
            <a:pPr lvl="1"/>
            <a:r>
              <a:rPr lang="en-US" dirty="0" smtClean="0"/>
              <a:t>Ensure that all entries of the PHT are uniformly used</a:t>
            </a:r>
          </a:p>
          <a:p>
            <a:r>
              <a:rPr lang="en-US" dirty="0" smtClean="0"/>
              <a:t>Better </a:t>
            </a:r>
            <a:r>
              <a:rPr lang="en-US" dirty="0" smtClean="0">
                <a:solidFill>
                  <a:srgbClr val="FF0000"/>
                </a:solidFill>
              </a:rPr>
              <a:t>use </a:t>
            </a:r>
            <a:r>
              <a:rPr lang="en-US" dirty="0" smtClean="0"/>
              <a:t>of bits</a:t>
            </a:r>
          </a:p>
          <a:p>
            <a:pPr lvl="1"/>
            <a:r>
              <a:rPr lang="en-US" dirty="0" smtClean="0"/>
              <a:t>Separate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high confidence </a:t>
            </a:r>
            <a:r>
              <a:rPr lang="en-US" dirty="0" smtClean="0"/>
              <a:t>and </a:t>
            </a:r>
            <a:r>
              <a:rPr lang="en-US" dirty="0" smtClean="0">
                <a:solidFill>
                  <a:srgbClr val="FF0000"/>
                </a:solidFill>
              </a:rPr>
              <a:t>low confidence</a:t>
            </a:r>
            <a:r>
              <a:rPr lang="en-US" dirty="0" smtClean="0"/>
              <a:t> branches. Dedicate more bits to low confidence branches</a:t>
            </a:r>
          </a:p>
          <a:p>
            <a:r>
              <a:rPr lang="en-US" dirty="0" smtClean="0"/>
              <a:t>Examples of other predictors:</a:t>
            </a:r>
          </a:p>
          <a:p>
            <a:pPr lvl="1"/>
            <a:r>
              <a:rPr lang="en-US" dirty="0" smtClean="0"/>
              <a:t>Bi-mode, Agree, Skew, YAGS, TAGE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8017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Prediction and Compression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Consider a sequence of </a:t>
            </a:r>
            <a:r>
              <a:rPr lang="en-US" dirty="0" smtClean="0">
                <a:solidFill>
                  <a:srgbClr val="FF0000"/>
                </a:solidFill>
              </a:rPr>
              <a:t>&lt;</a:t>
            </a:r>
            <a:r>
              <a:rPr lang="en-US" dirty="0" err="1" smtClean="0">
                <a:solidFill>
                  <a:srgbClr val="FF0000"/>
                </a:solidFill>
              </a:rPr>
              <a:t>PC,outcome</a:t>
            </a:r>
            <a:r>
              <a:rPr lang="en-US" dirty="0" smtClean="0">
                <a:solidFill>
                  <a:srgbClr val="FF0000"/>
                </a:solidFill>
              </a:rPr>
              <a:t>&gt; </a:t>
            </a:r>
            <a:r>
              <a:rPr lang="en-US" dirty="0" smtClean="0"/>
              <a:t>pairs</a:t>
            </a:r>
          </a:p>
          <a:p>
            <a:r>
              <a:rPr lang="en-US" dirty="0" smtClean="0"/>
              <a:t>Let’s say compress this sequence using a standard program: zip, </a:t>
            </a:r>
            <a:r>
              <a:rPr lang="en-US" dirty="0" err="1" smtClean="0"/>
              <a:t>rar</a:t>
            </a:r>
            <a:endParaRPr lang="en-US" dirty="0" smtClean="0"/>
          </a:p>
          <a:p>
            <a:r>
              <a:rPr lang="en-US" dirty="0" smtClean="0"/>
              <a:t>Is the prediction accuracy related to the compression ratio (size of compressed file/ size of original file)</a:t>
            </a:r>
          </a:p>
          <a:p>
            <a:pPr lvl="1"/>
            <a:r>
              <a:rPr lang="en-US" dirty="0" smtClean="0"/>
              <a:t>YES</a:t>
            </a:r>
          </a:p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Take a course on information theory</a:t>
            </a:r>
          </a:p>
          <a:p>
            <a:pPr lvl="1"/>
            <a:r>
              <a:rPr lang="en-US" dirty="0" smtClean="0"/>
              <a:t>Read about the </a:t>
            </a:r>
            <a:r>
              <a:rPr lang="en-US" dirty="0" err="1" smtClean="0"/>
              <a:t>Fano’s</a:t>
            </a:r>
            <a:r>
              <a:rPr lang="en-US" dirty="0" smtClean="0"/>
              <a:t> inequality</a:t>
            </a:r>
          </a:p>
          <a:p>
            <a:pPr lvl="1"/>
            <a:r>
              <a:rPr lang="en-US" dirty="0" smtClean="0"/>
              <a:t>See this </a:t>
            </a:r>
            <a:r>
              <a:rPr lang="en-US" dirty="0" smtClean="0">
                <a:hlinkClick r:id="rId2"/>
              </a:rPr>
              <a:t>link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11" y="3384653"/>
            <a:ext cx="2896595" cy="2927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335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Predict the Branch Target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271749"/>
            <a:ext cx="10515600" cy="190521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681182" y="2101755"/>
            <a:ext cx="2210937" cy="15285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Predictor</a:t>
            </a:r>
            <a:endParaRPr lang="en-US" dirty="0"/>
          </a:p>
        </p:txBody>
      </p:sp>
      <p:sp>
        <p:nvSpPr>
          <p:cNvPr id="5" name="Right Arrow 4"/>
          <p:cNvSpPr/>
          <p:nvPr/>
        </p:nvSpPr>
        <p:spPr>
          <a:xfrm>
            <a:off x="1555845" y="2634018"/>
            <a:ext cx="3138985" cy="368489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555845" y="2222951"/>
            <a:ext cx="30131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PC of the taken branch</a:t>
            </a:r>
            <a:endParaRPr lang="en-US" sz="2400" dirty="0"/>
          </a:p>
        </p:txBody>
      </p:sp>
      <p:sp>
        <p:nvSpPr>
          <p:cNvPr id="7" name="Right Arrow 6"/>
          <p:cNvSpPr/>
          <p:nvPr/>
        </p:nvSpPr>
        <p:spPr>
          <a:xfrm>
            <a:off x="6892119" y="2634017"/>
            <a:ext cx="1719619" cy="368489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7257834" y="2288721"/>
            <a:ext cx="9584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Target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24817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 the IST. Call it the Branch Target Buffer (BTB)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450376" y="3002507"/>
            <a:ext cx="3985146" cy="6414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PC</a:t>
            </a:r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450376" y="3643952"/>
            <a:ext cx="2579427" cy="39578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32 - n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029803" y="3643951"/>
            <a:ext cx="1405719" cy="39578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782937" y="1392071"/>
            <a:ext cx="504967" cy="457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782938" y="1801505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6782936" y="2212576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6796582" y="2616276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6796580" y="3027347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6782936" y="3431047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6782934" y="3842118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6796580" y="4245818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6796578" y="4656889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6796583" y="5111901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6796581" y="5522972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6" idx="3"/>
          </p:cNvCxnSpPr>
          <p:nvPr/>
        </p:nvCxnSpPr>
        <p:spPr>
          <a:xfrm>
            <a:off x="4435522" y="3841844"/>
            <a:ext cx="1064525" cy="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5500047" y="2402006"/>
            <a:ext cx="0" cy="14398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5500047" y="2402006"/>
            <a:ext cx="128288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ounded Rectangle 20"/>
          <p:cNvSpPr/>
          <p:nvPr/>
        </p:nvSpPr>
        <p:spPr>
          <a:xfrm>
            <a:off x="9130352" y="1965277"/>
            <a:ext cx="2524836" cy="650999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Type of the instruction</a:t>
            </a:r>
          </a:p>
          <a:p>
            <a:pPr algn="ctr"/>
            <a:r>
              <a:rPr lang="en-US" dirty="0" smtClean="0"/>
              <a:t>and target</a:t>
            </a:r>
            <a:endParaRPr lang="en-US" dirty="0"/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7287899" y="2402006"/>
            <a:ext cx="18424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560859" y="1392071"/>
            <a:ext cx="62779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7560859" y="5964071"/>
            <a:ext cx="62779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 flipV="1">
            <a:off x="7902053" y="1392072"/>
            <a:ext cx="27200" cy="19311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H="1">
            <a:off x="7915701" y="5146292"/>
            <a:ext cx="13552" cy="8314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7588145" y="3241575"/>
            <a:ext cx="15839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2</a:t>
            </a:r>
            <a:r>
              <a:rPr lang="en-US" sz="2800" baseline="30000" dirty="0" smtClean="0"/>
              <a:t>n</a:t>
            </a:r>
            <a:r>
              <a:rPr lang="en-US" sz="2800" dirty="0" smtClean="0"/>
              <a:t> entries</a:t>
            </a:r>
            <a:endParaRPr lang="en-US" sz="2800" dirty="0"/>
          </a:p>
        </p:txBody>
      </p:sp>
      <p:sp>
        <p:nvSpPr>
          <p:cNvPr id="28" name="Oval 27"/>
          <p:cNvSpPr/>
          <p:nvPr/>
        </p:nvSpPr>
        <p:spPr>
          <a:xfrm>
            <a:off x="6537277" y="1965277"/>
            <a:ext cx="1023582" cy="85980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" name="Straight Connector 28"/>
          <p:cNvCxnSpPr>
            <a:stCxn id="28" idx="7"/>
          </p:cNvCxnSpPr>
          <p:nvPr/>
        </p:nvCxnSpPr>
        <p:spPr>
          <a:xfrm flipV="1">
            <a:off x="7410959" y="1173707"/>
            <a:ext cx="1023357" cy="91748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ounded Rectangle 29"/>
          <p:cNvSpPr/>
          <p:nvPr/>
        </p:nvSpPr>
        <p:spPr>
          <a:xfrm>
            <a:off x="7719363" y="4063855"/>
            <a:ext cx="1281742" cy="810677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Branch type</a:t>
            </a:r>
            <a:endParaRPr lang="en-US" dirty="0"/>
          </a:p>
        </p:txBody>
      </p:sp>
      <p:sp>
        <p:nvSpPr>
          <p:cNvPr id="31" name="Rounded Rectangle 30"/>
          <p:cNvSpPr/>
          <p:nvPr/>
        </p:nvSpPr>
        <p:spPr>
          <a:xfrm>
            <a:off x="8987465" y="4063854"/>
            <a:ext cx="1842450" cy="810677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32 – n </a:t>
            </a:r>
            <a:endParaRPr lang="en-US" dirty="0"/>
          </a:p>
        </p:txBody>
      </p:sp>
      <p:cxnSp>
        <p:nvCxnSpPr>
          <p:cNvPr id="32" name="Straight Connector 31"/>
          <p:cNvCxnSpPr/>
          <p:nvPr/>
        </p:nvCxnSpPr>
        <p:spPr>
          <a:xfrm>
            <a:off x="7410959" y="2091193"/>
            <a:ext cx="4599065" cy="20185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7313649" y="2825086"/>
            <a:ext cx="465342" cy="13088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Down Arrow 33"/>
          <p:cNvSpPr/>
          <p:nvPr/>
        </p:nvSpPr>
        <p:spPr>
          <a:xfrm flipV="1">
            <a:off x="1633184" y="4025806"/>
            <a:ext cx="427628" cy="211541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Down Arrow 34"/>
          <p:cNvSpPr/>
          <p:nvPr/>
        </p:nvSpPr>
        <p:spPr>
          <a:xfrm flipV="1">
            <a:off x="10392770" y="4850412"/>
            <a:ext cx="386675" cy="133502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1775348" y="6068882"/>
            <a:ext cx="8890945" cy="2445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ounded Rectangle 36"/>
          <p:cNvSpPr/>
          <p:nvPr/>
        </p:nvSpPr>
        <p:spPr>
          <a:xfrm>
            <a:off x="10856185" y="4063854"/>
            <a:ext cx="1228185" cy="810677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target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7074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30" grpId="0" animBg="1"/>
      <p:bldP spid="31" grpId="0" animBg="1"/>
      <p:bldP spid="34" grpId="0" animBg="1"/>
      <p:bldP spid="35" grpId="0" animBg="1"/>
      <p:bldP spid="36" grpId="0" animBg="1"/>
      <p:bldP spid="37" grpId="0" animBg="1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Calls and Returns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491320" y="1569492"/>
            <a:ext cx="2183642" cy="76427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foo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3646227" y="1569491"/>
            <a:ext cx="2183642" cy="76427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 smtClean="0"/>
              <a:t>foobar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91320" y="2333767"/>
            <a:ext cx="2183642" cy="155584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/>
          <p:cNvCxnSpPr>
            <a:endCxn id="5" idx="1"/>
          </p:cNvCxnSpPr>
          <p:nvPr/>
        </p:nvCxnSpPr>
        <p:spPr>
          <a:xfrm flipV="1">
            <a:off x="2060813" y="1951629"/>
            <a:ext cx="1585414" cy="1160060"/>
          </a:xfrm>
          <a:prstGeom prst="straightConnector1">
            <a:avLst/>
          </a:prstGeom>
          <a:ln w="47625"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6820468" y="2347416"/>
            <a:ext cx="2183642" cy="155584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5215720" y="2142698"/>
            <a:ext cx="1585414" cy="1160060"/>
          </a:xfrm>
          <a:prstGeom prst="straightConnector1">
            <a:avLst/>
          </a:prstGeom>
          <a:ln w="47625"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6801134" y="1583141"/>
            <a:ext cx="2183642" cy="76427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 smtClean="0"/>
              <a:t>foobarbar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665561" y="2347416"/>
            <a:ext cx="2183642" cy="155584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/>
          <p:cNvCxnSpPr/>
          <p:nvPr/>
        </p:nvCxnSpPr>
        <p:spPr>
          <a:xfrm flipH="1" flipV="1">
            <a:off x="5215720" y="3493828"/>
            <a:ext cx="2590800" cy="395784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 flipV="1">
            <a:off x="2060813" y="3316407"/>
            <a:ext cx="2659608" cy="573206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16"/>
          <p:cNvSpPr/>
          <p:nvPr/>
        </p:nvSpPr>
        <p:spPr>
          <a:xfrm>
            <a:off x="1070214" y="2910241"/>
            <a:ext cx="955344" cy="32972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call</a:t>
            </a:r>
            <a:endParaRPr lang="en-US" sz="2400" dirty="0"/>
          </a:p>
        </p:txBody>
      </p:sp>
      <p:sp>
        <p:nvSpPr>
          <p:cNvPr id="18" name="Rounded Rectangle 17"/>
          <p:cNvSpPr/>
          <p:nvPr/>
        </p:nvSpPr>
        <p:spPr>
          <a:xfrm>
            <a:off x="4279710" y="3064666"/>
            <a:ext cx="955344" cy="32972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call</a:t>
            </a:r>
            <a:endParaRPr lang="en-US" sz="2400" dirty="0"/>
          </a:p>
        </p:txBody>
      </p:sp>
      <p:sp>
        <p:nvSpPr>
          <p:cNvPr id="19" name="Rounded Rectangle 18"/>
          <p:cNvSpPr/>
          <p:nvPr/>
        </p:nvSpPr>
        <p:spPr>
          <a:xfrm>
            <a:off x="7605215" y="3672978"/>
            <a:ext cx="955344" cy="32972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ret</a:t>
            </a:r>
            <a:endParaRPr lang="en-US" sz="2400" dirty="0"/>
          </a:p>
        </p:txBody>
      </p:sp>
      <p:sp>
        <p:nvSpPr>
          <p:cNvPr id="20" name="Rounded Rectangle 19"/>
          <p:cNvSpPr/>
          <p:nvPr/>
        </p:nvSpPr>
        <p:spPr>
          <a:xfrm>
            <a:off x="4332027" y="3758674"/>
            <a:ext cx="955344" cy="32972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ret</a:t>
            </a:r>
            <a:endParaRPr lang="en-US" sz="2400" dirty="0"/>
          </a:p>
        </p:txBody>
      </p:sp>
      <p:sp>
        <p:nvSpPr>
          <p:cNvPr id="22" name="Rounded Rectangle 21"/>
          <p:cNvSpPr/>
          <p:nvPr/>
        </p:nvSpPr>
        <p:spPr>
          <a:xfrm>
            <a:off x="1054293" y="3239964"/>
            <a:ext cx="971265" cy="26484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0xFC0</a:t>
            </a:r>
            <a:endParaRPr lang="en-US" dirty="0"/>
          </a:p>
        </p:txBody>
      </p:sp>
      <p:sp>
        <p:nvSpPr>
          <p:cNvPr id="23" name="Rounded Rectangle 22"/>
          <p:cNvSpPr/>
          <p:nvPr/>
        </p:nvSpPr>
        <p:spPr>
          <a:xfrm>
            <a:off x="4310990" y="3391817"/>
            <a:ext cx="971265" cy="26484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0xFF4</a:t>
            </a:r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9855958" y="2352288"/>
            <a:ext cx="2183642" cy="155584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ounded Rectangle 24"/>
          <p:cNvSpPr/>
          <p:nvPr/>
        </p:nvSpPr>
        <p:spPr>
          <a:xfrm>
            <a:off x="9836624" y="1588013"/>
            <a:ext cx="2183642" cy="76427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 smtClean="0"/>
              <a:t>foobarbarbar</a:t>
            </a:r>
            <a:endParaRPr lang="en-US" dirty="0"/>
          </a:p>
        </p:txBody>
      </p:sp>
      <p:sp>
        <p:nvSpPr>
          <p:cNvPr id="26" name="Rounded Rectangle 25"/>
          <p:cNvSpPr/>
          <p:nvPr/>
        </p:nvSpPr>
        <p:spPr>
          <a:xfrm>
            <a:off x="10640705" y="3677850"/>
            <a:ext cx="955344" cy="32972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ret</a:t>
            </a:r>
            <a:endParaRPr lang="en-US" sz="2400" dirty="0"/>
          </a:p>
        </p:txBody>
      </p:sp>
      <p:cxnSp>
        <p:nvCxnSpPr>
          <p:cNvPr id="27" name="Straight Arrow Connector 26"/>
          <p:cNvCxnSpPr>
            <a:endCxn id="25" idx="1"/>
          </p:cNvCxnSpPr>
          <p:nvPr/>
        </p:nvCxnSpPr>
        <p:spPr>
          <a:xfrm flipV="1">
            <a:off x="8211403" y="1970151"/>
            <a:ext cx="1625221" cy="1116968"/>
          </a:xfrm>
          <a:prstGeom prst="straightConnector1">
            <a:avLst/>
          </a:prstGeom>
          <a:ln w="47625"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H="1" flipV="1">
            <a:off x="8211403" y="3278189"/>
            <a:ext cx="2590800" cy="395784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ounded Rectangle 28"/>
          <p:cNvSpPr/>
          <p:nvPr/>
        </p:nvSpPr>
        <p:spPr>
          <a:xfrm>
            <a:off x="7275393" y="2849027"/>
            <a:ext cx="955344" cy="32972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call</a:t>
            </a:r>
            <a:endParaRPr lang="en-US" sz="2400" dirty="0"/>
          </a:p>
        </p:txBody>
      </p:sp>
      <p:sp>
        <p:nvSpPr>
          <p:cNvPr id="30" name="Rounded Rectangle 29"/>
          <p:cNvSpPr/>
          <p:nvPr/>
        </p:nvSpPr>
        <p:spPr>
          <a:xfrm>
            <a:off x="7306673" y="3176178"/>
            <a:ext cx="971265" cy="26484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0xBF8</a:t>
            </a:r>
            <a:endParaRPr lang="en-US" dirty="0"/>
          </a:p>
        </p:txBody>
      </p:sp>
      <p:sp>
        <p:nvSpPr>
          <p:cNvPr id="32" name="Rounded Rectangle 31"/>
          <p:cNvSpPr/>
          <p:nvPr/>
        </p:nvSpPr>
        <p:spPr>
          <a:xfrm>
            <a:off x="682389" y="5227093"/>
            <a:ext cx="5390866" cy="65509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How to predict return addresses? </a:t>
            </a:r>
            <a:endParaRPr lang="en-US" sz="2400" dirty="0"/>
          </a:p>
        </p:txBody>
      </p:sp>
      <p:sp>
        <p:nvSpPr>
          <p:cNvPr id="34" name="Rounded Rectangle 33"/>
          <p:cNvSpPr/>
          <p:nvPr/>
        </p:nvSpPr>
        <p:spPr>
          <a:xfrm>
            <a:off x="6511120" y="5199797"/>
            <a:ext cx="5390866" cy="65509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Solution: Use a stack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416156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1" grpId="0" animBg="1"/>
      <p:bldP spid="12" grpId="0" animBg="1"/>
      <p:bldP spid="17" grpId="0" animBg="1"/>
      <p:bldP spid="18" grpId="0" animBg="1"/>
      <p:bldP spid="19" grpId="0" animBg="1"/>
      <p:bldP spid="20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9" grpId="0" animBg="1"/>
      <p:bldP spid="30" grpId="0" animBg="1"/>
      <p:bldP spid="32" grpId="0" animBg="1"/>
      <p:bldP spid="34" grpId="0" animBg="1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Return address stack (RAS)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491320" y="1569492"/>
            <a:ext cx="2183642" cy="76427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foo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3646227" y="1569491"/>
            <a:ext cx="2183642" cy="76427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 smtClean="0"/>
              <a:t>foobar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91320" y="2333767"/>
            <a:ext cx="2183642" cy="155584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Arrow Connector 6"/>
          <p:cNvCxnSpPr>
            <a:endCxn id="5" idx="1"/>
          </p:cNvCxnSpPr>
          <p:nvPr/>
        </p:nvCxnSpPr>
        <p:spPr>
          <a:xfrm flipV="1">
            <a:off x="2060813" y="1951629"/>
            <a:ext cx="1585414" cy="1160060"/>
          </a:xfrm>
          <a:prstGeom prst="straightConnector1">
            <a:avLst/>
          </a:prstGeom>
          <a:ln w="47625"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6820468" y="2347416"/>
            <a:ext cx="2183642" cy="155584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5215720" y="2142698"/>
            <a:ext cx="1585414" cy="1160060"/>
          </a:xfrm>
          <a:prstGeom prst="straightConnector1">
            <a:avLst/>
          </a:prstGeom>
          <a:ln w="47625"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6801134" y="1583141"/>
            <a:ext cx="2183642" cy="76427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 smtClean="0"/>
              <a:t>foobarbar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3665561" y="2347416"/>
            <a:ext cx="2183642" cy="155584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Arrow Connector 11"/>
          <p:cNvCxnSpPr/>
          <p:nvPr/>
        </p:nvCxnSpPr>
        <p:spPr>
          <a:xfrm flipH="1" flipV="1">
            <a:off x="5215720" y="3493828"/>
            <a:ext cx="2590800" cy="395784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 flipV="1">
            <a:off x="2060813" y="3316407"/>
            <a:ext cx="2659608" cy="573206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1070214" y="2910241"/>
            <a:ext cx="955344" cy="32972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call</a:t>
            </a:r>
            <a:endParaRPr lang="en-US" sz="2400" dirty="0"/>
          </a:p>
        </p:txBody>
      </p:sp>
      <p:sp>
        <p:nvSpPr>
          <p:cNvPr id="15" name="Rounded Rectangle 14"/>
          <p:cNvSpPr/>
          <p:nvPr/>
        </p:nvSpPr>
        <p:spPr>
          <a:xfrm>
            <a:off x="4279710" y="3064666"/>
            <a:ext cx="955344" cy="32972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call</a:t>
            </a:r>
            <a:endParaRPr lang="en-US" sz="2400" dirty="0"/>
          </a:p>
        </p:txBody>
      </p:sp>
      <p:sp>
        <p:nvSpPr>
          <p:cNvPr id="16" name="Rounded Rectangle 15"/>
          <p:cNvSpPr/>
          <p:nvPr/>
        </p:nvSpPr>
        <p:spPr>
          <a:xfrm>
            <a:off x="7605215" y="3672978"/>
            <a:ext cx="955344" cy="32972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ret</a:t>
            </a:r>
            <a:endParaRPr lang="en-US" sz="2400" dirty="0"/>
          </a:p>
        </p:txBody>
      </p:sp>
      <p:sp>
        <p:nvSpPr>
          <p:cNvPr id="17" name="Rounded Rectangle 16"/>
          <p:cNvSpPr/>
          <p:nvPr/>
        </p:nvSpPr>
        <p:spPr>
          <a:xfrm>
            <a:off x="4332027" y="3758674"/>
            <a:ext cx="955344" cy="32972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ret</a:t>
            </a:r>
            <a:endParaRPr lang="en-US" sz="2400" dirty="0"/>
          </a:p>
        </p:txBody>
      </p:sp>
      <p:sp>
        <p:nvSpPr>
          <p:cNvPr id="18" name="Rounded Rectangle 17"/>
          <p:cNvSpPr/>
          <p:nvPr/>
        </p:nvSpPr>
        <p:spPr>
          <a:xfrm>
            <a:off x="1054293" y="3239964"/>
            <a:ext cx="971265" cy="26484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0xFC0</a:t>
            </a:r>
            <a:endParaRPr lang="en-US" dirty="0"/>
          </a:p>
        </p:txBody>
      </p:sp>
      <p:sp>
        <p:nvSpPr>
          <p:cNvPr id="19" name="Rounded Rectangle 18"/>
          <p:cNvSpPr/>
          <p:nvPr/>
        </p:nvSpPr>
        <p:spPr>
          <a:xfrm>
            <a:off x="4310990" y="3391817"/>
            <a:ext cx="971265" cy="26484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0xFF4</a:t>
            </a:r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9855958" y="2352288"/>
            <a:ext cx="2183642" cy="155584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ounded Rectangle 20"/>
          <p:cNvSpPr/>
          <p:nvPr/>
        </p:nvSpPr>
        <p:spPr>
          <a:xfrm>
            <a:off x="9836624" y="1588013"/>
            <a:ext cx="2183642" cy="76427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 smtClean="0"/>
              <a:t>foobarbarbar</a:t>
            </a:r>
            <a:endParaRPr lang="en-US" dirty="0"/>
          </a:p>
        </p:txBody>
      </p:sp>
      <p:sp>
        <p:nvSpPr>
          <p:cNvPr id="22" name="Rounded Rectangle 21"/>
          <p:cNvSpPr/>
          <p:nvPr/>
        </p:nvSpPr>
        <p:spPr>
          <a:xfrm>
            <a:off x="10640705" y="3677850"/>
            <a:ext cx="955344" cy="32972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ret</a:t>
            </a:r>
            <a:endParaRPr lang="en-US" sz="2400" dirty="0"/>
          </a:p>
        </p:txBody>
      </p:sp>
      <p:cxnSp>
        <p:nvCxnSpPr>
          <p:cNvPr id="23" name="Straight Arrow Connector 22"/>
          <p:cNvCxnSpPr>
            <a:endCxn id="21" idx="1"/>
          </p:cNvCxnSpPr>
          <p:nvPr/>
        </p:nvCxnSpPr>
        <p:spPr>
          <a:xfrm flipV="1">
            <a:off x="8211403" y="1970151"/>
            <a:ext cx="1625221" cy="1116968"/>
          </a:xfrm>
          <a:prstGeom prst="straightConnector1">
            <a:avLst/>
          </a:prstGeom>
          <a:ln w="47625"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H="1" flipV="1">
            <a:off x="8211403" y="3278189"/>
            <a:ext cx="2590800" cy="395784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ounded Rectangle 24"/>
          <p:cNvSpPr/>
          <p:nvPr/>
        </p:nvSpPr>
        <p:spPr>
          <a:xfrm>
            <a:off x="7275393" y="2849027"/>
            <a:ext cx="955344" cy="32972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call</a:t>
            </a:r>
            <a:endParaRPr lang="en-US" sz="2400" dirty="0"/>
          </a:p>
        </p:txBody>
      </p:sp>
      <p:sp>
        <p:nvSpPr>
          <p:cNvPr id="26" name="Rounded Rectangle 25"/>
          <p:cNvSpPr/>
          <p:nvPr/>
        </p:nvSpPr>
        <p:spPr>
          <a:xfrm>
            <a:off x="7306673" y="3176178"/>
            <a:ext cx="971265" cy="26484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0xBF8</a:t>
            </a:r>
            <a:endParaRPr lang="en-US" dirty="0"/>
          </a:p>
        </p:txBody>
      </p:sp>
      <p:sp>
        <p:nvSpPr>
          <p:cNvPr id="73" name="Rounded Rectangle 72"/>
          <p:cNvSpPr/>
          <p:nvPr/>
        </p:nvSpPr>
        <p:spPr>
          <a:xfrm>
            <a:off x="1042347" y="3239963"/>
            <a:ext cx="971265" cy="26484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0xFC0</a:t>
            </a:r>
            <a:endParaRPr lang="en-US" dirty="0"/>
          </a:p>
        </p:txBody>
      </p:sp>
      <p:sp>
        <p:nvSpPr>
          <p:cNvPr id="74" name="Rounded Rectangle 73"/>
          <p:cNvSpPr/>
          <p:nvPr/>
        </p:nvSpPr>
        <p:spPr>
          <a:xfrm>
            <a:off x="4287104" y="3379507"/>
            <a:ext cx="971265" cy="26484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0xFF4</a:t>
            </a:r>
            <a:endParaRPr lang="en-US" dirty="0"/>
          </a:p>
        </p:txBody>
      </p:sp>
      <p:sp>
        <p:nvSpPr>
          <p:cNvPr id="75" name="Rounded Rectangle 74"/>
          <p:cNvSpPr/>
          <p:nvPr/>
        </p:nvSpPr>
        <p:spPr>
          <a:xfrm>
            <a:off x="7273406" y="3179690"/>
            <a:ext cx="971265" cy="26484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0xBF8</a:t>
            </a:r>
            <a:endParaRPr lang="en-US" dirty="0"/>
          </a:p>
        </p:txBody>
      </p:sp>
      <p:sp>
        <p:nvSpPr>
          <p:cNvPr id="76" name="Rounded Rectangle 75"/>
          <p:cNvSpPr/>
          <p:nvPr/>
        </p:nvSpPr>
        <p:spPr>
          <a:xfrm>
            <a:off x="1539925" y="5404513"/>
            <a:ext cx="2041477" cy="54591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Stack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20649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3.33333E-6 L 0.24297 0.33217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148" y="165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2.96296E-6 L 0.06562 0.30787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81" y="153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3.7037E-7 L -0.09063 0.34398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31" y="171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10" grpId="0" animBg="1"/>
      <p:bldP spid="11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5" grpId="0" animBg="1"/>
      <p:bldP spid="26" grpId="0" animBg="1"/>
      <p:bldP spid="73" grpId="0" animBg="1"/>
      <p:bldP spid="73" grpId="1" animBg="1"/>
      <p:bldP spid="73" grpId="2" animBg="1"/>
      <p:bldP spid="74" grpId="0" animBg="1"/>
      <p:bldP spid="74" grpId="1" animBg="1"/>
      <p:bldP spid="74" grpId="2" animBg="1"/>
      <p:bldP spid="75" grpId="0" animBg="1"/>
      <p:bldP spid="75" grpId="1" animBg="1"/>
      <p:bldP spid="75" grpId="2" animBg="1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0779" y="160410"/>
            <a:ext cx="10515600" cy="1325563"/>
          </a:xfrm>
        </p:spPr>
        <p:txBody>
          <a:bodyPr/>
          <a:lstStyle/>
          <a:p>
            <a:r>
              <a:rPr lang="en-US" dirty="0" smtClean="0"/>
              <a:t>Summary: The Branch Prediction System</a:t>
            </a:r>
            <a:endParaRPr lang="en-US" dirty="0"/>
          </a:p>
        </p:txBody>
      </p:sp>
      <p:sp>
        <p:nvSpPr>
          <p:cNvPr id="4" name="Right Arrow 3"/>
          <p:cNvSpPr/>
          <p:nvPr/>
        </p:nvSpPr>
        <p:spPr>
          <a:xfrm>
            <a:off x="838200" y="2879678"/>
            <a:ext cx="1809466" cy="55955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489498" y="2648845"/>
            <a:ext cx="5068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PC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2647666" y="2347414"/>
            <a:ext cx="1856095" cy="1856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BTB</a:t>
            </a:r>
            <a:endParaRPr lang="en-US" dirty="0"/>
          </a:p>
        </p:txBody>
      </p:sp>
      <p:sp>
        <p:nvSpPr>
          <p:cNvPr id="7" name="Right Arrow 6"/>
          <p:cNvSpPr/>
          <p:nvPr/>
        </p:nvSpPr>
        <p:spPr>
          <a:xfrm>
            <a:off x="4507174" y="2960385"/>
            <a:ext cx="4118211" cy="47885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4754418" y="2591053"/>
            <a:ext cx="21807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Type &amp; Target</a:t>
            </a:r>
            <a:endParaRPr lang="en-US" sz="2800" dirty="0"/>
          </a:p>
        </p:txBody>
      </p:sp>
      <p:sp>
        <p:nvSpPr>
          <p:cNvPr id="9" name="Rectangle 8"/>
          <p:cNvSpPr/>
          <p:nvPr/>
        </p:nvSpPr>
        <p:spPr>
          <a:xfrm>
            <a:off x="2647665" y="4572842"/>
            <a:ext cx="1856095" cy="1856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Branch</a:t>
            </a:r>
          </a:p>
          <a:p>
            <a:pPr algn="ctr"/>
            <a:r>
              <a:rPr lang="en-US" sz="2800" dirty="0" smtClean="0"/>
              <a:t>Predictor</a:t>
            </a:r>
            <a:endParaRPr lang="en-US" dirty="0"/>
          </a:p>
        </p:txBody>
      </p:sp>
      <p:sp>
        <p:nvSpPr>
          <p:cNvPr id="10" name="Right Arrow 9"/>
          <p:cNvSpPr/>
          <p:nvPr/>
        </p:nvSpPr>
        <p:spPr>
          <a:xfrm>
            <a:off x="838199" y="5161667"/>
            <a:ext cx="1809466" cy="55955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442676" y="4832941"/>
            <a:ext cx="5068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PC</a:t>
            </a:r>
            <a:endParaRPr lang="en-US" sz="2400" dirty="0"/>
          </a:p>
        </p:txBody>
      </p:sp>
      <p:sp>
        <p:nvSpPr>
          <p:cNvPr id="12" name="Rectangle 11"/>
          <p:cNvSpPr/>
          <p:nvPr/>
        </p:nvSpPr>
        <p:spPr>
          <a:xfrm>
            <a:off x="6313227" y="1457447"/>
            <a:ext cx="1294711" cy="10665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RAS</a:t>
            </a:r>
            <a:endParaRPr lang="en-US" dirty="0"/>
          </a:p>
        </p:txBody>
      </p:sp>
      <p:sp>
        <p:nvSpPr>
          <p:cNvPr id="13" name="Right Arrow 12"/>
          <p:cNvSpPr/>
          <p:nvPr/>
        </p:nvSpPr>
        <p:spPr>
          <a:xfrm>
            <a:off x="7607938" y="1751993"/>
            <a:ext cx="1017447" cy="47885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Arrow 13"/>
          <p:cNvSpPr/>
          <p:nvPr/>
        </p:nvSpPr>
        <p:spPr>
          <a:xfrm>
            <a:off x="4503760" y="5261464"/>
            <a:ext cx="4121625" cy="47885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>
            <a:off x="8625385" y="1296537"/>
            <a:ext cx="1487606" cy="533627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Choose</a:t>
            </a:r>
          </a:p>
          <a:p>
            <a:pPr algn="ctr"/>
            <a:r>
              <a:rPr lang="en-US" sz="2800" dirty="0" smtClean="0"/>
              <a:t>the next PC</a:t>
            </a:r>
            <a:endParaRPr lang="en-US" sz="2800" dirty="0"/>
          </a:p>
        </p:txBody>
      </p:sp>
      <p:sp>
        <p:nvSpPr>
          <p:cNvPr id="16" name="Right Arrow 15"/>
          <p:cNvSpPr/>
          <p:nvPr/>
        </p:nvSpPr>
        <p:spPr>
          <a:xfrm>
            <a:off x="10112991" y="3682898"/>
            <a:ext cx="1801505" cy="47885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10315627" y="3295344"/>
            <a:ext cx="12815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next PC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855293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2388</TotalTime>
  <Words>3360</Words>
  <Application>Microsoft Office PowerPoint</Application>
  <PresentationFormat>Widescreen</PresentationFormat>
  <Paragraphs>810</Paragraphs>
  <Slides>84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84</vt:i4>
      </vt:variant>
    </vt:vector>
  </HeadingPairs>
  <TitlesOfParts>
    <vt:vector size="90" baseType="lpstr">
      <vt:lpstr>Arial</vt:lpstr>
      <vt:lpstr>Calibri</vt:lpstr>
      <vt:lpstr>Calibri Light</vt:lpstr>
      <vt:lpstr>Cambria Math</vt:lpstr>
      <vt:lpstr>Wingdings</vt:lpstr>
      <vt:lpstr>Office Theme</vt:lpstr>
      <vt:lpstr>OOO Pipelines</vt:lpstr>
      <vt:lpstr>Contents</vt:lpstr>
      <vt:lpstr>Pipelines</vt:lpstr>
      <vt:lpstr>Problems with Inorder Pipelines</vt:lpstr>
      <vt:lpstr>Data Hazards in In-order Pipelines</vt:lpstr>
      <vt:lpstr>Solution: Stall the Pipeline</vt:lpstr>
      <vt:lpstr>Control Hazards</vt:lpstr>
      <vt:lpstr>Contents</vt:lpstr>
      <vt:lpstr>Performance Equation</vt:lpstr>
      <vt:lpstr>Performance Equation - II</vt:lpstr>
      <vt:lpstr>So, what does performance depend on …</vt:lpstr>
      <vt:lpstr>How to improve performance? </vt:lpstr>
      <vt:lpstr>What about frequency? </vt:lpstr>
      <vt:lpstr>Limits to Increasing Frequency</vt:lpstr>
      <vt:lpstr>Limits to increasing frequency - II</vt:lpstr>
      <vt:lpstr>How many pipeline stages can we have?</vt:lpstr>
      <vt:lpstr>Pipeline Stages vs IPC</vt:lpstr>
      <vt:lpstr>Summary: Why we cannot increase frequency?</vt:lpstr>
      <vt:lpstr>Since we cannot increase frequency …</vt:lpstr>
      <vt:lpstr>Increase IPC </vt:lpstr>
      <vt:lpstr>In-order Superscalar Processor</vt:lpstr>
      <vt:lpstr>In-order Superscalar Processor - II</vt:lpstr>
      <vt:lpstr>What to do ... </vt:lpstr>
      <vt:lpstr>Execute out of order</vt:lpstr>
      <vt:lpstr>Execution on a 2-issue OOO Processor</vt:lpstr>
      <vt:lpstr>Basic OOO idea </vt:lpstr>
      <vt:lpstr>Contents</vt:lpstr>
      <vt:lpstr>Revisit the Example</vt:lpstr>
      <vt:lpstr>Pool of Instructions</vt:lpstr>
      <vt:lpstr>Problems with creating an Instruction Pool </vt:lpstr>
      <vt:lpstr>Dependences between Instructions</vt:lpstr>
      <vt:lpstr>Data Dependences</vt:lpstr>
      <vt:lpstr>Data Dependences - II</vt:lpstr>
      <vt:lpstr>Data Dependences - III</vt:lpstr>
      <vt:lpstr>Control Dependences</vt:lpstr>
      <vt:lpstr>Basic Results</vt:lpstr>
      <vt:lpstr>Can output and anti dependences be removed?</vt:lpstr>
      <vt:lpstr>Solution: Infinite number of registers</vt:lpstr>
      <vt:lpstr>Renaming</vt:lpstr>
      <vt:lpstr>Where are we now ...</vt:lpstr>
      <vt:lpstr>Issue with writeback</vt:lpstr>
      <vt:lpstr>Assume that there is an exception or interrupt</vt:lpstr>
      <vt:lpstr>Precise Exceptions</vt:lpstr>
      <vt:lpstr>Precise Exceptions - II</vt:lpstr>
      <vt:lpstr>Precise Exceptions - III</vt:lpstr>
      <vt:lpstr>Precise Exceptions in OOO Processor</vt:lpstr>
      <vt:lpstr>Contents</vt:lpstr>
      <vt:lpstr>Branch Prediction</vt:lpstr>
      <vt:lpstr>Is an instruction a branch or not? </vt:lpstr>
      <vt:lpstr>Make a structure in hardware to remember ...</vt:lpstr>
      <vt:lpstr>Basic Method of Operation</vt:lpstr>
      <vt:lpstr>Instruction Status Table (IST)</vt:lpstr>
      <vt:lpstr>Destructive Interference</vt:lpstr>
      <vt:lpstr>Branch Aliasing</vt:lpstr>
      <vt:lpstr>Disambiguation Between Addresses</vt:lpstr>
      <vt:lpstr>Disambiguation </vt:lpstr>
      <vt:lpstr>Predict the Direction of the Branch</vt:lpstr>
      <vt:lpstr>Example Code</vt:lpstr>
      <vt:lpstr>Simple Bimodal Predictor</vt:lpstr>
      <vt:lpstr>Bimodal Predictor - II</vt:lpstr>
      <vt:lpstr>Increasing Accuracy </vt:lpstr>
      <vt:lpstr>Saturating Counters</vt:lpstr>
      <vt:lpstr>Bimodal Predictor with Saturating Counters</vt:lpstr>
      <vt:lpstr>Will it help? </vt:lpstr>
      <vt:lpstr>Can we do better?</vt:lpstr>
      <vt:lpstr>Global History Register (GHR)</vt:lpstr>
      <vt:lpstr>Status of the GHR</vt:lpstr>
      <vt:lpstr>Gap Predictor</vt:lpstr>
      <vt:lpstr>Gap Predictor</vt:lpstr>
      <vt:lpstr>Another way of combining information: GShare</vt:lpstr>
      <vt:lpstr>Can we design a class of predictors? </vt:lpstr>
      <vt:lpstr>Gag Predictor</vt:lpstr>
      <vt:lpstr>Pag predictor</vt:lpstr>
      <vt:lpstr>Pap predictor</vt:lpstr>
      <vt:lpstr>Tournament Predictor</vt:lpstr>
      <vt:lpstr>PowerPoint Presentation</vt:lpstr>
      <vt:lpstr>Operation of a Tournament Predictor</vt:lpstr>
      <vt:lpstr>Other methods of prediction</vt:lpstr>
      <vt:lpstr>Prediction and Compression</vt:lpstr>
      <vt:lpstr>Predict the Branch Target</vt:lpstr>
      <vt:lpstr>Use the IST. Call it the Branch Target Buffer (BTB)</vt:lpstr>
      <vt:lpstr>Calls and Returns</vt:lpstr>
      <vt:lpstr>Return address stack (RAS)</vt:lpstr>
      <vt:lpstr>Summary: The Branch Prediction System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OOO Pipelines</dc:title>
  <dc:creator>Dr. R Sarangi</dc:creator>
  <cp:lastModifiedBy>Dell</cp:lastModifiedBy>
  <cp:revision>176</cp:revision>
  <dcterms:created xsi:type="dcterms:W3CDTF">2016-01-06T05:28:06Z</dcterms:created>
  <dcterms:modified xsi:type="dcterms:W3CDTF">2016-01-21T04:37:12Z</dcterms:modified>
</cp:coreProperties>
</file>