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39" r:id="rId3"/>
    <p:sldId id="375" r:id="rId4"/>
    <p:sldId id="374" r:id="rId5"/>
    <p:sldId id="376" r:id="rId6"/>
    <p:sldId id="378" r:id="rId7"/>
    <p:sldId id="379" r:id="rId8"/>
    <p:sldId id="380" r:id="rId9"/>
    <p:sldId id="381" r:id="rId10"/>
    <p:sldId id="382" r:id="rId11"/>
    <p:sldId id="383" r:id="rId12"/>
    <p:sldId id="387" r:id="rId13"/>
    <p:sldId id="388" r:id="rId14"/>
    <p:sldId id="389" r:id="rId15"/>
    <p:sldId id="390" r:id="rId16"/>
    <p:sldId id="391" r:id="rId17"/>
    <p:sldId id="386" r:id="rId18"/>
    <p:sldId id="33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364" autoAdjust="0"/>
  </p:normalViewPr>
  <p:slideViewPr>
    <p:cSldViewPr snapToGrid="0">
      <p:cViewPr varScale="1">
        <p:scale>
          <a:sx n="73" d="100"/>
          <a:sy n="73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4CD93-8A33-418C-B15B-6FB8F58DA52D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7F883-E141-49AE-8A15-E2FD8ADDF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56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272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033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9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98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61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708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043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766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7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88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14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4FC29-D0BA-4789-8C57-CACB3BDF1EF4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42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08219"/>
          </a:xfrm>
        </p:spPr>
        <p:txBody>
          <a:bodyPr>
            <a:normAutofit/>
          </a:bodyPr>
          <a:lstStyle/>
          <a:p>
            <a:r>
              <a:rPr lang="en-US" b="1" dirty="0" smtClean="0"/>
              <a:t>Dependency Testing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82345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677"/>
            <a:ext cx="10515600" cy="888909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Delta Test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10343" y="1358537"/>
            <a:ext cx="966651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Source iteration of dependency: I</a:t>
            </a:r>
          </a:p>
          <a:p>
            <a:r>
              <a:rPr lang="en-US" sz="2400" dirty="0" smtClean="0"/>
              <a:t>Sink iteration of dependency: I + d</a:t>
            </a:r>
          </a:p>
          <a:p>
            <a:endParaRPr lang="en-US" sz="2400" dirty="0"/>
          </a:p>
          <a:p>
            <a:r>
              <a:rPr lang="en-US" sz="2400" dirty="0" smtClean="0"/>
              <a:t>for(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1;i&lt;=</a:t>
            </a:r>
            <a:r>
              <a:rPr lang="en-US" sz="2400" dirty="0" err="1" smtClean="0"/>
              <a:t>N;i</a:t>
            </a:r>
            <a:r>
              <a:rPr lang="en-US" sz="2400" dirty="0" smtClean="0"/>
              <a:t>++)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A[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/>
              <a:t>+ </a:t>
            </a:r>
            <a:r>
              <a:rPr lang="en-US" sz="2400" dirty="0" smtClean="0"/>
              <a:t>1] </a:t>
            </a:r>
            <a:r>
              <a:rPr lang="en-US" sz="2400" dirty="0"/>
              <a:t>= </a:t>
            </a:r>
            <a:r>
              <a:rPr lang="en-US" sz="2400" dirty="0" smtClean="0"/>
              <a:t>A[</a:t>
            </a:r>
            <a:r>
              <a:rPr lang="en-US" sz="2400" dirty="0" err="1" smtClean="0"/>
              <a:t>i</a:t>
            </a:r>
            <a:r>
              <a:rPr lang="en-US" sz="2400" dirty="0" smtClean="0"/>
              <a:t>] </a:t>
            </a:r>
            <a:r>
              <a:rPr lang="en-US" sz="2400" dirty="0"/>
              <a:t>+ </a:t>
            </a:r>
            <a:r>
              <a:rPr lang="en-US" sz="2400" dirty="0" smtClean="0"/>
              <a:t>B</a:t>
            </a:r>
          </a:p>
          <a:p>
            <a:endParaRPr lang="en-US" sz="2400" dirty="0"/>
          </a:p>
          <a:p>
            <a:r>
              <a:rPr lang="en-US" sz="2400" dirty="0" smtClean="0"/>
              <a:t>Valid dependency implies i+1 = </a:t>
            </a:r>
            <a:r>
              <a:rPr lang="en-US" sz="2400" dirty="0" err="1" smtClean="0"/>
              <a:t>i+d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It implies d = 1.</a:t>
            </a:r>
          </a:p>
          <a:p>
            <a:endParaRPr lang="en-US" sz="2400" dirty="0"/>
          </a:p>
          <a:p>
            <a:r>
              <a:rPr lang="en-US" sz="2400" dirty="0"/>
              <a:t>Loop-carried dependence with distance vector (1) and direction vector </a:t>
            </a:r>
            <a:r>
              <a:rPr lang="en-US" sz="2400" dirty="0" smtClean="0"/>
              <a:t>(&lt;) </a:t>
            </a:r>
          </a:p>
        </p:txBody>
      </p:sp>
    </p:spTree>
    <p:extLst>
      <p:ext uri="{BB962C8B-B14F-4D97-AF65-F5344CB8AC3E}">
        <p14:creationId xmlns:p14="http://schemas.microsoft.com/office/powerpoint/2010/main" val="2934911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6117"/>
            <a:ext cx="10515600" cy="849721"/>
          </a:xfrm>
        </p:spPr>
        <p:txBody>
          <a:bodyPr/>
          <a:lstStyle/>
          <a:p>
            <a:pPr algn="ctr"/>
            <a:r>
              <a:rPr lang="en-US" b="1" dirty="0" smtClean="0"/>
              <a:t>Another Example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769327" y="1358538"/>
            <a:ext cx="61264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for(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1; </a:t>
            </a:r>
            <a:r>
              <a:rPr lang="en-US" sz="2400" dirty="0" err="1" smtClean="0"/>
              <a:t>i</a:t>
            </a:r>
            <a:r>
              <a:rPr lang="en-US" sz="2400" dirty="0" smtClean="0"/>
              <a:t>&lt;=100; </a:t>
            </a:r>
            <a:r>
              <a:rPr lang="en-US" sz="2400" dirty="0" err="1" smtClean="0"/>
              <a:t>i</a:t>
            </a:r>
            <a:r>
              <a:rPr lang="en-US" sz="2400" dirty="0" smtClean="0"/>
              <a:t>++)</a:t>
            </a:r>
          </a:p>
          <a:p>
            <a:r>
              <a:rPr lang="en-US" sz="2400" dirty="0" smtClean="0"/>
              <a:t>       for(</a:t>
            </a:r>
            <a:r>
              <a:rPr lang="en-US" sz="2400" dirty="0" err="1" smtClean="0"/>
              <a:t>int</a:t>
            </a:r>
            <a:r>
              <a:rPr lang="en-US" sz="2400" dirty="0" smtClean="0"/>
              <a:t> j=1; j&lt;=100;j++)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for(</a:t>
            </a:r>
            <a:r>
              <a:rPr lang="en-US" sz="2400" dirty="0" err="1" smtClean="0"/>
              <a:t>int</a:t>
            </a:r>
            <a:r>
              <a:rPr lang="en-US" sz="2400" dirty="0" smtClean="0"/>
              <a:t> k </a:t>
            </a:r>
            <a:r>
              <a:rPr lang="en-US" sz="2400" dirty="0"/>
              <a:t>= 1, </a:t>
            </a:r>
            <a:r>
              <a:rPr lang="en-US" sz="2400" dirty="0" smtClean="0"/>
              <a:t>k&lt;=100;k++)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A[i+1][j][k] </a:t>
            </a:r>
            <a:r>
              <a:rPr lang="en-US" sz="2400" dirty="0"/>
              <a:t>= </a:t>
            </a:r>
            <a:r>
              <a:rPr lang="en-US" sz="2400" dirty="0" smtClean="0"/>
              <a:t>A[</a:t>
            </a:r>
            <a:r>
              <a:rPr lang="en-US" sz="2400" dirty="0" err="1" smtClean="0"/>
              <a:t>i</a:t>
            </a:r>
            <a:r>
              <a:rPr lang="en-US" sz="2400" dirty="0" smtClean="0"/>
              <a:t>][j][k+1] </a:t>
            </a:r>
            <a:r>
              <a:rPr lang="en-US" sz="2400" dirty="0"/>
              <a:t>+ </a:t>
            </a:r>
            <a:r>
              <a:rPr lang="en-US" sz="2400" dirty="0" smtClean="0"/>
              <a:t>B;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 I+1 </a:t>
            </a:r>
            <a:r>
              <a:rPr lang="en-US" sz="2400" dirty="0"/>
              <a:t>= </a:t>
            </a:r>
            <a:r>
              <a:rPr lang="en-US" sz="2400" dirty="0" smtClean="0"/>
              <a:t>I+ di;         J= J+ </a:t>
            </a:r>
            <a:r>
              <a:rPr lang="en-US" sz="2400" dirty="0" err="1" smtClean="0"/>
              <a:t>dj</a:t>
            </a:r>
            <a:r>
              <a:rPr lang="en-US" sz="2400" dirty="0" smtClean="0"/>
              <a:t>;         K= K+ </a:t>
            </a:r>
            <a:r>
              <a:rPr lang="en-US" sz="2400" dirty="0" err="1" smtClean="0"/>
              <a:t>dk</a:t>
            </a:r>
            <a:r>
              <a:rPr lang="en-US" sz="2400" dirty="0" smtClean="0"/>
              <a:t> </a:t>
            </a:r>
            <a:r>
              <a:rPr lang="en-US" sz="2400" dirty="0"/>
              <a:t>+ </a:t>
            </a:r>
            <a:r>
              <a:rPr lang="en-US" sz="2400" dirty="0" smtClean="0"/>
              <a:t>1</a:t>
            </a:r>
          </a:p>
          <a:p>
            <a:endParaRPr lang="en-US" sz="2400" dirty="0"/>
          </a:p>
          <a:p>
            <a:r>
              <a:rPr lang="en-US" sz="2400" dirty="0" smtClean="0"/>
              <a:t>•</a:t>
            </a:r>
            <a:r>
              <a:rPr lang="en-US" sz="2400" dirty="0"/>
              <a:t>Solutions: </a:t>
            </a:r>
            <a:r>
              <a:rPr lang="en-US" sz="2400" dirty="0" smtClean="0"/>
              <a:t>di </a:t>
            </a:r>
            <a:r>
              <a:rPr lang="en-US" sz="2400" dirty="0"/>
              <a:t>= 1;    </a:t>
            </a:r>
            <a:r>
              <a:rPr lang="en-US" sz="2400" dirty="0" err="1" smtClean="0"/>
              <a:t>dj</a:t>
            </a:r>
            <a:r>
              <a:rPr lang="en-US" sz="2400" dirty="0" smtClean="0"/>
              <a:t> </a:t>
            </a:r>
            <a:r>
              <a:rPr lang="en-US" sz="2400" dirty="0"/>
              <a:t>= 0;      </a:t>
            </a:r>
            <a:r>
              <a:rPr lang="en-US" sz="2400" dirty="0" err="1" smtClean="0"/>
              <a:t>dk</a:t>
            </a:r>
            <a:r>
              <a:rPr lang="en-US" sz="2400" dirty="0" smtClean="0"/>
              <a:t> </a:t>
            </a:r>
            <a:r>
              <a:rPr lang="en-US" sz="2400" dirty="0"/>
              <a:t>= -</a:t>
            </a:r>
            <a:r>
              <a:rPr lang="en-US" sz="2400" dirty="0" smtClean="0"/>
              <a:t>1</a:t>
            </a:r>
          </a:p>
          <a:p>
            <a:endParaRPr lang="en-US" sz="2400" dirty="0"/>
          </a:p>
          <a:p>
            <a:r>
              <a:rPr lang="en-US" sz="2400" dirty="0" smtClean="0"/>
              <a:t>•</a:t>
            </a:r>
            <a:r>
              <a:rPr lang="en-US" sz="2400" dirty="0"/>
              <a:t>Corresponding direction vector: </a:t>
            </a:r>
            <a:r>
              <a:rPr lang="en-US" sz="2400" dirty="0" smtClean="0"/>
              <a:t>(&lt;,=,&gt;)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65853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5306"/>
            <a:ext cx="10515600" cy="104566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Dependency and Parallelism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62149" y="1724297"/>
            <a:ext cx="105678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It is valid to convert </a:t>
            </a:r>
            <a:r>
              <a:rPr lang="en-US" sz="2800" dirty="0" smtClean="0"/>
              <a:t>a sequential </a:t>
            </a:r>
            <a:r>
              <a:rPr lang="en-US" sz="2800" dirty="0"/>
              <a:t>loop to a parallel loop if the loop carries no dependence.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2149" y="3304903"/>
            <a:ext cx="944444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Example: </a:t>
            </a:r>
          </a:p>
          <a:p>
            <a:r>
              <a:rPr lang="en-US" sz="2800" dirty="0" smtClean="0"/>
              <a:t>Loop independent dependence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- Scalar expansion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- Privatization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98167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451"/>
            <a:ext cx="10515600" cy="784802"/>
          </a:xfrm>
        </p:spPr>
        <p:txBody>
          <a:bodyPr/>
          <a:lstStyle/>
          <a:p>
            <a:pPr algn="ctr"/>
            <a:r>
              <a:rPr lang="en-US" b="1" dirty="0" smtClean="0"/>
              <a:t>Scalar Expansion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68582" y="1648691"/>
            <a:ext cx="3352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int</a:t>
            </a:r>
            <a:r>
              <a:rPr lang="en-US" sz="2800" dirty="0" smtClean="0"/>
              <a:t> a[N], b[N], t;</a:t>
            </a:r>
          </a:p>
          <a:p>
            <a:r>
              <a:rPr lang="en-US" sz="2800" dirty="0" smtClean="0"/>
              <a:t>for(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=0;i&lt;</a:t>
            </a:r>
            <a:r>
              <a:rPr lang="en-US" sz="2800" dirty="0" err="1" smtClean="0"/>
              <a:t>N;i</a:t>
            </a:r>
            <a:r>
              <a:rPr lang="en-US" sz="2800" dirty="0" smtClean="0"/>
              <a:t>++){</a:t>
            </a:r>
          </a:p>
          <a:p>
            <a:r>
              <a:rPr lang="en-US" sz="2800" dirty="0" smtClean="0"/>
              <a:t>     t = a[</a:t>
            </a:r>
            <a:r>
              <a:rPr lang="en-US" sz="2800" dirty="0" err="1" smtClean="0"/>
              <a:t>i</a:t>
            </a:r>
            <a:r>
              <a:rPr lang="en-US" sz="2800" dirty="0" smtClean="0"/>
              <a:t>];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a[</a:t>
            </a:r>
            <a:r>
              <a:rPr lang="en-US" sz="2800" dirty="0" err="1" smtClean="0"/>
              <a:t>i</a:t>
            </a:r>
            <a:r>
              <a:rPr lang="en-US" sz="2800" dirty="0" smtClean="0"/>
              <a:t>] = b[</a:t>
            </a:r>
            <a:r>
              <a:rPr lang="en-US" sz="2800" dirty="0" err="1" smtClean="0"/>
              <a:t>i</a:t>
            </a:r>
            <a:r>
              <a:rPr lang="en-US" sz="2800" dirty="0" smtClean="0"/>
              <a:t>];</a:t>
            </a:r>
          </a:p>
          <a:p>
            <a:r>
              <a:rPr lang="en-US" sz="2800" dirty="0" smtClean="0"/>
              <a:t>      b[</a:t>
            </a:r>
            <a:r>
              <a:rPr lang="en-US" sz="2800" dirty="0" err="1" smtClean="0"/>
              <a:t>i</a:t>
            </a:r>
            <a:r>
              <a:rPr lang="en-US" sz="2800" dirty="0" smtClean="0"/>
              <a:t>] = t;</a:t>
            </a:r>
          </a:p>
          <a:p>
            <a:r>
              <a:rPr lang="en-US" sz="2800" dirty="0" smtClean="0"/>
              <a:t>}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719452" y="1648690"/>
            <a:ext cx="3352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int</a:t>
            </a:r>
            <a:r>
              <a:rPr lang="en-US" sz="2800" dirty="0"/>
              <a:t> a[N], b[N], </a:t>
            </a:r>
            <a:r>
              <a:rPr lang="en-US" sz="2800" dirty="0" smtClean="0"/>
              <a:t>t[N];</a:t>
            </a:r>
          </a:p>
          <a:p>
            <a:r>
              <a:rPr lang="en-US" sz="2800" dirty="0" smtClean="0"/>
              <a:t>for(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=0;i&lt;</a:t>
            </a:r>
            <a:r>
              <a:rPr lang="en-US" sz="2800" dirty="0" err="1" smtClean="0"/>
              <a:t>N;i</a:t>
            </a:r>
            <a:r>
              <a:rPr lang="en-US" sz="2800" dirty="0" smtClean="0"/>
              <a:t>++){</a:t>
            </a:r>
          </a:p>
          <a:p>
            <a:r>
              <a:rPr lang="en-US" sz="2800" dirty="0" smtClean="0"/>
              <a:t>     t[</a:t>
            </a:r>
            <a:r>
              <a:rPr lang="en-US" sz="2800" dirty="0" err="1" smtClean="0"/>
              <a:t>i</a:t>
            </a:r>
            <a:r>
              <a:rPr lang="en-US" sz="2800" dirty="0" smtClean="0"/>
              <a:t>] = a[</a:t>
            </a:r>
            <a:r>
              <a:rPr lang="en-US" sz="2800" dirty="0" err="1" smtClean="0"/>
              <a:t>i</a:t>
            </a:r>
            <a:r>
              <a:rPr lang="en-US" sz="2800" dirty="0" smtClean="0"/>
              <a:t>];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a[</a:t>
            </a:r>
            <a:r>
              <a:rPr lang="en-US" sz="2800" dirty="0" err="1" smtClean="0"/>
              <a:t>i</a:t>
            </a:r>
            <a:r>
              <a:rPr lang="en-US" sz="2800" dirty="0" smtClean="0"/>
              <a:t>] = b[</a:t>
            </a:r>
            <a:r>
              <a:rPr lang="en-US" sz="2800" dirty="0" err="1" smtClean="0"/>
              <a:t>i</a:t>
            </a:r>
            <a:r>
              <a:rPr lang="en-US" sz="2800" dirty="0" smtClean="0"/>
              <a:t>];</a:t>
            </a:r>
          </a:p>
          <a:p>
            <a:r>
              <a:rPr lang="en-US" sz="2800" dirty="0" smtClean="0"/>
              <a:t>      b[</a:t>
            </a:r>
            <a:r>
              <a:rPr lang="en-US" sz="2800" dirty="0" err="1" smtClean="0"/>
              <a:t>i</a:t>
            </a:r>
            <a:r>
              <a:rPr lang="en-US" sz="2800" dirty="0" smtClean="0"/>
              <a:t>] = t[</a:t>
            </a:r>
            <a:r>
              <a:rPr lang="en-US" sz="2800" dirty="0" err="1" smtClean="0"/>
              <a:t>i</a:t>
            </a:r>
            <a:r>
              <a:rPr lang="en-US" sz="2800" dirty="0" smtClean="0"/>
              <a:t>];</a:t>
            </a:r>
          </a:p>
          <a:p>
            <a:r>
              <a:rPr lang="en-US" sz="2800" dirty="0" smtClean="0"/>
              <a:t>}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81892" y="4696691"/>
            <a:ext cx="10363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Handles loop independent dependency</a:t>
            </a:r>
          </a:p>
          <a:p>
            <a:endParaRPr lang="en-US" sz="2800" dirty="0" smtClean="0"/>
          </a:p>
          <a:p>
            <a:r>
              <a:rPr lang="en-US" sz="2800" b="1" dirty="0" smtClean="0"/>
              <a:t>Performance tradeoff: </a:t>
            </a:r>
            <a:r>
              <a:rPr lang="en-US" sz="2800" dirty="0" smtClean="0"/>
              <a:t>Temporary variable is converted to an array that result in memory accesses</a:t>
            </a:r>
            <a:endParaRPr lang="en-US" sz="2800" dirty="0"/>
          </a:p>
        </p:txBody>
      </p:sp>
      <p:sp>
        <p:nvSpPr>
          <p:cNvPr id="3" name="Right Arrow 2"/>
          <p:cNvSpPr/>
          <p:nvPr/>
        </p:nvSpPr>
        <p:spPr>
          <a:xfrm>
            <a:off x="5001491" y="2521527"/>
            <a:ext cx="762001" cy="5818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494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58281"/>
          </a:xfrm>
        </p:spPr>
        <p:txBody>
          <a:bodyPr/>
          <a:lstStyle/>
          <a:p>
            <a:pPr algn="ctr"/>
            <a:r>
              <a:rPr lang="en-US" b="1" dirty="0" smtClean="0"/>
              <a:t>Restrictions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74319" y="687430"/>
            <a:ext cx="1179576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    The number of iterations of the loop </a:t>
            </a:r>
            <a:r>
              <a:rPr lang="en-US" sz="2400" dirty="0"/>
              <a:t>must be </a:t>
            </a:r>
            <a:r>
              <a:rPr lang="en-US" sz="2400" dirty="0" smtClean="0"/>
              <a:t>countable; the </a:t>
            </a:r>
            <a:r>
              <a:rPr lang="en-US" sz="2400" dirty="0"/>
              <a:t>loop </a:t>
            </a:r>
            <a:r>
              <a:rPr lang="en-US" sz="2400" dirty="0" smtClean="0"/>
              <a:t>step size </a:t>
            </a:r>
            <a:r>
              <a:rPr lang="en-US" sz="2400" dirty="0"/>
              <a:t>must be </a:t>
            </a:r>
            <a:r>
              <a:rPr lang="en-US" sz="2400" dirty="0" smtClean="0"/>
              <a:t>changed in the loop body.</a:t>
            </a:r>
          </a:p>
          <a:p>
            <a:endParaRPr lang="en-US" sz="2400" dirty="0" smtClean="0"/>
          </a:p>
          <a:p>
            <a:r>
              <a:rPr lang="en-US" sz="2400" dirty="0" smtClean="0"/>
              <a:t>-    The </a:t>
            </a:r>
            <a:r>
              <a:rPr lang="en-US" sz="2400" dirty="0"/>
              <a:t>expanded scalar must have no upward exposed uses in the </a:t>
            </a:r>
            <a:r>
              <a:rPr lang="en-US" sz="2400" dirty="0" smtClean="0"/>
              <a:t>loop</a:t>
            </a:r>
          </a:p>
          <a:p>
            <a:r>
              <a:rPr lang="en-US" sz="2400" dirty="0" smtClean="0"/>
              <a:t>	</a:t>
            </a:r>
            <a:endParaRPr lang="en-US" sz="2400" dirty="0"/>
          </a:p>
          <a:p>
            <a:r>
              <a:rPr lang="en-US" sz="2400" dirty="0" smtClean="0"/>
              <a:t>	for(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/>
              <a:t>i</a:t>
            </a:r>
            <a:r>
              <a:rPr lang="en-US" sz="2400" dirty="0"/>
              <a:t>=0;i&lt;</a:t>
            </a:r>
            <a:r>
              <a:rPr lang="en-US" sz="2400" dirty="0" err="1"/>
              <a:t>N;i</a:t>
            </a:r>
            <a:r>
              <a:rPr lang="en-US" sz="2400" dirty="0" smtClean="0"/>
              <a:t>++){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      print(t);</a:t>
            </a:r>
            <a:endParaRPr lang="en-US" sz="2400" dirty="0"/>
          </a:p>
          <a:p>
            <a:r>
              <a:rPr lang="en-US" sz="2400" dirty="0"/>
              <a:t>     </a:t>
            </a:r>
            <a:r>
              <a:rPr lang="en-US" sz="2400" dirty="0" smtClean="0"/>
              <a:t>	      t </a:t>
            </a:r>
            <a:r>
              <a:rPr lang="en-US" sz="2400" dirty="0"/>
              <a:t>= a[</a:t>
            </a:r>
            <a:r>
              <a:rPr lang="en-US" sz="2400" dirty="0" err="1"/>
              <a:t>i</a:t>
            </a:r>
            <a:r>
              <a:rPr lang="en-US" sz="2400" dirty="0" smtClean="0"/>
              <a:t>]; a[</a:t>
            </a:r>
            <a:r>
              <a:rPr lang="en-US" sz="2400" dirty="0" err="1" smtClean="0"/>
              <a:t>i</a:t>
            </a:r>
            <a:r>
              <a:rPr lang="en-US" sz="2400" dirty="0"/>
              <a:t>] = b[</a:t>
            </a:r>
            <a:r>
              <a:rPr lang="en-US" sz="2400" dirty="0" err="1"/>
              <a:t>i</a:t>
            </a:r>
            <a:r>
              <a:rPr lang="en-US" sz="2400" dirty="0" smtClean="0"/>
              <a:t>]; b[</a:t>
            </a:r>
            <a:r>
              <a:rPr lang="en-US" sz="2400" dirty="0" err="1" smtClean="0"/>
              <a:t>i</a:t>
            </a:r>
            <a:r>
              <a:rPr lang="en-US" sz="2400" dirty="0"/>
              <a:t>] = t;</a:t>
            </a:r>
          </a:p>
          <a:p>
            <a:r>
              <a:rPr lang="en-US" sz="2400" dirty="0" smtClean="0"/>
              <a:t>                  }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</a:t>
            </a:r>
            <a:endParaRPr lang="en-US" sz="2400" dirty="0"/>
          </a:p>
          <a:p>
            <a:pPr marL="285750" indent="-285750">
              <a:buFontTx/>
              <a:buChar char="-"/>
            </a:pPr>
            <a:r>
              <a:rPr lang="en-US" sz="2400" dirty="0" smtClean="0"/>
              <a:t>When </a:t>
            </a:r>
            <a:r>
              <a:rPr lang="en-US" sz="2400" dirty="0"/>
              <a:t>the scalar is live after the loop, we must move the correct </a:t>
            </a:r>
            <a:r>
              <a:rPr lang="en-US" sz="2400" dirty="0" smtClean="0"/>
              <a:t>array value </a:t>
            </a:r>
            <a:r>
              <a:rPr lang="en-US" sz="2400" dirty="0"/>
              <a:t>into the </a:t>
            </a:r>
            <a:r>
              <a:rPr lang="en-US" sz="2400" dirty="0" smtClean="0"/>
              <a:t>scalar.</a:t>
            </a:r>
          </a:p>
          <a:p>
            <a:pPr marL="1200150" lvl="2" indent="-285750">
              <a:buFontTx/>
              <a:buChar char="-"/>
            </a:pPr>
            <a:r>
              <a:rPr lang="en-US" sz="2400" dirty="0" smtClean="0"/>
              <a:t>a variable is live if it is used later</a:t>
            </a:r>
          </a:p>
          <a:p>
            <a:r>
              <a:rPr lang="en-US" sz="2400" dirty="0"/>
              <a:t>	for(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=0;i&lt;</a:t>
            </a:r>
            <a:r>
              <a:rPr lang="en-US" sz="2400" dirty="0" err="1"/>
              <a:t>N;i</a:t>
            </a:r>
            <a:r>
              <a:rPr lang="en-US" sz="2400" dirty="0"/>
              <a:t>++){</a:t>
            </a:r>
          </a:p>
          <a:p>
            <a:r>
              <a:rPr lang="en-US" sz="2400" dirty="0"/>
              <a:t>	      t = a[</a:t>
            </a:r>
            <a:r>
              <a:rPr lang="en-US" sz="2400" dirty="0" err="1"/>
              <a:t>i</a:t>
            </a:r>
            <a:r>
              <a:rPr lang="en-US" sz="2400" dirty="0" smtClean="0"/>
              <a:t>]; </a:t>
            </a:r>
            <a:r>
              <a:rPr lang="en-US" sz="2400" dirty="0"/>
              <a:t>a[</a:t>
            </a:r>
            <a:r>
              <a:rPr lang="en-US" sz="2400" dirty="0" err="1"/>
              <a:t>i</a:t>
            </a:r>
            <a:r>
              <a:rPr lang="en-US" sz="2400" dirty="0"/>
              <a:t>] = b[</a:t>
            </a:r>
            <a:r>
              <a:rPr lang="en-US" sz="2400" dirty="0" err="1"/>
              <a:t>i</a:t>
            </a:r>
            <a:r>
              <a:rPr lang="en-US" sz="2400" dirty="0" smtClean="0"/>
              <a:t>]; b[</a:t>
            </a:r>
            <a:r>
              <a:rPr lang="en-US" sz="2400" dirty="0" err="1" smtClean="0"/>
              <a:t>i</a:t>
            </a:r>
            <a:r>
              <a:rPr lang="en-US" sz="2400" dirty="0"/>
              <a:t>] = t;</a:t>
            </a:r>
          </a:p>
          <a:p>
            <a:r>
              <a:rPr lang="en-US" sz="2400" dirty="0"/>
              <a:t>                  </a:t>
            </a:r>
            <a:r>
              <a:rPr lang="en-US" sz="2400" dirty="0" smtClean="0"/>
              <a:t>}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 print(t); // a[N-1]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99034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451"/>
            <a:ext cx="10515600" cy="784802"/>
          </a:xfrm>
        </p:spPr>
        <p:txBody>
          <a:bodyPr/>
          <a:lstStyle/>
          <a:p>
            <a:pPr algn="ctr"/>
            <a:r>
              <a:rPr lang="en-US" b="1" dirty="0" smtClean="0"/>
              <a:t>Privatization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68582" y="1648691"/>
            <a:ext cx="3352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for(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=0;i&lt;</a:t>
            </a:r>
            <a:r>
              <a:rPr lang="en-US" sz="2800" dirty="0" err="1" smtClean="0"/>
              <a:t>N;i</a:t>
            </a:r>
            <a:r>
              <a:rPr lang="en-US" sz="2800" dirty="0" smtClean="0"/>
              <a:t>++){</a:t>
            </a:r>
          </a:p>
          <a:p>
            <a:r>
              <a:rPr lang="en-US" sz="2800" dirty="0" smtClean="0"/>
              <a:t>     t = a[</a:t>
            </a:r>
            <a:r>
              <a:rPr lang="en-US" sz="2800" dirty="0" err="1" smtClean="0"/>
              <a:t>i</a:t>
            </a:r>
            <a:r>
              <a:rPr lang="en-US" sz="2800" dirty="0" smtClean="0"/>
              <a:t>];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a[</a:t>
            </a:r>
            <a:r>
              <a:rPr lang="en-US" sz="2800" dirty="0" err="1" smtClean="0"/>
              <a:t>i</a:t>
            </a:r>
            <a:r>
              <a:rPr lang="en-US" sz="2800" dirty="0" smtClean="0"/>
              <a:t>] = b[</a:t>
            </a:r>
            <a:r>
              <a:rPr lang="en-US" sz="2800" dirty="0" err="1" smtClean="0"/>
              <a:t>i</a:t>
            </a:r>
            <a:r>
              <a:rPr lang="en-US" sz="2800" dirty="0" smtClean="0"/>
              <a:t>];</a:t>
            </a:r>
          </a:p>
          <a:p>
            <a:r>
              <a:rPr lang="en-US" sz="2800" dirty="0" smtClean="0"/>
              <a:t>      b[</a:t>
            </a:r>
            <a:r>
              <a:rPr lang="en-US" sz="2800" dirty="0" err="1" smtClean="0"/>
              <a:t>i</a:t>
            </a:r>
            <a:r>
              <a:rPr lang="en-US" sz="2800" dirty="0" smtClean="0"/>
              <a:t>] = t;</a:t>
            </a:r>
          </a:p>
          <a:p>
            <a:r>
              <a:rPr lang="en-US" sz="2800" dirty="0" smtClean="0"/>
              <a:t>}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719451" y="1648690"/>
            <a:ext cx="420109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#pragma </a:t>
            </a:r>
            <a:r>
              <a:rPr lang="en-US" sz="2800" dirty="0" err="1" smtClean="0"/>
              <a:t>omp</a:t>
            </a:r>
            <a:r>
              <a:rPr lang="en-US" sz="2800" dirty="0" smtClean="0"/>
              <a:t> parallel </a:t>
            </a:r>
            <a:r>
              <a:rPr lang="en-US" sz="2800" dirty="0" smtClean="0"/>
              <a:t>for …</a:t>
            </a:r>
          </a:p>
          <a:p>
            <a:r>
              <a:rPr lang="en-US" sz="2800" dirty="0" smtClean="0"/>
              <a:t>for(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=0;i&lt;</a:t>
            </a:r>
            <a:r>
              <a:rPr lang="en-US" sz="2800" dirty="0" err="1" smtClean="0"/>
              <a:t>N;i</a:t>
            </a:r>
            <a:r>
              <a:rPr lang="en-US" sz="2800" dirty="0" smtClean="0"/>
              <a:t>++){</a:t>
            </a:r>
          </a:p>
          <a:p>
            <a:r>
              <a:rPr lang="en-US" sz="2800" dirty="0" smtClean="0"/>
              <a:t>     </a:t>
            </a:r>
            <a:r>
              <a:rPr lang="en-US" sz="2800" dirty="0" err="1" smtClean="0"/>
              <a:t>int</a:t>
            </a:r>
            <a:r>
              <a:rPr lang="en-US" sz="2800" dirty="0" smtClean="0"/>
              <a:t> t = a[</a:t>
            </a:r>
            <a:r>
              <a:rPr lang="en-US" sz="2800" dirty="0" err="1" smtClean="0"/>
              <a:t>i</a:t>
            </a:r>
            <a:r>
              <a:rPr lang="en-US" sz="2800" dirty="0" smtClean="0"/>
              <a:t>];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a[</a:t>
            </a:r>
            <a:r>
              <a:rPr lang="en-US" sz="2800" dirty="0" err="1" smtClean="0"/>
              <a:t>i</a:t>
            </a:r>
            <a:r>
              <a:rPr lang="en-US" sz="2800" dirty="0" smtClean="0"/>
              <a:t>] = b[</a:t>
            </a:r>
            <a:r>
              <a:rPr lang="en-US" sz="2800" dirty="0" err="1" smtClean="0"/>
              <a:t>i</a:t>
            </a:r>
            <a:r>
              <a:rPr lang="en-US" sz="2800" dirty="0" smtClean="0"/>
              <a:t>];</a:t>
            </a:r>
          </a:p>
          <a:p>
            <a:r>
              <a:rPr lang="en-US" sz="2800" dirty="0" smtClean="0"/>
              <a:t>      b[</a:t>
            </a:r>
            <a:r>
              <a:rPr lang="en-US" sz="2800" dirty="0" err="1" smtClean="0"/>
              <a:t>i</a:t>
            </a:r>
            <a:r>
              <a:rPr lang="en-US" sz="2800" dirty="0" smtClean="0"/>
              <a:t>] = t;</a:t>
            </a:r>
          </a:p>
          <a:p>
            <a:r>
              <a:rPr lang="en-US" sz="2800" dirty="0" smtClean="0"/>
              <a:t>}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668187" y="5227124"/>
            <a:ext cx="5428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Create local copies of the variable t</a:t>
            </a:r>
          </a:p>
        </p:txBody>
      </p:sp>
      <p:sp>
        <p:nvSpPr>
          <p:cNvPr id="3" name="Right Arrow 2"/>
          <p:cNvSpPr/>
          <p:nvPr/>
        </p:nvSpPr>
        <p:spPr>
          <a:xfrm>
            <a:off x="5001491" y="2521527"/>
            <a:ext cx="762001" cy="5818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54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58281"/>
          </a:xfrm>
        </p:spPr>
        <p:txBody>
          <a:bodyPr/>
          <a:lstStyle/>
          <a:p>
            <a:pPr algn="ctr"/>
            <a:r>
              <a:rPr lang="en-US" b="1" dirty="0" smtClean="0"/>
              <a:t>Restrictions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74319" y="1183820"/>
            <a:ext cx="1179576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    The </a:t>
            </a:r>
            <a:r>
              <a:rPr lang="en-US" sz="2400" dirty="0"/>
              <a:t>expanded scalar must have no upward exposed uses in the </a:t>
            </a:r>
            <a:r>
              <a:rPr lang="en-US" sz="2400" dirty="0" smtClean="0"/>
              <a:t>loop</a:t>
            </a:r>
          </a:p>
          <a:p>
            <a:r>
              <a:rPr lang="en-US" sz="2400" dirty="0" smtClean="0"/>
              <a:t>	</a:t>
            </a:r>
            <a:endParaRPr lang="en-US" sz="2400" dirty="0"/>
          </a:p>
          <a:p>
            <a:r>
              <a:rPr lang="en-US" sz="2400" dirty="0" smtClean="0"/>
              <a:t>	for(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/>
              <a:t>i</a:t>
            </a:r>
            <a:r>
              <a:rPr lang="en-US" sz="2400" dirty="0"/>
              <a:t>=0;i&lt;</a:t>
            </a:r>
            <a:r>
              <a:rPr lang="en-US" sz="2400" dirty="0" err="1"/>
              <a:t>N;i</a:t>
            </a:r>
            <a:r>
              <a:rPr lang="en-US" sz="2400" dirty="0" smtClean="0"/>
              <a:t>++){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      print(t);</a:t>
            </a:r>
            <a:endParaRPr lang="en-US" sz="2400" dirty="0"/>
          </a:p>
          <a:p>
            <a:r>
              <a:rPr lang="en-US" sz="2400" dirty="0"/>
              <a:t>     </a:t>
            </a:r>
            <a:r>
              <a:rPr lang="en-US" sz="2400" dirty="0" smtClean="0"/>
              <a:t>	      t </a:t>
            </a:r>
            <a:r>
              <a:rPr lang="en-US" sz="2400" dirty="0"/>
              <a:t>= a[</a:t>
            </a:r>
            <a:r>
              <a:rPr lang="en-US" sz="2400" dirty="0" err="1"/>
              <a:t>i</a:t>
            </a:r>
            <a:r>
              <a:rPr lang="en-US" sz="2400" dirty="0" smtClean="0"/>
              <a:t>]; a[</a:t>
            </a:r>
            <a:r>
              <a:rPr lang="en-US" sz="2400" dirty="0" err="1" smtClean="0"/>
              <a:t>i</a:t>
            </a:r>
            <a:r>
              <a:rPr lang="en-US" sz="2400" dirty="0"/>
              <a:t>] = b[</a:t>
            </a:r>
            <a:r>
              <a:rPr lang="en-US" sz="2400" dirty="0" err="1"/>
              <a:t>i</a:t>
            </a:r>
            <a:r>
              <a:rPr lang="en-US" sz="2400" dirty="0" smtClean="0"/>
              <a:t>]; b[</a:t>
            </a:r>
            <a:r>
              <a:rPr lang="en-US" sz="2400" dirty="0" err="1" smtClean="0"/>
              <a:t>i</a:t>
            </a:r>
            <a:r>
              <a:rPr lang="en-US" sz="2400" dirty="0"/>
              <a:t>] = t;</a:t>
            </a:r>
          </a:p>
          <a:p>
            <a:r>
              <a:rPr lang="en-US" sz="2400" dirty="0" smtClean="0"/>
              <a:t>                  }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</a:t>
            </a:r>
            <a:endParaRPr lang="en-US" sz="2400" dirty="0"/>
          </a:p>
          <a:p>
            <a:pPr marL="285750" indent="-285750">
              <a:buFontTx/>
              <a:buChar char="-"/>
            </a:pPr>
            <a:r>
              <a:rPr lang="en-US" sz="2400" dirty="0" smtClean="0"/>
              <a:t>When </a:t>
            </a:r>
            <a:r>
              <a:rPr lang="en-US" sz="2400" dirty="0"/>
              <a:t>the scalar is live after the loop, we must move the correct </a:t>
            </a:r>
            <a:r>
              <a:rPr lang="en-US" sz="2400" dirty="0" smtClean="0"/>
              <a:t>array value </a:t>
            </a:r>
            <a:r>
              <a:rPr lang="en-US" sz="2400" dirty="0"/>
              <a:t>into the </a:t>
            </a:r>
            <a:r>
              <a:rPr lang="en-US" sz="2400" dirty="0" smtClean="0"/>
              <a:t>scalar.</a:t>
            </a:r>
          </a:p>
          <a:p>
            <a:pPr marL="285750" indent="-285750">
              <a:buFontTx/>
              <a:buChar char="-"/>
            </a:pPr>
            <a:endParaRPr lang="en-US" sz="2400" dirty="0" smtClean="0"/>
          </a:p>
          <a:p>
            <a:r>
              <a:rPr lang="en-US" sz="2400" dirty="0"/>
              <a:t>	for(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=0;i&lt;</a:t>
            </a:r>
            <a:r>
              <a:rPr lang="en-US" sz="2400" dirty="0" err="1"/>
              <a:t>N;i</a:t>
            </a:r>
            <a:r>
              <a:rPr lang="en-US" sz="2400" dirty="0"/>
              <a:t>++){</a:t>
            </a:r>
          </a:p>
          <a:p>
            <a:r>
              <a:rPr lang="en-US" sz="2400" dirty="0"/>
              <a:t>	      t = a[</a:t>
            </a:r>
            <a:r>
              <a:rPr lang="en-US" sz="2400" dirty="0" err="1"/>
              <a:t>i</a:t>
            </a:r>
            <a:r>
              <a:rPr lang="en-US" sz="2400" dirty="0" smtClean="0"/>
              <a:t>]; </a:t>
            </a:r>
            <a:r>
              <a:rPr lang="en-US" sz="2400" dirty="0"/>
              <a:t>a[</a:t>
            </a:r>
            <a:r>
              <a:rPr lang="en-US" sz="2400" dirty="0" err="1"/>
              <a:t>i</a:t>
            </a:r>
            <a:r>
              <a:rPr lang="en-US" sz="2400" dirty="0"/>
              <a:t>] = b[</a:t>
            </a:r>
            <a:r>
              <a:rPr lang="en-US" sz="2400" dirty="0" err="1"/>
              <a:t>i</a:t>
            </a:r>
            <a:r>
              <a:rPr lang="en-US" sz="2400" dirty="0" smtClean="0"/>
              <a:t>]; b[</a:t>
            </a:r>
            <a:r>
              <a:rPr lang="en-US" sz="2400" dirty="0" err="1" smtClean="0"/>
              <a:t>i</a:t>
            </a:r>
            <a:r>
              <a:rPr lang="en-US" sz="2400" dirty="0"/>
              <a:t>] = t;</a:t>
            </a:r>
          </a:p>
          <a:p>
            <a:r>
              <a:rPr lang="en-US" sz="2400" dirty="0"/>
              <a:t>                  </a:t>
            </a:r>
            <a:r>
              <a:rPr lang="en-US" sz="2400" dirty="0" smtClean="0"/>
              <a:t>}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 print(t);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7819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5306"/>
            <a:ext cx="10515600" cy="104566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Summary: Dependency </a:t>
            </a:r>
            <a:r>
              <a:rPr lang="en-US" b="1" dirty="0" smtClean="0"/>
              <a:t>and Parallelism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48195" y="1828801"/>
            <a:ext cx="1118180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It is valid to convert </a:t>
            </a:r>
            <a:r>
              <a:rPr lang="en-US" sz="2800" dirty="0" smtClean="0"/>
              <a:t>a sequential </a:t>
            </a:r>
            <a:r>
              <a:rPr lang="en-US" sz="2800" dirty="0"/>
              <a:t>loop to a parallel loop if the loop carries no dependence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smtClean="0"/>
              <a:t>Automatic parallelization is possible to some extent.</a:t>
            </a:r>
          </a:p>
          <a:p>
            <a:endParaRPr lang="en-US" sz="2800" dirty="0"/>
          </a:p>
          <a:p>
            <a:r>
              <a:rPr lang="en-US" sz="2800" dirty="0" smtClean="0"/>
              <a:t>Compilers perform automatic parallelization in certain cases.</a:t>
            </a:r>
          </a:p>
          <a:p>
            <a:endParaRPr lang="en-US" sz="2800" dirty="0"/>
          </a:p>
          <a:p>
            <a:r>
              <a:rPr lang="en-US" sz="2800" dirty="0" smtClean="0"/>
              <a:t>Additional transformations may be required to get parallelizable loops. </a:t>
            </a:r>
          </a:p>
        </p:txBody>
      </p:sp>
    </p:spTree>
    <p:extLst>
      <p:ext uri="{BB962C8B-B14F-4D97-AF65-F5344CB8AC3E}">
        <p14:creationId xmlns:p14="http://schemas.microsoft.com/office/powerpoint/2010/main" val="7105591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9594"/>
            <a:ext cx="10515600" cy="757093"/>
          </a:xfrm>
        </p:spPr>
        <p:txBody>
          <a:bodyPr/>
          <a:lstStyle/>
          <a:p>
            <a:pPr algn="ctr"/>
            <a:r>
              <a:rPr lang="en-US" b="1" dirty="0" smtClean="0"/>
              <a:t>References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45029" y="1976450"/>
            <a:ext cx="1030877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Chapter </a:t>
            </a:r>
            <a:r>
              <a:rPr lang="en-US" sz="2800" dirty="0" smtClean="0"/>
              <a:t>3 (relevant parts for dependency testing techniques)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Chapter 6.2 and 6.3 (privatization and scalar expansion)</a:t>
            </a:r>
            <a:endParaRPr lang="en-US" sz="2800" dirty="0" smtClean="0"/>
          </a:p>
          <a:p>
            <a:r>
              <a:rPr lang="en-US" sz="2800" dirty="0" smtClean="0"/>
              <a:t>Optimizing </a:t>
            </a:r>
            <a:r>
              <a:rPr lang="en-US" sz="2800" dirty="0"/>
              <a:t>compilers for modern </a:t>
            </a:r>
            <a:r>
              <a:rPr lang="en-US" sz="2800" dirty="0" smtClean="0"/>
              <a:t>architectures 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a </a:t>
            </a:r>
            <a:r>
              <a:rPr lang="en-US" sz="2800" dirty="0"/>
              <a:t>dependence-based approach </a:t>
            </a:r>
            <a:endParaRPr lang="en-US" sz="2800" dirty="0" smtClean="0"/>
          </a:p>
          <a:p>
            <a:r>
              <a:rPr lang="en-US" sz="2800" dirty="0" smtClean="0"/>
              <a:t>by </a:t>
            </a:r>
            <a:r>
              <a:rPr lang="en-US" sz="2800" dirty="0"/>
              <a:t>Randy Allen, Ken </a:t>
            </a:r>
            <a:r>
              <a:rPr lang="en-US" sz="2800" dirty="0" smtClean="0"/>
              <a:t>Kennedy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4381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6576"/>
            <a:ext cx="10515600" cy="826366"/>
          </a:xfrm>
        </p:spPr>
        <p:txBody>
          <a:bodyPr/>
          <a:lstStyle/>
          <a:p>
            <a:pPr algn="ctr"/>
            <a:r>
              <a:rPr lang="en-US" b="1" dirty="0" smtClean="0"/>
              <a:t>Recap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95846" y="1571680"/>
            <a:ext cx="669906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Iteration vector</a:t>
            </a:r>
          </a:p>
          <a:p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Distance vector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Direction vector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Loop carried dependencies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Loop independent dependencies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57560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1615"/>
            <a:ext cx="10515600" cy="758281"/>
          </a:xfrm>
        </p:spPr>
        <p:txBody>
          <a:bodyPr/>
          <a:lstStyle/>
          <a:p>
            <a:pPr algn="ctr"/>
            <a:r>
              <a:rPr lang="en-US" b="1" dirty="0" smtClean="0"/>
              <a:t>General Condition for Loop Dependency 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979713"/>
            <a:ext cx="1031748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Let α and β be iteration vectors within the </a:t>
            </a:r>
            <a:r>
              <a:rPr lang="en-US" dirty="0" smtClean="0"/>
              <a:t>iteration space </a:t>
            </a:r>
            <a:r>
              <a:rPr lang="en-US" dirty="0"/>
              <a:t>of the following loop </a:t>
            </a:r>
            <a:r>
              <a:rPr lang="en-US" dirty="0" smtClean="0"/>
              <a:t>nest</a:t>
            </a:r>
          </a:p>
          <a:p>
            <a:endParaRPr lang="en-US" sz="2000" dirty="0" smtClean="0"/>
          </a:p>
          <a:p>
            <a:r>
              <a:rPr lang="en-US" sz="2000" dirty="0" smtClean="0"/>
              <a:t>for(</a:t>
            </a:r>
            <a:r>
              <a:rPr lang="en-US" sz="2000" dirty="0" err="1" smtClean="0"/>
              <a:t>int</a:t>
            </a:r>
            <a:r>
              <a:rPr lang="pl-PL" sz="2000" dirty="0" smtClean="0"/>
              <a:t> </a:t>
            </a:r>
            <a:r>
              <a:rPr lang="pl-PL" sz="2000" dirty="0"/>
              <a:t>i1 = </a:t>
            </a:r>
            <a:r>
              <a:rPr lang="pl-PL" sz="2000" dirty="0" smtClean="0"/>
              <a:t>L1</a:t>
            </a:r>
            <a:r>
              <a:rPr lang="en-US" sz="2000" dirty="0" smtClean="0"/>
              <a:t>;</a:t>
            </a:r>
            <a:r>
              <a:rPr lang="pl-PL" sz="2000" dirty="0" smtClean="0"/>
              <a:t> </a:t>
            </a:r>
            <a:r>
              <a:rPr lang="en-US" sz="2000" dirty="0" smtClean="0"/>
              <a:t>i1&lt;=</a:t>
            </a:r>
            <a:r>
              <a:rPr lang="pl-PL" sz="2000" dirty="0" smtClean="0"/>
              <a:t>U1</a:t>
            </a:r>
            <a:r>
              <a:rPr lang="en-US" sz="2000" dirty="0"/>
              <a:t>;</a:t>
            </a:r>
            <a:r>
              <a:rPr lang="pl-PL" sz="2000" dirty="0" smtClean="0"/>
              <a:t> </a:t>
            </a:r>
            <a:r>
              <a:rPr lang="en-US" sz="2000" dirty="0" smtClean="0"/>
              <a:t>i1+=</a:t>
            </a:r>
            <a:r>
              <a:rPr lang="pl-PL" sz="2000" dirty="0" smtClean="0"/>
              <a:t>S1</a:t>
            </a:r>
            <a:r>
              <a:rPr lang="en-US" sz="2000" dirty="0" smtClean="0"/>
              <a:t>)</a:t>
            </a:r>
            <a:endParaRPr lang="pl-PL" sz="2000" dirty="0"/>
          </a:p>
          <a:p>
            <a:r>
              <a:rPr lang="en-US" sz="2000" dirty="0" smtClean="0"/>
              <a:t>      for(</a:t>
            </a:r>
            <a:r>
              <a:rPr lang="en-US" sz="2000" dirty="0" err="1" smtClean="0"/>
              <a:t>int</a:t>
            </a:r>
            <a:r>
              <a:rPr lang="pl-PL" sz="2000" dirty="0" smtClean="0"/>
              <a:t> i</a:t>
            </a:r>
            <a:r>
              <a:rPr lang="en-US" sz="2000" dirty="0" smtClean="0"/>
              <a:t>2</a:t>
            </a:r>
            <a:r>
              <a:rPr lang="pl-PL" sz="2000" dirty="0" smtClean="0"/>
              <a:t> </a:t>
            </a:r>
            <a:r>
              <a:rPr lang="pl-PL" sz="2000" dirty="0"/>
              <a:t>= </a:t>
            </a:r>
            <a:r>
              <a:rPr lang="pl-PL" sz="2000" dirty="0" smtClean="0"/>
              <a:t>L</a:t>
            </a:r>
            <a:r>
              <a:rPr lang="en-US" sz="2000" dirty="0" smtClean="0"/>
              <a:t>2;</a:t>
            </a:r>
            <a:r>
              <a:rPr lang="pl-PL" sz="2000" dirty="0" smtClean="0"/>
              <a:t> </a:t>
            </a:r>
            <a:r>
              <a:rPr lang="en-US" sz="2000" dirty="0" smtClean="0"/>
              <a:t>i2&lt;=</a:t>
            </a:r>
            <a:r>
              <a:rPr lang="pl-PL" sz="2000" dirty="0" smtClean="0"/>
              <a:t>U</a:t>
            </a:r>
            <a:r>
              <a:rPr lang="en-US" sz="2000" dirty="0" smtClean="0"/>
              <a:t>2;</a:t>
            </a:r>
            <a:r>
              <a:rPr lang="pl-PL" sz="2000" dirty="0" smtClean="0"/>
              <a:t> </a:t>
            </a:r>
            <a:r>
              <a:rPr lang="en-US" sz="2000" dirty="0" smtClean="0"/>
              <a:t>i2+=</a:t>
            </a:r>
            <a:r>
              <a:rPr lang="pl-PL" sz="2000" dirty="0" smtClean="0"/>
              <a:t>S</a:t>
            </a:r>
            <a:r>
              <a:rPr lang="en-US" sz="2000" dirty="0" smtClean="0"/>
              <a:t>2)</a:t>
            </a:r>
            <a:endParaRPr lang="pl-PL" sz="2000" dirty="0"/>
          </a:p>
          <a:p>
            <a:r>
              <a:rPr lang="en-US" sz="2000" dirty="0" smtClean="0"/>
              <a:t>             ...</a:t>
            </a:r>
            <a:endParaRPr lang="en-US" sz="2000" dirty="0"/>
          </a:p>
          <a:p>
            <a:r>
              <a:rPr lang="en-US" sz="2000" dirty="0" smtClean="0"/>
              <a:t>                 for(</a:t>
            </a:r>
            <a:r>
              <a:rPr lang="en-US" sz="2000" dirty="0" err="1" smtClean="0"/>
              <a:t>int</a:t>
            </a:r>
            <a:r>
              <a:rPr lang="pl-PL" sz="2000" dirty="0" smtClean="0"/>
              <a:t> i</a:t>
            </a:r>
            <a:r>
              <a:rPr lang="en-US" sz="2000" dirty="0" smtClean="0"/>
              <a:t>n</a:t>
            </a:r>
            <a:r>
              <a:rPr lang="pl-PL" sz="2000" dirty="0" smtClean="0"/>
              <a:t> </a:t>
            </a:r>
            <a:r>
              <a:rPr lang="pl-PL" sz="2000" dirty="0"/>
              <a:t>= </a:t>
            </a:r>
            <a:r>
              <a:rPr lang="pl-PL" sz="2000" dirty="0" smtClean="0"/>
              <a:t>L</a:t>
            </a:r>
            <a:r>
              <a:rPr lang="en-US" sz="2000" dirty="0" smtClean="0"/>
              <a:t>n;</a:t>
            </a:r>
            <a:r>
              <a:rPr lang="pl-PL" sz="2000" dirty="0" smtClean="0"/>
              <a:t> </a:t>
            </a:r>
            <a:r>
              <a:rPr lang="en-US" sz="2000" dirty="0" smtClean="0"/>
              <a:t>in&lt;=</a:t>
            </a:r>
            <a:r>
              <a:rPr lang="pl-PL" sz="2000" dirty="0" smtClean="0"/>
              <a:t>U</a:t>
            </a:r>
            <a:r>
              <a:rPr lang="en-US" sz="2000" dirty="0" smtClean="0"/>
              <a:t>n;</a:t>
            </a:r>
            <a:r>
              <a:rPr lang="pl-PL" sz="2000" dirty="0" smtClean="0"/>
              <a:t> </a:t>
            </a:r>
            <a:r>
              <a:rPr lang="en-US" sz="2000" dirty="0" smtClean="0"/>
              <a:t>in+=</a:t>
            </a:r>
            <a:r>
              <a:rPr lang="pl-PL" sz="2000" dirty="0" smtClean="0"/>
              <a:t>S</a:t>
            </a:r>
            <a:r>
              <a:rPr lang="en-US" sz="2000" dirty="0" smtClean="0"/>
              <a:t>n)</a:t>
            </a:r>
            <a:endParaRPr lang="pl-PL" sz="2000" dirty="0"/>
          </a:p>
          <a:p>
            <a:r>
              <a:rPr lang="en-US" sz="2000" dirty="0" smtClean="0"/>
              <a:t>                        S1:  A[f1(i1</a:t>
            </a:r>
            <a:r>
              <a:rPr lang="en-US" sz="2000" dirty="0"/>
              <a:t>,...,in</a:t>
            </a:r>
            <a:r>
              <a:rPr lang="en-US" sz="2000" dirty="0" smtClean="0"/>
              <a:t>)]...[</a:t>
            </a:r>
            <a:r>
              <a:rPr lang="en-US" sz="2000" dirty="0" err="1" smtClean="0"/>
              <a:t>fm</a:t>
            </a:r>
            <a:r>
              <a:rPr lang="en-US" sz="2000" dirty="0" smtClean="0"/>
              <a:t>(i1</a:t>
            </a:r>
            <a:r>
              <a:rPr lang="en-US" sz="2000" dirty="0"/>
              <a:t>,...,in</a:t>
            </a:r>
            <a:r>
              <a:rPr lang="en-US" sz="2000" dirty="0" smtClean="0"/>
              <a:t>)] </a:t>
            </a:r>
            <a:r>
              <a:rPr lang="en-US" sz="2000" dirty="0"/>
              <a:t>= ...</a:t>
            </a:r>
          </a:p>
          <a:p>
            <a:r>
              <a:rPr lang="it-IT" sz="2000" dirty="0" smtClean="0"/>
              <a:t>                        S2 </a:t>
            </a:r>
            <a:r>
              <a:rPr lang="it-IT" sz="2000" dirty="0"/>
              <a:t>... = </a:t>
            </a:r>
            <a:r>
              <a:rPr lang="it-IT" sz="2000" dirty="0" smtClean="0"/>
              <a:t>A[g1(i1</a:t>
            </a:r>
            <a:r>
              <a:rPr lang="it-IT" sz="2000" dirty="0"/>
              <a:t>,...,in</a:t>
            </a:r>
            <a:r>
              <a:rPr lang="it-IT" sz="2000" dirty="0" smtClean="0"/>
              <a:t>)]...[gm(i1</a:t>
            </a:r>
            <a:r>
              <a:rPr lang="it-IT" sz="2000" dirty="0"/>
              <a:t>,...,in</a:t>
            </a:r>
            <a:r>
              <a:rPr lang="it-IT" sz="2000" dirty="0" smtClean="0"/>
              <a:t>)]</a:t>
            </a:r>
            <a:endParaRPr lang="it-IT" sz="2000" dirty="0"/>
          </a:p>
          <a:p>
            <a:r>
              <a:rPr lang="en-US" sz="2000" dirty="0" smtClean="0"/>
              <a:t>                 }</a:t>
            </a:r>
            <a:endParaRPr lang="en-US" sz="2000" dirty="0"/>
          </a:p>
          <a:p>
            <a:r>
              <a:rPr lang="en-US" sz="2000" dirty="0" smtClean="0"/>
              <a:t>             ...</a:t>
            </a:r>
            <a:endParaRPr lang="en-US" sz="2000" dirty="0"/>
          </a:p>
          <a:p>
            <a:r>
              <a:rPr lang="en-US" sz="2000" dirty="0" smtClean="0"/>
              <a:t>     }</a:t>
            </a:r>
          </a:p>
          <a:p>
            <a:r>
              <a:rPr lang="en-US" sz="2000" dirty="0" smtClean="0"/>
              <a:t>}</a:t>
            </a:r>
          </a:p>
          <a:p>
            <a:endParaRPr lang="en-US" sz="2000" dirty="0"/>
          </a:p>
          <a:p>
            <a:r>
              <a:rPr lang="en-US" sz="2000" dirty="0"/>
              <a:t>A dependence exists from S1 to S2 if and only if there exist values </a:t>
            </a:r>
            <a:r>
              <a:rPr lang="en-US" sz="2000" dirty="0" smtClean="0"/>
              <a:t>of α </a:t>
            </a:r>
            <a:r>
              <a:rPr lang="en-US" sz="2000" dirty="0"/>
              <a:t>and β such that </a:t>
            </a:r>
            <a:endParaRPr lang="en-US" sz="2000" dirty="0" smtClean="0"/>
          </a:p>
          <a:p>
            <a:r>
              <a:rPr lang="en-US" sz="2000" dirty="0" smtClean="0"/>
              <a:t>(</a:t>
            </a:r>
            <a:r>
              <a:rPr lang="en-US" sz="2000" dirty="0"/>
              <a:t>1) α is lexicographically less than or equal to β and</a:t>
            </a:r>
          </a:p>
          <a:p>
            <a:r>
              <a:rPr lang="en-US" sz="2000" dirty="0"/>
              <a:t>(2) the following system of </a:t>
            </a:r>
            <a:r>
              <a:rPr lang="en-US" sz="2000" i="1" dirty="0"/>
              <a:t>dependence equations </a:t>
            </a:r>
            <a:r>
              <a:rPr lang="en-US" sz="2000" dirty="0"/>
              <a:t>is satisfied:</a:t>
            </a:r>
          </a:p>
          <a:p>
            <a:endParaRPr lang="en-US" sz="2000" i="1" dirty="0" smtClean="0"/>
          </a:p>
          <a:p>
            <a:r>
              <a:rPr lang="en-US" sz="2000" i="1" dirty="0" smtClean="0"/>
              <a:t>fi</a:t>
            </a:r>
            <a:r>
              <a:rPr lang="en-US" sz="2000" dirty="0" smtClean="0"/>
              <a:t>(</a:t>
            </a:r>
            <a:r>
              <a:rPr lang="el-GR" sz="2000" dirty="0"/>
              <a:t>α) = </a:t>
            </a:r>
            <a:r>
              <a:rPr lang="en-US" sz="2000" i="1" dirty="0" err="1"/>
              <a:t>gi</a:t>
            </a:r>
            <a:r>
              <a:rPr lang="en-US" sz="2000" dirty="0"/>
              <a:t>(</a:t>
            </a:r>
            <a:r>
              <a:rPr lang="el-GR" sz="2000" dirty="0"/>
              <a:t>β) </a:t>
            </a:r>
            <a:r>
              <a:rPr lang="en-US" sz="2000" dirty="0"/>
              <a:t>for all </a:t>
            </a:r>
            <a:r>
              <a:rPr lang="en-US" sz="2000" i="1" dirty="0" err="1"/>
              <a:t>i</a:t>
            </a:r>
            <a:r>
              <a:rPr lang="en-US" sz="2000" dirty="0"/>
              <a:t>, 1 ≤ </a:t>
            </a:r>
            <a:r>
              <a:rPr lang="en-US" sz="2000" i="1" dirty="0" err="1"/>
              <a:t>i</a:t>
            </a:r>
            <a:r>
              <a:rPr lang="en-US" sz="2000" i="1" dirty="0"/>
              <a:t> </a:t>
            </a:r>
            <a:r>
              <a:rPr lang="en-US" sz="2000" dirty="0"/>
              <a:t>≤ </a:t>
            </a:r>
            <a:r>
              <a:rPr lang="en-US" sz="2000" i="1" dirty="0"/>
              <a:t>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22362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425"/>
            <a:ext cx="10515600" cy="84972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Problem: Dependence Testing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96389" y="849082"/>
            <a:ext cx="1068541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Goal: prove </a:t>
            </a:r>
            <a:r>
              <a:rPr lang="en-US" sz="2400" dirty="0"/>
              <a:t>that no dependence exists between given pairs of </a:t>
            </a:r>
            <a:r>
              <a:rPr lang="en-US" sz="2400" dirty="0" smtClean="0"/>
              <a:t>subscripted references </a:t>
            </a:r>
            <a:r>
              <a:rPr lang="en-US" sz="2400" dirty="0"/>
              <a:t>to the same array variable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	</a:t>
            </a:r>
            <a:r>
              <a:rPr lang="en-US" sz="2400" dirty="0" smtClean="0"/>
              <a:t>* no solution for the equation: </a:t>
            </a:r>
            <a:r>
              <a:rPr lang="en-US" sz="2400" i="1" dirty="0"/>
              <a:t>fi</a:t>
            </a:r>
            <a:r>
              <a:rPr lang="en-US" sz="2400" dirty="0"/>
              <a:t>(</a:t>
            </a:r>
            <a:r>
              <a:rPr lang="el-GR" sz="2400" dirty="0"/>
              <a:t>α) = </a:t>
            </a:r>
            <a:r>
              <a:rPr lang="en-US" sz="2400" i="1" dirty="0" err="1"/>
              <a:t>gi</a:t>
            </a:r>
            <a:r>
              <a:rPr lang="en-US" sz="2400" dirty="0"/>
              <a:t>(</a:t>
            </a:r>
            <a:r>
              <a:rPr lang="el-GR" sz="2400" dirty="0"/>
              <a:t>β) </a:t>
            </a:r>
            <a:r>
              <a:rPr lang="en-US" sz="2400" dirty="0"/>
              <a:t>for all </a:t>
            </a:r>
            <a:r>
              <a:rPr lang="en-US" sz="2400" i="1" dirty="0" err="1"/>
              <a:t>i</a:t>
            </a:r>
            <a:r>
              <a:rPr lang="en-US" sz="2400" dirty="0"/>
              <a:t>, 1 ≤ </a:t>
            </a:r>
            <a:r>
              <a:rPr lang="en-US" sz="2400" i="1" dirty="0" err="1"/>
              <a:t>i</a:t>
            </a:r>
            <a:r>
              <a:rPr lang="en-US" sz="2400" i="1" dirty="0"/>
              <a:t> </a:t>
            </a:r>
            <a:r>
              <a:rPr lang="en-US" sz="2400" dirty="0"/>
              <a:t>≤ </a:t>
            </a:r>
            <a:r>
              <a:rPr lang="en-US" sz="2400" i="1" dirty="0"/>
              <a:t>m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array subscripts are linear expressions of the loop </a:t>
            </a:r>
            <a:r>
              <a:rPr lang="en-US" sz="2400" dirty="0" smtClean="0"/>
              <a:t>index variables</a:t>
            </a:r>
            <a:r>
              <a:rPr lang="en-US" sz="2400" dirty="0"/>
              <a:t>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That </a:t>
            </a:r>
            <a:r>
              <a:rPr lang="en-US" sz="2400" dirty="0"/>
              <a:t>is, all subscript expressions are of the form:</a:t>
            </a:r>
          </a:p>
          <a:p>
            <a:endParaRPr lang="en-US" sz="2400" dirty="0" smtClean="0"/>
          </a:p>
          <a:p>
            <a:r>
              <a:rPr lang="en-US" sz="2400" dirty="0"/>
              <a:t>	</a:t>
            </a:r>
            <a:r>
              <a:rPr lang="en-US" sz="2400" dirty="0" smtClean="0"/>
              <a:t>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*i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/>
              <a:t>+ </a:t>
            </a:r>
            <a:r>
              <a:rPr lang="en-US" sz="2400" dirty="0" smtClean="0"/>
              <a:t>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*i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+...+ </a:t>
            </a:r>
            <a:r>
              <a:rPr lang="en-US" sz="2400" dirty="0" smtClean="0"/>
              <a:t>a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*i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 </a:t>
            </a:r>
            <a:r>
              <a:rPr lang="en-US" sz="2400" dirty="0"/>
              <a:t>+ </a:t>
            </a:r>
            <a:r>
              <a:rPr lang="en-US" sz="2400" dirty="0" smtClean="0"/>
              <a:t>e</a:t>
            </a:r>
          </a:p>
          <a:p>
            <a:endParaRPr lang="en-US" sz="2400" dirty="0"/>
          </a:p>
          <a:p>
            <a:r>
              <a:rPr lang="en-US" sz="2400" dirty="0"/>
              <a:t>where i</a:t>
            </a:r>
            <a:r>
              <a:rPr lang="en-US" sz="2400" baseline="-25000" dirty="0"/>
              <a:t>k</a:t>
            </a:r>
            <a:r>
              <a:rPr lang="en-US" sz="2400" dirty="0"/>
              <a:t> is the index for the loop at nesting level k; all a</a:t>
            </a:r>
            <a:r>
              <a:rPr lang="en-US" sz="2400" baseline="-25000" dirty="0"/>
              <a:t>k</a:t>
            </a:r>
            <a:r>
              <a:rPr lang="en-US" sz="2400" dirty="0"/>
              <a:t>, 1 ≤ k ≤ n</a:t>
            </a:r>
            <a:r>
              <a:rPr lang="en-US" sz="2400" dirty="0" smtClean="0"/>
              <a:t>, integer constants.</a:t>
            </a:r>
          </a:p>
          <a:p>
            <a:r>
              <a:rPr lang="en-US" sz="2400" dirty="0" smtClean="0"/>
              <a:t>e: loop-invariant</a:t>
            </a:r>
            <a:r>
              <a:rPr lang="en-US" sz="2400" dirty="0"/>
              <a:t> </a:t>
            </a:r>
            <a:r>
              <a:rPr lang="en-US" sz="2400" dirty="0" smtClean="0"/>
              <a:t>(symbolic) </a:t>
            </a:r>
            <a:r>
              <a:rPr lang="en-US" sz="2400" dirty="0"/>
              <a:t>expressions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Linear subscript: dependency testing &lt;=&gt; finding the solution of a linear equation 	* NP-complete.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4526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7739"/>
            <a:ext cx="10515600" cy="732155"/>
          </a:xfrm>
        </p:spPr>
        <p:txBody>
          <a:bodyPr/>
          <a:lstStyle/>
          <a:p>
            <a:pPr algn="ctr"/>
            <a:r>
              <a:rPr lang="en-US" b="1" dirty="0" smtClean="0"/>
              <a:t>Dependency Testing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36468" y="1750422"/>
            <a:ext cx="10515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 There are several dependence based testing techniques</a:t>
            </a:r>
          </a:p>
          <a:p>
            <a:endParaRPr lang="en-US" sz="2800" dirty="0"/>
          </a:p>
          <a:p>
            <a:r>
              <a:rPr lang="en-US" sz="2800" dirty="0" smtClean="0"/>
              <a:t>- The techniques address particular types of dependency patterns</a:t>
            </a:r>
          </a:p>
          <a:p>
            <a:endParaRPr lang="en-US" sz="2800" dirty="0"/>
          </a:p>
          <a:p>
            <a:r>
              <a:rPr lang="en-US" sz="2800" dirty="0" smtClean="0"/>
              <a:t>- </a:t>
            </a:r>
            <a:r>
              <a:rPr lang="en-US" sz="2800" dirty="0" err="1" smtClean="0"/>
              <a:t>Lamport</a:t>
            </a:r>
            <a:r>
              <a:rPr lang="en-US" sz="2800" dirty="0"/>
              <a:t>, </a:t>
            </a:r>
            <a:r>
              <a:rPr lang="en-US" sz="2800" b="1" dirty="0"/>
              <a:t>GCD</a:t>
            </a:r>
            <a:r>
              <a:rPr lang="en-US" sz="2800" dirty="0"/>
              <a:t>, Banerjee, I-test, power test, omega test, </a:t>
            </a:r>
            <a:r>
              <a:rPr lang="en-US" sz="2800" b="1" dirty="0"/>
              <a:t>delta</a:t>
            </a:r>
            <a:r>
              <a:rPr lang="en-US" sz="2800" dirty="0"/>
              <a:t> test</a:t>
            </a:r>
          </a:p>
        </p:txBody>
      </p:sp>
    </p:spTree>
    <p:extLst>
      <p:ext uri="{BB962C8B-B14F-4D97-AF65-F5344CB8AC3E}">
        <p14:creationId xmlns:p14="http://schemas.microsoft.com/office/powerpoint/2010/main" val="1297596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7741"/>
            <a:ext cx="10515600" cy="836658"/>
          </a:xfrm>
        </p:spPr>
        <p:txBody>
          <a:bodyPr/>
          <a:lstStyle/>
          <a:p>
            <a:pPr algn="ctr"/>
            <a:r>
              <a:rPr lang="en-US" b="1" dirty="0" smtClean="0"/>
              <a:t>GCD Test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76496" y="901336"/>
            <a:ext cx="5105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for(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/>
              <a:t>i1 = </a:t>
            </a:r>
            <a:r>
              <a:rPr lang="en-US" sz="2400" dirty="0" smtClean="0"/>
              <a:t>L1; i1&lt;=U1;i++)</a:t>
            </a:r>
            <a:endParaRPr lang="en-US" sz="2400" dirty="0"/>
          </a:p>
          <a:p>
            <a:r>
              <a:rPr lang="en-US" sz="2400" dirty="0" smtClean="0"/>
              <a:t>      for(</a:t>
            </a:r>
            <a:r>
              <a:rPr lang="en-US" sz="2400" dirty="0" err="1" smtClean="0"/>
              <a:t>int</a:t>
            </a:r>
            <a:r>
              <a:rPr lang="en-US" sz="2400" dirty="0" smtClean="0"/>
              <a:t> i2 </a:t>
            </a:r>
            <a:r>
              <a:rPr lang="en-US" sz="2400" dirty="0"/>
              <a:t>= </a:t>
            </a:r>
            <a:r>
              <a:rPr lang="en-US" sz="2400" dirty="0" smtClean="0"/>
              <a:t>L2; i2&lt;=U2;i2++)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smtClean="0"/>
              <a:t>            ...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smtClean="0"/>
              <a:t>                for(</a:t>
            </a:r>
            <a:r>
              <a:rPr lang="en-US" sz="2400" dirty="0" err="1" smtClean="0"/>
              <a:t>int</a:t>
            </a:r>
            <a:r>
              <a:rPr lang="en-US" sz="2400" dirty="0" smtClean="0"/>
              <a:t> in </a:t>
            </a:r>
            <a:r>
              <a:rPr lang="en-US" sz="2400" dirty="0"/>
              <a:t>= </a:t>
            </a:r>
            <a:r>
              <a:rPr lang="en-US" sz="2400" dirty="0" smtClean="0"/>
              <a:t>Ln; in&lt;=</a:t>
            </a:r>
            <a:r>
              <a:rPr lang="en-US" sz="2400" dirty="0" err="1" smtClean="0"/>
              <a:t>Un;in</a:t>
            </a:r>
            <a:r>
              <a:rPr lang="en-US" sz="2400" dirty="0" smtClean="0"/>
              <a:t>++)</a:t>
            </a:r>
          </a:p>
          <a:p>
            <a:r>
              <a:rPr lang="en-US" sz="2400" dirty="0" smtClean="0"/>
              <a:t>	      S1 A[f(i1</a:t>
            </a:r>
            <a:r>
              <a:rPr lang="en-US" sz="2400" dirty="0"/>
              <a:t>,...,in</a:t>
            </a:r>
            <a:r>
              <a:rPr lang="en-US" sz="2400" dirty="0" smtClean="0"/>
              <a:t>)] </a:t>
            </a:r>
            <a:r>
              <a:rPr lang="en-US" sz="2400" dirty="0"/>
              <a:t>= </a:t>
            </a:r>
            <a:r>
              <a:rPr lang="en-US" sz="2400" dirty="0" smtClean="0"/>
              <a:t>...;</a:t>
            </a:r>
            <a:endParaRPr lang="en-US" sz="2400" dirty="0"/>
          </a:p>
          <a:p>
            <a:r>
              <a:rPr lang="en-US" sz="2400" dirty="0" smtClean="0"/>
              <a:t>	      S2 </a:t>
            </a:r>
            <a:r>
              <a:rPr lang="en-US" sz="2400" dirty="0"/>
              <a:t>... = </a:t>
            </a:r>
            <a:r>
              <a:rPr lang="en-US" sz="2400" dirty="0" smtClean="0"/>
              <a:t>A[g(i1</a:t>
            </a:r>
            <a:r>
              <a:rPr lang="en-US" sz="2400" dirty="0"/>
              <a:t>,...,in</a:t>
            </a:r>
            <a:r>
              <a:rPr lang="en-US" sz="2400" dirty="0" smtClean="0"/>
              <a:t>)];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468291" y="950627"/>
            <a:ext cx="48855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Assume</a:t>
            </a:r>
          </a:p>
          <a:p>
            <a:endParaRPr lang="en-US" sz="2400" dirty="0"/>
          </a:p>
          <a:p>
            <a:r>
              <a:rPr lang="pt-BR" sz="2400" i="1" dirty="0"/>
              <a:t>f</a:t>
            </a:r>
            <a:r>
              <a:rPr lang="pt-BR" sz="2400" dirty="0"/>
              <a:t>(</a:t>
            </a:r>
            <a:r>
              <a:rPr lang="pt-BR" sz="2400" i="1" dirty="0"/>
              <a:t>x</a:t>
            </a:r>
            <a:r>
              <a:rPr lang="pt-BR" sz="2400" baseline="-25000" dirty="0"/>
              <a:t>1</a:t>
            </a:r>
            <a:r>
              <a:rPr lang="pt-BR" sz="2400" dirty="0"/>
              <a:t>,</a:t>
            </a:r>
            <a:r>
              <a:rPr lang="pt-BR" sz="2400" i="1" dirty="0"/>
              <a:t>x</a:t>
            </a:r>
            <a:r>
              <a:rPr lang="pt-BR" sz="2400" baseline="-25000" dirty="0"/>
              <a:t>2</a:t>
            </a:r>
            <a:r>
              <a:rPr lang="pt-BR" sz="2400" dirty="0"/>
              <a:t>,...,</a:t>
            </a:r>
            <a:r>
              <a:rPr lang="pt-BR" sz="2400" i="1" dirty="0"/>
              <a:t>x</a:t>
            </a:r>
            <a:r>
              <a:rPr lang="pt-BR" sz="2400" i="1" baseline="-25000" dirty="0"/>
              <a:t>n</a:t>
            </a:r>
            <a:r>
              <a:rPr lang="pt-BR" sz="2400" dirty="0"/>
              <a:t>) = </a:t>
            </a:r>
            <a:r>
              <a:rPr lang="pt-BR" sz="2400" i="1" dirty="0"/>
              <a:t>a</a:t>
            </a:r>
            <a:r>
              <a:rPr lang="pt-BR" sz="2400" baseline="-25000" dirty="0"/>
              <a:t>0</a:t>
            </a:r>
            <a:r>
              <a:rPr lang="pt-BR" sz="2400" dirty="0"/>
              <a:t> + </a:t>
            </a:r>
            <a:r>
              <a:rPr lang="pt-BR" sz="2400" i="1" dirty="0"/>
              <a:t>a</a:t>
            </a:r>
            <a:r>
              <a:rPr lang="pt-BR" sz="2400" baseline="-25000" dirty="0"/>
              <a:t>1</a:t>
            </a:r>
            <a:r>
              <a:rPr lang="pt-BR" sz="2400" i="1" dirty="0"/>
              <a:t>x</a:t>
            </a:r>
            <a:r>
              <a:rPr lang="pt-BR" sz="2400" baseline="-25000" dirty="0"/>
              <a:t>1</a:t>
            </a:r>
            <a:r>
              <a:rPr lang="pt-BR" sz="2400" dirty="0"/>
              <a:t> + ... + </a:t>
            </a:r>
            <a:r>
              <a:rPr lang="pt-BR" sz="2400" i="1" dirty="0" smtClean="0"/>
              <a:t>a</a:t>
            </a:r>
            <a:r>
              <a:rPr lang="pt-BR" sz="2400" i="1" baseline="-25000" dirty="0" smtClean="0"/>
              <a:t>n</a:t>
            </a:r>
            <a:r>
              <a:rPr lang="pt-BR" sz="2400" i="1" dirty="0" smtClean="0"/>
              <a:t>x</a:t>
            </a:r>
            <a:r>
              <a:rPr lang="pt-BR" sz="2400" i="1" baseline="-25000" dirty="0" smtClean="0"/>
              <a:t>n</a:t>
            </a:r>
          </a:p>
          <a:p>
            <a:r>
              <a:rPr lang="es-ES" sz="2400" i="1" dirty="0"/>
              <a:t>g</a:t>
            </a:r>
            <a:r>
              <a:rPr lang="es-ES" sz="2400" dirty="0"/>
              <a:t>(</a:t>
            </a:r>
            <a:r>
              <a:rPr lang="es-ES" sz="2400" i="1" dirty="0"/>
              <a:t>y</a:t>
            </a:r>
            <a:r>
              <a:rPr lang="es-ES" sz="2400" baseline="-25000" dirty="0"/>
              <a:t>1</a:t>
            </a:r>
            <a:r>
              <a:rPr lang="es-ES" sz="2400" dirty="0"/>
              <a:t>,</a:t>
            </a:r>
            <a:r>
              <a:rPr lang="es-ES" sz="2400" i="1" dirty="0"/>
              <a:t>y</a:t>
            </a:r>
            <a:r>
              <a:rPr lang="es-ES" sz="2400" baseline="-25000" dirty="0"/>
              <a:t>2</a:t>
            </a:r>
            <a:r>
              <a:rPr lang="es-ES" sz="2400" dirty="0"/>
              <a:t>,...,</a:t>
            </a:r>
            <a:r>
              <a:rPr lang="es-ES" sz="2400" i="1" dirty="0" err="1"/>
              <a:t>y</a:t>
            </a:r>
            <a:r>
              <a:rPr lang="es-ES" sz="2400" i="1" baseline="-25000" dirty="0" err="1"/>
              <a:t>n</a:t>
            </a:r>
            <a:r>
              <a:rPr lang="es-ES" sz="2400" dirty="0"/>
              <a:t>) = </a:t>
            </a:r>
            <a:r>
              <a:rPr lang="es-ES" sz="2400" i="1" dirty="0"/>
              <a:t>b</a:t>
            </a:r>
            <a:r>
              <a:rPr lang="es-ES" sz="2400" baseline="-25000" dirty="0"/>
              <a:t>0</a:t>
            </a:r>
            <a:r>
              <a:rPr lang="es-ES" sz="2400" dirty="0"/>
              <a:t> + </a:t>
            </a:r>
            <a:r>
              <a:rPr lang="es-ES" sz="2400" i="1" dirty="0"/>
              <a:t>b</a:t>
            </a:r>
            <a:r>
              <a:rPr lang="es-ES" sz="2400" baseline="-25000" dirty="0"/>
              <a:t>1</a:t>
            </a:r>
            <a:r>
              <a:rPr lang="es-ES" sz="2400" i="1" dirty="0"/>
              <a:t>y</a:t>
            </a:r>
            <a:r>
              <a:rPr lang="es-ES" sz="2400" baseline="-25000" dirty="0"/>
              <a:t>1</a:t>
            </a:r>
            <a:r>
              <a:rPr lang="es-ES" sz="2400" dirty="0"/>
              <a:t> + ... + </a:t>
            </a:r>
            <a:r>
              <a:rPr lang="es-ES" sz="2400" i="1" dirty="0" err="1"/>
              <a:t>b</a:t>
            </a:r>
            <a:r>
              <a:rPr lang="es-ES" sz="2400" i="1" baseline="-25000" dirty="0" err="1"/>
              <a:t>n</a:t>
            </a:r>
            <a:r>
              <a:rPr lang="es-ES" sz="2400" i="1" dirty="0" err="1"/>
              <a:t>y</a:t>
            </a:r>
            <a:r>
              <a:rPr lang="es-ES" sz="2400" i="1" baseline="-25000" dirty="0" err="1"/>
              <a:t>n</a:t>
            </a:r>
            <a:endParaRPr lang="en-US" sz="2400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3339737" y="3524997"/>
            <a:ext cx="551252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i="1" dirty="0"/>
              <a:t>a</a:t>
            </a:r>
            <a:r>
              <a:rPr lang="pt-BR" sz="2400" baseline="-25000" dirty="0"/>
              <a:t>0</a:t>
            </a:r>
            <a:r>
              <a:rPr lang="pt-BR" sz="2400" dirty="0"/>
              <a:t> + </a:t>
            </a:r>
            <a:r>
              <a:rPr lang="pt-BR" sz="2400" i="1" dirty="0"/>
              <a:t>a</a:t>
            </a:r>
            <a:r>
              <a:rPr lang="pt-BR" sz="2400" baseline="-25000" dirty="0"/>
              <a:t>1</a:t>
            </a:r>
            <a:r>
              <a:rPr lang="pt-BR" sz="2400" i="1" dirty="0"/>
              <a:t>x</a:t>
            </a:r>
            <a:r>
              <a:rPr lang="pt-BR" sz="2400" baseline="-25000" dirty="0"/>
              <a:t>1</a:t>
            </a:r>
            <a:r>
              <a:rPr lang="pt-BR" sz="2400" dirty="0"/>
              <a:t> + ... + </a:t>
            </a:r>
            <a:r>
              <a:rPr lang="pt-BR" sz="2400" i="1" dirty="0" smtClean="0"/>
              <a:t>a</a:t>
            </a:r>
            <a:r>
              <a:rPr lang="pt-BR" sz="2400" i="1" baseline="-25000" dirty="0" smtClean="0"/>
              <a:t>n</a:t>
            </a:r>
            <a:r>
              <a:rPr lang="pt-BR" sz="2400" i="1" dirty="0" smtClean="0"/>
              <a:t>x</a:t>
            </a:r>
            <a:r>
              <a:rPr lang="pt-BR" sz="2400" i="1" baseline="-25000" dirty="0" smtClean="0"/>
              <a:t>n  </a:t>
            </a:r>
            <a:r>
              <a:rPr lang="pt-BR" sz="2400" i="1" dirty="0" smtClean="0"/>
              <a:t>= </a:t>
            </a:r>
            <a:r>
              <a:rPr lang="es-ES" sz="2400" i="1" dirty="0"/>
              <a:t>b</a:t>
            </a:r>
            <a:r>
              <a:rPr lang="es-ES" sz="2400" baseline="-25000" dirty="0"/>
              <a:t>0</a:t>
            </a:r>
            <a:r>
              <a:rPr lang="es-ES" sz="2400" dirty="0"/>
              <a:t> + </a:t>
            </a:r>
            <a:r>
              <a:rPr lang="es-ES" sz="2400" i="1" dirty="0"/>
              <a:t>b</a:t>
            </a:r>
            <a:r>
              <a:rPr lang="es-ES" sz="2400" baseline="-25000" dirty="0"/>
              <a:t>1</a:t>
            </a:r>
            <a:r>
              <a:rPr lang="es-ES" sz="2400" i="1" dirty="0"/>
              <a:t>y</a:t>
            </a:r>
            <a:r>
              <a:rPr lang="es-ES" sz="2400" baseline="-25000" dirty="0"/>
              <a:t>1</a:t>
            </a:r>
            <a:r>
              <a:rPr lang="es-ES" sz="2400" dirty="0"/>
              <a:t> + ... + </a:t>
            </a:r>
            <a:r>
              <a:rPr lang="es-ES" sz="2400" i="1" dirty="0" err="1" smtClean="0"/>
              <a:t>b</a:t>
            </a:r>
            <a:r>
              <a:rPr lang="es-ES" sz="2400" i="1" baseline="-25000" dirty="0" err="1" smtClean="0"/>
              <a:t>n</a:t>
            </a:r>
            <a:r>
              <a:rPr lang="es-ES" sz="2400" i="1" dirty="0" err="1" smtClean="0"/>
              <a:t>y</a:t>
            </a:r>
            <a:r>
              <a:rPr lang="es-ES" sz="2400" i="1" baseline="-25000" dirty="0" err="1" smtClean="0"/>
              <a:t>n</a:t>
            </a:r>
            <a:r>
              <a:rPr lang="pt-BR" sz="2400" i="1" dirty="0" smtClean="0"/>
              <a:t> </a:t>
            </a:r>
          </a:p>
          <a:p>
            <a:endParaRPr lang="pt-BR" sz="2400" i="1" baseline="-25000" dirty="0"/>
          </a:p>
          <a:p>
            <a:r>
              <a:rPr lang="es-ES" sz="2400" i="1" dirty="0"/>
              <a:t>a</a:t>
            </a:r>
            <a:r>
              <a:rPr lang="es-ES" sz="2400" i="1" baseline="-25000" dirty="0"/>
              <a:t>0</a:t>
            </a:r>
            <a:r>
              <a:rPr lang="es-ES" sz="2400" i="1" dirty="0"/>
              <a:t> – b</a:t>
            </a:r>
            <a:r>
              <a:rPr lang="es-ES" sz="2400" i="1" baseline="-25000" dirty="0"/>
              <a:t>0</a:t>
            </a:r>
            <a:r>
              <a:rPr lang="es-ES" sz="2400" i="1" dirty="0"/>
              <a:t> + a</a:t>
            </a:r>
            <a:r>
              <a:rPr lang="es-ES" sz="2400" i="1" baseline="-25000" dirty="0"/>
              <a:t>1</a:t>
            </a:r>
            <a:r>
              <a:rPr lang="es-ES" sz="2400" i="1" dirty="0"/>
              <a:t>x</a:t>
            </a:r>
            <a:r>
              <a:rPr lang="es-ES" sz="2400" i="1" baseline="-25000" dirty="0"/>
              <a:t>1</a:t>
            </a:r>
            <a:r>
              <a:rPr lang="es-ES" sz="2400" i="1" dirty="0"/>
              <a:t> – b</a:t>
            </a:r>
            <a:r>
              <a:rPr lang="es-ES" sz="2400" i="1" baseline="-25000" dirty="0"/>
              <a:t>1</a:t>
            </a:r>
            <a:r>
              <a:rPr lang="es-ES" sz="2400" i="1" dirty="0"/>
              <a:t>y</a:t>
            </a:r>
            <a:r>
              <a:rPr lang="es-ES" sz="2400" i="1" baseline="-25000" dirty="0"/>
              <a:t>1</a:t>
            </a:r>
            <a:r>
              <a:rPr lang="es-ES" sz="2400" i="1" dirty="0"/>
              <a:t> + ... + </a:t>
            </a:r>
            <a:r>
              <a:rPr lang="es-ES" sz="2400" i="1" dirty="0" err="1"/>
              <a:t>a</a:t>
            </a:r>
            <a:r>
              <a:rPr lang="es-ES" sz="2400" i="1" baseline="-25000" dirty="0" err="1"/>
              <a:t>n</a:t>
            </a:r>
            <a:r>
              <a:rPr lang="es-ES" sz="2400" i="1" dirty="0" err="1"/>
              <a:t>x</a:t>
            </a:r>
            <a:r>
              <a:rPr lang="es-ES" sz="2400" i="1" baseline="-25000" dirty="0" err="1"/>
              <a:t>n</a:t>
            </a:r>
            <a:r>
              <a:rPr lang="es-ES" sz="2400" i="1" dirty="0"/>
              <a:t> – </a:t>
            </a:r>
            <a:r>
              <a:rPr lang="es-ES" sz="2400" i="1" dirty="0" err="1"/>
              <a:t>b</a:t>
            </a:r>
            <a:r>
              <a:rPr lang="es-ES" sz="2400" i="1" baseline="-25000" dirty="0" err="1"/>
              <a:t>n</a:t>
            </a:r>
            <a:r>
              <a:rPr lang="es-ES" sz="2400" i="1" dirty="0" err="1"/>
              <a:t>y</a:t>
            </a:r>
            <a:r>
              <a:rPr lang="es-ES" sz="2400" i="1" baseline="-25000" dirty="0" err="1"/>
              <a:t>n</a:t>
            </a:r>
            <a:r>
              <a:rPr lang="es-ES" sz="2400" i="1" dirty="0"/>
              <a:t> = </a:t>
            </a:r>
            <a:r>
              <a:rPr lang="es-ES" sz="2400" i="1" dirty="0" smtClean="0"/>
              <a:t>0</a:t>
            </a:r>
          </a:p>
          <a:p>
            <a:endParaRPr lang="es-ES" sz="2400" i="1" dirty="0"/>
          </a:p>
          <a:p>
            <a:r>
              <a:rPr lang="es-ES" sz="2400" i="1" dirty="0"/>
              <a:t>a</a:t>
            </a:r>
            <a:r>
              <a:rPr lang="es-ES" sz="2400" baseline="-25000" dirty="0"/>
              <a:t>1</a:t>
            </a:r>
            <a:r>
              <a:rPr lang="es-ES" sz="2400" i="1" dirty="0"/>
              <a:t>x</a:t>
            </a:r>
            <a:r>
              <a:rPr lang="es-ES" sz="2400" baseline="-25000" dirty="0"/>
              <a:t>1</a:t>
            </a:r>
            <a:r>
              <a:rPr lang="es-ES" sz="2400" dirty="0"/>
              <a:t> – </a:t>
            </a:r>
            <a:r>
              <a:rPr lang="es-ES" sz="2400" i="1" dirty="0"/>
              <a:t>b</a:t>
            </a:r>
            <a:r>
              <a:rPr lang="es-ES" sz="2400" baseline="-25000" dirty="0"/>
              <a:t>1</a:t>
            </a:r>
            <a:r>
              <a:rPr lang="es-ES" sz="2400" i="1" dirty="0"/>
              <a:t>y</a:t>
            </a:r>
            <a:r>
              <a:rPr lang="es-ES" sz="2400" baseline="-25000" dirty="0"/>
              <a:t>1</a:t>
            </a:r>
            <a:r>
              <a:rPr lang="es-ES" sz="2400" dirty="0"/>
              <a:t> + ... + </a:t>
            </a:r>
            <a:r>
              <a:rPr lang="es-ES" sz="2400" i="1" dirty="0" err="1"/>
              <a:t>a</a:t>
            </a:r>
            <a:r>
              <a:rPr lang="es-ES" sz="2400" i="1" baseline="-25000" dirty="0" err="1"/>
              <a:t>n</a:t>
            </a:r>
            <a:r>
              <a:rPr lang="es-ES" sz="2400" i="1" dirty="0" err="1"/>
              <a:t>x</a:t>
            </a:r>
            <a:r>
              <a:rPr lang="es-ES" sz="2400" i="1" baseline="-25000" dirty="0" err="1"/>
              <a:t>n</a:t>
            </a:r>
            <a:r>
              <a:rPr lang="es-ES" sz="2400" i="1" dirty="0"/>
              <a:t> </a:t>
            </a:r>
            <a:r>
              <a:rPr lang="es-ES" sz="2400" dirty="0"/>
              <a:t>- </a:t>
            </a:r>
            <a:r>
              <a:rPr lang="es-ES" sz="2400" i="1" dirty="0" err="1"/>
              <a:t>b</a:t>
            </a:r>
            <a:r>
              <a:rPr lang="es-ES" sz="2400" i="1" baseline="-25000" dirty="0" err="1"/>
              <a:t>n</a:t>
            </a:r>
            <a:r>
              <a:rPr lang="es-ES" sz="2400" i="1" dirty="0" err="1"/>
              <a:t>y</a:t>
            </a:r>
            <a:r>
              <a:rPr lang="es-ES" sz="2400" i="1" baseline="-25000" dirty="0" err="1"/>
              <a:t>n</a:t>
            </a:r>
            <a:r>
              <a:rPr lang="es-ES" sz="2400" i="1" dirty="0"/>
              <a:t> </a:t>
            </a:r>
            <a:r>
              <a:rPr lang="es-ES" sz="2400" dirty="0"/>
              <a:t>= </a:t>
            </a:r>
            <a:r>
              <a:rPr lang="es-ES" sz="2400" i="1" dirty="0"/>
              <a:t>b</a:t>
            </a:r>
            <a:r>
              <a:rPr lang="es-ES" sz="2400" baseline="-25000" dirty="0"/>
              <a:t>0</a:t>
            </a:r>
            <a:r>
              <a:rPr lang="es-ES" sz="2400" dirty="0"/>
              <a:t> – </a:t>
            </a:r>
            <a:r>
              <a:rPr lang="es-ES" sz="2400" i="1" dirty="0"/>
              <a:t>a</a:t>
            </a:r>
            <a:r>
              <a:rPr lang="es-ES" sz="2400" baseline="-25000" dirty="0"/>
              <a:t>0</a:t>
            </a:r>
            <a:r>
              <a:rPr lang="pt-BR" sz="2400" i="1" dirty="0" smtClean="0"/>
              <a:t> </a:t>
            </a:r>
            <a:endParaRPr lang="en-US" sz="24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222862" y="5656216"/>
            <a:ext cx="77462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GCD Test. </a:t>
            </a:r>
            <a:r>
              <a:rPr lang="en-US" sz="2800" dirty="0" smtClean="0"/>
              <a:t>The</a:t>
            </a:r>
            <a:r>
              <a:rPr lang="en-US" sz="2800" b="1" dirty="0" smtClean="0"/>
              <a:t> </a:t>
            </a:r>
            <a:r>
              <a:rPr lang="en-US" sz="2800" dirty="0"/>
              <a:t>e</a:t>
            </a:r>
            <a:r>
              <a:rPr lang="en-US" sz="2800" dirty="0" smtClean="0"/>
              <a:t>quation has </a:t>
            </a:r>
            <a:r>
              <a:rPr lang="en-US" sz="2800" dirty="0"/>
              <a:t>a solution if and </a:t>
            </a:r>
            <a:r>
              <a:rPr lang="en-US" sz="2800" dirty="0" smtClean="0"/>
              <a:t>only if </a:t>
            </a:r>
            <a:r>
              <a:rPr lang="en-US" sz="2800" dirty="0" err="1"/>
              <a:t>gcd</a:t>
            </a:r>
            <a:r>
              <a:rPr lang="en-US" sz="2800" dirty="0"/>
              <a:t>(</a:t>
            </a:r>
            <a:r>
              <a:rPr lang="en-US" sz="2800" i="1" dirty="0"/>
              <a:t>a</a:t>
            </a:r>
            <a:r>
              <a:rPr lang="en-US" sz="2800" baseline="-25000" dirty="0"/>
              <a:t>1</a:t>
            </a:r>
            <a:r>
              <a:rPr lang="en-US" sz="2800" dirty="0"/>
              <a:t>,</a:t>
            </a:r>
            <a:r>
              <a:rPr lang="en-US" sz="2800" i="1" dirty="0"/>
              <a:t>...,a</a:t>
            </a:r>
            <a:r>
              <a:rPr lang="en-US" sz="2800" i="1" baseline="-25000" dirty="0"/>
              <a:t>n</a:t>
            </a:r>
            <a:r>
              <a:rPr lang="en-US" sz="2800" dirty="0"/>
              <a:t>,</a:t>
            </a:r>
            <a:r>
              <a:rPr lang="en-US" sz="2800" i="1" dirty="0"/>
              <a:t>b</a:t>
            </a:r>
            <a:r>
              <a:rPr lang="en-US" sz="2800" baseline="-25000" dirty="0"/>
              <a:t>1</a:t>
            </a:r>
            <a:r>
              <a:rPr lang="en-US" sz="2800" dirty="0"/>
              <a:t>,...,</a:t>
            </a:r>
            <a:r>
              <a:rPr lang="en-US" sz="2800" i="1" dirty="0" err="1"/>
              <a:t>b</a:t>
            </a:r>
            <a:r>
              <a:rPr lang="en-US" sz="2800" i="1" baseline="-25000" dirty="0" err="1"/>
              <a:t>n</a:t>
            </a:r>
            <a:r>
              <a:rPr lang="en-US" sz="2800" dirty="0"/>
              <a:t>) divides </a:t>
            </a:r>
            <a:r>
              <a:rPr lang="en-US" sz="2800" i="1" dirty="0"/>
              <a:t>b</a:t>
            </a:r>
            <a:r>
              <a:rPr lang="en-US" sz="2800" baseline="-25000" dirty="0"/>
              <a:t>0</a:t>
            </a:r>
            <a:r>
              <a:rPr lang="en-US" sz="2800" dirty="0"/>
              <a:t> – </a:t>
            </a:r>
            <a:r>
              <a:rPr lang="en-US" sz="2800" i="1" dirty="0"/>
              <a:t>a</a:t>
            </a:r>
            <a:r>
              <a:rPr lang="en-US" sz="2800" baseline="-25000" dirty="0"/>
              <a:t>0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2318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1616"/>
            <a:ext cx="10515600" cy="836658"/>
          </a:xfrm>
        </p:spPr>
        <p:txBody>
          <a:bodyPr/>
          <a:lstStyle/>
          <a:p>
            <a:pPr algn="ctr"/>
            <a:r>
              <a:rPr lang="en-US" b="1" dirty="0" smtClean="0"/>
              <a:t>Example of GCD Test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379620" y="2325188"/>
            <a:ext cx="51315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</a:t>
            </a:r>
            <a:r>
              <a:rPr lang="en-US" sz="2800" dirty="0" smtClean="0"/>
              <a:t>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/>
              <a:t>= </a:t>
            </a:r>
            <a:r>
              <a:rPr lang="en-US" sz="2800" dirty="0" smtClean="0"/>
              <a:t>1;i &lt;= </a:t>
            </a:r>
            <a:r>
              <a:rPr lang="en-US" sz="2800" dirty="0" err="1" smtClean="0"/>
              <a:t>n;i</a:t>
            </a:r>
            <a:r>
              <a:rPr lang="en-US" sz="2800" dirty="0" smtClean="0"/>
              <a:t>++) </a:t>
            </a:r>
          </a:p>
          <a:p>
            <a:r>
              <a:rPr lang="en-US" sz="2800" dirty="0" smtClean="0"/>
              <a:t>   S1:  a[2*</a:t>
            </a:r>
            <a:r>
              <a:rPr lang="en-US" sz="2800" dirty="0" err="1" smtClean="0"/>
              <a:t>i</a:t>
            </a:r>
            <a:r>
              <a:rPr lang="en-US" sz="2800" dirty="0"/>
              <a:t>] = b[</a:t>
            </a:r>
            <a:r>
              <a:rPr lang="en-US" sz="2800" dirty="0" err="1"/>
              <a:t>i</a:t>
            </a:r>
            <a:r>
              <a:rPr lang="en-US" sz="2800" dirty="0"/>
              <a:t>] + c[</a:t>
            </a:r>
            <a:r>
              <a:rPr lang="en-US" sz="2800" dirty="0" err="1"/>
              <a:t>i</a:t>
            </a:r>
            <a:r>
              <a:rPr lang="en-US" sz="2800" dirty="0" smtClean="0"/>
              <a:t>];</a:t>
            </a:r>
          </a:p>
          <a:p>
            <a:r>
              <a:rPr lang="en-US" sz="2800" dirty="0" smtClean="0"/>
              <a:t>   S2</a:t>
            </a:r>
            <a:r>
              <a:rPr lang="en-US" sz="2800" dirty="0"/>
              <a:t>: </a:t>
            </a:r>
            <a:r>
              <a:rPr lang="en-US" sz="2800" dirty="0" smtClean="0"/>
              <a:t> d[</a:t>
            </a:r>
            <a:r>
              <a:rPr lang="en-US" sz="2800" dirty="0" err="1" smtClean="0"/>
              <a:t>i</a:t>
            </a:r>
            <a:r>
              <a:rPr lang="en-US" sz="2800" dirty="0"/>
              <a:t>] = a[2*i-1];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6904" y="3906129"/>
            <a:ext cx="114691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Are there i1 and i2 such that </a:t>
            </a:r>
            <a:r>
              <a:rPr lang="en-US" sz="2400" dirty="0" smtClean="0"/>
              <a:t>1&lt;=i1&lt;i2&lt;=n </a:t>
            </a:r>
            <a:r>
              <a:rPr lang="en-US" sz="2400" dirty="0"/>
              <a:t>and 2*i1 = </a:t>
            </a:r>
            <a:r>
              <a:rPr lang="en-US" sz="2400" dirty="0" smtClean="0"/>
              <a:t>2*i2-1 ?</a:t>
            </a:r>
          </a:p>
          <a:p>
            <a:endParaRPr lang="en-US" sz="2400" dirty="0"/>
          </a:p>
          <a:p>
            <a:r>
              <a:rPr lang="en-US" sz="2400" dirty="0" smtClean="0"/>
              <a:t>equivalently </a:t>
            </a:r>
            <a:r>
              <a:rPr lang="en-US" sz="2400" dirty="0"/>
              <a:t>2*i2 </a:t>
            </a:r>
            <a:r>
              <a:rPr lang="en-US" sz="2400" dirty="0" smtClean="0"/>
              <a:t>+ (-2)*i1 </a:t>
            </a:r>
            <a:r>
              <a:rPr lang="en-US" sz="2400" dirty="0"/>
              <a:t>= </a:t>
            </a:r>
            <a:r>
              <a:rPr lang="en-US" sz="2400" dirty="0" smtClean="0"/>
              <a:t>1</a:t>
            </a:r>
          </a:p>
          <a:p>
            <a:endParaRPr lang="en-US" sz="2400" dirty="0"/>
          </a:p>
          <a:p>
            <a:r>
              <a:rPr lang="en-US" sz="2400" dirty="0" smtClean="0"/>
              <a:t>There </a:t>
            </a:r>
            <a:r>
              <a:rPr lang="en-US" sz="2400" dirty="0"/>
              <a:t>is an integer solution if and only if </a:t>
            </a:r>
            <a:r>
              <a:rPr lang="en-US" sz="2400" dirty="0" err="1"/>
              <a:t>gcd</a:t>
            </a:r>
            <a:r>
              <a:rPr lang="en-US" sz="2400" dirty="0"/>
              <a:t>(2,-2) divides </a:t>
            </a:r>
            <a:r>
              <a:rPr lang="en-US" sz="2400" dirty="0" smtClean="0"/>
              <a:t>1</a:t>
            </a:r>
          </a:p>
          <a:p>
            <a:endParaRPr lang="en-US" sz="2400" dirty="0"/>
          </a:p>
          <a:p>
            <a:r>
              <a:rPr lang="en-US" sz="2400" dirty="0" smtClean="0"/>
              <a:t>This </a:t>
            </a:r>
            <a:r>
              <a:rPr lang="en-US" sz="2400" dirty="0"/>
              <a:t>is not the case, so no </a:t>
            </a:r>
            <a:r>
              <a:rPr lang="en-US" sz="2400" dirty="0" smtClean="0"/>
              <a:t>dependence.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9533" y="1058093"/>
            <a:ext cx="88827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if a loop carried dependency exists between X[a*</a:t>
            </a:r>
            <a:r>
              <a:rPr lang="en-US" sz="2400" dirty="0" err="1"/>
              <a:t>i</a:t>
            </a:r>
            <a:r>
              <a:rPr lang="en-US" sz="2400" dirty="0"/>
              <a:t> + b] and X[c*</a:t>
            </a:r>
            <a:r>
              <a:rPr lang="en-US" sz="2400" dirty="0" err="1"/>
              <a:t>i</a:t>
            </a:r>
            <a:r>
              <a:rPr lang="en-US" sz="2400" dirty="0"/>
              <a:t> + d] </a:t>
            </a:r>
            <a:endParaRPr lang="en-US" sz="2400" dirty="0" smtClean="0"/>
          </a:p>
          <a:p>
            <a:r>
              <a:rPr lang="en-US" sz="2400" dirty="0" smtClean="0"/>
              <a:t>then </a:t>
            </a:r>
            <a:r>
              <a:rPr lang="en-US" sz="2400" dirty="0"/>
              <a:t>GCD (c, a) must divide (d – b). </a:t>
            </a:r>
          </a:p>
        </p:txBody>
      </p:sp>
    </p:spTree>
    <p:extLst>
      <p:ext uri="{BB962C8B-B14F-4D97-AF65-F5344CB8AC3E}">
        <p14:creationId xmlns:p14="http://schemas.microsoft.com/office/powerpoint/2010/main" val="2282362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1616"/>
            <a:ext cx="10515600" cy="836658"/>
          </a:xfrm>
        </p:spPr>
        <p:txBody>
          <a:bodyPr/>
          <a:lstStyle/>
          <a:p>
            <a:pPr algn="ctr"/>
            <a:r>
              <a:rPr lang="en-US" b="1" dirty="0" smtClean="0"/>
              <a:t>False Positive of GCD Test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079172" y="1045028"/>
            <a:ext cx="51315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</a:t>
            </a:r>
            <a:r>
              <a:rPr lang="en-US" sz="2800" dirty="0" smtClean="0"/>
              <a:t>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/>
              <a:t>= </a:t>
            </a:r>
            <a:r>
              <a:rPr lang="en-US" sz="2800" dirty="0" err="1"/>
              <a:t>L</a:t>
            </a:r>
            <a:r>
              <a:rPr lang="en-US" sz="2800" dirty="0" err="1" smtClean="0"/>
              <a:t>;i</a:t>
            </a:r>
            <a:r>
              <a:rPr lang="en-US" sz="2800" dirty="0" smtClean="0"/>
              <a:t> </a:t>
            </a:r>
            <a:r>
              <a:rPr lang="en-US" sz="2800" dirty="0" smtClean="0"/>
              <a:t>&lt;= </a:t>
            </a:r>
            <a:r>
              <a:rPr lang="en-US" sz="2800" dirty="0" smtClean="0"/>
              <a:t>L+10</a:t>
            </a:r>
            <a:r>
              <a:rPr lang="en-US" sz="2800" dirty="0" smtClean="0"/>
              <a:t>; </a:t>
            </a:r>
            <a:r>
              <a:rPr lang="en-US" sz="2800" dirty="0" err="1" smtClean="0"/>
              <a:t>i</a:t>
            </a:r>
            <a:r>
              <a:rPr lang="en-US" sz="2800" dirty="0" smtClean="0"/>
              <a:t>++) </a:t>
            </a:r>
          </a:p>
          <a:p>
            <a:r>
              <a:rPr lang="en-US" sz="2800" dirty="0" smtClean="0"/>
              <a:t>       S1</a:t>
            </a:r>
            <a:r>
              <a:rPr lang="en-US" sz="2800" dirty="0"/>
              <a:t>: a[</a:t>
            </a:r>
            <a:r>
              <a:rPr lang="en-US" sz="2800" dirty="0" err="1"/>
              <a:t>i</a:t>
            </a:r>
            <a:r>
              <a:rPr lang="en-US" sz="2800" dirty="0"/>
              <a:t>] = b[</a:t>
            </a:r>
            <a:r>
              <a:rPr lang="en-US" sz="2800" dirty="0" err="1"/>
              <a:t>i</a:t>
            </a:r>
            <a:r>
              <a:rPr lang="en-US" sz="2800" dirty="0"/>
              <a:t>] + c[</a:t>
            </a:r>
            <a:r>
              <a:rPr lang="en-US" sz="2800" dirty="0" err="1"/>
              <a:t>i</a:t>
            </a:r>
            <a:r>
              <a:rPr lang="en-US" sz="2800" dirty="0" smtClean="0"/>
              <a:t>];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S2</a:t>
            </a:r>
            <a:r>
              <a:rPr lang="en-US" sz="2800" dirty="0"/>
              <a:t>: d[</a:t>
            </a:r>
            <a:r>
              <a:rPr lang="en-US" sz="2800" dirty="0" err="1"/>
              <a:t>i</a:t>
            </a:r>
            <a:r>
              <a:rPr lang="en-US" sz="2800" dirty="0"/>
              <a:t>] = a[i-100];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1406" y="2704006"/>
            <a:ext cx="114691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Are there i1 and i2 such that </a:t>
            </a:r>
            <a:r>
              <a:rPr lang="en-US" sz="2400" dirty="0" smtClean="0"/>
              <a:t>L&lt;=i1&lt;i2&lt;=L+10 </a:t>
            </a:r>
            <a:r>
              <a:rPr lang="en-US" sz="2400" dirty="0"/>
              <a:t>and i1 = i2-100 </a:t>
            </a:r>
            <a:r>
              <a:rPr lang="en-US" sz="2400" dirty="0" smtClean="0"/>
              <a:t>?</a:t>
            </a:r>
          </a:p>
          <a:p>
            <a:endParaRPr lang="en-US" sz="2400" dirty="0"/>
          </a:p>
          <a:p>
            <a:r>
              <a:rPr lang="en-US" sz="2400" dirty="0"/>
              <a:t>equivalently  i2 - i1 = </a:t>
            </a:r>
            <a:r>
              <a:rPr lang="en-US" sz="2400" dirty="0" smtClean="0"/>
              <a:t>100</a:t>
            </a:r>
          </a:p>
          <a:p>
            <a:endParaRPr lang="en-US" sz="2400" dirty="0"/>
          </a:p>
          <a:p>
            <a:r>
              <a:rPr lang="en-US" sz="2400" dirty="0" smtClean="0"/>
              <a:t>There </a:t>
            </a:r>
            <a:r>
              <a:rPr lang="en-US" sz="2400" dirty="0"/>
              <a:t>is an integer solution if and only if </a:t>
            </a:r>
            <a:r>
              <a:rPr lang="en-US" sz="2400" dirty="0" err="1" smtClean="0"/>
              <a:t>gcd</a:t>
            </a:r>
            <a:r>
              <a:rPr lang="en-US" sz="2400" dirty="0" smtClean="0"/>
              <a:t>(1,-1) </a:t>
            </a:r>
            <a:r>
              <a:rPr lang="en-US" sz="2400" dirty="0"/>
              <a:t>divides </a:t>
            </a:r>
            <a:r>
              <a:rPr lang="en-US" sz="2400" dirty="0" smtClean="0"/>
              <a:t>100</a:t>
            </a:r>
          </a:p>
          <a:p>
            <a:endParaRPr lang="en-US" sz="2400" dirty="0"/>
          </a:p>
          <a:p>
            <a:r>
              <a:rPr lang="en-US" sz="2400" dirty="0" smtClean="0"/>
              <a:t>Answer: true, so there is a dependence</a:t>
            </a:r>
          </a:p>
          <a:p>
            <a:endParaRPr lang="en-US" sz="2400" dirty="0"/>
          </a:p>
          <a:p>
            <a:r>
              <a:rPr lang="en-US" sz="2400" dirty="0" smtClean="0"/>
              <a:t>But there is no actual dependence: false positive!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20047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802"/>
            <a:ext cx="10515600" cy="849721"/>
          </a:xfrm>
        </p:spPr>
        <p:txBody>
          <a:bodyPr/>
          <a:lstStyle/>
          <a:p>
            <a:pPr algn="ctr"/>
            <a:r>
              <a:rPr lang="en-US" b="1" dirty="0" smtClean="0"/>
              <a:t>Limitations of GCD Test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306286"/>
            <a:ext cx="872381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Ignores </a:t>
            </a:r>
            <a:r>
              <a:rPr lang="en-US" sz="2800" dirty="0"/>
              <a:t>loop </a:t>
            </a:r>
            <a:r>
              <a:rPr lang="en-US" sz="2800" dirty="0" smtClean="0"/>
              <a:t>bounds </a:t>
            </a:r>
          </a:p>
          <a:p>
            <a:endParaRPr lang="en-US" sz="2800" dirty="0" smtClean="0"/>
          </a:p>
          <a:p>
            <a:r>
              <a:rPr lang="en-US" sz="2800" dirty="0" smtClean="0"/>
              <a:t>Does </a:t>
            </a:r>
            <a:r>
              <a:rPr lang="en-US" sz="2800" dirty="0"/>
              <a:t>not provide distance or direction </a:t>
            </a:r>
            <a:r>
              <a:rPr lang="en-US" sz="2800" dirty="0" smtClean="0"/>
              <a:t>information</a:t>
            </a:r>
          </a:p>
          <a:p>
            <a:endParaRPr lang="en-US" sz="2800" dirty="0" smtClean="0"/>
          </a:p>
          <a:p>
            <a:r>
              <a:rPr lang="en-US" sz="2800" dirty="0" smtClean="0"/>
              <a:t>If GCD </a:t>
            </a:r>
            <a:r>
              <a:rPr lang="en-US" sz="2800" dirty="0"/>
              <a:t>is </a:t>
            </a:r>
            <a:r>
              <a:rPr lang="en-US" sz="2800" dirty="0" smtClean="0"/>
              <a:t>1</a:t>
            </a:r>
            <a:r>
              <a:rPr lang="en-US" sz="2800" dirty="0"/>
              <a:t>, </a:t>
            </a:r>
            <a:r>
              <a:rPr lang="en-US" sz="2800" dirty="0" smtClean="0"/>
              <a:t>then the analysis is very </a:t>
            </a:r>
            <a:r>
              <a:rPr lang="en-US" sz="2800" dirty="0"/>
              <a:t>conservative</a:t>
            </a:r>
          </a:p>
        </p:txBody>
      </p:sp>
    </p:spTree>
    <p:extLst>
      <p:ext uri="{BB962C8B-B14F-4D97-AF65-F5344CB8AC3E}">
        <p14:creationId xmlns:p14="http://schemas.microsoft.com/office/powerpoint/2010/main" val="4028844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9494</TotalTime>
  <Words>1031</Words>
  <Application>Microsoft Office PowerPoint</Application>
  <PresentationFormat>Widescreen</PresentationFormat>
  <Paragraphs>203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Office Theme</vt:lpstr>
      <vt:lpstr>Dependency Testing</vt:lpstr>
      <vt:lpstr>Recap</vt:lpstr>
      <vt:lpstr>General Condition for Loop Dependency </vt:lpstr>
      <vt:lpstr>Problem: Dependence Testing</vt:lpstr>
      <vt:lpstr>Dependency Testing</vt:lpstr>
      <vt:lpstr>GCD Test</vt:lpstr>
      <vt:lpstr>Example of GCD Test</vt:lpstr>
      <vt:lpstr>False Positive of GCD Test</vt:lpstr>
      <vt:lpstr>Limitations of GCD Test</vt:lpstr>
      <vt:lpstr>Delta Test</vt:lpstr>
      <vt:lpstr>Another Example</vt:lpstr>
      <vt:lpstr>Dependency and Parallelism</vt:lpstr>
      <vt:lpstr>Scalar Expansion</vt:lpstr>
      <vt:lpstr>Restrictions</vt:lpstr>
      <vt:lpstr>Privatization</vt:lpstr>
      <vt:lpstr>Restrictions</vt:lpstr>
      <vt:lpstr>Summary: Dependency and Parallelism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COL380: Introduction to Parallel &amp; Distributed Programming</dc:title>
  <dc:creator>Soham Chakraborty</dc:creator>
  <cp:lastModifiedBy>Soham Chakraborty</cp:lastModifiedBy>
  <cp:revision>457</cp:revision>
  <dcterms:created xsi:type="dcterms:W3CDTF">2021-02-03T10:36:24Z</dcterms:created>
  <dcterms:modified xsi:type="dcterms:W3CDTF">2021-03-05T07:27:24Z</dcterms:modified>
</cp:coreProperties>
</file>