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328" r:id="rId4"/>
    <p:sldId id="322" r:id="rId5"/>
    <p:sldId id="323" r:id="rId6"/>
    <p:sldId id="337" r:id="rId7"/>
    <p:sldId id="345" r:id="rId8"/>
    <p:sldId id="338" r:id="rId9"/>
    <p:sldId id="339" r:id="rId10"/>
    <p:sldId id="332" r:id="rId11"/>
    <p:sldId id="343" r:id="rId12"/>
    <p:sldId id="334" r:id="rId13"/>
    <p:sldId id="335" r:id="rId14"/>
    <p:sldId id="333" r:id="rId15"/>
    <p:sldId id="342" r:id="rId16"/>
    <p:sldId id="346" r:id="rId17"/>
    <p:sldId id="347" r:id="rId18"/>
    <p:sldId id="348" r:id="rId19"/>
    <p:sldId id="33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mp.org/spec-html/5.0/openmp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Writing Parallel </a:t>
            </a:r>
            <a:r>
              <a:rPr lang="en-US" b="1" dirty="0" smtClean="0"/>
              <a:t>Program-4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8402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should we </a:t>
            </a:r>
            <a:r>
              <a:rPr lang="en-US" dirty="0">
                <a:solidFill>
                  <a:srgbClr val="C00000"/>
                </a:solidFill>
              </a:rPr>
              <a:t>NOT</a:t>
            </a:r>
            <a:r>
              <a:rPr lang="en-US" dirty="0"/>
              <a:t> parallelize a loop?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3673" y="1302327"/>
            <a:ext cx="1055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Answer: If there are data dependencies across iterations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2784764"/>
            <a:ext cx="38238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Example:</a:t>
            </a:r>
          </a:p>
          <a:p>
            <a:endParaRPr lang="en-US" sz="2800" dirty="0"/>
          </a:p>
          <a:p>
            <a:r>
              <a:rPr lang="en-US" sz="2800" dirty="0"/>
              <a:t>for(int </a:t>
            </a:r>
            <a:r>
              <a:rPr lang="en-US" sz="2800" dirty="0" err="1"/>
              <a:t>i</a:t>
            </a:r>
            <a:r>
              <a:rPr lang="en-US" sz="2800" dirty="0"/>
              <a:t>=0;i&lt;</a:t>
            </a:r>
            <a:r>
              <a:rPr lang="en-US" sz="2800" dirty="0" err="1"/>
              <a:t>N;i</a:t>
            </a:r>
            <a:r>
              <a:rPr lang="en-US" sz="2800" dirty="0"/>
              <a:t>++)  </a:t>
            </a:r>
          </a:p>
          <a:p>
            <a:r>
              <a:rPr lang="en-US" sz="2800" dirty="0"/>
              <a:t>        sum = sum + a[</a:t>
            </a:r>
            <a:r>
              <a:rPr lang="en-US" sz="2800" dirty="0" err="1"/>
              <a:t>i</a:t>
            </a:r>
            <a:r>
              <a:rPr lang="en-US" sz="2800" dirty="0" smtClean="0"/>
              <a:t>];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40873" y="5167745"/>
            <a:ext cx="9698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definition of `sum’ in iteration </a:t>
            </a:r>
            <a:r>
              <a:rPr lang="en-US" sz="2800" dirty="0" err="1" smtClean="0"/>
              <a:t>i</a:t>
            </a:r>
            <a:r>
              <a:rPr lang="en-US" sz="2800" dirty="0" smtClean="0"/>
              <a:t> is used in iteration (i+1)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4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4"/>
            <a:ext cx="10515600" cy="812511"/>
          </a:xfrm>
        </p:spPr>
        <p:txBody>
          <a:bodyPr/>
          <a:lstStyle/>
          <a:p>
            <a:pPr algn="ctr"/>
            <a:r>
              <a:rPr lang="en-US" b="1" dirty="0" smtClean="0"/>
              <a:t>Data Dependence: general Definition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84218" y="163483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 is a </a:t>
            </a:r>
            <a:r>
              <a:rPr lang="en-US" sz="2400" i="1" dirty="0"/>
              <a:t>data dependence </a:t>
            </a:r>
            <a:r>
              <a:rPr lang="en-US" sz="2400" dirty="0"/>
              <a:t>from statement S1 to</a:t>
            </a:r>
          </a:p>
          <a:p>
            <a:r>
              <a:rPr lang="en-US" sz="2400" dirty="0"/>
              <a:t>statement S2 (statement S2 </a:t>
            </a:r>
            <a:r>
              <a:rPr lang="en-US" sz="2400" i="1" dirty="0"/>
              <a:t>depends on </a:t>
            </a:r>
            <a:r>
              <a:rPr lang="en-US" sz="2400" dirty="0"/>
              <a:t>statement S1) if and only </a:t>
            </a:r>
            <a:r>
              <a:rPr lang="en-US" sz="2400" dirty="0" smtClean="0"/>
              <a:t>if</a:t>
            </a:r>
          </a:p>
          <a:p>
            <a:endParaRPr lang="en-US" sz="2400" dirty="0"/>
          </a:p>
          <a:p>
            <a:r>
              <a:rPr lang="en-US" sz="2400" dirty="0"/>
              <a:t>1) both statements access the same memory location and at least</a:t>
            </a:r>
          </a:p>
          <a:p>
            <a:r>
              <a:rPr lang="en-US" sz="2400" dirty="0"/>
              <a:t>one of them </a:t>
            </a:r>
            <a:r>
              <a:rPr lang="en-US" sz="2400" dirty="0" smtClean="0"/>
              <a:t>is a write and</a:t>
            </a:r>
          </a:p>
          <a:p>
            <a:endParaRPr lang="en-US" sz="2400" dirty="0"/>
          </a:p>
          <a:p>
            <a:r>
              <a:rPr lang="en-US" sz="2400" dirty="0"/>
              <a:t>2) there is a feasible run-time execution path from S1 to S2.</a:t>
            </a:r>
          </a:p>
        </p:txBody>
      </p:sp>
    </p:spTree>
    <p:extLst>
      <p:ext uri="{BB962C8B-B14F-4D97-AF65-F5344CB8AC3E}">
        <p14:creationId xmlns:p14="http://schemas.microsoft.com/office/powerpoint/2010/main" val="2780007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4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Data Dependency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1164" y="1136068"/>
            <a:ext cx="11222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True dependence: </a:t>
            </a:r>
            <a:r>
              <a:rPr lang="en-US" sz="2800" dirty="0" smtClean="0"/>
              <a:t>written</a:t>
            </a:r>
            <a:r>
              <a:rPr lang="en-US" sz="2800" b="1" dirty="0" smtClean="0"/>
              <a:t> </a:t>
            </a:r>
            <a:r>
              <a:rPr lang="en-US" sz="2800" dirty="0" smtClean="0"/>
              <a:t>data is read later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1163" y="4946076"/>
            <a:ext cx="1034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Output dependence:</a:t>
            </a:r>
            <a:r>
              <a:rPr lang="en-US" sz="2800" dirty="0" smtClean="0"/>
              <a:t> two statements write on the same location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131127" y="1674300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X = a;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…; b = X;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5712" y="5622856"/>
            <a:ext cx="2410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X=a; …; X=b;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159" y="3103415"/>
            <a:ext cx="11222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Anti-dependence: </a:t>
            </a:r>
            <a:r>
              <a:rPr lang="en-US" sz="2800" dirty="0" smtClean="0"/>
              <a:t>read data is written later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31121" y="3669356"/>
            <a:ext cx="4710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b = </a:t>
            </a:r>
            <a:r>
              <a:rPr lang="en-US" sz="2800" dirty="0" smtClean="0">
                <a:solidFill>
                  <a:prstClr val="black"/>
                </a:solidFill>
              </a:rPr>
              <a:t>X; …; X = a;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41127" y="1828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// X is not redefined between S1 and 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23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4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Data Dependency Across Iterations in a Loop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942109" y="1605031"/>
            <a:ext cx="37822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1: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for(int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=0;i&lt;</a:t>
            </a:r>
            <a:r>
              <a:rPr lang="en-US" sz="2800" dirty="0" err="1">
                <a:solidFill>
                  <a:prstClr val="black"/>
                </a:solidFill>
              </a:rPr>
              <a:t>N;i</a:t>
            </a:r>
            <a:r>
              <a:rPr lang="en-US" sz="2800" dirty="0">
                <a:solidFill>
                  <a:prstClr val="black"/>
                </a:solidFill>
              </a:rPr>
              <a:t>++) 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sum = sum + a[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];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4057290"/>
            <a:ext cx="30272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2: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for(int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=0;i&lt;</a:t>
            </a:r>
            <a:r>
              <a:rPr lang="en-US" sz="2800" dirty="0" err="1">
                <a:solidFill>
                  <a:prstClr val="black"/>
                </a:solidFill>
              </a:rPr>
              <a:t>N;i</a:t>
            </a:r>
            <a:r>
              <a:rPr lang="en-US" sz="2800" dirty="0">
                <a:solidFill>
                  <a:prstClr val="black"/>
                </a:solidFill>
              </a:rPr>
              <a:t>++) 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a[0] =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;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48043" y="1147017"/>
            <a:ext cx="38723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3: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for(int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=0;i&lt;</a:t>
            </a:r>
            <a:r>
              <a:rPr lang="en-US" sz="2800" dirty="0" err="1">
                <a:solidFill>
                  <a:prstClr val="black"/>
                </a:solidFill>
              </a:rPr>
              <a:t>N;i</a:t>
            </a:r>
            <a:r>
              <a:rPr lang="en-US" sz="2800" dirty="0" smtClean="0">
                <a:solidFill>
                  <a:prstClr val="black"/>
                </a:solidFill>
              </a:rPr>
              <a:t>++){ 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t </a:t>
            </a:r>
            <a:r>
              <a:rPr lang="en-US" sz="2800" dirty="0" smtClean="0">
                <a:solidFill>
                  <a:prstClr val="black"/>
                </a:solidFill>
              </a:rPr>
              <a:t>= 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];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   b[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 = t;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   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 = b[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];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8043" y="3851800"/>
            <a:ext cx="34913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        t </a:t>
            </a:r>
            <a:r>
              <a:rPr lang="en-US" sz="2400" dirty="0">
                <a:solidFill>
                  <a:prstClr val="black"/>
                </a:solidFill>
              </a:rPr>
              <a:t>= a[</a:t>
            </a:r>
            <a:r>
              <a:rPr lang="en-US" sz="2400" dirty="0" err="1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];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        b[</a:t>
            </a:r>
            <a:r>
              <a:rPr lang="en-US" sz="2400" dirty="0" err="1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] = t;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        a[</a:t>
            </a:r>
            <a:r>
              <a:rPr lang="en-US" sz="2400" dirty="0" err="1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] = b[</a:t>
            </a:r>
            <a:r>
              <a:rPr lang="en-US" sz="2400" dirty="0" err="1">
                <a:solidFill>
                  <a:prstClr val="black"/>
                </a:solidFill>
              </a:rPr>
              <a:t>i</a:t>
            </a:r>
            <a:r>
              <a:rPr lang="en-US" sz="2400" dirty="0" smtClean="0">
                <a:solidFill>
                  <a:prstClr val="black"/>
                </a:solidFill>
              </a:rPr>
              <a:t>];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        t </a:t>
            </a:r>
            <a:r>
              <a:rPr lang="en-US" sz="2400" dirty="0">
                <a:solidFill>
                  <a:prstClr val="black"/>
                </a:solidFill>
              </a:rPr>
              <a:t>= </a:t>
            </a:r>
            <a:r>
              <a:rPr lang="en-US" sz="2400" dirty="0" smtClean="0">
                <a:solidFill>
                  <a:prstClr val="black"/>
                </a:solidFill>
              </a:rPr>
              <a:t>a[i+1];</a:t>
            </a:r>
            <a:endParaRPr lang="en-US" sz="2400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        </a:t>
            </a:r>
            <a:r>
              <a:rPr lang="en-US" sz="2400" dirty="0" smtClean="0">
                <a:solidFill>
                  <a:prstClr val="black"/>
                </a:solidFill>
              </a:rPr>
              <a:t>b[i+1] </a:t>
            </a:r>
            <a:r>
              <a:rPr lang="en-US" sz="2400" dirty="0">
                <a:solidFill>
                  <a:prstClr val="black"/>
                </a:solidFill>
              </a:rPr>
              <a:t>= t;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        </a:t>
            </a:r>
            <a:r>
              <a:rPr lang="en-US" sz="2400" dirty="0" smtClean="0">
                <a:solidFill>
                  <a:prstClr val="black"/>
                </a:solidFill>
              </a:rPr>
              <a:t>a[i+1] </a:t>
            </a:r>
            <a:r>
              <a:rPr lang="en-US" sz="2400" dirty="0">
                <a:solidFill>
                  <a:prstClr val="black"/>
                </a:solidFill>
              </a:rPr>
              <a:t>= b[</a:t>
            </a:r>
            <a:r>
              <a:rPr lang="en-US" sz="2400" dirty="0" err="1">
                <a:solidFill>
                  <a:prstClr val="black"/>
                </a:solidFill>
              </a:rPr>
              <a:t>i</a:t>
            </a:r>
            <a:r>
              <a:rPr lang="en-US" sz="2400" dirty="0" smtClean="0">
                <a:solidFill>
                  <a:prstClr val="black"/>
                </a:solidFill>
              </a:rPr>
              <a:t>];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05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4"/>
            <a:ext cx="10515600" cy="826366"/>
          </a:xfrm>
        </p:spPr>
        <p:txBody>
          <a:bodyPr/>
          <a:lstStyle/>
          <a:p>
            <a:pPr algn="ctr"/>
            <a:r>
              <a:rPr lang="en-US" b="1" dirty="0"/>
              <a:t>Data Dependency Across Iterations in a Loop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506" y="1136068"/>
            <a:ext cx="1089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Read-Write:</a:t>
            </a:r>
            <a:r>
              <a:rPr lang="en-US" sz="2800" dirty="0" smtClean="0"/>
              <a:t> Data is written in one iteration and read in another iteration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1163" y="3865419"/>
            <a:ext cx="1034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Write-Write:</a:t>
            </a:r>
            <a:r>
              <a:rPr lang="en-US" sz="2800" dirty="0" smtClean="0"/>
              <a:t> two iterations writing on the same location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244436" y="192368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Example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for(int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=0;i&lt;</a:t>
            </a:r>
            <a:r>
              <a:rPr lang="en-US" sz="2800" dirty="0" err="1">
                <a:solidFill>
                  <a:prstClr val="black"/>
                </a:solidFill>
              </a:rPr>
              <a:t>N;i</a:t>
            </a:r>
            <a:r>
              <a:rPr lang="en-US" sz="2800" dirty="0">
                <a:solidFill>
                  <a:prstClr val="black"/>
                </a:solidFill>
              </a:rPr>
              <a:t>++) 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sum = sum + a[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];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4434" y="454219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Example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for(int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=0;i&lt;</a:t>
            </a:r>
            <a:r>
              <a:rPr lang="en-US" sz="2800" dirty="0" err="1">
                <a:solidFill>
                  <a:prstClr val="black"/>
                </a:solidFill>
              </a:rPr>
              <a:t>N;i</a:t>
            </a:r>
            <a:r>
              <a:rPr lang="en-US" sz="2800" dirty="0">
                <a:solidFill>
                  <a:prstClr val="black"/>
                </a:solidFill>
              </a:rPr>
              <a:t>++) 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a[0] =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;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06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4"/>
            <a:ext cx="10515600" cy="826366"/>
          </a:xfrm>
        </p:spPr>
        <p:txBody>
          <a:bodyPr/>
          <a:lstStyle/>
          <a:p>
            <a:pPr algn="ctr"/>
            <a:r>
              <a:rPr lang="en-US" b="1" dirty="0"/>
              <a:t>Loop index based dependencies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5691" y="1292445"/>
            <a:ext cx="33666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1: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</a:t>
            </a:r>
            <a:r>
              <a:rPr lang="en-US" sz="2800" dirty="0" err="1">
                <a:solidFill>
                  <a:prstClr val="black"/>
                </a:solidFill>
              </a:rPr>
              <a:t>int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=0;i&lt;</a:t>
            </a:r>
            <a:r>
              <a:rPr lang="en-US" sz="2800" dirty="0" err="1" smtClean="0">
                <a:solidFill>
                  <a:prstClr val="black"/>
                </a:solidFill>
              </a:rPr>
              <a:t>N;i</a:t>
            </a:r>
            <a:r>
              <a:rPr lang="en-US" sz="2800" dirty="0" smtClean="0">
                <a:solidFill>
                  <a:prstClr val="black"/>
                </a:solidFill>
              </a:rPr>
              <a:t>++) 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a[i+1]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677166"/>
            <a:ext cx="5624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a[0] -&gt; a[1] -&gt; a[2] -&gt; … -&gt; a[N-1]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565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4"/>
            <a:ext cx="10515600" cy="826366"/>
          </a:xfrm>
        </p:spPr>
        <p:txBody>
          <a:bodyPr/>
          <a:lstStyle/>
          <a:p>
            <a:pPr algn="ctr"/>
            <a:r>
              <a:rPr lang="en-US" b="1" dirty="0"/>
              <a:t>Loop index based dependencies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5691" y="1292445"/>
            <a:ext cx="33666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1: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</a:t>
            </a:r>
            <a:r>
              <a:rPr lang="en-US" sz="2800" dirty="0" err="1">
                <a:solidFill>
                  <a:prstClr val="black"/>
                </a:solidFill>
              </a:rPr>
              <a:t>int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=0;i&lt;</a:t>
            </a:r>
            <a:r>
              <a:rPr lang="en-US" sz="2800" dirty="0" err="1" smtClean="0">
                <a:solidFill>
                  <a:prstClr val="black"/>
                </a:solidFill>
              </a:rPr>
              <a:t>N;i</a:t>
            </a:r>
            <a:r>
              <a:rPr lang="en-US" sz="2800" dirty="0" smtClean="0">
                <a:solidFill>
                  <a:prstClr val="black"/>
                </a:solidFill>
              </a:rPr>
              <a:t>++) 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a[i+1]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];</a:t>
            </a:r>
          </a:p>
        </p:txBody>
      </p:sp>
      <p:sp>
        <p:nvSpPr>
          <p:cNvPr id="9" name="Rectangle 8"/>
          <p:cNvSpPr/>
          <p:nvPr/>
        </p:nvSpPr>
        <p:spPr>
          <a:xfrm>
            <a:off x="505691" y="3301353"/>
            <a:ext cx="43503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2: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</a:t>
            </a:r>
            <a:r>
              <a:rPr lang="en-US" sz="2800" dirty="0" err="1">
                <a:solidFill>
                  <a:prstClr val="black"/>
                </a:solidFill>
              </a:rPr>
              <a:t>int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=0;i&lt;</a:t>
            </a:r>
            <a:r>
              <a:rPr lang="en-US" sz="2800" dirty="0" err="1" smtClean="0">
                <a:solidFill>
                  <a:prstClr val="black"/>
                </a:solidFill>
              </a:rPr>
              <a:t>N;i</a:t>
            </a:r>
            <a:r>
              <a:rPr lang="en-US" sz="2800" dirty="0" smtClean="0">
                <a:solidFill>
                  <a:prstClr val="black"/>
                </a:solidFill>
              </a:rPr>
              <a:t>++) 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a[i+2]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677166"/>
            <a:ext cx="5624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a[0] -&gt; a[1] -&gt; a[2] -&gt; … -&gt; a[N-1]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1" y="3727639"/>
            <a:ext cx="5624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a[0] -&gt; a[2] -&gt; a[4] -&gt; …</a:t>
            </a:r>
          </a:p>
          <a:p>
            <a:r>
              <a:rPr lang="en-US" sz="2800" dirty="0" smtClean="0"/>
              <a:t>a[1] </a:t>
            </a:r>
            <a:r>
              <a:rPr lang="en-US" sz="2800" dirty="0"/>
              <a:t>-&gt; </a:t>
            </a:r>
            <a:r>
              <a:rPr lang="en-US" sz="2800" dirty="0" smtClean="0"/>
              <a:t>a[3] </a:t>
            </a:r>
            <a:r>
              <a:rPr lang="en-US" sz="2800" dirty="0"/>
              <a:t>-&gt; </a:t>
            </a:r>
            <a:r>
              <a:rPr lang="en-US" sz="2800" dirty="0" smtClean="0"/>
              <a:t>a[5] </a:t>
            </a:r>
            <a:r>
              <a:rPr lang="en-US" sz="2800" dirty="0"/>
              <a:t>-&gt; </a:t>
            </a: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2689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4"/>
            <a:ext cx="10515600" cy="826366"/>
          </a:xfrm>
        </p:spPr>
        <p:txBody>
          <a:bodyPr/>
          <a:lstStyle/>
          <a:p>
            <a:pPr algn="ctr"/>
            <a:r>
              <a:rPr lang="en-US" b="1" dirty="0"/>
              <a:t>Loop index based dependencies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5691" y="1292445"/>
            <a:ext cx="33666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1: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</a:t>
            </a:r>
            <a:r>
              <a:rPr lang="en-US" sz="2800" dirty="0" err="1">
                <a:solidFill>
                  <a:prstClr val="black"/>
                </a:solidFill>
              </a:rPr>
              <a:t>int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=0;i&lt;</a:t>
            </a:r>
            <a:r>
              <a:rPr lang="en-US" sz="2800" dirty="0" err="1" smtClean="0">
                <a:solidFill>
                  <a:prstClr val="black"/>
                </a:solidFill>
              </a:rPr>
              <a:t>N;i</a:t>
            </a:r>
            <a:r>
              <a:rPr lang="en-US" sz="2800" dirty="0" smtClean="0">
                <a:solidFill>
                  <a:prstClr val="black"/>
                </a:solidFill>
              </a:rPr>
              <a:t>++) 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a[i+1]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];</a:t>
            </a:r>
          </a:p>
        </p:txBody>
      </p:sp>
      <p:sp>
        <p:nvSpPr>
          <p:cNvPr id="9" name="Rectangle 8"/>
          <p:cNvSpPr/>
          <p:nvPr/>
        </p:nvSpPr>
        <p:spPr>
          <a:xfrm>
            <a:off x="505691" y="3301353"/>
            <a:ext cx="43503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2: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</a:t>
            </a:r>
            <a:r>
              <a:rPr lang="en-US" sz="2800" dirty="0" err="1">
                <a:solidFill>
                  <a:prstClr val="black"/>
                </a:solidFill>
              </a:rPr>
              <a:t>int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=0;i&lt;</a:t>
            </a:r>
            <a:r>
              <a:rPr lang="en-US" sz="2800" dirty="0" err="1" smtClean="0">
                <a:solidFill>
                  <a:prstClr val="black"/>
                </a:solidFill>
              </a:rPr>
              <a:t>N;i</a:t>
            </a:r>
            <a:r>
              <a:rPr lang="en-US" sz="2800" dirty="0" smtClean="0">
                <a:solidFill>
                  <a:prstClr val="black"/>
                </a:solidFill>
              </a:rPr>
              <a:t>++) 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a[i+2]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];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690" y="5310261"/>
            <a:ext cx="33666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3: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</a:t>
            </a:r>
            <a:r>
              <a:rPr lang="en-US" sz="2800" dirty="0" err="1">
                <a:solidFill>
                  <a:prstClr val="black"/>
                </a:solidFill>
              </a:rPr>
              <a:t>int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=0;i&lt;</a:t>
            </a:r>
            <a:r>
              <a:rPr lang="en-US" sz="2800" dirty="0" err="1" smtClean="0">
                <a:solidFill>
                  <a:prstClr val="black"/>
                </a:solidFill>
              </a:rPr>
              <a:t>N;i</a:t>
            </a:r>
            <a:r>
              <a:rPr lang="en-US" sz="2800" dirty="0" smtClean="0">
                <a:solidFill>
                  <a:prstClr val="black"/>
                </a:solidFill>
              </a:rPr>
              <a:t>+=2) 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a[i+1]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677166"/>
            <a:ext cx="5624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a[0] -&gt; a[1] -&gt; a[2] -&gt; … -&gt; a[N-1]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1" y="3727639"/>
            <a:ext cx="5624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a[0] -&gt; a[2] -&gt; a[4] -&gt; …</a:t>
            </a:r>
          </a:p>
          <a:p>
            <a:r>
              <a:rPr lang="en-US" sz="2800" dirty="0" smtClean="0"/>
              <a:t>a[1] </a:t>
            </a:r>
            <a:r>
              <a:rPr lang="en-US" sz="2800" dirty="0"/>
              <a:t>-&gt; </a:t>
            </a:r>
            <a:r>
              <a:rPr lang="en-US" sz="2800" dirty="0" smtClean="0"/>
              <a:t>a[3] </a:t>
            </a:r>
            <a:r>
              <a:rPr lang="en-US" sz="2800" dirty="0"/>
              <a:t>-&gt; </a:t>
            </a:r>
            <a:r>
              <a:rPr lang="en-US" sz="2800" dirty="0" smtClean="0"/>
              <a:t>a[5] </a:t>
            </a:r>
            <a:r>
              <a:rPr lang="en-US" sz="2800" dirty="0"/>
              <a:t>-&gt; 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0038" y="5210082"/>
            <a:ext cx="22998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a[0] -&gt; a[1] </a:t>
            </a:r>
          </a:p>
          <a:p>
            <a:r>
              <a:rPr lang="en-US" sz="2800" dirty="0" smtClean="0"/>
              <a:t>a[2] </a:t>
            </a:r>
            <a:r>
              <a:rPr lang="en-US" sz="2800" dirty="0"/>
              <a:t>-&gt; </a:t>
            </a:r>
            <a:r>
              <a:rPr lang="en-US" sz="2800" dirty="0" smtClean="0"/>
              <a:t>a[3] </a:t>
            </a:r>
          </a:p>
          <a:p>
            <a:r>
              <a:rPr lang="en-US" sz="2800" dirty="0" smtClean="0"/>
              <a:t>a[4] </a:t>
            </a:r>
            <a:r>
              <a:rPr lang="en-US" sz="2800" dirty="0"/>
              <a:t>-&gt; </a:t>
            </a:r>
            <a:r>
              <a:rPr lang="en-US" sz="2800" dirty="0" smtClean="0"/>
              <a:t>a[5]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729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34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Data Dependency Across Iterations in a Loop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942109" y="1605031"/>
            <a:ext cx="37822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1: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for(int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=0;i&lt;</a:t>
            </a:r>
            <a:r>
              <a:rPr lang="en-US" sz="2800" dirty="0" err="1">
                <a:solidFill>
                  <a:prstClr val="black"/>
                </a:solidFill>
              </a:rPr>
              <a:t>N;i</a:t>
            </a:r>
            <a:r>
              <a:rPr lang="en-US" sz="2800" dirty="0">
                <a:solidFill>
                  <a:prstClr val="black"/>
                </a:solidFill>
              </a:rPr>
              <a:t>++) 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sum = sum + a[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];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4057290"/>
            <a:ext cx="30272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2: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for(int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=0;i&lt;</a:t>
            </a:r>
            <a:r>
              <a:rPr lang="en-US" sz="2800" dirty="0" err="1">
                <a:solidFill>
                  <a:prstClr val="black"/>
                </a:solidFill>
              </a:rPr>
              <a:t>N;i</a:t>
            </a:r>
            <a:r>
              <a:rPr lang="en-US" sz="2800" dirty="0">
                <a:solidFill>
                  <a:prstClr val="black"/>
                </a:solidFill>
              </a:rPr>
              <a:t>++) 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dirty="0" smtClean="0">
                <a:solidFill>
                  <a:prstClr val="black"/>
                </a:solidFill>
              </a:rPr>
              <a:t>a[0] = 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;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7316" y="2072131"/>
            <a:ext cx="38723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Example 3: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for(int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=0;i&lt;</a:t>
            </a:r>
            <a:r>
              <a:rPr lang="en-US" sz="2800" dirty="0" err="1">
                <a:solidFill>
                  <a:prstClr val="black"/>
                </a:solidFill>
              </a:rPr>
              <a:t>N;i</a:t>
            </a:r>
            <a:r>
              <a:rPr lang="en-US" sz="2800" dirty="0" smtClean="0">
                <a:solidFill>
                  <a:prstClr val="black"/>
                </a:solidFill>
              </a:rPr>
              <a:t>++){ 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   </a:t>
            </a:r>
            <a:r>
              <a:rPr lang="en-US" sz="2800" dirty="0" err="1" smtClean="0">
                <a:solidFill>
                  <a:prstClr val="black"/>
                </a:solidFill>
              </a:rPr>
              <a:t>int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t = 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];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   b[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 = t;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   a[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 = b[</a:t>
            </a:r>
            <a:r>
              <a:rPr lang="en-US" sz="2800" dirty="0" err="1" smtClean="0">
                <a:solidFill>
                  <a:prstClr val="black"/>
                </a:solidFill>
              </a:rPr>
              <a:t>i</a:t>
            </a:r>
            <a:r>
              <a:rPr lang="en-US" sz="2800" dirty="0" smtClean="0">
                <a:solidFill>
                  <a:prstClr val="black"/>
                </a:solidFill>
              </a:rPr>
              <a:t>];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8727" y="5763491"/>
            <a:ext cx="6733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Can we parallelize these loops?</a:t>
            </a:r>
            <a:endParaRPr lang="en-US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836" y="1440872"/>
            <a:ext cx="118733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 smtClean="0"/>
              <a:t>OpenMP</a:t>
            </a:r>
            <a:r>
              <a:rPr lang="en-US" sz="2800" dirty="0" smtClean="0"/>
              <a:t> Specification.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www.openmp.org/spec-html/5.0/openmp.html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Chapter 2.2.1, 2.2.2</a:t>
            </a:r>
          </a:p>
          <a:p>
            <a:r>
              <a:rPr lang="en-US" sz="2800" dirty="0" smtClean="0"/>
              <a:t>Optimizing </a:t>
            </a:r>
            <a:r>
              <a:rPr lang="en-US" sz="2800" dirty="0"/>
              <a:t>compilers for modern </a:t>
            </a:r>
            <a:r>
              <a:rPr lang="en-US" sz="2800" dirty="0" smtClean="0"/>
              <a:t>architectures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dependence-based approach </a:t>
            </a:r>
            <a:endParaRPr lang="en-US" sz="2800" dirty="0" smtClean="0"/>
          </a:p>
          <a:p>
            <a:r>
              <a:rPr lang="en-US" sz="2800" dirty="0" smtClean="0"/>
              <a:t>by </a:t>
            </a:r>
            <a:r>
              <a:rPr lang="en-US" sz="2800" dirty="0"/>
              <a:t>Randy Allen, Ken </a:t>
            </a:r>
            <a:r>
              <a:rPr lang="en-US" sz="2800" dirty="0" smtClean="0"/>
              <a:t>Kennedy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38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743239"/>
          </a:xfrm>
        </p:spPr>
        <p:txBody>
          <a:bodyPr/>
          <a:lstStyle/>
          <a:p>
            <a:pPr algn="ctr"/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5127" y="1565564"/>
            <a:ext cx="11014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Synchronization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>
                <a:solidFill>
                  <a:prstClr val="black"/>
                </a:solidFill>
              </a:rPr>
              <a:t>b</a:t>
            </a:r>
            <a:r>
              <a:rPr lang="en-US" sz="3200" dirty="0" smtClean="0">
                <a:solidFill>
                  <a:prstClr val="black"/>
                </a:solidFill>
              </a:rPr>
              <a:t>arrier, critical)</a:t>
            </a: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Data race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2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5"/>
            <a:ext cx="10515600" cy="770948"/>
          </a:xfrm>
        </p:spPr>
        <p:txBody>
          <a:bodyPr/>
          <a:lstStyle/>
          <a:p>
            <a:pPr algn="ctr"/>
            <a:r>
              <a:rPr lang="en-US" b="1" dirty="0" smtClean="0"/>
              <a:t>Recap: Barrier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7090" y="1163780"/>
            <a:ext cx="1181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 smtClean="0"/>
              <a:t>program point where </a:t>
            </a:r>
            <a:r>
              <a:rPr lang="en-US" sz="2400" dirty="0"/>
              <a:t>all active threads will stop until all threads have arrived at that point.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37314" y="2117882"/>
            <a:ext cx="510094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#pragma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omp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parallel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int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=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omp_get_thread_num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a[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] =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#pragma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omp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barrier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b[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] =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}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23021" y="2576945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395860" y="2590795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0086123" y="2618500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73638" y="3456710"/>
            <a:ext cx="3108960" cy="0"/>
          </a:xfrm>
          <a:prstGeom prst="line">
            <a:avLst/>
          </a:prstGeom>
          <a:ln w="349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523019" y="3699163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395858" y="3713013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086121" y="3740718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483927" y="2618500"/>
            <a:ext cx="498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56218" y="3920836"/>
            <a:ext cx="526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952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70947"/>
          </a:xfrm>
        </p:spPr>
        <p:txBody>
          <a:bodyPr/>
          <a:lstStyle/>
          <a:p>
            <a:pPr algn="ctr"/>
            <a:r>
              <a:rPr lang="en-US" b="1" dirty="0" smtClean="0"/>
              <a:t>Recap: Critical Section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19196"/>
            <a:ext cx="10868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Only one thread execute a critical section at a time.</a:t>
            </a:r>
          </a:p>
          <a:p>
            <a:endParaRPr lang="en-US" sz="2800" dirty="0"/>
          </a:p>
          <a:p>
            <a:r>
              <a:rPr lang="en-US" sz="2800" dirty="0" smtClean="0"/>
              <a:t>Provides mutual exclusion.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6" y="3032845"/>
            <a:ext cx="2483168" cy="2944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7334" y="3118571"/>
            <a:ext cx="6600825" cy="284988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761022" y="3851564"/>
            <a:ext cx="872834" cy="803563"/>
          </a:xfrm>
          <a:prstGeom prst="ellipse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398333" y="4488883"/>
            <a:ext cx="872834" cy="803563"/>
          </a:xfrm>
          <a:prstGeom prst="ellipse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49492" y="5112329"/>
            <a:ext cx="872834" cy="803563"/>
          </a:xfrm>
          <a:prstGeom prst="ellipse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728362" y="3214247"/>
            <a:ext cx="872834" cy="803563"/>
          </a:xfrm>
          <a:prstGeom prst="ellipse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30440" y="6220692"/>
            <a:ext cx="356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Ref: https://</a:t>
            </a:r>
            <a:r>
              <a:rPr lang="en-US" dirty="0" smtClean="0"/>
              <a:t>ppc.cs.aalto.fi/ch3/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4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02"/>
            <a:ext cx="10515600" cy="820473"/>
          </a:xfrm>
        </p:spPr>
        <p:txBody>
          <a:bodyPr/>
          <a:lstStyle/>
          <a:p>
            <a:pPr algn="ctr"/>
            <a:r>
              <a:rPr lang="en-US" b="1" dirty="0" smtClean="0"/>
              <a:t>Recap: Data Race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0042" y="906867"/>
            <a:ext cx="10550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Multiple parallel threads access one shared memory location where </a:t>
            </a:r>
          </a:p>
          <a:p>
            <a:r>
              <a:rPr lang="en-US" sz="2800" dirty="0" smtClean="0"/>
              <a:t>at least one of these accesses is a write. </a:t>
            </a:r>
          </a:p>
          <a:p>
            <a:endParaRPr lang="en-US" sz="2800" dirty="0"/>
          </a:p>
          <a:p>
            <a:r>
              <a:rPr lang="en-US" sz="2800" dirty="0" smtClean="0"/>
              <a:t>The read or written value is undefined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8615" y="2804241"/>
            <a:ext cx="6373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</a:t>
            </a:r>
          </a:p>
          <a:p>
            <a:endParaRPr lang="en-US" sz="2800" dirty="0"/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</a:t>
            </a:r>
            <a:r>
              <a:rPr lang="en-US" sz="2800" dirty="0" smtClean="0"/>
              <a:t>for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/>
              <a:t>for(int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r>
              <a:rPr lang="en-US" sz="2800" dirty="0" smtClean="0"/>
              <a:t>{</a:t>
            </a:r>
          </a:p>
          <a:p>
            <a:r>
              <a:rPr lang="en-US" sz="2800" dirty="0" smtClean="0"/>
              <a:t>   sum </a:t>
            </a:r>
            <a:r>
              <a:rPr lang="en-US" sz="2800" dirty="0"/>
              <a:t>= </a:t>
            </a:r>
            <a:r>
              <a:rPr lang="en-US" sz="2800" dirty="0" smtClean="0"/>
              <a:t>sum + f(a[</a:t>
            </a:r>
            <a:r>
              <a:rPr lang="en-US" sz="2800" dirty="0" err="1" smtClean="0"/>
              <a:t>i</a:t>
            </a:r>
            <a:r>
              <a:rPr lang="en-US" sz="2800" dirty="0" smtClean="0"/>
              <a:t>]);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785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76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Reduction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9818" y="1413164"/>
            <a:ext cx="9822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Reducing an expression to a value.</a:t>
            </a:r>
          </a:p>
          <a:p>
            <a:endParaRPr lang="en-US" sz="3200" dirty="0" smtClean="0"/>
          </a:p>
          <a:p>
            <a:r>
              <a:rPr lang="en-US" sz="3200" dirty="0" smtClean="0"/>
              <a:t>sum = a[0] + a[1] + … + a[N-1]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99655" y="3730974"/>
            <a:ext cx="60336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Can we can reduce the following loop?</a:t>
            </a:r>
          </a:p>
          <a:p>
            <a:endParaRPr lang="en-US" sz="2800" dirty="0"/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r>
              <a:rPr lang="en-US" sz="2800" dirty="0" smtClean="0"/>
              <a:t>{</a:t>
            </a:r>
          </a:p>
          <a:p>
            <a:r>
              <a:rPr lang="en-US" sz="2800" dirty="0" smtClean="0"/>
              <a:t>   sum </a:t>
            </a:r>
            <a:r>
              <a:rPr lang="en-US" sz="2800" dirty="0"/>
              <a:t>= </a:t>
            </a:r>
            <a:r>
              <a:rPr lang="en-US" sz="2800" dirty="0" smtClean="0"/>
              <a:t>sum +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78433" y="4350327"/>
            <a:ext cx="4322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Issues:</a:t>
            </a:r>
          </a:p>
          <a:p>
            <a:endParaRPr lang="en-US" sz="2800" dirty="0"/>
          </a:p>
          <a:p>
            <a:r>
              <a:rPr lang="en-US" sz="2800" dirty="0" smtClean="0"/>
              <a:t>- Data </a:t>
            </a:r>
            <a:r>
              <a:rPr lang="en-US" sz="2800" dirty="0" smtClean="0"/>
              <a:t>race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0210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76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Reduction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9818" y="1413164"/>
            <a:ext cx="9822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Reducing an expression to a value.</a:t>
            </a:r>
          </a:p>
          <a:p>
            <a:endParaRPr lang="en-US" sz="3200" dirty="0" smtClean="0"/>
          </a:p>
          <a:p>
            <a:r>
              <a:rPr lang="en-US" sz="3200" dirty="0" smtClean="0"/>
              <a:t>sum = a[0] + a[1] + … + a[N-1]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99655" y="3730974"/>
            <a:ext cx="60336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Can we can reduce the following loop?</a:t>
            </a:r>
          </a:p>
          <a:p>
            <a:endParaRPr lang="en-US" sz="2800" dirty="0"/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r>
              <a:rPr lang="en-US" sz="2800" dirty="0" smtClean="0"/>
              <a:t>{</a:t>
            </a:r>
          </a:p>
          <a:p>
            <a:r>
              <a:rPr lang="en-US" sz="2800" dirty="0" smtClean="0"/>
              <a:t>   sum </a:t>
            </a:r>
            <a:r>
              <a:rPr lang="en-US" sz="2800" dirty="0"/>
              <a:t>= </a:t>
            </a:r>
            <a:r>
              <a:rPr lang="en-US" sz="2800" dirty="0" smtClean="0"/>
              <a:t>sum +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9564" y="3906982"/>
            <a:ext cx="5112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Issues:</a:t>
            </a:r>
          </a:p>
          <a:p>
            <a:endParaRPr lang="en-US" sz="2800" dirty="0"/>
          </a:p>
          <a:p>
            <a:r>
              <a:rPr lang="en-US" sz="2800" dirty="0" smtClean="0"/>
              <a:t>- Data race</a:t>
            </a:r>
          </a:p>
          <a:p>
            <a:endParaRPr lang="en-US" sz="2800" dirty="0"/>
          </a:p>
          <a:p>
            <a:r>
              <a:rPr lang="en-US" sz="2800" dirty="0" smtClean="0"/>
              <a:t>- </a:t>
            </a:r>
            <a:r>
              <a:rPr lang="en-US" sz="2800" dirty="0" smtClean="0"/>
              <a:t>dependencies across iterations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312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76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Parallel For Reduction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7310" y="1730650"/>
            <a:ext cx="1051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Can we can reduce the following loop?</a:t>
            </a:r>
          </a:p>
          <a:p>
            <a:endParaRPr lang="en-US" sz="2800" dirty="0" smtClean="0"/>
          </a:p>
          <a:p>
            <a:pPr lvl="0"/>
            <a:r>
              <a:rPr lang="en-US" altLang="en-US" sz="2800" dirty="0">
                <a:latin typeface="Arial Unicode MS"/>
              </a:rPr>
              <a:t>#pragma </a:t>
            </a:r>
            <a:r>
              <a:rPr lang="en-US" altLang="en-US" sz="2800" dirty="0" err="1">
                <a:latin typeface="Arial Unicode MS"/>
              </a:rPr>
              <a:t>omp</a:t>
            </a:r>
            <a:r>
              <a:rPr lang="en-US" altLang="en-US" sz="2800" dirty="0">
                <a:latin typeface="Arial Unicode MS"/>
              </a:rPr>
              <a:t> parallel for shared(sum, a) reduction(+: sum)</a:t>
            </a:r>
            <a:r>
              <a:rPr lang="en-US" altLang="en-US" sz="3600" dirty="0"/>
              <a:t> </a:t>
            </a:r>
            <a:endParaRPr lang="en-US" sz="2800" dirty="0"/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r>
              <a:rPr lang="en-US" sz="2800" dirty="0" smtClean="0"/>
              <a:t>{</a:t>
            </a:r>
          </a:p>
          <a:p>
            <a:r>
              <a:rPr lang="en-US" sz="2800" dirty="0" smtClean="0"/>
              <a:t>   sum </a:t>
            </a:r>
            <a:r>
              <a:rPr lang="en-US" sz="2800" dirty="0"/>
              <a:t>= </a:t>
            </a:r>
            <a:r>
              <a:rPr lang="en-US" sz="2800" dirty="0" smtClean="0"/>
              <a:t>sum +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310" y="5195455"/>
            <a:ext cx="987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Supported reduction </a:t>
            </a:r>
            <a:r>
              <a:rPr lang="en-US" sz="3200" dirty="0" smtClean="0"/>
              <a:t>operators: </a:t>
            </a:r>
            <a:r>
              <a:rPr lang="en-US" altLang="en-US" sz="3200" dirty="0">
                <a:solidFill>
                  <a:prstClr val="black"/>
                </a:solidFill>
              </a:rPr>
              <a:t>+, -, *, &amp;, |, ^, &amp;&amp;, || </a:t>
            </a:r>
          </a:p>
        </p:txBody>
      </p:sp>
    </p:spTree>
    <p:extLst>
      <p:ext uri="{BB962C8B-B14F-4D97-AF65-F5344CB8AC3E}">
        <p14:creationId xmlns:p14="http://schemas.microsoft.com/office/powerpoint/2010/main" val="424807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76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Handling Parallel For Reduction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7310" y="1425850"/>
            <a:ext cx="1051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2800" dirty="0" smtClean="0"/>
              <a:t>#</a:t>
            </a:r>
            <a:r>
              <a:rPr lang="en-US" altLang="en-US" sz="2800" dirty="0"/>
              <a:t>pragma </a:t>
            </a:r>
            <a:r>
              <a:rPr lang="en-US" altLang="en-US" sz="2800" dirty="0" err="1"/>
              <a:t>omp</a:t>
            </a:r>
            <a:r>
              <a:rPr lang="en-US" altLang="en-US" sz="2800" dirty="0"/>
              <a:t> parallel for shared(sum, a) reduction(+: sum) </a:t>
            </a:r>
            <a:endParaRPr lang="en-US" sz="2800" dirty="0"/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r>
              <a:rPr lang="en-US" sz="2800" dirty="0" smtClean="0"/>
              <a:t>{</a:t>
            </a:r>
          </a:p>
          <a:p>
            <a:r>
              <a:rPr lang="en-US" sz="2800" dirty="0" smtClean="0"/>
              <a:t>   sum </a:t>
            </a:r>
            <a:r>
              <a:rPr lang="en-US" sz="2800" dirty="0"/>
              <a:t>= </a:t>
            </a:r>
            <a:r>
              <a:rPr lang="en-US" sz="2800" dirty="0" smtClean="0"/>
              <a:t>sum +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4237" y="3506964"/>
            <a:ext cx="109035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Reduction forks a number of threads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Iterations </a:t>
            </a:r>
            <a:r>
              <a:rPr lang="en-US" sz="2800" dirty="0" smtClean="0"/>
              <a:t>are assigned to threads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Partial sum values are computed.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Final value is computed by accumulating the partial </a:t>
            </a:r>
            <a:r>
              <a:rPr lang="en-US" sz="2800" dirty="0"/>
              <a:t>sum values</a:t>
            </a:r>
          </a:p>
        </p:txBody>
      </p:sp>
    </p:spTree>
    <p:extLst>
      <p:ext uri="{BB962C8B-B14F-4D97-AF65-F5344CB8AC3E}">
        <p14:creationId xmlns:p14="http://schemas.microsoft.com/office/powerpoint/2010/main" val="325756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6743</TotalTime>
  <Words>912</Words>
  <Application>Microsoft Office PowerPoint</Application>
  <PresentationFormat>Widescreen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Unicode MS</vt:lpstr>
      <vt:lpstr>Calibri</vt:lpstr>
      <vt:lpstr>Calibri Light</vt:lpstr>
      <vt:lpstr>Wingdings</vt:lpstr>
      <vt:lpstr>Office Theme</vt:lpstr>
      <vt:lpstr>Writing Parallel Program-4</vt:lpstr>
      <vt:lpstr>Recap</vt:lpstr>
      <vt:lpstr>Recap: Barrier</vt:lpstr>
      <vt:lpstr>Recap: Critical Section</vt:lpstr>
      <vt:lpstr>Recap: Data Race</vt:lpstr>
      <vt:lpstr>Reduction</vt:lpstr>
      <vt:lpstr>Reduction</vt:lpstr>
      <vt:lpstr>Parallel For Reduction</vt:lpstr>
      <vt:lpstr>Handling Parallel For Reduction</vt:lpstr>
      <vt:lpstr>When should we NOT parallelize a loop?</vt:lpstr>
      <vt:lpstr>Data Dependence: general Definition</vt:lpstr>
      <vt:lpstr>Data Dependency</vt:lpstr>
      <vt:lpstr>Data Dependency Across Iterations in a Loop</vt:lpstr>
      <vt:lpstr>Data Dependency Across Iterations in a Loop</vt:lpstr>
      <vt:lpstr>Loop index based dependencies</vt:lpstr>
      <vt:lpstr>Loop index based dependencies</vt:lpstr>
      <vt:lpstr>Loop index based dependencies</vt:lpstr>
      <vt:lpstr>Data Dependency Across Iterations in a Loop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272</cp:revision>
  <dcterms:created xsi:type="dcterms:W3CDTF">2021-02-03T10:36:24Z</dcterms:created>
  <dcterms:modified xsi:type="dcterms:W3CDTF">2021-02-23T19:46:01Z</dcterms:modified>
</cp:coreProperties>
</file>