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57" r:id="rId5"/>
    <p:sldId id="258" r:id="rId6"/>
    <p:sldId id="260" r:id="rId7"/>
    <p:sldId id="259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5" r:id="rId18"/>
    <p:sldId id="276" r:id="rId19"/>
    <p:sldId id="277" r:id="rId20"/>
    <p:sldId id="278" r:id="rId21"/>
    <p:sldId id="28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7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33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8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61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08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043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66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7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8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14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4FC29-D0BA-4789-8C57-CACB3BDF1EF4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42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08219"/>
          </a:xfrm>
        </p:spPr>
        <p:txBody>
          <a:bodyPr>
            <a:normAutofit/>
          </a:bodyPr>
          <a:lstStyle/>
          <a:p>
            <a:r>
              <a:rPr lang="en-US" b="1" dirty="0" smtClean="0"/>
              <a:t>Performance Analysis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82345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802"/>
          </a:xfrm>
        </p:spPr>
        <p:txBody>
          <a:bodyPr/>
          <a:lstStyle/>
          <a:p>
            <a:pPr algn="ctr"/>
            <a:r>
              <a:rPr lang="en-US" b="1" dirty="0" smtClean="0"/>
              <a:t>Speedup vs Efficiency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09735"/>
            <a:ext cx="5295900" cy="2609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1709735"/>
            <a:ext cx="5676900" cy="36957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57744" y="5860473"/>
            <a:ext cx="91994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Speedup and efficiency increase with problem size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772840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450"/>
            <a:ext cx="10515600" cy="798657"/>
          </a:xfrm>
        </p:spPr>
        <p:txBody>
          <a:bodyPr/>
          <a:lstStyle/>
          <a:p>
            <a:pPr algn="ctr"/>
            <a:r>
              <a:rPr lang="en-US" b="1" dirty="0" smtClean="0"/>
              <a:t>Amdahl’s Law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01783" y="1399309"/>
            <a:ext cx="115546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Unless the entire </a:t>
            </a:r>
            <a:r>
              <a:rPr lang="en-US" sz="2800" dirty="0"/>
              <a:t>serial program is </a:t>
            </a:r>
            <a:r>
              <a:rPr lang="en-US" sz="2800" dirty="0" smtClean="0"/>
              <a:t>parallelized, the </a:t>
            </a:r>
            <a:r>
              <a:rPr lang="en-US" sz="2800" dirty="0"/>
              <a:t>possible speedup is going to be </a:t>
            </a:r>
            <a:r>
              <a:rPr lang="en-US" sz="2800" dirty="0" smtClean="0"/>
              <a:t>limited regardless </a:t>
            </a:r>
            <a:r>
              <a:rPr lang="en-US" sz="2800" dirty="0"/>
              <a:t>of the number </a:t>
            </a:r>
            <a:r>
              <a:rPr lang="en-US" sz="2800" dirty="0" smtClean="0"/>
              <a:t>of </a:t>
            </a:r>
            <a:r>
              <a:rPr lang="en-US" sz="2800" dirty="0"/>
              <a:t>processors by the sequential component(</a:t>
            </a:r>
            <a:r>
              <a:rPr lang="en-US" sz="2800" dirty="0" err="1"/>
              <a:t>unparallelized</a:t>
            </a:r>
            <a:r>
              <a:rPr lang="en-US" sz="2800" dirty="0"/>
              <a:t> fraction) of a </a:t>
            </a:r>
            <a:r>
              <a:rPr lang="en-US" sz="2800" dirty="0" smtClean="0"/>
              <a:t>program.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255818"/>
            <a:ext cx="110697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f: parallelized fraction of a program</a:t>
            </a:r>
          </a:p>
          <a:p>
            <a:r>
              <a:rPr lang="en-US" sz="2800" dirty="0" smtClean="0"/>
              <a:t>1-f: sequential component(</a:t>
            </a:r>
            <a:r>
              <a:rPr lang="en-US" sz="2800" dirty="0" err="1"/>
              <a:t>unparallelized</a:t>
            </a:r>
            <a:r>
              <a:rPr lang="en-US" sz="2800" dirty="0"/>
              <a:t> fraction</a:t>
            </a:r>
            <a:r>
              <a:rPr lang="en-US" sz="2800" dirty="0" smtClean="0"/>
              <a:t>) of a program</a:t>
            </a:r>
          </a:p>
          <a:p>
            <a:endParaRPr lang="en-US" sz="2800" dirty="0"/>
          </a:p>
          <a:p>
            <a:r>
              <a:rPr lang="en-US" sz="2800" dirty="0"/>
              <a:t>T</a:t>
            </a:r>
            <a:r>
              <a:rPr lang="en-US" sz="2800" baseline="-25000" dirty="0"/>
              <a:t>parallel</a:t>
            </a:r>
            <a:r>
              <a:rPr lang="en-US" sz="2800" dirty="0"/>
              <a:t> </a:t>
            </a:r>
            <a:r>
              <a:rPr lang="en-US" sz="2800" dirty="0" smtClean="0"/>
              <a:t>= f * (</a:t>
            </a:r>
            <a:r>
              <a:rPr lang="en-US" sz="2800" dirty="0" smtClean="0">
                <a:solidFill>
                  <a:prstClr val="black"/>
                </a:solidFill>
              </a:rPr>
              <a:t>T</a:t>
            </a:r>
            <a:r>
              <a:rPr lang="en-US" sz="2800" baseline="-25000" dirty="0" smtClean="0">
                <a:solidFill>
                  <a:prstClr val="black"/>
                </a:solidFill>
              </a:rPr>
              <a:t>serial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</a:rPr>
              <a:t>/ </a:t>
            </a:r>
            <a:r>
              <a:rPr lang="en-US" sz="2800" dirty="0" smtClean="0">
                <a:solidFill>
                  <a:prstClr val="black"/>
                </a:solidFill>
              </a:rPr>
              <a:t>p) + (1-f) * T</a:t>
            </a:r>
            <a:r>
              <a:rPr lang="en-US" sz="2800" baseline="-25000" dirty="0" smtClean="0">
                <a:solidFill>
                  <a:prstClr val="black"/>
                </a:solidFill>
              </a:rPr>
              <a:t>serial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Speedup S = </a:t>
            </a:r>
            <a:r>
              <a:rPr lang="en-US" sz="2800" dirty="0" smtClean="0">
                <a:solidFill>
                  <a:prstClr val="black"/>
                </a:solidFill>
              </a:rPr>
              <a:t>T</a:t>
            </a:r>
            <a:r>
              <a:rPr lang="en-US" sz="2800" baseline="-25000" dirty="0" smtClean="0">
                <a:solidFill>
                  <a:prstClr val="black"/>
                </a:solidFill>
              </a:rPr>
              <a:t>serial </a:t>
            </a:r>
            <a:r>
              <a:rPr lang="en-US" sz="2800" dirty="0" smtClean="0">
                <a:solidFill>
                  <a:prstClr val="black"/>
                </a:solidFill>
              </a:rPr>
              <a:t>/ T</a:t>
            </a:r>
            <a:r>
              <a:rPr lang="en-US" sz="2800" baseline="-25000" dirty="0" smtClean="0">
                <a:solidFill>
                  <a:prstClr val="black"/>
                </a:solidFill>
              </a:rPr>
              <a:t>parallel </a:t>
            </a:r>
            <a:r>
              <a:rPr lang="en-US" sz="2800" dirty="0" smtClean="0">
                <a:solidFill>
                  <a:prstClr val="black"/>
                </a:solidFill>
              </a:rPr>
              <a:t>= </a:t>
            </a:r>
            <a:r>
              <a:rPr lang="en-US" sz="2800" dirty="0">
                <a:solidFill>
                  <a:prstClr val="black"/>
                </a:solidFill>
              </a:rPr>
              <a:t>T</a:t>
            </a:r>
            <a:r>
              <a:rPr lang="en-US" sz="2800" baseline="-25000" dirty="0">
                <a:solidFill>
                  <a:prstClr val="black"/>
                </a:solidFill>
              </a:rPr>
              <a:t>serial </a:t>
            </a:r>
            <a:r>
              <a:rPr lang="en-US" sz="2800" dirty="0" smtClean="0">
                <a:solidFill>
                  <a:prstClr val="black"/>
                </a:solidFill>
              </a:rPr>
              <a:t>/ (</a:t>
            </a:r>
            <a:r>
              <a:rPr lang="en-US" sz="2800" dirty="0"/>
              <a:t>f * (</a:t>
            </a:r>
            <a:r>
              <a:rPr lang="en-US" sz="2800" dirty="0">
                <a:solidFill>
                  <a:prstClr val="black"/>
                </a:solidFill>
              </a:rPr>
              <a:t>T</a:t>
            </a:r>
            <a:r>
              <a:rPr lang="en-US" sz="2800" baseline="-25000" dirty="0">
                <a:solidFill>
                  <a:prstClr val="black"/>
                </a:solidFill>
              </a:rPr>
              <a:t>serial</a:t>
            </a:r>
            <a:r>
              <a:rPr lang="en-US" sz="2800" dirty="0">
                <a:solidFill>
                  <a:prstClr val="black"/>
                </a:solidFill>
              </a:rPr>
              <a:t> / p) + (1-f) * T</a:t>
            </a:r>
            <a:r>
              <a:rPr lang="en-US" sz="2800" baseline="-25000" dirty="0">
                <a:solidFill>
                  <a:prstClr val="black"/>
                </a:solidFill>
              </a:rPr>
              <a:t>serial</a:t>
            </a:r>
            <a:r>
              <a:rPr lang="en-US" sz="2800" dirty="0" smtClean="0">
                <a:solidFill>
                  <a:prstClr val="black"/>
                </a:solidFill>
              </a:rPr>
              <a:t>)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381162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8032"/>
            <a:ext cx="10515600" cy="89563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Example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886689"/>
            <a:ext cx="112360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Let </a:t>
            </a:r>
            <a:r>
              <a:rPr lang="en-US" sz="2800" dirty="0">
                <a:solidFill>
                  <a:prstClr val="black"/>
                </a:solidFill>
              </a:rPr>
              <a:t>T</a:t>
            </a:r>
            <a:r>
              <a:rPr lang="en-US" sz="2800" baseline="-25000" dirty="0">
                <a:solidFill>
                  <a:prstClr val="black"/>
                </a:solidFill>
              </a:rPr>
              <a:t>serial </a:t>
            </a:r>
            <a:r>
              <a:rPr lang="en-US" sz="2800" dirty="0" smtClean="0"/>
              <a:t>=20, f = 0.9, and </a:t>
            </a:r>
          </a:p>
          <a:p>
            <a:endParaRPr lang="en-US" sz="2800" dirty="0"/>
          </a:p>
          <a:p>
            <a:r>
              <a:rPr lang="en-US" sz="2800" dirty="0" smtClean="0"/>
              <a:t>p = 2 =&gt; </a:t>
            </a:r>
          </a:p>
          <a:p>
            <a:r>
              <a:rPr lang="en-US" sz="2800" dirty="0" smtClean="0"/>
              <a:t>T</a:t>
            </a:r>
            <a:r>
              <a:rPr lang="en-US" sz="2800" baseline="-25000" dirty="0" smtClean="0"/>
              <a:t>parallel</a:t>
            </a:r>
            <a:r>
              <a:rPr lang="en-US" sz="2800" dirty="0" smtClean="0"/>
              <a:t> </a:t>
            </a:r>
            <a:r>
              <a:rPr lang="en-US" sz="2800" dirty="0"/>
              <a:t>= f * (</a:t>
            </a:r>
            <a:r>
              <a:rPr lang="en-US" sz="2800" dirty="0">
                <a:solidFill>
                  <a:prstClr val="black"/>
                </a:solidFill>
              </a:rPr>
              <a:t>T</a:t>
            </a:r>
            <a:r>
              <a:rPr lang="en-US" sz="2800" baseline="-25000" dirty="0">
                <a:solidFill>
                  <a:prstClr val="black"/>
                </a:solidFill>
              </a:rPr>
              <a:t>serial</a:t>
            </a:r>
            <a:r>
              <a:rPr lang="en-US" sz="2800" dirty="0">
                <a:solidFill>
                  <a:prstClr val="black"/>
                </a:solidFill>
              </a:rPr>
              <a:t> / p) + (1-f) * </a:t>
            </a:r>
            <a:r>
              <a:rPr lang="en-US" sz="2800" dirty="0" smtClean="0">
                <a:solidFill>
                  <a:prstClr val="black"/>
                </a:solidFill>
              </a:rPr>
              <a:t>T</a:t>
            </a:r>
            <a:r>
              <a:rPr lang="en-US" sz="2800" baseline="-25000" dirty="0" smtClean="0">
                <a:solidFill>
                  <a:prstClr val="black"/>
                </a:solidFill>
              </a:rPr>
              <a:t>serial</a:t>
            </a:r>
            <a:r>
              <a:rPr lang="en-US" sz="2800" dirty="0" smtClean="0">
                <a:solidFill>
                  <a:prstClr val="black"/>
                </a:solidFill>
              </a:rPr>
              <a:t> = 0.9 * 20/2 + 0.1 * 20 = 9 + 2 = 11</a:t>
            </a:r>
          </a:p>
        </p:txBody>
      </p:sp>
    </p:spTree>
    <p:extLst>
      <p:ext uri="{BB962C8B-B14F-4D97-AF65-F5344CB8AC3E}">
        <p14:creationId xmlns:p14="http://schemas.microsoft.com/office/powerpoint/2010/main" val="675207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8032"/>
            <a:ext cx="10515600" cy="89563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Example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886689"/>
            <a:ext cx="112360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Let </a:t>
            </a:r>
            <a:r>
              <a:rPr lang="en-US" sz="2800" dirty="0">
                <a:solidFill>
                  <a:prstClr val="black"/>
                </a:solidFill>
              </a:rPr>
              <a:t>T</a:t>
            </a:r>
            <a:r>
              <a:rPr lang="en-US" sz="2800" baseline="-25000" dirty="0">
                <a:solidFill>
                  <a:prstClr val="black"/>
                </a:solidFill>
              </a:rPr>
              <a:t>serial </a:t>
            </a:r>
            <a:r>
              <a:rPr lang="en-US" sz="2800" dirty="0" smtClean="0"/>
              <a:t>=20, f = 0.9, and </a:t>
            </a:r>
          </a:p>
          <a:p>
            <a:endParaRPr lang="en-US" sz="2800" dirty="0"/>
          </a:p>
          <a:p>
            <a:r>
              <a:rPr lang="en-US" sz="2800" dirty="0" smtClean="0"/>
              <a:t>p = 2 =&gt; </a:t>
            </a:r>
          </a:p>
          <a:p>
            <a:r>
              <a:rPr lang="en-US" sz="2800" dirty="0" smtClean="0"/>
              <a:t>T</a:t>
            </a:r>
            <a:r>
              <a:rPr lang="en-US" sz="2800" baseline="-25000" dirty="0" smtClean="0"/>
              <a:t>parallel</a:t>
            </a:r>
            <a:r>
              <a:rPr lang="en-US" sz="2800" dirty="0" smtClean="0"/>
              <a:t> </a:t>
            </a:r>
            <a:r>
              <a:rPr lang="en-US" sz="2800" dirty="0"/>
              <a:t>= f * (</a:t>
            </a:r>
            <a:r>
              <a:rPr lang="en-US" sz="2800" dirty="0">
                <a:solidFill>
                  <a:prstClr val="black"/>
                </a:solidFill>
              </a:rPr>
              <a:t>T</a:t>
            </a:r>
            <a:r>
              <a:rPr lang="en-US" sz="2800" baseline="-25000" dirty="0">
                <a:solidFill>
                  <a:prstClr val="black"/>
                </a:solidFill>
              </a:rPr>
              <a:t>serial</a:t>
            </a:r>
            <a:r>
              <a:rPr lang="en-US" sz="2800" dirty="0">
                <a:solidFill>
                  <a:prstClr val="black"/>
                </a:solidFill>
              </a:rPr>
              <a:t> / p) + (1-f) * </a:t>
            </a:r>
            <a:r>
              <a:rPr lang="en-US" sz="2800" dirty="0" smtClean="0">
                <a:solidFill>
                  <a:prstClr val="black"/>
                </a:solidFill>
              </a:rPr>
              <a:t>T</a:t>
            </a:r>
            <a:r>
              <a:rPr lang="en-US" sz="2800" baseline="-25000" dirty="0" smtClean="0">
                <a:solidFill>
                  <a:prstClr val="black"/>
                </a:solidFill>
              </a:rPr>
              <a:t>serial</a:t>
            </a:r>
            <a:r>
              <a:rPr lang="en-US" sz="2800" dirty="0" smtClean="0">
                <a:solidFill>
                  <a:prstClr val="black"/>
                </a:solidFill>
              </a:rPr>
              <a:t> = 0.9 * 20/2 + 0.1 * 20 = 9 + 2 = 11</a:t>
            </a:r>
          </a:p>
          <a:p>
            <a:endParaRPr lang="en-US" sz="2800" dirty="0" smtClean="0">
              <a:solidFill>
                <a:prstClr val="black"/>
              </a:solidFill>
            </a:endParaRPr>
          </a:p>
          <a:p>
            <a:r>
              <a:rPr lang="en-US" sz="2800" dirty="0"/>
              <a:t>p = </a:t>
            </a:r>
            <a:r>
              <a:rPr lang="en-US" sz="2800" dirty="0" smtClean="0"/>
              <a:t>4 </a:t>
            </a:r>
            <a:r>
              <a:rPr lang="en-US" sz="2800" dirty="0"/>
              <a:t>=&gt; </a:t>
            </a:r>
          </a:p>
          <a:p>
            <a:r>
              <a:rPr lang="en-US" sz="2800" dirty="0"/>
              <a:t>T</a:t>
            </a:r>
            <a:r>
              <a:rPr lang="en-US" sz="2800" baseline="-25000" dirty="0"/>
              <a:t>parallel</a:t>
            </a:r>
            <a:r>
              <a:rPr lang="en-US" sz="2800" dirty="0"/>
              <a:t> = f * (</a:t>
            </a:r>
            <a:r>
              <a:rPr lang="en-US" sz="2800" dirty="0">
                <a:solidFill>
                  <a:prstClr val="black"/>
                </a:solidFill>
              </a:rPr>
              <a:t>T</a:t>
            </a:r>
            <a:r>
              <a:rPr lang="en-US" sz="2800" baseline="-25000" dirty="0">
                <a:solidFill>
                  <a:prstClr val="black"/>
                </a:solidFill>
              </a:rPr>
              <a:t>serial</a:t>
            </a:r>
            <a:r>
              <a:rPr lang="en-US" sz="2800" dirty="0">
                <a:solidFill>
                  <a:prstClr val="black"/>
                </a:solidFill>
              </a:rPr>
              <a:t> / p) + (1-f) * T</a:t>
            </a:r>
            <a:r>
              <a:rPr lang="en-US" sz="2800" baseline="-25000" dirty="0">
                <a:solidFill>
                  <a:prstClr val="black"/>
                </a:solidFill>
              </a:rPr>
              <a:t>serial</a:t>
            </a:r>
            <a:r>
              <a:rPr lang="en-US" sz="2800" dirty="0">
                <a:solidFill>
                  <a:prstClr val="black"/>
                </a:solidFill>
              </a:rPr>
              <a:t> = 0.9 * </a:t>
            </a:r>
            <a:r>
              <a:rPr lang="en-US" sz="2800" dirty="0" smtClean="0">
                <a:solidFill>
                  <a:prstClr val="black"/>
                </a:solidFill>
              </a:rPr>
              <a:t>20/4 </a:t>
            </a:r>
            <a:r>
              <a:rPr lang="en-US" sz="2800" dirty="0">
                <a:solidFill>
                  <a:prstClr val="black"/>
                </a:solidFill>
              </a:rPr>
              <a:t>+ 0.1 * 20 = </a:t>
            </a:r>
            <a:r>
              <a:rPr lang="en-US" sz="2800" dirty="0" smtClean="0">
                <a:solidFill>
                  <a:prstClr val="black"/>
                </a:solidFill>
              </a:rPr>
              <a:t>4.5+ </a:t>
            </a:r>
            <a:r>
              <a:rPr lang="en-US" sz="2800" dirty="0">
                <a:solidFill>
                  <a:prstClr val="black"/>
                </a:solidFill>
              </a:rPr>
              <a:t>2 = </a:t>
            </a:r>
            <a:r>
              <a:rPr lang="en-US" sz="2800" dirty="0" smtClean="0">
                <a:solidFill>
                  <a:prstClr val="black"/>
                </a:solidFill>
              </a:rPr>
              <a:t>6.5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914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8032"/>
            <a:ext cx="10515600" cy="89563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Example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886689"/>
            <a:ext cx="112360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Let </a:t>
            </a:r>
            <a:r>
              <a:rPr lang="en-US" sz="2800" dirty="0">
                <a:solidFill>
                  <a:prstClr val="black"/>
                </a:solidFill>
              </a:rPr>
              <a:t>T</a:t>
            </a:r>
            <a:r>
              <a:rPr lang="en-US" sz="2800" baseline="-25000" dirty="0">
                <a:solidFill>
                  <a:prstClr val="black"/>
                </a:solidFill>
              </a:rPr>
              <a:t>serial </a:t>
            </a:r>
            <a:r>
              <a:rPr lang="en-US" sz="2800" dirty="0" smtClean="0"/>
              <a:t>=20, f = 0.9, and </a:t>
            </a:r>
          </a:p>
          <a:p>
            <a:endParaRPr lang="en-US" sz="2800" dirty="0"/>
          </a:p>
          <a:p>
            <a:r>
              <a:rPr lang="en-US" sz="2800" dirty="0" smtClean="0"/>
              <a:t>p = 2 =&gt; </a:t>
            </a:r>
          </a:p>
          <a:p>
            <a:r>
              <a:rPr lang="en-US" sz="2800" dirty="0" smtClean="0"/>
              <a:t>T</a:t>
            </a:r>
            <a:r>
              <a:rPr lang="en-US" sz="2800" baseline="-25000" dirty="0" smtClean="0"/>
              <a:t>parallel</a:t>
            </a:r>
            <a:r>
              <a:rPr lang="en-US" sz="2800" dirty="0" smtClean="0"/>
              <a:t> </a:t>
            </a:r>
            <a:r>
              <a:rPr lang="en-US" sz="2800" dirty="0"/>
              <a:t>= f * (</a:t>
            </a:r>
            <a:r>
              <a:rPr lang="en-US" sz="2800" dirty="0">
                <a:solidFill>
                  <a:prstClr val="black"/>
                </a:solidFill>
              </a:rPr>
              <a:t>T</a:t>
            </a:r>
            <a:r>
              <a:rPr lang="en-US" sz="2800" baseline="-25000" dirty="0">
                <a:solidFill>
                  <a:prstClr val="black"/>
                </a:solidFill>
              </a:rPr>
              <a:t>serial</a:t>
            </a:r>
            <a:r>
              <a:rPr lang="en-US" sz="2800" dirty="0">
                <a:solidFill>
                  <a:prstClr val="black"/>
                </a:solidFill>
              </a:rPr>
              <a:t> / p) + (1-f) * </a:t>
            </a:r>
            <a:r>
              <a:rPr lang="en-US" sz="2800" dirty="0" smtClean="0">
                <a:solidFill>
                  <a:prstClr val="black"/>
                </a:solidFill>
              </a:rPr>
              <a:t>T</a:t>
            </a:r>
            <a:r>
              <a:rPr lang="en-US" sz="2800" baseline="-25000" dirty="0" smtClean="0">
                <a:solidFill>
                  <a:prstClr val="black"/>
                </a:solidFill>
              </a:rPr>
              <a:t>serial</a:t>
            </a:r>
            <a:r>
              <a:rPr lang="en-US" sz="2800" dirty="0" smtClean="0">
                <a:solidFill>
                  <a:prstClr val="black"/>
                </a:solidFill>
              </a:rPr>
              <a:t> = 0.9 * 20/2 + 0.1 * 20 = 9 + 2 = 11</a:t>
            </a:r>
          </a:p>
          <a:p>
            <a:endParaRPr lang="en-US" sz="2800" dirty="0" smtClean="0">
              <a:solidFill>
                <a:prstClr val="black"/>
              </a:solidFill>
            </a:endParaRPr>
          </a:p>
          <a:p>
            <a:r>
              <a:rPr lang="en-US" sz="2800" dirty="0"/>
              <a:t>p = </a:t>
            </a:r>
            <a:r>
              <a:rPr lang="en-US" sz="2800" dirty="0" smtClean="0"/>
              <a:t>4 </a:t>
            </a:r>
            <a:r>
              <a:rPr lang="en-US" sz="2800" dirty="0"/>
              <a:t>=&gt; </a:t>
            </a:r>
          </a:p>
          <a:p>
            <a:r>
              <a:rPr lang="en-US" sz="2800" dirty="0"/>
              <a:t>T</a:t>
            </a:r>
            <a:r>
              <a:rPr lang="en-US" sz="2800" baseline="-25000" dirty="0"/>
              <a:t>parallel</a:t>
            </a:r>
            <a:r>
              <a:rPr lang="en-US" sz="2800" dirty="0"/>
              <a:t> = f * (</a:t>
            </a:r>
            <a:r>
              <a:rPr lang="en-US" sz="2800" dirty="0">
                <a:solidFill>
                  <a:prstClr val="black"/>
                </a:solidFill>
              </a:rPr>
              <a:t>T</a:t>
            </a:r>
            <a:r>
              <a:rPr lang="en-US" sz="2800" baseline="-25000" dirty="0">
                <a:solidFill>
                  <a:prstClr val="black"/>
                </a:solidFill>
              </a:rPr>
              <a:t>serial</a:t>
            </a:r>
            <a:r>
              <a:rPr lang="en-US" sz="2800" dirty="0">
                <a:solidFill>
                  <a:prstClr val="black"/>
                </a:solidFill>
              </a:rPr>
              <a:t> / p) + (1-f) * T</a:t>
            </a:r>
            <a:r>
              <a:rPr lang="en-US" sz="2800" baseline="-25000" dirty="0">
                <a:solidFill>
                  <a:prstClr val="black"/>
                </a:solidFill>
              </a:rPr>
              <a:t>serial</a:t>
            </a:r>
            <a:r>
              <a:rPr lang="en-US" sz="2800" dirty="0">
                <a:solidFill>
                  <a:prstClr val="black"/>
                </a:solidFill>
              </a:rPr>
              <a:t> = 0.9 * </a:t>
            </a:r>
            <a:r>
              <a:rPr lang="en-US" sz="2800" dirty="0" smtClean="0">
                <a:solidFill>
                  <a:prstClr val="black"/>
                </a:solidFill>
              </a:rPr>
              <a:t>20/4 </a:t>
            </a:r>
            <a:r>
              <a:rPr lang="en-US" sz="2800" dirty="0">
                <a:solidFill>
                  <a:prstClr val="black"/>
                </a:solidFill>
              </a:rPr>
              <a:t>+ 0.1 * 20 = </a:t>
            </a:r>
            <a:r>
              <a:rPr lang="en-US" sz="2800" dirty="0" smtClean="0">
                <a:solidFill>
                  <a:prstClr val="black"/>
                </a:solidFill>
              </a:rPr>
              <a:t>4.5+ </a:t>
            </a:r>
            <a:r>
              <a:rPr lang="en-US" sz="2800" dirty="0">
                <a:solidFill>
                  <a:prstClr val="black"/>
                </a:solidFill>
              </a:rPr>
              <a:t>2 = </a:t>
            </a:r>
            <a:r>
              <a:rPr lang="en-US" sz="2800" dirty="0" smtClean="0">
                <a:solidFill>
                  <a:prstClr val="black"/>
                </a:solidFill>
              </a:rPr>
              <a:t>6.5</a:t>
            </a:r>
            <a:endParaRPr lang="en-US" sz="2800" dirty="0">
              <a:solidFill>
                <a:prstClr val="black"/>
              </a:solidFill>
            </a:endParaRPr>
          </a:p>
          <a:p>
            <a:endParaRPr lang="en-US" sz="2800" dirty="0" smtClean="0"/>
          </a:p>
          <a:p>
            <a:r>
              <a:rPr lang="en-US" sz="2800" dirty="0"/>
              <a:t>p = </a:t>
            </a:r>
            <a:r>
              <a:rPr lang="en-US" sz="2800" dirty="0" smtClean="0"/>
              <a:t>10 </a:t>
            </a:r>
            <a:r>
              <a:rPr lang="en-US" sz="2800" dirty="0"/>
              <a:t>=&gt; </a:t>
            </a:r>
          </a:p>
          <a:p>
            <a:r>
              <a:rPr lang="en-US" sz="2800" dirty="0"/>
              <a:t>T</a:t>
            </a:r>
            <a:r>
              <a:rPr lang="en-US" sz="2800" baseline="-25000" dirty="0"/>
              <a:t>parallel</a:t>
            </a:r>
            <a:r>
              <a:rPr lang="en-US" sz="2800" dirty="0"/>
              <a:t> = f * (</a:t>
            </a:r>
            <a:r>
              <a:rPr lang="en-US" sz="2800" dirty="0">
                <a:solidFill>
                  <a:prstClr val="black"/>
                </a:solidFill>
              </a:rPr>
              <a:t>T</a:t>
            </a:r>
            <a:r>
              <a:rPr lang="en-US" sz="2800" baseline="-25000" dirty="0">
                <a:solidFill>
                  <a:prstClr val="black"/>
                </a:solidFill>
              </a:rPr>
              <a:t>serial</a:t>
            </a:r>
            <a:r>
              <a:rPr lang="en-US" sz="2800" dirty="0">
                <a:solidFill>
                  <a:prstClr val="black"/>
                </a:solidFill>
              </a:rPr>
              <a:t> / p) + (1-f) * T</a:t>
            </a:r>
            <a:r>
              <a:rPr lang="en-US" sz="2800" baseline="-25000" dirty="0">
                <a:solidFill>
                  <a:prstClr val="black"/>
                </a:solidFill>
              </a:rPr>
              <a:t>serial</a:t>
            </a:r>
            <a:r>
              <a:rPr lang="en-US" sz="2800" dirty="0">
                <a:solidFill>
                  <a:prstClr val="black"/>
                </a:solidFill>
              </a:rPr>
              <a:t> = 0.9 * </a:t>
            </a:r>
            <a:r>
              <a:rPr lang="en-US" sz="2800" dirty="0" smtClean="0">
                <a:solidFill>
                  <a:prstClr val="black"/>
                </a:solidFill>
              </a:rPr>
              <a:t>20/10 </a:t>
            </a:r>
            <a:r>
              <a:rPr lang="en-US" sz="2800" dirty="0">
                <a:solidFill>
                  <a:prstClr val="black"/>
                </a:solidFill>
              </a:rPr>
              <a:t>+ 0.1 * 20 = </a:t>
            </a:r>
            <a:r>
              <a:rPr lang="en-US" sz="2800" dirty="0" smtClean="0">
                <a:solidFill>
                  <a:prstClr val="black"/>
                </a:solidFill>
              </a:rPr>
              <a:t>1.8+2 </a:t>
            </a:r>
            <a:r>
              <a:rPr lang="en-US" sz="2800" dirty="0">
                <a:solidFill>
                  <a:prstClr val="black"/>
                </a:solidFill>
              </a:rPr>
              <a:t>= </a:t>
            </a:r>
            <a:r>
              <a:rPr lang="en-US" sz="2800" dirty="0" smtClean="0">
                <a:solidFill>
                  <a:prstClr val="black"/>
                </a:solidFill>
              </a:rPr>
              <a:t>3.8</a:t>
            </a:r>
          </a:p>
        </p:txBody>
      </p:sp>
    </p:spTree>
    <p:extLst>
      <p:ext uri="{BB962C8B-B14F-4D97-AF65-F5344CB8AC3E}">
        <p14:creationId xmlns:p14="http://schemas.microsoft.com/office/powerpoint/2010/main" val="1568494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8032"/>
            <a:ext cx="10515600" cy="89563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Example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886689"/>
            <a:ext cx="1123603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Let </a:t>
            </a:r>
            <a:r>
              <a:rPr lang="en-US" sz="2800" dirty="0">
                <a:solidFill>
                  <a:prstClr val="black"/>
                </a:solidFill>
              </a:rPr>
              <a:t>T</a:t>
            </a:r>
            <a:r>
              <a:rPr lang="en-US" sz="2800" baseline="-25000" dirty="0">
                <a:solidFill>
                  <a:prstClr val="black"/>
                </a:solidFill>
              </a:rPr>
              <a:t>serial </a:t>
            </a:r>
            <a:r>
              <a:rPr lang="en-US" sz="2800" dirty="0" smtClean="0"/>
              <a:t>=20, f = 0.9, and </a:t>
            </a:r>
          </a:p>
          <a:p>
            <a:endParaRPr lang="en-US" sz="2800" dirty="0"/>
          </a:p>
          <a:p>
            <a:r>
              <a:rPr lang="en-US" sz="2800" dirty="0" smtClean="0"/>
              <a:t>p = 2 =&gt; </a:t>
            </a:r>
          </a:p>
          <a:p>
            <a:r>
              <a:rPr lang="en-US" sz="2800" dirty="0" smtClean="0"/>
              <a:t>T</a:t>
            </a:r>
            <a:r>
              <a:rPr lang="en-US" sz="2800" baseline="-25000" dirty="0" smtClean="0"/>
              <a:t>parallel</a:t>
            </a:r>
            <a:r>
              <a:rPr lang="en-US" sz="2800" dirty="0" smtClean="0"/>
              <a:t> </a:t>
            </a:r>
            <a:r>
              <a:rPr lang="en-US" sz="2800" dirty="0"/>
              <a:t>= f * (</a:t>
            </a:r>
            <a:r>
              <a:rPr lang="en-US" sz="2800" dirty="0">
                <a:solidFill>
                  <a:prstClr val="black"/>
                </a:solidFill>
              </a:rPr>
              <a:t>T</a:t>
            </a:r>
            <a:r>
              <a:rPr lang="en-US" sz="2800" baseline="-25000" dirty="0">
                <a:solidFill>
                  <a:prstClr val="black"/>
                </a:solidFill>
              </a:rPr>
              <a:t>serial</a:t>
            </a:r>
            <a:r>
              <a:rPr lang="en-US" sz="2800" dirty="0">
                <a:solidFill>
                  <a:prstClr val="black"/>
                </a:solidFill>
              </a:rPr>
              <a:t> / p) + (1-f) * </a:t>
            </a:r>
            <a:r>
              <a:rPr lang="en-US" sz="2800" dirty="0" smtClean="0">
                <a:solidFill>
                  <a:prstClr val="black"/>
                </a:solidFill>
              </a:rPr>
              <a:t>T</a:t>
            </a:r>
            <a:r>
              <a:rPr lang="en-US" sz="2800" baseline="-25000" dirty="0" smtClean="0">
                <a:solidFill>
                  <a:prstClr val="black"/>
                </a:solidFill>
              </a:rPr>
              <a:t>serial</a:t>
            </a:r>
            <a:r>
              <a:rPr lang="en-US" sz="2800" dirty="0" smtClean="0">
                <a:solidFill>
                  <a:prstClr val="black"/>
                </a:solidFill>
              </a:rPr>
              <a:t> = 0.9 * 20/2 + 0.1 * 20 = 9 + 2 = 11</a:t>
            </a:r>
          </a:p>
          <a:p>
            <a:endParaRPr lang="en-US" sz="2800" dirty="0" smtClean="0">
              <a:solidFill>
                <a:prstClr val="black"/>
              </a:solidFill>
            </a:endParaRPr>
          </a:p>
          <a:p>
            <a:r>
              <a:rPr lang="en-US" sz="2800" dirty="0"/>
              <a:t>p = </a:t>
            </a:r>
            <a:r>
              <a:rPr lang="en-US" sz="2800" dirty="0" smtClean="0"/>
              <a:t>4 </a:t>
            </a:r>
            <a:r>
              <a:rPr lang="en-US" sz="2800" dirty="0"/>
              <a:t>=&gt; </a:t>
            </a:r>
          </a:p>
          <a:p>
            <a:r>
              <a:rPr lang="en-US" sz="2800" dirty="0"/>
              <a:t>T</a:t>
            </a:r>
            <a:r>
              <a:rPr lang="en-US" sz="2800" baseline="-25000" dirty="0"/>
              <a:t>parallel</a:t>
            </a:r>
            <a:r>
              <a:rPr lang="en-US" sz="2800" dirty="0"/>
              <a:t> = f * (</a:t>
            </a:r>
            <a:r>
              <a:rPr lang="en-US" sz="2800" dirty="0">
                <a:solidFill>
                  <a:prstClr val="black"/>
                </a:solidFill>
              </a:rPr>
              <a:t>T</a:t>
            </a:r>
            <a:r>
              <a:rPr lang="en-US" sz="2800" baseline="-25000" dirty="0">
                <a:solidFill>
                  <a:prstClr val="black"/>
                </a:solidFill>
              </a:rPr>
              <a:t>serial</a:t>
            </a:r>
            <a:r>
              <a:rPr lang="en-US" sz="2800" dirty="0">
                <a:solidFill>
                  <a:prstClr val="black"/>
                </a:solidFill>
              </a:rPr>
              <a:t> / p) + (1-f) * T</a:t>
            </a:r>
            <a:r>
              <a:rPr lang="en-US" sz="2800" baseline="-25000" dirty="0">
                <a:solidFill>
                  <a:prstClr val="black"/>
                </a:solidFill>
              </a:rPr>
              <a:t>serial</a:t>
            </a:r>
            <a:r>
              <a:rPr lang="en-US" sz="2800" dirty="0">
                <a:solidFill>
                  <a:prstClr val="black"/>
                </a:solidFill>
              </a:rPr>
              <a:t> = 0.9 * </a:t>
            </a:r>
            <a:r>
              <a:rPr lang="en-US" sz="2800" dirty="0" smtClean="0">
                <a:solidFill>
                  <a:prstClr val="black"/>
                </a:solidFill>
              </a:rPr>
              <a:t>20/4 </a:t>
            </a:r>
            <a:r>
              <a:rPr lang="en-US" sz="2800" dirty="0">
                <a:solidFill>
                  <a:prstClr val="black"/>
                </a:solidFill>
              </a:rPr>
              <a:t>+ 0.1 * 20 = </a:t>
            </a:r>
            <a:r>
              <a:rPr lang="en-US" sz="2800" dirty="0" smtClean="0">
                <a:solidFill>
                  <a:prstClr val="black"/>
                </a:solidFill>
              </a:rPr>
              <a:t>4.5+ </a:t>
            </a:r>
            <a:r>
              <a:rPr lang="en-US" sz="2800" dirty="0">
                <a:solidFill>
                  <a:prstClr val="black"/>
                </a:solidFill>
              </a:rPr>
              <a:t>2 = </a:t>
            </a:r>
            <a:r>
              <a:rPr lang="en-US" sz="2800" dirty="0" smtClean="0">
                <a:solidFill>
                  <a:prstClr val="black"/>
                </a:solidFill>
              </a:rPr>
              <a:t>6.5</a:t>
            </a:r>
            <a:endParaRPr lang="en-US" sz="2800" dirty="0">
              <a:solidFill>
                <a:prstClr val="black"/>
              </a:solidFill>
            </a:endParaRPr>
          </a:p>
          <a:p>
            <a:endParaRPr lang="en-US" sz="2800" dirty="0" smtClean="0"/>
          </a:p>
          <a:p>
            <a:r>
              <a:rPr lang="en-US" sz="2800" dirty="0"/>
              <a:t>p = </a:t>
            </a:r>
            <a:r>
              <a:rPr lang="en-US" sz="2800" dirty="0" smtClean="0"/>
              <a:t>10 </a:t>
            </a:r>
            <a:r>
              <a:rPr lang="en-US" sz="2800" dirty="0"/>
              <a:t>=&gt; </a:t>
            </a:r>
          </a:p>
          <a:p>
            <a:r>
              <a:rPr lang="en-US" sz="2800" dirty="0"/>
              <a:t>T</a:t>
            </a:r>
            <a:r>
              <a:rPr lang="en-US" sz="2800" baseline="-25000" dirty="0"/>
              <a:t>parallel</a:t>
            </a:r>
            <a:r>
              <a:rPr lang="en-US" sz="2800" dirty="0"/>
              <a:t> = f * (</a:t>
            </a:r>
            <a:r>
              <a:rPr lang="en-US" sz="2800" dirty="0">
                <a:solidFill>
                  <a:prstClr val="black"/>
                </a:solidFill>
              </a:rPr>
              <a:t>T</a:t>
            </a:r>
            <a:r>
              <a:rPr lang="en-US" sz="2800" baseline="-25000" dirty="0">
                <a:solidFill>
                  <a:prstClr val="black"/>
                </a:solidFill>
              </a:rPr>
              <a:t>serial</a:t>
            </a:r>
            <a:r>
              <a:rPr lang="en-US" sz="2800" dirty="0">
                <a:solidFill>
                  <a:prstClr val="black"/>
                </a:solidFill>
              </a:rPr>
              <a:t> / p) + (1-f) * T</a:t>
            </a:r>
            <a:r>
              <a:rPr lang="en-US" sz="2800" baseline="-25000" dirty="0">
                <a:solidFill>
                  <a:prstClr val="black"/>
                </a:solidFill>
              </a:rPr>
              <a:t>serial</a:t>
            </a:r>
            <a:r>
              <a:rPr lang="en-US" sz="2800" dirty="0">
                <a:solidFill>
                  <a:prstClr val="black"/>
                </a:solidFill>
              </a:rPr>
              <a:t> = 0.9 * </a:t>
            </a:r>
            <a:r>
              <a:rPr lang="en-US" sz="2800" dirty="0" smtClean="0">
                <a:solidFill>
                  <a:prstClr val="black"/>
                </a:solidFill>
              </a:rPr>
              <a:t>20/10 </a:t>
            </a:r>
            <a:r>
              <a:rPr lang="en-US" sz="2800" dirty="0">
                <a:solidFill>
                  <a:prstClr val="black"/>
                </a:solidFill>
              </a:rPr>
              <a:t>+ 0.1 * 20 = </a:t>
            </a:r>
            <a:r>
              <a:rPr lang="en-US" sz="2800" dirty="0" smtClean="0">
                <a:solidFill>
                  <a:prstClr val="black"/>
                </a:solidFill>
              </a:rPr>
              <a:t>1.8+2 </a:t>
            </a:r>
            <a:r>
              <a:rPr lang="en-US" sz="2800" dirty="0">
                <a:solidFill>
                  <a:prstClr val="black"/>
                </a:solidFill>
              </a:rPr>
              <a:t>= </a:t>
            </a:r>
            <a:r>
              <a:rPr lang="en-US" sz="2800" dirty="0" smtClean="0">
                <a:solidFill>
                  <a:prstClr val="black"/>
                </a:solidFill>
              </a:rPr>
              <a:t>3.8</a:t>
            </a:r>
          </a:p>
          <a:p>
            <a:endParaRPr lang="en-US" sz="2800" dirty="0">
              <a:solidFill>
                <a:prstClr val="black"/>
              </a:solidFill>
            </a:endParaRPr>
          </a:p>
          <a:p>
            <a:r>
              <a:rPr lang="en-US" sz="2800" dirty="0"/>
              <a:t>p = </a:t>
            </a:r>
            <a:r>
              <a:rPr lang="en-US" sz="2800" dirty="0" smtClean="0"/>
              <a:t>20 </a:t>
            </a:r>
            <a:r>
              <a:rPr lang="en-US" sz="2800" dirty="0"/>
              <a:t>=&gt; </a:t>
            </a:r>
          </a:p>
          <a:p>
            <a:r>
              <a:rPr lang="en-US" sz="2800" dirty="0"/>
              <a:t>T</a:t>
            </a:r>
            <a:r>
              <a:rPr lang="en-US" sz="2800" baseline="-25000" dirty="0"/>
              <a:t>parallel</a:t>
            </a:r>
            <a:r>
              <a:rPr lang="en-US" sz="2800" dirty="0"/>
              <a:t> = f * (</a:t>
            </a:r>
            <a:r>
              <a:rPr lang="en-US" sz="2800" dirty="0">
                <a:solidFill>
                  <a:prstClr val="black"/>
                </a:solidFill>
              </a:rPr>
              <a:t>T</a:t>
            </a:r>
            <a:r>
              <a:rPr lang="en-US" sz="2800" baseline="-25000" dirty="0">
                <a:solidFill>
                  <a:prstClr val="black"/>
                </a:solidFill>
              </a:rPr>
              <a:t>serial</a:t>
            </a:r>
            <a:r>
              <a:rPr lang="en-US" sz="2800" dirty="0">
                <a:solidFill>
                  <a:prstClr val="black"/>
                </a:solidFill>
              </a:rPr>
              <a:t> / p) + (1-f) * T</a:t>
            </a:r>
            <a:r>
              <a:rPr lang="en-US" sz="2800" baseline="-25000" dirty="0">
                <a:solidFill>
                  <a:prstClr val="black"/>
                </a:solidFill>
              </a:rPr>
              <a:t>serial</a:t>
            </a:r>
            <a:r>
              <a:rPr lang="en-US" sz="2800" dirty="0">
                <a:solidFill>
                  <a:prstClr val="black"/>
                </a:solidFill>
              </a:rPr>
              <a:t> = 0.9 * </a:t>
            </a:r>
            <a:r>
              <a:rPr lang="en-US" sz="2800" dirty="0" smtClean="0">
                <a:solidFill>
                  <a:prstClr val="black"/>
                </a:solidFill>
              </a:rPr>
              <a:t>20/20 </a:t>
            </a:r>
            <a:r>
              <a:rPr lang="en-US" sz="2800" dirty="0">
                <a:solidFill>
                  <a:prstClr val="black"/>
                </a:solidFill>
              </a:rPr>
              <a:t>+ 0.1 * 20 = </a:t>
            </a:r>
            <a:r>
              <a:rPr lang="en-US" sz="2800" dirty="0" smtClean="0">
                <a:solidFill>
                  <a:prstClr val="black"/>
                </a:solidFill>
              </a:rPr>
              <a:t>0.8+2 </a:t>
            </a:r>
            <a:r>
              <a:rPr lang="en-US" sz="2800" dirty="0">
                <a:solidFill>
                  <a:prstClr val="black"/>
                </a:solidFill>
              </a:rPr>
              <a:t>= </a:t>
            </a:r>
            <a:r>
              <a:rPr lang="en-US" sz="2800" dirty="0" smtClean="0">
                <a:solidFill>
                  <a:prstClr val="black"/>
                </a:solidFill>
              </a:rPr>
              <a:t>2.8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50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450"/>
            <a:ext cx="10515600" cy="798657"/>
          </a:xfrm>
        </p:spPr>
        <p:txBody>
          <a:bodyPr/>
          <a:lstStyle/>
          <a:p>
            <a:pPr algn="ctr"/>
            <a:r>
              <a:rPr lang="en-US" b="1" dirty="0" smtClean="0"/>
              <a:t>Amdahl’s Law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01783" y="1108360"/>
            <a:ext cx="115546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unless the entire </a:t>
            </a:r>
            <a:r>
              <a:rPr lang="en-US" sz="2800" dirty="0"/>
              <a:t>serial program is </a:t>
            </a:r>
            <a:r>
              <a:rPr lang="en-US" sz="2800" dirty="0" smtClean="0"/>
              <a:t>parallelized, the </a:t>
            </a:r>
            <a:r>
              <a:rPr lang="en-US" sz="2800" dirty="0"/>
              <a:t>possible speedup is going to be very </a:t>
            </a:r>
            <a:r>
              <a:rPr lang="en-US" sz="2800" dirty="0" smtClean="0"/>
              <a:t>limited regardless </a:t>
            </a:r>
            <a:r>
              <a:rPr lang="en-US" sz="2800" dirty="0"/>
              <a:t>of the number </a:t>
            </a:r>
            <a:r>
              <a:rPr lang="en-US" sz="2800" dirty="0" smtClean="0"/>
              <a:t>of processors.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61109" y="2450400"/>
            <a:ext cx="1106978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 = </a:t>
            </a:r>
            <a:r>
              <a:rPr lang="en-US" sz="2800" dirty="0" smtClean="0">
                <a:solidFill>
                  <a:prstClr val="black"/>
                </a:solidFill>
              </a:rPr>
              <a:t>T</a:t>
            </a:r>
            <a:r>
              <a:rPr lang="en-US" sz="2800" baseline="-25000" dirty="0" smtClean="0">
                <a:solidFill>
                  <a:prstClr val="black"/>
                </a:solidFill>
              </a:rPr>
              <a:t>serial </a:t>
            </a:r>
            <a:r>
              <a:rPr lang="en-US" sz="2800" dirty="0" smtClean="0">
                <a:solidFill>
                  <a:prstClr val="black"/>
                </a:solidFill>
              </a:rPr>
              <a:t>/ T</a:t>
            </a:r>
            <a:r>
              <a:rPr lang="en-US" sz="2800" baseline="-25000" dirty="0" smtClean="0">
                <a:solidFill>
                  <a:prstClr val="black"/>
                </a:solidFill>
              </a:rPr>
              <a:t>parallel </a:t>
            </a:r>
            <a:r>
              <a:rPr lang="en-US" sz="2800" dirty="0" smtClean="0">
                <a:solidFill>
                  <a:prstClr val="black"/>
                </a:solidFill>
              </a:rPr>
              <a:t>= </a:t>
            </a:r>
            <a:r>
              <a:rPr lang="en-US" sz="2800" dirty="0">
                <a:solidFill>
                  <a:prstClr val="black"/>
                </a:solidFill>
              </a:rPr>
              <a:t>T</a:t>
            </a:r>
            <a:r>
              <a:rPr lang="en-US" sz="2800" baseline="-25000" dirty="0">
                <a:solidFill>
                  <a:prstClr val="black"/>
                </a:solidFill>
              </a:rPr>
              <a:t>serial </a:t>
            </a:r>
            <a:r>
              <a:rPr lang="en-US" sz="2800" dirty="0" smtClean="0">
                <a:solidFill>
                  <a:prstClr val="black"/>
                </a:solidFill>
              </a:rPr>
              <a:t>/ (</a:t>
            </a:r>
            <a:r>
              <a:rPr lang="en-US" sz="2800" dirty="0"/>
              <a:t>f * (</a:t>
            </a:r>
            <a:r>
              <a:rPr lang="en-US" sz="2800" dirty="0">
                <a:solidFill>
                  <a:prstClr val="black"/>
                </a:solidFill>
              </a:rPr>
              <a:t>T</a:t>
            </a:r>
            <a:r>
              <a:rPr lang="en-US" sz="2800" baseline="-25000" dirty="0">
                <a:solidFill>
                  <a:prstClr val="black"/>
                </a:solidFill>
              </a:rPr>
              <a:t>serial</a:t>
            </a:r>
            <a:r>
              <a:rPr lang="en-US" sz="2800" dirty="0">
                <a:solidFill>
                  <a:prstClr val="black"/>
                </a:solidFill>
              </a:rPr>
              <a:t> / p) + (1-f) * T</a:t>
            </a:r>
            <a:r>
              <a:rPr lang="en-US" sz="2800" baseline="-25000" dirty="0">
                <a:solidFill>
                  <a:prstClr val="black"/>
                </a:solidFill>
              </a:rPr>
              <a:t>serial</a:t>
            </a:r>
            <a:r>
              <a:rPr lang="en-US" sz="2800" dirty="0" smtClean="0">
                <a:solidFill>
                  <a:prstClr val="black"/>
                </a:solidFill>
              </a:rPr>
              <a:t>)</a:t>
            </a:r>
          </a:p>
          <a:p>
            <a:endParaRPr lang="en-US" sz="2800" dirty="0" smtClean="0"/>
          </a:p>
          <a:p>
            <a:r>
              <a:rPr lang="en-US" sz="2800" dirty="0" smtClean="0"/>
              <a:t>S </a:t>
            </a:r>
            <a:r>
              <a:rPr lang="en-US" sz="2800" dirty="0">
                <a:solidFill>
                  <a:prstClr val="black"/>
                </a:solidFill>
              </a:rPr>
              <a:t>≈</a:t>
            </a:r>
            <a:r>
              <a:rPr lang="en-US" sz="2800" dirty="0" smtClean="0"/>
              <a:t> </a:t>
            </a:r>
            <a:r>
              <a:rPr lang="en-US" sz="2800" dirty="0">
                <a:solidFill>
                  <a:prstClr val="black"/>
                </a:solidFill>
              </a:rPr>
              <a:t>T</a:t>
            </a:r>
            <a:r>
              <a:rPr lang="en-US" sz="2800" baseline="-25000" dirty="0">
                <a:solidFill>
                  <a:prstClr val="black"/>
                </a:solidFill>
              </a:rPr>
              <a:t>serial </a:t>
            </a:r>
            <a:r>
              <a:rPr lang="en-US" sz="2800" dirty="0">
                <a:solidFill>
                  <a:prstClr val="black"/>
                </a:solidFill>
              </a:rPr>
              <a:t>/ </a:t>
            </a:r>
            <a:r>
              <a:rPr lang="en-US" sz="2800" dirty="0" smtClean="0">
                <a:solidFill>
                  <a:prstClr val="black"/>
                </a:solidFill>
              </a:rPr>
              <a:t>(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(</a:t>
            </a:r>
            <a:r>
              <a:rPr lang="en-US" sz="2800" dirty="0">
                <a:solidFill>
                  <a:prstClr val="black"/>
                </a:solidFill>
              </a:rPr>
              <a:t>1-f) * </a:t>
            </a:r>
            <a:r>
              <a:rPr lang="en-US" sz="2800" dirty="0" smtClean="0">
                <a:solidFill>
                  <a:prstClr val="black"/>
                </a:solidFill>
              </a:rPr>
              <a:t>T</a:t>
            </a:r>
            <a:r>
              <a:rPr lang="en-US" sz="2800" baseline="-25000" dirty="0" smtClean="0">
                <a:solidFill>
                  <a:prstClr val="black"/>
                </a:solidFill>
              </a:rPr>
              <a:t>serial</a:t>
            </a:r>
            <a:r>
              <a:rPr lang="en-US" sz="2800" dirty="0" smtClean="0">
                <a:solidFill>
                  <a:prstClr val="black"/>
                </a:solidFill>
              </a:rPr>
              <a:t>) for a large value of p</a:t>
            </a:r>
          </a:p>
          <a:p>
            <a:endParaRPr lang="en-US" sz="2800" dirty="0" smtClean="0">
              <a:solidFill>
                <a:prstClr val="black"/>
              </a:solidFill>
            </a:endParaRPr>
          </a:p>
          <a:p>
            <a:r>
              <a:rPr lang="en-US" sz="2800" dirty="0" smtClean="0">
                <a:solidFill>
                  <a:prstClr val="black"/>
                </a:solidFill>
              </a:rPr>
              <a:t>Also S ≤ </a:t>
            </a:r>
            <a:r>
              <a:rPr lang="en-US" sz="2800" dirty="0">
                <a:solidFill>
                  <a:prstClr val="black"/>
                </a:solidFill>
              </a:rPr>
              <a:t>T</a:t>
            </a:r>
            <a:r>
              <a:rPr lang="en-US" sz="2800" baseline="-25000" dirty="0">
                <a:solidFill>
                  <a:prstClr val="black"/>
                </a:solidFill>
              </a:rPr>
              <a:t>serial </a:t>
            </a:r>
            <a:r>
              <a:rPr lang="en-US" sz="2800" dirty="0">
                <a:solidFill>
                  <a:prstClr val="black"/>
                </a:solidFill>
              </a:rPr>
              <a:t>/ (</a:t>
            </a:r>
            <a:r>
              <a:rPr lang="en-US" sz="2800" dirty="0"/>
              <a:t> </a:t>
            </a:r>
            <a:r>
              <a:rPr lang="en-US" sz="2800" dirty="0">
                <a:solidFill>
                  <a:prstClr val="black"/>
                </a:solidFill>
              </a:rPr>
              <a:t>(1-f) * T</a:t>
            </a:r>
            <a:r>
              <a:rPr lang="en-US" sz="2800" baseline="-25000" dirty="0">
                <a:solidFill>
                  <a:prstClr val="black"/>
                </a:solidFill>
              </a:rPr>
              <a:t>serial</a:t>
            </a:r>
            <a:r>
              <a:rPr lang="en-US" sz="2800" dirty="0" smtClean="0">
                <a:solidFill>
                  <a:prstClr val="black"/>
                </a:solidFill>
              </a:rPr>
              <a:t>)</a:t>
            </a:r>
          </a:p>
          <a:p>
            <a:endParaRPr lang="en-US" sz="2800" dirty="0" smtClean="0">
              <a:solidFill>
                <a:prstClr val="black"/>
              </a:solidFill>
            </a:endParaRPr>
          </a:p>
          <a:p>
            <a:r>
              <a:rPr lang="en-US" sz="2800" dirty="0" smtClean="0">
                <a:solidFill>
                  <a:prstClr val="black"/>
                </a:solidFill>
              </a:rPr>
              <a:t>Therefore S </a:t>
            </a:r>
            <a:r>
              <a:rPr lang="en-US" sz="2800" dirty="0">
                <a:solidFill>
                  <a:prstClr val="black"/>
                </a:solidFill>
              </a:rPr>
              <a:t>≤ </a:t>
            </a:r>
            <a:r>
              <a:rPr lang="en-US" sz="2800" dirty="0" smtClean="0">
                <a:solidFill>
                  <a:prstClr val="black"/>
                </a:solidFill>
              </a:rPr>
              <a:t>10 where T</a:t>
            </a:r>
            <a:r>
              <a:rPr lang="en-US" sz="2800" baseline="-25000" dirty="0" smtClean="0">
                <a:solidFill>
                  <a:prstClr val="black"/>
                </a:solidFill>
              </a:rPr>
              <a:t>serial </a:t>
            </a:r>
            <a:r>
              <a:rPr lang="en-US" sz="2800" dirty="0" smtClean="0">
                <a:solidFill>
                  <a:prstClr val="black"/>
                </a:solidFill>
              </a:rPr>
              <a:t>=20 and f=0.9 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36073" y="6012873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Speedup is decided by the sequential/</a:t>
            </a:r>
            <a:r>
              <a:rPr lang="en-US" sz="2800" i="1" dirty="0" err="1" smtClean="0"/>
              <a:t>unparallelized</a:t>
            </a:r>
            <a:r>
              <a:rPr lang="en-US" sz="2800" i="1" dirty="0" smtClean="0"/>
              <a:t> version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861751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466"/>
            <a:ext cx="10515600" cy="74324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Gustafson-</a:t>
            </a:r>
            <a:r>
              <a:rPr lang="en-US" b="1" dirty="0" err="1" smtClean="0"/>
              <a:t>Barsis</a:t>
            </a:r>
            <a:r>
              <a:rPr lang="en-US" b="1" dirty="0" smtClean="0"/>
              <a:t> Law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12618" y="817416"/>
            <a:ext cx="11249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Time is constant and the problem size increases with the number of processors.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12619" y="3134350"/>
            <a:ext cx="10841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Speedup S </a:t>
            </a:r>
            <a:r>
              <a:rPr lang="en-US" sz="2400" dirty="0">
                <a:solidFill>
                  <a:prstClr val="black"/>
                </a:solidFill>
              </a:rPr>
              <a:t>≤</a:t>
            </a:r>
            <a:r>
              <a:rPr lang="en-US" sz="2400" dirty="0" smtClean="0"/>
              <a:t> (T</a:t>
            </a:r>
            <a:r>
              <a:rPr lang="en-US" sz="2400" baseline="-25000" dirty="0" smtClean="0"/>
              <a:t>sequential</a:t>
            </a:r>
            <a:r>
              <a:rPr lang="en-US" sz="2400" dirty="0" smtClean="0"/>
              <a:t> +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parallelizable</a:t>
            </a:r>
            <a:r>
              <a:rPr lang="en-US" sz="2400" dirty="0" smtClean="0"/>
              <a:t>) / </a:t>
            </a:r>
            <a:r>
              <a:rPr lang="en-US" sz="2400" dirty="0"/>
              <a:t>(T</a:t>
            </a:r>
            <a:r>
              <a:rPr lang="en-US" sz="2400" baseline="-25000" dirty="0"/>
              <a:t>sequential</a:t>
            </a:r>
            <a:r>
              <a:rPr lang="en-US" sz="2400" dirty="0"/>
              <a:t> +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parallelizable</a:t>
            </a:r>
            <a:r>
              <a:rPr lang="en-US" sz="2400" dirty="0" smtClean="0"/>
              <a:t>/p)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65018" y="1584341"/>
            <a:ext cx="49045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Note: T</a:t>
            </a:r>
            <a:r>
              <a:rPr lang="en-US" sz="2400" baseline="-25000" dirty="0" smtClean="0"/>
              <a:t>serial</a:t>
            </a:r>
            <a:r>
              <a:rPr lang="en-US" sz="2400" dirty="0" smtClean="0"/>
              <a:t> = </a:t>
            </a:r>
            <a:r>
              <a:rPr lang="en-US" sz="2400" dirty="0" err="1"/>
              <a:t>T</a:t>
            </a:r>
            <a:r>
              <a:rPr lang="en-US" sz="2400" baseline="-25000" dirty="0" err="1"/>
              <a:t>sequential</a:t>
            </a:r>
            <a:r>
              <a:rPr lang="en-US" sz="2400" dirty="0"/>
              <a:t> +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parallelizable</a:t>
            </a:r>
            <a:endParaRPr lang="en-US" sz="2400" baseline="-25000" dirty="0" smtClean="0"/>
          </a:p>
          <a:p>
            <a:endParaRPr lang="en-US" sz="2400" baseline="-25000" dirty="0" smtClean="0"/>
          </a:p>
          <a:p>
            <a:r>
              <a:rPr lang="en-US" sz="2400" baseline="-25000" dirty="0" err="1" smtClean="0"/>
              <a:t>T_parallel</a:t>
            </a:r>
            <a:r>
              <a:rPr lang="en-US" sz="2400" baseline="-25000" dirty="0" smtClean="0"/>
              <a:t> &gt;= </a:t>
            </a:r>
            <a:r>
              <a:rPr lang="en-US" sz="2400" dirty="0" err="1"/>
              <a:t>T</a:t>
            </a:r>
            <a:r>
              <a:rPr lang="en-US" sz="2400" baseline="-25000" dirty="0" err="1"/>
              <a:t>sequential</a:t>
            </a:r>
            <a:r>
              <a:rPr lang="en-US" sz="2400" dirty="0"/>
              <a:t> + </a:t>
            </a:r>
            <a:r>
              <a:rPr lang="en-US" sz="2400" baseline="-25000" dirty="0" err="1" smtClean="0"/>
              <a:t>T_parallelizable</a:t>
            </a:r>
            <a:r>
              <a:rPr lang="en-US" sz="2400" baseline="-25000" dirty="0" smtClean="0"/>
              <a:t> / p </a:t>
            </a:r>
            <a:endParaRPr lang="en-US" sz="2400" baseline="-25000" dirty="0"/>
          </a:p>
          <a:p>
            <a:endParaRPr lang="en-US" sz="2400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623455" y="4010266"/>
            <a:ext cx="115685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Let r = T</a:t>
            </a:r>
            <a:r>
              <a:rPr lang="en-US" sz="2400" baseline="-25000" dirty="0" smtClean="0"/>
              <a:t>sequential</a:t>
            </a:r>
            <a:r>
              <a:rPr lang="en-US" sz="2400" dirty="0" smtClean="0"/>
              <a:t> </a:t>
            </a:r>
            <a:r>
              <a:rPr lang="en-US" sz="2400" dirty="0"/>
              <a:t>/ (T</a:t>
            </a:r>
            <a:r>
              <a:rPr lang="en-US" sz="2400" baseline="-25000" dirty="0"/>
              <a:t>sequential</a:t>
            </a:r>
            <a:r>
              <a:rPr lang="en-US" sz="2400" dirty="0"/>
              <a:t> + </a:t>
            </a:r>
            <a:r>
              <a:rPr lang="en-US" sz="2400" dirty="0" err="1"/>
              <a:t>T</a:t>
            </a:r>
            <a:r>
              <a:rPr lang="en-US" sz="2400" baseline="-25000" dirty="0" err="1"/>
              <a:t>parallelizable</a:t>
            </a:r>
            <a:r>
              <a:rPr lang="en-US" sz="2400" dirty="0"/>
              <a:t>/p</a:t>
            </a:r>
            <a:r>
              <a:rPr lang="en-US" sz="2400" dirty="0" smtClean="0"/>
              <a:t>)  and  </a:t>
            </a:r>
          </a:p>
          <a:p>
            <a:r>
              <a:rPr lang="en-US" sz="2400" dirty="0" smtClean="0"/>
              <a:t>1-r  = (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parallelizable</a:t>
            </a:r>
            <a:r>
              <a:rPr lang="en-US" sz="2400" dirty="0" smtClean="0"/>
              <a:t> /p) / </a:t>
            </a:r>
            <a:r>
              <a:rPr lang="en-US" sz="2400" dirty="0"/>
              <a:t>(T</a:t>
            </a:r>
            <a:r>
              <a:rPr lang="en-US" sz="2400" baseline="-25000" dirty="0"/>
              <a:t>sequential</a:t>
            </a:r>
            <a:r>
              <a:rPr lang="en-US" sz="2400" dirty="0"/>
              <a:t> + </a:t>
            </a:r>
            <a:r>
              <a:rPr lang="en-US" sz="2400" dirty="0" err="1"/>
              <a:t>T</a:t>
            </a:r>
            <a:r>
              <a:rPr lang="en-US" sz="2400" baseline="-25000" dirty="0" err="1"/>
              <a:t>parallelizable</a:t>
            </a:r>
            <a:r>
              <a:rPr lang="en-US" sz="2400" dirty="0"/>
              <a:t>/p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r>
              <a:rPr lang="en-US" sz="2400" dirty="0" smtClean="0"/>
              <a:t>Hence </a:t>
            </a:r>
            <a:r>
              <a:rPr lang="en-US" sz="2400" dirty="0"/>
              <a:t>T</a:t>
            </a:r>
            <a:r>
              <a:rPr lang="en-US" sz="2400" baseline="-25000" dirty="0"/>
              <a:t>sequential </a:t>
            </a:r>
            <a:r>
              <a:rPr lang="en-US" sz="2400" dirty="0" smtClean="0"/>
              <a:t>= r*(</a:t>
            </a:r>
            <a:r>
              <a:rPr lang="en-US" sz="2400" dirty="0"/>
              <a:t>T</a:t>
            </a:r>
            <a:r>
              <a:rPr lang="en-US" sz="2400" baseline="-25000" dirty="0"/>
              <a:t>sequential</a:t>
            </a:r>
            <a:r>
              <a:rPr lang="en-US" sz="2400" dirty="0"/>
              <a:t> + </a:t>
            </a:r>
            <a:r>
              <a:rPr lang="en-US" sz="2400" dirty="0" err="1"/>
              <a:t>T</a:t>
            </a:r>
            <a:r>
              <a:rPr lang="en-US" sz="2400" baseline="-25000" dirty="0" err="1"/>
              <a:t>parallelizable</a:t>
            </a:r>
            <a:r>
              <a:rPr lang="en-US" sz="2400" dirty="0"/>
              <a:t>/p) </a:t>
            </a:r>
            <a:r>
              <a:rPr lang="en-US" sz="2400" dirty="0" smtClean="0"/>
              <a:t>and </a:t>
            </a:r>
          </a:p>
          <a:p>
            <a:r>
              <a:rPr lang="en-US" sz="2400" dirty="0" err="1" smtClean="0"/>
              <a:t>T</a:t>
            </a:r>
            <a:r>
              <a:rPr lang="en-US" sz="2400" baseline="-25000" dirty="0" err="1" smtClean="0"/>
              <a:t>parallelizable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= </a:t>
            </a:r>
            <a:r>
              <a:rPr lang="en-US" sz="2400" dirty="0"/>
              <a:t>(T</a:t>
            </a:r>
            <a:r>
              <a:rPr lang="en-US" sz="2400" baseline="-25000" dirty="0"/>
              <a:t>sequential</a:t>
            </a:r>
            <a:r>
              <a:rPr lang="en-US" sz="2400" dirty="0"/>
              <a:t> + </a:t>
            </a:r>
            <a:r>
              <a:rPr lang="en-US" sz="2400" dirty="0" err="1"/>
              <a:t>T</a:t>
            </a:r>
            <a:r>
              <a:rPr lang="en-US" sz="2400" baseline="-25000" dirty="0" err="1"/>
              <a:t>parallelizable</a:t>
            </a:r>
            <a:r>
              <a:rPr lang="en-US" sz="2400" dirty="0"/>
              <a:t>/p</a:t>
            </a:r>
            <a:r>
              <a:rPr lang="en-US" sz="2400" dirty="0" smtClean="0"/>
              <a:t>) *p * (1-r)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8624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466"/>
            <a:ext cx="10515600" cy="74324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Gustafson-</a:t>
            </a:r>
            <a:r>
              <a:rPr lang="en-US" b="1" dirty="0" err="1" smtClean="0"/>
              <a:t>Barsis</a:t>
            </a:r>
            <a:r>
              <a:rPr lang="en-US" b="1" dirty="0" smtClean="0"/>
              <a:t> Law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12618" y="817416"/>
            <a:ext cx="11249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Time is constant and the problem size increases with the number of processors.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46362" y="2632824"/>
            <a:ext cx="115685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Speedup S </a:t>
            </a:r>
            <a:r>
              <a:rPr lang="en-US" sz="2400" dirty="0">
                <a:solidFill>
                  <a:prstClr val="black"/>
                </a:solidFill>
              </a:rPr>
              <a:t>≤</a:t>
            </a:r>
            <a:r>
              <a:rPr lang="en-US" sz="2400" dirty="0" smtClean="0"/>
              <a:t> (T</a:t>
            </a:r>
            <a:r>
              <a:rPr lang="en-US" sz="2400" baseline="-25000" dirty="0" smtClean="0"/>
              <a:t>sequential</a:t>
            </a:r>
            <a:r>
              <a:rPr lang="en-US" sz="2400" dirty="0" smtClean="0"/>
              <a:t> +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parallelizable</a:t>
            </a:r>
            <a:r>
              <a:rPr lang="en-US" sz="2400" dirty="0" smtClean="0"/>
              <a:t>) / </a:t>
            </a:r>
            <a:r>
              <a:rPr lang="en-US" sz="2400" dirty="0"/>
              <a:t>(T</a:t>
            </a:r>
            <a:r>
              <a:rPr lang="en-US" sz="2400" baseline="-25000" dirty="0"/>
              <a:t>sequential</a:t>
            </a:r>
            <a:r>
              <a:rPr lang="en-US" sz="2400" dirty="0"/>
              <a:t> +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parallelizable</a:t>
            </a:r>
            <a:r>
              <a:rPr lang="en-US" sz="2400" dirty="0" smtClean="0"/>
              <a:t>/p)</a:t>
            </a:r>
          </a:p>
          <a:p>
            <a:endParaRPr lang="en-US" sz="2400" dirty="0"/>
          </a:p>
          <a:p>
            <a:pPr marL="342900" indent="-342900">
              <a:buFont typeface="Symbol" panose="05050102010706020507" pitchFamily="18" charset="2"/>
              <a:buChar char="Þ"/>
            </a:pPr>
            <a:r>
              <a:rPr lang="en-US" sz="2400" dirty="0" smtClean="0"/>
              <a:t>S </a:t>
            </a:r>
            <a:r>
              <a:rPr lang="en-US" sz="2400" dirty="0">
                <a:solidFill>
                  <a:prstClr val="black"/>
                </a:solidFill>
              </a:rPr>
              <a:t>≤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/>
              <a:t>r*(T</a:t>
            </a:r>
            <a:r>
              <a:rPr lang="en-US" sz="2400" baseline="-25000" dirty="0"/>
              <a:t>sequential</a:t>
            </a:r>
            <a:r>
              <a:rPr lang="en-US" sz="2400" dirty="0"/>
              <a:t> + </a:t>
            </a:r>
            <a:r>
              <a:rPr lang="en-US" sz="2400" dirty="0" err="1"/>
              <a:t>T</a:t>
            </a:r>
            <a:r>
              <a:rPr lang="en-US" sz="2400" baseline="-25000" dirty="0" err="1"/>
              <a:t>parallelizable</a:t>
            </a:r>
            <a:r>
              <a:rPr lang="en-US" sz="2400" dirty="0"/>
              <a:t>/p)</a:t>
            </a:r>
            <a:r>
              <a:rPr lang="en-US" sz="2400" dirty="0" smtClean="0"/>
              <a:t> </a:t>
            </a:r>
            <a:r>
              <a:rPr lang="en-US" sz="2400" dirty="0"/>
              <a:t>+ (T</a:t>
            </a:r>
            <a:r>
              <a:rPr lang="en-US" sz="2400" baseline="-25000" dirty="0"/>
              <a:t>sequential</a:t>
            </a:r>
            <a:r>
              <a:rPr lang="en-US" sz="2400" dirty="0"/>
              <a:t> + </a:t>
            </a:r>
            <a:r>
              <a:rPr lang="en-US" sz="2400" dirty="0" err="1"/>
              <a:t>T</a:t>
            </a:r>
            <a:r>
              <a:rPr lang="en-US" sz="2400" baseline="-25000" dirty="0" err="1"/>
              <a:t>parallelizable</a:t>
            </a:r>
            <a:r>
              <a:rPr lang="en-US" sz="2400" dirty="0"/>
              <a:t>/p) *p * (1-r</a:t>
            </a:r>
            <a:r>
              <a:rPr lang="en-US" sz="2400" dirty="0" smtClean="0"/>
              <a:t>))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/ (</a:t>
            </a:r>
            <a:r>
              <a:rPr lang="en-US" sz="2400" dirty="0"/>
              <a:t>T</a:t>
            </a:r>
            <a:r>
              <a:rPr lang="en-US" sz="2400" baseline="-25000" dirty="0"/>
              <a:t>sequential</a:t>
            </a:r>
            <a:r>
              <a:rPr lang="en-US" sz="2400" dirty="0"/>
              <a:t> + </a:t>
            </a:r>
            <a:r>
              <a:rPr lang="en-US" sz="2400" dirty="0" err="1"/>
              <a:t>T</a:t>
            </a:r>
            <a:r>
              <a:rPr lang="en-US" sz="2400" baseline="-25000" dirty="0" err="1"/>
              <a:t>parallelizable</a:t>
            </a:r>
            <a:r>
              <a:rPr lang="en-US" sz="2400" dirty="0"/>
              <a:t>/p</a:t>
            </a:r>
            <a:r>
              <a:rPr lang="en-US" sz="2400" dirty="0" smtClean="0"/>
              <a:t>)</a:t>
            </a:r>
            <a:endParaRPr lang="en-US" sz="2400" dirty="0"/>
          </a:p>
          <a:p>
            <a:endParaRPr lang="en-US" sz="2400" dirty="0" smtClean="0"/>
          </a:p>
          <a:p>
            <a:pPr marL="342900" indent="-342900">
              <a:buFont typeface="Symbol" panose="05050102010706020507" pitchFamily="18" charset="2"/>
              <a:buChar char="Þ"/>
            </a:pPr>
            <a:r>
              <a:rPr lang="en-US" sz="2400" dirty="0" smtClean="0"/>
              <a:t> S </a:t>
            </a:r>
            <a:r>
              <a:rPr lang="en-US" sz="2400" dirty="0" smtClean="0">
                <a:solidFill>
                  <a:prstClr val="black"/>
                </a:solidFill>
              </a:rPr>
              <a:t>≤</a:t>
            </a:r>
            <a:r>
              <a:rPr lang="en-US" sz="2400" dirty="0" smtClean="0"/>
              <a:t> ((T</a:t>
            </a:r>
            <a:r>
              <a:rPr lang="en-US" sz="2400" baseline="-25000" dirty="0" smtClean="0"/>
              <a:t>sequential</a:t>
            </a:r>
            <a:r>
              <a:rPr lang="en-US" sz="2400" dirty="0" smtClean="0"/>
              <a:t> +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parallelizable</a:t>
            </a:r>
            <a:r>
              <a:rPr lang="en-US" sz="2400" dirty="0" smtClean="0"/>
              <a:t>/p) * (r + (1-r)*p) / (T</a:t>
            </a:r>
            <a:r>
              <a:rPr lang="en-US" sz="2400" baseline="-25000" dirty="0" smtClean="0"/>
              <a:t>sequential</a:t>
            </a:r>
            <a:r>
              <a:rPr lang="en-US" sz="2400" dirty="0" smtClean="0"/>
              <a:t> +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parallelizable</a:t>
            </a:r>
            <a:r>
              <a:rPr lang="en-US" sz="2400" dirty="0" smtClean="0"/>
              <a:t>/p)</a:t>
            </a:r>
          </a:p>
          <a:p>
            <a:endParaRPr lang="en-US" sz="2400" dirty="0" smtClean="0"/>
          </a:p>
          <a:p>
            <a:pPr marL="342900" indent="-342900">
              <a:buFont typeface="Symbol" panose="05050102010706020507" pitchFamily="18" charset="2"/>
              <a:buChar char="Þ"/>
            </a:pPr>
            <a:r>
              <a:rPr lang="en-US" sz="2400" dirty="0" smtClean="0"/>
              <a:t>S </a:t>
            </a:r>
            <a:r>
              <a:rPr lang="en-US" sz="2400" dirty="0" smtClean="0">
                <a:solidFill>
                  <a:prstClr val="black"/>
                </a:solidFill>
              </a:rPr>
              <a:t>≤ r +(1– r)*p  =&gt; S </a:t>
            </a:r>
            <a:r>
              <a:rPr lang="en-US" sz="2400" dirty="0">
                <a:solidFill>
                  <a:prstClr val="black"/>
                </a:solidFill>
              </a:rPr>
              <a:t>≤ </a:t>
            </a:r>
            <a:r>
              <a:rPr lang="en-US" sz="2400" dirty="0" smtClean="0">
                <a:solidFill>
                  <a:prstClr val="black"/>
                </a:solidFill>
              </a:rPr>
              <a:t>p +(1– r)*</a:t>
            </a:r>
            <a:r>
              <a:rPr lang="en-US" sz="2400" dirty="0">
                <a:solidFill>
                  <a:prstClr val="black"/>
                </a:solidFill>
              </a:rPr>
              <a:t>p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20436" y="1593273"/>
            <a:ext cx="990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replace the values of </a:t>
            </a:r>
            <a:r>
              <a:rPr lang="en-US" sz="2400" dirty="0"/>
              <a:t>T</a:t>
            </a:r>
            <a:r>
              <a:rPr lang="en-US" sz="2400" baseline="-25000" dirty="0"/>
              <a:t>sequential</a:t>
            </a:r>
            <a:r>
              <a:rPr lang="en-US" sz="2400" dirty="0"/>
              <a:t> </a:t>
            </a:r>
            <a:r>
              <a:rPr lang="en-US" sz="2400" dirty="0" smtClean="0"/>
              <a:t>and </a:t>
            </a:r>
            <a:r>
              <a:rPr lang="en-US" sz="2400" dirty="0" err="1"/>
              <a:t>T</a:t>
            </a:r>
            <a:r>
              <a:rPr lang="en-US" sz="2400" baseline="-25000" dirty="0" err="1"/>
              <a:t>parallelizable</a:t>
            </a:r>
            <a:r>
              <a:rPr lang="en-US" sz="2400" dirty="0" smtClean="0"/>
              <a:t>  in the following formula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8104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466"/>
            <a:ext cx="10515600" cy="74324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Gustafson-</a:t>
            </a:r>
            <a:r>
              <a:rPr lang="en-US" b="1" dirty="0" err="1" smtClean="0"/>
              <a:t>Barsis</a:t>
            </a:r>
            <a:r>
              <a:rPr lang="en-US" b="1" dirty="0" smtClean="0"/>
              <a:t> Law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97530" y="1587260"/>
            <a:ext cx="1034934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a parallel program solving a problem using p processors, </a:t>
            </a:r>
          </a:p>
          <a:p>
            <a:r>
              <a:rPr lang="en-US" sz="2800" dirty="0" smtClean="0"/>
              <a:t>let r be the fraction of total execution time spent in sequential code. </a:t>
            </a:r>
          </a:p>
          <a:p>
            <a:endParaRPr lang="en-US" sz="2800" dirty="0" smtClean="0"/>
          </a:p>
          <a:p>
            <a:r>
              <a:rPr lang="en-US" sz="2800" dirty="0" smtClean="0"/>
              <a:t>The maximum speedup achievable in this program is S </a:t>
            </a:r>
            <a:r>
              <a:rPr lang="en-US" sz="2800" dirty="0">
                <a:solidFill>
                  <a:prstClr val="black"/>
                </a:solidFill>
              </a:rPr>
              <a:t>≤</a:t>
            </a:r>
            <a:r>
              <a:rPr lang="en-US" sz="2800" dirty="0" smtClean="0"/>
              <a:t> p +(1-p)*r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8266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450"/>
            <a:ext cx="10515600" cy="743239"/>
          </a:xfrm>
        </p:spPr>
        <p:txBody>
          <a:bodyPr/>
          <a:lstStyle/>
          <a:p>
            <a:pPr algn="ctr"/>
            <a:r>
              <a:rPr lang="en-US" b="1" dirty="0" smtClean="0"/>
              <a:t>Recap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45127" y="1565564"/>
            <a:ext cx="110143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prstClr val="black"/>
                </a:solidFill>
              </a:rPr>
              <a:t>Concurrency, Parallelism, Distributed computing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endParaRPr lang="en-US" sz="3200" dirty="0">
              <a:solidFill>
                <a:prstClr val="black"/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prstClr val="black"/>
                </a:solidFill>
              </a:rPr>
              <a:t>Two parallelization approaches for summation computation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8291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887"/>
            <a:ext cx="10515600" cy="72938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Limitations of Amdahl’s and </a:t>
            </a:r>
            <a:r>
              <a:rPr lang="en-US" b="1" dirty="0"/>
              <a:t>Gustafson-</a:t>
            </a:r>
            <a:r>
              <a:rPr lang="en-US" b="1" dirty="0" err="1"/>
              <a:t>Barsis</a:t>
            </a:r>
            <a:r>
              <a:rPr lang="en-US" b="1" dirty="0"/>
              <a:t> Law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5527" y="1052943"/>
            <a:ext cx="117209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Overhead in </a:t>
            </a:r>
            <a:r>
              <a:rPr lang="en-US" sz="2800" dirty="0" smtClean="0"/>
              <a:t>Parallelism is not considered.</a:t>
            </a:r>
          </a:p>
          <a:p>
            <a:endParaRPr lang="en-US" sz="2800" dirty="0" smtClean="0"/>
          </a:p>
          <a:p>
            <a:r>
              <a:rPr lang="en-US" sz="2800" dirty="0" smtClean="0"/>
              <a:t>Parallelism incurs overhead due to communication, mutual exclusion, locks </a:t>
            </a:r>
            <a:r>
              <a:rPr lang="en-US" sz="2800" dirty="0" err="1" smtClean="0"/>
              <a:t>etc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881745" y="3020290"/>
            <a:ext cx="7481455" cy="2882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T</a:t>
            </a:r>
            <a:r>
              <a:rPr lang="en-US" sz="3200" baseline="-25000" dirty="0">
                <a:solidFill>
                  <a:prstClr val="black"/>
                </a:solidFill>
              </a:rPr>
              <a:t>parallel </a:t>
            </a:r>
            <a:r>
              <a:rPr lang="en-US" sz="3200" dirty="0" smtClean="0">
                <a:solidFill>
                  <a:prstClr val="black"/>
                </a:solidFill>
              </a:rPr>
              <a:t>= (T</a:t>
            </a:r>
            <a:r>
              <a:rPr lang="en-US" sz="3200" baseline="-25000" dirty="0" smtClean="0">
                <a:solidFill>
                  <a:prstClr val="black"/>
                </a:solidFill>
              </a:rPr>
              <a:t>serial </a:t>
            </a:r>
            <a:r>
              <a:rPr lang="en-US" sz="3200" dirty="0" smtClean="0">
                <a:solidFill>
                  <a:prstClr val="black"/>
                </a:solidFill>
              </a:rPr>
              <a:t> / p) + </a:t>
            </a:r>
            <a:r>
              <a:rPr lang="en-US" sz="3200" dirty="0" err="1" smtClean="0">
                <a:solidFill>
                  <a:prstClr val="black"/>
                </a:solidFill>
              </a:rPr>
              <a:t>T</a:t>
            </a:r>
            <a:r>
              <a:rPr lang="en-US" sz="3200" baseline="-25000" dirty="0" err="1" smtClean="0">
                <a:solidFill>
                  <a:prstClr val="black"/>
                </a:solidFill>
              </a:rPr>
              <a:t>overhead</a:t>
            </a:r>
            <a:endParaRPr lang="en-US" sz="3200" baseline="-25000" dirty="0" smtClean="0">
              <a:solidFill>
                <a:prstClr val="black"/>
              </a:solidFill>
            </a:endParaRPr>
          </a:p>
          <a:p>
            <a:endParaRPr lang="en-US" sz="3200" baseline="-25000" dirty="0" smtClean="0">
              <a:solidFill>
                <a:prstClr val="black"/>
              </a:solidFill>
            </a:endParaRPr>
          </a:p>
          <a:p>
            <a:endParaRPr lang="en-US" sz="3200" baseline="-25000" dirty="0">
              <a:solidFill>
                <a:prstClr val="black"/>
              </a:solidFill>
            </a:endParaRPr>
          </a:p>
          <a:p>
            <a:r>
              <a:rPr lang="en-US" sz="3200" dirty="0">
                <a:solidFill>
                  <a:prstClr val="black"/>
                </a:solidFill>
              </a:rPr>
              <a:t>S = </a:t>
            </a:r>
            <a:r>
              <a:rPr lang="en-US" sz="3200" dirty="0"/>
              <a:t>T</a:t>
            </a:r>
            <a:r>
              <a:rPr lang="en-US" sz="3200" baseline="-25000" dirty="0"/>
              <a:t>serial</a:t>
            </a:r>
            <a:r>
              <a:rPr lang="en-US" sz="3200" dirty="0"/>
              <a:t> / </a:t>
            </a:r>
            <a:r>
              <a:rPr lang="en-US" sz="3200" dirty="0" smtClean="0"/>
              <a:t>(</a:t>
            </a:r>
            <a:r>
              <a:rPr lang="en-US" sz="3200" dirty="0">
                <a:solidFill>
                  <a:prstClr val="black"/>
                </a:solidFill>
              </a:rPr>
              <a:t>(T</a:t>
            </a:r>
            <a:r>
              <a:rPr lang="en-US" sz="3200" baseline="-25000" dirty="0">
                <a:solidFill>
                  <a:prstClr val="black"/>
                </a:solidFill>
              </a:rPr>
              <a:t>serial </a:t>
            </a:r>
            <a:r>
              <a:rPr lang="en-US" sz="3200" dirty="0">
                <a:solidFill>
                  <a:prstClr val="black"/>
                </a:solidFill>
              </a:rPr>
              <a:t> / p) + </a:t>
            </a:r>
            <a:r>
              <a:rPr lang="en-US" sz="3200" dirty="0" err="1">
                <a:solidFill>
                  <a:prstClr val="black"/>
                </a:solidFill>
              </a:rPr>
              <a:t>T</a:t>
            </a:r>
            <a:r>
              <a:rPr lang="en-US" sz="3200" baseline="-25000" dirty="0" err="1">
                <a:solidFill>
                  <a:prstClr val="black"/>
                </a:solidFill>
              </a:rPr>
              <a:t>overhead</a:t>
            </a:r>
            <a:r>
              <a:rPr lang="en-US" sz="3200" dirty="0" smtClean="0"/>
              <a:t>)</a:t>
            </a:r>
          </a:p>
          <a:p>
            <a:endParaRPr lang="en-US" sz="3200" baseline="-25000" dirty="0" smtClean="0">
              <a:solidFill>
                <a:prstClr val="black"/>
              </a:solidFill>
            </a:endParaRPr>
          </a:p>
          <a:p>
            <a:endParaRPr lang="en-US" sz="3200" baseline="-25000" dirty="0">
              <a:solidFill>
                <a:prstClr val="black"/>
              </a:solidFill>
            </a:endParaRPr>
          </a:p>
          <a:p>
            <a:r>
              <a:rPr lang="en-US" sz="3200" dirty="0" smtClean="0">
                <a:solidFill>
                  <a:prstClr val="black"/>
                </a:solidFill>
              </a:rPr>
              <a:t>E = S/p </a:t>
            </a:r>
            <a:r>
              <a:rPr lang="en-US" sz="3200" dirty="0">
                <a:solidFill>
                  <a:prstClr val="black"/>
                </a:solidFill>
              </a:rPr>
              <a:t>= </a:t>
            </a:r>
            <a:r>
              <a:rPr lang="en-US" sz="3200" dirty="0"/>
              <a:t>T</a:t>
            </a:r>
            <a:r>
              <a:rPr lang="en-US" sz="3200" baseline="-25000" dirty="0"/>
              <a:t>serial</a:t>
            </a:r>
            <a:r>
              <a:rPr lang="en-US" sz="3200" dirty="0"/>
              <a:t> / </a:t>
            </a:r>
            <a:r>
              <a:rPr lang="en-US" sz="3200" dirty="0" smtClean="0"/>
              <a:t>(p*(</a:t>
            </a: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dirty="0">
                <a:solidFill>
                  <a:prstClr val="black"/>
                </a:solidFill>
              </a:rPr>
              <a:t>T</a:t>
            </a:r>
            <a:r>
              <a:rPr lang="en-US" sz="3200" baseline="-25000" dirty="0">
                <a:solidFill>
                  <a:prstClr val="black"/>
                </a:solidFill>
              </a:rPr>
              <a:t>serial </a:t>
            </a:r>
            <a:r>
              <a:rPr lang="en-US" sz="3200" dirty="0">
                <a:solidFill>
                  <a:prstClr val="black"/>
                </a:solidFill>
              </a:rPr>
              <a:t> / p) + </a:t>
            </a:r>
            <a:r>
              <a:rPr lang="en-US" sz="3200" dirty="0" err="1">
                <a:solidFill>
                  <a:prstClr val="black"/>
                </a:solidFill>
              </a:rPr>
              <a:t>T</a:t>
            </a:r>
            <a:r>
              <a:rPr lang="en-US" sz="3200" baseline="-25000" dirty="0" err="1">
                <a:solidFill>
                  <a:prstClr val="black"/>
                </a:solidFill>
              </a:rPr>
              <a:t>overhead</a:t>
            </a:r>
            <a:r>
              <a:rPr lang="en-US" sz="3200" dirty="0" smtClean="0"/>
              <a:t>))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494873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9594"/>
            <a:ext cx="10515600" cy="757093"/>
          </a:xfrm>
        </p:spPr>
        <p:txBody>
          <a:bodyPr/>
          <a:lstStyle/>
          <a:p>
            <a:pPr algn="ctr"/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71055" y="1510145"/>
            <a:ext cx="1075112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Chapter 2.6</a:t>
            </a:r>
          </a:p>
          <a:p>
            <a:r>
              <a:rPr lang="en-US" sz="2800" dirty="0" smtClean="0"/>
              <a:t>An </a:t>
            </a:r>
            <a:r>
              <a:rPr lang="en-US" sz="2800" dirty="0"/>
              <a:t>Introduction to Parallel Programming </a:t>
            </a:r>
          </a:p>
          <a:p>
            <a:r>
              <a:rPr lang="en-US" sz="2800" dirty="0"/>
              <a:t>by Peter Pacheco. </a:t>
            </a:r>
          </a:p>
          <a:p>
            <a:endParaRPr lang="en-US" sz="2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/>
              <a:t>Chapter </a:t>
            </a:r>
            <a:r>
              <a:rPr lang="en-US" sz="2800" dirty="0" smtClean="0"/>
              <a:t>17</a:t>
            </a:r>
            <a:endParaRPr lang="en-US" sz="2800" dirty="0" smtClean="0"/>
          </a:p>
          <a:p>
            <a:r>
              <a:rPr lang="en-US" sz="2800" dirty="0" smtClean="0"/>
              <a:t>Parallel </a:t>
            </a:r>
            <a:r>
              <a:rPr lang="en-US" sz="2800" dirty="0"/>
              <a:t>programming in C with MPI and </a:t>
            </a:r>
            <a:r>
              <a:rPr lang="en-US" sz="2800" dirty="0" err="1" smtClean="0"/>
              <a:t>OpenMP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by </a:t>
            </a:r>
            <a:r>
              <a:rPr lang="en-US" sz="2800" dirty="0"/>
              <a:t>Michael J. </a:t>
            </a:r>
            <a:r>
              <a:rPr lang="en-US" sz="2800" dirty="0" smtClean="0"/>
              <a:t>Quinn.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58230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0538"/>
            <a:ext cx="10515600" cy="725738"/>
          </a:xfrm>
        </p:spPr>
        <p:txBody>
          <a:bodyPr/>
          <a:lstStyle/>
          <a:p>
            <a:pPr algn="ctr"/>
            <a:r>
              <a:rPr lang="en-US" b="1" dirty="0" smtClean="0"/>
              <a:t>Comparing two Attempts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47822" y="1930153"/>
            <a:ext cx="635284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Parallel computation</a:t>
            </a:r>
          </a:p>
          <a:p>
            <a:r>
              <a:rPr lang="en-US" sz="2800" dirty="0" smtClean="0"/>
              <a:t>(1) Compute partial sum of n/p elements.</a:t>
            </a:r>
          </a:p>
          <a:p>
            <a:endParaRPr lang="en-US" sz="2800" dirty="0" smtClean="0"/>
          </a:p>
          <a:p>
            <a:r>
              <a:rPr lang="en-US" sz="2800" b="1" dirty="0" smtClean="0"/>
              <a:t>Serial computation</a:t>
            </a:r>
          </a:p>
          <a:p>
            <a:r>
              <a:rPr lang="en-US" sz="2800" dirty="0" smtClean="0"/>
              <a:t>(2) accumulate results of partial sum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0871" y="1209251"/>
            <a:ext cx="4248150" cy="327660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7026438" y="1658428"/>
            <a:ext cx="0" cy="28274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69127" y="5288118"/>
            <a:ext cx="7191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Step (2) of the first approach is serialized 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9593179" y="1074822"/>
            <a:ext cx="401053" cy="4334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14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9595"/>
            <a:ext cx="10515600" cy="840220"/>
          </a:xfrm>
        </p:spPr>
        <p:txBody>
          <a:bodyPr/>
          <a:lstStyle/>
          <a:p>
            <a:pPr algn="ctr"/>
            <a:r>
              <a:rPr lang="en-US" b="1" dirty="0" smtClean="0"/>
              <a:t>Analyzing Performance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42108" y="1399317"/>
            <a:ext cx="10917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Remember the example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3362" y="2357272"/>
            <a:ext cx="7334250" cy="647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3506" y="2985409"/>
            <a:ext cx="5448300" cy="12763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13164" y="5167745"/>
            <a:ext cx="9047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if we have 4 processors?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5354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889"/>
            <a:ext cx="10515600" cy="826366"/>
          </a:xfrm>
        </p:spPr>
        <p:txBody>
          <a:bodyPr/>
          <a:lstStyle/>
          <a:p>
            <a:pPr algn="ctr"/>
            <a:r>
              <a:rPr lang="en-US" b="1" dirty="0" smtClean="0"/>
              <a:t>Speedup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97527" y="1510145"/>
            <a:ext cx="971203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</a:t>
            </a:r>
            <a:r>
              <a:rPr lang="en-US" sz="3600" baseline="-25000" dirty="0" smtClean="0"/>
              <a:t>serial</a:t>
            </a:r>
            <a:r>
              <a:rPr lang="en-US" sz="3600" dirty="0" smtClean="0"/>
              <a:t>: Execution time of the serial program</a:t>
            </a:r>
          </a:p>
          <a:p>
            <a:endParaRPr lang="en-US" sz="3600" dirty="0" smtClean="0"/>
          </a:p>
          <a:p>
            <a:r>
              <a:rPr lang="en-US" sz="3600" dirty="0" smtClean="0"/>
              <a:t>T</a:t>
            </a:r>
            <a:r>
              <a:rPr lang="en-US" sz="3600" baseline="-25000" dirty="0" smtClean="0"/>
              <a:t>parallel</a:t>
            </a:r>
            <a:r>
              <a:rPr lang="en-US" sz="3600" dirty="0" smtClean="0"/>
              <a:t>: Execution time of the parallel program</a:t>
            </a:r>
          </a:p>
          <a:p>
            <a:endParaRPr lang="en-US" sz="3600" dirty="0" smtClean="0"/>
          </a:p>
          <a:p>
            <a:r>
              <a:rPr lang="en-US" sz="3600" dirty="0" smtClean="0"/>
              <a:t>Speedup S = T</a:t>
            </a:r>
            <a:r>
              <a:rPr lang="en-US" sz="3600" baseline="-25000" dirty="0" smtClean="0"/>
              <a:t>serial</a:t>
            </a:r>
            <a:r>
              <a:rPr lang="en-US" sz="3600" dirty="0" smtClean="0"/>
              <a:t> / T</a:t>
            </a:r>
            <a:r>
              <a:rPr lang="en-US" sz="3600" baseline="-25000" dirty="0" smtClean="0"/>
              <a:t>parallel</a:t>
            </a:r>
            <a:endParaRPr lang="en-US" sz="3600" baseline="-25000" dirty="0"/>
          </a:p>
        </p:txBody>
      </p:sp>
    </p:spTree>
    <p:extLst>
      <p:ext uri="{BB962C8B-B14F-4D97-AF65-F5344CB8AC3E}">
        <p14:creationId xmlns:p14="http://schemas.microsoft.com/office/powerpoint/2010/main" val="1880319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889"/>
            <a:ext cx="10515600" cy="826366"/>
          </a:xfrm>
        </p:spPr>
        <p:txBody>
          <a:bodyPr/>
          <a:lstStyle/>
          <a:p>
            <a:pPr algn="ctr"/>
            <a:r>
              <a:rPr lang="en-US" b="1" dirty="0" smtClean="0"/>
              <a:t>Linear Speedup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97527" y="1510145"/>
            <a:ext cx="97120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Suppose we have p processors</a:t>
            </a:r>
          </a:p>
          <a:p>
            <a:endParaRPr lang="en-US" sz="3600" dirty="0" smtClean="0"/>
          </a:p>
          <a:p>
            <a:r>
              <a:rPr lang="en-US" sz="3600" dirty="0" smtClean="0"/>
              <a:t>If (T</a:t>
            </a:r>
            <a:r>
              <a:rPr lang="en-US" sz="3600" baseline="-25000" dirty="0" smtClean="0"/>
              <a:t>parallel</a:t>
            </a:r>
            <a:r>
              <a:rPr lang="en-US" sz="3600" dirty="0" smtClean="0"/>
              <a:t> == </a:t>
            </a:r>
            <a:r>
              <a:rPr lang="en-US" sz="3600" dirty="0" smtClean="0">
                <a:solidFill>
                  <a:prstClr val="black"/>
                </a:solidFill>
              </a:rPr>
              <a:t>T</a:t>
            </a:r>
            <a:r>
              <a:rPr lang="en-US" sz="3600" baseline="-25000" dirty="0" smtClean="0">
                <a:solidFill>
                  <a:prstClr val="black"/>
                </a:solidFill>
              </a:rPr>
              <a:t>serial</a:t>
            </a:r>
            <a:r>
              <a:rPr lang="en-US" sz="3600" dirty="0" smtClean="0">
                <a:solidFill>
                  <a:prstClr val="black"/>
                </a:solidFill>
              </a:rPr>
              <a:t> / p) then the speedup is linear</a:t>
            </a:r>
          </a:p>
          <a:p>
            <a:endParaRPr lang="en-US" sz="3600" dirty="0">
              <a:solidFill>
                <a:prstClr val="black"/>
              </a:solidFill>
            </a:endParaRPr>
          </a:p>
          <a:p>
            <a:r>
              <a:rPr lang="en-US" sz="3600" dirty="0" smtClean="0">
                <a:solidFill>
                  <a:prstClr val="black"/>
                </a:solidFill>
              </a:rPr>
              <a:t>In case of linear speedup </a:t>
            </a:r>
          </a:p>
          <a:p>
            <a:r>
              <a:rPr lang="en-US" sz="3600" dirty="0" smtClean="0">
                <a:solidFill>
                  <a:prstClr val="black"/>
                </a:solidFill>
              </a:rPr>
              <a:t>				S = </a:t>
            </a:r>
            <a:r>
              <a:rPr lang="en-US" sz="3600" dirty="0"/>
              <a:t>T</a:t>
            </a:r>
            <a:r>
              <a:rPr lang="en-US" sz="3600" baseline="-25000" dirty="0"/>
              <a:t>serial</a:t>
            </a:r>
            <a:r>
              <a:rPr lang="en-US" sz="3600" dirty="0"/>
              <a:t> / </a:t>
            </a:r>
            <a:r>
              <a:rPr lang="en-US" sz="3600" dirty="0" smtClean="0"/>
              <a:t>T</a:t>
            </a:r>
            <a:r>
              <a:rPr lang="en-US" sz="3600" baseline="-25000" dirty="0" smtClean="0"/>
              <a:t>parallel </a:t>
            </a:r>
            <a:r>
              <a:rPr lang="en-US" sz="3600" dirty="0" smtClean="0">
                <a:solidFill>
                  <a:prstClr val="black"/>
                </a:solidFill>
              </a:rPr>
              <a:t>= p</a:t>
            </a:r>
            <a:endParaRPr lang="en-US" sz="36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343891" y="5403274"/>
            <a:ext cx="8575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Linear speedup is ideal but unusual. 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793727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176"/>
            <a:ext cx="10515600" cy="881784"/>
          </a:xfrm>
        </p:spPr>
        <p:txBody>
          <a:bodyPr/>
          <a:lstStyle/>
          <a:p>
            <a:pPr algn="ctr"/>
            <a:r>
              <a:rPr lang="en-US" b="1" dirty="0"/>
              <a:t>Speedup </a:t>
            </a:r>
            <a:r>
              <a:rPr lang="en-US" b="1" dirty="0" smtClean="0"/>
              <a:t>Example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7381" y="1239995"/>
            <a:ext cx="6057900" cy="42862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43199" y="5624946"/>
            <a:ext cx="7647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Observation: speedup vs p vs problem size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37534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886"/>
            <a:ext cx="10515600" cy="895641"/>
          </a:xfrm>
        </p:spPr>
        <p:txBody>
          <a:bodyPr/>
          <a:lstStyle/>
          <a:p>
            <a:pPr algn="ctr"/>
            <a:r>
              <a:rPr lang="en-US" b="1" dirty="0" smtClean="0"/>
              <a:t>Efficiency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452255" y="1579418"/>
            <a:ext cx="839585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efficiency: E = S / p  i.e. speedup </a:t>
            </a:r>
            <a:r>
              <a:rPr lang="en-US" sz="3200" dirty="0"/>
              <a:t>per </a:t>
            </a:r>
            <a:r>
              <a:rPr lang="en-US" sz="3200" dirty="0" smtClean="0"/>
              <a:t>processor</a:t>
            </a:r>
          </a:p>
          <a:p>
            <a:endParaRPr lang="en-US" sz="3200" dirty="0"/>
          </a:p>
          <a:p>
            <a:r>
              <a:rPr lang="en-US" sz="3200" dirty="0" smtClean="0"/>
              <a:t>E =  (T</a:t>
            </a:r>
            <a:r>
              <a:rPr lang="en-US" sz="3200" baseline="-25000" dirty="0" smtClean="0"/>
              <a:t>serial</a:t>
            </a:r>
            <a:r>
              <a:rPr lang="en-US" sz="3200" dirty="0" smtClean="0"/>
              <a:t> </a:t>
            </a:r>
            <a:r>
              <a:rPr lang="en-US" sz="3200" dirty="0"/>
              <a:t>/ T</a:t>
            </a:r>
            <a:r>
              <a:rPr lang="en-US" sz="3200" baseline="-25000" dirty="0"/>
              <a:t>parallel </a:t>
            </a:r>
            <a:r>
              <a:rPr lang="en-US" sz="3200" dirty="0" smtClean="0"/>
              <a:t>) / p </a:t>
            </a:r>
          </a:p>
          <a:p>
            <a:endParaRPr lang="en-US" sz="3200" dirty="0"/>
          </a:p>
          <a:p>
            <a:r>
              <a:rPr lang="en-US" sz="3200" dirty="0" smtClean="0"/>
              <a:t>E = T</a:t>
            </a:r>
            <a:r>
              <a:rPr lang="en-US" sz="3200" baseline="-25000" dirty="0" smtClean="0"/>
              <a:t>serial </a:t>
            </a:r>
            <a:r>
              <a:rPr lang="en-US" sz="3200" dirty="0"/>
              <a:t>/ </a:t>
            </a:r>
            <a:r>
              <a:rPr lang="en-US" sz="3200" dirty="0" smtClean="0"/>
              <a:t>(p * T</a:t>
            </a:r>
            <a:r>
              <a:rPr lang="en-US" sz="3200" baseline="-25000" dirty="0" smtClean="0"/>
              <a:t>parallel </a:t>
            </a:r>
            <a:r>
              <a:rPr lang="en-US" sz="3200" dirty="0" smtClean="0"/>
              <a:t>)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93188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802"/>
          </a:xfrm>
        </p:spPr>
        <p:txBody>
          <a:bodyPr/>
          <a:lstStyle/>
          <a:p>
            <a:pPr algn="ctr"/>
            <a:r>
              <a:rPr lang="en-US" b="1" dirty="0" smtClean="0"/>
              <a:t>Efficiency Example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0341" y="1872961"/>
            <a:ext cx="584835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443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3129</TotalTime>
  <Words>1057</Words>
  <Application>Microsoft Office PowerPoint</Application>
  <PresentationFormat>Widescreen</PresentationFormat>
  <Paragraphs>142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Symbol</vt:lpstr>
      <vt:lpstr>Wingdings</vt:lpstr>
      <vt:lpstr>Office Theme</vt:lpstr>
      <vt:lpstr>Performance Analysis</vt:lpstr>
      <vt:lpstr>Recap</vt:lpstr>
      <vt:lpstr>Comparing two Attempts</vt:lpstr>
      <vt:lpstr>Analyzing Performance</vt:lpstr>
      <vt:lpstr>Speedup</vt:lpstr>
      <vt:lpstr>Linear Speedup</vt:lpstr>
      <vt:lpstr>Speedup Example</vt:lpstr>
      <vt:lpstr>Efficiency</vt:lpstr>
      <vt:lpstr>Efficiency Example</vt:lpstr>
      <vt:lpstr>Speedup vs Efficiency</vt:lpstr>
      <vt:lpstr>Amdahl’s Law</vt:lpstr>
      <vt:lpstr>Example</vt:lpstr>
      <vt:lpstr>Example</vt:lpstr>
      <vt:lpstr>Example</vt:lpstr>
      <vt:lpstr>Example</vt:lpstr>
      <vt:lpstr>Amdahl’s Law</vt:lpstr>
      <vt:lpstr>Gustafson-Barsis Law</vt:lpstr>
      <vt:lpstr>Gustafson-Barsis Law</vt:lpstr>
      <vt:lpstr>Gustafson-Barsis Law</vt:lpstr>
      <vt:lpstr>Limitations of Amdahl’s and Gustafson-Barsis Law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COL380: Introduction to Parallel &amp; Distributed Programming</dc:title>
  <dc:creator>Soham Chakraborty</dc:creator>
  <cp:lastModifiedBy>Soham Chakraborty</cp:lastModifiedBy>
  <cp:revision>107</cp:revision>
  <dcterms:created xsi:type="dcterms:W3CDTF">2021-02-03T10:36:24Z</dcterms:created>
  <dcterms:modified xsi:type="dcterms:W3CDTF">2021-02-18T10:06:24Z</dcterms:modified>
</cp:coreProperties>
</file>