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4" r:id="rId14"/>
    <p:sldId id="403" r:id="rId15"/>
    <p:sldId id="33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64" autoAdjust="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4CD93-8A33-418C-B15B-6FB8F58DA52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7F883-E141-49AE-8A15-E2FD8ADD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5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C29-D0BA-4789-8C57-CACB3BDF1EF4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8219"/>
          </a:xfrm>
        </p:spPr>
        <p:txBody>
          <a:bodyPr>
            <a:normAutofit/>
          </a:bodyPr>
          <a:lstStyle/>
          <a:p>
            <a:r>
              <a:rPr lang="en-US" b="1" dirty="0" smtClean="0"/>
              <a:t>Parallelism in Hardware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34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929"/>
            <a:ext cx="10515600" cy="862784"/>
          </a:xfrm>
        </p:spPr>
        <p:txBody>
          <a:bodyPr/>
          <a:lstStyle/>
          <a:p>
            <a:pPr algn="ctr"/>
            <a:r>
              <a:rPr lang="en-US" b="1" dirty="0" smtClean="0"/>
              <a:t>Example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64660"/>
            <a:ext cx="4048125" cy="4886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40436" y="1619796"/>
            <a:ext cx="48463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Cache associativity Tradeoff:</a:t>
            </a:r>
          </a:p>
          <a:p>
            <a:endParaRPr lang="en-US" sz="2400" dirty="0"/>
          </a:p>
          <a:p>
            <a:r>
              <a:rPr lang="en-US" sz="2400" b="1" dirty="0"/>
              <a:t>Direct mapped </a:t>
            </a:r>
            <a:r>
              <a:rPr lang="en-US" sz="2400" b="1" dirty="0" smtClean="0"/>
              <a:t>cache: </a:t>
            </a:r>
          </a:p>
          <a:p>
            <a:r>
              <a:rPr lang="en-US" sz="2400" dirty="0" smtClean="0"/>
              <a:t>good </a:t>
            </a:r>
            <a:r>
              <a:rPr lang="en-US" sz="2400" dirty="0"/>
              <a:t>best-case </a:t>
            </a:r>
            <a:r>
              <a:rPr lang="en-US" sz="2400" dirty="0" smtClean="0"/>
              <a:t>time but unpredictable </a:t>
            </a:r>
            <a:r>
              <a:rPr lang="en-US" sz="2400" dirty="0"/>
              <a:t>in worst </a:t>
            </a:r>
            <a:r>
              <a:rPr lang="en-US" sz="2400" dirty="0" smtClean="0"/>
              <a:t>case</a:t>
            </a:r>
          </a:p>
          <a:p>
            <a:endParaRPr lang="en-US" sz="2400" dirty="0"/>
          </a:p>
          <a:p>
            <a:r>
              <a:rPr lang="en-US" sz="2400" b="1" dirty="0"/>
              <a:t>Fully associative </a:t>
            </a:r>
            <a:r>
              <a:rPr lang="en-US" sz="2400" b="1" dirty="0" smtClean="0"/>
              <a:t>cache: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best miss </a:t>
            </a:r>
            <a:r>
              <a:rPr lang="en-US" sz="2400" dirty="0" smtClean="0"/>
              <a:t>rates, but </a:t>
            </a:r>
            <a:r>
              <a:rPr lang="en-US" sz="2400" dirty="0"/>
              <a:t>practical only for a small number of entries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Different cache replacement policies </a:t>
            </a:r>
          </a:p>
          <a:p>
            <a:r>
              <a:rPr lang="en-US" sz="2400" dirty="0" smtClean="0"/>
              <a:t>for n-way associative caches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7905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928"/>
            <a:ext cx="10515600" cy="83665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Effect of Cache Memory on Programs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36411" y="1467857"/>
            <a:ext cx="458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 stores two-dimensional arrays in </a:t>
            </a:r>
            <a:endParaRPr lang="en-US" sz="2400" dirty="0" smtClean="0"/>
          </a:p>
          <a:p>
            <a:r>
              <a:rPr lang="en-US" sz="2400" dirty="0" smtClean="0"/>
              <a:t>“</a:t>
            </a:r>
            <a:r>
              <a:rPr lang="en-US" sz="2400" dirty="0"/>
              <a:t>row-major” order</a:t>
            </a:r>
            <a:r>
              <a:rPr lang="en-US" sz="24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206" y="992774"/>
            <a:ext cx="59044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double </a:t>
            </a:r>
            <a:r>
              <a:rPr lang="fr-FR" sz="2400" dirty="0"/>
              <a:t>A[MAX][MAX], x[MAX], y[MAX];</a:t>
            </a:r>
          </a:p>
          <a:p>
            <a:r>
              <a:rPr lang="en-US" sz="2400" dirty="0"/>
              <a:t>. . .</a:t>
            </a:r>
          </a:p>
          <a:p>
            <a:r>
              <a:rPr lang="en-US" sz="2400" dirty="0" smtClean="0"/>
              <a:t>/* </a:t>
            </a:r>
            <a:r>
              <a:rPr lang="en-US" sz="2400" dirty="0"/>
              <a:t>Initialize A and x, assign y = 0 </a:t>
            </a:r>
            <a:r>
              <a:rPr lang="en-US" sz="2400" dirty="0" smtClean="0"/>
              <a:t>*/</a:t>
            </a:r>
            <a:endParaRPr lang="en-US" sz="2400" dirty="0"/>
          </a:p>
          <a:p>
            <a:r>
              <a:rPr lang="en-US" sz="2400" dirty="0"/>
              <a:t>. . .</a:t>
            </a:r>
          </a:p>
          <a:p>
            <a:r>
              <a:rPr lang="en-US" sz="2400" dirty="0" smtClean="0"/>
              <a:t>/* </a:t>
            </a:r>
            <a:r>
              <a:rPr lang="en-US" sz="2400" dirty="0"/>
              <a:t>First pair of loops </a:t>
            </a:r>
            <a:r>
              <a:rPr lang="en-US" sz="2400" dirty="0" smtClean="0"/>
              <a:t>*/</a:t>
            </a:r>
            <a:endParaRPr lang="en-US" sz="2400" dirty="0"/>
          </a:p>
          <a:p>
            <a:r>
              <a:rPr lang="nn-NO" sz="2400" b="1" dirty="0"/>
              <a:t>for </a:t>
            </a:r>
            <a:r>
              <a:rPr lang="nn-NO" sz="2400" dirty="0"/>
              <a:t>(i = 0; i &lt; MAX; i++)</a:t>
            </a:r>
          </a:p>
          <a:p>
            <a:r>
              <a:rPr lang="da-DK" sz="2400" b="1" dirty="0" smtClean="0"/>
              <a:t>        for </a:t>
            </a:r>
            <a:r>
              <a:rPr lang="da-DK" sz="2400" dirty="0"/>
              <a:t>(j = 0; j &lt; MAX; j++)</a:t>
            </a:r>
          </a:p>
          <a:p>
            <a:r>
              <a:rPr lang="en-US" sz="2400" dirty="0" smtClean="0"/>
              <a:t>                y[</a:t>
            </a:r>
            <a:r>
              <a:rPr lang="en-US" sz="2400" dirty="0" err="1" smtClean="0"/>
              <a:t>i</a:t>
            </a:r>
            <a:r>
              <a:rPr lang="en-US" sz="2400" dirty="0"/>
              <a:t>] += A[</a:t>
            </a:r>
            <a:r>
              <a:rPr lang="en-US" sz="2400" dirty="0" err="1"/>
              <a:t>i</a:t>
            </a:r>
            <a:r>
              <a:rPr lang="en-US" sz="2400" dirty="0"/>
              <a:t>][j</a:t>
            </a:r>
            <a:r>
              <a:rPr lang="en-US" sz="2400" dirty="0" smtClean="0"/>
              <a:t>] * x[j</a:t>
            </a:r>
            <a:r>
              <a:rPr lang="en-US" sz="2400" dirty="0"/>
              <a:t>];</a:t>
            </a:r>
          </a:p>
          <a:p>
            <a:r>
              <a:rPr lang="en-US" sz="2400" dirty="0"/>
              <a:t>. . .</a:t>
            </a:r>
          </a:p>
          <a:p>
            <a:r>
              <a:rPr lang="en-US" sz="2400" dirty="0" smtClean="0"/>
              <a:t>/* </a:t>
            </a:r>
            <a:r>
              <a:rPr lang="en-US" sz="2400" dirty="0"/>
              <a:t>Assign y = 0 </a:t>
            </a:r>
            <a:r>
              <a:rPr lang="en-US" sz="2400" dirty="0" smtClean="0"/>
              <a:t>*/</a:t>
            </a:r>
            <a:endParaRPr lang="en-US" sz="2400" dirty="0"/>
          </a:p>
          <a:p>
            <a:r>
              <a:rPr lang="en-US" sz="2400" dirty="0" smtClean="0"/>
              <a:t>/* </a:t>
            </a:r>
            <a:r>
              <a:rPr lang="en-US" sz="2400" dirty="0"/>
              <a:t>Second pair of loops </a:t>
            </a:r>
            <a:r>
              <a:rPr lang="en-US" sz="2400" dirty="0" smtClean="0"/>
              <a:t>*/</a:t>
            </a:r>
            <a:endParaRPr lang="en-US" sz="2400" dirty="0"/>
          </a:p>
          <a:p>
            <a:r>
              <a:rPr lang="da-DK" sz="2400" b="1" dirty="0"/>
              <a:t>for </a:t>
            </a:r>
            <a:r>
              <a:rPr lang="da-DK" sz="2400" dirty="0"/>
              <a:t>(j = 0; j &lt; MAX; j++)</a:t>
            </a:r>
          </a:p>
          <a:p>
            <a:r>
              <a:rPr lang="nn-NO" sz="2400" b="1" dirty="0" smtClean="0"/>
              <a:t>       for </a:t>
            </a:r>
            <a:r>
              <a:rPr lang="nn-NO" sz="2400" dirty="0"/>
              <a:t>(i = 0; i &lt; MAX; i++)</a:t>
            </a:r>
          </a:p>
          <a:p>
            <a:r>
              <a:rPr lang="en-US" sz="2400" dirty="0" smtClean="0"/>
              <a:t>              y[</a:t>
            </a:r>
            <a:r>
              <a:rPr lang="en-US" sz="2400" dirty="0" err="1" smtClean="0"/>
              <a:t>i</a:t>
            </a:r>
            <a:r>
              <a:rPr lang="en-US" sz="2400" dirty="0"/>
              <a:t>] += A[</a:t>
            </a:r>
            <a:r>
              <a:rPr lang="en-US" sz="2400" dirty="0" err="1"/>
              <a:t>i</a:t>
            </a:r>
            <a:r>
              <a:rPr lang="en-US" sz="2400" dirty="0"/>
              <a:t>][j</a:t>
            </a:r>
            <a:r>
              <a:rPr lang="en-US" sz="2400" dirty="0" smtClean="0"/>
              <a:t>] * x[j</a:t>
            </a:r>
            <a:r>
              <a:rPr lang="en-US" sz="2400" dirty="0"/>
              <a:t>];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851" y="2870970"/>
            <a:ext cx="5486400" cy="20916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76851" y="2552134"/>
            <a:ext cx="147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MAX=4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16541" y="5162673"/>
            <a:ext cx="6946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First pair of </a:t>
            </a:r>
            <a:r>
              <a:rPr lang="en-US" sz="2400" dirty="0" smtClean="0"/>
              <a:t>loops: 4 cache misses</a:t>
            </a:r>
          </a:p>
          <a:p>
            <a:r>
              <a:rPr lang="en-US" sz="2400" dirty="0" smtClean="0"/>
              <a:t>Second pair of loops: 16 cache misses</a:t>
            </a:r>
          </a:p>
          <a:p>
            <a:endParaRPr lang="en-US" sz="2400" dirty="0"/>
          </a:p>
          <a:p>
            <a:r>
              <a:rPr lang="en-US" sz="2400" dirty="0" smtClean="0"/>
              <a:t>Result: the first </a:t>
            </a:r>
            <a:r>
              <a:rPr lang="en-US" sz="2400" dirty="0"/>
              <a:t>pair of </a:t>
            </a:r>
            <a:r>
              <a:rPr lang="en-US" sz="2400" dirty="0" smtClean="0"/>
              <a:t>loops are faster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1558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814"/>
            <a:ext cx="10515600" cy="808582"/>
          </a:xfrm>
        </p:spPr>
        <p:txBody>
          <a:bodyPr/>
          <a:lstStyle/>
          <a:p>
            <a:pPr algn="ctr"/>
            <a:r>
              <a:rPr lang="en-US" b="1" dirty="0" smtClean="0"/>
              <a:t>Virtual Memory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91572" y="1173710"/>
            <a:ext cx="106998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Main memory may not suffice to store:</a:t>
            </a:r>
            <a:endParaRPr lang="en-US" sz="2400" dirty="0"/>
          </a:p>
          <a:p>
            <a:r>
              <a:rPr lang="en-US" sz="2400" dirty="0" smtClean="0"/>
              <a:t>-     a large program, </a:t>
            </a:r>
          </a:p>
          <a:p>
            <a:r>
              <a:rPr lang="en-US" sz="2400" dirty="0" smtClean="0"/>
              <a:t>-     a program with large data size, </a:t>
            </a:r>
          </a:p>
          <a:p>
            <a:pPr marL="457200" indent="-457200">
              <a:buFontTx/>
              <a:buChar char="-"/>
            </a:pPr>
            <a:r>
              <a:rPr lang="en-US" sz="2400" dirty="0" smtClean="0"/>
              <a:t>multiple programs and data in multitasking OS</a:t>
            </a:r>
          </a:p>
          <a:p>
            <a:pPr marL="457200" indent="-457200">
              <a:buFontTx/>
              <a:buChar char="-"/>
            </a:pPr>
            <a:endParaRPr lang="en-US" sz="2400" dirty="0"/>
          </a:p>
          <a:p>
            <a:r>
              <a:rPr lang="en-US" sz="2400" dirty="0" smtClean="0"/>
              <a:t>Solution: Virtual memory.</a:t>
            </a:r>
          </a:p>
          <a:p>
            <a:r>
              <a:rPr lang="en-US" sz="2400" dirty="0" smtClean="0"/>
              <a:t>- main memory functions as a cache for secondary storage</a:t>
            </a:r>
          </a:p>
          <a:p>
            <a:r>
              <a:rPr lang="en-US" sz="2400" dirty="0" smtClean="0"/>
              <a:t>- main memory access is order of thousands times faster than secondary memory</a:t>
            </a:r>
          </a:p>
          <a:p>
            <a:r>
              <a:rPr lang="en-US" sz="2400" dirty="0" smtClean="0"/>
              <a:t>- virtual memory abstracts the physical addresses of the secondary storage </a:t>
            </a:r>
          </a:p>
        </p:txBody>
      </p:sp>
    </p:spTree>
    <p:extLst>
      <p:ext uri="{BB962C8B-B14F-4D97-AF65-F5344CB8AC3E}">
        <p14:creationId xmlns:p14="http://schemas.microsoft.com/office/powerpoint/2010/main" val="601964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814"/>
            <a:ext cx="10515600" cy="808582"/>
          </a:xfrm>
        </p:spPr>
        <p:txBody>
          <a:bodyPr/>
          <a:lstStyle/>
          <a:p>
            <a:pPr algn="ctr"/>
            <a:r>
              <a:rPr lang="en-US" b="1" dirty="0" smtClean="0"/>
              <a:t>Page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1070" y="1037230"/>
            <a:ext cx="117234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400" dirty="0" smtClean="0"/>
              <a:t>virtual </a:t>
            </a:r>
            <a:r>
              <a:rPr lang="en-US" sz="2400" dirty="0"/>
              <a:t>memory operates on </a:t>
            </a:r>
            <a:r>
              <a:rPr lang="en-US" sz="2400" dirty="0" smtClean="0"/>
              <a:t>pages (blocks </a:t>
            </a:r>
            <a:r>
              <a:rPr lang="en-US" sz="2400" dirty="0"/>
              <a:t>of data and </a:t>
            </a:r>
            <a:r>
              <a:rPr lang="en-US" sz="2400" dirty="0" smtClean="0"/>
              <a:t>instructions) </a:t>
            </a:r>
          </a:p>
          <a:p>
            <a:pPr marL="457200" indent="-457200">
              <a:buFontTx/>
              <a:buChar char="-"/>
            </a:pPr>
            <a:r>
              <a:rPr lang="en-US" sz="2400" dirty="0" smtClean="0"/>
              <a:t>pages are of </a:t>
            </a:r>
            <a:r>
              <a:rPr lang="en-US" sz="2400" dirty="0"/>
              <a:t>a fixed page size </a:t>
            </a:r>
            <a:r>
              <a:rPr lang="en-US" sz="2400" dirty="0" smtClean="0"/>
              <a:t>(4 </a:t>
            </a:r>
            <a:r>
              <a:rPr lang="en-US" sz="2400" dirty="0"/>
              <a:t>to </a:t>
            </a:r>
            <a:r>
              <a:rPr lang="en-US" sz="2400" dirty="0" smtClean="0"/>
              <a:t>16 KB)</a:t>
            </a:r>
          </a:p>
          <a:p>
            <a:pPr marL="457200" indent="-457200">
              <a:buFontTx/>
              <a:buChar char="-"/>
            </a:pPr>
            <a:r>
              <a:rPr lang="en-US" sz="2400" dirty="0" smtClean="0"/>
              <a:t>pages contain virtual addresses, not physical addresses of secondary storage</a:t>
            </a:r>
          </a:p>
          <a:p>
            <a:pPr marL="457200" indent="-457200">
              <a:buFontTx/>
              <a:buChar char="-"/>
            </a:pPr>
            <a:endParaRPr lang="en-US" sz="2400" dirty="0"/>
          </a:p>
          <a:p>
            <a:pPr marL="457200" indent="-457200">
              <a:buFontTx/>
              <a:buChar char="-"/>
            </a:pPr>
            <a:r>
              <a:rPr lang="en-US" sz="2400" dirty="0" smtClean="0"/>
              <a:t>Page table translates virtual addresses to physical addresses</a:t>
            </a:r>
          </a:p>
          <a:p>
            <a:pPr marL="457200" indent="-457200">
              <a:buFontTx/>
              <a:buChar char="-"/>
            </a:pPr>
            <a:endParaRPr lang="en-US" sz="2400" dirty="0"/>
          </a:p>
          <a:p>
            <a:r>
              <a:rPr lang="en-US" sz="2400" dirty="0" smtClean="0"/>
              <a:t>virtual address = virtual page number + byte offset in the page</a:t>
            </a:r>
          </a:p>
          <a:p>
            <a:endParaRPr lang="en-US" sz="2400" dirty="0" smtClean="0"/>
          </a:p>
          <a:p>
            <a:r>
              <a:rPr lang="en-US" sz="2400" dirty="0" smtClean="0"/>
              <a:t>Let a virtual address is of 32 bit and page size is 4 KB = 4096 bytes. 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507" y="5130382"/>
            <a:ext cx="4067175" cy="1514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50423" y="5410565"/>
            <a:ext cx="5750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Each byte in the page is identified </a:t>
            </a:r>
          </a:p>
          <a:p>
            <a:r>
              <a:rPr lang="en-US" sz="2800" dirty="0" smtClean="0"/>
              <a:t>with </a:t>
            </a:r>
            <a:r>
              <a:rPr lang="en-US" sz="2800" dirty="0"/>
              <a:t>12 bits, since </a:t>
            </a:r>
            <a:r>
              <a:rPr lang="en-US" sz="2800" dirty="0" smtClean="0"/>
              <a:t>2^12 = </a:t>
            </a:r>
            <a:r>
              <a:rPr lang="en-US" sz="2800" dirty="0"/>
              <a:t>4096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8461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70"/>
            <a:ext cx="10515600" cy="726696"/>
          </a:xfrm>
        </p:spPr>
        <p:txBody>
          <a:bodyPr/>
          <a:lstStyle/>
          <a:p>
            <a:pPr algn="ctr"/>
            <a:r>
              <a:rPr lang="en-US" b="1" dirty="0" smtClean="0"/>
              <a:t>Virtual Memory and TLB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9311" y="859806"/>
            <a:ext cx="117916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Virtual memory tradeoff: </a:t>
            </a:r>
          </a:p>
          <a:p>
            <a:endParaRPr lang="en-US" sz="2400" dirty="0" smtClean="0"/>
          </a:p>
          <a:p>
            <a:r>
              <a:rPr lang="en-US" sz="2400" dirty="0" smtClean="0"/>
              <a:t>Virtual memory to physical memory computation increases the runtime</a:t>
            </a:r>
          </a:p>
          <a:p>
            <a:endParaRPr lang="en-US" sz="2400" dirty="0"/>
          </a:p>
          <a:p>
            <a:r>
              <a:rPr lang="en-US" sz="2400" b="1" dirty="0"/>
              <a:t>Solution:</a:t>
            </a:r>
            <a:r>
              <a:rPr lang="en-US" sz="2400" dirty="0"/>
              <a:t> translation-lookaside </a:t>
            </a:r>
            <a:r>
              <a:rPr lang="en-US" sz="2400" dirty="0" smtClean="0"/>
              <a:t>buffer or TLB (similar to cache memory)</a:t>
            </a:r>
          </a:p>
          <a:p>
            <a:endParaRPr lang="en-US" sz="2400" dirty="0"/>
          </a:p>
          <a:p>
            <a:r>
              <a:rPr lang="en-US" sz="2400" dirty="0" smtClean="0"/>
              <a:t>TLB </a:t>
            </a:r>
            <a:r>
              <a:rPr lang="en-US" sz="2400" dirty="0"/>
              <a:t>caches a </a:t>
            </a:r>
            <a:r>
              <a:rPr lang="en-US" sz="2400" dirty="0" smtClean="0"/>
              <a:t>few entries from </a:t>
            </a:r>
            <a:r>
              <a:rPr lang="en-US" sz="2400" dirty="0"/>
              <a:t>the page table </a:t>
            </a:r>
            <a:r>
              <a:rPr lang="en-US" sz="2400" dirty="0" smtClean="0"/>
              <a:t>in very </a:t>
            </a:r>
            <a:r>
              <a:rPr lang="en-US" sz="2400" dirty="0"/>
              <a:t>fast memory.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Principle of spatial and temporal locality is applicable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Improves the page table access speed significantly</a:t>
            </a:r>
          </a:p>
          <a:p>
            <a:endParaRPr lang="en-US" sz="2400" dirty="0"/>
          </a:p>
          <a:p>
            <a:r>
              <a:rPr lang="en-US" sz="2400" b="1" dirty="0" smtClean="0"/>
              <a:t>Page fault: </a:t>
            </a:r>
            <a:r>
              <a:rPr lang="en-US" sz="2400" dirty="0" smtClean="0"/>
              <a:t>the page is not in main memory, it is in secondary storage. Similar to cache miss.</a:t>
            </a:r>
          </a:p>
        </p:txBody>
      </p:sp>
    </p:spTree>
    <p:extLst>
      <p:ext uri="{BB962C8B-B14F-4D97-AF65-F5344CB8AC3E}">
        <p14:creationId xmlns:p14="http://schemas.microsoft.com/office/powerpoint/2010/main" val="435467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4"/>
            <a:ext cx="10515600" cy="757093"/>
          </a:xfrm>
        </p:spPr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1976450"/>
            <a:ext cx="10308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Chapter </a:t>
            </a:r>
            <a:r>
              <a:rPr lang="en-US" sz="2800" dirty="0" smtClean="0"/>
              <a:t>2</a:t>
            </a: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An Introduction to Parallel Programming </a:t>
            </a:r>
          </a:p>
          <a:p>
            <a:r>
              <a:rPr lang="en-US" sz="2800" dirty="0"/>
              <a:t>by Peter Pacheco. </a:t>
            </a:r>
          </a:p>
        </p:txBody>
      </p:sp>
    </p:spTree>
    <p:extLst>
      <p:ext uri="{BB962C8B-B14F-4D97-AF65-F5344CB8AC3E}">
        <p14:creationId xmlns:p14="http://schemas.microsoft.com/office/powerpoint/2010/main" val="17438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7"/>
            <a:ext cx="10515600" cy="784406"/>
          </a:xfrm>
        </p:spPr>
        <p:txBody>
          <a:bodyPr/>
          <a:lstStyle/>
          <a:p>
            <a:pPr algn="ctr"/>
            <a:r>
              <a:rPr lang="en-US" b="1" dirty="0" smtClean="0"/>
              <a:t>So Far…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40527" y="1619794"/>
            <a:ext cx="77201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Parallel programming using </a:t>
            </a:r>
            <a:r>
              <a:rPr lang="en-US" sz="2800" dirty="0" err="1" smtClean="0"/>
              <a:t>OpenMP</a:t>
            </a:r>
            <a:r>
              <a:rPr lang="en-US" sz="2800" dirty="0" smtClean="0"/>
              <a:t> constructs</a:t>
            </a:r>
          </a:p>
          <a:p>
            <a:endParaRPr lang="en-US" sz="2800" dirty="0"/>
          </a:p>
          <a:p>
            <a:r>
              <a:rPr lang="en-US" sz="2800" dirty="0" smtClean="0"/>
              <a:t>Dependence analyses to identify parallelism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b="1" dirty="0" smtClean="0"/>
              <a:t>Question:</a:t>
            </a:r>
            <a:r>
              <a:rPr lang="en-US" sz="2800" dirty="0" smtClean="0"/>
              <a:t> How does hardware support parallelism?</a:t>
            </a:r>
          </a:p>
        </p:txBody>
      </p:sp>
    </p:spTree>
    <p:extLst>
      <p:ext uri="{BB962C8B-B14F-4D97-AF65-F5344CB8AC3E}">
        <p14:creationId xmlns:p14="http://schemas.microsoft.com/office/powerpoint/2010/main" val="55344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3"/>
            <a:ext cx="10515600" cy="784406"/>
          </a:xfrm>
        </p:spPr>
        <p:txBody>
          <a:bodyPr/>
          <a:lstStyle/>
          <a:p>
            <a:pPr algn="ctr"/>
            <a:r>
              <a:rPr lang="en-US" b="1" dirty="0"/>
              <a:t>von Neumann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230" y="1046117"/>
            <a:ext cx="443865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90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3"/>
            <a:ext cx="10515600" cy="784406"/>
          </a:xfrm>
        </p:spPr>
        <p:txBody>
          <a:bodyPr/>
          <a:lstStyle/>
          <a:p>
            <a:pPr algn="ctr"/>
            <a:r>
              <a:rPr lang="en-US" b="1" dirty="0" smtClean="0"/>
              <a:t>Improvements on von </a:t>
            </a:r>
            <a:r>
              <a:rPr lang="en-US" b="1" dirty="0"/>
              <a:t>Neumann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093" y="1163683"/>
            <a:ext cx="4438650" cy="5105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75566" y="1528354"/>
            <a:ext cx="42323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Major Improvements:</a:t>
            </a:r>
            <a:br>
              <a:rPr lang="en-US" sz="2800" b="1" dirty="0" smtClean="0"/>
            </a:br>
            <a:endParaRPr lang="en-U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Cache memory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Virtual memory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Low level parallelism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184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740"/>
            <a:ext cx="10515600" cy="78440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Cache Memory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3954" y="1123403"/>
            <a:ext cx="105025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intermediate small, faster memory between CPU and main memory.</a:t>
            </a:r>
          </a:p>
          <a:p>
            <a:endParaRPr lang="en-US" sz="2800" dirty="0" smtClean="0"/>
          </a:p>
          <a:p>
            <a:r>
              <a:rPr lang="en-US" sz="2800" dirty="0" smtClean="0"/>
              <a:t>CPU can access cache memory significantly faster than main memory.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4310743" y="2978333"/>
            <a:ext cx="1554480" cy="6662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CPU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87982" y="4476208"/>
            <a:ext cx="1554480" cy="6662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Cache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630091" y="3644539"/>
            <a:ext cx="0" cy="831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860766" y="5708469"/>
            <a:ext cx="4781005" cy="7445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Main Memory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6" idx="1"/>
          </p:cNvCxnSpPr>
          <p:nvPr/>
        </p:nvCxnSpPr>
        <p:spPr>
          <a:xfrm flipH="1">
            <a:off x="4493623" y="4809311"/>
            <a:ext cx="5943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480560" y="3644539"/>
            <a:ext cx="13063" cy="2063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630091" y="5142414"/>
            <a:ext cx="0" cy="566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299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26"/>
            <a:ext cx="10515600" cy="61459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Principle of Locality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9007" y="653137"/>
            <a:ext cx="117826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Cache memory improve temporal and spatial locality.</a:t>
            </a:r>
          </a:p>
          <a:p>
            <a:endParaRPr lang="en-US" sz="2400" dirty="0"/>
          </a:p>
          <a:p>
            <a:r>
              <a:rPr lang="en-US" sz="2400" b="1" dirty="0" smtClean="0"/>
              <a:t>Temporal locality. </a:t>
            </a:r>
            <a:r>
              <a:rPr lang="en-US" sz="2400" dirty="0"/>
              <a:t>After accessing one memory location </a:t>
            </a:r>
            <a:r>
              <a:rPr lang="en-US" sz="2400" dirty="0" smtClean="0"/>
              <a:t>(for instruction or data) </a:t>
            </a:r>
          </a:p>
          <a:p>
            <a:r>
              <a:rPr lang="en-US" sz="2400" dirty="0" smtClean="0"/>
              <a:t>computation will access the same location in near future.</a:t>
            </a:r>
          </a:p>
          <a:p>
            <a:endParaRPr lang="en-US" sz="2400" dirty="0"/>
          </a:p>
          <a:p>
            <a:r>
              <a:rPr lang="en-US" sz="2400" b="1" dirty="0" smtClean="0"/>
              <a:t>Spatial </a:t>
            </a:r>
            <a:r>
              <a:rPr lang="en-US" sz="2400" b="1" dirty="0"/>
              <a:t>locality.</a:t>
            </a:r>
            <a:r>
              <a:rPr lang="en-US" sz="2400" dirty="0"/>
              <a:t> After accessing one memory location (for instruction or data) </a:t>
            </a:r>
            <a:endParaRPr lang="en-US" sz="2400" dirty="0" smtClean="0"/>
          </a:p>
          <a:p>
            <a:r>
              <a:rPr lang="en-US" sz="2400" dirty="0" smtClean="0"/>
              <a:t>computation </a:t>
            </a:r>
            <a:r>
              <a:rPr lang="en-US" sz="2400" dirty="0"/>
              <a:t>will </a:t>
            </a:r>
            <a:r>
              <a:rPr lang="en-US" sz="2400" dirty="0" smtClean="0"/>
              <a:t>consecutively access a </a:t>
            </a:r>
            <a:r>
              <a:rPr lang="en-US" sz="2400" dirty="0"/>
              <a:t>nearby </a:t>
            </a:r>
            <a:r>
              <a:rPr lang="en-US" sz="2400" dirty="0" smtClean="0"/>
              <a:t>location.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93669" y="3892732"/>
            <a:ext cx="6165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Example:</a:t>
            </a:r>
          </a:p>
          <a:p>
            <a:r>
              <a:rPr lang="en-US" sz="2400" b="1" dirty="0" smtClean="0"/>
              <a:t>		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dirty="0" smtClean="0"/>
              <a:t>a[1000</a:t>
            </a:r>
            <a:r>
              <a:rPr lang="en-US" sz="2400" dirty="0"/>
              <a:t>];</a:t>
            </a:r>
          </a:p>
          <a:p>
            <a:r>
              <a:rPr lang="en-US" sz="2400" dirty="0" smtClean="0"/>
              <a:t>		. . .</a:t>
            </a:r>
          </a:p>
          <a:p>
            <a:r>
              <a:rPr lang="en-US" sz="2400" dirty="0" smtClean="0"/>
              <a:t>		sum </a:t>
            </a:r>
            <a:r>
              <a:rPr lang="en-US" sz="2400" dirty="0"/>
              <a:t>= </a:t>
            </a:r>
            <a:r>
              <a:rPr lang="en-US" sz="2400" dirty="0" smtClean="0"/>
              <a:t>0</a:t>
            </a:r>
            <a:r>
              <a:rPr lang="en-US" sz="2400" dirty="0"/>
              <a:t>;</a:t>
            </a:r>
          </a:p>
          <a:p>
            <a:r>
              <a:rPr lang="nn-NO" sz="2400" b="1" dirty="0" smtClean="0"/>
              <a:t>		for </a:t>
            </a:r>
            <a:r>
              <a:rPr lang="nn-NO" sz="2400" dirty="0"/>
              <a:t>(i = 0; i &lt; 1000; i++)</a:t>
            </a:r>
          </a:p>
          <a:p>
            <a:r>
              <a:rPr lang="en-US" sz="2400" dirty="0" smtClean="0"/>
              <a:t>	        	       sum </a:t>
            </a:r>
            <a:r>
              <a:rPr lang="en-US" sz="2400" dirty="0"/>
              <a:t>+=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/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328878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678"/>
            <a:ext cx="10515600" cy="901972"/>
          </a:xfrm>
        </p:spPr>
        <p:txBody>
          <a:bodyPr/>
          <a:lstStyle/>
          <a:p>
            <a:pPr algn="ctr"/>
            <a:r>
              <a:rPr lang="en-US" b="1" dirty="0" smtClean="0"/>
              <a:t>Accessing Cache Memory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1885" y="1698171"/>
            <a:ext cx="11612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Cache Hit and Miss</a:t>
            </a:r>
          </a:p>
          <a:p>
            <a:r>
              <a:rPr lang="en-US" sz="2400" dirty="0" smtClean="0"/>
              <a:t>When a cache </a:t>
            </a:r>
            <a:r>
              <a:rPr lang="en-US" sz="2400" dirty="0"/>
              <a:t>is checked for information and the information is available</a:t>
            </a:r>
            <a:r>
              <a:rPr lang="en-US" sz="2400" dirty="0" smtClean="0"/>
              <a:t>, it’s a cache hit. </a:t>
            </a:r>
          </a:p>
          <a:p>
            <a:r>
              <a:rPr lang="en-US" sz="2400" dirty="0" smtClean="0"/>
              <a:t>Otherwise, it’s a cache miss.</a:t>
            </a:r>
          </a:p>
          <a:p>
            <a:endParaRPr lang="en-US" sz="2400" dirty="0" smtClean="0"/>
          </a:p>
          <a:p>
            <a:endParaRPr lang="en-US" sz="2400" b="1" dirty="0"/>
          </a:p>
          <a:p>
            <a:r>
              <a:rPr lang="en-US" sz="2400" b="1" dirty="0" smtClean="0"/>
              <a:t>Cache </a:t>
            </a:r>
            <a:r>
              <a:rPr lang="en-US" sz="2400" b="1" dirty="0"/>
              <a:t>Block and Cache </a:t>
            </a:r>
            <a:r>
              <a:rPr lang="en-US" sz="2400" b="1" dirty="0" smtClean="0"/>
              <a:t>Lines</a:t>
            </a:r>
            <a:endParaRPr lang="en-US" sz="2400" dirty="0"/>
          </a:p>
          <a:p>
            <a:r>
              <a:rPr lang="en-US" sz="2400" dirty="0" smtClean="0"/>
              <a:t>Based on principles of locality a memory </a:t>
            </a:r>
            <a:r>
              <a:rPr lang="en-US" sz="2400" dirty="0"/>
              <a:t>access will </a:t>
            </a:r>
            <a:r>
              <a:rPr lang="en-US" sz="2400" dirty="0" smtClean="0"/>
              <a:t>effectively operate </a:t>
            </a:r>
            <a:r>
              <a:rPr lang="en-US" sz="2400" dirty="0"/>
              <a:t>on </a:t>
            </a:r>
            <a:r>
              <a:rPr lang="en-US" sz="2400" dirty="0" smtClean="0"/>
              <a:t>a blocks </a:t>
            </a:r>
            <a:r>
              <a:rPr lang="en-US" sz="2400" dirty="0"/>
              <a:t>of </a:t>
            </a:r>
            <a:r>
              <a:rPr lang="en-US" sz="2400" dirty="0" smtClean="0"/>
              <a:t>memory instead </a:t>
            </a:r>
            <a:r>
              <a:rPr lang="en-US" sz="2400" dirty="0"/>
              <a:t>of </a:t>
            </a:r>
            <a:r>
              <a:rPr lang="en-US" sz="2400" dirty="0" smtClean="0"/>
              <a:t>an individual location.</a:t>
            </a:r>
          </a:p>
        </p:txBody>
      </p:sp>
    </p:spTree>
    <p:extLst>
      <p:ext uri="{BB962C8B-B14F-4D97-AF65-F5344CB8AC3E}">
        <p14:creationId xmlns:p14="http://schemas.microsoft.com/office/powerpoint/2010/main" val="567977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678"/>
            <a:ext cx="10515600" cy="901972"/>
          </a:xfrm>
        </p:spPr>
        <p:txBody>
          <a:bodyPr/>
          <a:lstStyle/>
          <a:p>
            <a:pPr algn="ctr"/>
            <a:r>
              <a:rPr lang="en-US" b="1" dirty="0" smtClean="0"/>
              <a:t>Write-through and Write-back Cache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9560" y="1436914"/>
            <a:ext cx="11612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Write-through cache </a:t>
            </a:r>
          </a:p>
          <a:p>
            <a:r>
              <a:rPr lang="en-US" sz="2400" dirty="0" smtClean="0"/>
              <a:t>writes the data back to memory as soon as it is written to the cache.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smtClean="0"/>
              <a:t>Write-back cache </a:t>
            </a:r>
          </a:p>
          <a:p>
            <a:r>
              <a:rPr lang="en-US" sz="2400" dirty="0" smtClean="0"/>
              <a:t>The data </a:t>
            </a:r>
            <a:r>
              <a:rPr lang="en-US" sz="2400" dirty="0"/>
              <a:t>isn’t written </a:t>
            </a:r>
            <a:r>
              <a:rPr lang="en-US" sz="2400" dirty="0" smtClean="0"/>
              <a:t>immediately. </a:t>
            </a:r>
          </a:p>
          <a:p>
            <a:pPr marL="342900" indent="-342900">
              <a:buAutoNum type="arabicParenBoth"/>
            </a:pPr>
            <a:r>
              <a:rPr lang="en-US" sz="2400" dirty="0" smtClean="0"/>
              <a:t>Mark the updated </a:t>
            </a:r>
            <a:r>
              <a:rPr lang="en-US" sz="2400" dirty="0"/>
              <a:t>data in the cache </a:t>
            </a:r>
            <a:r>
              <a:rPr lang="en-US" sz="2400" dirty="0" smtClean="0"/>
              <a:t>as </a:t>
            </a:r>
            <a:r>
              <a:rPr lang="en-US" sz="2400" i="1" dirty="0" smtClean="0"/>
              <a:t>dirty. </a:t>
            </a:r>
          </a:p>
          <a:p>
            <a:endParaRPr lang="en-US" sz="2400" i="1" dirty="0" smtClean="0"/>
          </a:p>
          <a:p>
            <a:r>
              <a:rPr lang="en-US" sz="2400" dirty="0" smtClean="0"/>
              <a:t>(2) When the </a:t>
            </a:r>
            <a:r>
              <a:rPr lang="en-US" sz="2400" dirty="0"/>
              <a:t>cache line </a:t>
            </a:r>
            <a:r>
              <a:rPr lang="en-US" sz="2400" dirty="0" smtClean="0"/>
              <a:t>is replaced </a:t>
            </a:r>
            <a:r>
              <a:rPr lang="en-US" sz="2400" dirty="0"/>
              <a:t>by a new cache line from memory,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the </a:t>
            </a:r>
            <a:r>
              <a:rPr lang="en-US" sz="2400" dirty="0"/>
              <a:t>dirty line is written to memory.</a:t>
            </a:r>
          </a:p>
        </p:txBody>
      </p:sp>
    </p:spTree>
    <p:extLst>
      <p:ext uri="{BB962C8B-B14F-4D97-AF65-F5344CB8AC3E}">
        <p14:creationId xmlns:p14="http://schemas.microsoft.com/office/powerpoint/2010/main" val="284783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929"/>
            <a:ext cx="10515600" cy="719092"/>
          </a:xfrm>
        </p:spPr>
        <p:txBody>
          <a:bodyPr/>
          <a:lstStyle/>
          <a:p>
            <a:pPr algn="ctr"/>
            <a:r>
              <a:rPr lang="en-US" b="1" dirty="0"/>
              <a:t>Cache mappings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629" y="1254032"/>
            <a:ext cx="116912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Decided by cache associativity</a:t>
            </a:r>
          </a:p>
          <a:p>
            <a:endParaRPr lang="en-US" sz="2800" dirty="0"/>
          </a:p>
          <a:p>
            <a:r>
              <a:rPr lang="en-US" sz="2800" b="1" dirty="0" smtClean="0"/>
              <a:t>Fully associative cache: </a:t>
            </a:r>
            <a:r>
              <a:rPr lang="en-US" sz="2800" dirty="0"/>
              <a:t>a new line can be placed at any location in the cache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b="1" dirty="0" smtClean="0"/>
              <a:t>Direct-mapped cache. </a:t>
            </a:r>
            <a:r>
              <a:rPr lang="en-US" sz="2800" dirty="0"/>
              <a:t>each cache line has a </a:t>
            </a:r>
            <a:r>
              <a:rPr lang="en-US" sz="2800" dirty="0" smtClean="0"/>
              <a:t>unique location </a:t>
            </a:r>
            <a:r>
              <a:rPr lang="en-US" sz="2800" dirty="0"/>
              <a:t>in the cache </a:t>
            </a:r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which it will be assigned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i="1" dirty="0" smtClean="0"/>
              <a:t>n</a:t>
            </a:r>
            <a:r>
              <a:rPr lang="en-US" sz="2800" b="1" dirty="0" smtClean="0"/>
              <a:t>-way </a:t>
            </a:r>
            <a:r>
              <a:rPr lang="en-US" sz="2800" b="1" dirty="0"/>
              <a:t>set </a:t>
            </a:r>
            <a:r>
              <a:rPr lang="en-US" sz="2800" b="1" dirty="0" smtClean="0"/>
              <a:t>associative (</a:t>
            </a:r>
            <a:r>
              <a:rPr lang="en-US" sz="2800" b="1" dirty="0"/>
              <a:t>Intermediate </a:t>
            </a:r>
            <a:r>
              <a:rPr lang="en-US" sz="2800" b="1" dirty="0" smtClean="0"/>
              <a:t>schemes)</a:t>
            </a:r>
            <a:r>
              <a:rPr lang="en-US" sz="2800" dirty="0" smtClean="0"/>
              <a:t>. each </a:t>
            </a:r>
            <a:r>
              <a:rPr lang="en-US" sz="2800" dirty="0"/>
              <a:t>cache line can be placed in one of </a:t>
            </a:r>
            <a:r>
              <a:rPr lang="en-US" sz="2800" i="1" dirty="0" smtClean="0"/>
              <a:t>n </a:t>
            </a:r>
            <a:r>
              <a:rPr lang="en-US" sz="2800" dirty="0" smtClean="0"/>
              <a:t>different </a:t>
            </a:r>
            <a:r>
              <a:rPr lang="en-US" sz="2800" dirty="0"/>
              <a:t>locations in the cache.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64153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10051</TotalTime>
  <Words>770</Words>
  <Application>Microsoft Office PowerPoint</Application>
  <PresentationFormat>Widescreen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Parallelism in Hardware</vt:lpstr>
      <vt:lpstr>So Far…</vt:lpstr>
      <vt:lpstr>von Neumann architecture</vt:lpstr>
      <vt:lpstr>Improvements on von Neumann architecture</vt:lpstr>
      <vt:lpstr>Cache Memory</vt:lpstr>
      <vt:lpstr>Principle of Locality</vt:lpstr>
      <vt:lpstr>Accessing Cache Memory</vt:lpstr>
      <vt:lpstr>Write-through and Write-back Cache</vt:lpstr>
      <vt:lpstr>Cache mappings</vt:lpstr>
      <vt:lpstr>Example</vt:lpstr>
      <vt:lpstr>Effect of Cache Memory on Programs</vt:lpstr>
      <vt:lpstr>Virtual Memory</vt:lpstr>
      <vt:lpstr>Page</vt:lpstr>
      <vt:lpstr>Virtual Memory and TLB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COL380: Introduction to Parallel &amp; Distributed Programming</dc:title>
  <dc:creator>Soham Chakraborty</dc:creator>
  <cp:lastModifiedBy>Soham Chakraborty</cp:lastModifiedBy>
  <cp:revision>543</cp:revision>
  <dcterms:created xsi:type="dcterms:W3CDTF">2021-02-03T10:36:24Z</dcterms:created>
  <dcterms:modified xsi:type="dcterms:W3CDTF">2021-03-08T07:32:24Z</dcterms:modified>
</cp:coreProperties>
</file>