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6" r:id="rId2"/>
    <p:sldId id="587" r:id="rId3"/>
    <p:sldId id="609" r:id="rId4"/>
    <p:sldId id="610" r:id="rId5"/>
    <p:sldId id="588" r:id="rId6"/>
    <p:sldId id="611" r:id="rId7"/>
    <p:sldId id="621" r:id="rId8"/>
    <p:sldId id="672" r:id="rId9"/>
    <p:sldId id="673" r:id="rId10"/>
    <p:sldId id="674" r:id="rId11"/>
    <p:sldId id="675" r:id="rId12"/>
    <p:sldId id="589" r:id="rId13"/>
    <p:sldId id="627" r:id="rId14"/>
    <p:sldId id="628" r:id="rId15"/>
    <p:sldId id="629" r:id="rId16"/>
    <p:sldId id="630" r:id="rId17"/>
    <p:sldId id="632" r:id="rId18"/>
    <p:sldId id="633" r:id="rId19"/>
    <p:sldId id="634" r:id="rId20"/>
    <p:sldId id="635" r:id="rId21"/>
    <p:sldId id="636" r:id="rId22"/>
    <p:sldId id="652" r:id="rId23"/>
    <p:sldId id="653" r:id="rId24"/>
    <p:sldId id="654" r:id="rId25"/>
    <p:sldId id="655" r:id="rId26"/>
    <p:sldId id="656" r:id="rId27"/>
    <p:sldId id="657" r:id="rId28"/>
    <p:sldId id="658" r:id="rId29"/>
    <p:sldId id="590" r:id="rId30"/>
    <p:sldId id="613" r:id="rId31"/>
    <p:sldId id="638" r:id="rId32"/>
    <p:sldId id="637" r:id="rId33"/>
    <p:sldId id="639" r:id="rId34"/>
    <p:sldId id="660" r:id="rId35"/>
    <p:sldId id="661" r:id="rId36"/>
    <p:sldId id="662" r:id="rId37"/>
    <p:sldId id="663" r:id="rId38"/>
    <p:sldId id="664" r:id="rId39"/>
    <p:sldId id="665" r:id="rId40"/>
    <p:sldId id="666" r:id="rId41"/>
    <p:sldId id="616" r:id="rId42"/>
    <p:sldId id="643" r:id="rId43"/>
    <p:sldId id="617" r:id="rId44"/>
    <p:sldId id="642" r:id="rId45"/>
    <p:sldId id="676" r:id="rId46"/>
    <p:sldId id="667" r:id="rId47"/>
    <p:sldId id="668" r:id="rId48"/>
    <p:sldId id="669" r:id="rId49"/>
    <p:sldId id="670" r:id="rId50"/>
    <p:sldId id="671" r:id="rId51"/>
    <p:sldId id="677" r:id="rId52"/>
    <p:sldId id="644" r:id="rId53"/>
    <p:sldId id="645" r:id="rId54"/>
    <p:sldId id="646" r:id="rId55"/>
    <p:sldId id="647" r:id="rId56"/>
    <p:sldId id="648" r:id="rId57"/>
    <p:sldId id="622" r:id="rId58"/>
    <p:sldId id="592" r:id="rId59"/>
    <p:sldId id="649" r:id="rId60"/>
    <p:sldId id="650" r:id="rId61"/>
    <p:sldId id="624" r:id="rId62"/>
    <p:sldId id="594" r:id="rId63"/>
    <p:sldId id="625" r:id="rId64"/>
    <p:sldId id="596" r:id="rId65"/>
    <p:sldId id="618" r:id="rId66"/>
    <p:sldId id="597" r:id="rId67"/>
    <p:sldId id="598" r:id="rId68"/>
    <p:sldId id="599" r:id="rId69"/>
    <p:sldId id="619" r:id="rId70"/>
    <p:sldId id="600" r:id="rId71"/>
    <p:sldId id="601" r:id="rId72"/>
    <p:sldId id="602" r:id="rId73"/>
    <p:sldId id="620" r:id="rId74"/>
    <p:sldId id="604" r:id="rId75"/>
    <p:sldId id="651" r:id="rId76"/>
  </p:sldIdLst>
  <p:sldSz cx="9144000" cy="6858000" type="screen4x3"/>
  <p:notesSz cx="6858000" cy="9144000"/>
  <p:custDataLst>
    <p:tags r:id="rId7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8000"/>
    <a:srgbClr val="CCCCFF"/>
    <a:srgbClr val="FFFF66"/>
    <a:srgbClr val="FFCCFF"/>
    <a:srgbClr val="A50021"/>
    <a:srgbClr val="FF99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 showGuides="1"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gs" Target="tags/tag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54FC20-2CC3-49B8-81CE-E94CF6D82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407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1E10D-01E3-431A-91CB-DC1AFF38D1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493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21C9E-0BA3-40BA-90F5-A067F0070E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409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C995D-99A1-4F8D-B859-D632E1DD80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205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F3EE4-9131-45D3-BED4-3642D7DF27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649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C9F54-DD86-441B-BE58-9661059FF5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500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1B389-E112-4A5D-BE85-576DD5D308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225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0B4CA-5DBF-4118-825B-D5B5EA0C74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14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74874-BB19-48E1-8E43-E0BD703345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752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08629-F785-4FCA-B203-4BB0F7AF47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641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00A54-40D5-4D4D-BB12-526A8D26C8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112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AD95F-54AC-4D98-9387-A2473ACD38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36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67890DCB-2B3C-4DBC-8C67-ECE9C1DEA9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14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7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19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15.png"/><Relationship Id="rId5" Type="http://schemas.openxmlformats.org/officeDocument/2006/relationships/image" Target="../media/image18.png"/><Relationship Id="rId4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tags" Target="../tags/tag20.xml"/><Relationship Id="rId7" Type="http://schemas.openxmlformats.org/officeDocument/2006/relationships/image" Target="../media/image21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20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1.xml"/><Relationship Id="rId9" Type="http://schemas.openxmlformats.org/officeDocument/2006/relationships/image" Target="../media/image23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Comic Sans MS" pitchFamily="66" charset="0"/>
              </a:rPr>
              <a:t>Recursion</a:t>
            </a:r>
          </a:p>
        </p:txBody>
      </p:sp>
      <p:pic>
        <p:nvPicPr>
          <p:cNvPr id="2052" name="Picture 476" descr="Tower_of_Hanoi_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8382000" cy="32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098" name="Text Box 2"/>
          <p:cNvSpPr txBox="1">
            <a:spLocks noChangeArrowheads="1"/>
          </p:cNvSpPr>
          <p:nvPr/>
        </p:nvSpPr>
        <p:spPr bwMode="auto">
          <a:xfrm>
            <a:off x="3760788" y="457200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Warm Up</a:t>
            </a:r>
          </a:p>
        </p:txBody>
      </p:sp>
      <p:sp>
        <p:nvSpPr>
          <p:cNvPr id="1156099" name="Text Box 3"/>
          <p:cNvSpPr txBox="1">
            <a:spLocks noChangeArrowheads="1"/>
          </p:cNvSpPr>
          <p:nvPr/>
        </p:nvSpPr>
        <p:spPr bwMode="auto">
          <a:xfrm>
            <a:off x="571500" y="1338263"/>
            <a:ext cx="79629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size of pow(S</a:t>
            </a:r>
            <a:r>
              <a:rPr lang="en-US" altLang="zh-TW" baseline="-25000"/>
              <a:t>n</a:t>
            </a:r>
            <a:r>
              <a:rPr lang="en-US" altLang="zh-TW"/>
              <a:t>) where S</a:t>
            </a:r>
            <a:r>
              <a:rPr lang="en-US" altLang="zh-TW" baseline="-25000"/>
              <a:t>n</a:t>
            </a:r>
            <a:r>
              <a:rPr lang="en-US" altLang="zh-TW"/>
              <a:t> = {a</a:t>
            </a:r>
            <a:r>
              <a:rPr lang="en-US" altLang="zh-TW" baseline="-25000"/>
              <a:t>1</a:t>
            </a:r>
            <a:r>
              <a:rPr lang="en-US" altLang="zh-TW"/>
              <a:t>, a</a:t>
            </a:r>
            <a:r>
              <a:rPr lang="en-US" altLang="zh-TW" baseline="-25000"/>
              <a:t>2</a:t>
            </a:r>
            <a:r>
              <a:rPr lang="en-US" altLang="zh-TW"/>
              <a:t>, …, a</a:t>
            </a:r>
            <a:r>
              <a:rPr lang="en-US" altLang="zh-TW" baseline="-25000"/>
              <a:t>n</a:t>
            </a:r>
            <a:r>
              <a:rPr lang="en-US" altLang="zh-TW"/>
              <a:t>} is an n-element set.</a:t>
            </a:r>
          </a:p>
        </p:txBody>
      </p:sp>
      <p:sp>
        <p:nvSpPr>
          <p:cNvPr id="1156100" name="Text Box 4"/>
          <p:cNvSpPr txBox="1">
            <a:spLocks noChangeArrowheads="1"/>
          </p:cNvSpPr>
          <p:nvPr/>
        </p:nvSpPr>
        <p:spPr bwMode="auto">
          <a:xfrm>
            <a:off x="808038" y="2209800"/>
            <a:ext cx="74977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main idea of recursion is to define r</a:t>
            </a:r>
            <a:r>
              <a:rPr lang="en-US" altLang="zh-TW" baseline="-25000"/>
              <a:t>n</a:t>
            </a:r>
            <a:r>
              <a:rPr lang="en-US" altLang="zh-TW"/>
              <a:t> in terms of the previous r</a:t>
            </a:r>
            <a:r>
              <a:rPr lang="en-US" altLang="zh-TW" baseline="-25000"/>
              <a:t>i</a:t>
            </a:r>
            <a:r>
              <a:rPr lang="en-US" altLang="zh-TW"/>
              <a:t>.</a:t>
            </a:r>
          </a:p>
        </p:txBody>
      </p:sp>
      <p:sp>
        <p:nvSpPr>
          <p:cNvPr id="1156102" name="Rectangle 6"/>
          <p:cNvSpPr>
            <a:spLocks noChangeArrowheads="1"/>
          </p:cNvSpPr>
          <p:nvPr/>
        </p:nvSpPr>
        <p:spPr bwMode="auto">
          <a:xfrm>
            <a:off x="838200" y="2971800"/>
            <a:ext cx="74945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pow(S</a:t>
            </a:r>
            <a:r>
              <a:rPr lang="en-US" altLang="zh-TW" baseline="-25000"/>
              <a:t>n</a:t>
            </a:r>
            <a:r>
              <a:rPr lang="en-US" altLang="zh-TW"/>
              <a:t>) = the union of S</a:t>
            </a:r>
            <a:r>
              <a:rPr lang="en-US" altLang="zh-TW" baseline="-25000"/>
              <a:t>n-1</a:t>
            </a:r>
            <a:r>
              <a:rPr lang="en-US" altLang="zh-TW"/>
              <a:t> = {</a:t>
            </a:r>
            <a:r>
              <a:rPr lang="ru-RU" altLang="zh-TW"/>
              <a:t>Ф</a:t>
            </a:r>
            <a:r>
              <a:rPr lang="en-US" altLang="zh-TW"/>
              <a:t>,   {a</a:t>
            </a:r>
            <a:r>
              <a:rPr lang="en-US" altLang="zh-TW" baseline="-25000"/>
              <a:t>1</a:t>
            </a:r>
            <a:r>
              <a:rPr lang="en-US" altLang="zh-TW"/>
              <a:t>},      {a</a:t>
            </a:r>
            <a:r>
              <a:rPr lang="en-US" altLang="zh-TW" baseline="-25000"/>
              <a:t>2</a:t>
            </a:r>
            <a:r>
              <a:rPr lang="en-US" altLang="zh-TW"/>
              <a:t>},    …,   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,…,a</a:t>
            </a:r>
            <a:r>
              <a:rPr lang="en-US" altLang="zh-TW" baseline="-25000"/>
              <a:t>n-1</a:t>
            </a:r>
            <a:r>
              <a:rPr lang="en-US" altLang="zh-TW"/>
              <a:t>}} </a:t>
            </a:r>
          </a:p>
          <a:p>
            <a:endParaRPr lang="en-US" altLang="zh-TW"/>
          </a:p>
          <a:p>
            <a:r>
              <a:rPr lang="en-US" altLang="zh-TW"/>
              <a:t>		 </a:t>
            </a:r>
          </a:p>
          <a:p>
            <a:r>
              <a:rPr lang="en-US" altLang="zh-TW"/>
              <a:t>                                     and  {a</a:t>
            </a:r>
            <a:r>
              <a:rPr lang="en-US" altLang="zh-TW" baseline="-25000"/>
              <a:t>n</a:t>
            </a:r>
            <a:r>
              <a:rPr lang="en-US" altLang="zh-TW"/>
              <a:t>, 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n</a:t>
            </a:r>
            <a:r>
              <a:rPr lang="en-US" altLang="zh-TW"/>
              <a:t>},  {a</a:t>
            </a:r>
            <a:r>
              <a:rPr lang="en-US" altLang="zh-TW" baseline="-25000"/>
              <a:t>2</a:t>
            </a:r>
            <a:r>
              <a:rPr lang="en-US" altLang="zh-TW"/>
              <a:t>,a</a:t>
            </a:r>
            <a:r>
              <a:rPr lang="en-US" altLang="zh-TW" baseline="-25000"/>
              <a:t>n</a:t>
            </a:r>
            <a:r>
              <a:rPr lang="en-US" altLang="zh-TW"/>
              <a:t>}, …,    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,…,a</a:t>
            </a:r>
            <a:r>
              <a:rPr lang="en-US" altLang="zh-TW" baseline="-25000"/>
              <a:t>n-1</a:t>
            </a:r>
            <a:r>
              <a:rPr lang="en-US" altLang="zh-TW"/>
              <a:t>,a</a:t>
            </a:r>
            <a:r>
              <a:rPr lang="en-US" altLang="zh-TW" baseline="-25000"/>
              <a:t>n</a:t>
            </a:r>
            <a:r>
              <a:rPr lang="en-US" altLang="zh-TW"/>
              <a:t>}} </a:t>
            </a:r>
          </a:p>
        </p:txBody>
      </p:sp>
      <p:sp>
        <p:nvSpPr>
          <p:cNvPr id="1156103" name="Line 7"/>
          <p:cNvSpPr>
            <a:spLocks noChangeShapeType="1"/>
          </p:cNvSpPr>
          <p:nvPr/>
        </p:nvSpPr>
        <p:spPr bwMode="auto">
          <a:xfrm flipV="1">
            <a:off x="4191000" y="34290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6104" name="Line 8"/>
          <p:cNvSpPr>
            <a:spLocks noChangeShapeType="1"/>
          </p:cNvSpPr>
          <p:nvPr/>
        </p:nvSpPr>
        <p:spPr bwMode="auto">
          <a:xfrm flipV="1">
            <a:off x="4724400" y="34290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6105" name="Line 9"/>
          <p:cNvSpPr>
            <a:spLocks noChangeShapeType="1"/>
          </p:cNvSpPr>
          <p:nvPr/>
        </p:nvSpPr>
        <p:spPr bwMode="auto">
          <a:xfrm flipV="1">
            <a:off x="5410200" y="34290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6106" name="Line 10"/>
          <p:cNvSpPr>
            <a:spLocks noChangeShapeType="1"/>
          </p:cNvSpPr>
          <p:nvPr/>
        </p:nvSpPr>
        <p:spPr bwMode="auto">
          <a:xfrm flipV="1">
            <a:off x="7162800" y="34290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6107" name="Text Box 11"/>
          <p:cNvSpPr txBox="1">
            <a:spLocks noChangeArrowheads="1"/>
          </p:cNvSpPr>
          <p:nvPr/>
        </p:nvSpPr>
        <p:spPr bwMode="auto">
          <a:xfrm>
            <a:off x="898525" y="4384675"/>
            <a:ext cx="706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while the lower sets are obtained by adding a</a:t>
            </a:r>
            <a:r>
              <a:rPr lang="en-US" altLang="zh-TW" baseline="-25000"/>
              <a:t>n</a:t>
            </a:r>
            <a:r>
              <a:rPr lang="en-US" altLang="zh-TW"/>
              <a:t> to the upper sets.</a:t>
            </a:r>
          </a:p>
        </p:txBody>
      </p:sp>
      <p:sp>
        <p:nvSpPr>
          <p:cNvPr id="1156108" name="Text Box 12"/>
          <p:cNvSpPr txBox="1">
            <a:spLocks noChangeArrowheads="1"/>
          </p:cNvSpPr>
          <p:nvPr/>
        </p:nvSpPr>
        <p:spPr bwMode="auto">
          <a:xfrm>
            <a:off x="5257800" y="5186363"/>
            <a:ext cx="150018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r</a:t>
            </a:r>
            <a:r>
              <a:rPr lang="en-US" altLang="zh-TW" baseline="-25000"/>
              <a:t>n</a:t>
            </a:r>
            <a:r>
              <a:rPr lang="en-US" altLang="zh-TW"/>
              <a:t> = 2r</a:t>
            </a:r>
            <a:r>
              <a:rPr lang="en-US" altLang="zh-TW" baseline="-25000"/>
              <a:t>n-1</a:t>
            </a:r>
            <a:r>
              <a:rPr lang="en-US" altLang="zh-TW"/>
              <a:t>.</a:t>
            </a:r>
          </a:p>
        </p:txBody>
      </p:sp>
      <p:sp>
        <p:nvSpPr>
          <p:cNvPr id="1156109" name="Text Box 13"/>
          <p:cNvSpPr txBox="1">
            <a:spLocks noChangeArrowheads="1"/>
          </p:cNvSpPr>
          <p:nvPr/>
        </p:nvSpPr>
        <p:spPr bwMode="auto">
          <a:xfrm>
            <a:off x="838200" y="5222875"/>
            <a:ext cx="418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Every subset is counted exactly once.</a:t>
            </a:r>
          </a:p>
        </p:txBody>
      </p:sp>
      <p:sp>
        <p:nvSpPr>
          <p:cNvPr id="1156110" name="Text Box 14"/>
          <p:cNvSpPr txBox="1">
            <a:spLocks noChangeArrowheads="1"/>
          </p:cNvSpPr>
          <p:nvPr/>
        </p:nvSpPr>
        <p:spPr bwMode="auto">
          <a:xfrm>
            <a:off x="457200" y="6019800"/>
            <a:ext cx="8218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Solving this recurrence relation will show that r</a:t>
            </a:r>
            <a:r>
              <a:rPr lang="en-US" altLang="zh-TW" baseline="-25000"/>
              <a:t>n</a:t>
            </a:r>
            <a:r>
              <a:rPr lang="en-US" altLang="zh-TW"/>
              <a:t> = 2</a:t>
            </a:r>
            <a:r>
              <a:rPr lang="en-US" altLang="zh-TW" baseline="30000"/>
              <a:t>n</a:t>
            </a:r>
            <a:r>
              <a:rPr lang="en-US" altLang="zh-TW"/>
              <a:t> (geometric sequence).</a:t>
            </a:r>
          </a:p>
        </p:txBody>
      </p:sp>
    </p:spTree>
    <p:extLst>
      <p:ext uri="{BB962C8B-B14F-4D97-AF65-F5344CB8AC3E}">
        <p14:creationId xmlns:p14="http://schemas.microsoft.com/office/powerpoint/2010/main" val="327865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6103" grpId="0" animBg="1"/>
      <p:bldP spid="1156104" grpId="0" animBg="1"/>
      <p:bldP spid="1156105" grpId="0" animBg="1"/>
      <p:bldP spid="1156106" grpId="0" animBg="1"/>
      <p:bldP spid="1156107" grpId="0"/>
      <p:bldP spid="1156108" grpId="0" animBg="1"/>
      <p:bldP spid="1156109" grpId="0"/>
      <p:bldP spid="11561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56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Number of Bit Strings without a Specific Pattern</a:t>
            </a:r>
          </a:p>
        </p:txBody>
      </p:sp>
      <p:sp>
        <p:nvSpPr>
          <p:cNvPr id="1060867" name="Text Box 3"/>
          <p:cNvSpPr txBox="1">
            <a:spLocks noChangeArrowheads="1"/>
          </p:cNvSpPr>
          <p:nvPr/>
        </p:nvSpPr>
        <p:spPr bwMode="auto">
          <a:xfrm>
            <a:off x="1828800" y="1295400"/>
            <a:ext cx="54943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n-bit string without the bit pattern 11?</a:t>
            </a:r>
          </a:p>
        </p:txBody>
      </p:sp>
      <p:sp>
        <p:nvSpPr>
          <p:cNvPr id="1060869" name="Text Box 5"/>
          <p:cNvSpPr txBox="1">
            <a:spLocks noChangeArrowheads="1"/>
          </p:cNvSpPr>
          <p:nvPr/>
        </p:nvSpPr>
        <p:spPr bwMode="auto">
          <a:xfrm>
            <a:off x="1828800" y="1949450"/>
            <a:ext cx="413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such strings.</a:t>
            </a:r>
          </a:p>
        </p:txBody>
      </p:sp>
      <p:sp>
        <p:nvSpPr>
          <p:cNvPr id="1060879" name="Text Box 15"/>
          <p:cNvSpPr txBox="1">
            <a:spLocks noChangeArrowheads="1"/>
          </p:cNvSpPr>
          <p:nvPr/>
        </p:nvSpPr>
        <p:spPr bwMode="auto">
          <a:xfrm>
            <a:off x="1123950" y="2590800"/>
            <a:ext cx="6831013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 r</a:t>
            </a:r>
            <a:r>
              <a:rPr lang="en-US" altLang="zh-TW" baseline="-25000"/>
              <a:t>1</a:t>
            </a:r>
            <a:r>
              <a:rPr lang="en-US" altLang="zh-TW"/>
              <a:t> = |{0, 1}| = 2, </a:t>
            </a:r>
          </a:p>
          <a:p>
            <a:endParaRPr lang="en-US" altLang="zh-TW"/>
          </a:p>
          <a:p>
            <a:r>
              <a:rPr lang="en-US" altLang="zh-TW"/>
              <a:t>      r</a:t>
            </a:r>
            <a:r>
              <a:rPr lang="en-US" altLang="zh-TW" baseline="-25000"/>
              <a:t>2</a:t>
            </a:r>
            <a:r>
              <a:rPr lang="en-US" altLang="zh-TW"/>
              <a:t> = |{00, 01, 10}| = 3</a:t>
            </a:r>
          </a:p>
          <a:p>
            <a:endParaRPr lang="en-US" altLang="zh-TW"/>
          </a:p>
          <a:p>
            <a:r>
              <a:rPr lang="en-US" altLang="zh-TW"/>
              <a:t>      r</a:t>
            </a:r>
            <a:r>
              <a:rPr lang="en-US" altLang="zh-TW" baseline="-25000"/>
              <a:t>3</a:t>
            </a:r>
            <a:r>
              <a:rPr lang="en-US" altLang="zh-TW"/>
              <a:t> = |{000, 001, 010, 100, 101}| = 5</a:t>
            </a:r>
          </a:p>
          <a:p>
            <a:endParaRPr lang="en-US" altLang="zh-TW"/>
          </a:p>
          <a:p>
            <a:r>
              <a:rPr lang="en-US" altLang="zh-TW"/>
              <a:t>      r</a:t>
            </a:r>
            <a:r>
              <a:rPr lang="en-US" altLang="zh-TW" baseline="-25000"/>
              <a:t>4</a:t>
            </a:r>
            <a:r>
              <a:rPr lang="en-US" altLang="zh-TW"/>
              <a:t> = |{0000, 0001, 0010, 0100, 0101, 1000, 1001, 1010}| = 8</a:t>
            </a:r>
          </a:p>
        </p:txBody>
      </p:sp>
      <p:sp>
        <p:nvSpPr>
          <p:cNvPr id="1060880" name="Text Box 16"/>
          <p:cNvSpPr txBox="1">
            <a:spLocks noChangeArrowheads="1"/>
          </p:cNvSpPr>
          <p:nvPr/>
        </p:nvSpPr>
        <p:spPr bwMode="auto">
          <a:xfrm>
            <a:off x="1981200" y="4876800"/>
            <a:ext cx="284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you see the pattern?</a:t>
            </a:r>
          </a:p>
        </p:txBody>
      </p:sp>
      <p:sp>
        <p:nvSpPr>
          <p:cNvPr id="1060882" name="Rectangle 18"/>
          <p:cNvSpPr>
            <a:spLocks noChangeArrowheads="1"/>
          </p:cNvSpPr>
          <p:nvPr/>
        </p:nvSpPr>
        <p:spPr bwMode="auto">
          <a:xfrm>
            <a:off x="1447800" y="5486400"/>
            <a:ext cx="4789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 r</a:t>
            </a:r>
            <a:r>
              <a:rPr lang="en-US" altLang="zh-TW" baseline="-25000"/>
              <a:t>4</a:t>
            </a:r>
            <a:r>
              <a:rPr lang="en-US" altLang="zh-TW"/>
              <a:t> = |{</a:t>
            </a:r>
            <a:r>
              <a:rPr lang="en-US" altLang="zh-TW">
                <a:solidFill>
                  <a:srgbClr val="A50021"/>
                </a:solidFill>
              </a:rPr>
              <a:t>0</a:t>
            </a:r>
            <a:r>
              <a:rPr lang="en-US" altLang="zh-TW"/>
              <a:t>000, </a:t>
            </a:r>
            <a:r>
              <a:rPr lang="en-US" altLang="zh-TW">
                <a:solidFill>
                  <a:srgbClr val="A50021"/>
                </a:solidFill>
              </a:rPr>
              <a:t>0</a:t>
            </a:r>
            <a:r>
              <a:rPr lang="en-US" altLang="zh-TW"/>
              <a:t>001, </a:t>
            </a:r>
            <a:r>
              <a:rPr lang="en-US" altLang="zh-TW">
                <a:solidFill>
                  <a:srgbClr val="A50021"/>
                </a:solidFill>
              </a:rPr>
              <a:t>0</a:t>
            </a:r>
            <a:r>
              <a:rPr lang="en-US" altLang="zh-TW"/>
              <a:t>010, </a:t>
            </a:r>
            <a:r>
              <a:rPr lang="en-US" altLang="zh-TW">
                <a:solidFill>
                  <a:srgbClr val="A50021"/>
                </a:solidFill>
              </a:rPr>
              <a:t>0</a:t>
            </a:r>
            <a:r>
              <a:rPr lang="en-US" altLang="zh-TW"/>
              <a:t>100, </a:t>
            </a:r>
            <a:r>
              <a:rPr lang="en-US" altLang="zh-TW">
                <a:solidFill>
                  <a:srgbClr val="A50021"/>
                </a:solidFill>
              </a:rPr>
              <a:t>0</a:t>
            </a:r>
            <a:r>
              <a:rPr lang="en-US" altLang="zh-TW"/>
              <a:t>101} union </a:t>
            </a:r>
          </a:p>
          <a:p>
            <a:endParaRPr lang="en-US" altLang="zh-TW"/>
          </a:p>
          <a:p>
            <a:r>
              <a:rPr lang="en-US" altLang="zh-TW"/>
              <a:t>          {</a:t>
            </a:r>
            <a:r>
              <a:rPr lang="en-US" altLang="zh-TW">
                <a:solidFill>
                  <a:srgbClr val="A50021"/>
                </a:solidFill>
              </a:rPr>
              <a:t>10</a:t>
            </a:r>
            <a:r>
              <a:rPr lang="en-US" altLang="zh-TW"/>
              <a:t>00, </a:t>
            </a:r>
            <a:r>
              <a:rPr lang="en-US" altLang="zh-TW">
                <a:solidFill>
                  <a:srgbClr val="A50021"/>
                </a:solidFill>
              </a:rPr>
              <a:t>10</a:t>
            </a:r>
            <a:r>
              <a:rPr lang="en-US" altLang="zh-TW"/>
              <a:t>01, </a:t>
            </a:r>
            <a:r>
              <a:rPr lang="en-US" altLang="zh-TW">
                <a:solidFill>
                  <a:srgbClr val="A50021"/>
                </a:solidFill>
              </a:rPr>
              <a:t>10</a:t>
            </a:r>
            <a:r>
              <a:rPr lang="en-US" altLang="zh-TW"/>
              <a:t>10}|</a:t>
            </a:r>
          </a:p>
        </p:txBody>
      </p:sp>
      <p:sp>
        <p:nvSpPr>
          <p:cNvPr id="1060883" name="Rectangle 19"/>
          <p:cNvSpPr>
            <a:spLocks noChangeArrowheads="1"/>
          </p:cNvSpPr>
          <p:nvPr/>
        </p:nvSpPr>
        <p:spPr bwMode="auto">
          <a:xfrm>
            <a:off x="6410325" y="5791200"/>
            <a:ext cx="1285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= 5 + 3 = 8</a:t>
            </a:r>
          </a:p>
        </p:txBody>
      </p:sp>
    </p:spTree>
    <p:extLst>
      <p:ext uri="{BB962C8B-B14F-4D97-AF65-F5344CB8AC3E}">
        <p14:creationId xmlns:p14="http://schemas.microsoft.com/office/powerpoint/2010/main" val="421945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869" grpId="0"/>
      <p:bldP spid="1060880" grpId="0"/>
      <p:bldP spid="10608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56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Bit Strings without a Specific Pattern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828800" y="1295400"/>
            <a:ext cx="54943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n-bit string without the bit pattern 11?</a:t>
            </a:r>
          </a:p>
        </p:txBody>
      </p:sp>
      <p:sp>
        <p:nvSpPr>
          <p:cNvPr id="1060869" name="Text Box 5"/>
          <p:cNvSpPr txBox="1">
            <a:spLocks noChangeArrowheads="1"/>
          </p:cNvSpPr>
          <p:nvPr/>
        </p:nvSpPr>
        <p:spPr bwMode="auto">
          <a:xfrm>
            <a:off x="1828800" y="1949450"/>
            <a:ext cx="413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such strings.</a:t>
            </a:r>
          </a:p>
        </p:txBody>
      </p:sp>
      <p:sp>
        <p:nvSpPr>
          <p:cNvPr id="1060870" name="Text Box 6"/>
          <p:cNvSpPr txBox="1">
            <a:spLocks noChangeArrowheads="1"/>
          </p:cNvSpPr>
          <p:nvPr/>
        </p:nvSpPr>
        <p:spPr bwMode="auto">
          <a:xfrm>
            <a:off x="771525" y="3200400"/>
            <a:ext cx="760095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1: The first bit is 0.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Then any (n-1)-bit string without the bit pattern 11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can be appended to the end to form a n-bit string without 11.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So in this case there are exactly r</a:t>
            </a:r>
            <a:r>
              <a:rPr lang="en-US" altLang="zh-TW" baseline="-25000"/>
              <a:t>n-1</a:t>
            </a:r>
            <a:r>
              <a:rPr lang="en-US" altLang="zh-TW"/>
              <a:t> such n-bit strings.</a:t>
            </a:r>
          </a:p>
        </p:txBody>
      </p:sp>
      <p:sp>
        <p:nvSpPr>
          <p:cNvPr id="1060872" name="Rectangle 8"/>
          <p:cNvSpPr>
            <a:spLocks noChangeArrowheads="1"/>
          </p:cNvSpPr>
          <p:nvPr/>
        </p:nvSpPr>
        <p:spPr bwMode="auto">
          <a:xfrm>
            <a:off x="1892300" y="2514600"/>
            <a:ext cx="435610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060873" name="Text Box 9"/>
          <p:cNvSpPr txBox="1">
            <a:spLocks noChangeArrowheads="1"/>
          </p:cNvSpPr>
          <p:nvPr/>
        </p:nvSpPr>
        <p:spPr bwMode="auto">
          <a:xfrm>
            <a:off x="1066800" y="5486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0</a:t>
            </a:r>
          </a:p>
        </p:txBody>
      </p:sp>
      <p:sp>
        <p:nvSpPr>
          <p:cNvPr id="1060874" name="Text Box 10"/>
          <p:cNvSpPr txBox="1">
            <a:spLocks noChangeArrowheads="1"/>
          </p:cNvSpPr>
          <p:nvPr/>
        </p:nvSpPr>
        <p:spPr bwMode="auto">
          <a:xfrm>
            <a:off x="1371600" y="5486400"/>
            <a:ext cx="293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+</a:t>
            </a:r>
          </a:p>
        </p:txBody>
      </p:sp>
      <p:sp>
        <p:nvSpPr>
          <p:cNvPr id="1060875" name="Rectangle 11"/>
          <p:cNvSpPr>
            <a:spLocks noChangeArrowheads="1"/>
          </p:cNvSpPr>
          <p:nvPr/>
        </p:nvSpPr>
        <p:spPr bwMode="auto">
          <a:xfrm>
            <a:off x="1828800" y="5105400"/>
            <a:ext cx="27432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0876" name="Text Box 12"/>
          <p:cNvSpPr txBox="1">
            <a:spLocks noChangeArrowheads="1"/>
          </p:cNvSpPr>
          <p:nvPr/>
        </p:nvSpPr>
        <p:spPr bwMode="auto">
          <a:xfrm>
            <a:off x="1889125" y="5210175"/>
            <a:ext cx="2559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00000000000000000</a:t>
            </a:r>
          </a:p>
          <a:p>
            <a:pPr eaLnBrk="1" hangingPunct="1"/>
            <a:r>
              <a:rPr lang="en-US" altLang="zh-TW"/>
              <a:t>00000000000000001</a:t>
            </a:r>
          </a:p>
          <a:p>
            <a:pPr eaLnBrk="1" hangingPunct="1"/>
            <a:r>
              <a:rPr lang="en-US" altLang="zh-TW"/>
              <a:t>…</a:t>
            </a:r>
          </a:p>
          <a:p>
            <a:pPr eaLnBrk="1" hangingPunct="1"/>
            <a:r>
              <a:rPr lang="en-US" altLang="zh-TW"/>
              <a:t>1010101010101010101</a:t>
            </a:r>
          </a:p>
        </p:txBody>
      </p:sp>
      <p:sp>
        <p:nvSpPr>
          <p:cNvPr id="1060877" name="Text Box 13"/>
          <p:cNvSpPr txBox="1">
            <a:spLocks noChangeArrowheads="1"/>
          </p:cNvSpPr>
          <p:nvPr/>
        </p:nvSpPr>
        <p:spPr bwMode="auto">
          <a:xfrm>
            <a:off x="5200650" y="5257800"/>
            <a:ext cx="26479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set of all (n-1)-bit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strings without 11.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Totally r</a:t>
            </a:r>
            <a:r>
              <a:rPr lang="en-US" altLang="zh-TW" baseline="-25000"/>
              <a:t>n-1</a:t>
            </a:r>
            <a:r>
              <a:rPr lang="en-US" altLang="zh-TW"/>
              <a:t> of them.</a:t>
            </a:r>
          </a:p>
        </p:txBody>
      </p:sp>
      <p:sp>
        <p:nvSpPr>
          <p:cNvPr id="1060878" name="AutoShape 14"/>
          <p:cNvSpPr>
            <a:spLocks/>
          </p:cNvSpPr>
          <p:nvPr/>
        </p:nvSpPr>
        <p:spPr bwMode="auto">
          <a:xfrm>
            <a:off x="4724400" y="5181600"/>
            <a:ext cx="152400" cy="13716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869" grpId="0"/>
      <p:bldP spid="1060872" grpId="0" animBg="1"/>
      <p:bldP spid="1060873" grpId="0"/>
      <p:bldP spid="1060874" grpId="0"/>
      <p:bldP spid="1060875" grpId="0" animBg="1"/>
      <p:bldP spid="1060876" grpId="0"/>
      <p:bldP spid="10608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56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Bit Strings without a Specific Pattern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8800" y="1295400"/>
            <a:ext cx="54943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n-bit string without the bit pattern 11?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828800" y="1949450"/>
            <a:ext cx="413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such strings.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892300" y="2514600"/>
            <a:ext cx="435610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099782" name="Rectangle 6"/>
          <p:cNvSpPr>
            <a:spLocks noChangeArrowheads="1"/>
          </p:cNvSpPr>
          <p:nvPr/>
        </p:nvSpPr>
        <p:spPr bwMode="auto">
          <a:xfrm>
            <a:off x="609600" y="3124200"/>
            <a:ext cx="78486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2: The first bit is 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Then the second bit must be 0, because we can’t have 11.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Then any (n-2)-bit string without the bit pattern 11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can be appended to the end to form a n-bit string without 11.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So in this case there are exactly r</a:t>
            </a:r>
            <a:r>
              <a:rPr lang="en-US" altLang="zh-TW" baseline="-25000"/>
              <a:t>n-2</a:t>
            </a:r>
            <a:r>
              <a:rPr lang="en-US" altLang="zh-TW"/>
              <a:t> such n-bit strings.</a:t>
            </a:r>
          </a:p>
        </p:txBody>
      </p:sp>
      <p:sp>
        <p:nvSpPr>
          <p:cNvPr id="1099783" name="Text Box 7"/>
          <p:cNvSpPr txBox="1">
            <a:spLocks noChangeArrowheads="1"/>
          </p:cNvSpPr>
          <p:nvPr/>
        </p:nvSpPr>
        <p:spPr bwMode="auto">
          <a:xfrm>
            <a:off x="1295400" y="56388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1099784" name="Text Box 8"/>
          <p:cNvSpPr txBox="1">
            <a:spLocks noChangeArrowheads="1"/>
          </p:cNvSpPr>
          <p:nvPr/>
        </p:nvSpPr>
        <p:spPr bwMode="auto">
          <a:xfrm>
            <a:off x="1687513" y="5638800"/>
            <a:ext cx="29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+</a:t>
            </a:r>
          </a:p>
        </p:txBody>
      </p:sp>
      <p:sp>
        <p:nvSpPr>
          <p:cNvPr id="1099785" name="Rectangle 9"/>
          <p:cNvSpPr>
            <a:spLocks noChangeArrowheads="1"/>
          </p:cNvSpPr>
          <p:nvPr/>
        </p:nvSpPr>
        <p:spPr bwMode="auto">
          <a:xfrm>
            <a:off x="2133600" y="5257800"/>
            <a:ext cx="24384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9786" name="Text Box 10"/>
          <p:cNvSpPr txBox="1">
            <a:spLocks noChangeArrowheads="1"/>
          </p:cNvSpPr>
          <p:nvPr/>
        </p:nvSpPr>
        <p:spPr bwMode="auto">
          <a:xfrm>
            <a:off x="2133600" y="5362575"/>
            <a:ext cx="2419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0000000000000000</a:t>
            </a:r>
          </a:p>
          <a:p>
            <a:pPr eaLnBrk="1" hangingPunct="1"/>
            <a:r>
              <a:rPr lang="en-US" altLang="zh-TW"/>
              <a:t>0000000000000001</a:t>
            </a:r>
          </a:p>
          <a:p>
            <a:pPr eaLnBrk="1" hangingPunct="1"/>
            <a:r>
              <a:rPr lang="en-US" altLang="zh-TW"/>
              <a:t>…</a:t>
            </a:r>
          </a:p>
          <a:p>
            <a:pPr eaLnBrk="1" hangingPunct="1"/>
            <a:r>
              <a:rPr lang="en-US" altLang="zh-TW"/>
              <a:t>101010101010101010</a:t>
            </a:r>
          </a:p>
        </p:txBody>
      </p:sp>
      <p:sp>
        <p:nvSpPr>
          <p:cNvPr id="1099787" name="Text Box 11"/>
          <p:cNvSpPr txBox="1">
            <a:spLocks noChangeArrowheads="1"/>
          </p:cNvSpPr>
          <p:nvPr/>
        </p:nvSpPr>
        <p:spPr bwMode="auto">
          <a:xfrm>
            <a:off x="5200650" y="5410200"/>
            <a:ext cx="2684463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set of all (n-2)-bit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strings without 11.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Totally r</a:t>
            </a:r>
            <a:r>
              <a:rPr lang="en-US" altLang="zh-TW" baseline="-25000"/>
              <a:t>n-2</a:t>
            </a:r>
            <a:r>
              <a:rPr lang="en-US" altLang="zh-TW"/>
              <a:t> of them.</a:t>
            </a:r>
          </a:p>
        </p:txBody>
      </p:sp>
      <p:sp>
        <p:nvSpPr>
          <p:cNvPr id="1099788" name="AutoShape 12"/>
          <p:cNvSpPr>
            <a:spLocks/>
          </p:cNvSpPr>
          <p:nvPr/>
        </p:nvSpPr>
        <p:spPr bwMode="auto">
          <a:xfrm>
            <a:off x="4724400" y="5334000"/>
            <a:ext cx="152400" cy="13716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9783" grpId="0"/>
      <p:bldP spid="1099784" grpId="0"/>
      <p:bldP spid="1099785" grpId="0" animBg="1"/>
      <p:bldP spid="1099786" grpId="0"/>
      <p:bldP spid="10997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56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Bit Strings without a Specific Pattern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828800" y="1295400"/>
            <a:ext cx="54943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n-bit string without the bit pattern 11?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28800" y="1949450"/>
            <a:ext cx="413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such strings.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892300" y="2514600"/>
            <a:ext cx="435610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100807" name="Text Box 7"/>
          <p:cNvSpPr txBox="1">
            <a:spLocks noChangeArrowheads="1"/>
          </p:cNvSpPr>
          <p:nvPr/>
        </p:nvSpPr>
        <p:spPr bwMode="auto">
          <a:xfrm>
            <a:off x="1295400" y="50292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1100808" name="Text Box 8"/>
          <p:cNvSpPr txBox="1">
            <a:spLocks noChangeArrowheads="1"/>
          </p:cNvSpPr>
          <p:nvPr/>
        </p:nvSpPr>
        <p:spPr bwMode="auto">
          <a:xfrm>
            <a:off x="1687513" y="5029200"/>
            <a:ext cx="29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+</a:t>
            </a:r>
          </a:p>
        </p:txBody>
      </p:sp>
      <p:sp>
        <p:nvSpPr>
          <p:cNvPr id="1100809" name="Rectangle 9"/>
          <p:cNvSpPr>
            <a:spLocks noChangeArrowheads="1"/>
          </p:cNvSpPr>
          <p:nvPr/>
        </p:nvSpPr>
        <p:spPr bwMode="auto">
          <a:xfrm>
            <a:off x="2133600" y="4648200"/>
            <a:ext cx="24384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0810" name="Text Box 10"/>
          <p:cNvSpPr txBox="1">
            <a:spLocks noChangeArrowheads="1"/>
          </p:cNvSpPr>
          <p:nvPr/>
        </p:nvSpPr>
        <p:spPr bwMode="auto">
          <a:xfrm>
            <a:off x="2133600" y="4752975"/>
            <a:ext cx="2419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0000000000000000</a:t>
            </a:r>
          </a:p>
          <a:p>
            <a:pPr eaLnBrk="1" hangingPunct="1"/>
            <a:r>
              <a:rPr lang="en-US" altLang="zh-TW"/>
              <a:t>0000000000000001</a:t>
            </a:r>
          </a:p>
          <a:p>
            <a:pPr eaLnBrk="1" hangingPunct="1"/>
            <a:r>
              <a:rPr lang="en-US" altLang="zh-TW"/>
              <a:t>…</a:t>
            </a:r>
          </a:p>
          <a:p>
            <a:pPr eaLnBrk="1" hangingPunct="1"/>
            <a:r>
              <a:rPr lang="en-US" altLang="zh-TW"/>
              <a:t>101010101010101010</a:t>
            </a:r>
          </a:p>
        </p:txBody>
      </p:sp>
      <p:sp>
        <p:nvSpPr>
          <p:cNvPr id="1100811" name="Text Box 11"/>
          <p:cNvSpPr txBox="1">
            <a:spLocks noChangeArrowheads="1"/>
          </p:cNvSpPr>
          <p:nvPr/>
        </p:nvSpPr>
        <p:spPr bwMode="auto">
          <a:xfrm>
            <a:off x="5200650" y="4800600"/>
            <a:ext cx="2684463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set of all (n-2)-bit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strings without 11.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Totally r</a:t>
            </a:r>
            <a:r>
              <a:rPr lang="en-US" altLang="zh-TW" baseline="-25000"/>
              <a:t>n-2</a:t>
            </a:r>
            <a:r>
              <a:rPr lang="en-US" altLang="zh-TW"/>
              <a:t> of them.</a:t>
            </a:r>
          </a:p>
        </p:txBody>
      </p:sp>
      <p:sp>
        <p:nvSpPr>
          <p:cNvPr id="1100812" name="AutoShape 12"/>
          <p:cNvSpPr>
            <a:spLocks/>
          </p:cNvSpPr>
          <p:nvPr/>
        </p:nvSpPr>
        <p:spPr bwMode="auto">
          <a:xfrm>
            <a:off x="4724400" y="4724400"/>
            <a:ext cx="152400" cy="13716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0813" name="Text Box 13"/>
          <p:cNvSpPr txBox="1">
            <a:spLocks noChangeArrowheads="1"/>
          </p:cNvSpPr>
          <p:nvPr/>
        </p:nvSpPr>
        <p:spPr bwMode="auto">
          <a:xfrm>
            <a:off x="1371600" y="3505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0</a:t>
            </a:r>
          </a:p>
        </p:txBody>
      </p:sp>
      <p:sp>
        <p:nvSpPr>
          <p:cNvPr id="1100814" name="Text Box 14"/>
          <p:cNvSpPr txBox="1">
            <a:spLocks noChangeArrowheads="1"/>
          </p:cNvSpPr>
          <p:nvPr/>
        </p:nvSpPr>
        <p:spPr bwMode="auto">
          <a:xfrm>
            <a:off x="1676400" y="3505200"/>
            <a:ext cx="293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+</a:t>
            </a:r>
          </a:p>
        </p:txBody>
      </p:sp>
      <p:sp>
        <p:nvSpPr>
          <p:cNvPr id="1100815" name="Rectangle 15"/>
          <p:cNvSpPr>
            <a:spLocks noChangeArrowheads="1"/>
          </p:cNvSpPr>
          <p:nvPr/>
        </p:nvSpPr>
        <p:spPr bwMode="auto">
          <a:xfrm>
            <a:off x="2133600" y="3124200"/>
            <a:ext cx="27432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0816" name="Text Box 16"/>
          <p:cNvSpPr txBox="1">
            <a:spLocks noChangeArrowheads="1"/>
          </p:cNvSpPr>
          <p:nvPr/>
        </p:nvSpPr>
        <p:spPr bwMode="auto">
          <a:xfrm>
            <a:off x="2193925" y="3228975"/>
            <a:ext cx="2559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00000000000000000</a:t>
            </a:r>
          </a:p>
          <a:p>
            <a:pPr eaLnBrk="1" hangingPunct="1"/>
            <a:r>
              <a:rPr lang="en-US" altLang="zh-TW"/>
              <a:t>00000000000000001</a:t>
            </a:r>
          </a:p>
          <a:p>
            <a:pPr eaLnBrk="1" hangingPunct="1"/>
            <a:r>
              <a:rPr lang="en-US" altLang="zh-TW"/>
              <a:t>…</a:t>
            </a:r>
          </a:p>
          <a:p>
            <a:pPr eaLnBrk="1" hangingPunct="1"/>
            <a:r>
              <a:rPr lang="en-US" altLang="zh-TW"/>
              <a:t>1010101010101010101</a:t>
            </a:r>
          </a:p>
        </p:txBody>
      </p:sp>
      <p:sp>
        <p:nvSpPr>
          <p:cNvPr id="1100817" name="Text Box 17"/>
          <p:cNvSpPr txBox="1">
            <a:spLocks noChangeArrowheads="1"/>
          </p:cNvSpPr>
          <p:nvPr/>
        </p:nvSpPr>
        <p:spPr bwMode="auto">
          <a:xfrm>
            <a:off x="5505450" y="3276600"/>
            <a:ext cx="26479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set of all (n-1)-bit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strings without 11.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Totally r</a:t>
            </a:r>
            <a:r>
              <a:rPr lang="en-US" altLang="zh-TW" baseline="-25000"/>
              <a:t>n-1</a:t>
            </a:r>
            <a:r>
              <a:rPr lang="en-US" altLang="zh-TW"/>
              <a:t> of them.</a:t>
            </a:r>
          </a:p>
        </p:txBody>
      </p:sp>
      <p:sp>
        <p:nvSpPr>
          <p:cNvPr id="1100818" name="AutoShape 18"/>
          <p:cNvSpPr>
            <a:spLocks/>
          </p:cNvSpPr>
          <p:nvPr/>
        </p:nvSpPr>
        <p:spPr bwMode="auto">
          <a:xfrm>
            <a:off x="5029200" y="3200400"/>
            <a:ext cx="152400" cy="13716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0819" name="Text Box 19"/>
          <p:cNvSpPr txBox="1">
            <a:spLocks noChangeArrowheads="1"/>
          </p:cNvSpPr>
          <p:nvPr/>
        </p:nvSpPr>
        <p:spPr bwMode="auto">
          <a:xfrm>
            <a:off x="3144838" y="6324600"/>
            <a:ext cx="279876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Therefore, r</a:t>
            </a:r>
            <a:r>
              <a:rPr lang="en-US" altLang="zh-TW" baseline="-25000"/>
              <a:t>n</a:t>
            </a:r>
            <a:r>
              <a:rPr lang="en-US" altLang="zh-TW"/>
              <a:t> = r</a:t>
            </a:r>
            <a:r>
              <a:rPr lang="en-US" altLang="zh-TW" baseline="-25000"/>
              <a:t>n-1</a:t>
            </a:r>
            <a:r>
              <a:rPr lang="en-US" altLang="zh-TW"/>
              <a:t> + r</a:t>
            </a:r>
            <a:r>
              <a:rPr lang="en-US" altLang="zh-TW" baseline="-25000"/>
              <a:t>n-2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0807" grpId="0"/>
      <p:bldP spid="1100808" grpId="0"/>
      <p:bldP spid="1100809" grpId="0" animBg="1"/>
      <p:bldP spid="1100810" grpId="0"/>
      <p:bldP spid="1100811" grpId="0"/>
      <p:bldP spid="1100812" grpId="0" animBg="1"/>
      <p:bldP spid="1100813" grpId="0"/>
      <p:bldP spid="1100814" grpId="0"/>
      <p:bldP spid="1100815" grpId="0" animBg="1"/>
      <p:bldP spid="1100816" grpId="0"/>
      <p:bldP spid="1100817" grpId="0"/>
      <p:bldP spid="1100818" grpId="0" animBg="1"/>
      <p:bldP spid="11008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30550" y="457200"/>
            <a:ext cx="281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In-Class Exercise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828800" y="1295400"/>
            <a:ext cx="55975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n-bit string without the bit pattern 111?</a:t>
            </a:r>
          </a:p>
        </p:txBody>
      </p:sp>
      <p:sp>
        <p:nvSpPr>
          <p:cNvPr id="1101828" name="Text Box 4"/>
          <p:cNvSpPr txBox="1">
            <a:spLocks noChangeArrowheads="1"/>
          </p:cNvSpPr>
          <p:nvPr/>
        </p:nvSpPr>
        <p:spPr bwMode="auto">
          <a:xfrm>
            <a:off x="1828800" y="1949450"/>
            <a:ext cx="413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such strings.</a:t>
            </a:r>
          </a:p>
        </p:txBody>
      </p:sp>
      <p:sp>
        <p:nvSpPr>
          <p:cNvPr id="1101830" name="Text Box 6"/>
          <p:cNvSpPr txBox="1">
            <a:spLocks noChangeArrowheads="1"/>
          </p:cNvSpPr>
          <p:nvPr/>
        </p:nvSpPr>
        <p:spPr bwMode="auto">
          <a:xfrm>
            <a:off x="1828800" y="41148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1101831" name="Text Box 7"/>
          <p:cNvSpPr txBox="1">
            <a:spLocks noChangeArrowheads="1"/>
          </p:cNvSpPr>
          <p:nvPr/>
        </p:nvSpPr>
        <p:spPr bwMode="auto">
          <a:xfrm>
            <a:off x="2220913" y="4114800"/>
            <a:ext cx="29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+</a:t>
            </a:r>
          </a:p>
        </p:txBody>
      </p:sp>
      <p:sp>
        <p:nvSpPr>
          <p:cNvPr id="1101832" name="Rectangle 8"/>
          <p:cNvSpPr>
            <a:spLocks noChangeArrowheads="1"/>
          </p:cNvSpPr>
          <p:nvPr/>
        </p:nvSpPr>
        <p:spPr bwMode="auto">
          <a:xfrm>
            <a:off x="2667000" y="3886200"/>
            <a:ext cx="2438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1834" name="Text Box 10"/>
          <p:cNvSpPr txBox="1">
            <a:spLocks noChangeArrowheads="1"/>
          </p:cNvSpPr>
          <p:nvPr/>
        </p:nvSpPr>
        <p:spPr bwMode="auto">
          <a:xfrm>
            <a:off x="5734050" y="4038600"/>
            <a:ext cx="53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n-2</a:t>
            </a:r>
            <a:endParaRPr lang="en-US" altLang="zh-TW"/>
          </a:p>
        </p:txBody>
      </p:sp>
      <p:sp>
        <p:nvSpPr>
          <p:cNvPr id="1101835" name="AutoShape 11"/>
          <p:cNvSpPr>
            <a:spLocks/>
          </p:cNvSpPr>
          <p:nvPr/>
        </p:nvSpPr>
        <p:spPr bwMode="auto">
          <a:xfrm>
            <a:off x="5257800" y="3962400"/>
            <a:ext cx="228600" cy="609600"/>
          </a:xfrm>
          <a:prstGeom prst="righ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1836" name="Text Box 12"/>
          <p:cNvSpPr txBox="1">
            <a:spLocks noChangeArrowheads="1"/>
          </p:cNvSpPr>
          <p:nvPr/>
        </p:nvSpPr>
        <p:spPr bwMode="auto">
          <a:xfrm>
            <a:off x="1905000" y="2971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0</a:t>
            </a:r>
          </a:p>
        </p:txBody>
      </p:sp>
      <p:sp>
        <p:nvSpPr>
          <p:cNvPr id="1101837" name="Text Box 13"/>
          <p:cNvSpPr txBox="1">
            <a:spLocks noChangeArrowheads="1"/>
          </p:cNvSpPr>
          <p:nvPr/>
        </p:nvSpPr>
        <p:spPr bwMode="auto">
          <a:xfrm>
            <a:off x="2209800" y="2971800"/>
            <a:ext cx="293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+</a:t>
            </a:r>
          </a:p>
        </p:txBody>
      </p:sp>
      <p:sp>
        <p:nvSpPr>
          <p:cNvPr id="1101838" name="Rectangle 14"/>
          <p:cNvSpPr>
            <a:spLocks noChangeArrowheads="1"/>
          </p:cNvSpPr>
          <p:nvPr/>
        </p:nvSpPr>
        <p:spPr bwMode="auto">
          <a:xfrm>
            <a:off x="2667000" y="2590800"/>
            <a:ext cx="2743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1840" name="Text Box 16"/>
          <p:cNvSpPr txBox="1">
            <a:spLocks noChangeArrowheads="1"/>
          </p:cNvSpPr>
          <p:nvPr/>
        </p:nvSpPr>
        <p:spPr bwMode="auto">
          <a:xfrm>
            <a:off x="5943600" y="2771775"/>
            <a:ext cx="5048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/>
              <a:t>r</a:t>
            </a:r>
            <a:r>
              <a:rPr lang="en-US" altLang="zh-TW" baseline="-25000"/>
              <a:t>n-1</a:t>
            </a:r>
            <a:endParaRPr lang="en-US" altLang="zh-TW"/>
          </a:p>
        </p:txBody>
      </p:sp>
      <p:sp>
        <p:nvSpPr>
          <p:cNvPr id="1101841" name="AutoShape 17"/>
          <p:cNvSpPr>
            <a:spLocks/>
          </p:cNvSpPr>
          <p:nvPr/>
        </p:nvSpPr>
        <p:spPr bwMode="auto">
          <a:xfrm>
            <a:off x="5562600" y="26670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1842" name="Text Box 18"/>
          <p:cNvSpPr txBox="1">
            <a:spLocks noChangeArrowheads="1"/>
          </p:cNvSpPr>
          <p:nvPr/>
        </p:nvSpPr>
        <p:spPr bwMode="auto">
          <a:xfrm>
            <a:off x="3505200" y="6024563"/>
            <a:ext cx="211772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</a:t>
            </a:r>
            <a:r>
              <a:rPr lang="en-US" altLang="zh-TW"/>
              <a:t> = r</a:t>
            </a:r>
            <a:r>
              <a:rPr lang="en-US" altLang="zh-TW" baseline="-25000"/>
              <a:t>n-1</a:t>
            </a:r>
            <a:r>
              <a:rPr lang="en-US" altLang="zh-TW"/>
              <a:t> + r</a:t>
            </a:r>
            <a:r>
              <a:rPr lang="en-US" altLang="zh-TW" baseline="-25000"/>
              <a:t>n-2 </a:t>
            </a:r>
            <a:r>
              <a:rPr lang="en-US" altLang="zh-TW"/>
              <a:t>+ r</a:t>
            </a:r>
            <a:r>
              <a:rPr lang="en-US" altLang="zh-TW" baseline="-25000"/>
              <a:t>n-3</a:t>
            </a:r>
          </a:p>
        </p:txBody>
      </p:sp>
      <p:sp>
        <p:nvSpPr>
          <p:cNvPr id="1101843" name="Text Box 19"/>
          <p:cNvSpPr txBox="1">
            <a:spLocks noChangeArrowheads="1"/>
          </p:cNvSpPr>
          <p:nvPr/>
        </p:nvSpPr>
        <p:spPr bwMode="auto">
          <a:xfrm>
            <a:off x="1679575" y="5181600"/>
            <a:ext cx="53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110</a:t>
            </a:r>
          </a:p>
        </p:txBody>
      </p:sp>
      <p:sp>
        <p:nvSpPr>
          <p:cNvPr id="1101844" name="Text Box 20"/>
          <p:cNvSpPr txBox="1">
            <a:spLocks noChangeArrowheads="1"/>
          </p:cNvSpPr>
          <p:nvPr/>
        </p:nvSpPr>
        <p:spPr bwMode="auto">
          <a:xfrm>
            <a:off x="2209800" y="5181600"/>
            <a:ext cx="293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+</a:t>
            </a:r>
          </a:p>
        </p:txBody>
      </p:sp>
      <p:sp>
        <p:nvSpPr>
          <p:cNvPr id="1101845" name="Rectangle 21"/>
          <p:cNvSpPr>
            <a:spLocks noChangeArrowheads="1"/>
          </p:cNvSpPr>
          <p:nvPr/>
        </p:nvSpPr>
        <p:spPr bwMode="auto">
          <a:xfrm>
            <a:off x="2667000" y="4953000"/>
            <a:ext cx="213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1846" name="Text Box 22"/>
          <p:cNvSpPr txBox="1">
            <a:spLocks noChangeArrowheads="1"/>
          </p:cNvSpPr>
          <p:nvPr/>
        </p:nvSpPr>
        <p:spPr bwMode="auto">
          <a:xfrm>
            <a:off x="5410200" y="5043488"/>
            <a:ext cx="53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n-3</a:t>
            </a:r>
            <a:endParaRPr lang="en-US" altLang="zh-TW"/>
          </a:p>
        </p:txBody>
      </p:sp>
      <p:sp>
        <p:nvSpPr>
          <p:cNvPr id="1101847" name="AutoShape 23"/>
          <p:cNvSpPr>
            <a:spLocks/>
          </p:cNvSpPr>
          <p:nvPr/>
        </p:nvSpPr>
        <p:spPr bwMode="auto">
          <a:xfrm>
            <a:off x="5029200" y="4953000"/>
            <a:ext cx="228600" cy="609600"/>
          </a:xfrm>
          <a:prstGeom prst="righ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1828" grpId="0"/>
      <p:bldP spid="1101830" grpId="0"/>
      <p:bldP spid="1101831" grpId="0"/>
      <p:bldP spid="1101832" grpId="0" animBg="1"/>
      <p:bldP spid="1101834" grpId="0"/>
      <p:bldP spid="1101835" grpId="0" animBg="1"/>
      <p:bldP spid="1101836" grpId="0"/>
      <p:bldP spid="1101837" grpId="0"/>
      <p:bldP spid="1101838" grpId="0" animBg="1"/>
      <p:bldP spid="1101840" grpId="0"/>
      <p:bldP spid="1101841" grpId="0" animBg="1"/>
      <p:bldP spid="1101842" grpId="0" animBg="1"/>
      <p:bldP spid="1101843" grpId="0"/>
      <p:bldP spid="1101844" grpId="0"/>
      <p:bldP spid="1101845" grpId="0" animBg="1"/>
      <p:bldP spid="1101846" grpId="0"/>
      <p:bldP spid="11018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97313" y="457200"/>
            <a:ext cx="1208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Domino</a:t>
            </a:r>
          </a:p>
        </p:txBody>
      </p:sp>
      <p:sp>
        <p:nvSpPr>
          <p:cNvPr id="13315" name="Text Box 21"/>
          <p:cNvSpPr txBox="1">
            <a:spLocks noChangeArrowheads="1"/>
          </p:cNvSpPr>
          <p:nvPr/>
        </p:nvSpPr>
        <p:spPr bwMode="auto">
          <a:xfrm>
            <a:off x="808038" y="1371600"/>
            <a:ext cx="74977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Given a 2xn puzzle, how many ways to fill it with dominos (2x1 tiles)?</a:t>
            </a:r>
          </a:p>
        </p:txBody>
      </p:sp>
      <p:sp>
        <p:nvSpPr>
          <p:cNvPr id="1102871" name="Rectangle 23"/>
          <p:cNvSpPr>
            <a:spLocks noChangeArrowheads="1"/>
          </p:cNvSpPr>
          <p:nvPr/>
        </p:nvSpPr>
        <p:spPr bwMode="auto">
          <a:xfrm>
            <a:off x="2438400" y="22098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2872" name="Line 24"/>
          <p:cNvSpPr>
            <a:spLocks noChangeShapeType="1"/>
          </p:cNvSpPr>
          <p:nvPr/>
        </p:nvSpPr>
        <p:spPr bwMode="auto">
          <a:xfrm>
            <a:off x="28194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873" name="Line 25"/>
          <p:cNvSpPr>
            <a:spLocks noChangeShapeType="1"/>
          </p:cNvSpPr>
          <p:nvPr/>
        </p:nvSpPr>
        <p:spPr bwMode="auto">
          <a:xfrm>
            <a:off x="32004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874" name="Rectangle 26"/>
          <p:cNvSpPr>
            <a:spLocks noChangeArrowheads="1"/>
          </p:cNvSpPr>
          <p:nvPr/>
        </p:nvSpPr>
        <p:spPr bwMode="auto">
          <a:xfrm>
            <a:off x="3962400" y="22098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2875" name="Line 27"/>
          <p:cNvSpPr>
            <a:spLocks noChangeShapeType="1"/>
          </p:cNvSpPr>
          <p:nvPr/>
        </p:nvSpPr>
        <p:spPr bwMode="auto">
          <a:xfrm>
            <a:off x="43434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883" name="Line 35"/>
          <p:cNvSpPr>
            <a:spLocks noChangeShapeType="1"/>
          </p:cNvSpPr>
          <p:nvPr/>
        </p:nvSpPr>
        <p:spPr bwMode="auto">
          <a:xfrm>
            <a:off x="43434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884" name="Rectangle 36"/>
          <p:cNvSpPr>
            <a:spLocks noChangeArrowheads="1"/>
          </p:cNvSpPr>
          <p:nvPr/>
        </p:nvSpPr>
        <p:spPr bwMode="auto">
          <a:xfrm>
            <a:off x="5562600" y="22098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2885" name="Line 37"/>
          <p:cNvSpPr>
            <a:spLocks noChangeShapeType="1"/>
          </p:cNvSpPr>
          <p:nvPr/>
        </p:nvSpPr>
        <p:spPr bwMode="auto">
          <a:xfrm>
            <a:off x="63246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886" name="Line 38"/>
          <p:cNvSpPr>
            <a:spLocks noChangeShapeType="1"/>
          </p:cNvSpPr>
          <p:nvPr/>
        </p:nvSpPr>
        <p:spPr bwMode="auto">
          <a:xfrm>
            <a:off x="55626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890" name="Text Box 42"/>
          <p:cNvSpPr txBox="1">
            <a:spLocks noChangeArrowheads="1"/>
          </p:cNvSpPr>
          <p:nvPr/>
        </p:nvSpPr>
        <p:spPr bwMode="auto">
          <a:xfrm>
            <a:off x="1524000" y="3200400"/>
            <a:ext cx="6059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There are 3 ways to fill a 2x3 puzzle with dominos.</a:t>
            </a:r>
          </a:p>
        </p:txBody>
      </p:sp>
      <p:sp>
        <p:nvSpPr>
          <p:cNvPr id="1102891" name="Text Box 43"/>
          <p:cNvSpPr txBox="1">
            <a:spLocks noChangeArrowheads="1"/>
          </p:cNvSpPr>
          <p:nvPr/>
        </p:nvSpPr>
        <p:spPr bwMode="auto">
          <a:xfrm>
            <a:off x="1143000" y="4114800"/>
            <a:ext cx="685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fill a 2xn puzzle with dominos.</a:t>
            </a:r>
          </a:p>
        </p:txBody>
      </p:sp>
      <p:sp>
        <p:nvSpPr>
          <p:cNvPr id="1102892" name="Rectangle 44"/>
          <p:cNvSpPr>
            <a:spLocks noChangeArrowheads="1"/>
          </p:cNvSpPr>
          <p:nvPr/>
        </p:nvSpPr>
        <p:spPr bwMode="auto">
          <a:xfrm>
            <a:off x="2362200" y="4957763"/>
            <a:ext cx="435610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71" grpId="0" animBg="1"/>
      <p:bldP spid="1102872" grpId="0" animBg="1"/>
      <p:bldP spid="1102873" grpId="0" animBg="1"/>
      <p:bldP spid="1102874" grpId="0" animBg="1"/>
      <p:bldP spid="1102875" grpId="0" animBg="1"/>
      <p:bldP spid="1102883" grpId="0" animBg="1"/>
      <p:bldP spid="1102884" grpId="0" animBg="1"/>
      <p:bldP spid="1102885" grpId="0" animBg="1"/>
      <p:bldP spid="1102886" grpId="0" animBg="1"/>
      <p:bldP spid="1102890" grpId="0"/>
      <p:bldP spid="1102891" grpId="0"/>
      <p:bldP spid="110289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97313" y="457200"/>
            <a:ext cx="1208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Domino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08038" y="1371600"/>
            <a:ext cx="74977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Given a 2xn puzzle, how many ways to fill it with dominos (2x1 tiles)?</a:t>
            </a:r>
          </a:p>
        </p:txBody>
      </p:sp>
      <p:sp>
        <p:nvSpPr>
          <p:cNvPr id="1104900" name="Rectangle 4"/>
          <p:cNvSpPr>
            <a:spLocks noChangeArrowheads="1"/>
          </p:cNvSpPr>
          <p:nvPr/>
        </p:nvSpPr>
        <p:spPr bwMode="auto">
          <a:xfrm>
            <a:off x="1752600" y="3429000"/>
            <a:ext cx="563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4901" name="Line 5"/>
          <p:cNvSpPr>
            <a:spLocks noChangeShapeType="1"/>
          </p:cNvSpPr>
          <p:nvPr/>
        </p:nvSpPr>
        <p:spPr bwMode="auto">
          <a:xfrm>
            <a:off x="21336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Text Box 16"/>
          <p:cNvSpPr txBox="1">
            <a:spLocks noChangeArrowheads="1"/>
          </p:cNvSpPr>
          <p:nvPr/>
        </p:nvSpPr>
        <p:spPr bwMode="auto">
          <a:xfrm>
            <a:off x="1143000" y="2057400"/>
            <a:ext cx="685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fill a 2xn puzzle with dominos.</a:t>
            </a:r>
          </a:p>
        </p:txBody>
      </p:sp>
      <p:sp>
        <p:nvSpPr>
          <p:cNvPr id="1104914" name="Rectangle 18"/>
          <p:cNvSpPr>
            <a:spLocks noChangeArrowheads="1"/>
          </p:cNvSpPr>
          <p:nvPr/>
        </p:nvSpPr>
        <p:spPr bwMode="auto">
          <a:xfrm>
            <a:off x="2819400" y="3581400"/>
            <a:ext cx="426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n-1</a:t>
            </a:r>
            <a:r>
              <a:rPr lang="en-US" altLang="zh-TW"/>
              <a:t> to fill the remaining 2x(n-1) puzzle</a:t>
            </a:r>
          </a:p>
        </p:txBody>
      </p:sp>
      <p:sp>
        <p:nvSpPr>
          <p:cNvPr id="1104916" name="Rectangle 20"/>
          <p:cNvSpPr>
            <a:spLocks noChangeArrowheads="1"/>
          </p:cNvSpPr>
          <p:nvPr/>
        </p:nvSpPr>
        <p:spPr bwMode="auto">
          <a:xfrm>
            <a:off x="1690688" y="4953000"/>
            <a:ext cx="563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4918" name="Rectangle 22"/>
          <p:cNvSpPr>
            <a:spLocks noChangeArrowheads="1"/>
          </p:cNvSpPr>
          <p:nvPr/>
        </p:nvSpPr>
        <p:spPr bwMode="auto">
          <a:xfrm>
            <a:off x="2778125" y="5105400"/>
            <a:ext cx="4322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n-2</a:t>
            </a:r>
            <a:r>
              <a:rPr lang="en-US" altLang="zh-TW"/>
              <a:t> to fill the remaining 2x(n-2) puzzle</a:t>
            </a:r>
          </a:p>
        </p:txBody>
      </p:sp>
      <p:sp>
        <p:nvSpPr>
          <p:cNvPr id="1104919" name="Text Box 23"/>
          <p:cNvSpPr txBox="1">
            <a:spLocks noChangeArrowheads="1"/>
          </p:cNvSpPr>
          <p:nvPr/>
        </p:nvSpPr>
        <p:spPr bwMode="auto">
          <a:xfrm>
            <a:off x="1165225" y="2819400"/>
            <a:ext cx="3635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1: put the domino vertically</a:t>
            </a:r>
          </a:p>
        </p:txBody>
      </p:sp>
      <p:sp>
        <p:nvSpPr>
          <p:cNvPr id="1104920" name="Line 24"/>
          <p:cNvSpPr>
            <a:spLocks noChangeShapeType="1"/>
          </p:cNvSpPr>
          <p:nvPr/>
        </p:nvSpPr>
        <p:spPr bwMode="auto">
          <a:xfrm>
            <a:off x="1690688" y="5257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4921" name="Line 25"/>
          <p:cNvSpPr>
            <a:spLocks noChangeShapeType="1"/>
          </p:cNvSpPr>
          <p:nvPr/>
        </p:nvSpPr>
        <p:spPr bwMode="auto">
          <a:xfrm flipV="1">
            <a:off x="2452688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4922" name="Line 26"/>
          <p:cNvSpPr>
            <a:spLocks noChangeShapeType="1"/>
          </p:cNvSpPr>
          <p:nvPr/>
        </p:nvSpPr>
        <p:spPr bwMode="auto">
          <a:xfrm flipV="1">
            <a:off x="2452688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4923" name="Text Box 27"/>
          <p:cNvSpPr txBox="1">
            <a:spLocks noChangeArrowheads="1"/>
          </p:cNvSpPr>
          <p:nvPr/>
        </p:nvSpPr>
        <p:spPr bwMode="auto">
          <a:xfrm>
            <a:off x="1143000" y="4357688"/>
            <a:ext cx="3932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2: put the domino horizontally</a:t>
            </a:r>
          </a:p>
        </p:txBody>
      </p:sp>
      <p:sp>
        <p:nvSpPr>
          <p:cNvPr id="1104924" name="Text Box 28"/>
          <p:cNvSpPr txBox="1">
            <a:spLocks noChangeArrowheads="1"/>
          </p:cNvSpPr>
          <p:nvPr/>
        </p:nvSpPr>
        <p:spPr bwMode="auto">
          <a:xfrm>
            <a:off x="3144838" y="6019800"/>
            <a:ext cx="279876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Therefore, r</a:t>
            </a:r>
            <a:r>
              <a:rPr lang="en-US" altLang="zh-TW" baseline="-25000"/>
              <a:t>n</a:t>
            </a:r>
            <a:r>
              <a:rPr lang="en-US" altLang="zh-TW"/>
              <a:t> = r</a:t>
            </a:r>
            <a:r>
              <a:rPr lang="en-US" altLang="zh-TW" baseline="-25000"/>
              <a:t>n-1</a:t>
            </a:r>
            <a:r>
              <a:rPr lang="en-US" altLang="zh-TW"/>
              <a:t> + r</a:t>
            </a:r>
            <a:r>
              <a:rPr lang="en-US" altLang="zh-TW" baseline="-25000"/>
              <a:t>n-2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4900" grpId="0" animBg="1"/>
      <p:bldP spid="1104901" grpId="0" animBg="1"/>
      <p:bldP spid="1104914" grpId="0"/>
      <p:bldP spid="1104916" grpId="0" animBg="1"/>
      <p:bldP spid="1104918" grpId="0"/>
      <p:bldP spid="1104919" grpId="0"/>
      <p:bldP spid="1104920" grpId="0" animBg="1"/>
      <p:bldP spid="1104921" grpId="0" animBg="1"/>
      <p:bldP spid="1104922" grpId="0" animBg="1"/>
      <p:bldP spid="1104923" grpId="0"/>
      <p:bldP spid="11049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624263" y="45720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Parenthesis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81163" y="1371600"/>
            <a:ext cx="57102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valid ways to add n pairs of parentheses?</a:t>
            </a:r>
          </a:p>
        </p:txBody>
      </p:sp>
      <p:sp>
        <p:nvSpPr>
          <p:cNvPr id="1105936" name="Text Box 16"/>
          <p:cNvSpPr txBox="1">
            <a:spLocks noChangeArrowheads="1"/>
          </p:cNvSpPr>
          <p:nvPr/>
        </p:nvSpPr>
        <p:spPr bwMode="auto">
          <a:xfrm>
            <a:off x="2608263" y="2819400"/>
            <a:ext cx="386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((()))    (()())     (())()    ()(())    ()()()</a:t>
            </a:r>
          </a:p>
        </p:txBody>
      </p:sp>
      <p:sp>
        <p:nvSpPr>
          <p:cNvPr id="1105937" name="Text Box 17"/>
          <p:cNvSpPr txBox="1">
            <a:spLocks noChangeArrowheads="1"/>
          </p:cNvSpPr>
          <p:nvPr/>
        </p:nvSpPr>
        <p:spPr bwMode="auto">
          <a:xfrm>
            <a:off x="1447800" y="2133600"/>
            <a:ext cx="6326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There are 5 valid ways to add 3 pairs of parentheses.</a:t>
            </a:r>
          </a:p>
        </p:txBody>
      </p:sp>
      <p:sp>
        <p:nvSpPr>
          <p:cNvPr id="1105938" name="Text Box 18"/>
          <p:cNvSpPr txBox="1">
            <a:spLocks noChangeArrowheads="1"/>
          </p:cNvSpPr>
          <p:nvPr/>
        </p:nvSpPr>
        <p:spPr bwMode="auto">
          <a:xfrm>
            <a:off x="1295400" y="3554413"/>
            <a:ext cx="6562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add n pairs of parentheses.</a:t>
            </a:r>
          </a:p>
        </p:txBody>
      </p:sp>
      <p:sp>
        <p:nvSpPr>
          <p:cNvPr id="1105939" name="Rectangle 19"/>
          <p:cNvSpPr>
            <a:spLocks noChangeArrowheads="1"/>
          </p:cNvSpPr>
          <p:nvPr/>
        </p:nvSpPr>
        <p:spPr bwMode="auto">
          <a:xfrm>
            <a:off x="2362200" y="4195763"/>
            <a:ext cx="435610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36" grpId="0"/>
      <p:bldP spid="1105937" grpId="0"/>
      <p:bldP spid="1105938" grpId="0"/>
      <p:bldP spid="11059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624263" y="45720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Parenthesis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681163" y="1371600"/>
            <a:ext cx="57102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valid ways to add n pairs of parentheses?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1295400" y="2133600"/>
            <a:ext cx="656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add n pairs of parentheses.</a:t>
            </a:r>
          </a:p>
        </p:txBody>
      </p:sp>
      <p:sp>
        <p:nvSpPr>
          <p:cNvPr id="1106952" name="Text Box 8"/>
          <p:cNvSpPr txBox="1">
            <a:spLocks noChangeArrowheads="1"/>
          </p:cNvSpPr>
          <p:nvPr/>
        </p:nvSpPr>
        <p:spPr bwMode="auto">
          <a:xfrm>
            <a:off x="1295400" y="2743200"/>
            <a:ext cx="91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1:</a:t>
            </a:r>
          </a:p>
        </p:txBody>
      </p:sp>
      <p:sp>
        <p:nvSpPr>
          <p:cNvPr id="1106953" name="Text Box 9"/>
          <p:cNvSpPr txBox="1">
            <a:spLocks noChangeArrowheads="1"/>
          </p:cNvSpPr>
          <p:nvPr/>
        </p:nvSpPr>
        <p:spPr bwMode="auto">
          <a:xfrm>
            <a:off x="2390775" y="2757488"/>
            <a:ext cx="2257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()--------------------</a:t>
            </a:r>
          </a:p>
        </p:txBody>
      </p:sp>
      <p:sp>
        <p:nvSpPr>
          <p:cNvPr id="1106954" name="AutoShape 10"/>
          <p:cNvSpPr>
            <a:spLocks/>
          </p:cNvSpPr>
          <p:nvPr/>
        </p:nvSpPr>
        <p:spPr bwMode="auto">
          <a:xfrm rot="5400000">
            <a:off x="3467100" y="2247900"/>
            <a:ext cx="304800" cy="1905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6955" name="Text Box 11"/>
          <p:cNvSpPr txBox="1">
            <a:spLocks noChangeArrowheads="1"/>
          </p:cNvSpPr>
          <p:nvPr/>
        </p:nvSpPr>
        <p:spPr bwMode="auto">
          <a:xfrm>
            <a:off x="2879725" y="3394075"/>
            <a:ext cx="4383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n-1</a:t>
            </a:r>
            <a:r>
              <a:rPr lang="en-US" altLang="zh-TW"/>
              <a:t> ways to add the remaining n-1 pairs.</a:t>
            </a:r>
          </a:p>
        </p:txBody>
      </p:sp>
      <p:sp>
        <p:nvSpPr>
          <p:cNvPr id="1106956" name="Text Box 12"/>
          <p:cNvSpPr txBox="1">
            <a:spLocks noChangeArrowheads="1"/>
          </p:cNvSpPr>
          <p:nvPr/>
        </p:nvSpPr>
        <p:spPr bwMode="auto">
          <a:xfrm>
            <a:off x="1293813" y="3976688"/>
            <a:ext cx="952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2:</a:t>
            </a:r>
          </a:p>
        </p:txBody>
      </p:sp>
      <p:sp>
        <p:nvSpPr>
          <p:cNvPr id="1106957" name="Text Box 13"/>
          <p:cNvSpPr txBox="1">
            <a:spLocks noChangeArrowheads="1"/>
          </p:cNvSpPr>
          <p:nvPr/>
        </p:nvSpPr>
        <p:spPr bwMode="auto">
          <a:xfrm>
            <a:off x="2362200" y="3962400"/>
            <a:ext cx="225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(--)------------------</a:t>
            </a:r>
          </a:p>
        </p:txBody>
      </p:sp>
      <p:sp>
        <p:nvSpPr>
          <p:cNvPr id="1106958" name="AutoShape 14"/>
          <p:cNvSpPr>
            <a:spLocks/>
          </p:cNvSpPr>
          <p:nvPr/>
        </p:nvSpPr>
        <p:spPr bwMode="auto">
          <a:xfrm rot="5400000">
            <a:off x="3543300" y="3619500"/>
            <a:ext cx="304800" cy="1752600"/>
          </a:xfrm>
          <a:prstGeom prst="rightBrace">
            <a:avLst>
              <a:gd name="adj1" fmla="val 4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6959" name="Text Box 15"/>
          <p:cNvSpPr txBox="1">
            <a:spLocks noChangeArrowheads="1"/>
          </p:cNvSpPr>
          <p:nvPr/>
        </p:nvSpPr>
        <p:spPr bwMode="auto">
          <a:xfrm>
            <a:off x="3032125" y="4662488"/>
            <a:ext cx="444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n-2</a:t>
            </a:r>
            <a:r>
              <a:rPr lang="en-US" altLang="zh-TW"/>
              <a:t> ways to add the remaining n-2 pairs.</a:t>
            </a:r>
          </a:p>
        </p:txBody>
      </p:sp>
      <p:sp>
        <p:nvSpPr>
          <p:cNvPr id="1106960" name="AutoShape 16"/>
          <p:cNvSpPr>
            <a:spLocks/>
          </p:cNvSpPr>
          <p:nvPr/>
        </p:nvSpPr>
        <p:spPr bwMode="auto">
          <a:xfrm rot="5400000">
            <a:off x="2476500" y="4381500"/>
            <a:ext cx="304800" cy="2286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6961" name="Text Box 17"/>
          <p:cNvSpPr txBox="1">
            <a:spLocks noChangeArrowheads="1"/>
          </p:cNvSpPr>
          <p:nvPr/>
        </p:nvSpPr>
        <p:spPr bwMode="auto">
          <a:xfrm>
            <a:off x="762000" y="4648200"/>
            <a:ext cx="2154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 way to add 1 pair</a:t>
            </a:r>
          </a:p>
        </p:txBody>
      </p:sp>
      <p:sp>
        <p:nvSpPr>
          <p:cNvPr id="1106962" name="Text Box 18"/>
          <p:cNvSpPr txBox="1">
            <a:spLocks noChangeArrowheads="1"/>
          </p:cNvSpPr>
          <p:nvPr/>
        </p:nvSpPr>
        <p:spPr bwMode="auto">
          <a:xfrm>
            <a:off x="1360488" y="5424488"/>
            <a:ext cx="952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3:</a:t>
            </a:r>
          </a:p>
        </p:txBody>
      </p:sp>
      <p:sp>
        <p:nvSpPr>
          <p:cNvPr id="1106963" name="Text Box 19"/>
          <p:cNvSpPr txBox="1">
            <a:spLocks noChangeArrowheads="1"/>
          </p:cNvSpPr>
          <p:nvPr/>
        </p:nvSpPr>
        <p:spPr bwMode="auto">
          <a:xfrm>
            <a:off x="2428875" y="5410200"/>
            <a:ext cx="225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(----)----------------</a:t>
            </a:r>
          </a:p>
        </p:txBody>
      </p:sp>
      <p:sp>
        <p:nvSpPr>
          <p:cNvPr id="1106964" name="AutoShape 20"/>
          <p:cNvSpPr>
            <a:spLocks/>
          </p:cNvSpPr>
          <p:nvPr/>
        </p:nvSpPr>
        <p:spPr bwMode="auto">
          <a:xfrm rot="5400000">
            <a:off x="3733800" y="5181600"/>
            <a:ext cx="304800" cy="1524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6965" name="Text Box 21"/>
          <p:cNvSpPr txBox="1">
            <a:spLocks noChangeArrowheads="1"/>
          </p:cNvSpPr>
          <p:nvPr/>
        </p:nvSpPr>
        <p:spPr bwMode="auto">
          <a:xfrm>
            <a:off x="3505200" y="6096000"/>
            <a:ext cx="444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n-3</a:t>
            </a:r>
            <a:r>
              <a:rPr lang="en-US" altLang="zh-TW"/>
              <a:t> ways to add the remaining n-3 pairs.</a:t>
            </a:r>
          </a:p>
        </p:txBody>
      </p:sp>
      <p:sp>
        <p:nvSpPr>
          <p:cNvPr id="1106966" name="AutoShape 22"/>
          <p:cNvSpPr>
            <a:spLocks/>
          </p:cNvSpPr>
          <p:nvPr/>
        </p:nvSpPr>
        <p:spPr bwMode="auto">
          <a:xfrm rot="5400000">
            <a:off x="2628900" y="5753100"/>
            <a:ext cx="304800" cy="381000"/>
          </a:xfrm>
          <a:prstGeom prst="rightBrace">
            <a:avLst>
              <a:gd name="adj1" fmla="val 10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6967" name="Text Box 23"/>
          <p:cNvSpPr txBox="1">
            <a:spLocks noChangeArrowheads="1"/>
          </p:cNvSpPr>
          <p:nvPr/>
        </p:nvSpPr>
        <p:spPr bwMode="auto">
          <a:xfrm>
            <a:off x="609600" y="6110288"/>
            <a:ext cx="2449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 ways to add 2 pairs</a:t>
            </a:r>
          </a:p>
        </p:txBody>
      </p:sp>
      <p:sp>
        <p:nvSpPr>
          <p:cNvPr id="1106968" name="Text Box 24"/>
          <p:cNvSpPr txBox="1">
            <a:spLocks noChangeArrowheads="1"/>
          </p:cNvSpPr>
          <p:nvPr/>
        </p:nvSpPr>
        <p:spPr bwMode="auto">
          <a:xfrm>
            <a:off x="5105400" y="5410200"/>
            <a:ext cx="355917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2xr</a:t>
            </a:r>
            <a:r>
              <a:rPr lang="en-US" altLang="zh-TW" baseline="-25000"/>
              <a:t>n-3 </a:t>
            </a:r>
            <a:r>
              <a:rPr lang="en-US" altLang="zh-TW"/>
              <a:t>in this case.</a:t>
            </a:r>
          </a:p>
        </p:txBody>
      </p:sp>
      <p:sp>
        <p:nvSpPr>
          <p:cNvPr id="1106969" name="Text Box 25"/>
          <p:cNvSpPr txBox="1">
            <a:spLocks noChangeArrowheads="1"/>
          </p:cNvSpPr>
          <p:nvPr/>
        </p:nvSpPr>
        <p:spPr bwMode="auto">
          <a:xfrm>
            <a:off x="5105400" y="4043363"/>
            <a:ext cx="3284538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r</a:t>
            </a:r>
            <a:r>
              <a:rPr lang="en-US" altLang="zh-TW" baseline="-25000"/>
              <a:t>n-2 </a:t>
            </a:r>
            <a:r>
              <a:rPr lang="en-US" altLang="zh-TW"/>
              <a:t>in this case.</a:t>
            </a:r>
          </a:p>
        </p:txBody>
      </p:sp>
      <p:sp>
        <p:nvSpPr>
          <p:cNvPr id="1106970" name="Text Box 26"/>
          <p:cNvSpPr txBox="1">
            <a:spLocks noChangeArrowheads="1"/>
          </p:cNvSpPr>
          <p:nvPr/>
        </p:nvSpPr>
        <p:spPr bwMode="auto">
          <a:xfrm>
            <a:off x="5105400" y="2743200"/>
            <a:ext cx="32591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r</a:t>
            </a:r>
            <a:r>
              <a:rPr lang="en-US" altLang="zh-TW" baseline="-25000"/>
              <a:t>n-1 </a:t>
            </a:r>
            <a:r>
              <a:rPr lang="en-US" altLang="zh-TW"/>
              <a:t>in this 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952" grpId="0"/>
      <p:bldP spid="1106953" grpId="0"/>
      <p:bldP spid="1106954" grpId="0" animBg="1"/>
      <p:bldP spid="1106955" grpId="0"/>
      <p:bldP spid="1106956" grpId="0"/>
      <p:bldP spid="1106957" grpId="0"/>
      <p:bldP spid="1106958" grpId="0" animBg="1"/>
      <p:bldP spid="1106959" grpId="0"/>
      <p:bldP spid="1106960" grpId="0" animBg="1"/>
      <p:bldP spid="1106961" grpId="0"/>
      <p:bldP spid="1106962" grpId="0"/>
      <p:bldP spid="1106963" grpId="0"/>
      <p:bldP spid="1106964" grpId="0" animBg="1"/>
      <p:bldP spid="1106965" grpId="0"/>
      <p:bldP spid="1106966" grpId="0" animBg="1"/>
      <p:bldP spid="1106967" grpId="0"/>
      <p:bldP spid="1106968" grpId="0" animBg="1"/>
      <p:bldP spid="1106969" grpId="0" animBg="1"/>
      <p:bldP spid="11069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094163" y="457200"/>
            <a:ext cx="858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Quiz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997075" y="1371600"/>
            <a:ext cx="51657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int hello(int n)</a:t>
            </a:r>
          </a:p>
          <a:p>
            <a:pPr eaLnBrk="1" hangingPunct="1"/>
            <a:r>
              <a:rPr lang="en-US" altLang="zh-TW"/>
              <a:t>{</a:t>
            </a:r>
          </a:p>
          <a:p>
            <a:pPr eaLnBrk="1" hangingPunct="1"/>
            <a:r>
              <a:rPr lang="en-US" altLang="zh-TW"/>
              <a:t>	if (n==0)</a:t>
            </a:r>
          </a:p>
          <a:p>
            <a:pPr eaLnBrk="1" hangingPunct="1"/>
            <a:r>
              <a:rPr lang="en-US" altLang="zh-TW"/>
              <a:t>		return 0;</a:t>
            </a:r>
          </a:p>
          <a:p>
            <a:pPr eaLnBrk="1" hangingPunct="1"/>
            <a:r>
              <a:rPr lang="en-US" altLang="zh-TW"/>
              <a:t>	else</a:t>
            </a:r>
          </a:p>
          <a:p>
            <a:pPr eaLnBrk="1" hangingPunct="1"/>
            <a:r>
              <a:rPr lang="en-US" altLang="zh-TW"/>
              <a:t>		printf(“Hello World %d\n”,n);</a:t>
            </a:r>
          </a:p>
          <a:p>
            <a:pPr eaLnBrk="1" hangingPunct="1"/>
            <a:r>
              <a:rPr lang="en-US" altLang="zh-TW"/>
              <a:t>		hello(n-1);</a:t>
            </a:r>
          </a:p>
          <a:p>
            <a:pPr eaLnBrk="1" hangingPunct="1"/>
            <a:r>
              <a:rPr lang="en-US" altLang="zh-TW"/>
              <a:t>}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447800" y="4554538"/>
            <a:ext cx="621188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8001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2573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7145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1717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What would the program do if I call hello(10)?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What if I call hello(-1)?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What if the order of printf() and hello() is reversed?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624263" y="45720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Parenthesis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681163" y="1371600"/>
            <a:ext cx="57102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valid ways to add n pairs of parentheses?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95400" y="1981200"/>
            <a:ext cx="645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add n pairs of parenthese.</a:t>
            </a:r>
          </a:p>
        </p:txBody>
      </p:sp>
      <p:sp>
        <p:nvSpPr>
          <p:cNvPr id="1107983" name="Text Box 15"/>
          <p:cNvSpPr txBox="1">
            <a:spLocks noChangeArrowheads="1"/>
          </p:cNvSpPr>
          <p:nvPr/>
        </p:nvSpPr>
        <p:spPr bwMode="auto">
          <a:xfrm>
            <a:off x="1360488" y="268128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k:</a:t>
            </a:r>
          </a:p>
        </p:txBody>
      </p:sp>
      <p:sp>
        <p:nvSpPr>
          <p:cNvPr id="1107984" name="Text Box 16"/>
          <p:cNvSpPr txBox="1">
            <a:spLocks noChangeArrowheads="1"/>
          </p:cNvSpPr>
          <p:nvPr/>
        </p:nvSpPr>
        <p:spPr bwMode="auto">
          <a:xfrm>
            <a:off x="2428875" y="2667000"/>
            <a:ext cx="225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(----------)----------</a:t>
            </a:r>
          </a:p>
        </p:txBody>
      </p:sp>
      <p:sp>
        <p:nvSpPr>
          <p:cNvPr id="1107985" name="AutoShape 17"/>
          <p:cNvSpPr>
            <a:spLocks/>
          </p:cNvSpPr>
          <p:nvPr/>
        </p:nvSpPr>
        <p:spPr bwMode="auto">
          <a:xfrm rot="5400000">
            <a:off x="4000500" y="2705100"/>
            <a:ext cx="304800" cy="990600"/>
          </a:xfrm>
          <a:prstGeom prst="rightBrace">
            <a:avLst>
              <a:gd name="adj1" fmla="val 27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7986" name="Text Box 18"/>
          <p:cNvSpPr txBox="1">
            <a:spLocks noChangeArrowheads="1"/>
          </p:cNvSpPr>
          <p:nvPr/>
        </p:nvSpPr>
        <p:spPr bwMode="auto">
          <a:xfrm>
            <a:off x="3708400" y="3352800"/>
            <a:ext cx="474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n-k-1</a:t>
            </a:r>
            <a:r>
              <a:rPr lang="en-US" altLang="zh-TW"/>
              <a:t> ways to add the remaining n-k-1 pairs.</a:t>
            </a:r>
          </a:p>
        </p:txBody>
      </p:sp>
      <p:sp>
        <p:nvSpPr>
          <p:cNvPr id="1107987" name="AutoShape 19"/>
          <p:cNvSpPr>
            <a:spLocks/>
          </p:cNvSpPr>
          <p:nvPr/>
        </p:nvSpPr>
        <p:spPr bwMode="auto">
          <a:xfrm rot="5400000">
            <a:off x="2933700" y="2705100"/>
            <a:ext cx="304800" cy="990600"/>
          </a:xfrm>
          <a:prstGeom prst="rightBrace">
            <a:avLst>
              <a:gd name="adj1" fmla="val 27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7988" name="Text Box 20"/>
          <p:cNvSpPr txBox="1">
            <a:spLocks noChangeArrowheads="1"/>
          </p:cNvSpPr>
          <p:nvPr/>
        </p:nvSpPr>
        <p:spPr bwMode="auto">
          <a:xfrm>
            <a:off x="990600" y="3367088"/>
            <a:ext cx="2486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k</a:t>
            </a:r>
            <a:r>
              <a:rPr lang="en-US" altLang="zh-TW"/>
              <a:t> ways to add k pairs</a:t>
            </a:r>
          </a:p>
        </p:txBody>
      </p:sp>
      <p:sp>
        <p:nvSpPr>
          <p:cNvPr id="1107990" name="Text Box 22"/>
          <p:cNvSpPr txBox="1">
            <a:spLocks noChangeArrowheads="1"/>
          </p:cNvSpPr>
          <p:nvPr/>
        </p:nvSpPr>
        <p:spPr bwMode="auto">
          <a:xfrm>
            <a:off x="1700213" y="3962400"/>
            <a:ext cx="5767387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By the product rule, there are r</a:t>
            </a:r>
            <a:r>
              <a:rPr lang="en-US" altLang="zh-TW" baseline="-25000"/>
              <a:t>k</a:t>
            </a:r>
            <a:r>
              <a:rPr lang="en-US" altLang="zh-TW"/>
              <a:t>r</a:t>
            </a:r>
            <a:r>
              <a:rPr lang="en-US" altLang="zh-TW" baseline="-25000"/>
              <a:t>n-k-1</a:t>
            </a:r>
            <a:r>
              <a:rPr lang="en-US" altLang="zh-TW"/>
              <a:t> ways in case k.</a:t>
            </a:r>
          </a:p>
        </p:txBody>
      </p:sp>
      <p:sp>
        <p:nvSpPr>
          <p:cNvPr id="1107991" name="Text Box 23"/>
          <p:cNvSpPr txBox="1">
            <a:spLocks noChangeArrowheads="1"/>
          </p:cNvSpPr>
          <p:nvPr/>
        </p:nvSpPr>
        <p:spPr bwMode="auto">
          <a:xfrm>
            <a:off x="1447800" y="4522788"/>
            <a:ext cx="6227763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cases are depended on the position of the </a:t>
            </a:r>
            <a:r>
              <a:rPr lang="en-US" altLang="zh-TW">
                <a:solidFill>
                  <a:srgbClr val="A50021"/>
                </a:solidFill>
              </a:rPr>
              <a:t>matching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closing parenthesis of the first opening parenthesis,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so these cases are disjoint.</a:t>
            </a:r>
          </a:p>
        </p:txBody>
      </p:sp>
      <p:sp>
        <p:nvSpPr>
          <p:cNvPr id="1107992" name="Text Box 24"/>
          <p:cNvSpPr txBox="1">
            <a:spLocks noChangeArrowheads="1"/>
          </p:cNvSpPr>
          <p:nvPr/>
        </p:nvSpPr>
        <p:spPr bwMode="auto">
          <a:xfrm>
            <a:off x="1890713" y="6096000"/>
            <a:ext cx="3214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Therefore, by the sum rule, </a:t>
            </a:r>
          </a:p>
        </p:txBody>
      </p:sp>
      <p:pic>
        <p:nvPicPr>
          <p:cNvPr id="1107994" name="Picture 2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786438"/>
            <a:ext cx="28194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983" grpId="0"/>
      <p:bldP spid="1107984" grpId="0"/>
      <p:bldP spid="1107985" grpId="0" animBg="1"/>
      <p:bldP spid="1107986" grpId="0"/>
      <p:bldP spid="1107987" grpId="0" animBg="1"/>
      <p:bldP spid="1107988" grpId="0"/>
      <p:bldP spid="1107990" grpId="0" animBg="1"/>
      <p:bldP spid="110799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624263" y="45720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Parenthesis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681163" y="1371600"/>
            <a:ext cx="57102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valid ways to add n pairs of parentheses?</a:t>
            </a:r>
          </a:p>
        </p:txBody>
      </p:sp>
      <p:pic>
        <p:nvPicPr>
          <p:cNvPr id="18436" name="Picture 1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57400"/>
            <a:ext cx="2819400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9007" name="Text Box 15"/>
          <p:cNvSpPr txBox="1">
            <a:spLocks noChangeArrowheads="1"/>
          </p:cNvSpPr>
          <p:nvPr/>
        </p:nvSpPr>
        <p:spPr bwMode="auto">
          <a:xfrm>
            <a:off x="838200" y="3595688"/>
            <a:ext cx="504817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It turns out that </a:t>
            </a:r>
            <a:r>
              <a:rPr lang="en-US" altLang="zh-TW" dirty="0" err="1"/>
              <a:t>r</a:t>
            </a:r>
            <a:r>
              <a:rPr lang="en-US" altLang="zh-TW" baseline="-25000" dirty="0" err="1"/>
              <a:t>n</a:t>
            </a:r>
            <a:r>
              <a:rPr lang="en-US" altLang="zh-TW" dirty="0"/>
              <a:t> has a very nice formula: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 smtClean="0"/>
              <a:t>We will derive it later</a:t>
            </a:r>
            <a:r>
              <a:rPr lang="en-US" altLang="zh-TW" dirty="0" smtClean="0"/>
              <a:t> </a:t>
            </a:r>
            <a:r>
              <a:rPr lang="en-US" altLang="zh-TW" dirty="0"/>
              <a:t>in this course… </a:t>
            </a:r>
          </a:p>
        </p:txBody>
      </p:sp>
      <p:pic>
        <p:nvPicPr>
          <p:cNvPr id="1109009" name="Picture 1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8" y="3429000"/>
            <a:ext cx="24050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9010" name="Text Box 18"/>
          <p:cNvSpPr txBox="1">
            <a:spLocks noChangeArrowheads="1"/>
          </p:cNvSpPr>
          <p:nvPr/>
        </p:nvSpPr>
        <p:spPr bwMode="auto">
          <a:xfrm>
            <a:off x="838200" y="5027613"/>
            <a:ext cx="64023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is called the Catalan number.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There are many combinatorial applications of this formula.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90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Text Box 2"/>
          <p:cNvSpPr txBox="1">
            <a:spLocks noChangeArrowheads="1"/>
          </p:cNvSpPr>
          <p:nvPr/>
        </p:nvSpPr>
        <p:spPr bwMode="auto">
          <a:xfrm>
            <a:off x="4017963" y="4572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Stairs</a:t>
            </a:r>
          </a:p>
        </p:txBody>
      </p:sp>
      <p:sp>
        <p:nvSpPr>
          <p:cNvPr id="1127439" name="Text Box 15"/>
          <p:cNvSpPr txBox="1">
            <a:spLocks noChangeArrowheads="1"/>
          </p:cNvSpPr>
          <p:nvPr/>
        </p:nvSpPr>
        <p:spPr bwMode="auto">
          <a:xfrm>
            <a:off x="1584325" y="1412875"/>
            <a:ext cx="60102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n-stair is the collection of squares (x,y) with x &gt;= y.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For example 1-stair, 2-stair, and 3-stair are like this:</a:t>
            </a:r>
          </a:p>
        </p:txBody>
      </p:sp>
      <p:pic>
        <p:nvPicPr>
          <p:cNvPr id="112744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2741613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441" name="Text Box 17"/>
          <p:cNvSpPr txBox="1">
            <a:spLocks noChangeArrowheads="1"/>
          </p:cNvSpPr>
          <p:nvPr/>
        </p:nvSpPr>
        <p:spPr bwMode="auto">
          <a:xfrm>
            <a:off x="1143000" y="3698875"/>
            <a:ext cx="68103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ways to fill up the n-stair by exactly n rectangles??</a:t>
            </a:r>
          </a:p>
        </p:txBody>
      </p:sp>
      <p:pic>
        <p:nvPicPr>
          <p:cNvPr id="112744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88" y="5151438"/>
            <a:ext cx="5330825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443" name="Text Box 19"/>
          <p:cNvSpPr txBox="1">
            <a:spLocks noChangeArrowheads="1"/>
          </p:cNvSpPr>
          <p:nvPr/>
        </p:nvSpPr>
        <p:spPr bwMode="auto">
          <a:xfrm>
            <a:off x="838200" y="4384675"/>
            <a:ext cx="7415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example, there are 5 ways to fill up the 3-stair by 3 rectangles.</a:t>
            </a:r>
          </a:p>
        </p:txBody>
      </p:sp>
    </p:spTree>
    <p:extLst>
      <p:ext uri="{BB962C8B-B14F-4D97-AF65-F5344CB8AC3E}">
        <p14:creationId xmlns:p14="http://schemas.microsoft.com/office/powerpoint/2010/main" val="328635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41" grpId="0" animBg="1"/>
      <p:bldP spid="11274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Text Box 2"/>
          <p:cNvSpPr txBox="1">
            <a:spLocks noChangeArrowheads="1"/>
          </p:cNvSpPr>
          <p:nvPr/>
        </p:nvSpPr>
        <p:spPr bwMode="auto">
          <a:xfrm>
            <a:off x="4017963" y="4572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Stairs</a:t>
            </a:r>
          </a:p>
        </p:txBody>
      </p:sp>
      <p:sp>
        <p:nvSpPr>
          <p:cNvPr id="1128456" name="Text Box 8"/>
          <p:cNvSpPr txBox="1">
            <a:spLocks noChangeArrowheads="1"/>
          </p:cNvSpPr>
          <p:nvPr/>
        </p:nvSpPr>
        <p:spPr bwMode="auto">
          <a:xfrm>
            <a:off x="1138238" y="1295400"/>
            <a:ext cx="693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fill the n-stair by n rectangles.</a:t>
            </a:r>
          </a:p>
        </p:txBody>
      </p:sp>
      <p:sp>
        <p:nvSpPr>
          <p:cNvPr id="1128457" name="Rectangle 9"/>
          <p:cNvSpPr>
            <a:spLocks noChangeArrowheads="1"/>
          </p:cNvSpPr>
          <p:nvPr/>
        </p:nvSpPr>
        <p:spPr bwMode="auto">
          <a:xfrm>
            <a:off x="2362200" y="1833563"/>
            <a:ext cx="435610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128458" name="Rectangle 10"/>
          <p:cNvSpPr>
            <a:spLocks noChangeArrowheads="1"/>
          </p:cNvSpPr>
          <p:nvPr/>
        </p:nvSpPr>
        <p:spPr bwMode="auto">
          <a:xfrm>
            <a:off x="3886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59" name="Rectangle 11"/>
          <p:cNvSpPr>
            <a:spLocks noChangeArrowheads="1"/>
          </p:cNvSpPr>
          <p:nvPr/>
        </p:nvSpPr>
        <p:spPr bwMode="auto">
          <a:xfrm>
            <a:off x="41148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0" name="Rectangle 12"/>
          <p:cNvSpPr>
            <a:spLocks noChangeArrowheads="1"/>
          </p:cNvSpPr>
          <p:nvPr/>
        </p:nvSpPr>
        <p:spPr bwMode="auto">
          <a:xfrm>
            <a:off x="41148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1" name="Rectangle 13"/>
          <p:cNvSpPr>
            <a:spLocks noChangeArrowheads="1"/>
          </p:cNvSpPr>
          <p:nvPr/>
        </p:nvSpPr>
        <p:spPr bwMode="auto">
          <a:xfrm>
            <a:off x="43434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2" name="Rectangle 14"/>
          <p:cNvSpPr>
            <a:spLocks noChangeArrowheads="1"/>
          </p:cNvSpPr>
          <p:nvPr/>
        </p:nvSpPr>
        <p:spPr bwMode="auto">
          <a:xfrm>
            <a:off x="43434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3" name="Rectangle 15"/>
          <p:cNvSpPr>
            <a:spLocks noChangeArrowheads="1"/>
          </p:cNvSpPr>
          <p:nvPr/>
        </p:nvSpPr>
        <p:spPr bwMode="auto">
          <a:xfrm>
            <a:off x="43434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4" name="Rectangle 16"/>
          <p:cNvSpPr>
            <a:spLocks noChangeArrowheads="1"/>
          </p:cNvSpPr>
          <p:nvPr/>
        </p:nvSpPr>
        <p:spPr bwMode="auto">
          <a:xfrm>
            <a:off x="45720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5" name="Rectangle 17"/>
          <p:cNvSpPr>
            <a:spLocks noChangeArrowheads="1"/>
          </p:cNvSpPr>
          <p:nvPr/>
        </p:nvSpPr>
        <p:spPr bwMode="auto">
          <a:xfrm>
            <a:off x="45720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6" name="Rectangle 18"/>
          <p:cNvSpPr>
            <a:spLocks noChangeArrowheads="1"/>
          </p:cNvSpPr>
          <p:nvPr/>
        </p:nvSpPr>
        <p:spPr bwMode="auto">
          <a:xfrm>
            <a:off x="45720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7" name="Rectangle 19"/>
          <p:cNvSpPr>
            <a:spLocks noChangeArrowheads="1"/>
          </p:cNvSpPr>
          <p:nvPr/>
        </p:nvSpPr>
        <p:spPr bwMode="auto">
          <a:xfrm>
            <a:off x="45720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8" name="Rectangle 20"/>
          <p:cNvSpPr>
            <a:spLocks noChangeArrowheads="1"/>
          </p:cNvSpPr>
          <p:nvPr/>
        </p:nvSpPr>
        <p:spPr bwMode="auto">
          <a:xfrm>
            <a:off x="48006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9" name="Rectangle 21"/>
          <p:cNvSpPr>
            <a:spLocks noChangeArrowheads="1"/>
          </p:cNvSpPr>
          <p:nvPr/>
        </p:nvSpPr>
        <p:spPr bwMode="auto">
          <a:xfrm>
            <a:off x="48006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0" name="Rectangle 22"/>
          <p:cNvSpPr>
            <a:spLocks noChangeArrowheads="1"/>
          </p:cNvSpPr>
          <p:nvPr/>
        </p:nvSpPr>
        <p:spPr bwMode="auto">
          <a:xfrm>
            <a:off x="48006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1" name="Rectangle 23"/>
          <p:cNvSpPr>
            <a:spLocks noChangeArrowheads="1"/>
          </p:cNvSpPr>
          <p:nvPr/>
        </p:nvSpPr>
        <p:spPr bwMode="auto">
          <a:xfrm>
            <a:off x="48006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2" name="Rectangle 24"/>
          <p:cNvSpPr>
            <a:spLocks noChangeArrowheads="1"/>
          </p:cNvSpPr>
          <p:nvPr/>
        </p:nvSpPr>
        <p:spPr bwMode="auto">
          <a:xfrm>
            <a:off x="48006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3" name="Rectangle 25"/>
          <p:cNvSpPr>
            <a:spLocks noChangeArrowheads="1"/>
          </p:cNvSpPr>
          <p:nvPr/>
        </p:nvSpPr>
        <p:spPr bwMode="auto">
          <a:xfrm>
            <a:off x="5029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4" name="Rectangle 26"/>
          <p:cNvSpPr>
            <a:spLocks noChangeArrowheads="1"/>
          </p:cNvSpPr>
          <p:nvPr/>
        </p:nvSpPr>
        <p:spPr bwMode="auto">
          <a:xfrm>
            <a:off x="50292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5" name="Rectangle 27"/>
          <p:cNvSpPr>
            <a:spLocks noChangeArrowheads="1"/>
          </p:cNvSpPr>
          <p:nvPr/>
        </p:nvSpPr>
        <p:spPr bwMode="auto">
          <a:xfrm>
            <a:off x="50292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6" name="Rectangle 28"/>
          <p:cNvSpPr>
            <a:spLocks noChangeArrowheads="1"/>
          </p:cNvSpPr>
          <p:nvPr/>
        </p:nvSpPr>
        <p:spPr bwMode="auto">
          <a:xfrm>
            <a:off x="50292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7" name="Rectangle 29"/>
          <p:cNvSpPr>
            <a:spLocks noChangeArrowheads="1"/>
          </p:cNvSpPr>
          <p:nvPr/>
        </p:nvSpPr>
        <p:spPr bwMode="auto">
          <a:xfrm>
            <a:off x="50292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8" name="Rectangle 30"/>
          <p:cNvSpPr>
            <a:spLocks noChangeArrowheads="1"/>
          </p:cNvSpPr>
          <p:nvPr/>
        </p:nvSpPr>
        <p:spPr bwMode="auto">
          <a:xfrm>
            <a:off x="5029200" y="259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9" name="Text Box 31"/>
          <p:cNvSpPr txBox="1">
            <a:spLocks noChangeArrowheads="1"/>
          </p:cNvSpPr>
          <p:nvPr/>
        </p:nvSpPr>
        <p:spPr bwMode="auto">
          <a:xfrm>
            <a:off x="911225" y="4308475"/>
            <a:ext cx="73945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the n-stair, the first observation is that the positions on the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diagonal (</a:t>
            </a:r>
            <a:r>
              <a:rPr lang="en-US" altLang="zh-TW">
                <a:solidFill>
                  <a:srgbClr val="A50021"/>
                </a:solidFill>
              </a:rPr>
              <a:t>red </a:t>
            </a:r>
            <a:r>
              <a:rPr lang="en-US" altLang="zh-TW">
                <a:solidFill>
                  <a:schemeClr val="tx2"/>
                </a:solidFill>
              </a:rPr>
              <a:t>numbers</a:t>
            </a:r>
            <a:r>
              <a:rPr lang="en-US" altLang="zh-TW"/>
              <a:t>) must be covered by different rectangles.</a:t>
            </a:r>
          </a:p>
        </p:txBody>
      </p:sp>
      <p:sp>
        <p:nvSpPr>
          <p:cNvPr id="1128480" name="Rectangle 32"/>
          <p:cNvSpPr>
            <a:spLocks noChangeArrowheads="1"/>
          </p:cNvSpPr>
          <p:nvPr/>
        </p:nvSpPr>
        <p:spPr bwMode="auto">
          <a:xfrm>
            <a:off x="3810000" y="3657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128481" name="Rectangle 33"/>
          <p:cNvSpPr>
            <a:spLocks noChangeArrowheads="1"/>
          </p:cNvSpPr>
          <p:nvPr/>
        </p:nvSpPr>
        <p:spPr bwMode="auto">
          <a:xfrm>
            <a:off x="4038600" y="3429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128482" name="Rectangle 34"/>
          <p:cNvSpPr>
            <a:spLocks noChangeArrowheads="1"/>
          </p:cNvSpPr>
          <p:nvPr/>
        </p:nvSpPr>
        <p:spPr bwMode="auto">
          <a:xfrm>
            <a:off x="4267200" y="3200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1128483" name="Rectangle 35"/>
          <p:cNvSpPr>
            <a:spLocks noChangeArrowheads="1"/>
          </p:cNvSpPr>
          <p:nvPr/>
        </p:nvSpPr>
        <p:spPr bwMode="auto">
          <a:xfrm>
            <a:off x="4495800" y="2986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1128484" name="Rectangle 36"/>
          <p:cNvSpPr>
            <a:spLocks noChangeArrowheads="1"/>
          </p:cNvSpPr>
          <p:nvPr/>
        </p:nvSpPr>
        <p:spPr bwMode="auto">
          <a:xfrm>
            <a:off x="4724400" y="2743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1128485" name="Rectangle 37"/>
          <p:cNvSpPr>
            <a:spLocks noChangeArrowheads="1"/>
          </p:cNvSpPr>
          <p:nvPr/>
        </p:nvSpPr>
        <p:spPr bwMode="auto">
          <a:xfrm>
            <a:off x="4953000" y="25288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1128486" name="Text Box 38"/>
          <p:cNvSpPr txBox="1">
            <a:spLocks noChangeArrowheads="1"/>
          </p:cNvSpPr>
          <p:nvPr/>
        </p:nvSpPr>
        <p:spPr bwMode="auto">
          <a:xfrm>
            <a:off x="76200" y="5527675"/>
            <a:ext cx="82216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Since there are n positions in the diagonal and we can only use n rectangles,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each rectangle must cover exactly one </a:t>
            </a:r>
            <a:r>
              <a:rPr lang="en-US" altLang="zh-TW">
                <a:solidFill>
                  <a:srgbClr val="A50021"/>
                </a:solidFill>
              </a:rPr>
              <a:t>red</a:t>
            </a:r>
            <a:r>
              <a:rPr lang="en-US" altLang="zh-TW"/>
              <a:t> number. </a:t>
            </a:r>
          </a:p>
        </p:txBody>
      </p:sp>
    </p:spTree>
    <p:extLst>
      <p:ext uri="{BB962C8B-B14F-4D97-AF65-F5344CB8AC3E}">
        <p14:creationId xmlns:p14="http://schemas.microsoft.com/office/powerpoint/2010/main" val="317145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57" grpId="0" animBg="1"/>
      <p:bldP spid="1128458" grpId="0" animBg="1"/>
      <p:bldP spid="1128459" grpId="0" animBg="1"/>
      <p:bldP spid="1128460" grpId="0" animBg="1"/>
      <p:bldP spid="1128461" grpId="0" animBg="1"/>
      <p:bldP spid="1128462" grpId="0" animBg="1"/>
      <p:bldP spid="1128463" grpId="0" animBg="1"/>
      <p:bldP spid="1128464" grpId="0" animBg="1"/>
      <p:bldP spid="1128465" grpId="0" animBg="1"/>
      <p:bldP spid="1128466" grpId="0" animBg="1"/>
      <p:bldP spid="1128467" grpId="0" animBg="1"/>
      <p:bldP spid="1128468" grpId="0" animBg="1"/>
      <p:bldP spid="1128469" grpId="0" animBg="1"/>
      <p:bldP spid="1128470" grpId="0" animBg="1"/>
      <p:bldP spid="1128471" grpId="0" animBg="1"/>
      <p:bldP spid="1128472" grpId="0" animBg="1"/>
      <p:bldP spid="1128473" grpId="0" animBg="1"/>
      <p:bldP spid="1128474" grpId="0" animBg="1"/>
      <p:bldP spid="1128475" grpId="0" animBg="1"/>
      <p:bldP spid="1128476" grpId="0" animBg="1"/>
      <p:bldP spid="1128477" grpId="0" animBg="1"/>
      <p:bldP spid="1128478" grpId="0" animBg="1"/>
      <p:bldP spid="1128479" grpId="0"/>
      <p:bldP spid="1128480" grpId="0"/>
      <p:bldP spid="1128481" grpId="0"/>
      <p:bldP spid="1128482" grpId="0"/>
      <p:bldP spid="1128483" grpId="0"/>
      <p:bldP spid="1128484" grpId="0"/>
      <p:bldP spid="1128485" grpId="0"/>
      <p:bldP spid="11284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Text Box 2"/>
          <p:cNvSpPr txBox="1">
            <a:spLocks noChangeArrowheads="1"/>
          </p:cNvSpPr>
          <p:nvPr/>
        </p:nvSpPr>
        <p:spPr bwMode="auto">
          <a:xfrm>
            <a:off x="4017963" y="4572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Stairs</a:t>
            </a:r>
          </a:p>
        </p:txBody>
      </p:sp>
      <p:sp>
        <p:nvSpPr>
          <p:cNvPr id="1129475" name="Text Box 3"/>
          <p:cNvSpPr txBox="1">
            <a:spLocks noChangeArrowheads="1"/>
          </p:cNvSpPr>
          <p:nvPr/>
        </p:nvSpPr>
        <p:spPr bwMode="auto">
          <a:xfrm>
            <a:off x="1138238" y="1295400"/>
            <a:ext cx="693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fill the n-stair by n rectangles.</a:t>
            </a:r>
          </a:p>
        </p:txBody>
      </p:sp>
      <p:sp>
        <p:nvSpPr>
          <p:cNvPr id="1129476" name="Rectangle 4"/>
          <p:cNvSpPr>
            <a:spLocks noChangeArrowheads="1"/>
          </p:cNvSpPr>
          <p:nvPr/>
        </p:nvSpPr>
        <p:spPr bwMode="auto">
          <a:xfrm>
            <a:off x="2362200" y="1833563"/>
            <a:ext cx="435610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129506" name="Text Box 34"/>
          <p:cNvSpPr txBox="1">
            <a:spLocks noChangeArrowheads="1"/>
          </p:cNvSpPr>
          <p:nvPr/>
        </p:nvSpPr>
        <p:spPr bwMode="auto">
          <a:xfrm>
            <a:off x="304800" y="4357688"/>
            <a:ext cx="8564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Consider the rectangle </a:t>
            </a:r>
            <a:r>
              <a:rPr lang="en-US" altLang="zh-TW">
                <a:solidFill>
                  <a:srgbClr val="008000"/>
                </a:solidFill>
              </a:rPr>
              <a:t>R</a:t>
            </a:r>
            <a:r>
              <a:rPr lang="en-US" altLang="zh-TW"/>
              <a:t> that covers the bottom right corner (marked with </a:t>
            </a:r>
            <a:r>
              <a:rPr lang="en-US" altLang="zh-TW">
                <a:solidFill>
                  <a:srgbClr val="008000"/>
                </a:solidFill>
              </a:rPr>
              <a:t>o</a:t>
            </a:r>
            <a:r>
              <a:rPr lang="en-US" altLang="zh-TW"/>
              <a:t>).</a:t>
            </a:r>
          </a:p>
        </p:txBody>
      </p:sp>
      <p:sp>
        <p:nvSpPr>
          <p:cNvPr id="1129508" name="Text Box 36"/>
          <p:cNvSpPr txBox="1">
            <a:spLocks noChangeArrowheads="1"/>
          </p:cNvSpPr>
          <p:nvPr/>
        </p:nvSpPr>
        <p:spPr bwMode="auto">
          <a:xfrm>
            <a:off x="381000" y="4876800"/>
            <a:ext cx="8404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consider different cases depending on which </a:t>
            </a:r>
            <a:r>
              <a:rPr lang="en-US" altLang="zh-TW">
                <a:solidFill>
                  <a:srgbClr val="A50021"/>
                </a:solidFill>
              </a:rPr>
              <a:t>red</a:t>
            </a:r>
            <a:r>
              <a:rPr lang="en-US" altLang="zh-TW"/>
              <a:t> number that </a:t>
            </a:r>
            <a:r>
              <a:rPr lang="en-US" altLang="zh-TW">
                <a:solidFill>
                  <a:srgbClr val="008000"/>
                </a:solidFill>
              </a:rPr>
              <a:t>R</a:t>
            </a:r>
            <a:r>
              <a:rPr lang="en-US" altLang="zh-TW"/>
              <a:t> contains.</a:t>
            </a:r>
          </a:p>
        </p:txBody>
      </p:sp>
      <p:sp>
        <p:nvSpPr>
          <p:cNvPr id="1129509" name="Rectangle 37"/>
          <p:cNvSpPr>
            <a:spLocks noChangeArrowheads="1"/>
          </p:cNvSpPr>
          <p:nvPr/>
        </p:nvSpPr>
        <p:spPr bwMode="auto">
          <a:xfrm>
            <a:off x="3886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0" name="Rectangle 38"/>
          <p:cNvSpPr>
            <a:spLocks noChangeArrowheads="1"/>
          </p:cNvSpPr>
          <p:nvPr/>
        </p:nvSpPr>
        <p:spPr bwMode="auto">
          <a:xfrm>
            <a:off x="41148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1" name="Rectangle 39"/>
          <p:cNvSpPr>
            <a:spLocks noChangeArrowheads="1"/>
          </p:cNvSpPr>
          <p:nvPr/>
        </p:nvSpPr>
        <p:spPr bwMode="auto">
          <a:xfrm>
            <a:off x="41148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2" name="Rectangle 40"/>
          <p:cNvSpPr>
            <a:spLocks noChangeArrowheads="1"/>
          </p:cNvSpPr>
          <p:nvPr/>
        </p:nvSpPr>
        <p:spPr bwMode="auto">
          <a:xfrm>
            <a:off x="43434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3" name="Rectangle 41"/>
          <p:cNvSpPr>
            <a:spLocks noChangeArrowheads="1"/>
          </p:cNvSpPr>
          <p:nvPr/>
        </p:nvSpPr>
        <p:spPr bwMode="auto">
          <a:xfrm>
            <a:off x="43434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4" name="Rectangle 42"/>
          <p:cNvSpPr>
            <a:spLocks noChangeArrowheads="1"/>
          </p:cNvSpPr>
          <p:nvPr/>
        </p:nvSpPr>
        <p:spPr bwMode="auto">
          <a:xfrm>
            <a:off x="43434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5" name="Rectangle 43"/>
          <p:cNvSpPr>
            <a:spLocks noChangeArrowheads="1"/>
          </p:cNvSpPr>
          <p:nvPr/>
        </p:nvSpPr>
        <p:spPr bwMode="auto">
          <a:xfrm>
            <a:off x="45720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6" name="Rectangle 44"/>
          <p:cNvSpPr>
            <a:spLocks noChangeArrowheads="1"/>
          </p:cNvSpPr>
          <p:nvPr/>
        </p:nvSpPr>
        <p:spPr bwMode="auto">
          <a:xfrm>
            <a:off x="45720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7" name="Rectangle 45"/>
          <p:cNvSpPr>
            <a:spLocks noChangeArrowheads="1"/>
          </p:cNvSpPr>
          <p:nvPr/>
        </p:nvSpPr>
        <p:spPr bwMode="auto">
          <a:xfrm>
            <a:off x="45720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8" name="Rectangle 46"/>
          <p:cNvSpPr>
            <a:spLocks noChangeArrowheads="1"/>
          </p:cNvSpPr>
          <p:nvPr/>
        </p:nvSpPr>
        <p:spPr bwMode="auto">
          <a:xfrm>
            <a:off x="45720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9" name="Rectangle 47"/>
          <p:cNvSpPr>
            <a:spLocks noChangeArrowheads="1"/>
          </p:cNvSpPr>
          <p:nvPr/>
        </p:nvSpPr>
        <p:spPr bwMode="auto">
          <a:xfrm>
            <a:off x="48006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0" name="Rectangle 48"/>
          <p:cNvSpPr>
            <a:spLocks noChangeArrowheads="1"/>
          </p:cNvSpPr>
          <p:nvPr/>
        </p:nvSpPr>
        <p:spPr bwMode="auto">
          <a:xfrm>
            <a:off x="48006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1" name="Rectangle 49"/>
          <p:cNvSpPr>
            <a:spLocks noChangeArrowheads="1"/>
          </p:cNvSpPr>
          <p:nvPr/>
        </p:nvSpPr>
        <p:spPr bwMode="auto">
          <a:xfrm>
            <a:off x="48006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2" name="Rectangle 50"/>
          <p:cNvSpPr>
            <a:spLocks noChangeArrowheads="1"/>
          </p:cNvSpPr>
          <p:nvPr/>
        </p:nvSpPr>
        <p:spPr bwMode="auto">
          <a:xfrm>
            <a:off x="48006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3" name="Rectangle 51"/>
          <p:cNvSpPr>
            <a:spLocks noChangeArrowheads="1"/>
          </p:cNvSpPr>
          <p:nvPr/>
        </p:nvSpPr>
        <p:spPr bwMode="auto">
          <a:xfrm>
            <a:off x="48006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4" name="Rectangle 52"/>
          <p:cNvSpPr>
            <a:spLocks noChangeArrowheads="1"/>
          </p:cNvSpPr>
          <p:nvPr/>
        </p:nvSpPr>
        <p:spPr bwMode="auto">
          <a:xfrm>
            <a:off x="5029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5" name="Rectangle 53"/>
          <p:cNvSpPr>
            <a:spLocks noChangeArrowheads="1"/>
          </p:cNvSpPr>
          <p:nvPr/>
        </p:nvSpPr>
        <p:spPr bwMode="auto">
          <a:xfrm>
            <a:off x="50292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6" name="Rectangle 54"/>
          <p:cNvSpPr>
            <a:spLocks noChangeArrowheads="1"/>
          </p:cNvSpPr>
          <p:nvPr/>
        </p:nvSpPr>
        <p:spPr bwMode="auto">
          <a:xfrm>
            <a:off x="50292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7" name="Rectangle 55"/>
          <p:cNvSpPr>
            <a:spLocks noChangeArrowheads="1"/>
          </p:cNvSpPr>
          <p:nvPr/>
        </p:nvSpPr>
        <p:spPr bwMode="auto">
          <a:xfrm>
            <a:off x="50292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8" name="Rectangle 56"/>
          <p:cNvSpPr>
            <a:spLocks noChangeArrowheads="1"/>
          </p:cNvSpPr>
          <p:nvPr/>
        </p:nvSpPr>
        <p:spPr bwMode="auto">
          <a:xfrm>
            <a:off x="50292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9" name="Rectangle 57"/>
          <p:cNvSpPr>
            <a:spLocks noChangeArrowheads="1"/>
          </p:cNvSpPr>
          <p:nvPr/>
        </p:nvSpPr>
        <p:spPr bwMode="auto">
          <a:xfrm>
            <a:off x="5029200" y="259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30" name="Rectangle 58"/>
          <p:cNvSpPr>
            <a:spLocks noChangeArrowheads="1"/>
          </p:cNvSpPr>
          <p:nvPr/>
        </p:nvSpPr>
        <p:spPr bwMode="auto">
          <a:xfrm>
            <a:off x="3810000" y="3657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129531" name="Rectangle 59"/>
          <p:cNvSpPr>
            <a:spLocks noChangeArrowheads="1"/>
          </p:cNvSpPr>
          <p:nvPr/>
        </p:nvSpPr>
        <p:spPr bwMode="auto">
          <a:xfrm>
            <a:off x="4038600" y="3429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129532" name="Rectangle 60"/>
          <p:cNvSpPr>
            <a:spLocks noChangeArrowheads="1"/>
          </p:cNvSpPr>
          <p:nvPr/>
        </p:nvSpPr>
        <p:spPr bwMode="auto">
          <a:xfrm>
            <a:off x="4267200" y="3200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1129533" name="Rectangle 61"/>
          <p:cNvSpPr>
            <a:spLocks noChangeArrowheads="1"/>
          </p:cNvSpPr>
          <p:nvPr/>
        </p:nvSpPr>
        <p:spPr bwMode="auto">
          <a:xfrm>
            <a:off x="4495800" y="2986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1129534" name="Rectangle 62"/>
          <p:cNvSpPr>
            <a:spLocks noChangeArrowheads="1"/>
          </p:cNvSpPr>
          <p:nvPr/>
        </p:nvSpPr>
        <p:spPr bwMode="auto">
          <a:xfrm>
            <a:off x="4724400" y="2743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1129535" name="Rectangle 63"/>
          <p:cNvSpPr>
            <a:spLocks noChangeArrowheads="1"/>
          </p:cNvSpPr>
          <p:nvPr/>
        </p:nvSpPr>
        <p:spPr bwMode="auto">
          <a:xfrm>
            <a:off x="4953000" y="25288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1129536" name="Rectangle 64"/>
          <p:cNvSpPr>
            <a:spLocks noChangeArrowheads="1"/>
          </p:cNvSpPr>
          <p:nvPr/>
        </p:nvSpPr>
        <p:spPr bwMode="auto">
          <a:xfrm>
            <a:off x="4953000" y="3671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8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55366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506" grpId="0"/>
      <p:bldP spid="112950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532" name="Rectangle 36"/>
          <p:cNvSpPr>
            <a:spLocks noChangeArrowheads="1"/>
          </p:cNvSpPr>
          <p:nvPr/>
        </p:nvSpPr>
        <p:spPr bwMode="auto">
          <a:xfrm>
            <a:off x="4343400" y="32766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498" name="Text Box 2"/>
          <p:cNvSpPr txBox="1">
            <a:spLocks noChangeArrowheads="1"/>
          </p:cNvSpPr>
          <p:nvPr/>
        </p:nvSpPr>
        <p:spPr bwMode="auto">
          <a:xfrm>
            <a:off x="4017963" y="4572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Stairs</a:t>
            </a:r>
          </a:p>
        </p:txBody>
      </p:sp>
      <p:sp>
        <p:nvSpPr>
          <p:cNvPr id="1130499" name="Text Box 3"/>
          <p:cNvSpPr txBox="1">
            <a:spLocks noChangeArrowheads="1"/>
          </p:cNvSpPr>
          <p:nvPr/>
        </p:nvSpPr>
        <p:spPr bwMode="auto">
          <a:xfrm>
            <a:off x="1138238" y="1295400"/>
            <a:ext cx="693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fill the n-stair by n rectangles.</a:t>
            </a:r>
          </a:p>
        </p:txBody>
      </p:sp>
      <p:sp>
        <p:nvSpPr>
          <p:cNvPr id="1130500" name="Rectangle 4"/>
          <p:cNvSpPr>
            <a:spLocks noChangeArrowheads="1"/>
          </p:cNvSpPr>
          <p:nvPr/>
        </p:nvSpPr>
        <p:spPr bwMode="auto">
          <a:xfrm>
            <a:off x="2362200" y="1833563"/>
            <a:ext cx="435610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130503" name="Rectangle 7"/>
          <p:cNvSpPr>
            <a:spLocks noChangeArrowheads="1"/>
          </p:cNvSpPr>
          <p:nvPr/>
        </p:nvSpPr>
        <p:spPr bwMode="auto">
          <a:xfrm>
            <a:off x="3886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4" name="Rectangle 8"/>
          <p:cNvSpPr>
            <a:spLocks noChangeArrowheads="1"/>
          </p:cNvSpPr>
          <p:nvPr/>
        </p:nvSpPr>
        <p:spPr bwMode="auto">
          <a:xfrm>
            <a:off x="41148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5" name="Rectangle 9"/>
          <p:cNvSpPr>
            <a:spLocks noChangeArrowheads="1"/>
          </p:cNvSpPr>
          <p:nvPr/>
        </p:nvSpPr>
        <p:spPr bwMode="auto">
          <a:xfrm>
            <a:off x="41148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6" name="Rectangle 10"/>
          <p:cNvSpPr>
            <a:spLocks noChangeArrowheads="1"/>
          </p:cNvSpPr>
          <p:nvPr/>
        </p:nvSpPr>
        <p:spPr bwMode="auto">
          <a:xfrm>
            <a:off x="43434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7" name="Rectangle 11"/>
          <p:cNvSpPr>
            <a:spLocks noChangeArrowheads="1"/>
          </p:cNvSpPr>
          <p:nvPr/>
        </p:nvSpPr>
        <p:spPr bwMode="auto">
          <a:xfrm>
            <a:off x="43434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8" name="Rectangle 12"/>
          <p:cNvSpPr>
            <a:spLocks noChangeArrowheads="1"/>
          </p:cNvSpPr>
          <p:nvPr/>
        </p:nvSpPr>
        <p:spPr bwMode="auto">
          <a:xfrm>
            <a:off x="43434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9" name="Rectangle 13"/>
          <p:cNvSpPr>
            <a:spLocks noChangeArrowheads="1"/>
          </p:cNvSpPr>
          <p:nvPr/>
        </p:nvSpPr>
        <p:spPr bwMode="auto">
          <a:xfrm>
            <a:off x="45720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0" name="Rectangle 14"/>
          <p:cNvSpPr>
            <a:spLocks noChangeArrowheads="1"/>
          </p:cNvSpPr>
          <p:nvPr/>
        </p:nvSpPr>
        <p:spPr bwMode="auto">
          <a:xfrm>
            <a:off x="45720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1" name="Rectangle 15"/>
          <p:cNvSpPr>
            <a:spLocks noChangeArrowheads="1"/>
          </p:cNvSpPr>
          <p:nvPr/>
        </p:nvSpPr>
        <p:spPr bwMode="auto">
          <a:xfrm>
            <a:off x="45720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2" name="Rectangle 16"/>
          <p:cNvSpPr>
            <a:spLocks noChangeArrowheads="1"/>
          </p:cNvSpPr>
          <p:nvPr/>
        </p:nvSpPr>
        <p:spPr bwMode="auto">
          <a:xfrm>
            <a:off x="45720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3" name="Rectangle 17"/>
          <p:cNvSpPr>
            <a:spLocks noChangeArrowheads="1"/>
          </p:cNvSpPr>
          <p:nvPr/>
        </p:nvSpPr>
        <p:spPr bwMode="auto">
          <a:xfrm>
            <a:off x="48006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4" name="Rectangle 18"/>
          <p:cNvSpPr>
            <a:spLocks noChangeArrowheads="1"/>
          </p:cNvSpPr>
          <p:nvPr/>
        </p:nvSpPr>
        <p:spPr bwMode="auto">
          <a:xfrm>
            <a:off x="48006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5" name="Rectangle 19"/>
          <p:cNvSpPr>
            <a:spLocks noChangeArrowheads="1"/>
          </p:cNvSpPr>
          <p:nvPr/>
        </p:nvSpPr>
        <p:spPr bwMode="auto">
          <a:xfrm>
            <a:off x="48006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6" name="Rectangle 20"/>
          <p:cNvSpPr>
            <a:spLocks noChangeArrowheads="1"/>
          </p:cNvSpPr>
          <p:nvPr/>
        </p:nvSpPr>
        <p:spPr bwMode="auto">
          <a:xfrm>
            <a:off x="48006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7" name="Rectangle 21"/>
          <p:cNvSpPr>
            <a:spLocks noChangeArrowheads="1"/>
          </p:cNvSpPr>
          <p:nvPr/>
        </p:nvSpPr>
        <p:spPr bwMode="auto">
          <a:xfrm>
            <a:off x="48006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8" name="Rectangle 22"/>
          <p:cNvSpPr>
            <a:spLocks noChangeArrowheads="1"/>
          </p:cNvSpPr>
          <p:nvPr/>
        </p:nvSpPr>
        <p:spPr bwMode="auto">
          <a:xfrm>
            <a:off x="5029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9" name="Rectangle 23"/>
          <p:cNvSpPr>
            <a:spLocks noChangeArrowheads="1"/>
          </p:cNvSpPr>
          <p:nvPr/>
        </p:nvSpPr>
        <p:spPr bwMode="auto">
          <a:xfrm>
            <a:off x="50292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20" name="Rectangle 24"/>
          <p:cNvSpPr>
            <a:spLocks noChangeArrowheads="1"/>
          </p:cNvSpPr>
          <p:nvPr/>
        </p:nvSpPr>
        <p:spPr bwMode="auto">
          <a:xfrm>
            <a:off x="50292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21" name="Rectangle 25"/>
          <p:cNvSpPr>
            <a:spLocks noChangeArrowheads="1"/>
          </p:cNvSpPr>
          <p:nvPr/>
        </p:nvSpPr>
        <p:spPr bwMode="auto">
          <a:xfrm>
            <a:off x="50292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22" name="Rectangle 26"/>
          <p:cNvSpPr>
            <a:spLocks noChangeArrowheads="1"/>
          </p:cNvSpPr>
          <p:nvPr/>
        </p:nvSpPr>
        <p:spPr bwMode="auto">
          <a:xfrm>
            <a:off x="50292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23" name="Rectangle 27"/>
          <p:cNvSpPr>
            <a:spLocks noChangeArrowheads="1"/>
          </p:cNvSpPr>
          <p:nvPr/>
        </p:nvSpPr>
        <p:spPr bwMode="auto">
          <a:xfrm>
            <a:off x="5029200" y="259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24" name="Rectangle 28"/>
          <p:cNvSpPr>
            <a:spLocks noChangeArrowheads="1"/>
          </p:cNvSpPr>
          <p:nvPr/>
        </p:nvSpPr>
        <p:spPr bwMode="auto">
          <a:xfrm>
            <a:off x="3810000" y="3657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130525" name="Rectangle 29"/>
          <p:cNvSpPr>
            <a:spLocks noChangeArrowheads="1"/>
          </p:cNvSpPr>
          <p:nvPr/>
        </p:nvSpPr>
        <p:spPr bwMode="auto">
          <a:xfrm>
            <a:off x="4038600" y="3429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130526" name="Rectangle 30"/>
          <p:cNvSpPr>
            <a:spLocks noChangeArrowheads="1"/>
          </p:cNvSpPr>
          <p:nvPr/>
        </p:nvSpPr>
        <p:spPr bwMode="auto">
          <a:xfrm>
            <a:off x="4267200" y="3200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1130527" name="Rectangle 31"/>
          <p:cNvSpPr>
            <a:spLocks noChangeArrowheads="1"/>
          </p:cNvSpPr>
          <p:nvPr/>
        </p:nvSpPr>
        <p:spPr bwMode="auto">
          <a:xfrm>
            <a:off x="4495800" y="2986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1130528" name="Rectangle 32"/>
          <p:cNvSpPr>
            <a:spLocks noChangeArrowheads="1"/>
          </p:cNvSpPr>
          <p:nvPr/>
        </p:nvSpPr>
        <p:spPr bwMode="auto">
          <a:xfrm>
            <a:off x="4724400" y="2743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1130529" name="Rectangle 33"/>
          <p:cNvSpPr>
            <a:spLocks noChangeArrowheads="1"/>
          </p:cNvSpPr>
          <p:nvPr/>
        </p:nvSpPr>
        <p:spPr bwMode="auto">
          <a:xfrm>
            <a:off x="4953000" y="25288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1130530" name="Rectangle 34"/>
          <p:cNvSpPr>
            <a:spLocks noChangeArrowheads="1"/>
          </p:cNvSpPr>
          <p:nvPr/>
        </p:nvSpPr>
        <p:spPr bwMode="auto">
          <a:xfrm>
            <a:off x="4953000" y="3671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8000"/>
                </a:solidFill>
              </a:rPr>
              <a:t>o</a:t>
            </a:r>
          </a:p>
        </p:txBody>
      </p:sp>
      <p:sp>
        <p:nvSpPr>
          <p:cNvPr id="1130533" name="Text Box 37"/>
          <p:cNvSpPr txBox="1">
            <a:spLocks noChangeArrowheads="1"/>
          </p:cNvSpPr>
          <p:nvPr/>
        </p:nvSpPr>
        <p:spPr bwMode="auto">
          <a:xfrm>
            <a:off x="381000" y="4308475"/>
            <a:ext cx="83724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</a:t>
            </a:r>
            <a:r>
              <a:rPr lang="en-US" altLang="zh-TW">
                <a:solidFill>
                  <a:srgbClr val="008000"/>
                </a:solidFill>
              </a:rPr>
              <a:t>R</a:t>
            </a:r>
            <a:r>
              <a:rPr lang="en-US" altLang="zh-TW"/>
              <a:t> contains </a:t>
            </a:r>
            <a:r>
              <a:rPr lang="en-US" altLang="zh-TW">
                <a:solidFill>
                  <a:srgbClr val="A50021"/>
                </a:solidFill>
              </a:rPr>
              <a:t>3</a:t>
            </a:r>
            <a:r>
              <a:rPr lang="en-US" altLang="zh-TW"/>
              <a:t>.  Then observe that the 6-stair is divided into 3 parts.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One part is the rectangle </a:t>
            </a:r>
            <a:r>
              <a:rPr lang="en-US" altLang="zh-TW">
                <a:solidFill>
                  <a:srgbClr val="008000"/>
                </a:solidFill>
              </a:rPr>
              <a:t>R</a:t>
            </a:r>
            <a:r>
              <a:rPr lang="en-US" altLang="zh-TW"/>
              <a:t>.  The other two parts are a 2-stair and a 3-stair.</a:t>
            </a:r>
          </a:p>
        </p:txBody>
      </p:sp>
      <p:sp>
        <p:nvSpPr>
          <p:cNvPr id="1130534" name="Text Box 38"/>
          <p:cNvSpPr txBox="1">
            <a:spLocks noChangeArrowheads="1"/>
          </p:cNvSpPr>
          <p:nvPr/>
        </p:nvSpPr>
        <p:spPr bwMode="auto">
          <a:xfrm>
            <a:off x="441325" y="5451475"/>
            <a:ext cx="80105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Therefore, in this case, the number of ways to fill in the remaining parts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	is equal to r</a:t>
            </a:r>
            <a:r>
              <a:rPr lang="en-US" altLang="zh-TW" baseline="-25000"/>
              <a:t>2</a:t>
            </a:r>
            <a:r>
              <a:rPr lang="en-US" altLang="zh-TW"/>
              <a:t>r</a:t>
            </a:r>
            <a:r>
              <a:rPr lang="en-US" altLang="zh-TW" baseline="-250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7361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532" grpId="0" animBg="1"/>
      <p:bldP spid="11305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ChangeArrowheads="1"/>
          </p:cNvSpPr>
          <p:nvPr/>
        </p:nvSpPr>
        <p:spPr bwMode="auto">
          <a:xfrm>
            <a:off x="4114800" y="3505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23" name="Text Box 3"/>
          <p:cNvSpPr txBox="1">
            <a:spLocks noChangeArrowheads="1"/>
          </p:cNvSpPr>
          <p:nvPr/>
        </p:nvSpPr>
        <p:spPr bwMode="auto">
          <a:xfrm>
            <a:off x="4017963" y="4572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Stairs</a:t>
            </a:r>
          </a:p>
        </p:txBody>
      </p:sp>
      <p:sp>
        <p:nvSpPr>
          <p:cNvPr id="1131524" name="Text Box 4"/>
          <p:cNvSpPr txBox="1">
            <a:spLocks noChangeArrowheads="1"/>
          </p:cNvSpPr>
          <p:nvPr/>
        </p:nvSpPr>
        <p:spPr bwMode="auto">
          <a:xfrm>
            <a:off x="1138238" y="1295400"/>
            <a:ext cx="693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fill the n-stair by n rectangles.</a:t>
            </a:r>
          </a:p>
        </p:txBody>
      </p:sp>
      <p:sp>
        <p:nvSpPr>
          <p:cNvPr id="1131525" name="Rectangle 5"/>
          <p:cNvSpPr>
            <a:spLocks noChangeArrowheads="1"/>
          </p:cNvSpPr>
          <p:nvPr/>
        </p:nvSpPr>
        <p:spPr bwMode="auto">
          <a:xfrm>
            <a:off x="2362200" y="1833563"/>
            <a:ext cx="435610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131526" name="Rectangle 6"/>
          <p:cNvSpPr>
            <a:spLocks noChangeArrowheads="1"/>
          </p:cNvSpPr>
          <p:nvPr/>
        </p:nvSpPr>
        <p:spPr bwMode="auto">
          <a:xfrm>
            <a:off x="3886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27" name="Rectangle 7"/>
          <p:cNvSpPr>
            <a:spLocks noChangeArrowheads="1"/>
          </p:cNvSpPr>
          <p:nvPr/>
        </p:nvSpPr>
        <p:spPr bwMode="auto">
          <a:xfrm>
            <a:off x="41148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28" name="Rectangle 8"/>
          <p:cNvSpPr>
            <a:spLocks noChangeArrowheads="1"/>
          </p:cNvSpPr>
          <p:nvPr/>
        </p:nvSpPr>
        <p:spPr bwMode="auto">
          <a:xfrm>
            <a:off x="41148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29" name="Rectangle 9"/>
          <p:cNvSpPr>
            <a:spLocks noChangeArrowheads="1"/>
          </p:cNvSpPr>
          <p:nvPr/>
        </p:nvSpPr>
        <p:spPr bwMode="auto">
          <a:xfrm>
            <a:off x="43434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0" name="Rectangle 10"/>
          <p:cNvSpPr>
            <a:spLocks noChangeArrowheads="1"/>
          </p:cNvSpPr>
          <p:nvPr/>
        </p:nvSpPr>
        <p:spPr bwMode="auto">
          <a:xfrm>
            <a:off x="43434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1" name="Rectangle 11"/>
          <p:cNvSpPr>
            <a:spLocks noChangeArrowheads="1"/>
          </p:cNvSpPr>
          <p:nvPr/>
        </p:nvSpPr>
        <p:spPr bwMode="auto">
          <a:xfrm>
            <a:off x="43434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2" name="Rectangle 12"/>
          <p:cNvSpPr>
            <a:spLocks noChangeArrowheads="1"/>
          </p:cNvSpPr>
          <p:nvPr/>
        </p:nvSpPr>
        <p:spPr bwMode="auto">
          <a:xfrm>
            <a:off x="45720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3" name="Rectangle 13"/>
          <p:cNvSpPr>
            <a:spLocks noChangeArrowheads="1"/>
          </p:cNvSpPr>
          <p:nvPr/>
        </p:nvSpPr>
        <p:spPr bwMode="auto">
          <a:xfrm>
            <a:off x="45720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4" name="Rectangle 14"/>
          <p:cNvSpPr>
            <a:spLocks noChangeArrowheads="1"/>
          </p:cNvSpPr>
          <p:nvPr/>
        </p:nvSpPr>
        <p:spPr bwMode="auto">
          <a:xfrm>
            <a:off x="45720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5" name="Rectangle 15"/>
          <p:cNvSpPr>
            <a:spLocks noChangeArrowheads="1"/>
          </p:cNvSpPr>
          <p:nvPr/>
        </p:nvSpPr>
        <p:spPr bwMode="auto">
          <a:xfrm>
            <a:off x="45720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6" name="Rectangle 16"/>
          <p:cNvSpPr>
            <a:spLocks noChangeArrowheads="1"/>
          </p:cNvSpPr>
          <p:nvPr/>
        </p:nvSpPr>
        <p:spPr bwMode="auto">
          <a:xfrm>
            <a:off x="48006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7" name="Rectangle 17"/>
          <p:cNvSpPr>
            <a:spLocks noChangeArrowheads="1"/>
          </p:cNvSpPr>
          <p:nvPr/>
        </p:nvSpPr>
        <p:spPr bwMode="auto">
          <a:xfrm>
            <a:off x="48006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8" name="Rectangle 18"/>
          <p:cNvSpPr>
            <a:spLocks noChangeArrowheads="1"/>
          </p:cNvSpPr>
          <p:nvPr/>
        </p:nvSpPr>
        <p:spPr bwMode="auto">
          <a:xfrm>
            <a:off x="48006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9" name="Rectangle 19"/>
          <p:cNvSpPr>
            <a:spLocks noChangeArrowheads="1"/>
          </p:cNvSpPr>
          <p:nvPr/>
        </p:nvSpPr>
        <p:spPr bwMode="auto">
          <a:xfrm>
            <a:off x="48006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0" name="Rectangle 20"/>
          <p:cNvSpPr>
            <a:spLocks noChangeArrowheads="1"/>
          </p:cNvSpPr>
          <p:nvPr/>
        </p:nvSpPr>
        <p:spPr bwMode="auto">
          <a:xfrm>
            <a:off x="48006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1" name="Rectangle 21"/>
          <p:cNvSpPr>
            <a:spLocks noChangeArrowheads="1"/>
          </p:cNvSpPr>
          <p:nvPr/>
        </p:nvSpPr>
        <p:spPr bwMode="auto">
          <a:xfrm>
            <a:off x="5029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2" name="Rectangle 22"/>
          <p:cNvSpPr>
            <a:spLocks noChangeArrowheads="1"/>
          </p:cNvSpPr>
          <p:nvPr/>
        </p:nvSpPr>
        <p:spPr bwMode="auto">
          <a:xfrm>
            <a:off x="50292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3" name="Rectangle 23"/>
          <p:cNvSpPr>
            <a:spLocks noChangeArrowheads="1"/>
          </p:cNvSpPr>
          <p:nvPr/>
        </p:nvSpPr>
        <p:spPr bwMode="auto">
          <a:xfrm>
            <a:off x="50292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4" name="Rectangle 24"/>
          <p:cNvSpPr>
            <a:spLocks noChangeArrowheads="1"/>
          </p:cNvSpPr>
          <p:nvPr/>
        </p:nvSpPr>
        <p:spPr bwMode="auto">
          <a:xfrm>
            <a:off x="50292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5" name="Rectangle 25"/>
          <p:cNvSpPr>
            <a:spLocks noChangeArrowheads="1"/>
          </p:cNvSpPr>
          <p:nvPr/>
        </p:nvSpPr>
        <p:spPr bwMode="auto">
          <a:xfrm>
            <a:off x="50292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6" name="Rectangle 26"/>
          <p:cNvSpPr>
            <a:spLocks noChangeArrowheads="1"/>
          </p:cNvSpPr>
          <p:nvPr/>
        </p:nvSpPr>
        <p:spPr bwMode="auto">
          <a:xfrm>
            <a:off x="5029200" y="259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7" name="Rectangle 27"/>
          <p:cNvSpPr>
            <a:spLocks noChangeArrowheads="1"/>
          </p:cNvSpPr>
          <p:nvPr/>
        </p:nvSpPr>
        <p:spPr bwMode="auto">
          <a:xfrm>
            <a:off x="3810000" y="3657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131548" name="Rectangle 28"/>
          <p:cNvSpPr>
            <a:spLocks noChangeArrowheads="1"/>
          </p:cNvSpPr>
          <p:nvPr/>
        </p:nvSpPr>
        <p:spPr bwMode="auto">
          <a:xfrm>
            <a:off x="4038600" y="3429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131549" name="Rectangle 29"/>
          <p:cNvSpPr>
            <a:spLocks noChangeArrowheads="1"/>
          </p:cNvSpPr>
          <p:nvPr/>
        </p:nvSpPr>
        <p:spPr bwMode="auto">
          <a:xfrm>
            <a:off x="4267200" y="3200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1131550" name="Rectangle 30"/>
          <p:cNvSpPr>
            <a:spLocks noChangeArrowheads="1"/>
          </p:cNvSpPr>
          <p:nvPr/>
        </p:nvSpPr>
        <p:spPr bwMode="auto">
          <a:xfrm>
            <a:off x="4495800" y="2986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1131551" name="Rectangle 31"/>
          <p:cNvSpPr>
            <a:spLocks noChangeArrowheads="1"/>
          </p:cNvSpPr>
          <p:nvPr/>
        </p:nvSpPr>
        <p:spPr bwMode="auto">
          <a:xfrm>
            <a:off x="4724400" y="2743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1131552" name="Rectangle 32"/>
          <p:cNvSpPr>
            <a:spLocks noChangeArrowheads="1"/>
          </p:cNvSpPr>
          <p:nvPr/>
        </p:nvSpPr>
        <p:spPr bwMode="auto">
          <a:xfrm>
            <a:off x="4953000" y="25288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1131553" name="Rectangle 33"/>
          <p:cNvSpPr>
            <a:spLocks noChangeArrowheads="1"/>
          </p:cNvSpPr>
          <p:nvPr/>
        </p:nvSpPr>
        <p:spPr bwMode="auto">
          <a:xfrm>
            <a:off x="4953000" y="3671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8000"/>
                </a:solidFill>
              </a:rPr>
              <a:t>o</a:t>
            </a:r>
          </a:p>
        </p:txBody>
      </p:sp>
      <p:sp>
        <p:nvSpPr>
          <p:cNvPr id="1131554" name="Text Box 34"/>
          <p:cNvSpPr txBox="1">
            <a:spLocks noChangeArrowheads="1"/>
          </p:cNvSpPr>
          <p:nvPr/>
        </p:nvSpPr>
        <p:spPr bwMode="auto">
          <a:xfrm>
            <a:off x="381000" y="4308475"/>
            <a:ext cx="71421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Similarly suppose </a:t>
            </a:r>
            <a:r>
              <a:rPr lang="en-US" altLang="zh-TW">
                <a:solidFill>
                  <a:srgbClr val="008000"/>
                </a:solidFill>
              </a:rPr>
              <a:t>R</a:t>
            </a:r>
            <a:r>
              <a:rPr lang="en-US" altLang="zh-TW"/>
              <a:t> contains </a:t>
            </a:r>
            <a:r>
              <a:rPr lang="en-US" altLang="zh-TW">
                <a:solidFill>
                  <a:srgbClr val="A50021"/>
                </a:solidFill>
              </a:rPr>
              <a:t>2</a:t>
            </a:r>
            <a:r>
              <a:rPr lang="en-US" altLang="zh-TW"/>
              <a:t>. 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the rectangle “breaks” the stair into a 1-stair and a 4-stair.</a:t>
            </a:r>
          </a:p>
        </p:txBody>
      </p:sp>
      <p:sp>
        <p:nvSpPr>
          <p:cNvPr id="1131555" name="Text Box 35"/>
          <p:cNvSpPr txBox="1">
            <a:spLocks noChangeArrowheads="1"/>
          </p:cNvSpPr>
          <p:nvPr/>
        </p:nvSpPr>
        <p:spPr bwMode="auto">
          <a:xfrm>
            <a:off x="441325" y="5451475"/>
            <a:ext cx="80105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Therefore, in this case, the number of ways to fill in the remaining parts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	is equal to r</a:t>
            </a:r>
            <a:r>
              <a:rPr lang="en-US" altLang="zh-TW" baseline="-25000"/>
              <a:t>1</a:t>
            </a:r>
            <a:r>
              <a:rPr lang="en-US" altLang="zh-TW"/>
              <a:t>r</a:t>
            </a:r>
            <a:r>
              <a:rPr lang="en-US" altLang="zh-TW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4503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ChangeArrowheads="1"/>
          </p:cNvSpPr>
          <p:nvPr/>
        </p:nvSpPr>
        <p:spPr bwMode="auto">
          <a:xfrm>
            <a:off x="4343400" y="32766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47" name="Text Box 3"/>
          <p:cNvSpPr txBox="1">
            <a:spLocks noChangeArrowheads="1"/>
          </p:cNvSpPr>
          <p:nvPr/>
        </p:nvSpPr>
        <p:spPr bwMode="auto">
          <a:xfrm>
            <a:off x="4017963" y="4572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Stairs</a:t>
            </a:r>
          </a:p>
        </p:txBody>
      </p:sp>
      <p:sp>
        <p:nvSpPr>
          <p:cNvPr id="1132548" name="Text Box 4"/>
          <p:cNvSpPr txBox="1">
            <a:spLocks noChangeArrowheads="1"/>
          </p:cNvSpPr>
          <p:nvPr/>
        </p:nvSpPr>
        <p:spPr bwMode="auto">
          <a:xfrm>
            <a:off x="1138238" y="1295400"/>
            <a:ext cx="693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fill the n-stair by n rectangles.</a:t>
            </a:r>
          </a:p>
        </p:txBody>
      </p:sp>
      <p:sp>
        <p:nvSpPr>
          <p:cNvPr id="1132549" name="Rectangle 5"/>
          <p:cNvSpPr>
            <a:spLocks noChangeArrowheads="1"/>
          </p:cNvSpPr>
          <p:nvPr/>
        </p:nvSpPr>
        <p:spPr bwMode="auto">
          <a:xfrm>
            <a:off x="2362200" y="1833563"/>
            <a:ext cx="435610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132550" name="Rectangle 6"/>
          <p:cNvSpPr>
            <a:spLocks noChangeArrowheads="1"/>
          </p:cNvSpPr>
          <p:nvPr/>
        </p:nvSpPr>
        <p:spPr bwMode="auto">
          <a:xfrm>
            <a:off x="3886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1" name="Rectangle 7"/>
          <p:cNvSpPr>
            <a:spLocks noChangeArrowheads="1"/>
          </p:cNvSpPr>
          <p:nvPr/>
        </p:nvSpPr>
        <p:spPr bwMode="auto">
          <a:xfrm>
            <a:off x="41148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2" name="Rectangle 8"/>
          <p:cNvSpPr>
            <a:spLocks noChangeArrowheads="1"/>
          </p:cNvSpPr>
          <p:nvPr/>
        </p:nvSpPr>
        <p:spPr bwMode="auto">
          <a:xfrm>
            <a:off x="41148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3" name="Rectangle 9"/>
          <p:cNvSpPr>
            <a:spLocks noChangeArrowheads="1"/>
          </p:cNvSpPr>
          <p:nvPr/>
        </p:nvSpPr>
        <p:spPr bwMode="auto">
          <a:xfrm>
            <a:off x="43434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4" name="Rectangle 10"/>
          <p:cNvSpPr>
            <a:spLocks noChangeArrowheads="1"/>
          </p:cNvSpPr>
          <p:nvPr/>
        </p:nvSpPr>
        <p:spPr bwMode="auto">
          <a:xfrm>
            <a:off x="43434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5" name="Rectangle 11"/>
          <p:cNvSpPr>
            <a:spLocks noChangeArrowheads="1"/>
          </p:cNvSpPr>
          <p:nvPr/>
        </p:nvSpPr>
        <p:spPr bwMode="auto">
          <a:xfrm>
            <a:off x="43434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6" name="Rectangle 12"/>
          <p:cNvSpPr>
            <a:spLocks noChangeArrowheads="1"/>
          </p:cNvSpPr>
          <p:nvPr/>
        </p:nvSpPr>
        <p:spPr bwMode="auto">
          <a:xfrm>
            <a:off x="45720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7" name="Rectangle 13"/>
          <p:cNvSpPr>
            <a:spLocks noChangeArrowheads="1"/>
          </p:cNvSpPr>
          <p:nvPr/>
        </p:nvSpPr>
        <p:spPr bwMode="auto">
          <a:xfrm>
            <a:off x="45720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8" name="Rectangle 14"/>
          <p:cNvSpPr>
            <a:spLocks noChangeArrowheads="1"/>
          </p:cNvSpPr>
          <p:nvPr/>
        </p:nvSpPr>
        <p:spPr bwMode="auto">
          <a:xfrm>
            <a:off x="45720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9" name="Rectangle 15"/>
          <p:cNvSpPr>
            <a:spLocks noChangeArrowheads="1"/>
          </p:cNvSpPr>
          <p:nvPr/>
        </p:nvSpPr>
        <p:spPr bwMode="auto">
          <a:xfrm>
            <a:off x="45720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0" name="Rectangle 16"/>
          <p:cNvSpPr>
            <a:spLocks noChangeArrowheads="1"/>
          </p:cNvSpPr>
          <p:nvPr/>
        </p:nvSpPr>
        <p:spPr bwMode="auto">
          <a:xfrm>
            <a:off x="48006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1" name="Rectangle 17"/>
          <p:cNvSpPr>
            <a:spLocks noChangeArrowheads="1"/>
          </p:cNvSpPr>
          <p:nvPr/>
        </p:nvSpPr>
        <p:spPr bwMode="auto">
          <a:xfrm>
            <a:off x="48006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2" name="Rectangle 18"/>
          <p:cNvSpPr>
            <a:spLocks noChangeArrowheads="1"/>
          </p:cNvSpPr>
          <p:nvPr/>
        </p:nvSpPr>
        <p:spPr bwMode="auto">
          <a:xfrm>
            <a:off x="48006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3" name="Rectangle 19"/>
          <p:cNvSpPr>
            <a:spLocks noChangeArrowheads="1"/>
          </p:cNvSpPr>
          <p:nvPr/>
        </p:nvSpPr>
        <p:spPr bwMode="auto">
          <a:xfrm>
            <a:off x="48006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4" name="Rectangle 20"/>
          <p:cNvSpPr>
            <a:spLocks noChangeArrowheads="1"/>
          </p:cNvSpPr>
          <p:nvPr/>
        </p:nvSpPr>
        <p:spPr bwMode="auto">
          <a:xfrm>
            <a:off x="48006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5" name="Rectangle 21"/>
          <p:cNvSpPr>
            <a:spLocks noChangeArrowheads="1"/>
          </p:cNvSpPr>
          <p:nvPr/>
        </p:nvSpPr>
        <p:spPr bwMode="auto">
          <a:xfrm>
            <a:off x="5029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6" name="Rectangle 22"/>
          <p:cNvSpPr>
            <a:spLocks noChangeArrowheads="1"/>
          </p:cNvSpPr>
          <p:nvPr/>
        </p:nvSpPr>
        <p:spPr bwMode="auto">
          <a:xfrm>
            <a:off x="50292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7" name="Rectangle 23"/>
          <p:cNvSpPr>
            <a:spLocks noChangeArrowheads="1"/>
          </p:cNvSpPr>
          <p:nvPr/>
        </p:nvSpPr>
        <p:spPr bwMode="auto">
          <a:xfrm>
            <a:off x="50292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8" name="Rectangle 24"/>
          <p:cNvSpPr>
            <a:spLocks noChangeArrowheads="1"/>
          </p:cNvSpPr>
          <p:nvPr/>
        </p:nvSpPr>
        <p:spPr bwMode="auto">
          <a:xfrm>
            <a:off x="50292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9" name="Rectangle 25"/>
          <p:cNvSpPr>
            <a:spLocks noChangeArrowheads="1"/>
          </p:cNvSpPr>
          <p:nvPr/>
        </p:nvSpPr>
        <p:spPr bwMode="auto">
          <a:xfrm>
            <a:off x="50292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70" name="Rectangle 26"/>
          <p:cNvSpPr>
            <a:spLocks noChangeArrowheads="1"/>
          </p:cNvSpPr>
          <p:nvPr/>
        </p:nvSpPr>
        <p:spPr bwMode="auto">
          <a:xfrm>
            <a:off x="5029200" y="259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71" name="Rectangle 27"/>
          <p:cNvSpPr>
            <a:spLocks noChangeArrowheads="1"/>
          </p:cNvSpPr>
          <p:nvPr/>
        </p:nvSpPr>
        <p:spPr bwMode="auto">
          <a:xfrm>
            <a:off x="3810000" y="3657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132572" name="Rectangle 28"/>
          <p:cNvSpPr>
            <a:spLocks noChangeArrowheads="1"/>
          </p:cNvSpPr>
          <p:nvPr/>
        </p:nvSpPr>
        <p:spPr bwMode="auto">
          <a:xfrm>
            <a:off x="4038600" y="3429000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…</a:t>
            </a:r>
          </a:p>
        </p:txBody>
      </p:sp>
      <p:sp>
        <p:nvSpPr>
          <p:cNvPr id="1132573" name="Rectangle 29"/>
          <p:cNvSpPr>
            <a:spLocks noChangeArrowheads="1"/>
          </p:cNvSpPr>
          <p:nvPr/>
        </p:nvSpPr>
        <p:spPr bwMode="auto">
          <a:xfrm>
            <a:off x="4324350" y="32004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i</a:t>
            </a:r>
          </a:p>
        </p:txBody>
      </p:sp>
      <p:sp>
        <p:nvSpPr>
          <p:cNvPr id="1132574" name="Rectangle 30"/>
          <p:cNvSpPr>
            <a:spLocks noChangeArrowheads="1"/>
          </p:cNvSpPr>
          <p:nvPr/>
        </p:nvSpPr>
        <p:spPr bwMode="auto">
          <a:xfrm>
            <a:off x="4495800" y="2986088"/>
            <a:ext cx="338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…</a:t>
            </a:r>
          </a:p>
        </p:txBody>
      </p:sp>
      <p:sp>
        <p:nvSpPr>
          <p:cNvPr id="1132575" name="Rectangle 31"/>
          <p:cNvSpPr>
            <a:spLocks noChangeArrowheads="1"/>
          </p:cNvSpPr>
          <p:nvPr/>
        </p:nvSpPr>
        <p:spPr bwMode="auto">
          <a:xfrm>
            <a:off x="4724400" y="2743200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…</a:t>
            </a:r>
          </a:p>
        </p:txBody>
      </p:sp>
      <p:sp>
        <p:nvSpPr>
          <p:cNvPr id="1132576" name="Rectangle 32"/>
          <p:cNvSpPr>
            <a:spLocks noChangeArrowheads="1"/>
          </p:cNvSpPr>
          <p:nvPr/>
        </p:nvSpPr>
        <p:spPr bwMode="auto">
          <a:xfrm>
            <a:off x="4953000" y="2528888"/>
            <a:ext cx="303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n</a:t>
            </a:r>
          </a:p>
        </p:txBody>
      </p:sp>
      <p:sp>
        <p:nvSpPr>
          <p:cNvPr id="1132577" name="Rectangle 33"/>
          <p:cNvSpPr>
            <a:spLocks noChangeArrowheads="1"/>
          </p:cNvSpPr>
          <p:nvPr/>
        </p:nvSpPr>
        <p:spPr bwMode="auto">
          <a:xfrm>
            <a:off x="4953000" y="3671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8000"/>
                </a:solidFill>
              </a:rPr>
              <a:t>o</a:t>
            </a:r>
          </a:p>
        </p:txBody>
      </p:sp>
      <p:sp>
        <p:nvSpPr>
          <p:cNvPr id="1132578" name="Text Box 34"/>
          <p:cNvSpPr txBox="1">
            <a:spLocks noChangeArrowheads="1"/>
          </p:cNvSpPr>
          <p:nvPr/>
        </p:nvSpPr>
        <p:spPr bwMode="auto">
          <a:xfrm>
            <a:off x="381000" y="4308475"/>
            <a:ext cx="77755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general suppose the rectangle contains </a:t>
            </a:r>
            <a:r>
              <a:rPr lang="en-US" altLang="zh-TW">
                <a:solidFill>
                  <a:srgbClr val="A50021"/>
                </a:solidFill>
              </a:rPr>
              <a:t>i</a:t>
            </a:r>
            <a:r>
              <a:rPr lang="en-US" altLang="zh-TW"/>
              <a:t> 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the rectangle “breaks” the stair into a (i-1)-stair and a (n-i)-stair.</a:t>
            </a:r>
          </a:p>
        </p:txBody>
      </p:sp>
      <p:sp>
        <p:nvSpPr>
          <p:cNvPr id="1132579" name="Text Box 35"/>
          <p:cNvSpPr txBox="1">
            <a:spLocks noChangeArrowheads="1"/>
          </p:cNvSpPr>
          <p:nvPr/>
        </p:nvSpPr>
        <p:spPr bwMode="auto">
          <a:xfrm>
            <a:off x="441325" y="5451475"/>
            <a:ext cx="80105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Therefore, in this case, the number of ways to fill in the remaining parts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	is equal to r</a:t>
            </a:r>
            <a:r>
              <a:rPr lang="en-US" altLang="zh-TW" baseline="-25000"/>
              <a:t>i-1</a:t>
            </a:r>
            <a:r>
              <a:rPr lang="en-US" altLang="zh-TW"/>
              <a:t>r</a:t>
            </a:r>
            <a:r>
              <a:rPr lang="en-US" altLang="zh-TW" baseline="-25000"/>
              <a:t>n-i</a:t>
            </a:r>
          </a:p>
        </p:txBody>
      </p:sp>
    </p:spTree>
    <p:extLst>
      <p:ext uri="{BB962C8B-B14F-4D97-AF65-F5344CB8AC3E}">
        <p14:creationId xmlns:p14="http://schemas.microsoft.com/office/powerpoint/2010/main" val="111510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0" name="Rectangle 2"/>
          <p:cNvSpPr>
            <a:spLocks noChangeArrowheads="1"/>
          </p:cNvSpPr>
          <p:nvPr/>
        </p:nvSpPr>
        <p:spPr bwMode="auto">
          <a:xfrm>
            <a:off x="4343400" y="2500313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71" name="Text Box 3"/>
          <p:cNvSpPr txBox="1">
            <a:spLocks noChangeArrowheads="1"/>
          </p:cNvSpPr>
          <p:nvPr/>
        </p:nvSpPr>
        <p:spPr bwMode="auto">
          <a:xfrm>
            <a:off x="4017963" y="4572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Stairs</a:t>
            </a:r>
          </a:p>
        </p:txBody>
      </p:sp>
      <p:sp>
        <p:nvSpPr>
          <p:cNvPr id="1133574" name="Rectangle 6"/>
          <p:cNvSpPr>
            <a:spLocks noChangeArrowheads="1"/>
          </p:cNvSpPr>
          <p:nvPr/>
        </p:nvSpPr>
        <p:spPr bwMode="auto">
          <a:xfrm>
            <a:off x="3886200" y="29575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75" name="Rectangle 7"/>
          <p:cNvSpPr>
            <a:spLocks noChangeArrowheads="1"/>
          </p:cNvSpPr>
          <p:nvPr/>
        </p:nvSpPr>
        <p:spPr bwMode="auto">
          <a:xfrm>
            <a:off x="4114800" y="29575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76" name="Rectangle 8"/>
          <p:cNvSpPr>
            <a:spLocks noChangeArrowheads="1"/>
          </p:cNvSpPr>
          <p:nvPr/>
        </p:nvSpPr>
        <p:spPr bwMode="auto">
          <a:xfrm>
            <a:off x="4114800" y="27289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77" name="Rectangle 9"/>
          <p:cNvSpPr>
            <a:spLocks noChangeArrowheads="1"/>
          </p:cNvSpPr>
          <p:nvPr/>
        </p:nvSpPr>
        <p:spPr bwMode="auto">
          <a:xfrm>
            <a:off x="4343400" y="29575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78" name="Rectangle 10"/>
          <p:cNvSpPr>
            <a:spLocks noChangeArrowheads="1"/>
          </p:cNvSpPr>
          <p:nvPr/>
        </p:nvSpPr>
        <p:spPr bwMode="auto">
          <a:xfrm>
            <a:off x="4343400" y="27289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79" name="Rectangle 11"/>
          <p:cNvSpPr>
            <a:spLocks noChangeArrowheads="1"/>
          </p:cNvSpPr>
          <p:nvPr/>
        </p:nvSpPr>
        <p:spPr bwMode="auto">
          <a:xfrm>
            <a:off x="4343400" y="25003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0" name="Rectangle 12"/>
          <p:cNvSpPr>
            <a:spLocks noChangeArrowheads="1"/>
          </p:cNvSpPr>
          <p:nvPr/>
        </p:nvSpPr>
        <p:spPr bwMode="auto">
          <a:xfrm>
            <a:off x="4572000" y="29575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1" name="Rectangle 13"/>
          <p:cNvSpPr>
            <a:spLocks noChangeArrowheads="1"/>
          </p:cNvSpPr>
          <p:nvPr/>
        </p:nvSpPr>
        <p:spPr bwMode="auto">
          <a:xfrm>
            <a:off x="4572000" y="27289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2" name="Rectangle 14"/>
          <p:cNvSpPr>
            <a:spLocks noChangeArrowheads="1"/>
          </p:cNvSpPr>
          <p:nvPr/>
        </p:nvSpPr>
        <p:spPr bwMode="auto">
          <a:xfrm>
            <a:off x="4572000" y="25003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3" name="Rectangle 15"/>
          <p:cNvSpPr>
            <a:spLocks noChangeArrowheads="1"/>
          </p:cNvSpPr>
          <p:nvPr/>
        </p:nvSpPr>
        <p:spPr bwMode="auto">
          <a:xfrm>
            <a:off x="4572000" y="22717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4" name="Rectangle 16"/>
          <p:cNvSpPr>
            <a:spLocks noChangeArrowheads="1"/>
          </p:cNvSpPr>
          <p:nvPr/>
        </p:nvSpPr>
        <p:spPr bwMode="auto">
          <a:xfrm>
            <a:off x="4800600" y="29575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5" name="Rectangle 17"/>
          <p:cNvSpPr>
            <a:spLocks noChangeArrowheads="1"/>
          </p:cNvSpPr>
          <p:nvPr/>
        </p:nvSpPr>
        <p:spPr bwMode="auto">
          <a:xfrm>
            <a:off x="4800600" y="27289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6" name="Rectangle 18"/>
          <p:cNvSpPr>
            <a:spLocks noChangeArrowheads="1"/>
          </p:cNvSpPr>
          <p:nvPr/>
        </p:nvSpPr>
        <p:spPr bwMode="auto">
          <a:xfrm>
            <a:off x="4800600" y="25003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7" name="Rectangle 19"/>
          <p:cNvSpPr>
            <a:spLocks noChangeArrowheads="1"/>
          </p:cNvSpPr>
          <p:nvPr/>
        </p:nvSpPr>
        <p:spPr bwMode="auto">
          <a:xfrm>
            <a:off x="4800600" y="22717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8" name="Rectangle 20"/>
          <p:cNvSpPr>
            <a:spLocks noChangeArrowheads="1"/>
          </p:cNvSpPr>
          <p:nvPr/>
        </p:nvSpPr>
        <p:spPr bwMode="auto">
          <a:xfrm>
            <a:off x="4800600" y="20431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9" name="Rectangle 21"/>
          <p:cNvSpPr>
            <a:spLocks noChangeArrowheads="1"/>
          </p:cNvSpPr>
          <p:nvPr/>
        </p:nvSpPr>
        <p:spPr bwMode="auto">
          <a:xfrm>
            <a:off x="5029200" y="29575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90" name="Rectangle 22"/>
          <p:cNvSpPr>
            <a:spLocks noChangeArrowheads="1"/>
          </p:cNvSpPr>
          <p:nvPr/>
        </p:nvSpPr>
        <p:spPr bwMode="auto">
          <a:xfrm>
            <a:off x="5029200" y="27289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91" name="Rectangle 23"/>
          <p:cNvSpPr>
            <a:spLocks noChangeArrowheads="1"/>
          </p:cNvSpPr>
          <p:nvPr/>
        </p:nvSpPr>
        <p:spPr bwMode="auto">
          <a:xfrm>
            <a:off x="5029200" y="25003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92" name="Rectangle 24"/>
          <p:cNvSpPr>
            <a:spLocks noChangeArrowheads="1"/>
          </p:cNvSpPr>
          <p:nvPr/>
        </p:nvSpPr>
        <p:spPr bwMode="auto">
          <a:xfrm>
            <a:off x="5029200" y="22717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93" name="Rectangle 25"/>
          <p:cNvSpPr>
            <a:spLocks noChangeArrowheads="1"/>
          </p:cNvSpPr>
          <p:nvPr/>
        </p:nvSpPr>
        <p:spPr bwMode="auto">
          <a:xfrm>
            <a:off x="5029200" y="20431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94" name="Rectangle 26"/>
          <p:cNvSpPr>
            <a:spLocks noChangeArrowheads="1"/>
          </p:cNvSpPr>
          <p:nvPr/>
        </p:nvSpPr>
        <p:spPr bwMode="auto">
          <a:xfrm>
            <a:off x="5029200" y="18145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95" name="Rectangle 27"/>
          <p:cNvSpPr>
            <a:spLocks noChangeArrowheads="1"/>
          </p:cNvSpPr>
          <p:nvPr/>
        </p:nvSpPr>
        <p:spPr bwMode="auto">
          <a:xfrm>
            <a:off x="3810000" y="28813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133596" name="Rectangle 28"/>
          <p:cNvSpPr>
            <a:spLocks noChangeArrowheads="1"/>
          </p:cNvSpPr>
          <p:nvPr/>
        </p:nvSpPr>
        <p:spPr bwMode="auto">
          <a:xfrm>
            <a:off x="4038600" y="2652713"/>
            <a:ext cx="338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…</a:t>
            </a:r>
          </a:p>
        </p:txBody>
      </p:sp>
      <p:sp>
        <p:nvSpPr>
          <p:cNvPr id="1133597" name="Rectangle 29"/>
          <p:cNvSpPr>
            <a:spLocks noChangeArrowheads="1"/>
          </p:cNvSpPr>
          <p:nvPr/>
        </p:nvSpPr>
        <p:spPr bwMode="auto">
          <a:xfrm>
            <a:off x="4324350" y="24241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i</a:t>
            </a:r>
          </a:p>
        </p:txBody>
      </p:sp>
      <p:sp>
        <p:nvSpPr>
          <p:cNvPr id="1133598" name="Rectangle 30"/>
          <p:cNvSpPr>
            <a:spLocks noChangeArrowheads="1"/>
          </p:cNvSpPr>
          <p:nvPr/>
        </p:nvSpPr>
        <p:spPr bwMode="auto">
          <a:xfrm>
            <a:off x="4495800" y="2209800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…</a:t>
            </a:r>
          </a:p>
        </p:txBody>
      </p:sp>
      <p:sp>
        <p:nvSpPr>
          <p:cNvPr id="1133599" name="Rectangle 31"/>
          <p:cNvSpPr>
            <a:spLocks noChangeArrowheads="1"/>
          </p:cNvSpPr>
          <p:nvPr/>
        </p:nvSpPr>
        <p:spPr bwMode="auto">
          <a:xfrm>
            <a:off x="4724400" y="1966913"/>
            <a:ext cx="338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…</a:t>
            </a:r>
          </a:p>
        </p:txBody>
      </p:sp>
      <p:sp>
        <p:nvSpPr>
          <p:cNvPr id="1133600" name="Rectangle 32"/>
          <p:cNvSpPr>
            <a:spLocks noChangeArrowheads="1"/>
          </p:cNvSpPr>
          <p:nvPr/>
        </p:nvSpPr>
        <p:spPr bwMode="auto">
          <a:xfrm>
            <a:off x="4953000" y="17526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n</a:t>
            </a:r>
          </a:p>
        </p:txBody>
      </p:sp>
      <p:sp>
        <p:nvSpPr>
          <p:cNvPr id="1133601" name="Rectangle 33"/>
          <p:cNvSpPr>
            <a:spLocks noChangeArrowheads="1"/>
          </p:cNvSpPr>
          <p:nvPr/>
        </p:nvSpPr>
        <p:spPr bwMode="auto">
          <a:xfrm>
            <a:off x="4953000" y="2895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8000"/>
                </a:solidFill>
              </a:rPr>
              <a:t>o</a:t>
            </a:r>
          </a:p>
        </p:txBody>
      </p:sp>
      <p:sp>
        <p:nvSpPr>
          <p:cNvPr id="1133602" name="Text Box 34"/>
          <p:cNvSpPr txBox="1">
            <a:spLocks noChangeArrowheads="1"/>
          </p:cNvSpPr>
          <p:nvPr/>
        </p:nvSpPr>
        <p:spPr bwMode="auto">
          <a:xfrm>
            <a:off x="762000" y="3657600"/>
            <a:ext cx="75358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Rectangle </a:t>
            </a:r>
            <a:r>
              <a:rPr lang="en-US" altLang="zh-TW">
                <a:solidFill>
                  <a:srgbClr val="008000"/>
                </a:solidFill>
              </a:rPr>
              <a:t>R</a:t>
            </a:r>
            <a:r>
              <a:rPr lang="en-US" altLang="zh-TW"/>
              <a:t> containing different </a:t>
            </a:r>
            <a:r>
              <a:rPr lang="en-US" altLang="zh-TW">
                <a:solidFill>
                  <a:srgbClr val="A50021"/>
                </a:solidFill>
              </a:rPr>
              <a:t>i</a:t>
            </a:r>
            <a:r>
              <a:rPr lang="en-US" altLang="zh-TW"/>
              <a:t> will form different configurations,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each configuration must correspond to one of these cases.</a:t>
            </a:r>
          </a:p>
        </p:txBody>
      </p:sp>
      <p:sp>
        <p:nvSpPr>
          <p:cNvPr id="1133603" name="Text Box 35"/>
          <p:cNvSpPr txBox="1">
            <a:spLocks noChangeArrowheads="1"/>
          </p:cNvSpPr>
          <p:nvPr/>
        </p:nvSpPr>
        <p:spPr bwMode="auto">
          <a:xfrm>
            <a:off x="952500" y="1219200"/>
            <a:ext cx="720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number of ways to fill in the remaining parts is equal to r</a:t>
            </a:r>
            <a:r>
              <a:rPr lang="en-US" altLang="zh-TW" baseline="-25000"/>
              <a:t>i-1</a:t>
            </a:r>
            <a:r>
              <a:rPr lang="en-US" altLang="zh-TW"/>
              <a:t>r</a:t>
            </a:r>
            <a:r>
              <a:rPr lang="en-US" altLang="zh-TW" baseline="-25000"/>
              <a:t>n-i</a:t>
            </a:r>
          </a:p>
        </p:txBody>
      </p:sp>
      <p:sp>
        <p:nvSpPr>
          <p:cNvPr id="1133604" name="Text Box 36"/>
          <p:cNvSpPr txBox="1">
            <a:spLocks noChangeArrowheads="1"/>
          </p:cNvSpPr>
          <p:nvPr/>
        </p:nvSpPr>
        <p:spPr bwMode="auto">
          <a:xfrm>
            <a:off x="822325" y="4918075"/>
            <a:ext cx="520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Therefore the total number of ways is equal to</a:t>
            </a:r>
          </a:p>
        </p:txBody>
      </p:sp>
      <p:pic>
        <p:nvPicPr>
          <p:cNvPr id="1133606" name="Picture 3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5" y="5597525"/>
            <a:ext cx="266065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116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60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30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Partitions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35050" y="1295400"/>
            <a:ext cx="704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ways to partition n elements into r non-empty groups?</a:t>
            </a:r>
          </a:p>
        </p:txBody>
      </p:sp>
      <p:sp>
        <p:nvSpPr>
          <p:cNvPr id="1061892" name="Text Box 4"/>
          <p:cNvSpPr txBox="1">
            <a:spLocks noChangeArrowheads="1"/>
          </p:cNvSpPr>
          <p:nvPr/>
        </p:nvSpPr>
        <p:spPr bwMode="auto">
          <a:xfrm>
            <a:off x="1219200" y="2071688"/>
            <a:ext cx="47561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S(4,4)=1		{x1} {x2} {x3} {x4}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	{x1 x2} {x3 x4}</a:t>
            </a:r>
          </a:p>
          <a:p>
            <a:pPr eaLnBrk="1" hangingPunct="1"/>
            <a:r>
              <a:rPr lang="en-US" altLang="zh-TW"/>
              <a:t>		{x1 x3} {x2 x4}</a:t>
            </a:r>
          </a:p>
          <a:p>
            <a:pPr eaLnBrk="1" hangingPunct="1"/>
            <a:r>
              <a:rPr lang="en-US" altLang="zh-TW"/>
              <a:t>		{x1 x4} {x2 x3}</a:t>
            </a:r>
          </a:p>
          <a:p>
            <a:pPr eaLnBrk="1" hangingPunct="1"/>
            <a:r>
              <a:rPr lang="en-US" altLang="zh-TW"/>
              <a:t>		{x1} {x2 x3 x4}</a:t>
            </a:r>
          </a:p>
          <a:p>
            <a:pPr eaLnBrk="1" hangingPunct="1"/>
            <a:r>
              <a:rPr lang="en-US" altLang="zh-TW"/>
              <a:t>		{x2} {x1 x3 x4}</a:t>
            </a:r>
          </a:p>
          <a:p>
            <a:pPr eaLnBrk="1" hangingPunct="1"/>
            <a:r>
              <a:rPr lang="en-US" altLang="zh-TW"/>
              <a:t>		{x3} {x1 x2 x4}</a:t>
            </a:r>
          </a:p>
          <a:p>
            <a:pPr eaLnBrk="1" hangingPunct="1"/>
            <a:r>
              <a:rPr lang="en-US" altLang="zh-TW"/>
              <a:t>		{x4} {x1 x2 x3}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	{x1 x2} {x3} {x4}		</a:t>
            </a:r>
          </a:p>
          <a:p>
            <a:pPr eaLnBrk="1" hangingPunct="1"/>
            <a:r>
              <a:rPr lang="en-US" altLang="zh-TW"/>
              <a:t>		{x2 x3} {x1} {x4}</a:t>
            </a:r>
          </a:p>
          <a:p>
            <a:pPr eaLnBrk="1" hangingPunct="1"/>
            <a:r>
              <a:rPr lang="en-US" altLang="zh-TW"/>
              <a:t>		{x1 x3} {x2} {x4}		</a:t>
            </a:r>
          </a:p>
          <a:p>
            <a:pPr eaLnBrk="1" hangingPunct="1"/>
            <a:r>
              <a:rPr lang="en-US" altLang="zh-TW"/>
              <a:t>		{x2 x4} {x1} {x3}</a:t>
            </a:r>
          </a:p>
          <a:p>
            <a:pPr eaLnBrk="1" hangingPunct="1"/>
            <a:r>
              <a:rPr lang="en-US" altLang="zh-TW"/>
              <a:t>		{x1 x4} {x2} {x3}		</a:t>
            </a:r>
          </a:p>
          <a:p>
            <a:pPr eaLnBrk="1" hangingPunct="1"/>
            <a:r>
              <a:rPr lang="en-US" altLang="zh-TW"/>
              <a:t>		{x3 x4} {x1} {x2}</a:t>
            </a:r>
          </a:p>
        </p:txBody>
      </p:sp>
      <p:sp>
        <p:nvSpPr>
          <p:cNvPr id="1061893" name="Rectangle 5"/>
          <p:cNvSpPr>
            <a:spLocks noChangeArrowheads="1"/>
          </p:cNvSpPr>
          <p:nvPr/>
        </p:nvSpPr>
        <p:spPr bwMode="auto">
          <a:xfrm>
            <a:off x="1219200" y="2667000"/>
            <a:ext cx="1109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S(4,2)=7</a:t>
            </a:r>
          </a:p>
        </p:txBody>
      </p:sp>
      <p:sp>
        <p:nvSpPr>
          <p:cNvPr id="1061894" name="Rectangle 6"/>
          <p:cNvSpPr>
            <a:spLocks noChangeArrowheads="1"/>
          </p:cNvSpPr>
          <p:nvPr/>
        </p:nvSpPr>
        <p:spPr bwMode="auto">
          <a:xfrm>
            <a:off x="1219200" y="4800600"/>
            <a:ext cx="1109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S(4,3)=6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1893" grpId="0"/>
      <p:bldP spid="10618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90650" y="457200"/>
            <a:ext cx="630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Computing Sum of Arithmetic Progression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514600" y="2176463"/>
            <a:ext cx="4008438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int AP(int n)</a:t>
            </a:r>
          </a:p>
          <a:p>
            <a:pPr eaLnBrk="1" hangingPunct="1"/>
            <a:r>
              <a:rPr lang="en-US" altLang="zh-TW"/>
              <a:t>{</a:t>
            </a:r>
          </a:p>
          <a:p>
            <a:pPr eaLnBrk="1" hangingPunct="1"/>
            <a:r>
              <a:rPr lang="en-US" altLang="zh-TW"/>
              <a:t>	if (n==0)</a:t>
            </a:r>
          </a:p>
          <a:p>
            <a:pPr eaLnBrk="1" hangingPunct="1"/>
            <a:r>
              <a:rPr lang="en-US" altLang="zh-TW"/>
              <a:t>		return 0;</a:t>
            </a:r>
          </a:p>
          <a:p>
            <a:pPr eaLnBrk="1" hangingPunct="1"/>
            <a:r>
              <a:rPr lang="en-US" altLang="zh-TW"/>
              <a:t>	else</a:t>
            </a:r>
          </a:p>
          <a:p>
            <a:pPr eaLnBrk="1" hangingPunct="1"/>
            <a:r>
              <a:rPr lang="en-US" altLang="zh-TW"/>
              <a:t>		return (n+AP(n-1));</a:t>
            </a:r>
          </a:p>
          <a:p>
            <a:pPr eaLnBrk="1" hangingPunct="1"/>
            <a:r>
              <a:rPr lang="en-US" altLang="zh-TW"/>
              <a:t>}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828800" y="1371600"/>
            <a:ext cx="5424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Many programs can be written in a recursive way.</a:t>
            </a:r>
          </a:p>
        </p:txBody>
      </p:sp>
      <p:sp>
        <p:nvSpPr>
          <p:cNvPr id="1081350" name="Text Box 6"/>
          <p:cNvSpPr txBox="1">
            <a:spLocks noChangeArrowheads="1"/>
          </p:cNvSpPr>
          <p:nvPr/>
        </p:nvSpPr>
        <p:spPr bwMode="auto">
          <a:xfrm>
            <a:off x="2133600" y="4706938"/>
            <a:ext cx="487838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way of thinking is quite different.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idea is very similar to induction.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Always try to reduce it to smaller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135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30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Partitions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70516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ways to partition n elements into r non-empty groups?</a:t>
            </a:r>
          </a:p>
        </p:txBody>
      </p:sp>
      <p:sp>
        <p:nvSpPr>
          <p:cNvPr id="1085447" name="Text Box 7"/>
          <p:cNvSpPr txBox="1">
            <a:spLocks noChangeArrowheads="1"/>
          </p:cNvSpPr>
          <p:nvPr/>
        </p:nvSpPr>
        <p:spPr bwMode="auto">
          <a:xfrm>
            <a:off x="1066800" y="3200400"/>
            <a:ext cx="4522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1: The element n is in its own group.</a:t>
            </a:r>
          </a:p>
        </p:txBody>
      </p:sp>
      <p:sp>
        <p:nvSpPr>
          <p:cNvPr id="1085448" name="Rectangle 8"/>
          <p:cNvSpPr>
            <a:spLocks noChangeArrowheads="1"/>
          </p:cNvSpPr>
          <p:nvPr/>
        </p:nvSpPr>
        <p:spPr bwMode="auto">
          <a:xfrm>
            <a:off x="1981200" y="3810000"/>
            <a:ext cx="1444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{xn} ……………</a:t>
            </a:r>
          </a:p>
        </p:txBody>
      </p:sp>
      <p:sp>
        <p:nvSpPr>
          <p:cNvPr id="1085449" name="Text Box 9"/>
          <p:cNvSpPr txBox="1">
            <a:spLocks noChangeArrowheads="1"/>
          </p:cNvSpPr>
          <p:nvPr/>
        </p:nvSpPr>
        <p:spPr bwMode="auto">
          <a:xfrm>
            <a:off x="685800" y="2438400"/>
            <a:ext cx="771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S(n,r) be the number of ways to partition n elements into r groups.</a:t>
            </a:r>
          </a:p>
        </p:txBody>
      </p:sp>
      <p:sp>
        <p:nvSpPr>
          <p:cNvPr id="1085451" name="Text Box 11"/>
          <p:cNvSpPr txBox="1">
            <a:spLocks noChangeArrowheads="1"/>
          </p:cNvSpPr>
          <p:nvPr/>
        </p:nvSpPr>
        <p:spPr bwMode="auto">
          <a:xfrm>
            <a:off x="1965325" y="4384675"/>
            <a:ext cx="5638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Then any partition of the remaining n-1 elements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into r-1 groups can be appended to form a parititon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of n elements into r groups.</a:t>
            </a:r>
          </a:p>
        </p:txBody>
      </p:sp>
      <p:sp>
        <p:nvSpPr>
          <p:cNvPr id="1085452" name="Text Box 12"/>
          <p:cNvSpPr txBox="1">
            <a:spLocks noChangeArrowheads="1"/>
          </p:cNvSpPr>
          <p:nvPr/>
        </p:nvSpPr>
        <p:spPr bwMode="auto">
          <a:xfrm>
            <a:off x="1981200" y="5943600"/>
            <a:ext cx="45497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S(n-1,r-1) ways in this 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48" grpId="0"/>
      <p:bldP spid="1085449" grpId="0"/>
      <p:bldP spid="1085451" grpId="0"/>
      <p:bldP spid="108545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30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Partitions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70516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ways to partition n elements into r non-empty groups?</a:t>
            </a:r>
          </a:p>
        </p:txBody>
      </p:sp>
      <p:sp>
        <p:nvSpPr>
          <p:cNvPr id="1111044" name="Text Box 4"/>
          <p:cNvSpPr txBox="1">
            <a:spLocks noChangeArrowheads="1"/>
          </p:cNvSpPr>
          <p:nvPr/>
        </p:nvSpPr>
        <p:spPr bwMode="auto">
          <a:xfrm>
            <a:off x="1066800" y="2605088"/>
            <a:ext cx="5148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2: The element n is NOT in its own group.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85800" y="1981200"/>
            <a:ext cx="771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S(n,r) be the number of ways to partition n elements into r groups.</a:t>
            </a:r>
          </a:p>
        </p:txBody>
      </p:sp>
      <p:sp>
        <p:nvSpPr>
          <p:cNvPr id="1111046" name="Text Box 6"/>
          <p:cNvSpPr txBox="1">
            <a:spLocks noChangeArrowheads="1"/>
          </p:cNvSpPr>
          <p:nvPr/>
        </p:nvSpPr>
        <p:spPr bwMode="auto">
          <a:xfrm>
            <a:off x="1965325" y="3124200"/>
            <a:ext cx="63595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 this case, for any partition of n elements into r groups,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map this into a partition of n-1 elements into r groups.</a:t>
            </a:r>
          </a:p>
        </p:txBody>
      </p:sp>
      <p:sp>
        <p:nvSpPr>
          <p:cNvPr id="1111047" name="Text Box 7"/>
          <p:cNvSpPr txBox="1">
            <a:spLocks noChangeArrowheads="1"/>
          </p:cNvSpPr>
          <p:nvPr/>
        </p:nvSpPr>
        <p:spPr bwMode="auto">
          <a:xfrm>
            <a:off x="304800" y="4205288"/>
            <a:ext cx="4659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{x1,x5},{x2,x6,x7},{x3,x11},……,{x4,x12,xn}</a:t>
            </a:r>
          </a:p>
        </p:txBody>
      </p:sp>
      <p:sp>
        <p:nvSpPr>
          <p:cNvPr id="1111048" name="AutoShape 8"/>
          <p:cNvSpPr>
            <a:spLocks noChangeArrowheads="1"/>
          </p:cNvSpPr>
          <p:nvPr/>
        </p:nvSpPr>
        <p:spPr bwMode="auto">
          <a:xfrm>
            <a:off x="2438400" y="4738688"/>
            <a:ext cx="4095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11049" name="Text Box 9"/>
          <p:cNvSpPr txBox="1">
            <a:spLocks noChangeArrowheads="1"/>
          </p:cNvSpPr>
          <p:nvPr/>
        </p:nvSpPr>
        <p:spPr bwMode="auto">
          <a:xfrm>
            <a:off x="457200" y="5410200"/>
            <a:ext cx="4341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{x1,x5},{x2,x6,x7},{x3,x11},……,{x4,x12}</a:t>
            </a:r>
          </a:p>
        </p:txBody>
      </p:sp>
      <p:sp>
        <p:nvSpPr>
          <p:cNvPr id="1111050" name="Text Box 10"/>
          <p:cNvSpPr txBox="1">
            <a:spLocks noChangeArrowheads="1"/>
          </p:cNvSpPr>
          <p:nvPr/>
        </p:nvSpPr>
        <p:spPr bwMode="auto">
          <a:xfrm>
            <a:off x="4953000" y="5410200"/>
            <a:ext cx="419100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is a partition counted in S(n-1,r).</a:t>
            </a:r>
          </a:p>
        </p:txBody>
      </p:sp>
      <p:sp>
        <p:nvSpPr>
          <p:cNvPr id="1111051" name="Text Box 11"/>
          <p:cNvSpPr txBox="1">
            <a:spLocks noChangeArrowheads="1"/>
          </p:cNvSpPr>
          <p:nvPr/>
        </p:nvSpPr>
        <p:spPr bwMode="auto">
          <a:xfrm>
            <a:off x="3641725" y="4738688"/>
            <a:ext cx="366395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mapping is a r-to-1 mapping.</a:t>
            </a:r>
          </a:p>
        </p:txBody>
      </p:sp>
      <p:sp>
        <p:nvSpPr>
          <p:cNvPr id="1111052" name="Text Box 12"/>
          <p:cNvSpPr txBox="1">
            <a:spLocks noChangeArrowheads="1"/>
          </p:cNvSpPr>
          <p:nvPr/>
        </p:nvSpPr>
        <p:spPr bwMode="auto">
          <a:xfrm>
            <a:off x="1676400" y="6172200"/>
            <a:ext cx="57578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rS(n-1,r) ways to partition in this 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1046" grpId="0"/>
      <p:bldP spid="1111047" grpId="0"/>
      <p:bldP spid="1111048" grpId="0" animBg="1"/>
      <p:bldP spid="1111049" grpId="0"/>
      <p:bldP spid="1111050" grpId="0" animBg="1"/>
      <p:bldP spid="1111051" grpId="0" animBg="1"/>
      <p:bldP spid="111105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30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Partitions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70516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ways to partition n elements into r non-empty groups?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066800" y="2605088"/>
            <a:ext cx="5148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2: The element n is NOT in its own group.</a:t>
            </a: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685800" y="1981200"/>
            <a:ext cx="771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S(n,r) be the number of ways to partition n elements into r groups.</a:t>
            </a:r>
          </a:p>
        </p:txBody>
      </p:sp>
      <p:sp>
        <p:nvSpPr>
          <p:cNvPr id="1110033" name="Text Box 17"/>
          <p:cNvSpPr txBox="1">
            <a:spLocks noChangeArrowheads="1"/>
          </p:cNvSpPr>
          <p:nvPr/>
        </p:nvSpPr>
        <p:spPr bwMode="auto">
          <a:xfrm>
            <a:off x="1143000" y="3200400"/>
            <a:ext cx="68707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To think of it in another way,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given any partition of the remaining n-1 elements into r groups,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we can extend it in r different ways,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any partition in case 2 can be obtained in this way.</a:t>
            </a:r>
          </a:p>
        </p:txBody>
      </p:sp>
      <p:sp>
        <p:nvSpPr>
          <p:cNvPr id="1110034" name="Text Box 18"/>
          <p:cNvSpPr txBox="1">
            <a:spLocks noChangeArrowheads="1"/>
          </p:cNvSpPr>
          <p:nvPr/>
        </p:nvSpPr>
        <p:spPr bwMode="auto">
          <a:xfrm>
            <a:off x="2362200" y="5002213"/>
            <a:ext cx="4341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{x1,x5},{x2,x6,x7},{x3,x11},……,{x4,x12}</a:t>
            </a:r>
          </a:p>
        </p:txBody>
      </p:sp>
      <p:sp>
        <p:nvSpPr>
          <p:cNvPr id="1110035" name="Text Box 19"/>
          <p:cNvSpPr txBox="1">
            <a:spLocks noChangeArrowheads="1"/>
          </p:cNvSpPr>
          <p:nvPr/>
        </p:nvSpPr>
        <p:spPr bwMode="auto">
          <a:xfrm>
            <a:off x="2651125" y="5653088"/>
            <a:ext cx="606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{xn}</a:t>
            </a:r>
          </a:p>
        </p:txBody>
      </p:sp>
      <p:sp>
        <p:nvSpPr>
          <p:cNvPr id="1110036" name="Line 20"/>
          <p:cNvSpPr>
            <a:spLocks noChangeShapeType="1"/>
          </p:cNvSpPr>
          <p:nvPr/>
        </p:nvSpPr>
        <p:spPr bwMode="auto">
          <a:xfrm flipV="1">
            <a:off x="2971800" y="53832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0037" name="Text Box 21"/>
          <p:cNvSpPr txBox="1">
            <a:spLocks noChangeArrowheads="1"/>
          </p:cNvSpPr>
          <p:nvPr/>
        </p:nvSpPr>
        <p:spPr bwMode="auto">
          <a:xfrm>
            <a:off x="3810000" y="5653088"/>
            <a:ext cx="606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{xn}</a:t>
            </a:r>
          </a:p>
        </p:txBody>
      </p:sp>
      <p:sp>
        <p:nvSpPr>
          <p:cNvPr id="1110038" name="Line 22"/>
          <p:cNvSpPr>
            <a:spLocks noChangeShapeType="1"/>
          </p:cNvSpPr>
          <p:nvPr/>
        </p:nvSpPr>
        <p:spPr bwMode="auto">
          <a:xfrm flipV="1">
            <a:off x="4130675" y="53832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0039" name="Text Box 23"/>
          <p:cNvSpPr txBox="1">
            <a:spLocks noChangeArrowheads="1"/>
          </p:cNvSpPr>
          <p:nvPr/>
        </p:nvSpPr>
        <p:spPr bwMode="auto">
          <a:xfrm>
            <a:off x="4724400" y="5653088"/>
            <a:ext cx="606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{xn}</a:t>
            </a:r>
          </a:p>
        </p:txBody>
      </p:sp>
      <p:sp>
        <p:nvSpPr>
          <p:cNvPr id="1110040" name="Line 24"/>
          <p:cNvSpPr>
            <a:spLocks noChangeShapeType="1"/>
          </p:cNvSpPr>
          <p:nvPr/>
        </p:nvSpPr>
        <p:spPr bwMode="auto">
          <a:xfrm flipV="1">
            <a:off x="5045075" y="53832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0041" name="Text Box 25"/>
          <p:cNvSpPr txBox="1">
            <a:spLocks noChangeArrowheads="1"/>
          </p:cNvSpPr>
          <p:nvPr/>
        </p:nvSpPr>
        <p:spPr bwMode="auto">
          <a:xfrm>
            <a:off x="6096000" y="5626100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{xn}</a:t>
            </a:r>
          </a:p>
        </p:txBody>
      </p:sp>
      <p:sp>
        <p:nvSpPr>
          <p:cNvPr id="1110042" name="Line 26"/>
          <p:cNvSpPr>
            <a:spLocks noChangeShapeType="1"/>
          </p:cNvSpPr>
          <p:nvPr/>
        </p:nvSpPr>
        <p:spPr bwMode="auto">
          <a:xfrm flipV="1">
            <a:off x="6416675" y="53562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0043" name="Text Box 27"/>
          <p:cNvSpPr txBox="1">
            <a:spLocks noChangeArrowheads="1"/>
          </p:cNvSpPr>
          <p:nvPr/>
        </p:nvSpPr>
        <p:spPr bwMode="auto">
          <a:xfrm>
            <a:off x="1676400" y="6248400"/>
            <a:ext cx="57578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rS(n-1,r) ways to partition in this 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034" grpId="0"/>
      <p:bldP spid="1110035" grpId="0"/>
      <p:bldP spid="1110036" grpId="0" animBg="1"/>
      <p:bldP spid="1110037" grpId="0"/>
      <p:bldP spid="1110038" grpId="0" animBg="1"/>
      <p:bldP spid="1110039" grpId="0"/>
      <p:bldP spid="1110040" grpId="0" animBg="1"/>
      <p:bldP spid="1110041" grpId="0"/>
      <p:bldP spid="1110042" grpId="0" animBg="1"/>
      <p:bldP spid="111004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30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Partitions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70516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ways to partition n elements into r non-empty groups?</a:t>
            </a:r>
          </a:p>
        </p:txBody>
      </p:sp>
      <p:sp>
        <p:nvSpPr>
          <p:cNvPr id="1112069" name="Text Box 5"/>
          <p:cNvSpPr txBox="1">
            <a:spLocks noChangeArrowheads="1"/>
          </p:cNvSpPr>
          <p:nvPr/>
        </p:nvSpPr>
        <p:spPr bwMode="auto">
          <a:xfrm>
            <a:off x="1066800" y="3200400"/>
            <a:ext cx="4522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1: The element n is in its own group.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685800" y="2438400"/>
            <a:ext cx="771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S(n,r) be the number of ways to partition n elements into r groups.</a:t>
            </a:r>
          </a:p>
        </p:txBody>
      </p:sp>
      <p:sp>
        <p:nvSpPr>
          <p:cNvPr id="1112073" name="Text Box 9"/>
          <p:cNvSpPr txBox="1">
            <a:spLocks noChangeArrowheads="1"/>
          </p:cNvSpPr>
          <p:nvPr/>
        </p:nvSpPr>
        <p:spPr bwMode="auto">
          <a:xfrm>
            <a:off x="1981200" y="3814763"/>
            <a:ext cx="45497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S(n-1,r-1) ways in this case.</a:t>
            </a:r>
          </a:p>
        </p:txBody>
      </p:sp>
      <p:sp>
        <p:nvSpPr>
          <p:cNvPr id="1112074" name="Text Box 10"/>
          <p:cNvSpPr txBox="1">
            <a:spLocks noChangeArrowheads="1"/>
          </p:cNvSpPr>
          <p:nvPr/>
        </p:nvSpPr>
        <p:spPr bwMode="auto">
          <a:xfrm>
            <a:off x="1066800" y="4510088"/>
            <a:ext cx="5148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2: The element n is NOT in its own group.</a:t>
            </a:r>
          </a:p>
        </p:txBody>
      </p:sp>
      <p:sp>
        <p:nvSpPr>
          <p:cNvPr id="1112075" name="Text Box 11"/>
          <p:cNvSpPr txBox="1">
            <a:spLocks noChangeArrowheads="1"/>
          </p:cNvSpPr>
          <p:nvPr/>
        </p:nvSpPr>
        <p:spPr bwMode="auto">
          <a:xfrm>
            <a:off x="1981200" y="5105400"/>
            <a:ext cx="57578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rS(n-1,r) ways to partition in this case.</a:t>
            </a:r>
          </a:p>
        </p:txBody>
      </p:sp>
      <p:sp>
        <p:nvSpPr>
          <p:cNvPr id="1112076" name="Text Box 12"/>
          <p:cNvSpPr txBox="1">
            <a:spLocks noChangeArrowheads="1"/>
          </p:cNvSpPr>
          <p:nvPr/>
        </p:nvSpPr>
        <p:spPr bwMode="auto">
          <a:xfrm>
            <a:off x="1127125" y="5756275"/>
            <a:ext cx="6526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These two cases are disjoint, thus by the sum rule, we have</a:t>
            </a:r>
          </a:p>
        </p:txBody>
      </p:sp>
      <p:sp>
        <p:nvSpPr>
          <p:cNvPr id="1112077" name="Text Box 13"/>
          <p:cNvSpPr txBox="1">
            <a:spLocks noChangeArrowheads="1"/>
          </p:cNvSpPr>
          <p:nvPr/>
        </p:nvSpPr>
        <p:spPr bwMode="auto">
          <a:xfrm>
            <a:off x="2927350" y="6324600"/>
            <a:ext cx="32543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S(n,r) = S(n-1,r-1) + rS(n-1,r)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2069" grpId="0"/>
      <p:bldP spid="1112073" grpId="0" animBg="1"/>
      <p:bldP spid="1112074" grpId="0"/>
      <p:bldP spid="1112075" grpId="0" animBg="1"/>
      <p:bldP spid="1112076" grpId="0"/>
      <p:bldP spid="111207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6466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001000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</p:pic>
      <p:sp>
        <p:nvSpPr>
          <p:cNvPr id="1086468" name="Text Box 4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sp>
        <p:nvSpPr>
          <p:cNvPr id="1086470" name="Text Box 6"/>
          <p:cNvSpPr txBox="1">
            <a:spLocks noChangeArrowheads="1"/>
          </p:cNvSpPr>
          <p:nvPr/>
        </p:nvSpPr>
        <p:spPr bwMode="auto">
          <a:xfrm>
            <a:off x="2209800" y="4648200"/>
            <a:ext cx="46863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goal is to move all the disks to post 3.</a:t>
            </a:r>
          </a:p>
        </p:txBody>
      </p:sp>
      <p:sp>
        <p:nvSpPr>
          <p:cNvPr id="1086471" name="Text Box 7"/>
          <p:cNvSpPr txBox="1">
            <a:spLocks noChangeArrowheads="1"/>
          </p:cNvSpPr>
          <p:nvPr/>
        </p:nvSpPr>
        <p:spPr bwMode="auto">
          <a:xfrm>
            <a:off x="685800" y="5410200"/>
            <a:ext cx="77533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rule is that a bigger disk cannot be placed on top of a smaller disk.</a:t>
            </a:r>
          </a:p>
        </p:txBody>
      </p:sp>
    </p:spTree>
    <p:extLst>
      <p:ext uri="{BB962C8B-B14F-4D97-AF65-F5344CB8AC3E}">
        <p14:creationId xmlns:p14="http://schemas.microsoft.com/office/powerpoint/2010/main" val="22488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9" name="Text Box 3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grpSp>
        <p:nvGrpSpPr>
          <p:cNvPr id="1135626" name="Group 10"/>
          <p:cNvGrpSpPr>
            <a:grpSpLocks/>
          </p:cNvGrpSpPr>
          <p:nvPr/>
        </p:nvGrpSpPr>
        <p:grpSpPr bwMode="auto">
          <a:xfrm>
            <a:off x="76200" y="2057400"/>
            <a:ext cx="1371600" cy="1066800"/>
            <a:chOff x="576" y="960"/>
            <a:chExt cx="1200" cy="864"/>
          </a:xfrm>
        </p:grpSpPr>
        <p:sp>
          <p:nvSpPr>
            <p:cNvPr id="1135624" name="Rectangle 8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25" name="Rectangle 9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622" name="Rectangle 6"/>
          <p:cNvSpPr>
            <a:spLocks noChangeArrowheads="1"/>
          </p:cNvSpPr>
          <p:nvPr/>
        </p:nvSpPr>
        <p:spPr bwMode="auto">
          <a:xfrm>
            <a:off x="304800" y="27432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23" name="Rectangle 7"/>
          <p:cNvSpPr>
            <a:spLocks noChangeArrowheads="1"/>
          </p:cNvSpPr>
          <p:nvPr/>
        </p:nvSpPr>
        <p:spPr bwMode="auto">
          <a:xfrm>
            <a:off x="457200" y="24384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33" name="Text Box 17"/>
          <p:cNvSpPr txBox="1">
            <a:spLocks noChangeArrowheads="1"/>
          </p:cNvSpPr>
          <p:nvPr/>
        </p:nvSpPr>
        <p:spPr bwMode="auto">
          <a:xfrm>
            <a:off x="2679700" y="1336675"/>
            <a:ext cx="3721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It is easy if we only have 2 disks.</a:t>
            </a:r>
          </a:p>
        </p:txBody>
      </p:sp>
      <p:grpSp>
        <p:nvGrpSpPr>
          <p:cNvPr id="1135634" name="Group 18"/>
          <p:cNvGrpSpPr>
            <a:grpSpLocks/>
          </p:cNvGrpSpPr>
          <p:nvPr/>
        </p:nvGrpSpPr>
        <p:grpSpPr bwMode="auto">
          <a:xfrm>
            <a:off x="1600200" y="2057400"/>
            <a:ext cx="1371600" cy="1066800"/>
            <a:chOff x="576" y="960"/>
            <a:chExt cx="1200" cy="864"/>
          </a:xfrm>
        </p:grpSpPr>
        <p:sp>
          <p:nvSpPr>
            <p:cNvPr id="1135635" name="Rectangle 19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36" name="Rectangle 20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37" name="Group 21"/>
          <p:cNvGrpSpPr>
            <a:grpSpLocks/>
          </p:cNvGrpSpPr>
          <p:nvPr/>
        </p:nvGrpSpPr>
        <p:grpSpPr bwMode="auto">
          <a:xfrm>
            <a:off x="3124200" y="2057400"/>
            <a:ext cx="1371600" cy="1066800"/>
            <a:chOff x="576" y="960"/>
            <a:chExt cx="1200" cy="864"/>
          </a:xfrm>
        </p:grpSpPr>
        <p:sp>
          <p:nvSpPr>
            <p:cNvPr id="1135638" name="Rectangle 22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39" name="Rectangle 23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40" name="Group 24"/>
          <p:cNvGrpSpPr>
            <a:grpSpLocks/>
          </p:cNvGrpSpPr>
          <p:nvPr/>
        </p:nvGrpSpPr>
        <p:grpSpPr bwMode="auto">
          <a:xfrm>
            <a:off x="4648200" y="2667000"/>
            <a:ext cx="1371600" cy="1066800"/>
            <a:chOff x="576" y="960"/>
            <a:chExt cx="1200" cy="864"/>
          </a:xfrm>
        </p:grpSpPr>
        <p:sp>
          <p:nvSpPr>
            <p:cNvPr id="1135641" name="Rectangle 25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42" name="Rectangle 26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643" name="Rectangle 27"/>
          <p:cNvSpPr>
            <a:spLocks noChangeArrowheads="1"/>
          </p:cNvSpPr>
          <p:nvPr/>
        </p:nvSpPr>
        <p:spPr bwMode="auto">
          <a:xfrm>
            <a:off x="4876800" y="3352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5645" name="Group 29"/>
          <p:cNvGrpSpPr>
            <a:grpSpLocks/>
          </p:cNvGrpSpPr>
          <p:nvPr/>
        </p:nvGrpSpPr>
        <p:grpSpPr bwMode="auto">
          <a:xfrm>
            <a:off x="6172200" y="2667000"/>
            <a:ext cx="1371600" cy="1066800"/>
            <a:chOff x="576" y="960"/>
            <a:chExt cx="1200" cy="864"/>
          </a:xfrm>
        </p:grpSpPr>
        <p:sp>
          <p:nvSpPr>
            <p:cNvPr id="1135646" name="Rectangle 3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47" name="Rectangle 3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48" name="Group 32"/>
          <p:cNvGrpSpPr>
            <a:grpSpLocks/>
          </p:cNvGrpSpPr>
          <p:nvPr/>
        </p:nvGrpSpPr>
        <p:grpSpPr bwMode="auto">
          <a:xfrm>
            <a:off x="7696200" y="2667000"/>
            <a:ext cx="1371600" cy="1066800"/>
            <a:chOff x="576" y="960"/>
            <a:chExt cx="1200" cy="864"/>
          </a:xfrm>
        </p:grpSpPr>
        <p:sp>
          <p:nvSpPr>
            <p:cNvPr id="1135649" name="Rectangle 3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50" name="Rectangle 3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51" name="Group 35"/>
          <p:cNvGrpSpPr>
            <a:grpSpLocks/>
          </p:cNvGrpSpPr>
          <p:nvPr/>
        </p:nvGrpSpPr>
        <p:grpSpPr bwMode="auto">
          <a:xfrm>
            <a:off x="76200" y="3886200"/>
            <a:ext cx="1371600" cy="1066800"/>
            <a:chOff x="576" y="960"/>
            <a:chExt cx="1200" cy="864"/>
          </a:xfrm>
        </p:grpSpPr>
        <p:sp>
          <p:nvSpPr>
            <p:cNvPr id="1135652" name="Rectangle 36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53" name="Rectangle 37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56" name="Group 40"/>
          <p:cNvGrpSpPr>
            <a:grpSpLocks/>
          </p:cNvGrpSpPr>
          <p:nvPr/>
        </p:nvGrpSpPr>
        <p:grpSpPr bwMode="auto">
          <a:xfrm>
            <a:off x="1600200" y="3886200"/>
            <a:ext cx="1371600" cy="1066800"/>
            <a:chOff x="576" y="960"/>
            <a:chExt cx="1200" cy="864"/>
          </a:xfrm>
        </p:grpSpPr>
        <p:sp>
          <p:nvSpPr>
            <p:cNvPr id="1135657" name="Rectangle 41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58" name="Rectangle 42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59" name="Group 43"/>
          <p:cNvGrpSpPr>
            <a:grpSpLocks/>
          </p:cNvGrpSpPr>
          <p:nvPr/>
        </p:nvGrpSpPr>
        <p:grpSpPr bwMode="auto">
          <a:xfrm>
            <a:off x="3124200" y="3886200"/>
            <a:ext cx="1371600" cy="1066800"/>
            <a:chOff x="576" y="960"/>
            <a:chExt cx="1200" cy="864"/>
          </a:xfrm>
        </p:grpSpPr>
        <p:sp>
          <p:nvSpPr>
            <p:cNvPr id="1135660" name="Rectangle 4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61" name="Rectangle 4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644" name="Rectangle 28"/>
          <p:cNvSpPr>
            <a:spLocks noChangeArrowheads="1"/>
          </p:cNvSpPr>
          <p:nvPr/>
        </p:nvSpPr>
        <p:spPr bwMode="auto">
          <a:xfrm>
            <a:off x="6553200" y="33528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54" name="Rectangle 38"/>
          <p:cNvSpPr>
            <a:spLocks noChangeArrowheads="1"/>
          </p:cNvSpPr>
          <p:nvPr/>
        </p:nvSpPr>
        <p:spPr bwMode="auto">
          <a:xfrm>
            <a:off x="3352800" y="45720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55" name="Rectangle 39"/>
          <p:cNvSpPr>
            <a:spLocks noChangeArrowheads="1"/>
          </p:cNvSpPr>
          <p:nvPr/>
        </p:nvSpPr>
        <p:spPr bwMode="auto">
          <a:xfrm>
            <a:off x="1981200" y="4572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5662" name="Group 46"/>
          <p:cNvGrpSpPr>
            <a:grpSpLocks/>
          </p:cNvGrpSpPr>
          <p:nvPr/>
        </p:nvGrpSpPr>
        <p:grpSpPr bwMode="auto">
          <a:xfrm>
            <a:off x="4648200" y="4953000"/>
            <a:ext cx="1371600" cy="1066800"/>
            <a:chOff x="576" y="960"/>
            <a:chExt cx="1200" cy="864"/>
          </a:xfrm>
        </p:grpSpPr>
        <p:sp>
          <p:nvSpPr>
            <p:cNvPr id="1135663" name="Rectangle 47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64" name="Rectangle 48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65" name="Group 49"/>
          <p:cNvGrpSpPr>
            <a:grpSpLocks/>
          </p:cNvGrpSpPr>
          <p:nvPr/>
        </p:nvGrpSpPr>
        <p:grpSpPr bwMode="auto">
          <a:xfrm>
            <a:off x="6172200" y="4953000"/>
            <a:ext cx="1371600" cy="1066800"/>
            <a:chOff x="576" y="960"/>
            <a:chExt cx="1200" cy="864"/>
          </a:xfrm>
        </p:grpSpPr>
        <p:sp>
          <p:nvSpPr>
            <p:cNvPr id="1135666" name="Rectangle 5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67" name="Rectangle 5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68" name="Group 52"/>
          <p:cNvGrpSpPr>
            <a:grpSpLocks/>
          </p:cNvGrpSpPr>
          <p:nvPr/>
        </p:nvGrpSpPr>
        <p:grpSpPr bwMode="auto">
          <a:xfrm>
            <a:off x="7696200" y="4953000"/>
            <a:ext cx="1371600" cy="1066800"/>
            <a:chOff x="576" y="960"/>
            <a:chExt cx="1200" cy="864"/>
          </a:xfrm>
        </p:grpSpPr>
        <p:sp>
          <p:nvSpPr>
            <p:cNvPr id="1135669" name="Rectangle 5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70" name="Rectangle 5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671" name="Rectangle 55"/>
          <p:cNvSpPr>
            <a:spLocks noChangeArrowheads="1"/>
          </p:cNvSpPr>
          <p:nvPr/>
        </p:nvSpPr>
        <p:spPr bwMode="auto">
          <a:xfrm>
            <a:off x="7924800" y="5638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72" name="Rectangle 56"/>
          <p:cNvSpPr>
            <a:spLocks noChangeArrowheads="1"/>
          </p:cNvSpPr>
          <p:nvPr/>
        </p:nvSpPr>
        <p:spPr bwMode="auto">
          <a:xfrm>
            <a:off x="8077200" y="5334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73" name="Text Box 57"/>
          <p:cNvSpPr txBox="1">
            <a:spLocks noChangeArrowheads="1"/>
          </p:cNvSpPr>
          <p:nvPr/>
        </p:nvSpPr>
        <p:spPr bwMode="auto">
          <a:xfrm>
            <a:off x="1735138" y="5984875"/>
            <a:ext cx="2151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total of 3 steps.</a:t>
            </a:r>
          </a:p>
        </p:txBody>
      </p:sp>
      <p:sp>
        <p:nvSpPr>
          <p:cNvPr id="1135674" name="AutoShape 58"/>
          <p:cNvSpPr>
            <a:spLocks noChangeArrowheads="1"/>
          </p:cNvSpPr>
          <p:nvPr/>
        </p:nvSpPr>
        <p:spPr bwMode="auto">
          <a:xfrm rot="1857222">
            <a:off x="4305300" y="23622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75" name="AutoShape 59"/>
          <p:cNvSpPr>
            <a:spLocks noChangeArrowheads="1"/>
          </p:cNvSpPr>
          <p:nvPr/>
        </p:nvSpPr>
        <p:spPr bwMode="auto">
          <a:xfrm rot="1857222">
            <a:off x="4267200" y="5076825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76" name="AutoShape 60"/>
          <p:cNvSpPr>
            <a:spLocks noChangeArrowheads="1"/>
          </p:cNvSpPr>
          <p:nvPr/>
        </p:nvSpPr>
        <p:spPr bwMode="auto">
          <a:xfrm rot="8800574">
            <a:off x="4305300" y="38100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7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5622" grpId="0" animBg="1"/>
      <p:bldP spid="1135623" grpId="0" animBg="1"/>
      <p:bldP spid="1135643" grpId="0" animBg="1"/>
      <p:bldP spid="1135644" grpId="0" animBg="1"/>
      <p:bldP spid="1135654" grpId="0" animBg="1"/>
      <p:bldP spid="1135655" grpId="0" animBg="1"/>
      <p:bldP spid="1135671" grpId="0" animBg="1"/>
      <p:bldP spid="1135672" grpId="0" animBg="1"/>
      <p:bldP spid="1135673" grpId="0"/>
      <p:bldP spid="1135674" grpId="0" animBg="1"/>
      <p:bldP spid="1135675" grpId="0" animBg="1"/>
      <p:bldP spid="113567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grpSp>
        <p:nvGrpSpPr>
          <p:cNvPr id="1136643" name="Group 3"/>
          <p:cNvGrpSpPr>
            <a:grpSpLocks/>
          </p:cNvGrpSpPr>
          <p:nvPr/>
        </p:nvGrpSpPr>
        <p:grpSpPr bwMode="auto">
          <a:xfrm>
            <a:off x="76200" y="2057400"/>
            <a:ext cx="1371600" cy="1066800"/>
            <a:chOff x="576" y="960"/>
            <a:chExt cx="1200" cy="864"/>
          </a:xfrm>
        </p:grpSpPr>
        <p:sp>
          <p:nvSpPr>
            <p:cNvPr id="1136644" name="Rectangle 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45" name="Rectangle 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646" name="Rectangle 6"/>
          <p:cNvSpPr>
            <a:spLocks noChangeArrowheads="1"/>
          </p:cNvSpPr>
          <p:nvPr/>
        </p:nvSpPr>
        <p:spPr bwMode="auto">
          <a:xfrm>
            <a:off x="304800" y="27432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47" name="Rectangle 7"/>
          <p:cNvSpPr>
            <a:spLocks noChangeArrowheads="1"/>
          </p:cNvSpPr>
          <p:nvPr/>
        </p:nvSpPr>
        <p:spPr bwMode="auto">
          <a:xfrm>
            <a:off x="457200" y="24384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48" name="Text Box 8"/>
          <p:cNvSpPr txBox="1">
            <a:spLocks noChangeArrowheads="1"/>
          </p:cNvSpPr>
          <p:nvPr/>
        </p:nvSpPr>
        <p:spPr bwMode="auto">
          <a:xfrm>
            <a:off x="2679700" y="1336675"/>
            <a:ext cx="4564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It is not difficult if we only have 3 disks.</a:t>
            </a:r>
          </a:p>
        </p:txBody>
      </p:sp>
      <p:grpSp>
        <p:nvGrpSpPr>
          <p:cNvPr id="1136649" name="Group 9"/>
          <p:cNvGrpSpPr>
            <a:grpSpLocks/>
          </p:cNvGrpSpPr>
          <p:nvPr/>
        </p:nvGrpSpPr>
        <p:grpSpPr bwMode="auto">
          <a:xfrm>
            <a:off x="1600200" y="2057400"/>
            <a:ext cx="1371600" cy="1066800"/>
            <a:chOff x="576" y="960"/>
            <a:chExt cx="1200" cy="864"/>
          </a:xfrm>
        </p:grpSpPr>
        <p:sp>
          <p:nvSpPr>
            <p:cNvPr id="1136650" name="Rectangle 1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51" name="Rectangle 1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52" name="Group 12"/>
          <p:cNvGrpSpPr>
            <a:grpSpLocks/>
          </p:cNvGrpSpPr>
          <p:nvPr/>
        </p:nvGrpSpPr>
        <p:grpSpPr bwMode="auto">
          <a:xfrm>
            <a:off x="3124200" y="2057400"/>
            <a:ext cx="1371600" cy="1066800"/>
            <a:chOff x="576" y="960"/>
            <a:chExt cx="1200" cy="864"/>
          </a:xfrm>
        </p:grpSpPr>
        <p:sp>
          <p:nvSpPr>
            <p:cNvPr id="1136653" name="Rectangle 1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54" name="Rectangle 1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55" name="Group 15"/>
          <p:cNvGrpSpPr>
            <a:grpSpLocks/>
          </p:cNvGrpSpPr>
          <p:nvPr/>
        </p:nvGrpSpPr>
        <p:grpSpPr bwMode="auto">
          <a:xfrm>
            <a:off x="4648200" y="2667000"/>
            <a:ext cx="1371600" cy="1066800"/>
            <a:chOff x="576" y="960"/>
            <a:chExt cx="1200" cy="864"/>
          </a:xfrm>
        </p:grpSpPr>
        <p:sp>
          <p:nvSpPr>
            <p:cNvPr id="1136656" name="Rectangle 16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57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658" name="Rectangle 18"/>
          <p:cNvSpPr>
            <a:spLocks noChangeArrowheads="1"/>
          </p:cNvSpPr>
          <p:nvPr/>
        </p:nvSpPr>
        <p:spPr bwMode="auto">
          <a:xfrm>
            <a:off x="4876800" y="3352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6659" name="Group 19"/>
          <p:cNvGrpSpPr>
            <a:grpSpLocks/>
          </p:cNvGrpSpPr>
          <p:nvPr/>
        </p:nvGrpSpPr>
        <p:grpSpPr bwMode="auto">
          <a:xfrm>
            <a:off x="6172200" y="2667000"/>
            <a:ext cx="1371600" cy="1066800"/>
            <a:chOff x="576" y="960"/>
            <a:chExt cx="1200" cy="864"/>
          </a:xfrm>
        </p:grpSpPr>
        <p:sp>
          <p:nvSpPr>
            <p:cNvPr id="1136660" name="Rectangle 2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61" name="Rectangle 2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62" name="Group 22"/>
          <p:cNvGrpSpPr>
            <a:grpSpLocks/>
          </p:cNvGrpSpPr>
          <p:nvPr/>
        </p:nvGrpSpPr>
        <p:grpSpPr bwMode="auto">
          <a:xfrm>
            <a:off x="7696200" y="2667000"/>
            <a:ext cx="1371600" cy="1066800"/>
            <a:chOff x="576" y="960"/>
            <a:chExt cx="1200" cy="864"/>
          </a:xfrm>
        </p:grpSpPr>
        <p:sp>
          <p:nvSpPr>
            <p:cNvPr id="1136663" name="Rectangle 2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64" name="Rectangle 2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65" name="Group 25"/>
          <p:cNvGrpSpPr>
            <a:grpSpLocks/>
          </p:cNvGrpSpPr>
          <p:nvPr/>
        </p:nvGrpSpPr>
        <p:grpSpPr bwMode="auto">
          <a:xfrm>
            <a:off x="76200" y="3886200"/>
            <a:ext cx="1371600" cy="1066800"/>
            <a:chOff x="576" y="960"/>
            <a:chExt cx="1200" cy="864"/>
          </a:xfrm>
        </p:grpSpPr>
        <p:sp>
          <p:nvSpPr>
            <p:cNvPr id="1136666" name="Rectangle 26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67" name="Rectangle 27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68" name="Group 28"/>
          <p:cNvGrpSpPr>
            <a:grpSpLocks/>
          </p:cNvGrpSpPr>
          <p:nvPr/>
        </p:nvGrpSpPr>
        <p:grpSpPr bwMode="auto">
          <a:xfrm>
            <a:off x="1600200" y="3886200"/>
            <a:ext cx="1371600" cy="1066800"/>
            <a:chOff x="576" y="960"/>
            <a:chExt cx="1200" cy="864"/>
          </a:xfrm>
        </p:grpSpPr>
        <p:sp>
          <p:nvSpPr>
            <p:cNvPr id="1136669" name="Rectangle 29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70" name="Rectangle 30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71" name="Group 31"/>
          <p:cNvGrpSpPr>
            <a:grpSpLocks/>
          </p:cNvGrpSpPr>
          <p:nvPr/>
        </p:nvGrpSpPr>
        <p:grpSpPr bwMode="auto">
          <a:xfrm>
            <a:off x="3124200" y="3886200"/>
            <a:ext cx="1371600" cy="1066800"/>
            <a:chOff x="576" y="960"/>
            <a:chExt cx="1200" cy="864"/>
          </a:xfrm>
        </p:grpSpPr>
        <p:sp>
          <p:nvSpPr>
            <p:cNvPr id="1136672" name="Rectangle 32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73" name="Rectangle 33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674" name="Rectangle 34"/>
          <p:cNvSpPr>
            <a:spLocks noChangeArrowheads="1"/>
          </p:cNvSpPr>
          <p:nvPr/>
        </p:nvSpPr>
        <p:spPr bwMode="auto">
          <a:xfrm>
            <a:off x="5029200" y="3048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75" name="Rectangle 35"/>
          <p:cNvSpPr>
            <a:spLocks noChangeArrowheads="1"/>
          </p:cNvSpPr>
          <p:nvPr/>
        </p:nvSpPr>
        <p:spPr bwMode="auto">
          <a:xfrm>
            <a:off x="304800" y="45720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76" name="Rectangle 36"/>
          <p:cNvSpPr>
            <a:spLocks noChangeArrowheads="1"/>
          </p:cNvSpPr>
          <p:nvPr/>
        </p:nvSpPr>
        <p:spPr bwMode="auto">
          <a:xfrm>
            <a:off x="1981200" y="4572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6677" name="Group 37"/>
          <p:cNvGrpSpPr>
            <a:grpSpLocks/>
          </p:cNvGrpSpPr>
          <p:nvPr/>
        </p:nvGrpSpPr>
        <p:grpSpPr bwMode="auto">
          <a:xfrm>
            <a:off x="4648200" y="4953000"/>
            <a:ext cx="1371600" cy="1066800"/>
            <a:chOff x="576" y="960"/>
            <a:chExt cx="1200" cy="864"/>
          </a:xfrm>
        </p:grpSpPr>
        <p:sp>
          <p:nvSpPr>
            <p:cNvPr id="1136678" name="Rectangle 38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79" name="Rectangle 39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80" name="Group 40"/>
          <p:cNvGrpSpPr>
            <a:grpSpLocks/>
          </p:cNvGrpSpPr>
          <p:nvPr/>
        </p:nvGrpSpPr>
        <p:grpSpPr bwMode="auto">
          <a:xfrm>
            <a:off x="6172200" y="4953000"/>
            <a:ext cx="1371600" cy="1066800"/>
            <a:chOff x="576" y="960"/>
            <a:chExt cx="1200" cy="864"/>
          </a:xfrm>
        </p:grpSpPr>
        <p:sp>
          <p:nvSpPr>
            <p:cNvPr id="1136681" name="Rectangle 41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82" name="Rectangle 42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83" name="Group 43"/>
          <p:cNvGrpSpPr>
            <a:grpSpLocks/>
          </p:cNvGrpSpPr>
          <p:nvPr/>
        </p:nvGrpSpPr>
        <p:grpSpPr bwMode="auto">
          <a:xfrm>
            <a:off x="7696200" y="4953000"/>
            <a:ext cx="1371600" cy="1066800"/>
            <a:chOff x="576" y="960"/>
            <a:chExt cx="1200" cy="864"/>
          </a:xfrm>
        </p:grpSpPr>
        <p:sp>
          <p:nvSpPr>
            <p:cNvPr id="1136684" name="Rectangle 4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85" name="Rectangle 4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686" name="Rectangle 46"/>
          <p:cNvSpPr>
            <a:spLocks noChangeArrowheads="1"/>
          </p:cNvSpPr>
          <p:nvPr/>
        </p:nvSpPr>
        <p:spPr bwMode="auto">
          <a:xfrm>
            <a:off x="4876800" y="5638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87" name="Rectangle 47"/>
          <p:cNvSpPr>
            <a:spLocks noChangeArrowheads="1"/>
          </p:cNvSpPr>
          <p:nvPr/>
        </p:nvSpPr>
        <p:spPr bwMode="auto">
          <a:xfrm>
            <a:off x="6553200" y="56388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88" name="Text Box 48"/>
          <p:cNvSpPr txBox="1">
            <a:spLocks noChangeArrowheads="1"/>
          </p:cNvSpPr>
          <p:nvPr/>
        </p:nvSpPr>
        <p:spPr bwMode="auto">
          <a:xfrm>
            <a:off x="1524000" y="60340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Continue in next page</a:t>
            </a:r>
          </a:p>
        </p:txBody>
      </p:sp>
      <p:sp>
        <p:nvSpPr>
          <p:cNvPr id="1136689" name="Rectangle 49"/>
          <p:cNvSpPr>
            <a:spLocks noChangeArrowheads="1"/>
          </p:cNvSpPr>
          <p:nvPr/>
        </p:nvSpPr>
        <p:spPr bwMode="auto">
          <a:xfrm>
            <a:off x="609600" y="2133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0" name="Rectangle 50"/>
          <p:cNvSpPr>
            <a:spLocks noChangeArrowheads="1"/>
          </p:cNvSpPr>
          <p:nvPr/>
        </p:nvSpPr>
        <p:spPr bwMode="auto">
          <a:xfrm>
            <a:off x="8229600" y="3352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2" name="Rectangle 52"/>
          <p:cNvSpPr>
            <a:spLocks noChangeArrowheads="1"/>
          </p:cNvSpPr>
          <p:nvPr/>
        </p:nvSpPr>
        <p:spPr bwMode="auto">
          <a:xfrm>
            <a:off x="3657600" y="4572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3" name="AutoShape 53"/>
          <p:cNvSpPr>
            <a:spLocks noChangeArrowheads="1"/>
          </p:cNvSpPr>
          <p:nvPr/>
        </p:nvSpPr>
        <p:spPr bwMode="auto">
          <a:xfrm rot="1857222">
            <a:off x="4305300" y="23622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4" name="AutoShape 54"/>
          <p:cNvSpPr>
            <a:spLocks noChangeArrowheads="1"/>
          </p:cNvSpPr>
          <p:nvPr/>
        </p:nvSpPr>
        <p:spPr bwMode="auto">
          <a:xfrm rot="1857222">
            <a:off x="4267200" y="5076825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5" name="AutoShape 55"/>
          <p:cNvSpPr>
            <a:spLocks noChangeArrowheads="1"/>
          </p:cNvSpPr>
          <p:nvPr/>
        </p:nvSpPr>
        <p:spPr bwMode="auto">
          <a:xfrm rot="8800574">
            <a:off x="4305300" y="38100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6" name="Rectangle 56"/>
          <p:cNvSpPr>
            <a:spLocks noChangeArrowheads="1"/>
          </p:cNvSpPr>
          <p:nvPr/>
        </p:nvSpPr>
        <p:spPr bwMode="auto">
          <a:xfrm>
            <a:off x="6705600" y="533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7" name="AutoShape 57"/>
          <p:cNvSpPr>
            <a:spLocks noChangeArrowheads="1"/>
          </p:cNvSpPr>
          <p:nvPr/>
        </p:nvSpPr>
        <p:spPr bwMode="auto">
          <a:xfrm rot="8800574">
            <a:off x="4267200" y="6143625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9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58" grpId="0" animBg="1"/>
      <p:bldP spid="1136674" grpId="0" animBg="1"/>
      <p:bldP spid="1136675" grpId="0" animBg="1"/>
      <p:bldP spid="1136676" grpId="0" animBg="1"/>
      <p:bldP spid="1136686" grpId="0" animBg="1"/>
      <p:bldP spid="1136687" grpId="0" animBg="1"/>
      <p:bldP spid="1136688" grpId="0"/>
      <p:bldP spid="1136690" grpId="0" animBg="1"/>
      <p:bldP spid="1136692" grpId="0" animBg="1"/>
      <p:bldP spid="1136693" grpId="0" animBg="1"/>
      <p:bldP spid="1136694" grpId="0" animBg="1"/>
      <p:bldP spid="1136695" grpId="0" animBg="1"/>
      <p:bldP spid="1136696" grpId="0" animBg="1"/>
      <p:bldP spid="113669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grpSp>
        <p:nvGrpSpPr>
          <p:cNvPr id="1137667" name="Group 3"/>
          <p:cNvGrpSpPr>
            <a:grpSpLocks/>
          </p:cNvGrpSpPr>
          <p:nvPr/>
        </p:nvGrpSpPr>
        <p:grpSpPr bwMode="auto">
          <a:xfrm>
            <a:off x="76200" y="2057400"/>
            <a:ext cx="1371600" cy="1066800"/>
            <a:chOff x="576" y="960"/>
            <a:chExt cx="1200" cy="864"/>
          </a:xfrm>
        </p:grpSpPr>
        <p:sp>
          <p:nvSpPr>
            <p:cNvPr id="1137668" name="Rectangle 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69" name="Rectangle 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7672" name="Text Box 8"/>
          <p:cNvSpPr txBox="1">
            <a:spLocks noChangeArrowheads="1"/>
          </p:cNvSpPr>
          <p:nvPr/>
        </p:nvSpPr>
        <p:spPr bwMode="auto">
          <a:xfrm>
            <a:off x="2679700" y="1336675"/>
            <a:ext cx="4564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It is not difficult if we only have 3 disks.</a:t>
            </a:r>
          </a:p>
        </p:txBody>
      </p:sp>
      <p:grpSp>
        <p:nvGrpSpPr>
          <p:cNvPr id="1137673" name="Group 9"/>
          <p:cNvGrpSpPr>
            <a:grpSpLocks/>
          </p:cNvGrpSpPr>
          <p:nvPr/>
        </p:nvGrpSpPr>
        <p:grpSpPr bwMode="auto">
          <a:xfrm>
            <a:off x="1600200" y="2057400"/>
            <a:ext cx="1371600" cy="1066800"/>
            <a:chOff x="576" y="960"/>
            <a:chExt cx="1200" cy="864"/>
          </a:xfrm>
        </p:grpSpPr>
        <p:sp>
          <p:nvSpPr>
            <p:cNvPr id="1137674" name="Rectangle 1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75" name="Rectangle 1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676" name="Group 12"/>
          <p:cNvGrpSpPr>
            <a:grpSpLocks/>
          </p:cNvGrpSpPr>
          <p:nvPr/>
        </p:nvGrpSpPr>
        <p:grpSpPr bwMode="auto">
          <a:xfrm>
            <a:off x="3124200" y="2057400"/>
            <a:ext cx="1371600" cy="1066800"/>
            <a:chOff x="576" y="960"/>
            <a:chExt cx="1200" cy="864"/>
          </a:xfrm>
        </p:grpSpPr>
        <p:sp>
          <p:nvSpPr>
            <p:cNvPr id="1137677" name="Rectangle 1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78" name="Rectangle 1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679" name="Group 15"/>
          <p:cNvGrpSpPr>
            <a:grpSpLocks/>
          </p:cNvGrpSpPr>
          <p:nvPr/>
        </p:nvGrpSpPr>
        <p:grpSpPr bwMode="auto">
          <a:xfrm>
            <a:off x="4648200" y="2667000"/>
            <a:ext cx="1371600" cy="1066800"/>
            <a:chOff x="576" y="960"/>
            <a:chExt cx="1200" cy="864"/>
          </a:xfrm>
        </p:grpSpPr>
        <p:sp>
          <p:nvSpPr>
            <p:cNvPr id="1137680" name="Rectangle 16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81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683" name="Group 19"/>
          <p:cNvGrpSpPr>
            <a:grpSpLocks/>
          </p:cNvGrpSpPr>
          <p:nvPr/>
        </p:nvGrpSpPr>
        <p:grpSpPr bwMode="auto">
          <a:xfrm>
            <a:off x="6172200" y="2667000"/>
            <a:ext cx="1371600" cy="1066800"/>
            <a:chOff x="576" y="960"/>
            <a:chExt cx="1200" cy="864"/>
          </a:xfrm>
        </p:grpSpPr>
        <p:sp>
          <p:nvSpPr>
            <p:cNvPr id="1137684" name="Rectangle 2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85" name="Rectangle 2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686" name="Group 22"/>
          <p:cNvGrpSpPr>
            <a:grpSpLocks/>
          </p:cNvGrpSpPr>
          <p:nvPr/>
        </p:nvGrpSpPr>
        <p:grpSpPr bwMode="auto">
          <a:xfrm>
            <a:off x="7696200" y="2667000"/>
            <a:ext cx="1371600" cy="1066800"/>
            <a:chOff x="576" y="960"/>
            <a:chExt cx="1200" cy="864"/>
          </a:xfrm>
        </p:grpSpPr>
        <p:sp>
          <p:nvSpPr>
            <p:cNvPr id="1137687" name="Rectangle 2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88" name="Rectangle 2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689" name="Group 25"/>
          <p:cNvGrpSpPr>
            <a:grpSpLocks/>
          </p:cNvGrpSpPr>
          <p:nvPr/>
        </p:nvGrpSpPr>
        <p:grpSpPr bwMode="auto">
          <a:xfrm>
            <a:off x="76200" y="3886200"/>
            <a:ext cx="1371600" cy="1066800"/>
            <a:chOff x="576" y="960"/>
            <a:chExt cx="1200" cy="864"/>
          </a:xfrm>
        </p:grpSpPr>
        <p:sp>
          <p:nvSpPr>
            <p:cNvPr id="1137690" name="Rectangle 26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91" name="Rectangle 27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692" name="Group 28"/>
          <p:cNvGrpSpPr>
            <a:grpSpLocks/>
          </p:cNvGrpSpPr>
          <p:nvPr/>
        </p:nvGrpSpPr>
        <p:grpSpPr bwMode="auto">
          <a:xfrm>
            <a:off x="1600200" y="3886200"/>
            <a:ext cx="1371600" cy="1066800"/>
            <a:chOff x="576" y="960"/>
            <a:chExt cx="1200" cy="864"/>
          </a:xfrm>
        </p:grpSpPr>
        <p:sp>
          <p:nvSpPr>
            <p:cNvPr id="1137693" name="Rectangle 29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94" name="Rectangle 30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695" name="Group 31"/>
          <p:cNvGrpSpPr>
            <a:grpSpLocks/>
          </p:cNvGrpSpPr>
          <p:nvPr/>
        </p:nvGrpSpPr>
        <p:grpSpPr bwMode="auto">
          <a:xfrm>
            <a:off x="3124200" y="3886200"/>
            <a:ext cx="1371600" cy="1066800"/>
            <a:chOff x="576" y="960"/>
            <a:chExt cx="1200" cy="864"/>
          </a:xfrm>
        </p:grpSpPr>
        <p:sp>
          <p:nvSpPr>
            <p:cNvPr id="1137696" name="Rectangle 32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97" name="Rectangle 33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7698" name="Rectangle 34"/>
          <p:cNvSpPr>
            <a:spLocks noChangeArrowheads="1"/>
          </p:cNvSpPr>
          <p:nvPr/>
        </p:nvSpPr>
        <p:spPr bwMode="auto">
          <a:xfrm>
            <a:off x="6553200" y="33528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699" name="Rectangle 35"/>
          <p:cNvSpPr>
            <a:spLocks noChangeArrowheads="1"/>
          </p:cNvSpPr>
          <p:nvPr/>
        </p:nvSpPr>
        <p:spPr bwMode="auto">
          <a:xfrm>
            <a:off x="3352800" y="45720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00" name="Rectangle 36"/>
          <p:cNvSpPr>
            <a:spLocks noChangeArrowheads="1"/>
          </p:cNvSpPr>
          <p:nvPr/>
        </p:nvSpPr>
        <p:spPr bwMode="auto">
          <a:xfrm>
            <a:off x="3505200" y="4267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7701" name="Group 37"/>
          <p:cNvGrpSpPr>
            <a:grpSpLocks/>
          </p:cNvGrpSpPr>
          <p:nvPr/>
        </p:nvGrpSpPr>
        <p:grpSpPr bwMode="auto">
          <a:xfrm>
            <a:off x="4648200" y="4953000"/>
            <a:ext cx="1371600" cy="1066800"/>
            <a:chOff x="576" y="960"/>
            <a:chExt cx="1200" cy="864"/>
          </a:xfrm>
        </p:grpSpPr>
        <p:sp>
          <p:nvSpPr>
            <p:cNvPr id="1137702" name="Rectangle 38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703" name="Rectangle 39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704" name="Group 40"/>
          <p:cNvGrpSpPr>
            <a:grpSpLocks/>
          </p:cNvGrpSpPr>
          <p:nvPr/>
        </p:nvGrpSpPr>
        <p:grpSpPr bwMode="auto">
          <a:xfrm>
            <a:off x="6172200" y="4953000"/>
            <a:ext cx="1371600" cy="1066800"/>
            <a:chOff x="576" y="960"/>
            <a:chExt cx="1200" cy="864"/>
          </a:xfrm>
        </p:grpSpPr>
        <p:sp>
          <p:nvSpPr>
            <p:cNvPr id="1137705" name="Rectangle 41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706" name="Rectangle 42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707" name="Group 43"/>
          <p:cNvGrpSpPr>
            <a:grpSpLocks/>
          </p:cNvGrpSpPr>
          <p:nvPr/>
        </p:nvGrpSpPr>
        <p:grpSpPr bwMode="auto">
          <a:xfrm>
            <a:off x="7696200" y="4953000"/>
            <a:ext cx="1371600" cy="1066800"/>
            <a:chOff x="576" y="960"/>
            <a:chExt cx="1200" cy="864"/>
          </a:xfrm>
        </p:grpSpPr>
        <p:sp>
          <p:nvSpPr>
            <p:cNvPr id="1137708" name="Rectangle 4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709" name="Rectangle 4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7710" name="Rectangle 46"/>
          <p:cNvSpPr>
            <a:spLocks noChangeArrowheads="1"/>
          </p:cNvSpPr>
          <p:nvPr/>
        </p:nvSpPr>
        <p:spPr bwMode="auto">
          <a:xfrm>
            <a:off x="7924800" y="5638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1" name="Rectangle 47"/>
          <p:cNvSpPr>
            <a:spLocks noChangeArrowheads="1"/>
          </p:cNvSpPr>
          <p:nvPr/>
        </p:nvSpPr>
        <p:spPr bwMode="auto">
          <a:xfrm>
            <a:off x="8077200" y="5334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2" name="Text Box 48"/>
          <p:cNvSpPr txBox="1">
            <a:spLocks noChangeArrowheads="1"/>
          </p:cNvSpPr>
          <p:nvPr/>
        </p:nvSpPr>
        <p:spPr bwMode="auto">
          <a:xfrm>
            <a:off x="1524000" y="6034088"/>
            <a:ext cx="2603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total of seven steps.</a:t>
            </a:r>
          </a:p>
        </p:txBody>
      </p:sp>
      <p:sp>
        <p:nvSpPr>
          <p:cNvPr id="1137713" name="Rectangle 49"/>
          <p:cNvSpPr>
            <a:spLocks noChangeArrowheads="1"/>
          </p:cNvSpPr>
          <p:nvPr/>
        </p:nvSpPr>
        <p:spPr bwMode="auto">
          <a:xfrm>
            <a:off x="21336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4" name="Rectangle 50"/>
          <p:cNvSpPr>
            <a:spLocks noChangeArrowheads="1"/>
          </p:cNvSpPr>
          <p:nvPr/>
        </p:nvSpPr>
        <p:spPr bwMode="auto">
          <a:xfrm>
            <a:off x="5181600" y="3352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5" name="Rectangle 51"/>
          <p:cNvSpPr>
            <a:spLocks noChangeArrowheads="1"/>
          </p:cNvSpPr>
          <p:nvPr/>
        </p:nvSpPr>
        <p:spPr bwMode="auto">
          <a:xfrm>
            <a:off x="2133600" y="4572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6" name="AutoShape 52"/>
          <p:cNvSpPr>
            <a:spLocks noChangeArrowheads="1"/>
          </p:cNvSpPr>
          <p:nvPr/>
        </p:nvSpPr>
        <p:spPr bwMode="auto">
          <a:xfrm rot="1857222">
            <a:off x="4305300" y="23622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7" name="AutoShape 53"/>
          <p:cNvSpPr>
            <a:spLocks noChangeArrowheads="1"/>
          </p:cNvSpPr>
          <p:nvPr/>
        </p:nvSpPr>
        <p:spPr bwMode="auto">
          <a:xfrm rot="1857222">
            <a:off x="4267200" y="5076825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8" name="AutoShape 54"/>
          <p:cNvSpPr>
            <a:spLocks noChangeArrowheads="1"/>
          </p:cNvSpPr>
          <p:nvPr/>
        </p:nvSpPr>
        <p:spPr bwMode="auto">
          <a:xfrm rot="8800574">
            <a:off x="4305300" y="38100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9" name="Rectangle 55"/>
          <p:cNvSpPr>
            <a:spLocks noChangeArrowheads="1"/>
          </p:cNvSpPr>
          <p:nvPr/>
        </p:nvSpPr>
        <p:spPr bwMode="auto">
          <a:xfrm>
            <a:off x="82296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670" name="Rectangle 6"/>
          <p:cNvSpPr>
            <a:spLocks noChangeArrowheads="1"/>
          </p:cNvSpPr>
          <p:nvPr/>
        </p:nvSpPr>
        <p:spPr bwMode="auto">
          <a:xfrm>
            <a:off x="3352800" y="27432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671" name="Rectangle 7"/>
          <p:cNvSpPr>
            <a:spLocks noChangeArrowheads="1"/>
          </p:cNvSpPr>
          <p:nvPr/>
        </p:nvSpPr>
        <p:spPr bwMode="auto">
          <a:xfrm>
            <a:off x="1981200" y="2743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682" name="Rectangle 18"/>
          <p:cNvSpPr>
            <a:spLocks noChangeArrowheads="1"/>
          </p:cNvSpPr>
          <p:nvPr/>
        </p:nvSpPr>
        <p:spPr bwMode="auto">
          <a:xfrm>
            <a:off x="7924800" y="3352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698" grpId="0" animBg="1"/>
      <p:bldP spid="1137699" grpId="0" animBg="1"/>
      <p:bldP spid="1137700" grpId="0" animBg="1"/>
      <p:bldP spid="1137710" grpId="0" animBg="1"/>
      <p:bldP spid="1137711" grpId="0" animBg="1"/>
      <p:bldP spid="1137712" grpId="0"/>
      <p:bldP spid="1137713" grpId="0" animBg="1"/>
      <p:bldP spid="1137714" grpId="0" animBg="1"/>
      <p:bldP spid="1137715" grpId="0" animBg="1"/>
      <p:bldP spid="1137716" grpId="0" animBg="1"/>
      <p:bldP spid="1137717" grpId="0" animBg="1"/>
      <p:bldP spid="1137718" grpId="0" animBg="1"/>
      <p:bldP spid="1137719" grpId="0" animBg="1"/>
      <p:bldP spid="1137670" grpId="0" animBg="1"/>
      <p:bldP spid="1137671" grpId="0" animBg="1"/>
      <p:bldP spid="113768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2" name="Text Box 4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pic>
        <p:nvPicPr>
          <p:cNvPr id="1087494" name="Picture 6" descr="Tower_of_Hanoi_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3188"/>
            <a:ext cx="8382000" cy="327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7495" name="Text Box 7"/>
          <p:cNvSpPr txBox="1">
            <a:spLocks noChangeArrowheads="1"/>
          </p:cNvSpPr>
          <p:nvPr/>
        </p:nvSpPr>
        <p:spPr bwMode="auto">
          <a:xfrm>
            <a:off x="1981200" y="5410200"/>
            <a:ext cx="517683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you write a program to solve this problem?</a:t>
            </a:r>
          </a:p>
        </p:txBody>
      </p:sp>
      <p:sp>
        <p:nvSpPr>
          <p:cNvPr id="1087496" name="Text Box 8"/>
          <p:cNvSpPr txBox="1">
            <a:spLocks noChangeArrowheads="1"/>
          </p:cNvSpPr>
          <p:nvPr/>
        </p:nvSpPr>
        <p:spPr bwMode="auto">
          <a:xfrm>
            <a:off x="3505200" y="6172200"/>
            <a:ext cx="2082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Think recursively!</a:t>
            </a:r>
          </a:p>
        </p:txBody>
      </p:sp>
    </p:spTree>
    <p:extLst>
      <p:ext uri="{BB962C8B-B14F-4D97-AF65-F5344CB8AC3E}">
        <p14:creationId xmlns:p14="http://schemas.microsoft.com/office/powerpoint/2010/main" val="258698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49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2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grpSp>
        <p:nvGrpSpPr>
          <p:cNvPr id="1141763" name="Group 3"/>
          <p:cNvGrpSpPr>
            <a:grpSpLocks/>
          </p:cNvGrpSpPr>
          <p:nvPr/>
        </p:nvGrpSpPr>
        <p:grpSpPr bwMode="auto">
          <a:xfrm>
            <a:off x="76200" y="2057400"/>
            <a:ext cx="1371600" cy="1066800"/>
            <a:chOff x="576" y="960"/>
            <a:chExt cx="1200" cy="864"/>
          </a:xfrm>
        </p:grpSpPr>
        <p:sp>
          <p:nvSpPr>
            <p:cNvPr id="1141764" name="Rectangle 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65" name="Rectangle 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67" name="Group 7"/>
          <p:cNvGrpSpPr>
            <a:grpSpLocks/>
          </p:cNvGrpSpPr>
          <p:nvPr/>
        </p:nvGrpSpPr>
        <p:grpSpPr bwMode="auto">
          <a:xfrm>
            <a:off x="1600200" y="2057400"/>
            <a:ext cx="1371600" cy="1066800"/>
            <a:chOff x="576" y="960"/>
            <a:chExt cx="1200" cy="864"/>
          </a:xfrm>
        </p:grpSpPr>
        <p:sp>
          <p:nvSpPr>
            <p:cNvPr id="1141768" name="Rectangle 8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69" name="Rectangle 9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70" name="Group 10"/>
          <p:cNvGrpSpPr>
            <a:grpSpLocks/>
          </p:cNvGrpSpPr>
          <p:nvPr/>
        </p:nvGrpSpPr>
        <p:grpSpPr bwMode="auto">
          <a:xfrm>
            <a:off x="3124200" y="2057400"/>
            <a:ext cx="1371600" cy="1066800"/>
            <a:chOff x="576" y="960"/>
            <a:chExt cx="1200" cy="864"/>
          </a:xfrm>
        </p:grpSpPr>
        <p:sp>
          <p:nvSpPr>
            <p:cNvPr id="1141771" name="Rectangle 11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2" name="Rectangle 12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73" name="Group 13"/>
          <p:cNvGrpSpPr>
            <a:grpSpLocks/>
          </p:cNvGrpSpPr>
          <p:nvPr/>
        </p:nvGrpSpPr>
        <p:grpSpPr bwMode="auto">
          <a:xfrm>
            <a:off x="4648200" y="2667000"/>
            <a:ext cx="1371600" cy="1066800"/>
            <a:chOff x="576" y="960"/>
            <a:chExt cx="1200" cy="864"/>
          </a:xfrm>
        </p:grpSpPr>
        <p:sp>
          <p:nvSpPr>
            <p:cNvPr id="1141774" name="Rectangle 1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5" name="Rectangle 1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76" name="Group 16"/>
          <p:cNvGrpSpPr>
            <a:grpSpLocks/>
          </p:cNvGrpSpPr>
          <p:nvPr/>
        </p:nvGrpSpPr>
        <p:grpSpPr bwMode="auto">
          <a:xfrm>
            <a:off x="6172200" y="2667000"/>
            <a:ext cx="1371600" cy="1066800"/>
            <a:chOff x="576" y="960"/>
            <a:chExt cx="1200" cy="864"/>
          </a:xfrm>
        </p:grpSpPr>
        <p:sp>
          <p:nvSpPr>
            <p:cNvPr id="1141777" name="Rectangle 17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8" name="Rectangle 18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79" name="Group 19"/>
          <p:cNvGrpSpPr>
            <a:grpSpLocks/>
          </p:cNvGrpSpPr>
          <p:nvPr/>
        </p:nvGrpSpPr>
        <p:grpSpPr bwMode="auto">
          <a:xfrm>
            <a:off x="7696200" y="2667000"/>
            <a:ext cx="1371600" cy="1066800"/>
            <a:chOff x="576" y="960"/>
            <a:chExt cx="1200" cy="864"/>
          </a:xfrm>
        </p:grpSpPr>
        <p:sp>
          <p:nvSpPr>
            <p:cNvPr id="1141780" name="Rectangle 2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81" name="Rectangle 2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82" name="Group 22"/>
          <p:cNvGrpSpPr>
            <a:grpSpLocks/>
          </p:cNvGrpSpPr>
          <p:nvPr/>
        </p:nvGrpSpPr>
        <p:grpSpPr bwMode="auto">
          <a:xfrm>
            <a:off x="76200" y="3886200"/>
            <a:ext cx="1371600" cy="1066800"/>
            <a:chOff x="576" y="960"/>
            <a:chExt cx="1200" cy="864"/>
          </a:xfrm>
        </p:grpSpPr>
        <p:sp>
          <p:nvSpPr>
            <p:cNvPr id="1141783" name="Rectangle 2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84" name="Rectangle 2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85" name="Group 25"/>
          <p:cNvGrpSpPr>
            <a:grpSpLocks/>
          </p:cNvGrpSpPr>
          <p:nvPr/>
        </p:nvGrpSpPr>
        <p:grpSpPr bwMode="auto">
          <a:xfrm>
            <a:off x="1600200" y="3886200"/>
            <a:ext cx="1371600" cy="1066800"/>
            <a:chOff x="576" y="960"/>
            <a:chExt cx="1200" cy="864"/>
          </a:xfrm>
        </p:grpSpPr>
        <p:sp>
          <p:nvSpPr>
            <p:cNvPr id="1141786" name="Rectangle 26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87" name="Rectangle 27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88" name="Group 28"/>
          <p:cNvGrpSpPr>
            <a:grpSpLocks/>
          </p:cNvGrpSpPr>
          <p:nvPr/>
        </p:nvGrpSpPr>
        <p:grpSpPr bwMode="auto">
          <a:xfrm>
            <a:off x="3124200" y="3886200"/>
            <a:ext cx="1371600" cy="1066800"/>
            <a:chOff x="576" y="960"/>
            <a:chExt cx="1200" cy="864"/>
          </a:xfrm>
        </p:grpSpPr>
        <p:sp>
          <p:nvSpPr>
            <p:cNvPr id="1141789" name="Rectangle 29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90" name="Rectangle 30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1791" name="Rectangle 31"/>
          <p:cNvSpPr>
            <a:spLocks noChangeArrowheads="1"/>
          </p:cNvSpPr>
          <p:nvPr/>
        </p:nvSpPr>
        <p:spPr bwMode="auto">
          <a:xfrm>
            <a:off x="6553200" y="33528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792" name="Rectangle 32"/>
          <p:cNvSpPr>
            <a:spLocks noChangeArrowheads="1"/>
          </p:cNvSpPr>
          <p:nvPr/>
        </p:nvSpPr>
        <p:spPr bwMode="auto">
          <a:xfrm>
            <a:off x="3352800" y="45720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793" name="Rectangle 33"/>
          <p:cNvSpPr>
            <a:spLocks noChangeArrowheads="1"/>
          </p:cNvSpPr>
          <p:nvPr/>
        </p:nvSpPr>
        <p:spPr bwMode="auto">
          <a:xfrm>
            <a:off x="1981200" y="4572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1794" name="Group 34"/>
          <p:cNvGrpSpPr>
            <a:grpSpLocks/>
          </p:cNvGrpSpPr>
          <p:nvPr/>
        </p:nvGrpSpPr>
        <p:grpSpPr bwMode="auto">
          <a:xfrm>
            <a:off x="4648200" y="4953000"/>
            <a:ext cx="1371600" cy="1066800"/>
            <a:chOff x="576" y="960"/>
            <a:chExt cx="1200" cy="864"/>
          </a:xfrm>
        </p:grpSpPr>
        <p:sp>
          <p:nvSpPr>
            <p:cNvPr id="1141795" name="Rectangle 35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96" name="Rectangle 36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97" name="Group 37"/>
          <p:cNvGrpSpPr>
            <a:grpSpLocks/>
          </p:cNvGrpSpPr>
          <p:nvPr/>
        </p:nvGrpSpPr>
        <p:grpSpPr bwMode="auto">
          <a:xfrm>
            <a:off x="6172200" y="4953000"/>
            <a:ext cx="1371600" cy="1066800"/>
            <a:chOff x="576" y="960"/>
            <a:chExt cx="1200" cy="864"/>
          </a:xfrm>
        </p:grpSpPr>
        <p:sp>
          <p:nvSpPr>
            <p:cNvPr id="1141798" name="Rectangle 38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99" name="Rectangle 39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800" name="Group 40"/>
          <p:cNvGrpSpPr>
            <a:grpSpLocks/>
          </p:cNvGrpSpPr>
          <p:nvPr/>
        </p:nvGrpSpPr>
        <p:grpSpPr bwMode="auto">
          <a:xfrm>
            <a:off x="7696200" y="4953000"/>
            <a:ext cx="1371600" cy="1066800"/>
            <a:chOff x="576" y="960"/>
            <a:chExt cx="1200" cy="864"/>
          </a:xfrm>
        </p:grpSpPr>
        <p:sp>
          <p:nvSpPr>
            <p:cNvPr id="1141801" name="Rectangle 41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802" name="Rectangle 42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1806" name="Rectangle 46"/>
          <p:cNvSpPr>
            <a:spLocks noChangeArrowheads="1"/>
          </p:cNvSpPr>
          <p:nvPr/>
        </p:nvSpPr>
        <p:spPr bwMode="auto">
          <a:xfrm>
            <a:off x="609600" y="2133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07" name="Rectangle 47"/>
          <p:cNvSpPr>
            <a:spLocks noChangeArrowheads="1"/>
          </p:cNvSpPr>
          <p:nvPr/>
        </p:nvSpPr>
        <p:spPr bwMode="auto">
          <a:xfrm>
            <a:off x="6705600" y="3048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08" name="Rectangle 48"/>
          <p:cNvSpPr>
            <a:spLocks noChangeArrowheads="1"/>
          </p:cNvSpPr>
          <p:nvPr/>
        </p:nvSpPr>
        <p:spPr bwMode="auto">
          <a:xfrm>
            <a:off x="21336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09" name="AutoShape 49"/>
          <p:cNvSpPr>
            <a:spLocks noChangeArrowheads="1"/>
          </p:cNvSpPr>
          <p:nvPr/>
        </p:nvSpPr>
        <p:spPr bwMode="auto">
          <a:xfrm rot="1857222">
            <a:off x="4305300" y="23622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0" name="AutoShape 50"/>
          <p:cNvSpPr>
            <a:spLocks noChangeArrowheads="1"/>
          </p:cNvSpPr>
          <p:nvPr/>
        </p:nvSpPr>
        <p:spPr bwMode="auto">
          <a:xfrm rot="1857222">
            <a:off x="4267200" y="5076825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1" name="AutoShape 51"/>
          <p:cNvSpPr>
            <a:spLocks noChangeArrowheads="1"/>
          </p:cNvSpPr>
          <p:nvPr/>
        </p:nvSpPr>
        <p:spPr bwMode="auto">
          <a:xfrm rot="8800574">
            <a:off x="4305300" y="38100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3" name="Rectangle 53"/>
          <p:cNvSpPr>
            <a:spLocks noChangeArrowheads="1"/>
          </p:cNvSpPr>
          <p:nvPr/>
        </p:nvSpPr>
        <p:spPr bwMode="auto">
          <a:xfrm>
            <a:off x="304800" y="27432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4" name="Rectangle 54"/>
          <p:cNvSpPr>
            <a:spLocks noChangeArrowheads="1"/>
          </p:cNvSpPr>
          <p:nvPr/>
        </p:nvSpPr>
        <p:spPr bwMode="auto">
          <a:xfrm>
            <a:off x="457200" y="24384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5" name="Rectangle 55"/>
          <p:cNvSpPr>
            <a:spLocks noChangeArrowheads="1"/>
          </p:cNvSpPr>
          <p:nvPr/>
        </p:nvSpPr>
        <p:spPr bwMode="auto">
          <a:xfrm>
            <a:off x="4876800" y="3352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6" name="Text Box 56"/>
          <p:cNvSpPr txBox="1">
            <a:spLocks noChangeArrowheads="1"/>
          </p:cNvSpPr>
          <p:nvPr/>
        </p:nvSpPr>
        <p:spPr bwMode="auto">
          <a:xfrm>
            <a:off x="1916113" y="1141413"/>
            <a:ext cx="532288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you already have a program for 3 disks.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Can you use it to solve 4 disks?</a:t>
            </a:r>
          </a:p>
        </p:txBody>
      </p:sp>
      <p:sp>
        <p:nvSpPr>
          <p:cNvPr id="1141817" name="Rectangle 57"/>
          <p:cNvSpPr>
            <a:spLocks noChangeArrowheads="1"/>
          </p:cNvSpPr>
          <p:nvPr/>
        </p:nvSpPr>
        <p:spPr bwMode="auto">
          <a:xfrm>
            <a:off x="685800" y="18288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8" name="Rectangle 58"/>
          <p:cNvSpPr>
            <a:spLocks noChangeArrowheads="1"/>
          </p:cNvSpPr>
          <p:nvPr/>
        </p:nvSpPr>
        <p:spPr bwMode="auto">
          <a:xfrm>
            <a:off x="6781800" y="27432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9" name="Text Box 59"/>
          <p:cNvSpPr txBox="1">
            <a:spLocks noChangeArrowheads="1"/>
          </p:cNvSpPr>
          <p:nvPr/>
        </p:nvSpPr>
        <p:spPr bwMode="auto">
          <a:xfrm>
            <a:off x="5562600" y="1828800"/>
            <a:ext cx="3363913" cy="7397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In order to move the largest disk,</a:t>
            </a:r>
          </a:p>
          <a:p>
            <a:r>
              <a:rPr lang="en-US" altLang="zh-TW" sz="1400"/>
              <a:t>I have to move the top 3 disks first,</a:t>
            </a:r>
          </a:p>
          <a:p>
            <a:r>
              <a:rPr lang="en-US" altLang="zh-TW" sz="1400"/>
              <a:t>and I can use the program for 3 disks.</a:t>
            </a:r>
          </a:p>
        </p:txBody>
      </p:sp>
      <p:sp>
        <p:nvSpPr>
          <p:cNvPr id="1141820" name="Rectangle 60"/>
          <p:cNvSpPr>
            <a:spLocks noChangeArrowheads="1"/>
          </p:cNvSpPr>
          <p:nvPr/>
        </p:nvSpPr>
        <p:spPr bwMode="auto">
          <a:xfrm>
            <a:off x="2209800" y="39624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21" name="Text Box 61"/>
          <p:cNvSpPr txBox="1">
            <a:spLocks noChangeArrowheads="1"/>
          </p:cNvSpPr>
          <p:nvPr/>
        </p:nvSpPr>
        <p:spPr bwMode="auto">
          <a:xfrm>
            <a:off x="1828800" y="3495675"/>
            <a:ext cx="2633663" cy="3143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Then I move the largest disk.</a:t>
            </a:r>
          </a:p>
        </p:txBody>
      </p:sp>
      <p:sp>
        <p:nvSpPr>
          <p:cNvPr id="1141822" name="Text Box 62"/>
          <p:cNvSpPr txBox="1">
            <a:spLocks noChangeArrowheads="1"/>
          </p:cNvSpPr>
          <p:nvPr/>
        </p:nvSpPr>
        <p:spPr bwMode="auto">
          <a:xfrm>
            <a:off x="5334000" y="4044950"/>
            <a:ext cx="3182938" cy="5270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Then I can use the program to move</a:t>
            </a:r>
          </a:p>
          <a:p>
            <a:r>
              <a:rPr lang="en-US" altLang="zh-TW" sz="1400"/>
              <a:t>the 3 disks from pole 2 to pole 3.</a:t>
            </a:r>
          </a:p>
        </p:txBody>
      </p:sp>
      <p:sp>
        <p:nvSpPr>
          <p:cNvPr id="1141823" name="Rectangle 63"/>
          <p:cNvSpPr>
            <a:spLocks noChangeArrowheads="1"/>
          </p:cNvSpPr>
          <p:nvPr/>
        </p:nvSpPr>
        <p:spPr bwMode="auto">
          <a:xfrm>
            <a:off x="82296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24" name="Rectangle 64"/>
          <p:cNvSpPr>
            <a:spLocks noChangeArrowheads="1"/>
          </p:cNvSpPr>
          <p:nvPr/>
        </p:nvSpPr>
        <p:spPr bwMode="auto">
          <a:xfrm>
            <a:off x="7924800" y="5638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25" name="Rectangle 65"/>
          <p:cNvSpPr>
            <a:spLocks noChangeArrowheads="1"/>
          </p:cNvSpPr>
          <p:nvPr/>
        </p:nvSpPr>
        <p:spPr bwMode="auto">
          <a:xfrm>
            <a:off x="8077200" y="5334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26" name="Rectangle 66"/>
          <p:cNvSpPr>
            <a:spLocks noChangeArrowheads="1"/>
          </p:cNvSpPr>
          <p:nvPr/>
        </p:nvSpPr>
        <p:spPr bwMode="auto">
          <a:xfrm>
            <a:off x="8305800" y="47244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27" name="Text Box 67"/>
          <p:cNvSpPr txBox="1">
            <a:spLocks noChangeArrowheads="1"/>
          </p:cNvSpPr>
          <p:nvPr/>
        </p:nvSpPr>
        <p:spPr bwMode="auto">
          <a:xfrm>
            <a:off x="365125" y="5680075"/>
            <a:ext cx="40163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Since the program requires 7 steps,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total number of steps is 15.</a:t>
            </a:r>
          </a:p>
        </p:txBody>
      </p:sp>
    </p:spTree>
    <p:extLst>
      <p:ext uri="{BB962C8B-B14F-4D97-AF65-F5344CB8AC3E}">
        <p14:creationId xmlns:p14="http://schemas.microsoft.com/office/powerpoint/2010/main" val="414501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791" grpId="0" animBg="1"/>
      <p:bldP spid="1141792" grpId="0" animBg="1"/>
      <p:bldP spid="1141793" grpId="0" animBg="1"/>
      <p:bldP spid="1141807" grpId="0" animBg="1"/>
      <p:bldP spid="1141808" grpId="0" animBg="1"/>
      <p:bldP spid="1141809" grpId="0" animBg="1"/>
      <p:bldP spid="1141810" grpId="0" animBg="1"/>
      <p:bldP spid="1141811" grpId="0" animBg="1"/>
      <p:bldP spid="1141815" grpId="0" animBg="1"/>
      <p:bldP spid="1141818" grpId="0" animBg="1"/>
      <p:bldP spid="1141819" grpId="0" animBg="1"/>
      <p:bldP spid="1141820" grpId="0" animBg="1"/>
      <p:bldP spid="1141821" grpId="0" animBg="1"/>
      <p:bldP spid="1141822" grpId="0" animBg="1"/>
      <p:bldP spid="1141823" grpId="0" animBg="1"/>
      <p:bldP spid="1141824" grpId="0" animBg="1"/>
      <p:bldP spid="1141825" grpId="0" animBg="1"/>
      <p:bldP spid="1141826" grpId="0" animBg="1"/>
      <p:bldP spid="11418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9475" y="457200"/>
            <a:ext cx="478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Computing Exponential Function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09800" y="1947863"/>
            <a:ext cx="47053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int EX(int n)</a:t>
            </a:r>
          </a:p>
          <a:p>
            <a:pPr eaLnBrk="1" hangingPunct="1"/>
            <a:r>
              <a:rPr lang="en-US" altLang="zh-TW"/>
              <a:t>{</a:t>
            </a:r>
          </a:p>
          <a:p>
            <a:pPr eaLnBrk="1" hangingPunct="1"/>
            <a:r>
              <a:rPr lang="en-US" altLang="zh-TW"/>
              <a:t>	if (n==0)</a:t>
            </a:r>
          </a:p>
          <a:p>
            <a:pPr eaLnBrk="1" hangingPunct="1"/>
            <a:r>
              <a:rPr lang="en-US" altLang="zh-TW"/>
              <a:t>		return 1;</a:t>
            </a:r>
          </a:p>
          <a:p>
            <a:pPr eaLnBrk="1" hangingPunct="1"/>
            <a:r>
              <a:rPr lang="en-US" altLang="zh-TW"/>
              <a:t>	else</a:t>
            </a:r>
          </a:p>
          <a:p>
            <a:pPr eaLnBrk="1" hangingPunct="1"/>
            <a:r>
              <a:rPr lang="en-US" altLang="zh-TW"/>
              <a:t>		return (EX(n-1)+EX(n-1));</a:t>
            </a:r>
          </a:p>
          <a:p>
            <a:pPr eaLnBrk="1" hangingPunct="1"/>
            <a:r>
              <a:rPr lang="en-US" altLang="zh-TW"/>
              <a:t>}</a:t>
            </a:r>
          </a:p>
        </p:txBody>
      </p:sp>
      <p:sp>
        <p:nvSpPr>
          <p:cNvPr id="1082372" name="Text Box 4"/>
          <p:cNvSpPr txBox="1">
            <a:spLocks noChangeArrowheads="1"/>
          </p:cNvSpPr>
          <p:nvPr/>
        </p:nvSpPr>
        <p:spPr bwMode="auto">
          <a:xfrm>
            <a:off x="1543050" y="4348163"/>
            <a:ext cx="437832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function calls if I run EX(n)?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84488" y="1233488"/>
            <a:ext cx="3449637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function is to compute 2</a:t>
            </a:r>
            <a:r>
              <a:rPr lang="en-US" altLang="zh-TW" baseline="30000"/>
              <a:t>n</a:t>
            </a:r>
            <a:r>
              <a:rPr lang="en-US" altLang="zh-TW"/>
              <a:t>.</a:t>
            </a:r>
          </a:p>
        </p:txBody>
      </p:sp>
      <p:sp>
        <p:nvSpPr>
          <p:cNvPr id="1082374" name="Text Box 6"/>
          <p:cNvSpPr txBox="1">
            <a:spLocks noChangeArrowheads="1"/>
          </p:cNvSpPr>
          <p:nvPr/>
        </p:nvSpPr>
        <p:spPr bwMode="auto">
          <a:xfrm>
            <a:off x="6115050" y="4348163"/>
            <a:ext cx="11239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</a:t>
            </a:r>
            <a:r>
              <a:rPr lang="en-US" altLang="zh-TW" baseline="30000"/>
              <a:t>n</a:t>
            </a:r>
            <a:r>
              <a:rPr lang="en-US" altLang="zh-TW"/>
              <a:t> times.</a:t>
            </a:r>
          </a:p>
        </p:txBody>
      </p:sp>
      <p:sp>
        <p:nvSpPr>
          <p:cNvPr id="1082375" name="Text Box 7"/>
          <p:cNvSpPr txBox="1">
            <a:spLocks noChangeArrowheads="1"/>
          </p:cNvSpPr>
          <p:nvPr/>
        </p:nvSpPr>
        <p:spPr bwMode="auto">
          <a:xfrm>
            <a:off x="2057400" y="5181600"/>
            <a:ext cx="512762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If we replace the last line by return 2EX(n-1),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the program will compute the same thing,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there will be only n function calls.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2372" grpId="0" animBg="1"/>
      <p:bldP spid="1082374" grpId="0" animBg="1"/>
      <p:bldP spid="108237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grpSp>
        <p:nvGrpSpPr>
          <p:cNvPr id="1142787" name="Group 3"/>
          <p:cNvGrpSpPr>
            <a:grpSpLocks/>
          </p:cNvGrpSpPr>
          <p:nvPr/>
        </p:nvGrpSpPr>
        <p:grpSpPr bwMode="auto">
          <a:xfrm>
            <a:off x="76200" y="2057400"/>
            <a:ext cx="1371600" cy="1066800"/>
            <a:chOff x="576" y="960"/>
            <a:chExt cx="1200" cy="864"/>
          </a:xfrm>
        </p:grpSpPr>
        <p:sp>
          <p:nvSpPr>
            <p:cNvPr id="1142788" name="Rectangle 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89" name="Rectangle 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790" name="Group 6"/>
          <p:cNvGrpSpPr>
            <a:grpSpLocks/>
          </p:cNvGrpSpPr>
          <p:nvPr/>
        </p:nvGrpSpPr>
        <p:grpSpPr bwMode="auto">
          <a:xfrm>
            <a:off x="1600200" y="2057400"/>
            <a:ext cx="1371600" cy="1066800"/>
            <a:chOff x="576" y="960"/>
            <a:chExt cx="1200" cy="864"/>
          </a:xfrm>
        </p:grpSpPr>
        <p:sp>
          <p:nvSpPr>
            <p:cNvPr id="1142791" name="Rectangle 7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92" name="Rectangle 8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793" name="Group 9"/>
          <p:cNvGrpSpPr>
            <a:grpSpLocks/>
          </p:cNvGrpSpPr>
          <p:nvPr/>
        </p:nvGrpSpPr>
        <p:grpSpPr bwMode="auto">
          <a:xfrm>
            <a:off x="3124200" y="2057400"/>
            <a:ext cx="1371600" cy="1066800"/>
            <a:chOff x="576" y="960"/>
            <a:chExt cx="1200" cy="864"/>
          </a:xfrm>
        </p:grpSpPr>
        <p:sp>
          <p:nvSpPr>
            <p:cNvPr id="1142794" name="Rectangle 1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95" name="Rectangle 1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796" name="Group 12"/>
          <p:cNvGrpSpPr>
            <a:grpSpLocks/>
          </p:cNvGrpSpPr>
          <p:nvPr/>
        </p:nvGrpSpPr>
        <p:grpSpPr bwMode="auto">
          <a:xfrm>
            <a:off x="4648200" y="2667000"/>
            <a:ext cx="1371600" cy="1066800"/>
            <a:chOff x="576" y="960"/>
            <a:chExt cx="1200" cy="864"/>
          </a:xfrm>
        </p:grpSpPr>
        <p:sp>
          <p:nvSpPr>
            <p:cNvPr id="1142797" name="Rectangle 1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98" name="Rectangle 1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799" name="Group 15"/>
          <p:cNvGrpSpPr>
            <a:grpSpLocks/>
          </p:cNvGrpSpPr>
          <p:nvPr/>
        </p:nvGrpSpPr>
        <p:grpSpPr bwMode="auto">
          <a:xfrm>
            <a:off x="6172200" y="2667000"/>
            <a:ext cx="1371600" cy="1066800"/>
            <a:chOff x="576" y="960"/>
            <a:chExt cx="1200" cy="864"/>
          </a:xfrm>
        </p:grpSpPr>
        <p:sp>
          <p:nvSpPr>
            <p:cNvPr id="1142800" name="Rectangle 16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01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802" name="Group 18"/>
          <p:cNvGrpSpPr>
            <a:grpSpLocks/>
          </p:cNvGrpSpPr>
          <p:nvPr/>
        </p:nvGrpSpPr>
        <p:grpSpPr bwMode="auto">
          <a:xfrm>
            <a:off x="7696200" y="2667000"/>
            <a:ext cx="1371600" cy="1066800"/>
            <a:chOff x="576" y="960"/>
            <a:chExt cx="1200" cy="864"/>
          </a:xfrm>
        </p:grpSpPr>
        <p:sp>
          <p:nvSpPr>
            <p:cNvPr id="1142803" name="Rectangle 19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04" name="Rectangle 20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805" name="Group 21"/>
          <p:cNvGrpSpPr>
            <a:grpSpLocks/>
          </p:cNvGrpSpPr>
          <p:nvPr/>
        </p:nvGrpSpPr>
        <p:grpSpPr bwMode="auto">
          <a:xfrm>
            <a:off x="76200" y="3886200"/>
            <a:ext cx="1371600" cy="1066800"/>
            <a:chOff x="576" y="960"/>
            <a:chExt cx="1200" cy="864"/>
          </a:xfrm>
        </p:grpSpPr>
        <p:sp>
          <p:nvSpPr>
            <p:cNvPr id="1142806" name="Rectangle 22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07" name="Rectangle 23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808" name="Group 24"/>
          <p:cNvGrpSpPr>
            <a:grpSpLocks/>
          </p:cNvGrpSpPr>
          <p:nvPr/>
        </p:nvGrpSpPr>
        <p:grpSpPr bwMode="auto">
          <a:xfrm>
            <a:off x="1600200" y="3886200"/>
            <a:ext cx="1371600" cy="1066800"/>
            <a:chOff x="576" y="960"/>
            <a:chExt cx="1200" cy="864"/>
          </a:xfrm>
        </p:grpSpPr>
        <p:sp>
          <p:nvSpPr>
            <p:cNvPr id="1142809" name="Rectangle 25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10" name="Rectangle 26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811" name="Group 27"/>
          <p:cNvGrpSpPr>
            <a:grpSpLocks/>
          </p:cNvGrpSpPr>
          <p:nvPr/>
        </p:nvGrpSpPr>
        <p:grpSpPr bwMode="auto">
          <a:xfrm>
            <a:off x="3124200" y="3886200"/>
            <a:ext cx="1371600" cy="1066800"/>
            <a:chOff x="576" y="960"/>
            <a:chExt cx="1200" cy="864"/>
          </a:xfrm>
        </p:grpSpPr>
        <p:sp>
          <p:nvSpPr>
            <p:cNvPr id="1142812" name="Rectangle 28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13" name="Rectangle 29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2815" name="Rectangle 31"/>
          <p:cNvSpPr>
            <a:spLocks noChangeArrowheads="1"/>
          </p:cNvSpPr>
          <p:nvPr/>
        </p:nvSpPr>
        <p:spPr bwMode="auto">
          <a:xfrm>
            <a:off x="3352800" y="45720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2817" name="Group 33"/>
          <p:cNvGrpSpPr>
            <a:grpSpLocks/>
          </p:cNvGrpSpPr>
          <p:nvPr/>
        </p:nvGrpSpPr>
        <p:grpSpPr bwMode="auto">
          <a:xfrm>
            <a:off x="4648200" y="4953000"/>
            <a:ext cx="1371600" cy="1066800"/>
            <a:chOff x="576" y="960"/>
            <a:chExt cx="1200" cy="864"/>
          </a:xfrm>
        </p:grpSpPr>
        <p:sp>
          <p:nvSpPr>
            <p:cNvPr id="1142818" name="Rectangle 3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19" name="Rectangle 3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820" name="Group 36"/>
          <p:cNvGrpSpPr>
            <a:grpSpLocks/>
          </p:cNvGrpSpPr>
          <p:nvPr/>
        </p:nvGrpSpPr>
        <p:grpSpPr bwMode="auto">
          <a:xfrm>
            <a:off x="6172200" y="4953000"/>
            <a:ext cx="1371600" cy="1066800"/>
            <a:chOff x="576" y="960"/>
            <a:chExt cx="1200" cy="864"/>
          </a:xfrm>
        </p:grpSpPr>
        <p:sp>
          <p:nvSpPr>
            <p:cNvPr id="1142821" name="Rectangle 37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22" name="Rectangle 38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823" name="Group 39"/>
          <p:cNvGrpSpPr>
            <a:grpSpLocks/>
          </p:cNvGrpSpPr>
          <p:nvPr/>
        </p:nvGrpSpPr>
        <p:grpSpPr bwMode="auto">
          <a:xfrm>
            <a:off x="7696200" y="4953000"/>
            <a:ext cx="1371600" cy="1066800"/>
            <a:chOff x="576" y="960"/>
            <a:chExt cx="1200" cy="864"/>
          </a:xfrm>
        </p:grpSpPr>
        <p:sp>
          <p:nvSpPr>
            <p:cNvPr id="1142824" name="Rectangle 4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25" name="Rectangle 4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2830" name="AutoShape 46"/>
          <p:cNvSpPr>
            <a:spLocks noChangeArrowheads="1"/>
          </p:cNvSpPr>
          <p:nvPr/>
        </p:nvSpPr>
        <p:spPr bwMode="auto">
          <a:xfrm rot="1857222">
            <a:off x="4305300" y="23622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31" name="AutoShape 47"/>
          <p:cNvSpPr>
            <a:spLocks noChangeArrowheads="1"/>
          </p:cNvSpPr>
          <p:nvPr/>
        </p:nvSpPr>
        <p:spPr bwMode="auto">
          <a:xfrm rot="1857222">
            <a:off x="4267200" y="5076825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32" name="AutoShape 48"/>
          <p:cNvSpPr>
            <a:spLocks noChangeArrowheads="1"/>
          </p:cNvSpPr>
          <p:nvPr/>
        </p:nvSpPr>
        <p:spPr bwMode="auto">
          <a:xfrm rot="8800574">
            <a:off x="4305300" y="38100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33" name="Rectangle 49"/>
          <p:cNvSpPr>
            <a:spLocks noChangeArrowheads="1"/>
          </p:cNvSpPr>
          <p:nvPr/>
        </p:nvSpPr>
        <p:spPr bwMode="auto">
          <a:xfrm>
            <a:off x="304800" y="27432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35" name="Rectangle 51"/>
          <p:cNvSpPr>
            <a:spLocks noChangeArrowheads="1"/>
          </p:cNvSpPr>
          <p:nvPr/>
        </p:nvSpPr>
        <p:spPr bwMode="auto">
          <a:xfrm>
            <a:off x="4876800" y="3352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36" name="Text Box 52"/>
          <p:cNvSpPr txBox="1">
            <a:spLocks noChangeArrowheads="1"/>
          </p:cNvSpPr>
          <p:nvPr/>
        </p:nvSpPr>
        <p:spPr bwMode="auto">
          <a:xfrm>
            <a:off x="2759075" y="1141413"/>
            <a:ext cx="3565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recursion is true for any n.</a:t>
            </a:r>
          </a:p>
        </p:txBody>
      </p:sp>
      <p:sp>
        <p:nvSpPr>
          <p:cNvPr id="1142839" name="Text Box 55"/>
          <p:cNvSpPr txBox="1">
            <a:spLocks noChangeArrowheads="1"/>
          </p:cNvSpPr>
          <p:nvPr/>
        </p:nvSpPr>
        <p:spPr bwMode="auto">
          <a:xfrm>
            <a:off x="5562600" y="1828800"/>
            <a:ext cx="3503613" cy="7397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In order to move the largest disk,</a:t>
            </a:r>
          </a:p>
          <a:p>
            <a:r>
              <a:rPr lang="en-US" altLang="zh-TW" sz="1400"/>
              <a:t>I must move the top n-1 disks first,</a:t>
            </a:r>
          </a:p>
          <a:p>
            <a:r>
              <a:rPr lang="en-US" altLang="zh-TW" sz="1400"/>
              <a:t>and I can use the program for n-1 disks.</a:t>
            </a:r>
          </a:p>
        </p:txBody>
      </p:sp>
      <p:sp>
        <p:nvSpPr>
          <p:cNvPr id="1142841" name="Text Box 57"/>
          <p:cNvSpPr txBox="1">
            <a:spLocks noChangeArrowheads="1"/>
          </p:cNvSpPr>
          <p:nvPr/>
        </p:nvSpPr>
        <p:spPr bwMode="auto">
          <a:xfrm>
            <a:off x="1828800" y="3495675"/>
            <a:ext cx="2633663" cy="3143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Then I move the largest disk.</a:t>
            </a:r>
          </a:p>
        </p:txBody>
      </p:sp>
      <p:sp>
        <p:nvSpPr>
          <p:cNvPr id="1142842" name="Text Box 58"/>
          <p:cNvSpPr txBox="1">
            <a:spLocks noChangeArrowheads="1"/>
          </p:cNvSpPr>
          <p:nvPr/>
        </p:nvSpPr>
        <p:spPr bwMode="auto">
          <a:xfrm>
            <a:off x="5334000" y="4044950"/>
            <a:ext cx="3652838" cy="5270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Then I can use the program again to move</a:t>
            </a:r>
          </a:p>
          <a:p>
            <a:r>
              <a:rPr lang="en-US" altLang="zh-TW" sz="1400"/>
              <a:t>the n-1 disks from pole 2 to pole 3.</a:t>
            </a:r>
          </a:p>
        </p:txBody>
      </p:sp>
      <p:sp>
        <p:nvSpPr>
          <p:cNvPr id="1142844" name="Rectangle 60"/>
          <p:cNvSpPr>
            <a:spLocks noChangeArrowheads="1"/>
          </p:cNvSpPr>
          <p:nvPr/>
        </p:nvSpPr>
        <p:spPr bwMode="auto">
          <a:xfrm>
            <a:off x="7924800" y="5638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47" name="AutoShape 63"/>
          <p:cNvSpPr>
            <a:spLocks noChangeArrowheads="1"/>
          </p:cNvSpPr>
          <p:nvPr/>
        </p:nvSpPr>
        <p:spPr bwMode="auto">
          <a:xfrm>
            <a:off x="457200" y="2133600"/>
            <a:ext cx="6096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48" name="AutoShape 64"/>
          <p:cNvSpPr>
            <a:spLocks noChangeArrowheads="1"/>
          </p:cNvSpPr>
          <p:nvPr/>
        </p:nvSpPr>
        <p:spPr bwMode="auto">
          <a:xfrm>
            <a:off x="6553200" y="3048000"/>
            <a:ext cx="6096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49" name="AutoShape 65"/>
          <p:cNvSpPr>
            <a:spLocks noChangeArrowheads="1"/>
          </p:cNvSpPr>
          <p:nvPr/>
        </p:nvSpPr>
        <p:spPr bwMode="auto">
          <a:xfrm>
            <a:off x="1981200" y="4267200"/>
            <a:ext cx="6096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50" name="AutoShape 66"/>
          <p:cNvSpPr>
            <a:spLocks noChangeArrowheads="1"/>
          </p:cNvSpPr>
          <p:nvPr/>
        </p:nvSpPr>
        <p:spPr bwMode="auto">
          <a:xfrm>
            <a:off x="8077200" y="5029200"/>
            <a:ext cx="6096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51" name="Text Box 67"/>
          <p:cNvSpPr txBox="1">
            <a:spLocks noChangeArrowheads="1"/>
          </p:cNvSpPr>
          <p:nvPr/>
        </p:nvSpPr>
        <p:spPr bwMode="auto">
          <a:xfrm>
            <a:off x="228600" y="5334000"/>
            <a:ext cx="41973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Since the program requires r</a:t>
            </a:r>
            <a:r>
              <a:rPr lang="en-US" altLang="zh-TW" baseline="-25000"/>
              <a:t>n-1</a:t>
            </a:r>
            <a:r>
              <a:rPr lang="en-US" altLang="zh-TW"/>
              <a:t> steps,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total number of steps is 2r</a:t>
            </a:r>
            <a:r>
              <a:rPr lang="en-US" altLang="zh-TW" baseline="-25000"/>
              <a:t>n-1</a:t>
            </a:r>
            <a:r>
              <a:rPr lang="en-US" altLang="zh-TW"/>
              <a:t> + 1.</a:t>
            </a:r>
          </a:p>
        </p:txBody>
      </p:sp>
      <p:sp>
        <p:nvSpPr>
          <p:cNvPr id="1142852" name="Text Box 68"/>
          <p:cNvSpPr txBox="1">
            <a:spLocks noChangeArrowheads="1"/>
          </p:cNvSpPr>
          <p:nvPr/>
        </p:nvSpPr>
        <p:spPr bwMode="auto">
          <a:xfrm>
            <a:off x="1536700" y="6186488"/>
            <a:ext cx="1444625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</a:t>
            </a:r>
            <a:r>
              <a:rPr lang="en-US" altLang="zh-TW" baseline="-25000"/>
              <a:t>n</a:t>
            </a:r>
            <a:r>
              <a:rPr lang="en-US" altLang="zh-TW"/>
              <a:t> = 2r</a:t>
            </a:r>
            <a:r>
              <a:rPr lang="en-US" altLang="zh-TW" baseline="-25000"/>
              <a:t>n-1</a:t>
            </a:r>
            <a:r>
              <a:rPr lang="en-US" altLang="zh-TW"/>
              <a:t> + 1</a:t>
            </a:r>
          </a:p>
        </p:txBody>
      </p:sp>
    </p:spTree>
    <p:extLst>
      <p:ext uri="{BB962C8B-B14F-4D97-AF65-F5344CB8AC3E}">
        <p14:creationId xmlns:p14="http://schemas.microsoft.com/office/powerpoint/2010/main" val="89048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2815" grpId="0" animBg="1"/>
      <p:bldP spid="1142830" grpId="0" animBg="1"/>
      <p:bldP spid="1142831" grpId="0" animBg="1"/>
      <p:bldP spid="1142832" grpId="0" animBg="1"/>
      <p:bldP spid="1142835" grpId="0" animBg="1"/>
      <p:bldP spid="1142839" grpId="0" animBg="1"/>
      <p:bldP spid="1142841" grpId="0" animBg="1"/>
      <p:bldP spid="1142842" grpId="0" animBg="1"/>
      <p:bldP spid="1142844" grpId="0" animBg="1"/>
      <p:bldP spid="1142848" grpId="0" animBg="1"/>
      <p:bldP spid="1142849" grpId="0" animBg="1"/>
      <p:bldP spid="1142850" grpId="0" animBg="1"/>
      <p:bldP spid="1142851" grpId="0"/>
      <p:bldP spid="114285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001000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</p:pic>
      <p:sp>
        <p:nvSpPr>
          <p:cNvPr id="26627" name="TextBox 9"/>
          <p:cNvSpPr txBox="1">
            <a:spLocks noChangeArrowheads="1"/>
          </p:cNvSpPr>
          <p:nvPr/>
        </p:nvSpPr>
        <p:spPr bwMode="auto">
          <a:xfrm>
            <a:off x="838200" y="4586288"/>
            <a:ext cx="45148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2400">
                <a:latin typeface="Comic Sans MS" pitchFamily="66" charset="0"/>
              </a:rPr>
              <a:t>Move</a:t>
            </a:r>
            <a:r>
              <a:rPr kumimoji="0" lang="en-US" altLang="en-US" sz="2400" baseline="-25000">
                <a:latin typeface="Comic Sans MS" pitchFamily="66" charset="0"/>
              </a:rPr>
              <a:t>1,2</a:t>
            </a:r>
            <a:r>
              <a:rPr kumimoji="0" lang="en-US" altLang="en-US" sz="2400">
                <a:latin typeface="Comic Sans MS" pitchFamily="66" charset="0"/>
              </a:rPr>
              <a:t>(n)::= Move</a:t>
            </a:r>
            <a:r>
              <a:rPr kumimoji="0" lang="en-US" altLang="en-US" sz="2400" baseline="-25000">
                <a:latin typeface="Comic Sans MS" pitchFamily="66" charset="0"/>
              </a:rPr>
              <a:t>1,3</a:t>
            </a:r>
            <a:r>
              <a:rPr kumimoji="0" lang="en-US" altLang="en-US" sz="2400">
                <a:latin typeface="Comic Sans MS" pitchFamily="66" charset="0"/>
              </a:rPr>
              <a:t>(n-1);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en-US" sz="2400">
                <a:latin typeface="Comic Sans MS" pitchFamily="66" charset="0"/>
              </a:rPr>
              <a:t>                    biggest disk 1</a:t>
            </a:r>
            <a:r>
              <a:rPr kumimoji="0" lang="en-US" altLang="en-US" sz="2400" b="1">
                <a:latin typeface="Comic Sans MS" pitchFamily="66" charset="0"/>
                <a:sym typeface="Euclid Symbol" pitchFamily="18" charset="2"/>
              </a:rPr>
              <a:t></a:t>
            </a:r>
            <a:r>
              <a:rPr kumimoji="0" lang="en-US" altLang="en-US" sz="2400">
                <a:latin typeface="Comic Sans MS" pitchFamily="66" charset="0"/>
              </a:rPr>
              <a:t>2;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en-US" sz="2400">
                <a:latin typeface="Comic Sans MS" pitchFamily="66" charset="0"/>
              </a:rPr>
              <a:t>                    Move</a:t>
            </a:r>
            <a:r>
              <a:rPr kumimoji="0" lang="en-US" altLang="en-US" sz="2400" baseline="-25000">
                <a:latin typeface="Comic Sans MS" pitchFamily="66" charset="0"/>
              </a:rPr>
              <a:t>3,2</a:t>
            </a:r>
            <a:r>
              <a:rPr kumimoji="0" lang="en-US" altLang="en-US" sz="2400">
                <a:latin typeface="Comic Sans MS" pitchFamily="66" charset="0"/>
              </a:rPr>
              <a:t>(n-1)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838200" y="6262688"/>
            <a:ext cx="391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http://www.mazeworks.com/hanoi/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410200" y="4343400"/>
            <a:ext cx="33448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To move the biggest disk,</a:t>
            </a:r>
          </a:p>
          <a:p>
            <a:pPr eaLnBrk="1" hangingPunct="1"/>
            <a:r>
              <a:rPr lang="en-US" altLang="zh-TW"/>
              <a:t>we must first move the disks </a:t>
            </a:r>
          </a:p>
          <a:p>
            <a:pPr eaLnBrk="1" hangingPunct="1"/>
            <a:r>
              <a:rPr lang="en-US" altLang="zh-TW"/>
              <a:t>on top to another post.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46482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sp>
        <p:nvSpPr>
          <p:cNvPr id="1148931" name="Text Box 3"/>
          <p:cNvSpPr txBox="1">
            <a:spLocks noChangeArrowheads="1"/>
          </p:cNvSpPr>
          <p:nvPr/>
        </p:nvSpPr>
        <p:spPr bwMode="auto">
          <a:xfrm>
            <a:off x="2062163" y="2209800"/>
            <a:ext cx="5024437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T11(a,b)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{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T10(a,c);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printf(“Move Disk 11 from a to c\n”);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T10(c,b);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}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76200" y="1157288"/>
            <a:ext cx="9066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we already have a function T10(a,b) to move 10 disks from pole a to pole b.</a:t>
            </a:r>
          </a:p>
        </p:txBody>
      </p:sp>
      <p:sp>
        <p:nvSpPr>
          <p:cNvPr id="1148934" name="Text Box 6"/>
          <p:cNvSpPr txBox="1">
            <a:spLocks noChangeArrowheads="1"/>
          </p:cNvSpPr>
          <p:nvPr/>
        </p:nvSpPr>
        <p:spPr bwMode="auto">
          <a:xfrm>
            <a:off x="152400" y="1676400"/>
            <a:ext cx="5143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It is then easy to write a program for T11(a,b)</a:t>
            </a:r>
          </a:p>
        </p:txBody>
      </p:sp>
      <p:sp>
        <p:nvSpPr>
          <p:cNvPr id="1148935" name="Text Box 7"/>
          <p:cNvSpPr txBox="1">
            <a:spLocks noChangeArrowheads="1"/>
          </p:cNvSpPr>
          <p:nvPr/>
        </p:nvSpPr>
        <p:spPr bwMode="auto">
          <a:xfrm>
            <a:off x="1362075" y="4800600"/>
            <a:ext cx="64103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 general you can write exactly the same program for Tn,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we are given a program for Tn-1.</a:t>
            </a:r>
          </a:p>
        </p:txBody>
      </p:sp>
      <p:sp>
        <p:nvSpPr>
          <p:cNvPr id="1148936" name="Text Box 8"/>
          <p:cNvSpPr txBox="1">
            <a:spLocks noChangeArrowheads="1"/>
          </p:cNvSpPr>
          <p:nvPr/>
        </p:nvSpPr>
        <p:spPr bwMode="auto">
          <a:xfrm>
            <a:off x="1371600" y="5715000"/>
            <a:ext cx="6142038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Instead of writing one program for each 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we can take n as an input and write a recursive program.</a:t>
            </a:r>
          </a:p>
        </p:txBody>
      </p:sp>
    </p:spTree>
    <p:extLst>
      <p:ext uri="{BB962C8B-B14F-4D97-AF65-F5344CB8AC3E}">
        <p14:creationId xmlns:p14="http://schemas.microsoft.com/office/powerpoint/2010/main" val="302295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934" grpId="0"/>
      <p:bldP spid="1148935" grpId="0"/>
      <p:bldP spid="114893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204788" y="1412875"/>
            <a:ext cx="8710612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Tower_of_Hanoi(int origin, int destination, int buffer, int number)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{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if (n==0)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return;	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Tower_of_Hanoi(origin, buffer, destination, number-1);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printf(“Move Disk #%d from %d to %d\n”, number, origin, destination);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Tower_of_Hanoi(buffer, destination, origin, number-1);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}</a:t>
            </a:r>
          </a:p>
        </p:txBody>
      </p:sp>
      <p:sp>
        <p:nvSpPr>
          <p:cNvPr id="1089543" name="Text Box 7"/>
          <p:cNvSpPr txBox="1">
            <a:spLocks noChangeArrowheads="1"/>
          </p:cNvSpPr>
          <p:nvPr/>
        </p:nvSpPr>
        <p:spPr bwMode="auto">
          <a:xfrm>
            <a:off x="1600200" y="4994275"/>
            <a:ext cx="5867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is the power of recursive thinking.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program is very short,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yet there is no easy way to write it without recursion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954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sp>
        <p:nvSpPr>
          <p:cNvPr id="1115141" name="Text Box 5"/>
          <p:cNvSpPr txBox="1">
            <a:spLocks noChangeArrowheads="1"/>
          </p:cNvSpPr>
          <p:nvPr/>
        </p:nvSpPr>
        <p:spPr bwMode="auto">
          <a:xfrm>
            <a:off x="838200" y="3276600"/>
            <a:ext cx="1287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T(A,C,B,3)</a:t>
            </a: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1638300" y="1066800"/>
            <a:ext cx="5829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Tower_of_Hanoi(origin, destination, buffer, number)</a:t>
            </a:r>
          </a:p>
        </p:txBody>
      </p:sp>
      <p:sp>
        <p:nvSpPr>
          <p:cNvPr id="1115144" name="Text Box 8"/>
          <p:cNvSpPr txBox="1">
            <a:spLocks noChangeArrowheads="1"/>
          </p:cNvSpPr>
          <p:nvPr/>
        </p:nvSpPr>
        <p:spPr bwMode="auto">
          <a:xfrm>
            <a:off x="365125" y="3851275"/>
            <a:ext cx="2338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Move 3 from A to C.</a:t>
            </a:r>
          </a:p>
        </p:txBody>
      </p:sp>
      <p:sp>
        <p:nvSpPr>
          <p:cNvPr id="1115145" name="Line 9"/>
          <p:cNvSpPr>
            <a:spLocks noChangeShapeType="1"/>
          </p:cNvSpPr>
          <p:nvPr/>
        </p:nvSpPr>
        <p:spPr bwMode="auto">
          <a:xfrm flipV="1">
            <a:off x="2057400" y="2438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146" name="Line 10"/>
          <p:cNvSpPr>
            <a:spLocks noChangeShapeType="1"/>
          </p:cNvSpPr>
          <p:nvPr/>
        </p:nvSpPr>
        <p:spPr bwMode="auto">
          <a:xfrm>
            <a:off x="2057400" y="35052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147" name="Text Box 11"/>
          <p:cNvSpPr txBox="1">
            <a:spLocks noChangeArrowheads="1"/>
          </p:cNvSpPr>
          <p:nvPr/>
        </p:nvSpPr>
        <p:spPr bwMode="auto">
          <a:xfrm>
            <a:off x="3200400" y="2133600"/>
            <a:ext cx="1287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T(A,B,C,2)</a:t>
            </a:r>
          </a:p>
        </p:txBody>
      </p:sp>
      <p:sp>
        <p:nvSpPr>
          <p:cNvPr id="1115148" name="Text Box 12"/>
          <p:cNvSpPr txBox="1">
            <a:spLocks noChangeArrowheads="1"/>
          </p:cNvSpPr>
          <p:nvPr/>
        </p:nvSpPr>
        <p:spPr bwMode="auto">
          <a:xfrm>
            <a:off x="3284538" y="5105400"/>
            <a:ext cx="1287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T(B,C,A,2)</a:t>
            </a:r>
          </a:p>
        </p:txBody>
      </p:sp>
      <p:sp>
        <p:nvSpPr>
          <p:cNvPr id="1115149" name="Text Box 13"/>
          <p:cNvSpPr txBox="1">
            <a:spLocks noChangeArrowheads="1"/>
          </p:cNvSpPr>
          <p:nvPr/>
        </p:nvSpPr>
        <p:spPr bwMode="auto">
          <a:xfrm>
            <a:off x="3200400" y="2743200"/>
            <a:ext cx="2263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move 2 from A to B</a:t>
            </a:r>
          </a:p>
        </p:txBody>
      </p:sp>
      <p:sp>
        <p:nvSpPr>
          <p:cNvPr id="1115150" name="Text Box 14"/>
          <p:cNvSpPr txBox="1">
            <a:spLocks noChangeArrowheads="1"/>
          </p:cNvSpPr>
          <p:nvPr/>
        </p:nvSpPr>
        <p:spPr bwMode="auto">
          <a:xfrm>
            <a:off x="3124200" y="5653088"/>
            <a:ext cx="223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move 2 from B to C</a:t>
            </a:r>
          </a:p>
        </p:txBody>
      </p:sp>
      <p:sp>
        <p:nvSpPr>
          <p:cNvPr id="1115151" name="Line 15"/>
          <p:cNvSpPr>
            <a:spLocks noChangeShapeType="1"/>
          </p:cNvSpPr>
          <p:nvPr/>
        </p:nvSpPr>
        <p:spPr bwMode="auto">
          <a:xfrm flipV="1">
            <a:off x="5486400" y="18288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152" name="Line 16"/>
          <p:cNvSpPr>
            <a:spLocks noChangeShapeType="1"/>
          </p:cNvSpPr>
          <p:nvPr/>
        </p:nvSpPr>
        <p:spPr bwMode="auto">
          <a:xfrm>
            <a:off x="5486400" y="23622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153" name="Line 17"/>
          <p:cNvSpPr>
            <a:spLocks noChangeShapeType="1"/>
          </p:cNvSpPr>
          <p:nvPr/>
        </p:nvSpPr>
        <p:spPr bwMode="auto">
          <a:xfrm flipV="1">
            <a:off x="5257800" y="47244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154" name="Line 18"/>
          <p:cNvSpPr>
            <a:spLocks noChangeShapeType="1"/>
          </p:cNvSpPr>
          <p:nvPr/>
        </p:nvSpPr>
        <p:spPr bwMode="auto">
          <a:xfrm>
            <a:off x="5257800" y="54864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155" name="Text Box 19"/>
          <p:cNvSpPr txBox="1">
            <a:spLocks noChangeArrowheads="1"/>
          </p:cNvSpPr>
          <p:nvPr/>
        </p:nvSpPr>
        <p:spPr bwMode="auto">
          <a:xfrm>
            <a:off x="6789738" y="16144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T(A,C,B,1)</a:t>
            </a:r>
          </a:p>
        </p:txBody>
      </p:sp>
      <p:sp>
        <p:nvSpPr>
          <p:cNvPr id="1115156" name="Text Box 20"/>
          <p:cNvSpPr txBox="1">
            <a:spLocks noChangeArrowheads="1"/>
          </p:cNvSpPr>
          <p:nvPr/>
        </p:nvSpPr>
        <p:spPr bwMode="auto">
          <a:xfrm>
            <a:off x="6781800" y="28956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T(C,B,A,1)</a:t>
            </a:r>
          </a:p>
        </p:txBody>
      </p:sp>
      <p:sp>
        <p:nvSpPr>
          <p:cNvPr id="1115157" name="Text Box 21"/>
          <p:cNvSpPr txBox="1">
            <a:spLocks noChangeArrowheads="1"/>
          </p:cNvSpPr>
          <p:nvPr/>
        </p:nvSpPr>
        <p:spPr bwMode="auto">
          <a:xfrm>
            <a:off x="6858000" y="44338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T(B,A,C,1)</a:t>
            </a:r>
          </a:p>
        </p:txBody>
      </p:sp>
      <p:sp>
        <p:nvSpPr>
          <p:cNvPr id="1115158" name="Text Box 22"/>
          <p:cNvSpPr txBox="1">
            <a:spLocks noChangeArrowheads="1"/>
          </p:cNvSpPr>
          <p:nvPr/>
        </p:nvSpPr>
        <p:spPr bwMode="auto">
          <a:xfrm>
            <a:off x="6902450" y="58054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T(A,C,B,1)</a:t>
            </a:r>
          </a:p>
        </p:txBody>
      </p:sp>
      <p:sp>
        <p:nvSpPr>
          <p:cNvPr id="1115159" name="Text Box 23"/>
          <p:cNvSpPr txBox="1">
            <a:spLocks noChangeArrowheads="1"/>
          </p:cNvSpPr>
          <p:nvPr/>
        </p:nvSpPr>
        <p:spPr bwMode="auto">
          <a:xfrm>
            <a:off x="6781800" y="2057400"/>
            <a:ext cx="2220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move 1 from A to C</a:t>
            </a:r>
          </a:p>
        </p:txBody>
      </p:sp>
      <p:sp>
        <p:nvSpPr>
          <p:cNvPr id="1115160" name="Text Box 24"/>
          <p:cNvSpPr txBox="1">
            <a:spLocks noChangeArrowheads="1"/>
          </p:cNvSpPr>
          <p:nvPr/>
        </p:nvSpPr>
        <p:spPr bwMode="auto">
          <a:xfrm>
            <a:off x="6781800" y="3352800"/>
            <a:ext cx="2198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move 1 from C to B</a:t>
            </a:r>
          </a:p>
        </p:txBody>
      </p:sp>
      <p:sp>
        <p:nvSpPr>
          <p:cNvPr id="1115161" name="Text Box 25"/>
          <p:cNvSpPr txBox="1">
            <a:spLocks noChangeArrowheads="1"/>
          </p:cNvSpPr>
          <p:nvPr/>
        </p:nvSpPr>
        <p:spPr bwMode="auto">
          <a:xfrm>
            <a:off x="6781800" y="4876800"/>
            <a:ext cx="2227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move 1 from B to A</a:t>
            </a:r>
          </a:p>
        </p:txBody>
      </p:sp>
      <p:sp>
        <p:nvSpPr>
          <p:cNvPr id="1115162" name="Text Box 26"/>
          <p:cNvSpPr txBox="1">
            <a:spLocks noChangeArrowheads="1"/>
          </p:cNvSpPr>
          <p:nvPr/>
        </p:nvSpPr>
        <p:spPr bwMode="auto">
          <a:xfrm>
            <a:off x="6840538" y="6262688"/>
            <a:ext cx="2220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move 1 from A to C</a:t>
            </a:r>
          </a:p>
        </p:txBody>
      </p:sp>
      <p:sp>
        <p:nvSpPr>
          <p:cNvPr id="1115163" name="Text Box 27"/>
          <p:cNvSpPr txBox="1">
            <a:spLocks noChangeArrowheads="1"/>
          </p:cNvSpPr>
          <p:nvPr/>
        </p:nvSpPr>
        <p:spPr bwMode="auto">
          <a:xfrm>
            <a:off x="8229600" y="1524000"/>
            <a:ext cx="2968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1115164" name="Text Box 28"/>
          <p:cNvSpPr txBox="1">
            <a:spLocks noChangeArrowheads="1"/>
          </p:cNvSpPr>
          <p:nvPr/>
        </p:nvSpPr>
        <p:spPr bwMode="auto">
          <a:xfrm>
            <a:off x="4572000" y="2138363"/>
            <a:ext cx="3333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1115165" name="Text Box 29"/>
          <p:cNvSpPr txBox="1">
            <a:spLocks noChangeArrowheads="1"/>
          </p:cNvSpPr>
          <p:nvPr/>
        </p:nvSpPr>
        <p:spPr bwMode="auto">
          <a:xfrm>
            <a:off x="8277225" y="2819400"/>
            <a:ext cx="3333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1115166" name="Text Box 30"/>
          <p:cNvSpPr txBox="1">
            <a:spLocks noChangeArrowheads="1"/>
          </p:cNvSpPr>
          <p:nvPr/>
        </p:nvSpPr>
        <p:spPr bwMode="auto">
          <a:xfrm>
            <a:off x="2286000" y="3352800"/>
            <a:ext cx="3333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1115167" name="Text Box 31"/>
          <p:cNvSpPr txBox="1">
            <a:spLocks noChangeArrowheads="1"/>
          </p:cNvSpPr>
          <p:nvPr/>
        </p:nvSpPr>
        <p:spPr bwMode="auto">
          <a:xfrm>
            <a:off x="8277225" y="4424363"/>
            <a:ext cx="3333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1115168" name="Text Box 32"/>
          <p:cNvSpPr txBox="1">
            <a:spLocks noChangeArrowheads="1"/>
          </p:cNvSpPr>
          <p:nvPr/>
        </p:nvSpPr>
        <p:spPr bwMode="auto">
          <a:xfrm>
            <a:off x="4724400" y="5110163"/>
            <a:ext cx="3333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1115169" name="Text Box 33"/>
          <p:cNvSpPr txBox="1">
            <a:spLocks noChangeArrowheads="1"/>
          </p:cNvSpPr>
          <p:nvPr/>
        </p:nvSpPr>
        <p:spPr bwMode="auto">
          <a:xfrm>
            <a:off x="8305800" y="5715000"/>
            <a:ext cx="3333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5141" grpId="0"/>
      <p:bldP spid="1115144" grpId="0"/>
      <p:bldP spid="1115145" grpId="0" animBg="1"/>
      <p:bldP spid="1115146" grpId="0" animBg="1"/>
      <p:bldP spid="1115147" grpId="0"/>
      <p:bldP spid="1115148" grpId="0"/>
      <p:bldP spid="1115149" grpId="0"/>
      <p:bldP spid="1115150" grpId="0"/>
      <p:bldP spid="1115151" grpId="0" animBg="1"/>
      <p:bldP spid="1115152" grpId="0" animBg="1"/>
      <p:bldP spid="1115153" grpId="0" animBg="1"/>
      <p:bldP spid="1115154" grpId="0" animBg="1"/>
      <p:bldP spid="1115155" grpId="0"/>
      <p:bldP spid="1115156" grpId="0"/>
      <p:bldP spid="1115157" grpId="0"/>
      <p:bldP spid="1115158" grpId="0"/>
      <p:bldP spid="1115159" grpId="0"/>
      <p:bldP spid="1115160" grpId="0"/>
      <p:bldP spid="1115161" grpId="0"/>
      <p:bldP spid="1115162" grpId="0"/>
      <p:bldP spid="1115163" grpId="0" animBg="1"/>
      <p:bldP spid="1115164" grpId="0" animBg="1"/>
      <p:bldP spid="1115165" grpId="0" animBg="1"/>
      <p:bldP spid="1115166" grpId="0" animBg="1"/>
      <p:bldP spid="1115167" grpId="0" animBg="1"/>
      <p:bldP spid="1115168" grpId="0" animBg="1"/>
      <p:bldP spid="111516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2" name="Text Box 2"/>
          <p:cNvSpPr txBox="1">
            <a:spLocks noChangeArrowheads="1"/>
          </p:cNvSpPr>
          <p:nvPr/>
        </p:nvSpPr>
        <p:spPr bwMode="auto">
          <a:xfrm>
            <a:off x="3827463" y="457200"/>
            <a:ext cx="143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Exercise</a:t>
            </a:r>
          </a:p>
        </p:txBody>
      </p:sp>
      <p:sp>
        <p:nvSpPr>
          <p:cNvPr id="1172536" name="Text Box 56"/>
          <p:cNvSpPr txBox="1">
            <a:spLocks noChangeArrowheads="1"/>
          </p:cNvSpPr>
          <p:nvPr/>
        </p:nvSpPr>
        <p:spPr bwMode="auto">
          <a:xfrm>
            <a:off x="304800" y="1614488"/>
            <a:ext cx="4770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use fewer steps if we have 4 poles?</a:t>
            </a:r>
          </a:p>
        </p:txBody>
      </p:sp>
      <p:sp>
        <p:nvSpPr>
          <p:cNvPr id="1172537" name="Text Box 57"/>
          <p:cNvSpPr txBox="1">
            <a:spLocks noChangeArrowheads="1"/>
          </p:cNvSpPr>
          <p:nvPr/>
        </p:nvSpPr>
        <p:spPr bwMode="auto">
          <a:xfrm>
            <a:off x="228600" y="3625850"/>
            <a:ext cx="86296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if we have a constraint that a disk cannot move between pole 1 to pole 3?</a:t>
            </a:r>
          </a:p>
          <a:p>
            <a:pPr>
              <a:lnSpc>
                <a:spcPct val="150000"/>
              </a:lnSpc>
            </a:pPr>
            <a:r>
              <a:rPr lang="en-US" altLang="zh-TW"/>
              <a:t>How many steps are needed in this case?</a:t>
            </a:r>
          </a:p>
        </p:txBody>
      </p:sp>
    </p:spTree>
    <p:extLst>
      <p:ext uri="{BB962C8B-B14F-4D97-AF65-F5344CB8AC3E}">
        <p14:creationId xmlns:p14="http://schemas.microsoft.com/office/powerpoint/2010/main" val="17959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Text Box 2"/>
          <p:cNvSpPr txBox="1">
            <a:spLocks noChangeArrowheads="1"/>
          </p:cNvSpPr>
          <p:nvPr/>
        </p:nvSpPr>
        <p:spPr bwMode="auto">
          <a:xfrm>
            <a:off x="3592513" y="457200"/>
            <a:ext cx="189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Merge Sort</a:t>
            </a:r>
          </a:p>
        </p:txBody>
      </p:sp>
      <p:sp>
        <p:nvSpPr>
          <p:cNvPr id="1117187" name="Text Box 3"/>
          <p:cNvSpPr txBox="1">
            <a:spLocks noChangeArrowheads="1"/>
          </p:cNvSpPr>
          <p:nvPr/>
        </p:nvSpPr>
        <p:spPr bwMode="auto">
          <a:xfrm>
            <a:off x="762000" y="1336675"/>
            <a:ext cx="7605713" cy="788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sequence of n numbers,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how many steps are required to sort them into non-decreasing order?</a:t>
            </a:r>
          </a:p>
        </p:txBody>
      </p:sp>
      <p:sp>
        <p:nvSpPr>
          <p:cNvPr id="1117188" name="Text Box 4"/>
          <p:cNvSpPr txBox="1">
            <a:spLocks noChangeArrowheads="1"/>
          </p:cNvSpPr>
          <p:nvPr/>
        </p:nvSpPr>
        <p:spPr bwMode="auto">
          <a:xfrm>
            <a:off x="784225" y="2362200"/>
            <a:ext cx="608012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One way to sort the number is called the “bubble sort”,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in which every step we search for the smallest number,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move it to the front.</a:t>
            </a:r>
          </a:p>
        </p:txBody>
      </p:sp>
      <p:sp>
        <p:nvSpPr>
          <p:cNvPr id="1117189" name="Text Box 5"/>
          <p:cNvSpPr txBox="1">
            <a:spLocks noChangeArrowheads="1"/>
          </p:cNvSpPr>
          <p:nvPr/>
        </p:nvSpPr>
        <p:spPr bwMode="auto">
          <a:xfrm>
            <a:off x="838200" y="4876800"/>
            <a:ext cx="72961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Every time it will search to the end to find the smallest number,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the algorithm takes roughly n+(n-1)+(n-2)+…+1 = n(n+1)/2 steps.</a:t>
            </a:r>
          </a:p>
        </p:txBody>
      </p:sp>
      <p:sp>
        <p:nvSpPr>
          <p:cNvPr id="1117190" name="Text Box 6"/>
          <p:cNvSpPr txBox="1">
            <a:spLocks noChangeArrowheads="1"/>
          </p:cNvSpPr>
          <p:nvPr/>
        </p:nvSpPr>
        <p:spPr bwMode="auto">
          <a:xfrm>
            <a:off x="822325" y="3810000"/>
            <a:ext cx="5332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algorithm could take up to roughly n</a:t>
            </a:r>
            <a:r>
              <a:rPr lang="en-US" altLang="zh-TW" baseline="30000"/>
              <a:t>2</a:t>
            </a:r>
            <a:r>
              <a:rPr lang="en-US" altLang="zh-TW"/>
              <a:t> steps.</a:t>
            </a:r>
          </a:p>
        </p:txBody>
      </p:sp>
      <p:sp>
        <p:nvSpPr>
          <p:cNvPr id="1117191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695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example, if we are given the reverse sequence n,n-1,n-2,…,1.</a:t>
            </a:r>
          </a:p>
        </p:txBody>
      </p:sp>
      <p:sp>
        <p:nvSpPr>
          <p:cNvPr id="1117192" name="Text Box 8"/>
          <p:cNvSpPr txBox="1">
            <a:spLocks noChangeArrowheads="1"/>
          </p:cNvSpPr>
          <p:nvPr/>
        </p:nvSpPr>
        <p:spPr bwMode="auto">
          <a:xfrm>
            <a:off x="846138" y="5908675"/>
            <a:ext cx="3802062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design a faster algorithm?</a:t>
            </a:r>
          </a:p>
        </p:txBody>
      </p:sp>
      <p:sp>
        <p:nvSpPr>
          <p:cNvPr id="1117193" name="Text Box 9"/>
          <p:cNvSpPr txBox="1">
            <a:spLocks noChangeArrowheads="1"/>
          </p:cNvSpPr>
          <p:nvPr/>
        </p:nvSpPr>
        <p:spPr bwMode="auto">
          <a:xfrm>
            <a:off x="5546725" y="5908675"/>
            <a:ext cx="2082800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Think recursively!</a:t>
            </a:r>
          </a:p>
        </p:txBody>
      </p:sp>
    </p:spTree>
    <p:extLst>
      <p:ext uri="{BB962C8B-B14F-4D97-AF65-F5344CB8AC3E}">
        <p14:creationId xmlns:p14="http://schemas.microsoft.com/office/powerpoint/2010/main" val="34745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188" grpId="0"/>
      <p:bldP spid="1117189" grpId="0"/>
      <p:bldP spid="1117190" grpId="0"/>
      <p:bldP spid="1117191" grpId="0"/>
      <p:bldP spid="1117192" grpId="0" animBg="1"/>
      <p:bldP spid="111719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Text Box 2"/>
          <p:cNvSpPr txBox="1">
            <a:spLocks noChangeArrowheads="1"/>
          </p:cNvSpPr>
          <p:nvPr/>
        </p:nvSpPr>
        <p:spPr bwMode="auto">
          <a:xfrm>
            <a:off x="3592513" y="457200"/>
            <a:ext cx="189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Merge Sort</a:t>
            </a:r>
          </a:p>
        </p:txBody>
      </p:sp>
      <p:sp>
        <p:nvSpPr>
          <p:cNvPr id="1143818" name="Text Box 10"/>
          <p:cNvSpPr txBox="1">
            <a:spLocks noChangeArrowheads="1"/>
          </p:cNvSpPr>
          <p:nvPr/>
        </p:nvSpPr>
        <p:spPr bwMode="auto">
          <a:xfrm>
            <a:off x="1654175" y="1295400"/>
            <a:ext cx="58134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we have a program to sort n/2 numbers.</a:t>
            </a:r>
          </a:p>
          <a:p>
            <a:endParaRPr lang="en-US" altLang="zh-TW"/>
          </a:p>
          <a:p>
            <a:r>
              <a:rPr lang="en-US" altLang="zh-TW"/>
              <a:t>We can use it to sort n numbers in the following way.</a:t>
            </a:r>
          </a:p>
        </p:txBody>
      </p:sp>
      <p:sp>
        <p:nvSpPr>
          <p:cNvPr id="1143819" name="Text Box 11"/>
          <p:cNvSpPr txBox="1">
            <a:spLocks noChangeArrowheads="1"/>
          </p:cNvSpPr>
          <p:nvPr/>
        </p:nvSpPr>
        <p:spPr bwMode="auto">
          <a:xfrm>
            <a:off x="3667125" y="2590800"/>
            <a:ext cx="1752600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3 8 4 7 2 1 6 5</a:t>
            </a:r>
          </a:p>
        </p:txBody>
      </p:sp>
      <p:sp>
        <p:nvSpPr>
          <p:cNvPr id="1143821" name="Text Box 13"/>
          <p:cNvSpPr txBox="1">
            <a:spLocks noChangeArrowheads="1"/>
          </p:cNvSpPr>
          <p:nvPr/>
        </p:nvSpPr>
        <p:spPr bwMode="auto">
          <a:xfrm>
            <a:off x="1543050" y="3275013"/>
            <a:ext cx="60007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Divide the sequence into two halves.</a:t>
            </a:r>
          </a:p>
          <a:p>
            <a:endParaRPr lang="en-US" altLang="zh-TW"/>
          </a:p>
          <a:p>
            <a:r>
              <a:rPr lang="en-US" altLang="zh-TW"/>
              <a:t>Use the program to sort the two halves independently.</a:t>
            </a:r>
          </a:p>
        </p:txBody>
      </p:sp>
      <p:sp>
        <p:nvSpPr>
          <p:cNvPr id="1143822" name="Text Box 14"/>
          <p:cNvSpPr txBox="1">
            <a:spLocks noChangeArrowheads="1"/>
          </p:cNvSpPr>
          <p:nvPr/>
        </p:nvSpPr>
        <p:spPr bwMode="auto">
          <a:xfrm>
            <a:off x="3124200" y="4495800"/>
            <a:ext cx="95726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3 4 7 8</a:t>
            </a:r>
          </a:p>
        </p:txBody>
      </p:sp>
      <p:sp>
        <p:nvSpPr>
          <p:cNvPr id="1143823" name="Text Box 15"/>
          <p:cNvSpPr txBox="1">
            <a:spLocks noChangeArrowheads="1"/>
          </p:cNvSpPr>
          <p:nvPr/>
        </p:nvSpPr>
        <p:spPr bwMode="auto">
          <a:xfrm>
            <a:off x="4937125" y="4495800"/>
            <a:ext cx="920750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1 2 5 6</a:t>
            </a:r>
          </a:p>
        </p:txBody>
      </p:sp>
      <p:sp>
        <p:nvSpPr>
          <p:cNvPr id="1143824" name="Text Box 16"/>
          <p:cNvSpPr txBox="1">
            <a:spLocks noChangeArrowheads="1"/>
          </p:cNvSpPr>
          <p:nvPr/>
        </p:nvSpPr>
        <p:spPr bwMode="auto">
          <a:xfrm>
            <a:off x="1143000" y="5240338"/>
            <a:ext cx="68786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With these two sorted sequences of n/2 numbers,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we can merge them into a sorted sequence of n numbers easily!</a:t>
            </a:r>
          </a:p>
        </p:txBody>
      </p:sp>
    </p:spTree>
    <p:extLst>
      <p:ext uri="{BB962C8B-B14F-4D97-AF65-F5344CB8AC3E}">
        <p14:creationId xmlns:p14="http://schemas.microsoft.com/office/powerpoint/2010/main" val="153043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3818" grpId="0"/>
      <p:bldP spid="1143819" grpId="0" animBg="1"/>
      <p:bldP spid="1143821" grpId="0"/>
      <p:bldP spid="1143822" grpId="0" animBg="1"/>
      <p:bldP spid="1143823" grpId="0" animBg="1"/>
      <p:bldP spid="114382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Text Box 2"/>
          <p:cNvSpPr txBox="1">
            <a:spLocks noChangeArrowheads="1"/>
          </p:cNvSpPr>
          <p:nvPr/>
        </p:nvSpPr>
        <p:spPr bwMode="auto">
          <a:xfrm>
            <a:off x="3592513" y="457200"/>
            <a:ext cx="189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Merge Sort</a:t>
            </a:r>
          </a:p>
        </p:txBody>
      </p:sp>
      <p:sp>
        <p:nvSpPr>
          <p:cNvPr id="1144842" name="Text Box 10"/>
          <p:cNvSpPr txBox="1">
            <a:spLocks noChangeArrowheads="1"/>
          </p:cNvSpPr>
          <p:nvPr/>
        </p:nvSpPr>
        <p:spPr bwMode="auto">
          <a:xfrm>
            <a:off x="1279525" y="1219200"/>
            <a:ext cx="6511925" cy="12017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Claim.  Suppose we have two sorted sequence of </a:t>
            </a:r>
            <a:r>
              <a:rPr lang="en-US" altLang="zh-TW">
                <a:solidFill>
                  <a:srgbClr val="008000"/>
                </a:solidFill>
              </a:rPr>
              <a:t>k</a:t>
            </a:r>
            <a:r>
              <a:rPr lang="en-US" altLang="zh-TW"/>
              <a:t> numbers.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We can merge them into a sorted sequence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of </a:t>
            </a:r>
            <a:r>
              <a:rPr lang="en-US" altLang="zh-TW">
                <a:solidFill>
                  <a:srgbClr val="008000"/>
                </a:solidFill>
              </a:rPr>
              <a:t>2k</a:t>
            </a:r>
            <a:r>
              <a:rPr lang="en-US" altLang="zh-TW"/>
              <a:t> numbers in </a:t>
            </a:r>
            <a:r>
              <a:rPr lang="en-US" altLang="zh-TW">
                <a:solidFill>
                  <a:srgbClr val="008000"/>
                </a:solidFill>
              </a:rPr>
              <a:t>2k</a:t>
            </a:r>
            <a:r>
              <a:rPr lang="en-US" altLang="zh-TW"/>
              <a:t> steps.</a:t>
            </a:r>
          </a:p>
        </p:txBody>
      </p:sp>
      <p:sp>
        <p:nvSpPr>
          <p:cNvPr id="1144843" name="Text Box 11"/>
          <p:cNvSpPr txBox="1">
            <a:spLocks noChangeArrowheads="1"/>
          </p:cNvSpPr>
          <p:nvPr/>
        </p:nvSpPr>
        <p:spPr bwMode="auto">
          <a:xfrm>
            <a:off x="1279525" y="2784475"/>
            <a:ext cx="2093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Proof by example:</a:t>
            </a:r>
          </a:p>
        </p:txBody>
      </p:sp>
      <p:sp>
        <p:nvSpPr>
          <p:cNvPr id="1144844" name="Text Box 12"/>
          <p:cNvSpPr txBox="1">
            <a:spLocks noChangeArrowheads="1"/>
          </p:cNvSpPr>
          <p:nvPr/>
        </p:nvSpPr>
        <p:spPr bwMode="auto">
          <a:xfrm>
            <a:off x="2057400" y="34290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3 5 7 8 9 10</a:t>
            </a:r>
          </a:p>
        </p:txBody>
      </p:sp>
      <p:sp>
        <p:nvSpPr>
          <p:cNvPr id="1144845" name="Text Box 13"/>
          <p:cNvSpPr txBox="1">
            <a:spLocks noChangeArrowheads="1"/>
          </p:cNvSpPr>
          <p:nvPr/>
        </p:nvSpPr>
        <p:spPr bwMode="auto">
          <a:xfrm>
            <a:off x="4997450" y="34432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1 2 4 6 11 12</a:t>
            </a:r>
          </a:p>
        </p:txBody>
      </p:sp>
      <p:sp>
        <p:nvSpPr>
          <p:cNvPr id="1144846" name="Line 14"/>
          <p:cNvSpPr>
            <a:spLocks noChangeShapeType="1"/>
          </p:cNvSpPr>
          <p:nvPr/>
        </p:nvSpPr>
        <p:spPr bwMode="auto">
          <a:xfrm flipV="1">
            <a:off x="22098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4847" name="Line 15"/>
          <p:cNvSpPr>
            <a:spLocks noChangeShapeType="1"/>
          </p:cNvSpPr>
          <p:nvPr/>
        </p:nvSpPr>
        <p:spPr bwMode="auto">
          <a:xfrm flipV="1">
            <a:off x="51054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4848" name="Text Box 16"/>
          <p:cNvSpPr txBox="1">
            <a:spLocks noChangeArrowheads="1"/>
          </p:cNvSpPr>
          <p:nvPr/>
        </p:nvSpPr>
        <p:spPr bwMode="auto">
          <a:xfrm>
            <a:off x="1377950" y="4478338"/>
            <a:ext cx="63182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To decide the smallest number in the two sequences,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we just need to look at the “heads” of the two sequences.</a:t>
            </a:r>
          </a:p>
        </p:txBody>
      </p:sp>
      <p:sp>
        <p:nvSpPr>
          <p:cNvPr id="1144849" name="Text Box 17"/>
          <p:cNvSpPr txBox="1">
            <a:spLocks noChangeArrowheads="1"/>
          </p:cNvSpPr>
          <p:nvPr/>
        </p:nvSpPr>
        <p:spPr bwMode="auto">
          <a:xfrm>
            <a:off x="914400" y="5638800"/>
            <a:ext cx="73072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So, in one step, we can extend the sorted sequence by one number.</a:t>
            </a:r>
          </a:p>
          <a:p>
            <a:endParaRPr lang="en-US" altLang="zh-TW"/>
          </a:p>
          <a:p>
            <a:r>
              <a:rPr lang="en-US" altLang="zh-TW"/>
              <a:t>So the total number of steps for </a:t>
            </a:r>
            <a:r>
              <a:rPr lang="en-US" altLang="zh-TW">
                <a:solidFill>
                  <a:srgbClr val="008000"/>
                </a:solidFill>
              </a:rPr>
              <a:t>2k</a:t>
            </a:r>
            <a:r>
              <a:rPr lang="en-US" altLang="zh-TW"/>
              <a:t> numbers is </a:t>
            </a:r>
            <a:r>
              <a:rPr lang="en-US" altLang="zh-TW">
                <a:solidFill>
                  <a:srgbClr val="008000"/>
                </a:solidFill>
              </a:rPr>
              <a:t>2k</a:t>
            </a:r>
            <a:r>
              <a:rPr lang="en-US" altLang="zh-TW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70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4843" grpId="0"/>
      <p:bldP spid="1144844" grpId="0" animBg="1"/>
      <p:bldP spid="1144845" grpId="0" animBg="1"/>
      <p:bldP spid="1144846" grpId="0" animBg="1"/>
      <p:bldP spid="1144847" grpId="0" animBg="1"/>
      <p:bldP spid="114484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Text Box 2"/>
          <p:cNvSpPr txBox="1">
            <a:spLocks noChangeArrowheads="1"/>
          </p:cNvSpPr>
          <p:nvPr/>
        </p:nvSpPr>
        <p:spPr bwMode="auto">
          <a:xfrm>
            <a:off x="3592513" y="457200"/>
            <a:ext cx="189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Merge Sort</a:t>
            </a:r>
          </a:p>
        </p:txBody>
      </p:sp>
      <p:sp>
        <p:nvSpPr>
          <p:cNvPr id="1145861" name="Text Box 5"/>
          <p:cNvSpPr txBox="1">
            <a:spLocks noChangeArrowheads="1"/>
          </p:cNvSpPr>
          <p:nvPr/>
        </p:nvSpPr>
        <p:spPr bwMode="auto">
          <a:xfrm>
            <a:off x="762000" y="11430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3</a:t>
            </a:r>
            <a:r>
              <a:rPr lang="en-US" altLang="zh-TW"/>
              <a:t> 5 7 8 9 10</a:t>
            </a:r>
          </a:p>
        </p:txBody>
      </p:sp>
      <p:sp>
        <p:nvSpPr>
          <p:cNvPr id="1145862" name="Text Box 6"/>
          <p:cNvSpPr txBox="1">
            <a:spLocks noChangeArrowheads="1"/>
          </p:cNvSpPr>
          <p:nvPr/>
        </p:nvSpPr>
        <p:spPr bwMode="auto">
          <a:xfrm>
            <a:off x="2667000" y="11572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1</a:t>
            </a:r>
            <a:r>
              <a:rPr lang="en-US" altLang="zh-TW"/>
              <a:t> 2 4 6 11 12</a:t>
            </a:r>
          </a:p>
        </p:txBody>
      </p:sp>
      <p:sp>
        <p:nvSpPr>
          <p:cNvPr id="1145868" name="Text Box 12"/>
          <p:cNvSpPr txBox="1">
            <a:spLocks noChangeArrowheads="1"/>
          </p:cNvSpPr>
          <p:nvPr/>
        </p:nvSpPr>
        <p:spPr bwMode="auto">
          <a:xfrm>
            <a:off x="4953000" y="1147763"/>
            <a:ext cx="3700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                                                </a:t>
            </a:r>
          </a:p>
        </p:txBody>
      </p:sp>
      <p:sp>
        <p:nvSpPr>
          <p:cNvPr id="1145869" name="Line 13"/>
          <p:cNvSpPr>
            <a:spLocks noChangeShapeType="1"/>
          </p:cNvSpPr>
          <p:nvPr/>
        </p:nvSpPr>
        <p:spPr bwMode="auto">
          <a:xfrm>
            <a:off x="4572000" y="914400"/>
            <a:ext cx="0" cy="571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5876" name="Text Box 20"/>
          <p:cNvSpPr txBox="1">
            <a:spLocks noChangeArrowheads="1"/>
          </p:cNvSpPr>
          <p:nvPr/>
        </p:nvSpPr>
        <p:spPr bwMode="auto">
          <a:xfrm>
            <a:off x="762000" y="16002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3</a:t>
            </a:r>
            <a:r>
              <a:rPr lang="en-US" altLang="zh-TW"/>
              <a:t> 5 7 8 9 10</a:t>
            </a:r>
          </a:p>
        </p:txBody>
      </p:sp>
      <p:sp>
        <p:nvSpPr>
          <p:cNvPr id="1145877" name="Text Box 21"/>
          <p:cNvSpPr txBox="1">
            <a:spLocks noChangeArrowheads="1"/>
          </p:cNvSpPr>
          <p:nvPr/>
        </p:nvSpPr>
        <p:spPr bwMode="auto">
          <a:xfrm>
            <a:off x="2667000" y="16144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</a:t>
            </a:r>
            <a:r>
              <a:rPr lang="en-US" altLang="zh-TW">
                <a:solidFill>
                  <a:srgbClr val="A50021"/>
                </a:solidFill>
              </a:rPr>
              <a:t>2</a:t>
            </a:r>
            <a:r>
              <a:rPr lang="en-US" altLang="zh-TW"/>
              <a:t> 4 6 11 12</a:t>
            </a:r>
          </a:p>
        </p:txBody>
      </p:sp>
      <p:sp>
        <p:nvSpPr>
          <p:cNvPr id="1145878" name="Text Box 22"/>
          <p:cNvSpPr txBox="1">
            <a:spLocks noChangeArrowheads="1"/>
          </p:cNvSpPr>
          <p:nvPr/>
        </p:nvSpPr>
        <p:spPr bwMode="auto">
          <a:xfrm>
            <a:off x="762000" y="20574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3</a:t>
            </a:r>
            <a:r>
              <a:rPr lang="en-US" altLang="zh-TW"/>
              <a:t> 5 7 8 9 10</a:t>
            </a:r>
          </a:p>
        </p:txBody>
      </p:sp>
      <p:sp>
        <p:nvSpPr>
          <p:cNvPr id="1145879" name="Text Box 23"/>
          <p:cNvSpPr txBox="1">
            <a:spLocks noChangeArrowheads="1"/>
          </p:cNvSpPr>
          <p:nvPr/>
        </p:nvSpPr>
        <p:spPr bwMode="auto">
          <a:xfrm>
            <a:off x="2667000" y="20716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</a:t>
            </a:r>
            <a:r>
              <a:rPr lang="en-US" altLang="zh-TW">
                <a:solidFill>
                  <a:srgbClr val="A50021"/>
                </a:solidFill>
              </a:rPr>
              <a:t>4</a:t>
            </a:r>
            <a:r>
              <a:rPr lang="en-US" altLang="zh-TW"/>
              <a:t> 6 11 12</a:t>
            </a:r>
          </a:p>
        </p:txBody>
      </p:sp>
      <p:sp>
        <p:nvSpPr>
          <p:cNvPr id="1145880" name="Text Box 24"/>
          <p:cNvSpPr txBox="1">
            <a:spLocks noChangeArrowheads="1"/>
          </p:cNvSpPr>
          <p:nvPr/>
        </p:nvSpPr>
        <p:spPr bwMode="auto">
          <a:xfrm>
            <a:off x="762000" y="2524125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</a:t>
            </a:r>
            <a:r>
              <a:rPr lang="en-US" altLang="zh-TW">
                <a:solidFill>
                  <a:srgbClr val="A50021"/>
                </a:solidFill>
              </a:rPr>
              <a:t>5</a:t>
            </a:r>
            <a:r>
              <a:rPr lang="en-US" altLang="zh-TW"/>
              <a:t> 7 8 9 10</a:t>
            </a:r>
          </a:p>
        </p:txBody>
      </p:sp>
      <p:sp>
        <p:nvSpPr>
          <p:cNvPr id="1145881" name="Text Box 25"/>
          <p:cNvSpPr txBox="1">
            <a:spLocks noChangeArrowheads="1"/>
          </p:cNvSpPr>
          <p:nvPr/>
        </p:nvSpPr>
        <p:spPr bwMode="auto">
          <a:xfrm>
            <a:off x="2667000" y="2538413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</a:t>
            </a:r>
            <a:r>
              <a:rPr lang="en-US" altLang="zh-TW">
                <a:solidFill>
                  <a:srgbClr val="A50021"/>
                </a:solidFill>
              </a:rPr>
              <a:t>4</a:t>
            </a:r>
            <a:r>
              <a:rPr lang="en-US" altLang="zh-TW"/>
              <a:t> 6 11 12</a:t>
            </a:r>
          </a:p>
        </p:txBody>
      </p:sp>
      <p:sp>
        <p:nvSpPr>
          <p:cNvPr id="1145882" name="Text Box 26"/>
          <p:cNvSpPr txBox="1">
            <a:spLocks noChangeArrowheads="1"/>
          </p:cNvSpPr>
          <p:nvPr/>
        </p:nvSpPr>
        <p:spPr bwMode="auto">
          <a:xfrm>
            <a:off x="762000" y="29718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</a:t>
            </a:r>
            <a:r>
              <a:rPr lang="en-US" altLang="zh-TW">
                <a:solidFill>
                  <a:srgbClr val="A50021"/>
                </a:solidFill>
              </a:rPr>
              <a:t>5</a:t>
            </a:r>
            <a:r>
              <a:rPr lang="en-US" altLang="zh-TW"/>
              <a:t> 7 8 9 10</a:t>
            </a:r>
          </a:p>
        </p:txBody>
      </p:sp>
      <p:sp>
        <p:nvSpPr>
          <p:cNvPr id="1145883" name="Text Box 27"/>
          <p:cNvSpPr txBox="1">
            <a:spLocks noChangeArrowheads="1"/>
          </p:cNvSpPr>
          <p:nvPr/>
        </p:nvSpPr>
        <p:spPr bwMode="auto">
          <a:xfrm>
            <a:off x="2667000" y="29860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</a:t>
            </a:r>
            <a:r>
              <a:rPr lang="en-US" altLang="zh-TW">
                <a:solidFill>
                  <a:srgbClr val="A50021"/>
                </a:solidFill>
              </a:rPr>
              <a:t>6</a:t>
            </a:r>
            <a:r>
              <a:rPr lang="en-US" altLang="zh-TW"/>
              <a:t> 11 12</a:t>
            </a:r>
          </a:p>
        </p:txBody>
      </p:sp>
      <p:sp>
        <p:nvSpPr>
          <p:cNvPr id="1145884" name="Text Box 28"/>
          <p:cNvSpPr txBox="1">
            <a:spLocks noChangeArrowheads="1"/>
          </p:cNvSpPr>
          <p:nvPr/>
        </p:nvSpPr>
        <p:spPr bwMode="auto">
          <a:xfrm>
            <a:off x="762000" y="3438525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5 </a:t>
            </a:r>
            <a:r>
              <a:rPr lang="en-US" altLang="zh-TW">
                <a:solidFill>
                  <a:srgbClr val="A50021"/>
                </a:solidFill>
              </a:rPr>
              <a:t>7</a:t>
            </a:r>
            <a:r>
              <a:rPr lang="en-US" altLang="zh-TW"/>
              <a:t> 8 9 10</a:t>
            </a:r>
          </a:p>
        </p:txBody>
      </p:sp>
      <p:sp>
        <p:nvSpPr>
          <p:cNvPr id="1145885" name="Text Box 29"/>
          <p:cNvSpPr txBox="1">
            <a:spLocks noChangeArrowheads="1"/>
          </p:cNvSpPr>
          <p:nvPr/>
        </p:nvSpPr>
        <p:spPr bwMode="auto">
          <a:xfrm>
            <a:off x="2667000" y="3452813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</a:t>
            </a:r>
            <a:r>
              <a:rPr lang="en-US" altLang="zh-TW">
                <a:solidFill>
                  <a:srgbClr val="A50021"/>
                </a:solidFill>
              </a:rPr>
              <a:t>6</a:t>
            </a:r>
            <a:r>
              <a:rPr lang="en-US" altLang="zh-TW"/>
              <a:t> 11 12</a:t>
            </a:r>
          </a:p>
        </p:txBody>
      </p:sp>
      <p:sp>
        <p:nvSpPr>
          <p:cNvPr id="1145886" name="Text Box 30"/>
          <p:cNvSpPr txBox="1">
            <a:spLocks noChangeArrowheads="1"/>
          </p:cNvSpPr>
          <p:nvPr/>
        </p:nvSpPr>
        <p:spPr bwMode="auto">
          <a:xfrm>
            <a:off x="762000" y="38862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5 </a:t>
            </a:r>
            <a:r>
              <a:rPr lang="en-US" altLang="zh-TW">
                <a:solidFill>
                  <a:srgbClr val="A50021"/>
                </a:solidFill>
              </a:rPr>
              <a:t>7</a:t>
            </a:r>
            <a:r>
              <a:rPr lang="en-US" altLang="zh-TW"/>
              <a:t> 8 9 10</a:t>
            </a:r>
          </a:p>
        </p:txBody>
      </p:sp>
      <p:sp>
        <p:nvSpPr>
          <p:cNvPr id="1145887" name="Text Box 31"/>
          <p:cNvSpPr txBox="1">
            <a:spLocks noChangeArrowheads="1"/>
          </p:cNvSpPr>
          <p:nvPr/>
        </p:nvSpPr>
        <p:spPr bwMode="auto">
          <a:xfrm>
            <a:off x="2667000" y="39004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2 4 6 </a:t>
            </a:r>
            <a:r>
              <a:rPr lang="en-US" altLang="zh-TW">
                <a:solidFill>
                  <a:srgbClr val="A50021"/>
                </a:solidFill>
              </a:rPr>
              <a:t>11</a:t>
            </a:r>
            <a:r>
              <a:rPr lang="en-US" altLang="zh-TW"/>
              <a:t> 12</a:t>
            </a:r>
          </a:p>
        </p:txBody>
      </p:sp>
      <p:sp>
        <p:nvSpPr>
          <p:cNvPr id="1145888" name="Text Box 32"/>
          <p:cNvSpPr txBox="1">
            <a:spLocks noChangeArrowheads="1"/>
          </p:cNvSpPr>
          <p:nvPr/>
        </p:nvSpPr>
        <p:spPr bwMode="auto">
          <a:xfrm>
            <a:off x="762000" y="4352925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5 7 </a:t>
            </a:r>
            <a:r>
              <a:rPr lang="en-US" altLang="zh-TW">
                <a:solidFill>
                  <a:srgbClr val="A50021"/>
                </a:solidFill>
              </a:rPr>
              <a:t>8</a:t>
            </a:r>
            <a:r>
              <a:rPr lang="en-US" altLang="zh-TW"/>
              <a:t> 9 10</a:t>
            </a:r>
          </a:p>
        </p:txBody>
      </p:sp>
      <p:sp>
        <p:nvSpPr>
          <p:cNvPr id="1145889" name="Text Box 33"/>
          <p:cNvSpPr txBox="1">
            <a:spLocks noChangeArrowheads="1"/>
          </p:cNvSpPr>
          <p:nvPr/>
        </p:nvSpPr>
        <p:spPr bwMode="auto">
          <a:xfrm>
            <a:off x="2667000" y="4367213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2 4 6 </a:t>
            </a:r>
            <a:r>
              <a:rPr lang="en-US" altLang="zh-TW">
                <a:solidFill>
                  <a:srgbClr val="A50021"/>
                </a:solidFill>
              </a:rPr>
              <a:t>11</a:t>
            </a:r>
            <a:r>
              <a:rPr lang="en-US" altLang="zh-TW"/>
              <a:t> 12</a:t>
            </a:r>
          </a:p>
        </p:txBody>
      </p:sp>
      <p:sp>
        <p:nvSpPr>
          <p:cNvPr id="1145890" name="Text Box 34"/>
          <p:cNvSpPr txBox="1">
            <a:spLocks noChangeArrowheads="1"/>
          </p:cNvSpPr>
          <p:nvPr/>
        </p:nvSpPr>
        <p:spPr bwMode="auto">
          <a:xfrm>
            <a:off x="762000" y="48006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5 7 8 </a:t>
            </a:r>
            <a:r>
              <a:rPr lang="en-US" altLang="zh-TW">
                <a:solidFill>
                  <a:srgbClr val="A50021"/>
                </a:solidFill>
              </a:rPr>
              <a:t>9</a:t>
            </a:r>
            <a:r>
              <a:rPr lang="en-US" altLang="zh-TW"/>
              <a:t> 10</a:t>
            </a:r>
          </a:p>
        </p:txBody>
      </p:sp>
      <p:sp>
        <p:nvSpPr>
          <p:cNvPr id="1145891" name="Text Box 35"/>
          <p:cNvSpPr txBox="1">
            <a:spLocks noChangeArrowheads="1"/>
          </p:cNvSpPr>
          <p:nvPr/>
        </p:nvSpPr>
        <p:spPr bwMode="auto">
          <a:xfrm>
            <a:off x="2667000" y="48148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2 4 6 </a:t>
            </a:r>
            <a:r>
              <a:rPr lang="en-US" altLang="zh-TW">
                <a:solidFill>
                  <a:srgbClr val="A50021"/>
                </a:solidFill>
              </a:rPr>
              <a:t>11</a:t>
            </a:r>
            <a:r>
              <a:rPr lang="en-US" altLang="zh-TW"/>
              <a:t> 12</a:t>
            </a:r>
          </a:p>
        </p:txBody>
      </p:sp>
      <p:sp>
        <p:nvSpPr>
          <p:cNvPr id="1145892" name="Text Box 36"/>
          <p:cNvSpPr txBox="1">
            <a:spLocks noChangeArrowheads="1"/>
          </p:cNvSpPr>
          <p:nvPr/>
        </p:nvSpPr>
        <p:spPr bwMode="auto">
          <a:xfrm>
            <a:off x="762000" y="52578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5 7 8 9 </a:t>
            </a:r>
            <a:r>
              <a:rPr lang="en-US" altLang="zh-TW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1145893" name="Text Box 37"/>
          <p:cNvSpPr txBox="1">
            <a:spLocks noChangeArrowheads="1"/>
          </p:cNvSpPr>
          <p:nvPr/>
        </p:nvSpPr>
        <p:spPr bwMode="auto">
          <a:xfrm>
            <a:off x="2667000" y="52720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2 4 6 </a:t>
            </a:r>
            <a:r>
              <a:rPr lang="en-US" altLang="zh-TW">
                <a:solidFill>
                  <a:srgbClr val="A50021"/>
                </a:solidFill>
              </a:rPr>
              <a:t>11</a:t>
            </a:r>
            <a:r>
              <a:rPr lang="en-US" altLang="zh-TW"/>
              <a:t> 12</a:t>
            </a:r>
          </a:p>
        </p:txBody>
      </p:sp>
      <p:sp>
        <p:nvSpPr>
          <p:cNvPr id="1145894" name="Text Box 38"/>
          <p:cNvSpPr txBox="1">
            <a:spLocks noChangeArrowheads="1"/>
          </p:cNvSpPr>
          <p:nvPr/>
        </p:nvSpPr>
        <p:spPr bwMode="auto">
          <a:xfrm>
            <a:off x="762000" y="57150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5 7 8 9 10</a:t>
            </a:r>
          </a:p>
        </p:txBody>
      </p:sp>
      <p:sp>
        <p:nvSpPr>
          <p:cNvPr id="1145895" name="Text Box 39"/>
          <p:cNvSpPr txBox="1">
            <a:spLocks noChangeArrowheads="1"/>
          </p:cNvSpPr>
          <p:nvPr/>
        </p:nvSpPr>
        <p:spPr bwMode="auto">
          <a:xfrm>
            <a:off x="2667000" y="57292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2 4 6 </a:t>
            </a:r>
            <a:r>
              <a:rPr lang="en-US" altLang="zh-TW">
                <a:solidFill>
                  <a:srgbClr val="A50021"/>
                </a:solidFill>
              </a:rPr>
              <a:t>11</a:t>
            </a:r>
            <a:r>
              <a:rPr lang="en-US" altLang="zh-TW"/>
              <a:t> </a:t>
            </a:r>
            <a:r>
              <a:rPr lang="en-US" altLang="zh-TW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1145896" name="Text Box 40"/>
          <p:cNvSpPr txBox="1">
            <a:spLocks noChangeArrowheads="1"/>
          </p:cNvSpPr>
          <p:nvPr/>
        </p:nvSpPr>
        <p:spPr bwMode="auto">
          <a:xfrm>
            <a:off x="762000" y="61722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5 7 8 9 10</a:t>
            </a:r>
          </a:p>
        </p:txBody>
      </p:sp>
      <p:sp>
        <p:nvSpPr>
          <p:cNvPr id="1145897" name="Text Box 41"/>
          <p:cNvSpPr txBox="1">
            <a:spLocks noChangeArrowheads="1"/>
          </p:cNvSpPr>
          <p:nvPr/>
        </p:nvSpPr>
        <p:spPr bwMode="auto">
          <a:xfrm>
            <a:off x="2667000" y="61864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2 4 6 11 </a:t>
            </a:r>
            <a:r>
              <a:rPr lang="en-US" altLang="zh-TW">
                <a:solidFill>
                  <a:srgbClr val="A50021"/>
                </a:solidFill>
              </a:rPr>
              <a:t>12</a:t>
            </a:r>
          </a:p>
        </p:txBody>
      </p:sp>
      <p:sp>
        <p:nvSpPr>
          <p:cNvPr id="1145898" name="Text Box 42"/>
          <p:cNvSpPr txBox="1">
            <a:spLocks noChangeArrowheads="1"/>
          </p:cNvSpPr>
          <p:nvPr/>
        </p:nvSpPr>
        <p:spPr bwMode="auto">
          <a:xfrm>
            <a:off x="4953000" y="1604963"/>
            <a:ext cx="3733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1  2                                                </a:t>
            </a:r>
          </a:p>
        </p:txBody>
      </p:sp>
      <p:sp>
        <p:nvSpPr>
          <p:cNvPr id="1145899" name="Text Box 43"/>
          <p:cNvSpPr txBox="1">
            <a:spLocks noChangeArrowheads="1"/>
          </p:cNvSpPr>
          <p:nvPr/>
        </p:nvSpPr>
        <p:spPr bwMode="auto">
          <a:xfrm>
            <a:off x="4953000" y="2062163"/>
            <a:ext cx="4116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1  2  3                                                </a:t>
            </a:r>
          </a:p>
        </p:txBody>
      </p:sp>
      <p:sp>
        <p:nvSpPr>
          <p:cNvPr id="1145900" name="Text Box 44"/>
          <p:cNvSpPr txBox="1">
            <a:spLocks noChangeArrowheads="1"/>
          </p:cNvSpPr>
          <p:nvPr/>
        </p:nvSpPr>
        <p:spPr bwMode="auto">
          <a:xfrm>
            <a:off x="4953000" y="2519363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1  2  3  4                                                </a:t>
            </a:r>
          </a:p>
        </p:txBody>
      </p:sp>
      <p:sp>
        <p:nvSpPr>
          <p:cNvPr id="1145902" name="Text Box 46"/>
          <p:cNvSpPr txBox="1">
            <a:spLocks noChangeArrowheads="1"/>
          </p:cNvSpPr>
          <p:nvPr/>
        </p:nvSpPr>
        <p:spPr bwMode="auto">
          <a:xfrm>
            <a:off x="4953000" y="3433763"/>
            <a:ext cx="205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1  2  3  4  5  6                                                </a:t>
            </a:r>
          </a:p>
        </p:txBody>
      </p:sp>
      <p:sp>
        <p:nvSpPr>
          <p:cNvPr id="1145903" name="Text Box 47"/>
          <p:cNvSpPr txBox="1">
            <a:spLocks noChangeArrowheads="1"/>
          </p:cNvSpPr>
          <p:nvPr/>
        </p:nvSpPr>
        <p:spPr bwMode="auto">
          <a:xfrm>
            <a:off x="4953000" y="3890963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1  2  3  4  5  6  7                                 </a:t>
            </a:r>
          </a:p>
        </p:txBody>
      </p:sp>
      <p:sp>
        <p:nvSpPr>
          <p:cNvPr id="1145904" name="Text Box 48"/>
          <p:cNvSpPr txBox="1">
            <a:spLocks noChangeArrowheads="1"/>
          </p:cNvSpPr>
          <p:nvPr/>
        </p:nvSpPr>
        <p:spPr bwMode="auto">
          <a:xfrm>
            <a:off x="4953000" y="4348163"/>
            <a:ext cx="2425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1  2  3  4  5  6  7  8   </a:t>
            </a:r>
          </a:p>
        </p:txBody>
      </p:sp>
      <p:sp>
        <p:nvSpPr>
          <p:cNvPr id="1145905" name="Text Box 49"/>
          <p:cNvSpPr txBox="1">
            <a:spLocks noChangeArrowheads="1"/>
          </p:cNvSpPr>
          <p:nvPr/>
        </p:nvSpPr>
        <p:spPr bwMode="auto">
          <a:xfrm>
            <a:off x="4953000" y="4805363"/>
            <a:ext cx="2770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1  2  3  4  5  6  7  8  9    </a:t>
            </a:r>
          </a:p>
        </p:txBody>
      </p:sp>
      <p:sp>
        <p:nvSpPr>
          <p:cNvPr id="1145909" name="Text Box 53"/>
          <p:cNvSpPr txBox="1">
            <a:spLocks noChangeArrowheads="1"/>
          </p:cNvSpPr>
          <p:nvPr/>
        </p:nvSpPr>
        <p:spPr bwMode="auto">
          <a:xfrm>
            <a:off x="4953000" y="29860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1  2  3  4  5                                               </a:t>
            </a:r>
          </a:p>
        </p:txBody>
      </p:sp>
      <p:sp>
        <p:nvSpPr>
          <p:cNvPr id="1145910" name="Text Box 54"/>
          <p:cNvSpPr txBox="1">
            <a:spLocks noChangeArrowheads="1"/>
          </p:cNvSpPr>
          <p:nvPr/>
        </p:nvSpPr>
        <p:spPr bwMode="auto">
          <a:xfrm>
            <a:off x="4953000" y="5272088"/>
            <a:ext cx="301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1  2  3  4  5  6  7  8  9  10  </a:t>
            </a:r>
          </a:p>
        </p:txBody>
      </p:sp>
      <p:sp>
        <p:nvSpPr>
          <p:cNvPr id="1145911" name="Text Box 55"/>
          <p:cNvSpPr txBox="1">
            <a:spLocks noChangeArrowheads="1"/>
          </p:cNvSpPr>
          <p:nvPr/>
        </p:nvSpPr>
        <p:spPr bwMode="auto">
          <a:xfrm>
            <a:off x="4953000" y="5715000"/>
            <a:ext cx="3287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1  2  3  4  5  6  7  8  9  10  11 </a:t>
            </a:r>
          </a:p>
        </p:txBody>
      </p:sp>
      <p:sp>
        <p:nvSpPr>
          <p:cNvPr id="1145912" name="Text Box 56"/>
          <p:cNvSpPr txBox="1">
            <a:spLocks noChangeArrowheads="1"/>
          </p:cNvSpPr>
          <p:nvPr/>
        </p:nvSpPr>
        <p:spPr bwMode="auto">
          <a:xfrm>
            <a:off x="4953000" y="6186488"/>
            <a:ext cx="3667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1  2  3  4  5  6  7  8  9  10  11  12 </a:t>
            </a:r>
          </a:p>
        </p:txBody>
      </p:sp>
    </p:spTree>
    <p:extLst>
      <p:ext uri="{BB962C8B-B14F-4D97-AF65-F5344CB8AC3E}">
        <p14:creationId xmlns:p14="http://schemas.microsoft.com/office/powerpoint/2010/main" val="352990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876" grpId="0" animBg="1"/>
      <p:bldP spid="1145877" grpId="0" animBg="1"/>
      <p:bldP spid="1145878" grpId="0" animBg="1"/>
      <p:bldP spid="1145879" grpId="0" animBg="1"/>
      <p:bldP spid="1145880" grpId="0" animBg="1"/>
      <p:bldP spid="1145881" grpId="0" animBg="1"/>
      <p:bldP spid="1145882" grpId="0" animBg="1"/>
      <p:bldP spid="1145883" grpId="0" animBg="1"/>
      <p:bldP spid="1145884" grpId="0" animBg="1"/>
      <p:bldP spid="1145885" grpId="0" animBg="1"/>
      <p:bldP spid="1145886" grpId="0" animBg="1"/>
      <p:bldP spid="1145887" grpId="0" animBg="1"/>
      <p:bldP spid="1145888" grpId="0" animBg="1"/>
      <p:bldP spid="1145889" grpId="0" animBg="1"/>
      <p:bldP spid="1145890" grpId="0" animBg="1"/>
      <p:bldP spid="1145891" grpId="0" animBg="1"/>
      <p:bldP spid="1145892" grpId="0" animBg="1"/>
      <p:bldP spid="1145893" grpId="0" animBg="1"/>
      <p:bldP spid="1145894" grpId="0" animBg="1"/>
      <p:bldP spid="1145895" grpId="0" animBg="1"/>
      <p:bldP spid="1145896" grpId="0" animBg="1"/>
      <p:bldP spid="1145897" grpId="0" animBg="1"/>
      <p:bldP spid="1145898" grpId="0"/>
      <p:bldP spid="1145899" grpId="0"/>
      <p:bldP spid="1145900" grpId="0"/>
      <p:bldP spid="1145902" grpId="0"/>
      <p:bldP spid="1145903" grpId="0"/>
      <p:bldP spid="1145904" grpId="0"/>
      <p:bldP spid="1145905" grpId="0"/>
      <p:bldP spid="1145909" grpId="0"/>
      <p:bldP spid="1145910" grpId="0"/>
      <p:bldP spid="1145911" grpId="0"/>
      <p:bldP spid="11459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09800" y="457200"/>
            <a:ext cx="472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Recursively Defined Sequences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1538" y="1385888"/>
            <a:ext cx="7434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can also define a sequence by specifying its recurrence relation.</a:t>
            </a:r>
          </a:p>
        </p:txBody>
      </p:sp>
      <p:sp>
        <p:nvSpPr>
          <p:cNvPr id="1059844" name="Text Box 4"/>
          <p:cNvSpPr txBox="1">
            <a:spLocks noChangeArrowheads="1"/>
          </p:cNvSpPr>
          <p:nvPr/>
        </p:nvSpPr>
        <p:spPr bwMode="auto">
          <a:xfrm>
            <a:off x="1992313" y="2320925"/>
            <a:ext cx="5153025" cy="3403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Arithmetic sequence: (a, a+d, a+2d, a+3d, …, ) 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	recursive definition: a</a:t>
            </a:r>
            <a:r>
              <a:rPr lang="en-US" altLang="zh-TW" baseline="-25000"/>
              <a:t>0</a:t>
            </a:r>
            <a:r>
              <a:rPr lang="en-US" altLang="zh-TW"/>
              <a:t>=a, a</a:t>
            </a:r>
            <a:r>
              <a:rPr lang="en-US" altLang="zh-TW" baseline="-25000"/>
              <a:t>i+1</a:t>
            </a:r>
            <a:r>
              <a:rPr lang="en-US" altLang="zh-TW"/>
              <a:t>=a</a:t>
            </a:r>
            <a:r>
              <a:rPr lang="en-US" altLang="zh-TW" baseline="-25000"/>
              <a:t>i</a:t>
            </a:r>
            <a:r>
              <a:rPr lang="en-US" altLang="zh-TW"/>
              <a:t>+d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Geometric sequence: (a, ra, r</a:t>
            </a:r>
            <a:r>
              <a:rPr lang="en-US" altLang="zh-TW" baseline="30000"/>
              <a:t>2</a:t>
            </a:r>
            <a:r>
              <a:rPr lang="en-US" altLang="zh-TW"/>
              <a:t>a, r</a:t>
            </a:r>
            <a:r>
              <a:rPr lang="en-US" altLang="zh-TW" baseline="30000"/>
              <a:t>3</a:t>
            </a:r>
            <a:r>
              <a:rPr lang="en-US" altLang="zh-TW"/>
              <a:t>a, …, 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	recursive definition: a</a:t>
            </a:r>
            <a:r>
              <a:rPr lang="en-US" altLang="zh-TW" baseline="-25000"/>
              <a:t>0</a:t>
            </a:r>
            <a:r>
              <a:rPr lang="en-US" altLang="zh-TW"/>
              <a:t>=a, a</a:t>
            </a:r>
            <a:r>
              <a:rPr lang="en-US" altLang="zh-TW" baseline="-25000"/>
              <a:t>i+1</a:t>
            </a:r>
            <a:r>
              <a:rPr lang="en-US" altLang="zh-TW"/>
              <a:t>=ra</a:t>
            </a:r>
            <a:r>
              <a:rPr lang="en-US" altLang="zh-TW" baseline="-25000"/>
              <a:t>i</a:t>
            </a:r>
            <a:endParaRPr lang="en-US" altLang="zh-TW"/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Harmonic sequence: (1, 1/2, 1/3, 1/4, …, 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	recursive definition: a</a:t>
            </a:r>
            <a:r>
              <a:rPr lang="en-US" altLang="zh-TW" baseline="-25000"/>
              <a:t>0</a:t>
            </a:r>
            <a:r>
              <a:rPr lang="en-US" altLang="zh-TW"/>
              <a:t>=1, a</a:t>
            </a:r>
            <a:r>
              <a:rPr lang="en-US" altLang="zh-TW" baseline="-25000"/>
              <a:t>i+1</a:t>
            </a:r>
            <a:r>
              <a:rPr lang="en-US" altLang="zh-TW"/>
              <a:t>=ia</a:t>
            </a:r>
            <a:r>
              <a:rPr lang="en-US" altLang="zh-TW" baseline="-25000"/>
              <a:t>i</a:t>
            </a:r>
            <a:r>
              <a:rPr lang="en-US" altLang="zh-TW"/>
              <a:t>/(i+1)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Text Box 2"/>
          <p:cNvSpPr txBox="1">
            <a:spLocks noChangeArrowheads="1"/>
          </p:cNvSpPr>
          <p:nvPr/>
        </p:nvSpPr>
        <p:spPr bwMode="auto">
          <a:xfrm>
            <a:off x="3592513" y="457200"/>
            <a:ext cx="189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Merge Sort</a:t>
            </a:r>
          </a:p>
        </p:txBody>
      </p:sp>
      <p:sp>
        <p:nvSpPr>
          <p:cNvPr id="1146883" name="Text Box 3"/>
          <p:cNvSpPr txBox="1">
            <a:spLocks noChangeArrowheads="1"/>
          </p:cNvSpPr>
          <p:nvPr/>
        </p:nvSpPr>
        <p:spPr bwMode="auto">
          <a:xfrm>
            <a:off x="1279525" y="1219200"/>
            <a:ext cx="6511925" cy="12017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Claim.  Suppose we have two sorted sequence of </a:t>
            </a:r>
            <a:r>
              <a:rPr lang="en-US" altLang="zh-TW">
                <a:solidFill>
                  <a:srgbClr val="008000"/>
                </a:solidFill>
              </a:rPr>
              <a:t>k</a:t>
            </a:r>
            <a:r>
              <a:rPr lang="en-US" altLang="zh-TW"/>
              <a:t> numbers.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We can merge them into a sorted sequence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of </a:t>
            </a:r>
            <a:r>
              <a:rPr lang="en-US" altLang="zh-TW">
                <a:solidFill>
                  <a:srgbClr val="008000"/>
                </a:solidFill>
              </a:rPr>
              <a:t>2k</a:t>
            </a:r>
            <a:r>
              <a:rPr lang="en-US" altLang="zh-TW"/>
              <a:t> numbers in </a:t>
            </a:r>
            <a:r>
              <a:rPr lang="en-US" altLang="zh-TW">
                <a:solidFill>
                  <a:srgbClr val="008000"/>
                </a:solidFill>
              </a:rPr>
              <a:t>2k</a:t>
            </a:r>
            <a:r>
              <a:rPr lang="en-US" altLang="zh-TW"/>
              <a:t> steps.</a:t>
            </a:r>
          </a:p>
        </p:txBody>
      </p:sp>
      <p:sp>
        <p:nvSpPr>
          <p:cNvPr id="1146891" name="Text Box 11"/>
          <p:cNvSpPr txBox="1">
            <a:spLocks noChangeArrowheads="1"/>
          </p:cNvSpPr>
          <p:nvPr/>
        </p:nvSpPr>
        <p:spPr bwMode="auto">
          <a:xfrm>
            <a:off x="1355725" y="2860675"/>
            <a:ext cx="56832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we can sort k numbers in T</a:t>
            </a:r>
            <a:r>
              <a:rPr lang="en-US" altLang="zh-TW" baseline="-25000"/>
              <a:t>k</a:t>
            </a:r>
            <a:r>
              <a:rPr lang="en-US" altLang="zh-TW"/>
              <a:t> steps.</a:t>
            </a:r>
          </a:p>
          <a:p>
            <a:endParaRPr lang="en-US" altLang="zh-TW"/>
          </a:p>
          <a:p>
            <a:r>
              <a:rPr lang="en-US" altLang="zh-TW"/>
              <a:t>Then we can sort 2k numbers in 2T</a:t>
            </a:r>
            <a:r>
              <a:rPr lang="en-US" altLang="zh-TW" baseline="-25000"/>
              <a:t>k</a:t>
            </a:r>
            <a:r>
              <a:rPr lang="en-US" altLang="zh-TW"/>
              <a:t> + 2k steps.</a:t>
            </a:r>
          </a:p>
          <a:p>
            <a:endParaRPr lang="en-US" altLang="zh-TW"/>
          </a:p>
          <a:p>
            <a:r>
              <a:rPr lang="en-US" altLang="zh-TW"/>
              <a:t>Therefore, T</a:t>
            </a:r>
            <a:r>
              <a:rPr lang="en-US" altLang="zh-TW" baseline="-25000"/>
              <a:t>2k</a:t>
            </a:r>
            <a:r>
              <a:rPr lang="en-US" altLang="zh-TW"/>
              <a:t> = 2T</a:t>
            </a:r>
            <a:r>
              <a:rPr lang="en-US" altLang="zh-TW" baseline="-25000"/>
              <a:t>k</a:t>
            </a:r>
            <a:r>
              <a:rPr lang="en-US" altLang="zh-TW"/>
              <a:t> + 2k.</a:t>
            </a:r>
          </a:p>
          <a:p>
            <a:endParaRPr lang="en-US" altLang="zh-TW"/>
          </a:p>
          <a:p>
            <a:r>
              <a:rPr lang="en-US" altLang="zh-TW"/>
              <a:t>If we solve this recurrence (which we will do later),</a:t>
            </a:r>
          </a:p>
          <a:p>
            <a:endParaRPr lang="en-US" altLang="zh-TW"/>
          </a:p>
          <a:p>
            <a:r>
              <a:rPr lang="en-US" altLang="zh-TW"/>
              <a:t>then we see that T</a:t>
            </a:r>
            <a:r>
              <a:rPr lang="en-US" altLang="zh-TW" baseline="-25000"/>
              <a:t>2n</a:t>
            </a:r>
            <a:r>
              <a:rPr lang="en-US" altLang="zh-TW"/>
              <a:t> ≈ n log</a:t>
            </a:r>
            <a:r>
              <a:rPr lang="en-US" altLang="zh-TW" baseline="-25000"/>
              <a:t>2</a:t>
            </a:r>
            <a:r>
              <a:rPr lang="en-US" altLang="zh-TW"/>
              <a:t> n.</a:t>
            </a:r>
          </a:p>
          <a:p>
            <a:endParaRPr lang="en-US" altLang="zh-TW"/>
          </a:p>
          <a:p>
            <a:r>
              <a:rPr lang="en-US" altLang="zh-TW"/>
              <a:t>This is significantly faster than bubble sort!</a:t>
            </a:r>
          </a:p>
        </p:txBody>
      </p:sp>
    </p:spTree>
    <p:extLst>
      <p:ext uri="{BB962C8B-B14F-4D97-AF65-F5344CB8AC3E}">
        <p14:creationId xmlns:p14="http://schemas.microsoft.com/office/powerpoint/2010/main" val="219228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6" name="Text Box 2"/>
          <p:cNvSpPr txBox="1">
            <a:spLocks noChangeArrowheads="1"/>
          </p:cNvSpPr>
          <p:nvPr/>
        </p:nvSpPr>
        <p:spPr bwMode="auto">
          <a:xfrm>
            <a:off x="3914775" y="457200"/>
            <a:ext cx="126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Remark</a:t>
            </a:r>
          </a:p>
        </p:txBody>
      </p:sp>
      <p:sp>
        <p:nvSpPr>
          <p:cNvPr id="1173509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7443788" cy="270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one example of a “divide and conquer” algorithm.</a:t>
            </a:r>
          </a:p>
          <a:p>
            <a:endParaRPr lang="en-US" altLang="zh-TW"/>
          </a:p>
          <a:p>
            <a:r>
              <a:rPr lang="en-US" altLang="zh-TW"/>
              <a:t>This idea is very powerful.</a:t>
            </a:r>
          </a:p>
          <a:p>
            <a:endParaRPr lang="en-US" altLang="zh-TW"/>
          </a:p>
          <a:p>
            <a:r>
              <a:rPr lang="en-US" altLang="zh-TW"/>
              <a:t>It can be used to design faster algorithms for some basic problems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such as integer multiplications, matrix multiplications, etc.</a:t>
            </a:r>
          </a:p>
          <a:p>
            <a:pPr>
              <a:lnSpc>
                <a:spcPct val="150000"/>
              </a:lnSpc>
            </a:pPr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zh-TW"/>
              <a:t>More on that in CSC 3160.</a:t>
            </a:r>
          </a:p>
        </p:txBody>
      </p:sp>
    </p:spTree>
    <p:extLst>
      <p:ext uri="{BB962C8B-B14F-4D97-AF65-F5344CB8AC3E}">
        <p14:creationId xmlns:p14="http://schemas.microsoft.com/office/powerpoint/2010/main" val="38913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0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Generate Strings</a:t>
            </a:r>
          </a:p>
        </p:txBody>
      </p:sp>
      <p:sp>
        <p:nvSpPr>
          <p:cNvPr id="11267" name="Text Box 31"/>
          <p:cNvSpPr txBox="1">
            <a:spLocks noChangeArrowheads="1"/>
          </p:cNvSpPr>
          <p:nvPr/>
        </p:nvSpPr>
        <p:spPr bwMode="auto">
          <a:xfrm>
            <a:off x="990600" y="1295400"/>
            <a:ext cx="71691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Can you write a program to generate all n-bit strings with k ones?</a:t>
            </a:r>
          </a:p>
        </p:txBody>
      </p:sp>
      <p:sp>
        <p:nvSpPr>
          <p:cNvPr id="1155104" name="Text Box 32"/>
          <p:cNvSpPr txBox="1">
            <a:spLocks noChangeArrowheads="1"/>
          </p:cNvSpPr>
          <p:nvPr/>
        </p:nvSpPr>
        <p:spPr bwMode="auto">
          <a:xfrm>
            <a:off x="990600" y="2133600"/>
            <a:ext cx="7226300" cy="40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There are many ways to do it.</a:t>
            </a:r>
          </a:p>
          <a:p>
            <a:pPr eaLnBrk="1" hangingPunct="1"/>
            <a:endParaRPr lang="en-US" altLang="zh-TW"/>
          </a:p>
          <a:p>
            <a:pPr eaLnBrk="1" hangingPunct="1">
              <a:buFontTx/>
              <a:buAutoNum type="arabicParenBoth"/>
            </a:pPr>
            <a:r>
              <a:rPr lang="en-US" altLang="zh-TW"/>
              <a:t>Generate all n-bit strings and output those strings with k ones.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- Too slow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(2) Write k for-loops.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- That’s okay if k is known, but what if k is part of the input?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(3) Write a program to write a program with k for loops.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- That’s okay, but can we do it more elegantly?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(4) Write a recursive program for it.</a:t>
            </a:r>
          </a:p>
        </p:txBody>
      </p:sp>
    </p:spTree>
    <p:extLst>
      <p:ext uri="{BB962C8B-B14F-4D97-AF65-F5344CB8AC3E}">
        <p14:creationId xmlns:p14="http://schemas.microsoft.com/office/powerpoint/2010/main" val="125650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0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Generate Strings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762000" y="2071688"/>
            <a:ext cx="4881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idea of the recursive program is simple.</a:t>
            </a:r>
          </a:p>
        </p:txBody>
      </p:sp>
      <p:sp>
        <p:nvSpPr>
          <p:cNvPr id="1156102" name="Text Box 6"/>
          <p:cNvSpPr txBox="1">
            <a:spLocks noChangeArrowheads="1"/>
          </p:cNvSpPr>
          <p:nvPr/>
        </p:nvSpPr>
        <p:spPr bwMode="auto">
          <a:xfrm>
            <a:off x="838200" y="3505200"/>
            <a:ext cx="53435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First we generate all strings which begin with 1,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then generate all strings which begin with 0.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990600" y="1295400"/>
            <a:ext cx="71691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Can you write a program to generate all n-bit strings with k ones?</a:t>
            </a:r>
          </a:p>
        </p:txBody>
      </p:sp>
      <p:sp>
        <p:nvSpPr>
          <p:cNvPr id="1156104" name="Text Box 8"/>
          <p:cNvSpPr txBox="1">
            <a:spLocks noChangeArrowheads="1"/>
          </p:cNvSpPr>
          <p:nvPr/>
        </p:nvSpPr>
        <p:spPr bwMode="auto">
          <a:xfrm>
            <a:off x="790575" y="4630738"/>
            <a:ext cx="759142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For strings which begin with 1, we still have n-1 bits and k-1 ones left.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For strings which begin with 0, we still have n-1 bits and k ones left.</a:t>
            </a:r>
          </a:p>
        </p:txBody>
      </p:sp>
      <p:sp>
        <p:nvSpPr>
          <p:cNvPr id="1156105" name="Text Box 9"/>
          <p:cNvSpPr txBox="1">
            <a:spLocks noChangeArrowheads="1"/>
          </p:cNvSpPr>
          <p:nvPr/>
        </p:nvSpPr>
        <p:spPr bwMode="auto">
          <a:xfrm>
            <a:off x="838200" y="2743200"/>
            <a:ext cx="438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Let’s say the program is called gen(n,k).</a:t>
            </a:r>
          </a:p>
        </p:txBody>
      </p:sp>
      <p:sp>
        <p:nvSpPr>
          <p:cNvPr id="1156106" name="Text Box 10"/>
          <p:cNvSpPr txBox="1">
            <a:spLocks noChangeArrowheads="1"/>
          </p:cNvSpPr>
          <p:nvPr/>
        </p:nvSpPr>
        <p:spPr bwMode="auto">
          <a:xfrm>
            <a:off x="6994525" y="3698875"/>
            <a:ext cx="1420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gen(n-1,k-1)</a:t>
            </a:r>
          </a:p>
        </p:txBody>
      </p:sp>
      <p:sp>
        <p:nvSpPr>
          <p:cNvPr id="1156107" name="Text Box 11"/>
          <p:cNvSpPr txBox="1">
            <a:spLocks noChangeArrowheads="1"/>
          </p:cNvSpPr>
          <p:nvPr/>
        </p:nvSpPr>
        <p:spPr bwMode="auto">
          <a:xfrm>
            <a:off x="7124700" y="5867400"/>
            <a:ext cx="1222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gen(n-1,k)</a:t>
            </a:r>
          </a:p>
        </p:txBody>
      </p:sp>
      <p:sp>
        <p:nvSpPr>
          <p:cNvPr id="1156108" name="Line 12"/>
          <p:cNvSpPr>
            <a:spLocks noChangeShapeType="1"/>
          </p:cNvSpPr>
          <p:nvPr/>
        </p:nvSpPr>
        <p:spPr bwMode="auto">
          <a:xfrm flipH="1">
            <a:off x="7162800" y="4114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6109" name="Line 13"/>
          <p:cNvSpPr>
            <a:spLocks noChangeShapeType="1"/>
          </p:cNvSpPr>
          <p:nvPr/>
        </p:nvSpPr>
        <p:spPr bwMode="auto">
          <a:xfrm flipH="1" flipV="1">
            <a:off x="7162800" y="5334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6110" name="Text Box 14"/>
          <p:cNvSpPr txBox="1">
            <a:spLocks noChangeArrowheads="1"/>
          </p:cNvSpPr>
          <p:nvPr/>
        </p:nvSpPr>
        <p:spPr bwMode="auto">
          <a:xfrm>
            <a:off x="838200" y="5943600"/>
            <a:ext cx="196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Sounds familiar?</a:t>
            </a:r>
          </a:p>
        </p:txBody>
      </p:sp>
      <p:pic>
        <p:nvPicPr>
          <p:cNvPr id="1156112" name="Picture 1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91200"/>
            <a:ext cx="31242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72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6102" grpId="0"/>
      <p:bldP spid="1156105" grpId="0"/>
      <p:bldP spid="1156106" grpId="0"/>
      <p:bldP spid="1156107" grpId="0"/>
      <p:bldP spid="1156108" grpId="0" animBg="1"/>
      <p:bldP spid="1156109" grpId="0" animBg="1"/>
      <p:bldP spid="11561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0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Generate Strings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5883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Writing it into a correct program requires some care.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990600" y="1295400"/>
            <a:ext cx="72485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Can you write a program to generate all </a:t>
            </a:r>
            <a:r>
              <a:rPr lang="en-US" altLang="zh-TW">
                <a:solidFill>
                  <a:srgbClr val="A50021"/>
                </a:solidFill>
              </a:rPr>
              <a:t>N</a:t>
            </a:r>
            <a:r>
              <a:rPr lang="en-US" altLang="zh-TW"/>
              <a:t>-bit strings with </a:t>
            </a:r>
            <a:r>
              <a:rPr lang="en-US" altLang="zh-TW">
                <a:solidFill>
                  <a:srgbClr val="A50021"/>
                </a:solidFill>
              </a:rPr>
              <a:t>K</a:t>
            </a:r>
            <a:r>
              <a:rPr lang="en-US" altLang="zh-TW"/>
              <a:t> ones?</a:t>
            </a:r>
          </a:p>
        </p:txBody>
      </p:sp>
      <p:sp>
        <p:nvSpPr>
          <p:cNvPr id="1157134" name="Text Box 14"/>
          <p:cNvSpPr txBox="1">
            <a:spLocks noChangeArrowheads="1"/>
          </p:cNvSpPr>
          <p:nvPr/>
        </p:nvSpPr>
        <p:spPr bwMode="auto">
          <a:xfrm>
            <a:off x="111125" y="2590800"/>
            <a:ext cx="9055100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int solution[N];   (an array holding an N-bit string, from solution[0] to solution[n-1])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gen(int n, int k)   (n is # bits left, and k is # ones left)</a:t>
            </a:r>
          </a:p>
          <a:p>
            <a:pPr eaLnBrk="1" hangingPunct="1"/>
            <a:r>
              <a:rPr lang="en-US" altLang="zh-TW"/>
              <a:t>{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if (n==0)  (no more bits left)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	print solution; (write a for loop to print out the N-bits in solution)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	return;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solution[N-n] = 1;  (generate the strings beginning with one)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gen(n-1,k-1);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if (n &gt; k)  (do it only if there are enough places for the ones)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	solution[N-n]=0;  (generate the strings beginning with zero)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	gen(n-1,k);</a:t>
            </a:r>
          </a:p>
          <a:p>
            <a:pPr eaLnBrk="1" hangingPunct="1"/>
            <a:r>
              <a:rPr lang="en-US" altLang="zh-TW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636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787650" y="457200"/>
            <a:ext cx="353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Programming Exercises</a:t>
            </a:r>
          </a:p>
        </p:txBody>
      </p:sp>
      <p:sp>
        <p:nvSpPr>
          <p:cNvPr id="14339" name="Text Box 31"/>
          <p:cNvSpPr txBox="1">
            <a:spLocks noChangeArrowheads="1"/>
          </p:cNvSpPr>
          <p:nvPr/>
        </p:nvSpPr>
        <p:spPr bwMode="auto">
          <a:xfrm>
            <a:off x="304800" y="1371600"/>
            <a:ext cx="8539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Can you write a recursive program to generate all permutations of n elements?</a:t>
            </a:r>
          </a:p>
        </p:txBody>
      </p:sp>
      <p:sp>
        <p:nvSpPr>
          <p:cNvPr id="14340" name="Text Box 32"/>
          <p:cNvSpPr txBox="1">
            <a:spLocks noChangeArrowheads="1"/>
          </p:cNvSpPr>
          <p:nvPr/>
        </p:nvSpPr>
        <p:spPr bwMode="auto">
          <a:xfrm>
            <a:off x="304800" y="3886200"/>
            <a:ext cx="5614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Can you write a recursive program for merge-sort?</a:t>
            </a:r>
          </a:p>
        </p:txBody>
      </p:sp>
    </p:spTree>
    <p:extLst>
      <p:ext uri="{BB962C8B-B14F-4D97-AF65-F5344CB8AC3E}">
        <p14:creationId xmlns:p14="http://schemas.microsoft.com/office/powerpoint/2010/main" val="27043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116263" y="2941638"/>
            <a:ext cx="290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Solving Recurrence</a:t>
            </a:r>
          </a:p>
        </p:txBody>
      </p:sp>
    </p:spTree>
    <p:extLst>
      <p:ext uri="{BB962C8B-B14F-4D97-AF65-F5344CB8AC3E}">
        <p14:creationId xmlns:p14="http://schemas.microsoft.com/office/powerpoint/2010/main" val="30789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62288" y="457200"/>
            <a:ext cx="2957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Solving Recurrence</a:t>
            </a:r>
          </a:p>
        </p:txBody>
      </p:sp>
      <p:sp>
        <p:nvSpPr>
          <p:cNvPr id="1094659" name="Text Box 3"/>
          <p:cNvSpPr txBox="1">
            <a:spLocks noChangeArrowheads="1"/>
          </p:cNvSpPr>
          <p:nvPr/>
        </p:nvSpPr>
        <p:spPr bwMode="auto">
          <a:xfrm>
            <a:off x="2819400" y="1295400"/>
            <a:ext cx="349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en-US" altLang="zh-TW"/>
              <a:t>=1, 	a</a:t>
            </a:r>
            <a:r>
              <a:rPr lang="en-US" altLang="zh-TW" baseline="-25000"/>
              <a:t>k</a:t>
            </a:r>
            <a:r>
              <a:rPr lang="en-US" altLang="zh-TW"/>
              <a:t> = a</a:t>
            </a:r>
            <a:r>
              <a:rPr lang="en-US" altLang="zh-TW" baseline="-25000"/>
              <a:t>k-1</a:t>
            </a:r>
            <a:r>
              <a:rPr lang="en-US" altLang="zh-TW"/>
              <a:t> + 2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 = a</a:t>
            </a:r>
            <a:r>
              <a:rPr lang="en-US" altLang="zh-TW" baseline="-25000"/>
              <a:t>0</a:t>
            </a:r>
            <a:r>
              <a:rPr lang="en-US" altLang="zh-TW"/>
              <a:t> + 2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 + 2 = (a</a:t>
            </a:r>
            <a:r>
              <a:rPr lang="en-US" altLang="zh-TW" baseline="-25000"/>
              <a:t>0</a:t>
            </a:r>
            <a:r>
              <a:rPr lang="en-US" altLang="zh-TW"/>
              <a:t> + 2) + 2 = a</a:t>
            </a:r>
            <a:r>
              <a:rPr lang="en-US" altLang="zh-TW" baseline="-25000"/>
              <a:t>0</a:t>
            </a:r>
            <a:r>
              <a:rPr lang="en-US" altLang="zh-TW"/>
              <a:t> + 4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 = a</a:t>
            </a:r>
            <a:r>
              <a:rPr lang="en-US" altLang="zh-TW" baseline="-25000"/>
              <a:t>2</a:t>
            </a:r>
            <a:r>
              <a:rPr lang="en-US" altLang="zh-TW"/>
              <a:t> + 2 = (a</a:t>
            </a:r>
            <a:r>
              <a:rPr lang="en-US" altLang="zh-TW" baseline="-25000"/>
              <a:t>0</a:t>
            </a:r>
            <a:r>
              <a:rPr lang="en-US" altLang="zh-TW"/>
              <a:t> + 4) + 2 = a</a:t>
            </a:r>
            <a:r>
              <a:rPr lang="en-US" altLang="zh-TW" baseline="-25000"/>
              <a:t>0</a:t>
            </a:r>
            <a:r>
              <a:rPr lang="en-US" altLang="zh-TW"/>
              <a:t> + 6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4</a:t>
            </a:r>
            <a:r>
              <a:rPr lang="en-US" altLang="zh-TW"/>
              <a:t> = a</a:t>
            </a:r>
            <a:r>
              <a:rPr lang="en-US" altLang="zh-TW" baseline="-25000"/>
              <a:t>3</a:t>
            </a:r>
            <a:r>
              <a:rPr lang="en-US" altLang="zh-TW"/>
              <a:t> + 2 = (a</a:t>
            </a:r>
            <a:r>
              <a:rPr lang="en-US" altLang="zh-TW" baseline="-25000"/>
              <a:t>0</a:t>
            </a:r>
            <a:r>
              <a:rPr lang="en-US" altLang="zh-TW"/>
              <a:t> + 6) + 2 = a</a:t>
            </a:r>
            <a:r>
              <a:rPr lang="en-US" altLang="zh-TW" baseline="-25000"/>
              <a:t>0</a:t>
            </a:r>
            <a:r>
              <a:rPr lang="en-US" altLang="zh-TW"/>
              <a:t> + 8</a:t>
            </a:r>
          </a:p>
        </p:txBody>
      </p:sp>
      <p:sp>
        <p:nvSpPr>
          <p:cNvPr id="1094660" name="Text Box 4"/>
          <p:cNvSpPr txBox="1">
            <a:spLocks noChangeArrowheads="1"/>
          </p:cNvSpPr>
          <p:nvPr/>
        </p:nvSpPr>
        <p:spPr bwMode="auto">
          <a:xfrm>
            <a:off x="2514600" y="4419600"/>
            <a:ext cx="412750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See the pattern is a</a:t>
            </a:r>
            <a:r>
              <a:rPr lang="en-US" altLang="zh-TW" baseline="-25000"/>
              <a:t>k</a:t>
            </a:r>
            <a:r>
              <a:rPr lang="en-US" altLang="zh-TW"/>
              <a:t> = a</a:t>
            </a:r>
            <a:r>
              <a:rPr lang="en-US" altLang="zh-TW" baseline="-25000"/>
              <a:t>0</a:t>
            </a:r>
            <a:r>
              <a:rPr lang="en-US" altLang="zh-TW"/>
              <a:t> + 2k = 2k+1</a:t>
            </a:r>
          </a:p>
        </p:txBody>
      </p:sp>
      <p:sp>
        <p:nvSpPr>
          <p:cNvPr id="1094661" name="Text Box 5"/>
          <p:cNvSpPr txBox="1">
            <a:spLocks noChangeArrowheads="1"/>
          </p:cNvSpPr>
          <p:nvPr/>
        </p:nvSpPr>
        <p:spPr bwMode="auto">
          <a:xfrm>
            <a:off x="2979738" y="5181600"/>
            <a:ext cx="311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You can verify by induction.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60" grpId="0" animBg="1"/>
      <p:bldP spid="109466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2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Solving Hanoi Sequence</a:t>
            </a:r>
          </a:p>
        </p:txBody>
      </p:sp>
      <p:sp>
        <p:nvSpPr>
          <p:cNvPr id="1063939" name="Text Box 3"/>
          <p:cNvSpPr txBox="1">
            <a:spLocks noChangeArrowheads="1"/>
          </p:cNvSpPr>
          <p:nvPr/>
        </p:nvSpPr>
        <p:spPr bwMode="auto">
          <a:xfrm>
            <a:off x="2097088" y="1382713"/>
            <a:ext cx="4913312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=1, 	a</a:t>
            </a:r>
            <a:r>
              <a:rPr lang="en-US" altLang="zh-TW" baseline="-25000"/>
              <a:t>k</a:t>
            </a:r>
            <a:r>
              <a:rPr lang="en-US" altLang="zh-TW"/>
              <a:t> = 2a</a:t>
            </a:r>
            <a:r>
              <a:rPr lang="en-US" altLang="zh-TW" baseline="-25000"/>
              <a:t>k-1</a:t>
            </a:r>
            <a:r>
              <a:rPr lang="en-US" altLang="zh-TW"/>
              <a:t> + 1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 = 2a</a:t>
            </a:r>
            <a:r>
              <a:rPr lang="en-US" altLang="zh-TW" baseline="-25000"/>
              <a:t>1</a:t>
            </a:r>
            <a:r>
              <a:rPr lang="en-US" altLang="zh-TW"/>
              <a:t> + 1 = 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 = 2a</a:t>
            </a:r>
            <a:r>
              <a:rPr lang="en-US" altLang="zh-TW" baseline="-25000"/>
              <a:t>2</a:t>
            </a:r>
            <a:r>
              <a:rPr lang="en-US" altLang="zh-TW"/>
              <a:t> + 1 = 2(2a</a:t>
            </a:r>
            <a:r>
              <a:rPr lang="en-US" altLang="zh-TW" baseline="-25000"/>
              <a:t>1</a:t>
            </a:r>
            <a:r>
              <a:rPr lang="en-US" altLang="zh-TW"/>
              <a:t> + 1) + 1 = 4a</a:t>
            </a:r>
            <a:r>
              <a:rPr lang="en-US" altLang="zh-TW" baseline="-25000"/>
              <a:t>1</a:t>
            </a:r>
            <a:r>
              <a:rPr lang="en-US" altLang="zh-TW"/>
              <a:t> + 3 = 7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4</a:t>
            </a:r>
            <a:r>
              <a:rPr lang="en-US" altLang="zh-TW"/>
              <a:t> = 2a</a:t>
            </a:r>
            <a:r>
              <a:rPr lang="en-US" altLang="zh-TW" baseline="-25000"/>
              <a:t>3</a:t>
            </a:r>
            <a:r>
              <a:rPr lang="en-US" altLang="zh-TW"/>
              <a:t> + 1 = 2(4a</a:t>
            </a:r>
            <a:r>
              <a:rPr lang="en-US" altLang="zh-TW" baseline="-25000"/>
              <a:t>1</a:t>
            </a:r>
            <a:r>
              <a:rPr lang="en-US" altLang="zh-TW"/>
              <a:t> + 3) + 1 = 8a</a:t>
            </a:r>
            <a:r>
              <a:rPr lang="en-US" altLang="zh-TW" baseline="-25000"/>
              <a:t>1</a:t>
            </a:r>
            <a:r>
              <a:rPr lang="en-US" altLang="zh-TW"/>
              <a:t> + 7 = 15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5</a:t>
            </a:r>
            <a:r>
              <a:rPr lang="en-US" altLang="zh-TW"/>
              <a:t> = 2a</a:t>
            </a:r>
            <a:r>
              <a:rPr lang="en-US" altLang="zh-TW" baseline="-25000"/>
              <a:t>4</a:t>
            </a:r>
            <a:r>
              <a:rPr lang="en-US" altLang="zh-TW"/>
              <a:t> + 1 = 2(8a</a:t>
            </a:r>
            <a:r>
              <a:rPr lang="en-US" altLang="zh-TW" baseline="-25000"/>
              <a:t>1</a:t>
            </a:r>
            <a:r>
              <a:rPr lang="en-US" altLang="zh-TW"/>
              <a:t> + 7) + 1 = 16a</a:t>
            </a:r>
            <a:r>
              <a:rPr lang="en-US" altLang="zh-TW" baseline="-25000"/>
              <a:t>1</a:t>
            </a:r>
            <a:r>
              <a:rPr lang="en-US" altLang="zh-TW"/>
              <a:t> + 15 = 31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6</a:t>
            </a:r>
            <a:r>
              <a:rPr lang="en-US" altLang="zh-TW"/>
              <a:t> = 2a</a:t>
            </a:r>
            <a:r>
              <a:rPr lang="en-US" altLang="zh-TW" baseline="-25000"/>
              <a:t>5</a:t>
            </a:r>
            <a:r>
              <a:rPr lang="en-US" altLang="zh-TW"/>
              <a:t> + 1 = 2(16a</a:t>
            </a:r>
            <a:r>
              <a:rPr lang="en-US" altLang="zh-TW" baseline="-25000"/>
              <a:t>1</a:t>
            </a:r>
            <a:r>
              <a:rPr lang="en-US" altLang="zh-TW"/>
              <a:t> + 15) + 1 = 32a</a:t>
            </a:r>
            <a:r>
              <a:rPr lang="en-US" altLang="zh-TW" baseline="-25000"/>
              <a:t>1</a:t>
            </a:r>
            <a:r>
              <a:rPr lang="en-US" altLang="zh-TW"/>
              <a:t> + 31 = 63</a:t>
            </a:r>
          </a:p>
        </p:txBody>
      </p:sp>
      <p:sp>
        <p:nvSpPr>
          <p:cNvPr id="1063940" name="Text Box 4"/>
          <p:cNvSpPr txBox="1">
            <a:spLocks noChangeArrowheads="1"/>
          </p:cNvSpPr>
          <p:nvPr/>
        </p:nvSpPr>
        <p:spPr bwMode="auto">
          <a:xfrm>
            <a:off x="2895600" y="4953000"/>
            <a:ext cx="331152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Guess the pattern is a</a:t>
            </a:r>
            <a:r>
              <a:rPr lang="en-US" altLang="zh-TW" baseline="-25000"/>
              <a:t>k</a:t>
            </a:r>
            <a:r>
              <a:rPr lang="en-US" altLang="zh-TW"/>
              <a:t> = 2</a:t>
            </a:r>
            <a:r>
              <a:rPr lang="en-US" altLang="zh-TW" baseline="30000"/>
              <a:t>k</a:t>
            </a:r>
            <a:r>
              <a:rPr lang="en-US" altLang="zh-TW"/>
              <a:t>-1</a:t>
            </a:r>
          </a:p>
        </p:txBody>
      </p:sp>
      <p:sp>
        <p:nvSpPr>
          <p:cNvPr id="1063941" name="Text Box 5"/>
          <p:cNvSpPr txBox="1">
            <a:spLocks noChangeArrowheads="1"/>
          </p:cNvSpPr>
          <p:nvPr/>
        </p:nvSpPr>
        <p:spPr bwMode="auto">
          <a:xfrm>
            <a:off x="2971800" y="5715000"/>
            <a:ext cx="311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You can verify by induction.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3940" grpId="0" animBg="1"/>
      <p:bldP spid="1063941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35188" y="457200"/>
            <a:ext cx="479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Solving Merge Sort Recurrence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3667125" y="1219200"/>
            <a:ext cx="16652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</a:t>
            </a:r>
            <a:r>
              <a:rPr lang="en-US" altLang="zh-TW" baseline="-25000"/>
              <a:t>2k</a:t>
            </a:r>
            <a:r>
              <a:rPr lang="en-US" altLang="zh-TW"/>
              <a:t> = 2T</a:t>
            </a:r>
            <a:r>
              <a:rPr lang="en-US" altLang="zh-TW" baseline="-25000"/>
              <a:t>k</a:t>
            </a:r>
            <a:r>
              <a:rPr lang="en-US" altLang="zh-TW"/>
              <a:t> + 2k</a:t>
            </a:r>
          </a:p>
        </p:txBody>
      </p:sp>
      <p:sp>
        <p:nvSpPr>
          <p:cNvPr id="1124363" name="Text Box 11"/>
          <p:cNvSpPr txBox="1">
            <a:spLocks noChangeArrowheads="1"/>
          </p:cNvSpPr>
          <p:nvPr/>
        </p:nvSpPr>
        <p:spPr bwMode="auto">
          <a:xfrm>
            <a:off x="2297113" y="1981200"/>
            <a:ext cx="4560887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If we could guess that T</a:t>
            </a:r>
            <a:r>
              <a:rPr lang="en-US" altLang="zh-TW" baseline="-25000"/>
              <a:t>k</a:t>
            </a:r>
            <a:r>
              <a:rPr lang="en-US" altLang="zh-TW"/>
              <a:t> is k log</a:t>
            </a:r>
            <a:r>
              <a:rPr lang="en-US" altLang="zh-TW" baseline="-25000"/>
              <a:t>2</a:t>
            </a:r>
            <a:r>
              <a:rPr lang="en-US" altLang="zh-TW"/>
              <a:t>k,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we can prove that T</a:t>
            </a:r>
            <a:r>
              <a:rPr lang="en-US" altLang="zh-TW" baseline="-25000"/>
              <a:t>2k</a:t>
            </a:r>
            <a:r>
              <a:rPr lang="en-US" altLang="zh-TW"/>
              <a:t> is 2k log</a:t>
            </a:r>
            <a:r>
              <a:rPr lang="en-US" altLang="zh-TW" baseline="-25000"/>
              <a:t>2</a:t>
            </a:r>
            <a:r>
              <a:rPr lang="en-US" altLang="zh-TW"/>
              <a:t>(2k).</a:t>
            </a:r>
          </a:p>
        </p:txBody>
      </p:sp>
      <p:sp>
        <p:nvSpPr>
          <p:cNvPr id="1124364" name="Text Box 12"/>
          <p:cNvSpPr txBox="1">
            <a:spLocks noChangeArrowheads="1"/>
          </p:cNvSpPr>
          <p:nvPr/>
        </p:nvSpPr>
        <p:spPr bwMode="auto">
          <a:xfrm>
            <a:off x="1981200" y="3124200"/>
            <a:ext cx="1808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is because</a:t>
            </a:r>
          </a:p>
        </p:txBody>
      </p:sp>
      <p:sp>
        <p:nvSpPr>
          <p:cNvPr id="1124366" name="Rectangle 14"/>
          <p:cNvSpPr>
            <a:spLocks noChangeArrowheads="1"/>
          </p:cNvSpPr>
          <p:nvPr/>
        </p:nvSpPr>
        <p:spPr bwMode="auto">
          <a:xfrm>
            <a:off x="3276600" y="3124200"/>
            <a:ext cx="3017838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       T</a:t>
            </a:r>
            <a:r>
              <a:rPr lang="en-US" altLang="zh-TW" baseline="-25000"/>
              <a:t>2k</a:t>
            </a:r>
            <a:r>
              <a:rPr lang="en-US" altLang="zh-TW"/>
              <a:t> 	= 2T</a:t>
            </a:r>
            <a:r>
              <a:rPr lang="en-US" altLang="zh-TW" baseline="-25000"/>
              <a:t>k</a:t>
            </a:r>
            <a:r>
              <a:rPr lang="en-US" altLang="zh-TW"/>
              <a:t> + 2k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= 2klog</a:t>
            </a:r>
            <a:r>
              <a:rPr lang="en-US" altLang="zh-TW" baseline="-25000"/>
              <a:t>2</a:t>
            </a:r>
            <a:r>
              <a:rPr lang="en-US" altLang="zh-TW"/>
              <a:t>k + 2k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= 2k(log</a:t>
            </a:r>
            <a:r>
              <a:rPr lang="en-US" altLang="zh-TW" baseline="-25000"/>
              <a:t>2</a:t>
            </a:r>
            <a:r>
              <a:rPr lang="en-US" altLang="zh-TW"/>
              <a:t>k + 1)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= 2k(log</a:t>
            </a:r>
            <a:r>
              <a:rPr lang="en-US" altLang="zh-TW" baseline="-25000"/>
              <a:t>2</a:t>
            </a:r>
            <a:r>
              <a:rPr lang="en-US" altLang="zh-TW"/>
              <a:t>k + log</a:t>
            </a:r>
            <a:r>
              <a:rPr lang="en-US" altLang="zh-TW" baseline="-25000"/>
              <a:t>2</a:t>
            </a:r>
            <a:r>
              <a:rPr lang="en-US" altLang="zh-TW"/>
              <a:t>2)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= 2klog</a:t>
            </a:r>
            <a:r>
              <a:rPr lang="en-US" altLang="zh-TW" baseline="-25000"/>
              <a:t>2</a:t>
            </a:r>
            <a:r>
              <a:rPr lang="en-US" altLang="zh-TW"/>
              <a:t>2k	</a:t>
            </a:r>
          </a:p>
        </p:txBody>
      </p:sp>
    </p:spTree>
    <p:extLst>
      <p:ext uri="{BB962C8B-B14F-4D97-AF65-F5344CB8AC3E}">
        <p14:creationId xmlns:p14="http://schemas.microsoft.com/office/powerpoint/2010/main" val="234661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133600" y="1752600"/>
            <a:ext cx="29718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tx2"/>
                </a:solidFill>
              </a:rPr>
              <a:t>The Rabbit Population</a:t>
            </a:r>
          </a:p>
        </p:txBody>
      </p:sp>
      <p:sp>
        <p:nvSpPr>
          <p:cNvPr id="568323" name="Rectangle 3"/>
          <p:cNvSpPr>
            <a:spLocks noChangeArrowheads="1"/>
          </p:cNvSpPr>
          <p:nvPr/>
        </p:nvSpPr>
        <p:spPr bwMode="auto">
          <a:xfrm>
            <a:off x="1219200" y="3200400"/>
            <a:ext cx="6629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sz="1800">
                <a:latin typeface="Comic Sans MS" pitchFamily="66" charset="0"/>
              </a:rPr>
              <a:t>A mature boy/girl rabbit pair reproduces every month.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>
                <a:latin typeface="Comic Sans MS" pitchFamily="66" charset="0"/>
              </a:rPr>
              <a:t>Rabbits mature after one month.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		w</a:t>
            </a:r>
            <a:r>
              <a:rPr lang="en-US" altLang="en-US" sz="1800" baseline="-25000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::= # ne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w</a:t>
            </a:r>
            <a:r>
              <a:rPr lang="en-US" altLang="en-US" sz="1800">
                <a:latin typeface="Comic Sans MS" pitchFamily="66" charset="0"/>
              </a:rPr>
              <a:t>born pairs after n months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		r</a:t>
            </a:r>
            <a:r>
              <a:rPr lang="en-US" altLang="en-US" sz="1800" baseline="-25000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::= #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r</a:t>
            </a:r>
            <a:r>
              <a:rPr lang="en-US" altLang="en-US" sz="1800">
                <a:latin typeface="Comic Sans MS" pitchFamily="66" charset="0"/>
              </a:rPr>
              <a:t>eproducing pairs after n months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>
                <a:latin typeface="Comic Sans MS" pitchFamily="66" charset="0"/>
              </a:rPr>
              <a:t>Start with a newborn pair:   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w</a:t>
            </a:r>
            <a:r>
              <a:rPr lang="en-US" altLang="en-US" sz="1800" baseline="-25000">
                <a:solidFill>
                  <a:srgbClr val="0000FF"/>
                </a:solidFill>
                <a:latin typeface="Comic Sans MS" pitchFamily="66" charset="0"/>
              </a:rPr>
              <a:t>0 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=1,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r</a:t>
            </a:r>
            <a:r>
              <a:rPr lang="en-US" altLang="en-US" sz="1800" baseline="-25000">
                <a:solidFill>
                  <a:srgbClr val="008000"/>
                </a:solidFill>
                <a:latin typeface="Comic Sans MS" pitchFamily="66" charset="0"/>
              </a:rPr>
              <a:t>0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= 0</a:t>
            </a:r>
            <a:endParaRPr lang="en-US" altLang="en-US" sz="1800">
              <a:latin typeface="Comic Sans MS" pitchFamily="66" charset="0"/>
            </a:endParaRPr>
          </a:p>
        </p:txBody>
      </p:sp>
      <p:pic>
        <p:nvPicPr>
          <p:cNvPr id="7172" name="Picture 7" descr="MPj031689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50963"/>
            <a:ext cx="1828800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124200" y="457200"/>
            <a:ext cx="286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Rabbit Populations</a:t>
            </a:r>
          </a:p>
        </p:txBody>
      </p:sp>
      <p:sp>
        <p:nvSpPr>
          <p:cNvPr id="1083399" name="Text Box 7"/>
          <p:cNvSpPr txBox="1">
            <a:spLocks noChangeArrowheads="1"/>
          </p:cNvSpPr>
          <p:nvPr/>
        </p:nvSpPr>
        <p:spPr bwMode="auto">
          <a:xfrm>
            <a:off x="2590800" y="5867400"/>
            <a:ext cx="388461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How many rabbits after n months?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339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5188" y="457200"/>
            <a:ext cx="479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Solving Merge Sort Recurrence</a:t>
            </a:r>
          </a:p>
        </p:txBody>
      </p:sp>
      <p:pic>
        <p:nvPicPr>
          <p:cNvPr id="11520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51"/>
          <a:stretch>
            <a:fillRect/>
          </a:stretch>
        </p:blipFill>
        <p:spPr bwMode="auto">
          <a:xfrm>
            <a:off x="228600" y="3457575"/>
            <a:ext cx="3581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667125" y="1219200"/>
            <a:ext cx="16652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</a:t>
            </a:r>
            <a:r>
              <a:rPr lang="en-US" altLang="zh-TW" baseline="-25000"/>
              <a:t>2k</a:t>
            </a:r>
            <a:r>
              <a:rPr lang="en-US" altLang="zh-TW"/>
              <a:t> = 2T</a:t>
            </a:r>
            <a:r>
              <a:rPr lang="en-US" altLang="zh-TW" baseline="-25000"/>
              <a:t>k</a:t>
            </a:r>
            <a:r>
              <a:rPr lang="en-US" altLang="zh-TW"/>
              <a:t> + 2k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752600" y="1909763"/>
            <a:ext cx="55403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could we guess T</a:t>
            </a:r>
            <a:r>
              <a:rPr lang="en-US" altLang="zh-TW" baseline="-25000"/>
              <a:t>k</a:t>
            </a:r>
            <a:r>
              <a:rPr lang="en-US" altLang="zh-TW"/>
              <a:t> = k log</a:t>
            </a:r>
            <a:r>
              <a:rPr lang="en-US" altLang="zh-TW" baseline="-25000"/>
              <a:t>2</a:t>
            </a:r>
            <a:r>
              <a:rPr lang="en-US" altLang="zh-TW"/>
              <a:t>k in the first place?</a:t>
            </a:r>
          </a:p>
        </p:txBody>
      </p:sp>
      <p:sp>
        <p:nvSpPr>
          <p:cNvPr id="1152008" name="Text Box 8"/>
          <p:cNvSpPr txBox="1">
            <a:spLocks noChangeArrowheads="1"/>
          </p:cNvSpPr>
          <p:nvPr/>
        </p:nvSpPr>
        <p:spPr bwMode="auto">
          <a:xfrm>
            <a:off x="3886200" y="2917825"/>
            <a:ext cx="5410200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/>
              <a:t>If there are n numbers there are log</a:t>
            </a:r>
            <a:r>
              <a:rPr lang="en-US" altLang="zh-TW" sz="1600" baseline="-25000"/>
              <a:t>2</a:t>
            </a:r>
            <a:r>
              <a:rPr lang="en-US" altLang="zh-TW" sz="1600"/>
              <a:t>n levels.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In each level i we need to solve 2</a:t>
            </a:r>
            <a:r>
              <a:rPr lang="en-US" altLang="zh-TW" sz="1600" baseline="30000"/>
              <a:t>i-1</a:t>
            </a:r>
            <a:r>
              <a:rPr lang="en-US" altLang="zh-TW" sz="1600"/>
              <a:t> merge problems.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Each merge problem in level i has two subseqences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of n/2</a:t>
            </a:r>
            <a:r>
              <a:rPr lang="en-US" altLang="zh-TW" sz="1600" baseline="30000"/>
              <a:t>i</a:t>
            </a:r>
            <a:r>
              <a:rPr lang="en-US" altLang="zh-TW" sz="1600"/>
              <a:t> numbers, and so can be solved in n/2</a:t>
            </a:r>
            <a:r>
              <a:rPr lang="en-US" altLang="zh-TW" sz="1600" baseline="30000"/>
              <a:t>i-1</a:t>
            </a:r>
            <a:r>
              <a:rPr lang="en-US" altLang="zh-TW" sz="1600"/>
              <a:t> steps.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So each level requires a total of (2</a:t>
            </a:r>
            <a:r>
              <a:rPr lang="en-US" altLang="zh-TW" sz="1600" baseline="30000"/>
              <a:t>i-1</a:t>
            </a:r>
            <a:r>
              <a:rPr lang="en-US" altLang="zh-TW" sz="1600"/>
              <a:t>)(n/2</a:t>
            </a:r>
            <a:r>
              <a:rPr lang="en-US" altLang="zh-TW" sz="1600" baseline="30000"/>
              <a:t>i-1</a:t>
            </a:r>
            <a:r>
              <a:rPr lang="en-US" altLang="zh-TW" sz="1600"/>
              <a:t>)=n steps.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Since there are log</a:t>
            </a:r>
            <a:r>
              <a:rPr lang="en-US" altLang="zh-TW" sz="1600" baseline="-25000"/>
              <a:t>2</a:t>
            </a:r>
            <a:r>
              <a:rPr lang="en-US" altLang="zh-TW" sz="1600"/>
              <a:t>n levels,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 total number of steps is at most nlog</a:t>
            </a:r>
            <a:r>
              <a:rPr lang="en-US" altLang="zh-TW" sz="1600" baseline="-25000"/>
              <a:t>2</a:t>
            </a:r>
            <a:r>
              <a:rPr lang="en-US" altLang="zh-TW" sz="1600"/>
              <a:t>n.</a:t>
            </a:r>
          </a:p>
        </p:txBody>
      </p:sp>
      <p:sp>
        <p:nvSpPr>
          <p:cNvPr id="1152009" name="Text Box 9"/>
          <p:cNvSpPr txBox="1">
            <a:spLocks noChangeArrowheads="1"/>
          </p:cNvSpPr>
          <p:nvPr/>
        </p:nvSpPr>
        <p:spPr bwMode="auto">
          <a:xfrm>
            <a:off x="76200" y="3124200"/>
            <a:ext cx="692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/>
              <a:t>Level 3</a:t>
            </a:r>
          </a:p>
        </p:txBody>
      </p:sp>
      <p:sp>
        <p:nvSpPr>
          <p:cNvPr id="1152011" name="Text Box 11"/>
          <p:cNvSpPr txBox="1">
            <a:spLocks noChangeArrowheads="1"/>
          </p:cNvSpPr>
          <p:nvPr/>
        </p:nvSpPr>
        <p:spPr bwMode="auto">
          <a:xfrm>
            <a:off x="76200" y="4600575"/>
            <a:ext cx="666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/>
              <a:t>Level 1</a:t>
            </a:r>
          </a:p>
        </p:txBody>
      </p:sp>
      <p:sp>
        <p:nvSpPr>
          <p:cNvPr id="1152012" name="Text Box 12"/>
          <p:cNvSpPr txBox="1">
            <a:spLocks noChangeArrowheads="1"/>
          </p:cNvSpPr>
          <p:nvPr/>
        </p:nvSpPr>
        <p:spPr bwMode="auto">
          <a:xfrm>
            <a:off x="76200" y="4067175"/>
            <a:ext cx="692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/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784446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9" grpId="0"/>
      <p:bldP spid="1152011" grpId="0"/>
      <p:bldP spid="115201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471738" y="457200"/>
            <a:ext cx="4157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Solving Fibonacci Sequence</a:t>
            </a:r>
          </a:p>
        </p:txBody>
      </p:sp>
      <p:sp>
        <p:nvSpPr>
          <p:cNvPr id="1096707" name="Rectangle 3"/>
          <p:cNvSpPr>
            <a:spLocks noChangeArrowheads="1"/>
          </p:cNvSpPr>
          <p:nvPr/>
        </p:nvSpPr>
        <p:spPr bwMode="auto">
          <a:xfrm>
            <a:off x="457200" y="1371600"/>
            <a:ext cx="82296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en-US" altLang="zh-TW"/>
              <a:t>=0, 	a</a:t>
            </a:r>
            <a:r>
              <a:rPr lang="en-US" altLang="zh-TW" baseline="-25000"/>
              <a:t>1</a:t>
            </a:r>
            <a:r>
              <a:rPr lang="en-US" altLang="zh-TW"/>
              <a:t>=1, 	a</a:t>
            </a:r>
            <a:r>
              <a:rPr lang="en-US" altLang="zh-TW" baseline="-25000"/>
              <a:t>k</a:t>
            </a:r>
            <a:r>
              <a:rPr lang="en-US" altLang="zh-TW"/>
              <a:t> = a</a:t>
            </a:r>
            <a:r>
              <a:rPr lang="en-US" altLang="zh-TW" baseline="-25000"/>
              <a:t>k-1</a:t>
            </a:r>
            <a:r>
              <a:rPr lang="en-US" altLang="zh-TW"/>
              <a:t> + a</a:t>
            </a:r>
            <a:r>
              <a:rPr lang="en-US" altLang="zh-TW" baseline="-25000"/>
              <a:t>k-2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0</a:t>
            </a:r>
            <a:r>
              <a:rPr lang="en-US" altLang="zh-TW"/>
              <a:t> = 1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 =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1</a:t>
            </a:r>
            <a:r>
              <a:rPr lang="en-US" altLang="zh-TW"/>
              <a:t> = 2a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0</a:t>
            </a:r>
            <a:r>
              <a:rPr lang="en-US" altLang="zh-TW"/>
              <a:t> = 2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4</a:t>
            </a:r>
            <a:r>
              <a:rPr lang="en-US" altLang="zh-TW"/>
              <a:t> = a</a:t>
            </a:r>
            <a:r>
              <a:rPr lang="en-US" altLang="zh-TW" baseline="-25000"/>
              <a:t>3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= 2a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1</a:t>
            </a:r>
            <a:r>
              <a:rPr lang="en-US" altLang="zh-TW"/>
              <a:t> = 3a</a:t>
            </a:r>
            <a:r>
              <a:rPr lang="en-US" altLang="zh-TW" baseline="-25000"/>
              <a:t>1</a:t>
            </a:r>
            <a:r>
              <a:rPr lang="en-US" altLang="zh-TW"/>
              <a:t> + 2a</a:t>
            </a:r>
            <a:r>
              <a:rPr lang="en-US" altLang="zh-TW" baseline="-25000"/>
              <a:t>0</a:t>
            </a:r>
            <a:r>
              <a:rPr lang="en-US" altLang="zh-TW"/>
              <a:t> = 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5</a:t>
            </a:r>
            <a:r>
              <a:rPr lang="en-US" altLang="zh-TW"/>
              <a:t> = a</a:t>
            </a:r>
            <a:r>
              <a:rPr lang="en-US" altLang="zh-TW" baseline="-25000"/>
              <a:t>4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= 2a</a:t>
            </a:r>
            <a:r>
              <a:rPr lang="en-US" altLang="zh-TW" baseline="-25000"/>
              <a:t>3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= 3a</a:t>
            </a:r>
            <a:r>
              <a:rPr lang="en-US" altLang="zh-TW" baseline="-25000"/>
              <a:t>2</a:t>
            </a:r>
            <a:r>
              <a:rPr lang="en-US" altLang="zh-TW"/>
              <a:t> + 2a</a:t>
            </a:r>
            <a:r>
              <a:rPr lang="en-US" altLang="zh-TW" baseline="-25000"/>
              <a:t>1</a:t>
            </a:r>
            <a:r>
              <a:rPr lang="en-US" altLang="zh-TW"/>
              <a:t> = 5a</a:t>
            </a:r>
            <a:r>
              <a:rPr lang="en-US" altLang="zh-TW" baseline="-25000"/>
              <a:t>1</a:t>
            </a:r>
            <a:r>
              <a:rPr lang="en-US" altLang="zh-TW"/>
              <a:t> + 3a</a:t>
            </a:r>
            <a:r>
              <a:rPr lang="en-US" altLang="zh-TW" baseline="-25000"/>
              <a:t>0</a:t>
            </a:r>
            <a:r>
              <a:rPr lang="en-US" altLang="zh-TW"/>
              <a:t> = 5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6</a:t>
            </a:r>
            <a:r>
              <a:rPr lang="en-US" altLang="zh-TW"/>
              <a:t> = a</a:t>
            </a:r>
            <a:r>
              <a:rPr lang="en-US" altLang="zh-TW" baseline="-25000"/>
              <a:t>5</a:t>
            </a:r>
            <a:r>
              <a:rPr lang="en-US" altLang="zh-TW"/>
              <a:t> + a</a:t>
            </a:r>
            <a:r>
              <a:rPr lang="en-US" altLang="zh-TW" baseline="-25000"/>
              <a:t>4</a:t>
            </a:r>
            <a:r>
              <a:rPr lang="en-US" altLang="zh-TW"/>
              <a:t> = 2a</a:t>
            </a:r>
            <a:r>
              <a:rPr lang="en-US" altLang="zh-TW" baseline="-25000"/>
              <a:t>4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= 3a</a:t>
            </a:r>
            <a:r>
              <a:rPr lang="en-US" altLang="zh-TW" baseline="-25000"/>
              <a:t>3</a:t>
            </a:r>
            <a:r>
              <a:rPr lang="en-US" altLang="zh-TW"/>
              <a:t> + 2a</a:t>
            </a:r>
            <a:r>
              <a:rPr lang="en-US" altLang="zh-TW" baseline="-25000"/>
              <a:t>2</a:t>
            </a:r>
            <a:r>
              <a:rPr lang="en-US" altLang="zh-TW"/>
              <a:t> = 5a</a:t>
            </a:r>
            <a:r>
              <a:rPr lang="en-US" altLang="zh-TW" baseline="-25000"/>
              <a:t>2</a:t>
            </a:r>
            <a:r>
              <a:rPr lang="en-US" altLang="zh-TW"/>
              <a:t> + 3a</a:t>
            </a:r>
            <a:r>
              <a:rPr lang="en-US" altLang="zh-TW" baseline="-25000"/>
              <a:t>1</a:t>
            </a:r>
            <a:r>
              <a:rPr lang="en-US" altLang="zh-TW"/>
              <a:t> = 8a</a:t>
            </a:r>
            <a:r>
              <a:rPr lang="en-US" altLang="zh-TW" baseline="-25000"/>
              <a:t>1</a:t>
            </a:r>
            <a:r>
              <a:rPr lang="en-US" altLang="zh-TW"/>
              <a:t> + 5a</a:t>
            </a:r>
            <a:r>
              <a:rPr lang="en-US" altLang="zh-TW" baseline="-25000"/>
              <a:t>0</a:t>
            </a:r>
            <a:r>
              <a:rPr lang="en-US" altLang="zh-TW"/>
              <a:t> = 8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7</a:t>
            </a:r>
            <a:r>
              <a:rPr lang="en-US" altLang="zh-TW"/>
              <a:t> = a</a:t>
            </a:r>
            <a:r>
              <a:rPr lang="en-US" altLang="zh-TW" baseline="-25000"/>
              <a:t>6</a:t>
            </a:r>
            <a:r>
              <a:rPr lang="en-US" altLang="zh-TW"/>
              <a:t> + a</a:t>
            </a:r>
            <a:r>
              <a:rPr lang="en-US" altLang="zh-TW" baseline="-25000"/>
              <a:t>5</a:t>
            </a:r>
            <a:r>
              <a:rPr lang="en-US" altLang="zh-TW"/>
              <a:t> = 2a</a:t>
            </a:r>
            <a:r>
              <a:rPr lang="en-US" altLang="zh-TW" baseline="-25000"/>
              <a:t>5</a:t>
            </a:r>
            <a:r>
              <a:rPr lang="en-US" altLang="zh-TW"/>
              <a:t> + a</a:t>
            </a:r>
            <a:r>
              <a:rPr lang="en-US" altLang="zh-TW" baseline="-25000"/>
              <a:t>4</a:t>
            </a:r>
            <a:r>
              <a:rPr lang="en-US" altLang="zh-TW"/>
              <a:t> = 3a</a:t>
            </a:r>
            <a:r>
              <a:rPr lang="en-US" altLang="zh-TW" baseline="-25000"/>
              <a:t>4</a:t>
            </a:r>
            <a:r>
              <a:rPr lang="en-US" altLang="zh-TW"/>
              <a:t> + 2a</a:t>
            </a:r>
            <a:r>
              <a:rPr lang="en-US" altLang="zh-TW" baseline="-25000"/>
              <a:t>3</a:t>
            </a:r>
            <a:r>
              <a:rPr lang="en-US" altLang="zh-TW"/>
              <a:t> = 5a</a:t>
            </a:r>
            <a:r>
              <a:rPr lang="en-US" altLang="zh-TW" baseline="-25000"/>
              <a:t>3</a:t>
            </a:r>
            <a:r>
              <a:rPr lang="en-US" altLang="zh-TW"/>
              <a:t> + 3a</a:t>
            </a:r>
            <a:r>
              <a:rPr lang="en-US" altLang="zh-TW" baseline="-25000"/>
              <a:t>2</a:t>
            </a:r>
            <a:r>
              <a:rPr lang="en-US" altLang="zh-TW"/>
              <a:t> = 8a</a:t>
            </a:r>
            <a:r>
              <a:rPr lang="en-US" altLang="zh-TW" baseline="-25000"/>
              <a:t>2</a:t>
            </a:r>
            <a:r>
              <a:rPr lang="en-US" altLang="zh-TW"/>
              <a:t> + 5a</a:t>
            </a:r>
            <a:r>
              <a:rPr lang="en-US" altLang="zh-TW" baseline="-25000"/>
              <a:t>1</a:t>
            </a:r>
            <a:r>
              <a:rPr lang="en-US" altLang="zh-TW"/>
              <a:t> = 13a</a:t>
            </a:r>
            <a:r>
              <a:rPr lang="en-US" altLang="zh-TW" baseline="-25000"/>
              <a:t>1</a:t>
            </a:r>
            <a:r>
              <a:rPr lang="en-US" altLang="zh-TW"/>
              <a:t> + 8a</a:t>
            </a:r>
            <a:r>
              <a:rPr lang="en-US" altLang="zh-TW" baseline="-25000"/>
              <a:t>0</a:t>
            </a:r>
            <a:r>
              <a:rPr lang="en-US" altLang="zh-TW"/>
              <a:t> = 13</a:t>
            </a:r>
          </a:p>
          <a:p>
            <a:pPr eaLnBrk="1" hangingPunct="1"/>
            <a:endParaRPr lang="en-US" altLang="zh-TW"/>
          </a:p>
        </p:txBody>
      </p:sp>
      <p:sp>
        <p:nvSpPr>
          <p:cNvPr id="1096708" name="Text Box 4"/>
          <p:cNvSpPr txBox="1">
            <a:spLocks noChangeArrowheads="1"/>
          </p:cNvSpPr>
          <p:nvPr/>
        </p:nvSpPr>
        <p:spPr bwMode="auto">
          <a:xfrm>
            <a:off x="2514600" y="5486400"/>
            <a:ext cx="403701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See the pattern a</a:t>
            </a:r>
            <a:r>
              <a:rPr lang="en-US" altLang="zh-TW" baseline="-25000"/>
              <a:t>n</a:t>
            </a:r>
            <a:r>
              <a:rPr lang="en-US" altLang="zh-TW"/>
              <a:t> = a</a:t>
            </a:r>
            <a:r>
              <a:rPr lang="en-US" altLang="zh-TW" baseline="-25000"/>
              <a:t>n-k</a:t>
            </a:r>
            <a:r>
              <a:rPr lang="en-US" altLang="zh-TW"/>
              <a:t>a</a:t>
            </a:r>
            <a:r>
              <a:rPr lang="en-US" altLang="zh-TW" baseline="-25000"/>
              <a:t>k+1</a:t>
            </a:r>
            <a:r>
              <a:rPr lang="en-US" altLang="zh-TW"/>
              <a:t> + a</a:t>
            </a:r>
            <a:r>
              <a:rPr lang="en-US" altLang="zh-TW" baseline="-25000"/>
              <a:t>n-k-1</a:t>
            </a:r>
            <a:r>
              <a:rPr lang="en-US" altLang="zh-TW"/>
              <a:t>a</a:t>
            </a:r>
            <a:r>
              <a:rPr lang="en-US" altLang="zh-TW" baseline="-25000"/>
              <a:t>k</a:t>
            </a:r>
            <a:endParaRPr lang="en-US" altLang="zh-TW"/>
          </a:p>
        </p:txBody>
      </p:sp>
      <p:sp>
        <p:nvSpPr>
          <p:cNvPr id="1096709" name="Text Box 5"/>
          <p:cNvSpPr txBox="1">
            <a:spLocks noChangeArrowheads="1"/>
          </p:cNvSpPr>
          <p:nvPr/>
        </p:nvSpPr>
        <p:spPr bwMode="auto">
          <a:xfrm>
            <a:off x="2514600" y="6172200"/>
            <a:ext cx="538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but this does not give a formula for computing a</a:t>
            </a:r>
            <a:r>
              <a:rPr lang="en-US" altLang="zh-TW" baseline="-25000"/>
              <a:t>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708" grpId="0" animBg="1"/>
      <p:bldP spid="109670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905000" y="457200"/>
            <a:ext cx="530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Second Order Recurrence Relation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75549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 the book it is called “second-order linear homogeneous recurrence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          relation with constant coefficients”.</a:t>
            </a:r>
          </a:p>
        </p:txBody>
      </p:sp>
      <p:sp>
        <p:nvSpPr>
          <p:cNvPr id="1065989" name="Rectangle 5"/>
          <p:cNvSpPr>
            <a:spLocks noChangeArrowheads="1"/>
          </p:cNvSpPr>
          <p:nvPr/>
        </p:nvSpPr>
        <p:spPr bwMode="auto">
          <a:xfrm>
            <a:off x="1828800" y="2590800"/>
            <a:ext cx="1911350" cy="395288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</a:p>
        </p:txBody>
      </p:sp>
      <p:sp>
        <p:nvSpPr>
          <p:cNvPr id="1065990" name="Text Box 6"/>
          <p:cNvSpPr txBox="1">
            <a:spLocks noChangeArrowheads="1"/>
          </p:cNvSpPr>
          <p:nvPr/>
        </p:nvSpPr>
        <p:spPr bwMode="auto">
          <a:xfrm>
            <a:off x="1828800" y="3276600"/>
            <a:ext cx="39020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and B are real numbers and B≠0</a:t>
            </a:r>
          </a:p>
        </p:txBody>
      </p:sp>
      <p:sp>
        <p:nvSpPr>
          <p:cNvPr id="1065991" name="Text Box 7"/>
          <p:cNvSpPr txBox="1">
            <a:spLocks noChangeArrowheads="1"/>
          </p:cNvSpPr>
          <p:nvPr/>
        </p:nvSpPr>
        <p:spPr bwMode="auto">
          <a:xfrm>
            <a:off x="1889125" y="4384675"/>
            <a:ext cx="5256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For example, Fibonacci sequence is when A=B=1.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989" grpId="0" animBg="1"/>
      <p:bldP spid="1065990" grpId="0" animBg="1"/>
      <p:bldP spid="1065991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338388" y="457200"/>
            <a:ext cx="4497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Geometric-Sequence Solution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581400" y="1371600"/>
            <a:ext cx="1911350" cy="395288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</a:p>
        </p:txBody>
      </p:sp>
      <p:sp>
        <p:nvSpPr>
          <p:cNvPr id="1097732" name="Text Box 4"/>
          <p:cNvSpPr txBox="1">
            <a:spLocks noChangeArrowheads="1"/>
          </p:cNvSpPr>
          <p:nvPr/>
        </p:nvSpPr>
        <p:spPr bwMode="auto">
          <a:xfrm>
            <a:off x="1828800" y="2133600"/>
            <a:ext cx="544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Find solutions of the form (1, t, t</a:t>
            </a:r>
            <a:r>
              <a:rPr lang="en-US" altLang="zh-TW" baseline="30000"/>
              <a:t>2</a:t>
            </a:r>
            <a:r>
              <a:rPr lang="en-US" altLang="zh-TW"/>
              <a:t>, t</a:t>
            </a:r>
            <a:r>
              <a:rPr lang="en-US" altLang="zh-TW" baseline="30000"/>
              <a:t>3</a:t>
            </a:r>
            <a:r>
              <a:rPr lang="en-US" altLang="zh-TW"/>
              <a:t>, t</a:t>
            </a:r>
            <a:r>
              <a:rPr lang="en-US" altLang="zh-TW" baseline="30000"/>
              <a:t>4</a:t>
            </a:r>
            <a:r>
              <a:rPr lang="en-US" altLang="zh-TW"/>
              <a:t>, …, t</a:t>
            </a:r>
            <a:r>
              <a:rPr lang="en-US" altLang="zh-TW" baseline="30000"/>
              <a:t>n</a:t>
            </a:r>
            <a:r>
              <a:rPr lang="en-US" altLang="zh-TW"/>
              <a:t>, …)</a:t>
            </a:r>
          </a:p>
        </p:txBody>
      </p:sp>
      <p:sp>
        <p:nvSpPr>
          <p:cNvPr id="1097733" name="Rectangle 5"/>
          <p:cNvSpPr>
            <a:spLocks noChangeArrowheads="1"/>
          </p:cNvSpPr>
          <p:nvPr/>
        </p:nvSpPr>
        <p:spPr bwMode="auto">
          <a:xfrm>
            <a:off x="3581400" y="3657600"/>
            <a:ext cx="1866900" cy="3794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</a:t>
            </a:r>
            <a:r>
              <a:rPr lang="en-US" altLang="zh-TW" baseline="30000"/>
              <a:t>k</a:t>
            </a:r>
            <a:r>
              <a:rPr lang="en-US" altLang="zh-TW"/>
              <a:t> = At</a:t>
            </a:r>
            <a:r>
              <a:rPr lang="en-US" altLang="zh-TW" baseline="30000"/>
              <a:t>k-1</a:t>
            </a:r>
            <a:r>
              <a:rPr lang="en-US" altLang="zh-TW"/>
              <a:t> + Bt</a:t>
            </a:r>
            <a:r>
              <a:rPr lang="en-US" altLang="zh-TW" baseline="30000"/>
              <a:t>k-2</a:t>
            </a:r>
          </a:p>
        </p:txBody>
      </p:sp>
      <p:sp>
        <p:nvSpPr>
          <p:cNvPr id="1097734" name="Text Box 6"/>
          <p:cNvSpPr txBox="1">
            <a:spLocks noChangeArrowheads="1"/>
          </p:cNvSpPr>
          <p:nvPr/>
        </p:nvSpPr>
        <p:spPr bwMode="auto">
          <a:xfrm>
            <a:off x="3276600" y="2895600"/>
            <a:ext cx="2478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That is, suppose a</a:t>
            </a:r>
            <a:r>
              <a:rPr lang="en-US" altLang="zh-TW" baseline="-25000"/>
              <a:t>k</a:t>
            </a:r>
            <a:r>
              <a:rPr lang="en-US" altLang="zh-TW"/>
              <a:t>=t</a:t>
            </a:r>
            <a:r>
              <a:rPr lang="en-US" altLang="zh-TW" baseline="30000"/>
              <a:t>k</a:t>
            </a:r>
          </a:p>
        </p:txBody>
      </p:sp>
      <p:sp>
        <p:nvSpPr>
          <p:cNvPr id="1097735" name="AutoShape 7"/>
          <p:cNvSpPr>
            <a:spLocks noChangeArrowheads="1"/>
          </p:cNvSpPr>
          <p:nvPr/>
        </p:nvSpPr>
        <p:spPr bwMode="auto">
          <a:xfrm>
            <a:off x="2819400" y="44196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7736" name="Rectangle 8"/>
          <p:cNvSpPr>
            <a:spLocks noChangeArrowheads="1"/>
          </p:cNvSpPr>
          <p:nvPr/>
        </p:nvSpPr>
        <p:spPr bwMode="auto">
          <a:xfrm>
            <a:off x="3581400" y="4419600"/>
            <a:ext cx="1303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</a:t>
            </a:r>
            <a:r>
              <a:rPr lang="en-US" altLang="zh-TW" baseline="30000"/>
              <a:t>2</a:t>
            </a:r>
            <a:r>
              <a:rPr lang="en-US" altLang="zh-TW"/>
              <a:t> = At + B</a:t>
            </a:r>
            <a:endParaRPr lang="en-US" altLang="zh-TW" baseline="30000"/>
          </a:p>
        </p:txBody>
      </p:sp>
      <p:sp>
        <p:nvSpPr>
          <p:cNvPr id="1097737" name="AutoShape 9"/>
          <p:cNvSpPr>
            <a:spLocks noChangeArrowheads="1"/>
          </p:cNvSpPr>
          <p:nvPr/>
        </p:nvSpPr>
        <p:spPr bwMode="auto">
          <a:xfrm>
            <a:off x="2819400" y="51054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7738" name="Rectangle 10"/>
          <p:cNvSpPr>
            <a:spLocks noChangeArrowheads="1"/>
          </p:cNvSpPr>
          <p:nvPr/>
        </p:nvSpPr>
        <p:spPr bwMode="auto">
          <a:xfrm>
            <a:off x="3581400" y="51054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</a:t>
            </a:r>
            <a:r>
              <a:rPr lang="en-US" altLang="zh-TW" baseline="30000"/>
              <a:t>2</a:t>
            </a:r>
            <a:r>
              <a:rPr lang="en-US" altLang="zh-TW"/>
              <a:t> - At – B = 0</a:t>
            </a:r>
            <a:endParaRPr lang="en-US" altLang="zh-TW" baseline="30000"/>
          </a:p>
        </p:txBody>
      </p:sp>
      <p:sp>
        <p:nvSpPr>
          <p:cNvPr id="1097739" name="Text Box 11"/>
          <p:cNvSpPr txBox="1">
            <a:spLocks noChangeArrowheads="1"/>
          </p:cNvSpPr>
          <p:nvPr/>
        </p:nvSpPr>
        <p:spPr bwMode="auto">
          <a:xfrm>
            <a:off x="1566863" y="5943600"/>
            <a:ext cx="5976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 is a root of the quadratic equation t</a:t>
            </a:r>
            <a:r>
              <a:rPr lang="en-US" altLang="zh-TW" baseline="30000"/>
              <a:t>2</a:t>
            </a:r>
            <a:r>
              <a:rPr lang="en-US" altLang="zh-TW"/>
              <a:t> - At – B = 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732" grpId="0"/>
      <p:bldP spid="1097733" grpId="0" animBg="1"/>
      <p:bldP spid="1097734" grpId="0"/>
      <p:bldP spid="1097735" grpId="0" animBg="1"/>
      <p:bldP spid="1097736" grpId="0"/>
      <p:bldP spid="1097737" grpId="0" animBg="1"/>
      <p:bldP spid="1097738" grpId="0"/>
      <p:bldP spid="1097739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79850" y="4572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3679825" y="1366838"/>
            <a:ext cx="1730375" cy="385762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a</a:t>
            </a:r>
            <a:r>
              <a:rPr lang="en-US" altLang="zh-TW" baseline="-25000"/>
              <a:t>k-1</a:t>
            </a:r>
            <a:r>
              <a:rPr lang="en-US" altLang="zh-TW"/>
              <a:t> + 2a</a:t>
            </a:r>
            <a:r>
              <a:rPr lang="en-US" altLang="zh-TW" baseline="-25000"/>
              <a:t>k-2</a:t>
            </a:r>
          </a:p>
        </p:txBody>
      </p:sp>
      <p:sp>
        <p:nvSpPr>
          <p:cNvPr id="1068037" name="Text Box 5"/>
          <p:cNvSpPr txBox="1">
            <a:spLocks noChangeArrowheads="1"/>
          </p:cNvSpPr>
          <p:nvPr/>
        </p:nvSpPr>
        <p:spPr bwMode="auto">
          <a:xfrm>
            <a:off x="1371600" y="2133600"/>
            <a:ext cx="6475413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Find solutions of the form (1, t, t</a:t>
            </a:r>
            <a:r>
              <a:rPr lang="en-US" altLang="zh-TW" baseline="30000"/>
              <a:t>2</a:t>
            </a:r>
            <a:r>
              <a:rPr lang="en-US" altLang="zh-TW"/>
              <a:t>, t</a:t>
            </a:r>
            <a:r>
              <a:rPr lang="en-US" altLang="zh-TW" baseline="30000"/>
              <a:t>3</a:t>
            </a:r>
            <a:r>
              <a:rPr lang="en-US" altLang="zh-TW"/>
              <a:t>, t</a:t>
            </a:r>
            <a:r>
              <a:rPr lang="en-US" altLang="zh-TW" baseline="30000"/>
              <a:t>4</a:t>
            </a:r>
            <a:r>
              <a:rPr lang="en-US" altLang="zh-TW"/>
              <a:t>, …, t</a:t>
            </a:r>
            <a:r>
              <a:rPr lang="en-US" altLang="zh-TW" baseline="30000"/>
              <a:t>n</a:t>
            </a:r>
            <a:r>
              <a:rPr lang="en-US" altLang="zh-TW"/>
              <a:t>, …)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So t must be a root of the quadratic equation t</a:t>
            </a:r>
            <a:r>
              <a:rPr lang="en-US" altLang="zh-TW" baseline="30000"/>
              <a:t>2</a:t>
            </a:r>
            <a:r>
              <a:rPr lang="en-US" altLang="zh-TW"/>
              <a:t> - t – 2 = 0.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This implies that t=2 or t=-1.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So solutions of the form (1, t, t</a:t>
            </a:r>
            <a:r>
              <a:rPr lang="en-US" altLang="zh-TW" baseline="30000"/>
              <a:t>2</a:t>
            </a:r>
            <a:r>
              <a:rPr lang="en-US" altLang="zh-TW"/>
              <a:t>, t</a:t>
            </a:r>
            <a:r>
              <a:rPr lang="en-US" altLang="zh-TW" baseline="30000"/>
              <a:t>3</a:t>
            </a:r>
            <a:r>
              <a:rPr lang="en-US" altLang="zh-TW"/>
              <a:t>, t</a:t>
            </a:r>
            <a:r>
              <a:rPr lang="en-US" altLang="zh-TW" baseline="30000"/>
              <a:t>4</a:t>
            </a:r>
            <a:r>
              <a:rPr lang="en-US" altLang="zh-TW"/>
              <a:t>, …, t</a:t>
            </a:r>
            <a:r>
              <a:rPr lang="en-US" altLang="zh-TW" baseline="30000"/>
              <a:t>n</a:t>
            </a:r>
            <a:r>
              <a:rPr lang="en-US" altLang="zh-TW"/>
              <a:t>, …) are: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(i)   (1,2,4,8,16,32,64,…)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(ii)  (1,-1,1,-1,1,-1,…)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879850" y="4572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679825" y="1366838"/>
            <a:ext cx="1730375" cy="385762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a</a:t>
            </a:r>
            <a:r>
              <a:rPr lang="en-US" altLang="zh-TW" baseline="-25000"/>
              <a:t>k-1</a:t>
            </a:r>
            <a:r>
              <a:rPr lang="en-US" altLang="zh-TW"/>
              <a:t> + 2a</a:t>
            </a:r>
            <a:r>
              <a:rPr lang="en-US" altLang="zh-TW" baseline="-25000"/>
              <a:t>k-2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711325" y="2192338"/>
            <a:ext cx="57562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solutions of the form (1, t, t</a:t>
            </a:r>
            <a:r>
              <a:rPr lang="en-US" altLang="zh-TW" baseline="30000"/>
              <a:t>2</a:t>
            </a:r>
            <a:r>
              <a:rPr lang="en-US" altLang="zh-TW"/>
              <a:t>, t</a:t>
            </a:r>
            <a:r>
              <a:rPr lang="en-US" altLang="zh-TW" baseline="30000"/>
              <a:t>3</a:t>
            </a:r>
            <a:r>
              <a:rPr lang="en-US" altLang="zh-TW"/>
              <a:t>, t</a:t>
            </a:r>
            <a:r>
              <a:rPr lang="en-US" altLang="zh-TW" baseline="30000"/>
              <a:t>4</a:t>
            </a:r>
            <a:r>
              <a:rPr lang="en-US" altLang="zh-TW"/>
              <a:t>, …, t</a:t>
            </a:r>
            <a:r>
              <a:rPr lang="en-US" altLang="zh-TW" baseline="30000"/>
              <a:t>n</a:t>
            </a:r>
            <a:r>
              <a:rPr lang="en-US" altLang="zh-TW"/>
              <a:t>, …) are: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(i)   (1,2,4,8,16,32,64,…)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(ii)  (1,-1,1,-1,1,-1,1,…)</a:t>
            </a:r>
          </a:p>
        </p:txBody>
      </p:sp>
      <p:sp>
        <p:nvSpPr>
          <p:cNvPr id="1090565" name="Text Box 5"/>
          <p:cNvSpPr txBox="1">
            <a:spLocks noChangeArrowheads="1"/>
          </p:cNvSpPr>
          <p:nvPr/>
        </p:nvSpPr>
        <p:spPr bwMode="auto">
          <a:xfrm>
            <a:off x="2514600" y="4114800"/>
            <a:ext cx="3049588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Are there other solutions?</a:t>
            </a:r>
          </a:p>
        </p:txBody>
      </p:sp>
      <p:sp>
        <p:nvSpPr>
          <p:cNvPr id="1090566" name="Text Box 6"/>
          <p:cNvSpPr txBox="1">
            <a:spLocks noChangeArrowheads="1"/>
          </p:cNvSpPr>
          <p:nvPr/>
        </p:nvSpPr>
        <p:spPr bwMode="auto">
          <a:xfrm>
            <a:off x="2516188" y="4800600"/>
            <a:ext cx="3608387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Try 	(2,1,5,7,17,31,65,…)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	(0,3,3,9,15,33,63,…)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(4,5,13,23,49,95,193,…)</a:t>
            </a:r>
          </a:p>
        </p:txBody>
      </p:sp>
      <p:sp>
        <p:nvSpPr>
          <p:cNvPr id="1090567" name="Text Box 7"/>
          <p:cNvSpPr txBox="1">
            <a:spLocks noChangeArrowheads="1"/>
          </p:cNvSpPr>
          <p:nvPr/>
        </p:nvSpPr>
        <p:spPr bwMode="auto">
          <a:xfrm>
            <a:off x="2498725" y="6213475"/>
            <a:ext cx="3468688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to obtain these solutions?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565" grpId="0" animBg="1"/>
      <p:bldP spid="1090566" grpId="0"/>
      <p:bldP spid="109056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55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Linear Combination of Two Solutions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14400" y="1371600"/>
            <a:ext cx="7305675" cy="1624013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If (r</a:t>
            </a:r>
            <a:r>
              <a:rPr lang="en-US" altLang="zh-TW" baseline="-25000"/>
              <a:t>0</a:t>
            </a:r>
            <a:r>
              <a:rPr lang="en-US" altLang="zh-TW"/>
              <a:t>,r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,r</a:t>
            </a:r>
            <a:r>
              <a:rPr lang="en-US" altLang="zh-TW" baseline="-25000"/>
              <a:t>3</a:t>
            </a:r>
            <a:r>
              <a:rPr lang="en-US" altLang="zh-TW"/>
              <a:t>,…) and (s</a:t>
            </a:r>
            <a:r>
              <a:rPr lang="en-US" altLang="zh-TW" baseline="-25000"/>
              <a:t>0</a:t>
            </a:r>
            <a:r>
              <a:rPr lang="en-US" altLang="zh-TW"/>
              <a:t>,s</a:t>
            </a:r>
            <a:r>
              <a:rPr lang="en-US" altLang="zh-TW" baseline="-25000"/>
              <a:t>1</a:t>
            </a:r>
            <a:r>
              <a:rPr lang="en-US" altLang="zh-TW"/>
              <a:t>,s</a:t>
            </a:r>
            <a:r>
              <a:rPr lang="en-US" altLang="zh-TW" baseline="-25000"/>
              <a:t>2</a:t>
            </a:r>
            <a:r>
              <a:rPr lang="en-US" altLang="zh-TW"/>
              <a:t>,s</a:t>
            </a:r>
            <a:r>
              <a:rPr lang="en-US" altLang="zh-TW" baseline="-25000"/>
              <a:t>3</a:t>
            </a:r>
            <a:r>
              <a:rPr lang="en-US" altLang="zh-TW"/>
              <a:t>,…) are solutions to 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the sequence (a</a:t>
            </a:r>
            <a:r>
              <a:rPr lang="en-US" altLang="zh-TW" baseline="-25000"/>
              <a:t>0</a:t>
            </a:r>
            <a:r>
              <a:rPr lang="en-US" altLang="zh-TW"/>
              <a:t>,a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,a</a:t>
            </a:r>
            <a:r>
              <a:rPr lang="en-US" altLang="zh-TW" baseline="-25000"/>
              <a:t>3</a:t>
            </a:r>
            <a:r>
              <a:rPr lang="en-US" altLang="zh-TW"/>
              <a:t>,…) defined by the formula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a</a:t>
            </a:r>
            <a:r>
              <a:rPr lang="en-US" altLang="zh-TW" baseline="-25000"/>
              <a:t>k</a:t>
            </a:r>
            <a:r>
              <a:rPr lang="en-US" altLang="zh-TW"/>
              <a:t> = Cr</a:t>
            </a:r>
            <a:r>
              <a:rPr lang="en-US" altLang="zh-TW" baseline="-25000"/>
              <a:t>k</a:t>
            </a:r>
            <a:r>
              <a:rPr lang="en-US" altLang="zh-TW"/>
              <a:t> + Ds</a:t>
            </a:r>
            <a:r>
              <a:rPr lang="en-US" altLang="zh-TW" baseline="-25000"/>
              <a:t>k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also satisfies the same recurrence relation for any C and D.</a:t>
            </a:r>
          </a:p>
        </p:txBody>
      </p:sp>
      <p:sp>
        <p:nvSpPr>
          <p:cNvPr id="1069061" name="Text Box 5"/>
          <p:cNvSpPr txBox="1">
            <a:spLocks noChangeArrowheads="1"/>
          </p:cNvSpPr>
          <p:nvPr/>
        </p:nvSpPr>
        <p:spPr bwMode="auto">
          <a:xfrm>
            <a:off x="2924175" y="3810000"/>
            <a:ext cx="32956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is easy to check anyway.</a:t>
            </a:r>
          </a:p>
        </p:txBody>
      </p:sp>
      <p:sp>
        <p:nvSpPr>
          <p:cNvPr id="1069062" name="Text Box 6"/>
          <p:cNvSpPr txBox="1">
            <a:spLocks noChangeArrowheads="1"/>
          </p:cNvSpPr>
          <p:nvPr/>
        </p:nvSpPr>
        <p:spPr bwMode="auto">
          <a:xfrm>
            <a:off x="1203325" y="4765675"/>
            <a:ext cx="66405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says that any linear combination of two solutions for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 recurrence relation is also a solution for the recurrence.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61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72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Distinct-Roots Theorem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012825" y="1371600"/>
            <a:ext cx="7083425" cy="1624013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a sequence (a</a:t>
            </a:r>
            <a:r>
              <a:rPr lang="en-US" altLang="zh-TW" baseline="-25000"/>
              <a:t>0</a:t>
            </a:r>
            <a:r>
              <a:rPr lang="en-US" altLang="zh-TW"/>
              <a:t>,a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,a</a:t>
            </a:r>
            <a:r>
              <a:rPr lang="en-US" altLang="zh-TW" baseline="-25000"/>
              <a:t>3</a:t>
            </a:r>
            <a:r>
              <a:rPr lang="en-US" altLang="zh-TW"/>
              <a:t>,…) satisfies a recurrence relation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 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t</a:t>
            </a:r>
            <a:r>
              <a:rPr lang="en-US" altLang="zh-TW" baseline="30000"/>
              <a:t>2</a:t>
            </a:r>
            <a:r>
              <a:rPr lang="en-US" altLang="zh-TW"/>
              <a:t> - At – B = 0 has two distinct roots r and 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a</a:t>
            </a:r>
            <a:r>
              <a:rPr lang="en-US" altLang="zh-TW" baseline="-25000"/>
              <a:t>n</a:t>
            </a:r>
            <a:r>
              <a:rPr lang="en-US" altLang="zh-TW"/>
              <a:t> = Cr</a:t>
            </a:r>
            <a:r>
              <a:rPr lang="en-US" altLang="zh-TW" baseline="30000"/>
              <a:t>n</a:t>
            </a:r>
            <a:r>
              <a:rPr lang="en-US" altLang="zh-TW"/>
              <a:t> + Ds</a:t>
            </a:r>
            <a:r>
              <a:rPr lang="en-US" altLang="zh-TW" baseline="30000"/>
              <a:t>n</a:t>
            </a:r>
            <a:r>
              <a:rPr lang="en-US" altLang="zh-TW"/>
              <a:t> for some C and D.</a:t>
            </a:r>
          </a:p>
        </p:txBody>
      </p:sp>
      <p:sp>
        <p:nvSpPr>
          <p:cNvPr id="1070085" name="Text Box 5"/>
          <p:cNvSpPr txBox="1">
            <a:spLocks noChangeArrowheads="1"/>
          </p:cNvSpPr>
          <p:nvPr/>
        </p:nvSpPr>
        <p:spPr bwMode="auto">
          <a:xfrm>
            <a:off x="1066800" y="5567363"/>
            <a:ext cx="696753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If we are given a</a:t>
            </a:r>
            <a:r>
              <a:rPr lang="en-US" altLang="zh-TW" baseline="-25000"/>
              <a:t>0</a:t>
            </a:r>
            <a:r>
              <a:rPr lang="en-US" altLang="zh-TW"/>
              <a:t> and a</a:t>
            </a:r>
            <a:r>
              <a:rPr lang="en-US" altLang="zh-TW" baseline="-25000"/>
              <a:t>1</a:t>
            </a:r>
            <a:r>
              <a:rPr lang="en-US" altLang="zh-TW"/>
              <a:t>, then C and D are uniquely determined.</a:t>
            </a:r>
          </a:p>
        </p:txBody>
      </p:sp>
      <p:sp>
        <p:nvSpPr>
          <p:cNvPr id="1070086" name="Text Box 6"/>
          <p:cNvSpPr txBox="1">
            <a:spLocks noChangeArrowheads="1"/>
          </p:cNvSpPr>
          <p:nvPr/>
        </p:nvSpPr>
        <p:spPr bwMode="auto">
          <a:xfrm>
            <a:off x="730250" y="3962400"/>
            <a:ext cx="76517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theorem says that all the solutions of the recurrence relation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are a linear combination of the two series (1,r,r</a:t>
            </a:r>
            <a:r>
              <a:rPr lang="en-US" altLang="zh-TW" baseline="30000"/>
              <a:t>2</a:t>
            </a:r>
            <a:r>
              <a:rPr lang="en-US" altLang="zh-TW"/>
              <a:t>,r</a:t>
            </a:r>
            <a:r>
              <a:rPr lang="en-US" altLang="zh-TW" baseline="30000"/>
              <a:t>3</a:t>
            </a:r>
            <a:r>
              <a:rPr lang="en-US" altLang="zh-TW"/>
              <a:t>,r</a:t>
            </a:r>
            <a:r>
              <a:rPr lang="en-US" altLang="zh-TW" baseline="30000"/>
              <a:t>4</a:t>
            </a:r>
            <a:r>
              <a:rPr lang="en-US" altLang="zh-TW"/>
              <a:t>,…,r</a:t>
            </a:r>
            <a:r>
              <a:rPr lang="en-US" altLang="zh-TW" baseline="30000"/>
              <a:t>n</a:t>
            </a:r>
            <a:r>
              <a:rPr lang="en-US" altLang="zh-TW"/>
              <a:t>,…)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(1,s,s</a:t>
            </a:r>
            <a:r>
              <a:rPr lang="en-US" altLang="zh-TW" baseline="30000"/>
              <a:t>2</a:t>
            </a:r>
            <a:r>
              <a:rPr lang="en-US" altLang="zh-TW"/>
              <a:t>,s</a:t>
            </a:r>
            <a:r>
              <a:rPr lang="en-US" altLang="zh-TW" baseline="30000"/>
              <a:t>3</a:t>
            </a:r>
            <a:r>
              <a:rPr lang="en-US" altLang="zh-TW"/>
              <a:t>,s</a:t>
            </a:r>
            <a:r>
              <a:rPr lang="en-US" altLang="zh-TW" baseline="30000"/>
              <a:t>4</a:t>
            </a:r>
            <a:r>
              <a:rPr lang="en-US" altLang="zh-TW"/>
              <a:t>,…,s</a:t>
            </a:r>
            <a:r>
              <a:rPr lang="en-US" altLang="zh-TW" baseline="30000"/>
              <a:t>n</a:t>
            </a:r>
            <a:r>
              <a:rPr lang="en-US" altLang="zh-TW"/>
              <a:t>,…) defined by the distinct roots of t</a:t>
            </a:r>
            <a:r>
              <a:rPr lang="en-US" altLang="zh-TW" baseline="30000"/>
              <a:t>2</a:t>
            </a:r>
            <a:r>
              <a:rPr lang="en-US" altLang="zh-TW"/>
              <a:t> - At – B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5" grpId="0" animBg="1"/>
      <p:bldP spid="107008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15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Solving Fibonacci Sequence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2819400" y="1371600"/>
            <a:ext cx="3419475" cy="385763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en-US" altLang="zh-TW"/>
              <a:t>=0, 	a</a:t>
            </a:r>
            <a:r>
              <a:rPr lang="en-US" altLang="zh-TW" baseline="-25000"/>
              <a:t>1</a:t>
            </a:r>
            <a:r>
              <a:rPr lang="en-US" altLang="zh-TW"/>
              <a:t>=1, 	a</a:t>
            </a:r>
            <a:r>
              <a:rPr lang="en-US" altLang="zh-TW" baseline="-25000"/>
              <a:t>k</a:t>
            </a:r>
            <a:r>
              <a:rPr lang="en-US" altLang="zh-TW"/>
              <a:t> = a</a:t>
            </a:r>
            <a:r>
              <a:rPr lang="en-US" altLang="zh-TW" baseline="-25000"/>
              <a:t>k-1</a:t>
            </a:r>
            <a:r>
              <a:rPr lang="en-US" altLang="zh-TW"/>
              <a:t> + a</a:t>
            </a:r>
            <a:r>
              <a:rPr lang="en-US" altLang="zh-TW" baseline="-25000"/>
              <a:t>k-2</a:t>
            </a:r>
          </a:p>
        </p:txBody>
      </p:sp>
      <p:sp>
        <p:nvSpPr>
          <p:cNvPr id="1071109" name="Text Box 5"/>
          <p:cNvSpPr txBox="1">
            <a:spLocks noChangeArrowheads="1"/>
          </p:cNvSpPr>
          <p:nvPr/>
        </p:nvSpPr>
        <p:spPr bwMode="auto">
          <a:xfrm>
            <a:off x="1905000" y="2209800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First solve the quadratic equation t</a:t>
            </a:r>
            <a:r>
              <a:rPr lang="en-US" altLang="zh-TW" baseline="30000"/>
              <a:t>2</a:t>
            </a:r>
            <a:r>
              <a:rPr lang="en-US" altLang="zh-TW"/>
              <a:t> - t – 1 = 0.</a:t>
            </a:r>
          </a:p>
        </p:txBody>
      </p:sp>
      <p:pic>
        <p:nvPicPr>
          <p:cNvPr id="1071111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0"/>
            <a:ext cx="13716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1113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0"/>
            <a:ext cx="1323975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1115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95600"/>
            <a:ext cx="22860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1116" name="Text Box 12"/>
          <p:cNvSpPr txBox="1">
            <a:spLocks noChangeArrowheads="1"/>
          </p:cNvSpPr>
          <p:nvPr/>
        </p:nvSpPr>
        <p:spPr bwMode="auto">
          <a:xfrm>
            <a:off x="1981200" y="3886200"/>
            <a:ext cx="2917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 distinct roots are: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109" grpId="0"/>
      <p:bldP spid="107111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15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Solving Fibonacci Sequence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819400" y="1371600"/>
            <a:ext cx="3419475" cy="385763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en-US" altLang="zh-TW"/>
              <a:t>=0, 	a</a:t>
            </a:r>
            <a:r>
              <a:rPr lang="en-US" altLang="zh-TW" baseline="-25000"/>
              <a:t>1</a:t>
            </a:r>
            <a:r>
              <a:rPr lang="en-US" altLang="zh-TW"/>
              <a:t>=1, 	a</a:t>
            </a:r>
            <a:r>
              <a:rPr lang="en-US" altLang="zh-TW" baseline="-25000"/>
              <a:t>k</a:t>
            </a:r>
            <a:r>
              <a:rPr lang="en-US" altLang="zh-TW"/>
              <a:t> = a</a:t>
            </a:r>
            <a:r>
              <a:rPr lang="en-US" altLang="zh-TW" baseline="-25000"/>
              <a:t>k-1</a:t>
            </a:r>
            <a:r>
              <a:rPr lang="en-US" altLang="zh-TW"/>
              <a:t> + a</a:t>
            </a:r>
            <a:r>
              <a:rPr lang="en-US" altLang="zh-TW" baseline="-25000"/>
              <a:t>k-2</a:t>
            </a:r>
          </a:p>
        </p:txBody>
      </p:sp>
      <p:sp>
        <p:nvSpPr>
          <p:cNvPr id="1091593" name="Text Box 9"/>
          <p:cNvSpPr txBox="1">
            <a:spLocks noChangeArrowheads="1"/>
          </p:cNvSpPr>
          <p:nvPr/>
        </p:nvSpPr>
        <p:spPr bwMode="auto">
          <a:xfrm>
            <a:off x="914400" y="2133600"/>
            <a:ext cx="729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By the distinct-roots theorem, the solutions satisfies the formula:</a:t>
            </a:r>
          </a:p>
        </p:txBody>
      </p:sp>
      <p:pic>
        <p:nvPicPr>
          <p:cNvPr id="1091594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3849688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1595" name="Text Box 11"/>
          <p:cNvSpPr txBox="1">
            <a:spLocks noChangeArrowheads="1"/>
          </p:cNvSpPr>
          <p:nvPr/>
        </p:nvSpPr>
        <p:spPr bwMode="auto">
          <a:xfrm>
            <a:off x="1320800" y="3733800"/>
            <a:ext cx="645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To figure out C and D, we substitute the value of a</a:t>
            </a:r>
            <a:r>
              <a:rPr lang="en-US" altLang="zh-TW" baseline="-25000"/>
              <a:t>0</a:t>
            </a:r>
            <a:r>
              <a:rPr lang="en-US" altLang="zh-TW"/>
              <a:t> and a</a:t>
            </a:r>
            <a:r>
              <a:rPr lang="en-US" altLang="zh-TW" baseline="-25000"/>
              <a:t>1</a:t>
            </a:r>
            <a:r>
              <a:rPr lang="en-US" altLang="zh-TW"/>
              <a:t>:</a:t>
            </a:r>
          </a:p>
        </p:txBody>
      </p:sp>
      <p:pic>
        <p:nvPicPr>
          <p:cNvPr id="1091597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19600"/>
            <a:ext cx="126365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1600" name="Picture 1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00600"/>
            <a:ext cx="34290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1593" grpId="0"/>
      <p:bldP spid="10915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7" name="Rectangle 3"/>
          <p:cNvSpPr>
            <a:spLocks noChangeArrowheads="1"/>
          </p:cNvSpPr>
          <p:nvPr/>
        </p:nvSpPr>
        <p:spPr bwMode="auto">
          <a:xfrm>
            <a:off x="1905000" y="1371600"/>
            <a:ext cx="5334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w</a:t>
            </a:r>
            <a:r>
              <a:rPr lang="en-US" altLang="en-US" sz="2000" baseline="-25000">
                <a:latin typeface="Comic Sans MS" pitchFamily="66" charset="0"/>
              </a:rPr>
              <a:t>n</a:t>
            </a:r>
            <a:r>
              <a:rPr lang="en-US" altLang="en-US" sz="2000">
                <a:latin typeface="Comic Sans MS" pitchFamily="66" charset="0"/>
              </a:rPr>
              <a:t>::= # ne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w</a:t>
            </a:r>
            <a:r>
              <a:rPr lang="en-US" altLang="en-US" sz="2000">
                <a:latin typeface="Comic Sans MS" pitchFamily="66" charset="0"/>
              </a:rPr>
              <a:t>born pairs after n months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8000"/>
                </a:solidFill>
                <a:latin typeface="Comic Sans MS" pitchFamily="66" charset="0"/>
              </a:rPr>
              <a:t>r</a:t>
            </a:r>
            <a:r>
              <a:rPr lang="en-US" altLang="en-US" sz="2000" baseline="-25000">
                <a:latin typeface="Comic Sans MS" pitchFamily="66" charset="0"/>
              </a:rPr>
              <a:t>n</a:t>
            </a:r>
            <a:r>
              <a:rPr lang="en-US" altLang="en-US" sz="2000">
                <a:latin typeface="Comic Sans MS" pitchFamily="66" charset="0"/>
              </a:rPr>
              <a:t>::= # </a:t>
            </a:r>
            <a:r>
              <a:rPr lang="en-US" altLang="en-US" sz="2000">
                <a:solidFill>
                  <a:srgbClr val="008000"/>
                </a:solidFill>
                <a:latin typeface="Comic Sans MS" pitchFamily="66" charset="0"/>
              </a:rPr>
              <a:t>r</a:t>
            </a:r>
            <a:r>
              <a:rPr lang="en-US" altLang="en-US" sz="2000">
                <a:latin typeface="Comic Sans MS" pitchFamily="66" charset="0"/>
              </a:rPr>
              <a:t>eproducing pairs after n  months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                      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altLang="en-US" sz="2000">
                <a:latin typeface="Comic Sans MS" pitchFamily="66" charset="0"/>
              </a:rPr>
              <a:t>=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1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                      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altLang="en-US" sz="2000">
                <a:latin typeface="Comic Sans MS" pitchFamily="66" charset="0"/>
              </a:rPr>
              <a:t>=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itchFamily="66" charset="0"/>
              </a:rPr>
              <a:t>n-1</a:t>
            </a:r>
            <a:r>
              <a:rPr lang="en-US" altLang="en-US" sz="2000">
                <a:latin typeface="Comic Sans MS" pitchFamily="66" charset="0"/>
              </a:rPr>
              <a:t> + </a:t>
            </a:r>
            <a:r>
              <a:rPr lang="en-US" altLang="en-US" sz="2000">
                <a:solidFill>
                  <a:srgbClr val="008000"/>
                </a:solidFill>
                <a:latin typeface="Comic Sans MS" pitchFamily="66" charset="0"/>
              </a:rPr>
              <a:t>w</a:t>
            </a:r>
            <a:r>
              <a:rPr lang="en-US" altLang="en-US" sz="2000" baseline="-25000">
                <a:solidFill>
                  <a:srgbClr val="008000"/>
                </a:solidFill>
                <a:latin typeface="Comic Sans MS" pitchFamily="66" charset="0"/>
              </a:rPr>
              <a:t>n-1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                     </a:t>
            </a:r>
            <a:r>
              <a:rPr lang="en-US" altLang="en-US" sz="2000">
                <a:solidFill>
                  <a:srgbClr val="008000"/>
                </a:solidFill>
                <a:latin typeface="Comic Sans MS" pitchFamily="66" charset="0"/>
              </a:rPr>
              <a:t>w</a:t>
            </a:r>
            <a:r>
              <a:rPr lang="en-US" altLang="en-US" sz="2000" baseline="-25000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2000">
                <a:latin typeface="Comic Sans MS" pitchFamily="66" charset="0"/>
              </a:rPr>
              <a:t> = 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itchFamily="66" charset="0"/>
              </a:rPr>
              <a:t>n-1   </a:t>
            </a:r>
            <a:r>
              <a:rPr lang="en-US" altLang="en-US" sz="2000">
                <a:latin typeface="Comic Sans MS" pitchFamily="66" charset="0"/>
              </a:rPr>
              <a:t>so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                     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altLang="en-US" sz="2000">
                <a:latin typeface="Comic Sans MS" pitchFamily="66" charset="0"/>
              </a:rPr>
              <a:t>=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itchFamily="66" charset="0"/>
              </a:rPr>
              <a:t>n-1</a:t>
            </a:r>
            <a:r>
              <a:rPr lang="en-US" altLang="en-US" sz="2000">
                <a:latin typeface="Comic Sans MS" pitchFamily="66" charset="0"/>
              </a:rPr>
              <a:t> + 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itchFamily="66" charset="0"/>
              </a:rPr>
              <a:t>n-2</a:t>
            </a:r>
          </a:p>
        </p:txBody>
      </p:sp>
      <p:sp>
        <p:nvSpPr>
          <p:cNvPr id="570374" name="Text Box 6"/>
          <p:cNvSpPr txBox="1">
            <a:spLocks noChangeArrowheads="1"/>
          </p:cNvSpPr>
          <p:nvPr/>
        </p:nvSpPr>
        <p:spPr bwMode="auto">
          <a:xfrm>
            <a:off x="1143000" y="5029200"/>
            <a:ext cx="6781800" cy="379413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latin typeface="Comic Sans MS" pitchFamily="66" charset="0"/>
              </a:rPr>
              <a:t>It was </a:t>
            </a:r>
            <a:r>
              <a:rPr kumimoji="0" lang="en-US" altLang="en-US" sz="1800">
                <a:solidFill>
                  <a:srgbClr val="0000FF"/>
                </a:solidFill>
                <a:latin typeface="Comic Sans MS" pitchFamily="66" charset="0"/>
              </a:rPr>
              <a:t>Fibonacci</a:t>
            </a:r>
            <a:r>
              <a:rPr kumimoji="0" lang="en-US" altLang="en-US" sz="1800">
                <a:latin typeface="Comic Sans MS" pitchFamily="66" charset="0"/>
              </a:rPr>
              <a:t> who was studying rabbit population growth.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124200" y="457200"/>
            <a:ext cx="286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Rabbit Populations</a:t>
            </a:r>
          </a:p>
        </p:txBody>
      </p:sp>
      <p:sp>
        <p:nvSpPr>
          <p:cNvPr id="1093637" name="Text Box 5"/>
          <p:cNvSpPr txBox="1">
            <a:spLocks noChangeArrowheads="1"/>
          </p:cNvSpPr>
          <p:nvPr/>
        </p:nvSpPr>
        <p:spPr bwMode="auto">
          <a:xfrm>
            <a:off x="1985963" y="5791200"/>
            <a:ext cx="5100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will compute the closed form for r</a:t>
            </a:r>
            <a:r>
              <a:rPr lang="en-US" altLang="zh-TW" baseline="-25000"/>
              <a:t>n</a:t>
            </a:r>
            <a:r>
              <a:rPr lang="en-US" altLang="zh-TW"/>
              <a:t> later…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4" grpId="0" animBg="1"/>
      <p:bldP spid="1093637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22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Multinomial Theorem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143000" y="1371600"/>
            <a:ext cx="4040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Solving these two equations, we get:</a:t>
            </a:r>
          </a:p>
        </p:txBody>
      </p:sp>
      <p:pic>
        <p:nvPicPr>
          <p:cNvPr id="1072134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057400"/>
            <a:ext cx="2238375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2135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657600"/>
            <a:ext cx="3849688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2136" name="Text Box 8"/>
          <p:cNvSpPr txBox="1">
            <a:spLocks noChangeArrowheads="1"/>
          </p:cNvSpPr>
          <p:nvPr/>
        </p:nvSpPr>
        <p:spPr bwMode="auto">
          <a:xfrm>
            <a:off x="1203325" y="3089275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Therefore:</a:t>
            </a:r>
          </a:p>
        </p:txBody>
      </p:sp>
      <p:pic>
        <p:nvPicPr>
          <p:cNvPr id="1072139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413" y="4570413"/>
            <a:ext cx="3838575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2136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233738" y="457200"/>
            <a:ext cx="270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Single-Root Case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581400" y="1371600"/>
            <a:ext cx="1911350" cy="395288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</a:p>
        </p:txBody>
      </p:sp>
      <p:sp>
        <p:nvSpPr>
          <p:cNvPr id="1073156" name="Text Box 4"/>
          <p:cNvSpPr txBox="1">
            <a:spLocks noChangeArrowheads="1"/>
          </p:cNvSpPr>
          <p:nvPr/>
        </p:nvSpPr>
        <p:spPr bwMode="auto">
          <a:xfrm>
            <a:off x="1828800" y="2133600"/>
            <a:ext cx="544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Find solutions of the form (1, t, t</a:t>
            </a:r>
            <a:r>
              <a:rPr lang="en-US" altLang="zh-TW" baseline="30000"/>
              <a:t>2</a:t>
            </a:r>
            <a:r>
              <a:rPr lang="en-US" altLang="zh-TW"/>
              <a:t>, t</a:t>
            </a:r>
            <a:r>
              <a:rPr lang="en-US" altLang="zh-TW" baseline="30000"/>
              <a:t>3</a:t>
            </a:r>
            <a:r>
              <a:rPr lang="en-US" altLang="zh-TW"/>
              <a:t>, t</a:t>
            </a:r>
            <a:r>
              <a:rPr lang="en-US" altLang="zh-TW" baseline="30000"/>
              <a:t>4</a:t>
            </a:r>
            <a:r>
              <a:rPr lang="en-US" altLang="zh-TW"/>
              <a:t>, …, t</a:t>
            </a:r>
            <a:r>
              <a:rPr lang="en-US" altLang="zh-TW" baseline="30000"/>
              <a:t>n</a:t>
            </a:r>
            <a:r>
              <a:rPr lang="en-US" altLang="zh-TW"/>
              <a:t>, …)</a:t>
            </a:r>
          </a:p>
        </p:txBody>
      </p:sp>
      <p:sp>
        <p:nvSpPr>
          <p:cNvPr id="1073164" name="Text Box 12"/>
          <p:cNvSpPr txBox="1">
            <a:spLocks noChangeArrowheads="1"/>
          </p:cNvSpPr>
          <p:nvPr/>
        </p:nvSpPr>
        <p:spPr bwMode="auto">
          <a:xfrm>
            <a:off x="457200" y="3810000"/>
            <a:ext cx="8255000" cy="92551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this quadratic equation has only one root r,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then we know that (1, r, r</a:t>
            </a:r>
            <a:r>
              <a:rPr lang="en-US" altLang="zh-TW" baseline="30000"/>
              <a:t>2</a:t>
            </a:r>
            <a:r>
              <a:rPr lang="en-US" altLang="zh-TW"/>
              <a:t>, r</a:t>
            </a:r>
            <a:r>
              <a:rPr lang="en-US" altLang="zh-TW" baseline="30000"/>
              <a:t>3</a:t>
            </a:r>
            <a:r>
              <a:rPr lang="en-US" altLang="zh-TW"/>
              <a:t>, r</a:t>
            </a:r>
            <a:r>
              <a:rPr lang="en-US" altLang="zh-TW" baseline="30000"/>
              <a:t>4</a:t>
            </a:r>
            <a:r>
              <a:rPr lang="en-US" altLang="zh-TW"/>
              <a:t>, …, r</a:t>
            </a:r>
            <a:r>
              <a:rPr lang="en-US" altLang="zh-TW" baseline="30000"/>
              <a:t>n</a:t>
            </a:r>
            <a:r>
              <a:rPr lang="en-US" altLang="zh-TW"/>
              <a:t>, …) satisfies the recurrence relation.</a:t>
            </a:r>
          </a:p>
        </p:txBody>
      </p:sp>
      <p:sp>
        <p:nvSpPr>
          <p:cNvPr id="1073165" name="Text Box 13"/>
          <p:cNvSpPr txBox="1">
            <a:spLocks noChangeArrowheads="1"/>
          </p:cNvSpPr>
          <p:nvPr/>
        </p:nvSpPr>
        <p:spPr bwMode="auto">
          <a:xfrm>
            <a:off x="3048000" y="5334000"/>
            <a:ext cx="30495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Are there other solutions?</a:t>
            </a:r>
          </a:p>
        </p:txBody>
      </p:sp>
      <p:sp>
        <p:nvSpPr>
          <p:cNvPr id="43015" name="Rectangle 14"/>
          <p:cNvSpPr>
            <a:spLocks noChangeArrowheads="1"/>
          </p:cNvSpPr>
          <p:nvPr/>
        </p:nvSpPr>
        <p:spPr bwMode="auto">
          <a:xfrm>
            <a:off x="3581400" y="1371600"/>
            <a:ext cx="1911350" cy="395288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</a:p>
        </p:txBody>
      </p:sp>
      <p:sp>
        <p:nvSpPr>
          <p:cNvPr id="1073167" name="Text Box 15"/>
          <p:cNvSpPr txBox="1">
            <a:spLocks noChangeArrowheads="1"/>
          </p:cNvSpPr>
          <p:nvPr/>
        </p:nvSpPr>
        <p:spPr bwMode="auto">
          <a:xfrm>
            <a:off x="1566863" y="2971800"/>
            <a:ext cx="5976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 is a root of the quadratic equation t</a:t>
            </a:r>
            <a:r>
              <a:rPr lang="en-US" altLang="zh-TW" baseline="30000"/>
              <a:t>2</a:t>
            </a:r>
            <a:r>
              <a:rPr lang="en-US" altLang="zh-TW"/>
              <a:t> - At – B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3156" grpId="0"/>
      <p:bldP spid="1073164" grpId="0" animBg="1"/>
      <p:bldP spid="1073165" grpId="0" animBg="1"/>
      <p:bldP spid="107316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371600" y="457200"/>
            <a:ext cx="638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Another Solution of the Single-Root Case</a:t>
            </a:r>
          </a:p>
        </p:txBody>
      </p:sp>
      <p:sp>
        <p:nvSpPr>
          <p:cNvPr id="1074180" name="Rectangle 4"/>
          <p:cNvSpPr>
            <a:spLocks noChangeArrowheads="1"/>
          </p:cNvSpPr>
          <p:nvPr/>
        </p:nvSpPr>
        <p:spPr bwMode="auto">
          <a:xfrm>
            <a:off x="990600" y="2681288"/>
            <a:ext cx="728345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(0, r, 2r</a:t>
            </a:r>
            <a:r>
              <a:rPr lang="en-US" altLang="zh-TW" baseline="30000"/>
              <a:t>2</a:t>
            </a:r>
            <a:r>
              <a:rPr lang="en-US" altLang="zh-TW"/>
              <a:t>, 3r</a:t>
            </a:r>
            <a:r>
              <a:rPr lang="en-US" altLang="zh-TW" baseline="30000"/>
              <a:t>3</a:t>
            </a:r>
            <a:r>
              <a:rPr lang="en-US" altLang="zh-TW"/>
              <a:t>, 4r</a:t>
            </a:r>
            <a:r>
              <a:rPr lang="en-US" altLang="zh-TW" baseline="30000"/>
              <a:t>4</a:t>
            </a:r>
            <a:r>
              <a:rPr lang="en-US" altLang="zh-TW"/>
              <a:t>, …, nr</a:t>
            </a:r>
            <a:r>
              <a:rPr lang="en-US" altLang="zh-TW" baseline="30000"/>
              <a:t>n</a:t>
            </a:r>
            <a:r>
              <a:rPr lang="en-US" altLang="zh-TW"/>
              <a:t>, …) also satisfies the recurrence relation.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3581400" y="1371600"/>
            <a:ext cx="1911350" cy="395288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</a:p>
        </p:txBody>
      </p:sp>
      <p:sp>
        <p:nvSpPr>
          <p:cNvPr id="1074182" name="Text Box 6"/>
          <p:cNvSpPr txBox="1">
            <a:spLocks noChangeArrowheads="1"/>
          </p:cNvSpPr>
          <p:nvPr/>
        </p:nvSpPr>
        <p:spPr bwMode="auto">
          <a:xfrm>
            <a:off x="1016000" y="2057400"/>
            <a:ext cx="706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 be the single root of the quadratic equation t</a:t>
            </a:r>
            <a:r>
              <a:rPr lang="en-US" altLang="zh-TW" baseline="30000"/>
              <a:t>2</a:t>
            </a:r>
            <a:r>
              <a:rPr lang="en-US" altLang="zh-TW"/>
              <a:t> - At – B = 0.</a:t>
            </a:r>
          </a:p>
        </p:txBody>
      </p:sp>
      <p:sp>
        <p:nvSpPr>
          <p:cNvPr id="1074183" name="Text Box 7"/>
          <p:cNvSpPr txBox="1">
            <a:spLocks noChangeArrowheads="1"/>
          </p:cNvSpPr>
          <p:nvPr/>
        </p:nvSpPr>
        <p:spPr bwMode="auto">
          <a:xfrm>
            <a:off x="2270125" y="3394075"/>
            <a:ext cx="4606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Since r is the single root, A=2r and B=-r</a:t>
            </a:r>
            <a:r>
              <a:rPr lang="en-US" altLang="zh-TW" baseline="30000"/>
              <a:t>2</a:t>
            </a:r>
            <a:r>
              <a:rPr lang="en-US" altLang="zh-TW"/>
              <a:t>.</a:t>
            </a:r>
          </a:p>
        </p:txBody>
      </p:sp>
      <p:sp>
        <p:nvSpPr>
          <p:cNvPr id="1074184" name="Rectangle 8"/>
          <p:cNvSpPr>
            <a:spLocks noChangeArrowheads="1"/>
          </p:cNvSpPr>
          <p:nvPr/>
        </p:nvSpPr>
        <p:spPr bwMode="auto">
          <a:xfrm>
            <a:off x="5638800" y="4038600"/>
            <a:ext cx="20193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2ra</a:t>
            </a:r>
            <a:r>
              <a:rPr lang="en-US" altLang="zh-TW" baseline="-25000"/>
              <a:t>k-1</a:t>
            </a:r>
            <a:r>
              <a:rPr lang="en-US" altLang="zh-TW"/>
              <a:t> - r</a:t>
            </a:r>
            <a:r>
              <a:rPr lang="en-US" altLang="zh-TW" baseline="30000"/>
              <a:t>2</a:t>
            </a:r>
            <a:r>
              <a:rPr lang="en-US" altLang="zh-TW"/>
              <a:t>a</a:t>
            </a:r>
            <a:r>
              <a:rPr lang="en-US" altLang="zh-TW" baseline="-25000"/>
              <a:t>k-2</a:t>
            </a:r>
          </a:p>
        </p:txBody>
      </p:sp>
      <p:sp>
        <p:nvSpPr>
          <p:cNvPr id="1074185" name="Text Box 9"/>
          <p:cNvSpPr txBox="1">
            <a:spLocks noChangeArrowheads="1"/>
          </p:cNvSpPr>
          <p:nvPr/>
        </p:nvSpPr>
        <p:spPr bwMode="auto">
          <a:xfrm>
            <a:off x="1295400" y="4038600"/>
            <a:ext cx="426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Therefore we just need to verify that</a:t>
            </a:r>
          </a:p>
        </p:txBody>
      </p:sp>
      <p:sp>
        <p:nvSpPr>
          <p:cNvPr id="1074186" name="Text Box 10"/>
          <p:cNvSpPr txBox="1">
            <a:spLocks noChangeArrowheads="1"/>
          </p:cNvSpPr>
          <p:nvPr/>
        </p:nvSpPr>
        <p:spPr bwMode="auto">
          <a:xfrm>
            <a:off x="457200" y="4724400"/>
            <a:ext cx="258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right hand side is:</a:t>
            </a:r>
          </a:p>
        </p:txBody>
      </p:sp>
      <p:pic>
        <p:nvPicPr>
          <p:cNvPr id="1074196" name="Picture 2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172200"/>
            <a:ext cx="674688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4197" name="Text Box 21"/>
          <p:cNvSpPr txBox="1">
            <a:spLocks noChangeArrowheads="1"/>
          </p:cNvSpPr>
          <p:nvPr/>
        </p:nvSpPr>
        <p:spPr bwMode="auto">
          <a:xfrm>
            <a:off x="4479925" y="6213475"/>
            <a:ext cx="3978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which is equal to the left hand side!</a:t>
            </a:r>
          </a:p>
        </p:txBody>
      </p:sp>
      <p:pic>
        <p:nvPicPr>
          <p:cNvPr id="1074199" name="Picture 2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724400"/>
            <a:ext cx="19018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4200" name="Picture 2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5183188"/>
            <a:ext cx="38290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4201" name="Picture 2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5640388"/>
            <a:ext cx="2889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80" grpId="0" animBg="1"/>
      <p:bldP spid="1074182" grpId="0"/>
      <p:bldP spid="1074183" grpId="0"/>
      <p:bldP spid="1074184" grpId="0" animBg="1"/>
      <p:bldP spid="1074185" grpId="0"/>
      <p:bldP spid="1074186" grpId="0"/>
      <p:bldP spid="1074197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867025" y="457200"/>
            <a:ext cx="330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Single-Root Theorem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12825" y="1371600"/>
            <a:ext cx="7083425" cy="1624013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a sequence (a</a:t>
            </a:r>
            <a:r>
              <a:rPr lang="en-US" altLang="zh-TW" baseline="-25000"/>
              <a:t>0</a:t>
            </a:r>
            <a:r>
              <a:rPr lang="en-US" altLang="zh-TW"/>
              <a:t>,a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,a</a:t>
            </a:r>
            <a:r>
              <a:rPr lang="en-US" altLang="zh-TW" baseline="-25000"/>
              <a:t>3</a:t>
            </a:r>
            <a:r>
              <a:rPr lang="en-US" altLang="zh-TW"/>
              <a:t>,…) satisfies a recurrence relation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 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t</a:t>
            </a:r>
            <a:r>
              <a:rPr lang="en-US" altLang="zh-TW" baseline="30000"/>
              <a:t>2</a:t>
            </a:r>
            <a:r>
              <a:rPr lang="en-US" altLang="zh-TW"/>
              <a:t> - At – B = 0 has only one root r,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a</a:t>
            </a:r>
            <a:r>
              <a:rPr lang="en-US" altLang="zh-TW" baseline="-25000"/>
              <a:t>n</a:t>
            </a:r>
            <a:r>
              <a:rPr lang="en-US" altLang="zh-TW"/>
              <a:t> = Cr</a:t>
            </a:r>
            <a:r>
              <a:rPr lang="en-US" altLang="zh-TW" baseline="30000"/>
              <a:t>n</a:t>
            </a:r>
            <a:r>
              <a:rPr lang="en-US" altLang="zh-TW"/>
              <a:t> + Dnr</a:t>
            </a:r>
            <a:r>
              <a:rPr lang="en-US" altLang="zh-TW" baseline="30000"/>
              <a:t>n</a:t>
            </a:r>
            <a:r>
              <a:rPr lang="en-US" altLang="zh-TW"/>
              <a:t> for some C and D.</a:t>
            </a:r>
          </a:p>
        </p:txBody>
      </p:sp>
      <p:sp>
        <p:nvSpPr>
          <p:cNvPr id="1092613" name="Text Box 5"/>
          <p:cNvSpPr txBox="1">
            <a:spLocks noChangeArrowheads="1"/>
          </p:cNvSpPr>
          <p:nvPr/>
        </p:nvSpPr>
        <p:spPr bwMode="auto">
          <a:xfrm>
            <a:off x="1066800" y="5105400"/>
            <a:ext cx="69675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If we are given a</a:t>
            </a:r>
            <a:r>
              <a:rPr lang="en-US" altLang="zh-TW" baseline="-25000"/>
              <a:t>0</a:t>
            </a:r>
            <a:r>
              <a:rPr lang="en-US" altLang="zh-TW"/>
              <a:t> and a</a:t>
            </a:r>
            <a:r>
              <a:rPr lang="en-US" altLang="zh-TW" baseline="-25000"/>
              <a:t>1</a:t>
            </a:r>
            <a:r>
              <a:rPr lang="en-US" altLang="zh-TW"/>
              <a:t>, then C and D are uniquely determined.</a:t>
            </a:r>
          </a:p>
        </p:txBody>
      </p:sp>
      <p:sp>
        <p:nvSpPr>
          <p:cNvPr id="1092614" name="Text Box 6"/>
          <p:cNvSpPr txBox="1">
            <a:spLocks noChangeArrowheads="1"/>
          </p:cNvSpPr>
          <p:nvPr/>
        </p:nvSpPr>
        <p:spPr bwMode="auto">
          <a:xfrm>
            <a:off x="762000" y="3505200"/>
            <a:ext cx="77025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theorem says that all the solutions of the recurrence relation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are a linear combination of the two series (1,r,r</a:t>
            </a:r>
            <a:r>
              <a:rPr lang="en-US" altLang="zh-TW" baseline="30000"/>
              <a:t>2</a:t>
            </a:r>
            <a:r>
              <a:rPr lang="en-US" altLang="zh-TW"/>
              <a:t>,r</a:t>
            </a:r>
            <a:r>
              <a:rPr lang="en-US" altLang="zh-TW" baseline="30000"/>
              <a:t>3</a:t>
            </a:r>
            <a:r>
              <a:rPr lang="en-US" altLang="zh-TW"/>
              <a:t>,r</a:t>
            </a:r>
            <a:r>
              <a:rPr lang="en-US" altLang="zh-TW" baseline="30000"/>
              <a:t>4</a:t>
            </a:r>
            <a:r>
              <a:rPr lang="en-US" altLang="zh-TW"/>
              <a:t>,…,r</a:t>
            </a:r>
            <a:r>
              <a:rPr lang="en-US" altLang="zh-TW" baseline="30000"/>
              <a:t>n</a:t>
            </a:r>
            <a:r>
              <a:rPr lang="en-US" altLang="zh-TW"/>
              <a:t>,…)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(0,r,2r</a:t>
            </a:r>
            <a:r>
              <a:rPr lang="en-US" altLang="zh-TW" baseline="30000"/>
              <a:t>2</a:t>
            </a:r>
            <a:r>
              <a:rPr lang="en-US" altLang="zh-TW"/>
              <a:t>,3r</a:t>
            </a:r>
            <a:r>
              <a:rPr lang="en-US" altLang="zh-TW" baseline="30000"/>
              <a:t>3</a:t>
            </a:r>
            <a:r>
              <a:rPr lang="en-US" altLang="zh-TW"/>
              <a:t>,4r</a:t>
            </a:r>
            <a:r>
              <a:rPr lang="en-US" altLang="zh-TW" baseline="30000"/>
              <a:t>4</a:t>
            </a:r>
            <a:r>
              <a:rPr lang="en-US" altLang="zh-TW"/>
              <a:t>,…,nr</a:t>
            </a:r>
            <a:r>
              <a:rPr lang="en-US" altLang="zh-TW" baseline="30000"/>
              <a:t>n</a:t>
            </a:r>
            <a:r>
              <a:rPr lang="en-US" altLang="zh-TW"/>
              <a:t>,…) defined by the only root of t</a:t>
            </a:r>
            <a:r>
              <a:rPr lang="en-US" altLang="zh-TW" baseline="30000"/>
              <a:t>2</a:t>
            </a:r>
            <a:r>
              <a:rPr lang="en-US" altLang="zh-TW"/>
              <a:t> - At – B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2613" grpId="0" animBg="1"/>
      <p:bldP spid="109261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827463" y="457200"/>
            <a:ext cx="143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Exercise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667000" y="1371600"/>
            <a:ext cx="3684588" cy="385763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en-US" altLang="zh-TW"/>
              <a:t>=1, 	a</a:t>
            </a:r>
            <a:r>
              <a:rPr lang="en-US" altLang="zh-TW" baseline="-25000"/>
              <a:t>1</a:t>
            </a:r>
            <a:r>
              <a:rPr lang="en-US" altLang="zh-TW"/>
              <a:t>=3, 	a</a:t>
            </a:r>
            <a:r>
              <a:rPr lang="en-US" altLang="zh-TW" baseline="-25000"/>
              <a:t>k</a:t>
            </a:r>
            <a:r>
              <a:rPr lang="en-US" altLang="zh-TW"/>
              <a:t> = 4a</a:t>
            </a:r>
            <a:r>
              <a:rPr lang="en-US" altLang="zh-TW" baseline="-25000"/>
              <a:t>k-1</a:t>
            </a:r>
            <a:r>
              <a:rPr lang="en-US" altLang="zh-TW"/>
              <a:t> - 4a</a:t>
            </a:r>
            <a:r>
              <a:rPr lang="en-US" altLang="zh-TW" baseline="-25000"/>
              <a:t>k-2</a:t>
            </a:r>
          </a:p>
        </p:txBody>
      </p:sp>
      <p:sp>
        <p:nvSpPr>
          <p:cNvPr id="1076229" name="Text Box 5"/>
          <p:cNvSpPr txBox="1">
            <a:spLocks noChangeArrowheads="1"/>
          </p:cNvSpPr>
          <p:nvPr/>
        </p:nvSpPr>
        <p:spPr bwMode="auto">
          <a:xfrm>
            <a:off x="990600" y="2209800"/>
            <a:ext cx="7091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Solve the quadratic equation t</a:t>
            </a:r>
            <a:r>
              <a:rPr lang="en-US" altLang="zh-TW" baseline="30000"/>
              <a:t>2</a:t>
            </a:r>
            <a:r>
              <a:rPr lang="en-US" altLang="zh-TW"/>
              <a:t> – 4t + 4.  The only solution is t=2.</a:t>
            </a:r>
          </a:p>
        </p:txBody>
      </p:sp>
      <p:sp>
        <p:nvSpPr>
          <p:cNvPr id="1076230" name="Text Box 6"/>
          <p:cNvSpPr txBox="1">
            <a:spLocks noChangeArrowheads="1"/>
          </p:cNvSpPr>
          <p:nvPr/>
        </p:nvSpPr>
        <p:spPr bwMode="auto">
          <a:xfrm>
            <a:off x="1447800" y="2819400"/>
            <a:ext cx="6199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By the single-root theorem, all solutions are of the form</a:t>
            </a:r>
          </a:p>
        </p:txBody>
      </p:sp>
      <p:sp>
        <p:nvSpPr>
          <p:cNvPr id="1076231" name="Text Box 7"/>
          <p:cNvSpPr txBox="1">
            <a:spLocks noChangeArrowheads="1"/>
          </p:cNvSpPr>
          <p:nvPr/>
        </p:nvSpPr>
        <p:spPr bwMode="auto">
          <a:xfrm>
            <a:off x="3657600" y="3429000"/>
            <a:ext cx="180657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n</a:t>
            </a:r>
            <a:r>
              <a:rPr lang="en-US" altLang="zh-TW"/>
              <a:t> = C2</a:t>
            </a:r>
            <a:r>
              <a:rPr lang="en-US" altLang="zh-TW" baseline="30000"/>
              <a:t>n</a:t>
            </a:r>
            <a:r>
              <a:rPr lang="en-US" altLang="zh-TW"/>
              <a:t> + Dn2</a:t>
            </a:r>
            <a:r>
              <a:rPr lang="en-US" altLang="zh-TW" baseline="30000"/>
              <a:t>n</a:t>
            </a:r>
            <a:r>
              <a:rPr lang="en-US" altLang="zh-TW"/>
              <a:t>.</a:t>
            </a:r>
          </a:p>
        </p:txBody>
      </p:sp>
      <p:sp>
        <p:nvSpPr>
          <p:cNvPr id="1076232" name="Text Box 8"/>
          <p:cNvSpPr txBox="1">
            <a:spLocks noChangeArrowheads="1"/>
          </p:cNvSpPr>
          <p:nvPr/>
        </p:nvSpPr>
        <p:spPr bwMode="auto">
          <a:xfrm>
            <a:off x="2308225" y="4232275"/>
            <a:ext cx="4473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Plug in a</a:t>
            </a:r>
            <a:r>
              <a:rPr lang="en-US" altLang="zh-TW" baseline="-25000"/>
              <a:t>0</a:t>
            </a:r>
            <a:r>
              <a:rPr lang="en-US" altLang="zh-TW"/>
              <a:t> and a</a:t>
            </a:r>
            <a:r>
              <a:rPr lang="en-US" altLang="zh-TW" baseline="-25000"/>
              <a:t>1</a:t>
            </a:r>
            <a:r>
              <a:rPr lang="en-US" altLang="zh-TW"/>
              <a:t>, we solve C=1 and D=1/2.</a:t>
            </a:r>
          </a:p>
        </p:txBody>
      </p:sp>
      <p:sp>
        <p:nvSpPr>
          <p:cNvPr id="1076233" name="Text Box 9"/>
          <p:cNvSpPr txBox="1">
            <a:spLocks noChangeArrowheads="1"/>
          </p:cNvSpPr>
          <p:nvPr/>
        </p:nvSpPr>
        <p:spPr bwMode="auto">
          <a:xfrm>
            <a:off x="3657600" y="5105400"/>
            <a:ext cx="16351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n</a:t>
            </a:r>
            <a:r>
              <a:rPr lang="en-US" altLang="zh-TW"/>
              <a:t> = 2</a:t>
            </a:r>
            <a:r>
              <a:rPr lang="en-US" altLang="zh-TW" baseline="30000"/>
              <a:t>n</a:t>
            </a:r>
            <a:r>
              <a:rPr lang="en-US" altLang="zh-TW"/>
              <a:t> + n2</a:t>
            </a:r>
            <a:r>
              <a:rPr lang="en-US" altLang="zh-TW" baseline="30000"/>
              <a:t>n-1</a:t>
            </a:r>
            <a:r>
              <a:rPr lang="en-US" altLang="zh-TW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6229" grpId="0"/>
      <p:bldP spid="1076230" grpId="0"/>
      <p:bldP spid="1076231" grpId="0" animBg="1"/>
      <p:bldP spid="1076232" grpId="0"/>
      <p:bldP spid="1076233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314700" y="4572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961313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Recursion is a very useful and powerful technique in computer science.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It is very important to learn to think recursively,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by reducing the problem into smaller problems.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This is a necessary skill to acquire to become a professional programmer.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Make sure you have more practices in setting up recurrence relations.</a:t>
            </a:r>
          </a:p>
        </p:txBody>
      </p:sp>
    </p:spTree>
    <p:extLst>
      <p:ext uri="{BB962C8B-B14F-4D97-AF65-F5344CB8AC3E}">
        <p14:creationId xmlns:p14="http://schemas.microsoft.com/office/powerpoint/2010/main" val="29813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Text Box 2"/>
          <p:cNvSpPr txBox="1">
            <a:spLocks noChangeArrowheads="1"/>
          </p:cNvSpPr>
          <p:nvPr/>
        </p:nvSpPr>
        <p:spPr bwMode="auto">
          <a:xfrm>
            <a:off x="3760788" y="457200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Warm Up</a:t>
            </a:r>
          </a:p>
        </p:txBody>
      </p:sp>
      <p:sp>
        <p:nvSpPr>
          <p:cNvPr id="1154061" name="Text Box 13"/>
          <p:cNvSpPr txBox="1">
            <a:spLocks noChangeArrowheads="1"/>
          </p:cNvSpPr>
          <p:nvPr/>
        </p:nvSpPr>
        <p:spPr bwMode="auto">
          <a:xfrm>
            <a:off x="919163" y="1447800"/>
            <a:ext cx="7310437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will solve counting problems by setting up recurrence relations.</a:t>
            </a:r>
          </a:p>
          <a:p>
            <a:endParaRPr lang="en-US" altLang="zh-TW"/>
          </a:p>
          <a:p>
            <a:r>
              <a:rPr lang="en-US" altLang="zh-TW"/>
              <a:t>First we use recursion to count something we already know,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to get familiar with this approach.</a:t>
            </a:r>
          </a:p>
          <a:p>
            <a:endParaRPr lang="en-US" altLang="zh-TW"/>
          </a:p>
          <a:p>
            <a:r>
              <a:rPr lang="en-US" altLang="zh-TW"/>
              <a:t>Let us count the number of elements in pow(S</a:t>
            </a:r>
            <a:r>
              <a:rPr lang="en-US" altLang="zh-TW" baseline="-25000"/>
              <a:t>n</a:t>
            </a:r>
            <a:r>
              <a:rPr lang="en-US" altLang="zh-TW"/>
              <a:t>)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where S</a:t>
            </a:r>
            <a:r>
              <a:rPr lang="en-US" altLang="zh-TW" baseline="-25000"/>
              <a:t>n</a:t>
            </a:r>
            <a:r>
              <a:rPr lang="en-US" altLang="zh-TW"/>
              <a:t> = {a</a:t>
            </a:r>
            <a:r>
              <a:rPr lang="en-US" altLang="zh-TW" baseline="-25000"/>
              <a:t>1</a:t>
            </a:r>
            <a:r>
              <a:rPr lang="en-US" altLang="zh-TW"/>
              <a:t>, a</a:t>
            </a:r>
            <a:r>
              <a:rPr lang="en-US" altLang="zh-TW" baseline="-25000"/>
              <a:t>2</a:t>
            </a:r>
            <a:r>
              <a:rPr lang="en-US" altLang="zh-TW"/>
              <a:t>, …, a</a:t>
            </a:r>
            <a:r>
              <a:rPr lang="en-US" altLang="zh-TW" baseline="-25000"/>
              <a:t>n</a:t>
            </a:r>
            <a:r>
              <a:rPr lang="en-US" altLang="zh-TW"/>
              <a:t>} is an n-element set.</a:t>
            </a:r>
          </a:p>
          <a:p>
            <a:pPr>
              <a:lnSpc>
                <a:spcPct val="150000"/>
              </a:lnSpc>
            </a:pPr>
            <a:endParaRPr lang="en-US" altLang="zh-TW"/>
          </a:p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size of pow(S</a:t>
            </a:r>
            <a:r>
              <a:rPr lang="en-US" altLang="zh-TW" baseline="-25000"/>
              <a:t>n</a:t>
            </a:r>
            <a:r>
              <a:rPr lang="en-US" altLang="zh-TW"/>
              <a:t>).</a:t>
            </a:r>
          </a:p>
          <a:p>
            <a:endParaRPr lang="en-US" altLang="zh-TW"/>
          </a:p>
          <a:p>
            <a:r>
              <a:rPr lang="en-US" altLang="zh-TW"/>
              <a:t>Then r</a:t>
            </a:r>
            <a:r>
              <a:rPr lang="en-US" altLang="zh-TW" baseline="-25000"/>
              <a:t>1</a:t>
            </a:r>
            <a:r>
              <a:rPr lang="en-US" altLang="zh-TW"/>
              <a:t> = 2, where pow(S</a:t>
            </a:r>
            <a:r>
              <a:rPr lang="en-US" altLang="zh-TW" baseline="-25000"/>
              <a:t>1</a:t>
            </a:r>
            <a:r>
              <a:rPr lang="en-US" altLang="zh-TW"/>
              <a:t>) = {</a:t>
            </a:r>
            <a:r>
              <a:rPr lang="ru-RU" altLang="zh-TW"/>
              <a:t>Ф</a:t>
            </a:r>
            <a:r>
              <a:rPr lang="en-US" altLang="zh-TW"/>
              <a:t>, {a</a:t>
            </a:r>
            <a:r>
              <a:rPr lang="en-US" altLang="zh-TW" baseline="-25000"/>
              <a:t>1</a:t>
            </a:r>
            <a:r>
              <a:rPr lang="en-US" altLang="zh-TW"/>
              <a:t>}}</a:t>
            </a:r>
          </a:p>
          <a:p>
            <a:endParaRPr lang="en-US" altLang="zh-TW"/>
          </a:p>
          <a:p>
            <a:r>
              <a:rPr lang="en-US" altLang="zh-TW"/>
              <a:t>         r</a:t>
            </a:r>
            <a:r>
              <a:rPr lang="en-US" altLang="zh-TW" baseline="-25000"/>
              <a:t>2</a:t>
            </a:r>
            <a:r>
              <a:rPr lang="en-US" altLang="zh-TW"/>
              <a:t> = 4, where pow(S</a:t>
            </a:r>
            <a:r>
              <a:rPr lang="en-US" altLang="zh-TW" baseline="-25000"/>
              <a:t>2</a:t>
            </a:r>
            <a:r>
              <a:rPr lang="en-US" altLang="zh-TW"/>
              <a:t>) = {</a:t>
            </a:r>
            <a:r>
              <a:rPr lang="ru-RU" altLang="zh-TW"/>
              <a:t>Ф</a:t>
            </a:r>
            <a:r>
              <a:rPr lang="en-US" altLang="zh-TW"/>
              <a:t>, {a</a:t>
            </a:r>
            <a:r>
              <a:rPr lang="en-US" altLang="zh-TW" baseline="-25000"/>
              <a:t>1</a:t>
            </a:r>
            <a:r>
              <a:rPr lang="en-US" altLang="zh-TW"/>
              <a:t>}, {a</a:t>
            </a:r>
            <a:r>
              <a:rPr lang="en-US" altLang="zh-TW" baseline="-25000"/>
              <a:t>2</a:t>
            </a:r>
            <a:r>
              <a:rPr lang="en-US" altLang="zh-TW"/>
              <a:t>},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}}</a:t>
            </a:r>
            <a:endParaRPr lang="ru-RU" altLang="zh-TW"/>
          </a:p>
        </p:txBody>
      </p:sp>
    </p:spTree>
    <p:extLst>
      <p:ext uri="{BB962C8B-B14F-4D97-AF65-F5344CB8AC3E}">
        <p14:creationId xmlns:p14="http://schemas.microsoft.com/office/powerpoint/2010/main" val="100129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Text Box 2"/>
          <p:cNvSpPr txBox="1">
            <a:spLocks noChangeArrowheads="1"/>
          </p:cNvSpPr>
          <p:nvPr/>
        </p:nvSpPr>
        <p:spPr bwMode="auto">
          <a:xfrm>
            <a:off x="3760788" y="457200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Warm Up</a:t>
            </a:r>
          </a:p>
        </p:txBody>
      </p:sp>
      <p:sp>
        <p:nvSpPr>
          <p:cNvPr id="1155075" name="Text Box 3"/>
          <p:cNvSpPr txBox="1">
            <a:spLocks noChangeArrowheads="1"/>
          </p:cNvSpPr>
          <p:nvPr/>
        </p:nvSpPr>
        <p:spPr bwMode="auto">
          <a:xfrm>
            <a:off x="571500" y="1338263"/>
            <a:ext cx="79629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size of pow(S</a:t>
            </a:r>
            <a:r>
              <a:rPr lang="en-US" altLang="zh-TW" baseline="-25000"/>
              <a:t>n</a:t>
            </a:r>
            <a:r>
              <a:rPr lang="en-US" altLang="zh-TW"/>
              <a:t>) where S</a:t>
            </a:r>
            <a:r>
              <a:rPr lang="en-US" altLang="zh-TW" baseline="-25000"/>
              <a:t>n</a:t>
            </a:r>
            <a:r>
              <a:rPr lang="en-US" altLang="zh-TW"/>
              <a:t> = {a</a:t>
            </a:r>
            <a:r>
              <a:rPr lang="en-US" altLang="zh-TW" baseline="-25000"/>
              <a:t>1</a:t>
            </a:r>
            <a:r>
              <a:rPr lang="en-US" altLang="zh-TW"/>
              <a:t>, a</a:t>
            </a:r>
            <a:r>
              <a:rPr lang="en-US" altLang="zh-TW" baseline="-25000"/>
              <a:t>2</a:t>
            </a:r>
            <a:r>
              <a:rPr lang="en-US" altLang="zh-TW"/>
              <a:t>, …, a</a:t>
            </a:r>
            <a:r>
              <a:rPr lang="en-US" altLang="zh-TW" baseline="-25000"/>
              <a:t>n</a:t>
            </a:r>
            <a:r>
              <a:rPr lang="en-US" altLang="zh-TW"/>
              <a:t>} is an n-element set.</a:t>
            </a:r>
          </a:p>
          <a:p>
            <a:endParaRPr lang="en-US" altLang="zh-TW"/>
          </a:p>
          <a:p>
            <a:r>
              <a:rPr lang="en-US" altLang="zh-TW"/>
              <a:t>Then r</a:t>
            </a:r>
            <a:r>
              <a:rPr lang="en-US" altLang="zh-TW" baseline="-25000"/>
              <a:t>1</a:t>
            </a:r>
            <a:r>
              <a:rPr lang="en-US" altLang="zh-TW"/>
              <a:t> = 2, where pow(S</a:t>
            </a:r>
            <a:r>
              <a:rPr lang="en-US" altLang="zh-TW" baseline="-25000"/>
              <a:t>1</a:t>
            </a:r>
            <a:r>
              <a:rPr lang="en-US" altLang="zh-TW"/>
              <a:t>) = {</a:t>
            </a:r>
            <a:r>
              <a:rPr lang="ru-RU" altLang="zh-TW"/>
              <a:t>Ф</a:t>
            </a:r>
            <a:r>
              <a:rPr lang="en-US" altLang="zh-TW"/>
              <a:t>, {a</a:t>
            </a:r>
            <a:r>
              <a:rPr lang="en-US" altLang="zh-TW" baseline="-25000"/>
              <a:t>1</a:t>
            </a:r>
            <a:r>
              <a:rPr lang="en-US" altLang="zh-TW"/>
              <a:t>}}</a:t>
            </a:r>
          </a:p>
          <a:p>
            <a:endParaRPr lang="en-US" altLang="zh-TW"/>
          </a:p>
          <a:p>
            <a:r>
              <a:rPr lang="en-US" altLang="zh-TW"/>
              <a:t>         r</a:t>
            </a:r>
            <a:r>
              <a:rPr lang="en-US" altLang="zh-TW" baseline="-25000"/>
              <a:t>2</a:t>
            </a:r>
            <a:r>
              <a:rPr lang="en-US" altLang="zh-TW"/>
              <a:t> = 4, where pow(S</a:t>
            </a:r>
            <a:r>
              <a:rPr lang="en-US" altLang="zh-TW" baseline="-25000"/>
              <a:t>2</a:t>
            </a:r>
            <a:r>
              <a:rPr lang="en-US" altLang="zh-TW"/>
              <a:t>) = {</a:t>
            </a:r>
            <a:r>
              <a:rPr lang="ru-RU" altLang="zh-TW"/>
              <a:t>Ф</a:t>
            </a:r>
            <a:r>
              <a:rPr lang="en-US" altLang="zh-TW"/>
              <a:t>, {a</a:t>
            </a:r>
            <a:r>
              <a:rPr lang="en-US" altLang="zh-TW" baseline="-25000"/>
              <a:t>1</a:t>
            </a:r>
            <a:r>
              <a:rPr lang="en-US" altLang="zh-TW"/>
              <a:t>}, {a</a:t>
            </a:r>
            <a:r>
              <a:rPr lang="en-US" altLang="zh-TW" baseline="-25000"/>
              <a:t>2</a:t>
            </a:r>
            <a:r>
              <a:rPr lang="en-US" altLang="zh-TW"/>
              <a:t>},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}}</a:t>
            </a:r>
            <a:endParaRPr lang="ru-RU" altLang="zh-TW"/>
          </a:p>
        </p:txBody>
      </p:sp>
      <p:sp>
        <p:nvSpPr>
          <p:cNvPr id="1155076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74977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main idea of recursion is to define r</a:t>
            </a:r>
            <a:r>
              <a:rPr lang="en-US" altLang="zh-TW" baseline="-25000"/>
              <a:t>n</a:t>
            </a:r>
            <a:r>
              <a:rPr lang="en-US" altLang="zh-TW"/>
              <a:t> in terms of the previous r</a:t>
            </a:r>
            <a:r>
              <a:rPr lang="en-US" altLang="zh-TW" baseline="-25000"/>
              <a:t>i</a:t>
            </a:r>
            <a:r>
              <a:rPr lang="en-US" altLang="zh-TW"/>
              <a:t>.</a:t>
            </a:r>
          </a:p>
        </p:txBody>
      </p:sp>
      <p:sp>
        <p:nvSpPr>
          <p:cNvPr id="1155077" name="Text Box 5"/>
          <p:cNvSpPr txBox="1">
            <a:spLocks noChangeArrowheads="1"/>
          </p:cNvSpPr>
          <p:nvPr/>
        </p:nvSpPr>
        <p:spPr bwMode="auto">
          <a:xfrm>
            <a:off x="738188" y="3962400"/>
            <a:ext cx="4291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define r</a:t>
            </a:r>
            <a:r>
              <a:rPr lang="en-US" altLang="zh-TW" baseline="-25000"/>
              <a:t>3</a:t>
            </a:r>
            <a:r>
              <a:rPr lang="en-US" altLang="zh-TW"/>
              <a:t> in terms of r</a:t>
            </a:r>
            <a:r>
              <a:rPr lang="en-US" altLang="zh-TW" baseline="-25000"/>
              <a:t>1</a:t>
            </a:r>
            <a:r>
              <a:rPr lang="en-US" altLang="zh-TW"/>
              <a:t> and r</a:t>
            </a:r>
            <a:r>
              <a:rPr lang="en-US" altLang="zh-TW" baseline="-25000"/>
              <a:t>2</a:t>
            </a:r>
            <a:r>
              <a:rPr lang="en-US" altLang="zh-TW"/>
              <a:t>?</a:t>
            </a:r>
          </a:p>
        </p:txBody>
      </p:sp>
      <p:sp>
        <p:nvSpPr>
          <p:cNvPr id="1155080" name="Rectangle 8"/>
          <p:cNvSpPr>
            <a:spLocks noChangeArrowheads="1"/>
          </p:cNvSpPr>
          <p:nvPr/>
        </p:nvSpPr>
        <p:spPr bwMode="auto">
          <a:xfrm>
            <a:off x="762000" y="4648200"/>
            <a:ext cx="56324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pow(S</a:t>
            </a:r>
            <a:r>
              <a:rPr lang="en-US" altLang="zh-TW" baseline="-25000"/>
              <a:t>3</a:t>
            </a:r>
            <a:r>
              <a:rPr lang="en-US" altLang="zh-TW"/>
              <a:t>) = the union of {</a:t>
            </a:r>
            <a:r>
              <a:rPr lang="ru-RU" altLang="zh-TW"/>
              <a:t>Ф</a:t>
            </a:r>
            <a:r>
              <a:rPr lang="en-US" altLang="zh-TW"/>
              <a:t>,   {a</a:t>
            </a:r>
            <a:r>
              <a:rPr lang="en-US" altLang="zh-TW" baseline="-25000"/>
              <a:t>1</a:t>
            </a:r>
            <a:r>
              <a:rPr lang="en-US" altLang="zh-TW"/>
              <a:t>},    {a</a:t>
            </a:r>
            <a:r>
              <a:rPr lang="en-US" altLang="zh-TW" baseline="-25000"/>
              <a:t>2</a:t>
            </a:r>
            <a:r>
              <a:rPr lang="en-US" altLang="zh-TW"/>
              <a:t>},    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}} </a:t>
            </a:r>
          </a:p>
          <a:p>
            <a:endParaRPr lang="en-US" altLang="zh-TW"/>
          </a:p>
          <a:p>
            <a:r>
              <a:rPr lang="en-US" altLang="zh-TW"/>
              <a:t>		 </a:t>
            </a:r>
          </a:p>
          <a:p>
            <a:r>
              <a:rPr lang="en-US" altLang="zh-TW"/>
              <a:t>                            and  {a</a:t>
            </a:r>
            <a:r>
              <a:rPr lang="en-US" altLang="zh-TW" baseline="-25000"/>
              <a:t>3</a:t>
            </a:r>
            <a:r>
              <a:rPr lang="en-US" altLang="zh-TW"/>
              <a:t>,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3</a:t>
            </a:r>
            <a:r>
              <a:rPr lang="en-US" altLang="zh-TW"/>
              <a:t>}, {a</a:t>
            </a:r>
            <a:r>
              <a:rPr lang="en-US" altLang="zh-TW" baseline="-25000"/>
              <a:t>2</a:t>
            </a:r>
            <a:r>
              <a:rPr lang="en-US" altLang="zh-TW"/>
              <a:t>,a</a:t>
            </a:r>
            <a:r>
              <a:rPr lang="en-US" altLang="zh-TW" baseline="-25000"/>
              <a:t>3</a:t>
            </a:r>
            <a:r>
              <a:rPr lang="en-US" altLang="zh-TW"/>
              <a:t>},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,a</a:t>
            </a:r>
            <a:r>
              <a:rPr lang="en-US" altLang="zh-TW" baseline="-25000"/>
              <a:t>3</a:t>
            </a:r>
            <a:r>
              <a:rPr lang="en-US" altLang="zh-TW"/>
              <a:t>}} </a:t>
            </a:r>
          </a:p>
        </p:txBody>
      </p:sp>
      <p:sp>
        <p:nvSpPr>
          <p:cNvPr id="1155081" name="Line 9"/>
          <p:cNvSpPr>
            <a:spLocks noChangeShapeType="1"/>
          </p:cNvSpPr>
          <p:nvPr/>
        </p:nvSpPr>
        <p:spPr bwMode="auto">
          <a:xfrm flipV="1">
            <a:off x="3505200" y="51054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5082" name="Line 10"/>
          <p:cNvSpPr>
            <a:spLocks noChangeShapeType="1"/>
          </p:cNvSpPr>
          <p:nvPr/>
        </p:nvSpPr>
        <p:spPr bwMode="auto">
          <a:xfrm flipV="1">
            <a:off x="4038600" y="51054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5083" name="Line 11"/>
          <p:cNvSpPr>
            <a:spLocks noChangeShapeType="1"/>
          </p:cNvSpPr>
          <p:nvPr/>
        </p:nvSpPr>
        <p:spPr bwMode="auto">
          <a:xfrm flipV="1">
            <a:off x="4724400" y="51054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5084" name="Line 12"/>
          <p:cNvSpPr>
            <a:spLocks noChangeShapeType="1"/>
          </p:cNvSpPr>
          <p:nvPr/>
        </p:nvSpPr>
        <p:spPr bwMode="auto">
          <a:xfrm flipV="1">
            <a:off x="5638800" y="51054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5085" name="Text Box 13"/>
          <p:cNvSpPr txBox="1">
            <a:spLocks noChangeArrowheads="1"/>
          </p:cNvSpPr>
          <p:nvPr/>
        </p:nvSpPr>
        <p:spPr bwMode="auto">
          <a:xfrm>
            <a:off x="822325" y="6061075"/>
            <a:ext cx="707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while the lower sets are obtained by adding a</a:t>
            </a:r>
            <a:r>
              <a:rPr lang="en-US" altLang="zh-TW" baseline="-25000"/>
              <a:t>3</a:t>
            </a:r>
            <a:r>
              <a:rPr lang="en-US" altLang="zh-TW"/>
              <a:t> to the upper sets.</a:t>
            </a:r>
          </a:p>
        </p:txBody>
      </p:sp>
      <p:sp>
        <p:nvSpPr>
          <p:cNvPr id="1155086" name="Text Box 14"/>
          <p:cNvSpPr txBox="1">
            <a:spLocks noChangeArrowheads="1"/>
          </p:cNvSpPr>
          <p:nvPr/>
        </p:nvSpPr>
        <p:spPr bwMode="auto">
          <a:xfrm>
            <a:off x="7086600" y="5105400"/>
            <a:ext cx="13970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r</a:t>
            </a:r>
            <a:r>
              <a:rPr lang="en-US" altLang="zh-TW" baseline="-25000"/>
              <a:t>3</a:t>
            </a:r>
            <a:r>
              <a:rPr lang="en-US" altLang="zh-TW"/>
              <a:t> = 2r</a:t>
            </a:r>
            <a:r>
              <a:rPr lang="en-US" altLang="zh-TW" baseline="-25000"/>
              <a:t>2</a:t>
            </a:r>
            <a:r>
              <a:rPr lang="en-US" altLang="zh-TW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924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5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5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5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5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5076" grpId="0" animBg="1"/>
      <p:bldP spid="1155077" grpId="0"/>
      <p:bldP spid="1155081" grpId="0" animBg="1"/>
      <p:bldP spid="1155082" grpId="0" animBg="1"/>
      <p:bldP spid="1155083" grpId="0" animBg="1"/>
      <p:bldP spid="1155084" grpId="0" animBg="1"/>
      <p:bldP spid="1155085" grpId="0"/>
      <p:bldP spid="11550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s = \frac{1 - \sqrt{5}}{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0"/>
  <p:tag name="PICTUREFILESIZE" val="514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t = \frac{-b + \sqrt{b^2 - 4ac}}{2a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0"/>
  <p:tag name="PICTUREFILESIZE" val="1046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n = C(\frac{1 + \sqrt{5}}{2})^n + D(\frac{1 - \sqrt{5}}{2})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0"/>
  <p:tag name="PICTUREFILESIZE" val="1736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0 = C + 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5"/>
  <p:tag name="PICTUREFILESIZE" val="358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 = C(\frac{1+\sqrt{5}}{2}) + D(\frac{1-\sqrt{5}}{2}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85"/>
  <p:tag name="PICTUREFILESIZE" val="1367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 = \frac{1}{\sqrt{5}}, D= -\frac{1}{\sqrt{5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6"/>
  <p:tag name="PICTUREFILESIZE" val="87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n = C(\frac{1 + \sqrt{5}}{2})^n + D(\frac{1 - \sqrt{5}}{2})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0"/>
  <p:tag name="PICTUREFILESIZE" val="1736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1}{\sqrt{5}}(\frac{1 + \sqrt{5}}{2})^n - \frac{1}{\sqrt{5}}(\frac{1 - \sqrt{5}}{2})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9"/>
  <p:tag name="PICTUREFILESIZE" val="1774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kr^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6"/>
  <p:tag name="PICTUREFILESIZE" val="249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ra_{k-1} - r^2a_{k-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8"/>
  <p:tag name="PICTUREFILESIZE" val="72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r_n = \sum_{k=0}^{n-1} r_k r_{n-k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7"/>
  <p:tag name="PICTUREFILESIZE" val="1119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2r(k-1)r^{k-1} - r^2(k-2)r^{k-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8"/>
  <p:tag name="PICTUREFILESIZE" val="1390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2(k-1)r^{k} - (k-2)r^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0"/>
  <p:tag name="PICTUREFILESIZE" val="105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r_n = \sum_{k=1}^{n-1} r_k r_{n-k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7"/>
  <p:tag name="PICTUREFILESIZE" val="1077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r_n = \frac{1}{n+1} \binom{2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1"/>
  <p:tag name="PICTUREFILESIZE" val="889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r_n = \sum_{i=1}^{n} r_{i-1} r_{n-i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7"/>
  <p:tag name="PICTUREFILESIZE" val="95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input{c:/latex-macros/texpoint.sty}&#10;&#10;\begin{document}&#10;%\begin{center}&#10;\unitlength=0.6pt&#10;\begin{picture}(600,190)(0,-30)&#10;% \put(0,-30){\dashbox(600,190){}} % bounding box&#10;&#10;\put(99,0){\dashbox(2,140){}}&#10;\put(99,140){\framebox(2,20){}}&#10;\put(30,0){\framebox(140,20){}}&#10;\put(40,20){\framebox(120,20){}}&#10;\put(50,40){\framebox(100,20){}}&#10;\put(60,60){\framebox(80,20){}}&#10;\put(70,80){\framebox(60,20){}}&#10;\put(80,100){\framebox(40,20){}}&#10;\put(90,120){\framebox(20,20){}}&#10;\put(299,0){\framebox(2,160){}}&#10;\put(499,0){\framebox(2,160){}}&#10;\put(0,-5){\framebox(600,5){}}&#10;\put(100,-20){\makebox(0,0){Post \#1}}&#10;\put(300,-20){\makebox(0,0){Post \#2}}&#10;\put(500,-20){\makebox(0,0){Post \#3}}&#10;\end{picture}&#10;&#10;\end{document}"/>
  <p:tag name="FILENAME" val="TP_tmp"/>
  <p:tag name="FORMAT" val="emf"/>
  <p:tag name="RES" val="1200"/>
  <p:tag name="BLEND" val="0"/>
  <p:tag name="TRANSPARENT" val="0"/>
  <p:tag name="TBUG" val="0"/>
  <p:tag name="ALLOWFS" val="1"/>
  <p:tag name="MAGNIFICATION" val="2002"/>
  <p:tag name="ORIGWIDTH" val="362"/>
  <p:tag name="PICTUREFILESIZE" val="3888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input{c:/latex-macros/texpoint.sty}&#10;&#10;\begin{document}&#10;%\begin{center}&#10;\unitlength=0.6pt&#10;\begin{picture}(600,190)(0,-30)&#10;% \put(0,-30){\dashbox(600,190){}} % bounding box&#10;&#10;\put(99,0){\dashbox(2,140){}}&#10;\put(99,140){\framebox(2,20){}}&#10;\put(30,0){\framebox(140,20){}}&#10;\put(40,20){\framebox(120,20){}}&#10;\put(50,40){\framebox(100,20){}}&#10;\put(60,60){\framebox(80,20){}}&#10;\put(70,80){\framebox(60,20){}}&#10;\put(80,100){\framebox(40,20){}}&#10;\put(90,120){\framebox(20,20){}}&#10;\put(299,0){\framebox(2,160){}}&#10;\put(499,0){\framebox(2,160){}}&#10;\put(0,-5){\framebox(600,5){}}&#10;\put(100,-20){\makebox(0,0){Post \#1}}&#10;\put(300,-20){\makebox(0,0){Post \#2}}&#10;\put(500,-20){\makebox(0,0){Post \#3}}&#10;\end{picture}&#10;&#10;\end{document}"/>
  <p:tag name="FILENAME" val="TP_tmp"/>
  <p:tag name="FORMAT" val="emf"/>
  <p:tag name="RES" val="1200"/>
  <p:tag name="BLEND" val="0"/>
  <p:tag name="TRANSPARENT" val="0"/>
  <p:tag name="TBUG" val="0"/>
  <p:tag name="ALLOWFS" val="1"/>
  <p:tag name="MAGNIFICATION" val="2002"/>
  <p:tag name="ORIGWIDTH" val="362"/>
  <p:tag name="PICTUREFILESIZE" val="3888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} = \binom{n-1}{k-1} + \binom{n-1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0"/>
  <p:tag name="PICTUREFILESIZE" val="1336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 = \frac{1 + \sqrt{5}}{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4"/>
  <p:tag name="PICTUREFILESIZE" val="501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17671</TotalTime>
  <Words>4700</Words>
  <Application>Microsoft Office PowerPoint</Application>
  <PresentationFormat>On-screen Show (4:3)</PresentationFormat>
  <Paragraphs>823</Paragraphs>
  <Slides>75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0" baseType="lpstr">
      <vt:lpstr>新細明體</vt:lpstr>
      <vt:lpstr>Arial</vt:lpstr>
      <vt:lpstr>Comic Sans MS</vt:lpstr>
      <vt:lpstr>Euclid Symbol</vt:lpstr>
      <vt:lpstr>Default Design</vt:lpstr>
      <vt:lpstr>Recursion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naveen</cp:lastModifiedBy>
  <cp:revision>384</cp:revision>
  <dcterms:created xsi:type="dcterms:W3CDTF">2007-08-29T04:27:34Z</dcterms:created>
  <dcterms:modified xsi:type="dcterms:W3CDTF">2015-10-04T16:07:01Z</dcterms:modified>
</cp:coreProperties>
</file>