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74"/>
  </p:notesMasterIdLst>
  <p:sldIdLst>
    <p:sldId id="256" r:id="rId3"/>
    <p:sldId id="498" r:id="rId4"/>
    <p:sldId id="499" r:id="rId5"/>
    <p:sldId id="500" r:id="rId6"/>
    <p:sldId id="501" r:id="rId7"/>
    <p:sldId id="502" r:id="rId8"/>
    <p:sldId id="503" r:id="rId9"/>
    <p:sldId id="479" r:id="rId10"/>
    <p:sldId id="504" r:id="rId11"/>
    <p:sldId id="505" r:id="rId12"/>
    <p:sldId id="404" r:id="rId13"/>
    <p:sldId id="418" r:id="rId14"/>
    <p:sldId id="506" r:id="rId15"/>
    <p:sldId id="507" r:id="rId16"/>
    <p:sldId id="508" r:id="rId17"/>
    <p:sldId id="420" r:id="rId18"/>
    <p:sldId id="421" r:id="rId19"/>
    <p:sldId id="444" r:id="rId20"/>
    <p:sldId id="509" r:id="rId21"/>
    <p:sldId id="445" r:id="rId22"/>
    <p:sldId id="446" r:id="rId23"/>
    <p:sldId id="447" r:id="rId24"/>
    <p:sldId id="448" r:id="rId25"/>
    <p:sldId id="449" r:id="rId26"/>
    <p:sldId id="450" r:id="rId27"/>
    <p:sldId id="451" r:id="rId28"/>
    <p:sldId id="452" r:id="rId29"/>
    <p:sldId id="453" r:id="rId30"/>
    <p:sldId id="454" r:id="rId31"/>
    <p:sldId id="455" r:id="rId32"/>
    <p:sldId id="456" r:id="rId33"/>
    <p:sldId id="457" r:id="rId34"/>
    <p:sldId id="510" r:id="rId35"/>
    <p:sldId id="461" r:id="rId36"/>
    <p:sldId id="462" r:id="rId37"/>
    <p:sldId id="463" r:id="rId38"/>
    <p:sldId id="464" r:id="rId39"/>
    <p:sldId id="465" r:id="rId40"/>
    <p:sldId id="466" r:id="rId41"/>
    <p:sldId id="467" r:id="rId42"/>
    <p:sldId id="468" r:id="rId43"/>
    <p:sldId id="469" r:id="rId44"/>
    <p:sldId id="471" r:id="rId45"/>
    <p:sldId id="472" r:id="rId46"/>
    <p:sldId id="484" r:id="rId47"/>
    <p:sldId id="480" r:id="rId48"/>
    <p:sldId id="485" r:id="rId49"/>
    <p:sldId id="481" r:id="rId50"/>
    <p:sldId id="482" r:id="rId51"/>
    <p:sldId id="473" r:id="rId52"/>
    <p:sldId id="474" r:id="rId53"/>
    <p:sldId id="438" r:id="rId54"/>
    <p:sldId id="434" r:id="rId55"/>
    <p:sldId id="486" r:id="rId56"/>
    <p:sldId id="487" r:id="rId57"/>
    <p:sldId id="435" r:id="rId58"/>
    <p:sldId id="436" r:id="rId59"/>
    <p:sldId id="437" r:id="rId60"/>
    <p:sldId id="458" r:id="rId61"/>
    <p:sldId id="459" r:id="rId62"/>
    <p:sldId id="477" r:id="rId63"/>
    <p:sldId id="488" r:id="rId64"/>
    <p:sldId id="489" r:id="rId65"/>
    <p:sldId id="496" r:id="rId66"/>
    <p:sldId id="490" r:id="rId67"/>
    <p:sldId id="491" r:id="rId68"/>
    <p:sldId id="492" r:id="rId69"/>
    <p:sldId id="493" r:id="rId70"/>
    <p:sldId id="494" r:id="rId71"/>
    <p:sldId id="497" r:id="rId72"/>
    <p:sldId id="495" r:id="rId73"/>
  </p:sldIdLst>
  <p:sldSz cx="9144000" cy="6858000" type="screen4x3"/>
  <p:notesSz cx="6858000" cy="9144000"/>
  <p:custDataLst>
    <p:tags r:id="rId75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CCFFCC"/>
    <a:srgbClr val="FFFFCC"/>
    <a:srgbClr val="A50021"/>
    <a:srgbClr val="6633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102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5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2.wmf"/><Relationship Id="rId1" Type="http://schemas.openxmlformats.org/officeDocument/2006/relationships/image" Target="../media/image1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0.wmf"/><Relationship Id="rId4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7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9947B76-7003-4498-BCDE-0EF350016F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7837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91EC3-27D1-4C1E-9953-0929FB8AC6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145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40F83-622C-437D-A844-7D22E09DFE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632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C8922-0044-44C1-843B-F6807C295E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74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E10DD-4E1B-43EF-A72E-23B1BCAEE6FA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1794894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B94E-3875-4429-AAD4-9C7A25F322EA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3845004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B0448-1566-4474-B6C7-A6D3DF48F21B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58365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7354C-6764-423F-803B-5AEC45AEF3C6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4185245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70F38-4E0E-49BB-A037-D53AF8F67B5A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1511220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652D5-19A6-488A-9EB6-A5A734E5C1DA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4027631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A323D-96F0-47E8-9512-796E4B92AA0F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813961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4CFE2-54BB-426D-B94D-62860E23204C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145114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8013B-A70C-4729-8ADC-3DB28E8F23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9706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0B81F-C727-4C70-B081-C784523AFDBA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3151226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FE57D-EAAB-417E-9D0B-971271FD51E4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3980929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8BE1-8EE2-4DB2-A4E0-4D386868043F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  <p:extLst>
      <p:ext uri="{BB962C8B-B14F-4D97-AF65-F5344CB8AC3E}">
        <p14:creationId xmlns:p14="http://schemas.microsoft.com/office/powerpoint/2010/main" val="90596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0FF75-534E-4BF7-8917-C05A422442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223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DFA4C-7702-41C3-A41F-F3036CF8CE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347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9BE9-56A6-404E-8392-E6320A97C0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364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79072-4A63-4226-B73C-AC2319586C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596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103A-3E91-4786-9D6F-F4A80EDB81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636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EB5A4-21D4-4BB6-BDD0-51036E7D29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021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D5612-23AE-4DF9-A733-35FDC74964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177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429459B-F3D6-4A4F-9C70-B410E155C6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smtClean="0"/>
              <a:t>Click to edit the outline text format</a:t>
            </a:r>
          </a:p>
          <a:p>
            <a:pPr lvl="1"/>
            <a:r>
              <a:rPr lang="en-GB" altLang="zh-TW" smtClean="0"/>
              <a:t>Second Outline Level</a:t>
            </a:r>
          </a:p>
          <a:p>
            <a:pPr lvl="2"/>
            <a:r>
              <a:rPr lang="en-GB" altLang="zh-TW" smtClean="0"/>
              <a:t>Third Outline Level</a:t>
            </a:r>
          </a:p>
          <a:p>
            <a:pPr lvl="3"/>
            <a:r>
              <a:rPr lang="en-GB" altLang="zh-TW" smtClean="0"/>
              <a:t>Fourth Outline Level</a:t>
            </a:r>
          </a:p>
          <a:p>
            <a:pPr lvl="4"/>
            <a:r>
              <a:rPr lang="en-GB" altLang="zh-TW" smtClean="0"/>
              <a:t>Fifth Outline Level</a:t>
            </a:r>
          </a:p>
          <a:p>
            <a:pPr lvl="4"/>
            <a:r>
              <a:rPr lang="en-GB" altLang="zh-TW" smtClean="0"/>
              <a:t>Sixth Outline Level</a:t>
            </a:r>
          </a:p>
          <a:p>
            <a:pPr lvl="4"/>
            <a:r>
              <a:rPr lang="en-GB" altLang="zh-TW" smtClean="0"/>
              <a:t>Seventh Outline Level</a:t>
            </a:r>
          </a:p>
          <a:p>
            <a:pPr lvl="4"/>
            <a:r>
              <a:rPr lang="en-GB" altLang="zh-TW" smtClean="0"/>
              <a:t>Eighth Outline Level</a:t>
            </a:r>
          </a:p>
          <a:p>
            <a:pPr lvl="4"/>
            <a:r>
              <a:rPr lang="en-GB" altLang="zh-TW" smtClean="0"/>
              <a:t>Ninth Outline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72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4338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</a:tabLst>
              <a:defRPr kumimoji="0" sz="1300" smtClean="0">
                <a:solidFill>
                  <a:srgbClr val="000000"/>
                </a:solidFill>
                <a:latin typeface="+mj-lt"/>
                <a:ea typeface="Arial Unicode MS" pitchFamily="34" charset="-120"/>
                <a:cs typeface="+mn-cs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7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14338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</a:tabLst>
              <a:defRPr kumimoji="0" sz="1300" smtClean="0">
                <a:solidFill>
                  <a:srgbClr val="000000"/>
                </a:solidFill>
                <a:latin typeface="+mj-lt"/>
                <a:ea typeface="Arial Unicode MS" pitchFamily="34" charset="-120"/>
                <a:cs typeface="+mn-cs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88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4338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</a:tabLst>
              <a:defRPr kumimoji="0" sz="1300" smtClean="0">
                <a:solidFill>
                  <a:srgbClr val="000000"/>
                </a:solidFill>
                <a:latin typeface="+mj-lt"/>
                <a:ea typeface="Arial Unicode MS" pitchFamily="34" charset="-120"/>
                <a:cs typeface="Arial" charset="0"/>
              </a:defRPr>
            </a:lvl1pPr>
          </a:lstStyle>
          <a:p>
            <a:pPr>
              <a:defRPr/>
            </a:pPr>
            <a:fld id="{2831206F-FAE7-4B32-B7C8-295A3D5DC1C6}" type="slidenum">
              <a:rPr lang="ar-SA" altLang="en-US"/>
              <a:pPr>
                <a:defRPr/>
              </a:pPr>
              <a:t>‹#›</a:t>
            </a:fld>
            <a:endParaRPr lang="zh-TW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979488" indent="-196850" algn="l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kumimoji="1" sz="4000">
          <a:solidFill>
            <a:srgbClr val="000000"/>
          </a:solidFill>
          <a:latin typeface="+mj-lt"/>
          <a:ea typeface="+mj-ea"/>
          <a:cs typeface="+mj-cs"/>
        </a:defRPr>
      </a:lvl1pPr>
      <a:lvl2pPr marL="979488" indent="-196850" algn="l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kumimoji="1" sz="4000">
          <a:solidFill>
            <a:srgbClr val="000000"/>
          </a:solidFill>
          <a:latin typeface="Times New Roman" pitchFamily="18" charset="0"/>
          <a:ea typeface="新細明體" pitchFamily="18" charset="-120"/>
          <a:cs typeface="Arial Unicode MS" pitchFamily="34" charset="-120"/>
        </a:defRPr>
      </a:lvl2pPr>
      <a:lvl3pPr marL="979488" indent="-196850" algn="l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kumimoji="1" sz="4000">
          <a:solidFill>
            <a:srgbClr val="000000"/>
          </a:solidFill>
          <a:latin typeface="Times New Roman" pitchFamily="18" charset="0"/>
          <a:ea typeface="新細明體" pitchFamily="18" charset="-120"/>
          <a:cs typeface="Arial Unicode MS" pitchFamily="34" charset="-120"/>
        </a:defRPr>
      </a:lvl3pPr>
      <a:lvl4pPr marL="979488" indent="-196850" algn="l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kumimoji="1" sz="4000">
          <a:solidFill>
            <a:srgbClr val="000000"/>
          </a:solidFill>
          <a:latin typeface="Times New Roman" pitchFamily="18" charset="0"/>
          <a:ea typeface="新細明體" pitchFamily="18" charset="-120"/>
          <a:cs typeface="Arial Unicode MS" pitchFamily="34" charset="-120"/>
        </a:defRPr>
      </a:lvl4pPr>
      <a:lvl5pPr marL="979488" indent="-196850" algn="l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kumimoji="1" sz="4000">
          <a:solidFill>
            <a:srgbClr val="000000"/>
          </a:solidFill>
          <a:latin typeface="Times New Roman" pitchFamily="18" charset="0"/>
          <a:ea typeface="新細明體" pitchFamily="18" charset="-120"/>
          <a:cs typeface="Arial Unicode MS" pitchFamily="34" charset="-120"/>
        </a:defRPr>
      </a:lvl5pPr>
      <a:lvl6pPr marL="1436688" indent="-196850" algn="l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kumimoji="1" sz="4000">
          <a:solidFill>
            <a:srgbClr val="000000"/>
          </a:solidFill>
          <a:latin typeface="Times New Roman" pitchFamily="18" charset="0"/>
          <a:ea typeface="新細明體" pitchFamily="18" charset="-120"/>
          <a:cs typeface="Arial Unicode MS" pitchFamily="34" charset="-120"/>
        </a:defRPr>
      </a:lvl6pPr>
      <a:lvl7pPr marL="1893888" indent="-196850" algn="l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kumimoji="1" sz="4000">
          <a:solidFill>
            <a:srgbClr val="000000"/>
          </a:solidFill>
          <a:latin typeface="Times New Roman" pitchFamily="18" charset="0"/>
          <a:ea typeface="新細明體" pitchFamily="18" charset="-120"/>
          <a:cs typeface="Arial Unicode MS" pitchFamily="34" charset="-120"/>
        </a:defRPr>
      </a:lvl7pPr>
      <a:lvl8pPr marL="2351088" indent="-196850" algn="l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kumimoji="1" sz="4000">
          <a:solidFill>
            <a:srgbClr val="000000"/>
          </a:solidFill>
          <a:latin typeface="Times New Roman" pitchFamily="18" charset="0"/>
          <a:ea typeface="新細明體" pitchFamily="18" charset="-120"/>
          <a:cs typeface="Arial Unicode MS" pitchFamily="34" charset="-120"/>
        </a:defRPr>
      </a:lvl8pPr>
      <a:lvl9pPr marL="2808288" indent="-196850" algn="l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kumimoji="1" sz="4000">
          <a:solidFill>
            <a:srgbClr val="000000"/>
          </a:solidFill>
          <a:latin typeface="Times New Roman" pitchFamily="18" charset="0"/>
          <a:ea typeface="新細明體" pitchFamily="18" charset="-120"/>
          <a:cs typeface="Arial Unicode MS" pitchFamily="34" charset="-120"/>
        </a:defRPr>
      </a:lvl9pPr>
    </p:titleStyle>
    <p:bodyStyle>
      <a:lvl1pPr marL="392113" indent="-293688" algn="l" defTabSz="414338" rtl="0" eaLnBrk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45000"/>
        <a:buFont typeface="StarSymbol" charset="0"/>
        <a:buChar char="●"/>
        <a:defRPr kumimoji="1" sz="2900">
          <a:solidFill>
            <a:srgbClr val="000000"/>
          </a:solidFill>
          <a:latin typeface="+mn-lt"/>
          <a:ea typeface="+mn-ea"/>
          <a:cs typeface="+mn-cs"/>
        </a:defRPr>
      </a:lvl1pPr>
      <a:lvl2pPr marL="782638" indent="-260350" algn="l" defTabSz="414338" rtl="0" eaLnBrk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000000"/>
        </a:buClr>
        <a:buSzPct val="75000"/>
        <a:buFont typeface="StarSymbol" charset="0"/>
        <a:buChar char="–"/>
        <a:defRPr kumimoji="1" sz="2500">
          <a:solidFill>
            <a:srgbClr val="000000"/>
          </a:solidFill>
          <a:latin typeface="+mn-lt"/>
          <a:ea typeface="+mn-ea"/>
          <a:cs typeface="+mn-cs"/>
        </a:defRPr>
      </a:lvl2pPr>
      <a:lvl3pPr marL="1174750" indent="-195263" algn="l" defTabSz="414338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45000"/>
        <a:buFont typeface="StarSymbol" charset="0"/>
        <a:buChar char="●"/>
        <a:defRPr kumimoji="1" sz="2200">
          <a:solidFill>
            <a:srgbClr val="000000"/>
          </a:solidFill>
          <a:latin typeface="+mn-lt"/>
          <a:ea typeface="+mn-ea"/>
          <a:cs typeface="+mn-cs"/>
        </a:defRPr>
      </a:lvl3pPr>
      <a:lvl4pPr marL="1566863" indent="-195263" algn="l" defTabSz="414338" rtl="0" eaLnBrk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000000"/>
        </a:buClr>
        <a:buSzPct val="75000"/>
        <a:buFont typeface="StarSymbol" charset="0"/>
        <a:buChar char="–"/>
        <a:defRPr kumimoji="1">
          <a:solidFill>
            <a:srgbClr val="000000"/>
          </a:solidFill>
          <a:latin typeface="+mn-lt"/>
          <a:ea typeface="+mn-ea"/>
          <a:cs typeface="+mn-cs"/>
        </a:defRPr>
      </a:lvl4pPr>
      <a:lvl5pPr marL="1958975" indent="-196850" algn="l" defTabSz="41433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 kumimoji="1">
          <a:solidFill>
            <a:srgbClr val="000000"/>
          </a:solidFill>
          <a:latin typeface="+mn-lt"/>
          <a:ea typeface="+mn-ea"/>
          <a:cs typeface="+mn-cs"/>
        </a:defRPr>
      </a:lvl5pPr>
      <a:lvl6pPr marL="2416175" indent="-196850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 kumimoji="1">
          <a:solidFill>
            <a:srgbClr val="000000"/>
          </a:solidFill>
          <a:latin typeface="+mn-lt"/>
          <a:ea typeface="+mn-ea"/>
          <a:cs typeface="+mn-cs"/>
        </a:defRPr>
      </a:lvl6pPr>
      <a:lvl7pPr marL="2873375" indent="-196850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 kumimoji="1">
          <a:solidFill>
            <a:srgbClr val="000000"/>
          </a:solidFill>
          <a:latin typeface="+mn-lt"/>
          <a:ea typeface="+mn-ea"/>
          <a:cs typeface="+mn-cs"/>
        </a:defRPr>
      </a:lvl7pPr>
      <a:lvl8pPr marL="3330575" indent="-196850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 kumimoji="1">
          <a:solidFill>
            <a:srgbClr val="000000"/>
          </a:solidFill>
          <a:latin typeface="+mn-lt"/>
          <a:ea typeface="+mn-ea"/>
          <a:cs typeface="+mn-cs"/>
        </a:defRPr>
      </a:lvl8pPr>
      <a:lvl9pPr marL="3787775" indent="-196850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 kumimoji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13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12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1.png"/><Relationship Id="rId5" Type="http://schemas.openxmlformats.org/officeDocument/2006/relationships/tags" Target="../tags/tag15.xml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tags" Target="../tags/tag14.xml"/><Relationship Id="rId9" Type="http://schemas.openxmlformats.org/officeDocument/2006/relationships/image" Target="../media/image6.pn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20.png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image" Target="../media/image19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18.png"/><Relationship Id="rId5" Type="http://schemas.openxmlformats.org/officeDocument/2006/relationships/tags" Target="../tags/tag22.xml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tags" Target="../tags/tag21.xml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27.xml"/><Relationship Id="rId7" Type="http://schemas.openxmlformats.org/officeDocument/2006/relationships/image" Target="../media/image23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7.png"/><Relationship Id="rId5" Type="http://schemas.openxmlformats.org/officeDocument/2006/relationships/tags" Target="../tags/tag29.xml"/><Relationship Id="rId10" Type="http://schemas.openxmlformats.org/officeDocument/2006/relationships/image" Target="../media/image26.png"/><Relationship Id="rId4" Type="http://schemas.openxmlformats.org/officeDocument/2006/relationships/tags" Target="../tags/tag28.xml"/><Relationship Id="rId9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.bin"/><Relationship Id="rId2" Type="http://schemas.openxmlformats.org/officeDocument/2006/relationships/tags" Target="../tags/tag3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1.png"/><Relationship Id="rId5" Type="http://schemas.openxmlformats.org/officeDocument/2006/relationships/image" Target="../media/image28.wmf"/><Relationship Id="rId10" Type="http://schemas.openxmlformats.org/officeDocument/2006/relationships/image" Target="../media/image30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34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png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wmf"/><Relationship Id="rId5" Type="http://schemas.openxmlformats.org/officeDocument/2006/relationships/image" Target="../media/image59.png"/><Relationship Id="rId4" Type="http://schemas.openxmlformats.org/officeDocument/2006/relationships/image" Target="../media/image5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9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tags" Target="../tags/tag34.xml"/><Relationship Id="rId7" Type="http://schemas.openxmlformats.org/officeDocument/2006/relationships/image" Target="../media/image71.png"/><Relationship Id="rId2" Type="http://schemas.openxmlformats.org/officeDocument/2006/relationships/tags" Target="../tags/tag3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9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3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tags" Target="../tags/tag36.xml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79.png"/><Relationship Id="rId2" Type="http://schemas.openxmlformats.org/officeDocument/2006/relationships/tags" Target="../tags/tag3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78.png"/><Relationship Id="rId5" Type="http://schemas.openxmlformats.org/officeDocument/2006/relationships/tags" Target="../tags/tag38.xml"/><Relationship Id="rId10" Type="http://schemas.openxmlformats.org/officeDocument/2006/relationships/image" Target="../media/image77.png"/><Relationship Id="rId4" Type="http://schemas.openxmlformats.org/officeDocument/2006/relationships/tags" Target="../tags/tag37.xml"/><Relationship Id="rId9" Type="http://schemas.openxmlformats.org/officeDocument/2006/relationships/image" Target="../media/image76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80.png"/><Relationship Id="rId3" Type="http://schemas.openxmlformats.org/officeDocument/2006/relationships/tags" Target="../tags/tag40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78.png"/><Relationship Id="rId2" Type="http://schemas.openxmlformats.org/officeDocument/2006/relationships/tags" Target="../tags/tag39.xml"/><Relationship Id="rId1" Type="http://schemas.openxmlformats.org/officeDocument/2006/relationships/vmlDrawing" Target="../drawings/vmlDrawing8.vml"/><Relationship Id="rId6" Type="http://schemas.openxmlformats.org/officeDocument/2006/relationships/tags" Target="../tags/tag43.xml"/><Relationship Id="rId11" Type="http://schemas.openxmlformats.org/officeDocument/2006/relationships/image" Target="../media/image77.png"/><Relationship Id="rId5" Type="http://schemas.openxmlformats.org/officeDocument/2006/relationships/tags" Target="../tags/tag42.xml"/><Relationship Id="rId10" Type="http://schemas.openxmlformats.org/officeDocument/2006/relationships/image" Target="../media/image76.png"/><Relationship Id="rId4" Type="http://schemas.openxmlformats.org/officeDocument/2006/relationships/tags" Target="../tags/tag41.xml"/><Relationship Id="rId9" Type="http://schemas.openxmlformats.org/officeDocument/2006/relationships/image" Target="../media/image75.wmf"/><Relationship Id="rId14" Type="http://schemas.openxmlformats.org/officeDocument/2006/relationships/image" Target="../media/image8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5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3.wmf"/><Relationship Id="rId2" Type="http://schemas.openxmlformats.org/officeDocument/2006/relationships/tags" Target="../tags/tag4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82.wmf"/><Relationship Id="rId10" Type="http://schemas.openxmlformats.org/officeDocument/2006/relationships/image" Target="../media/image85.png"/><Relationship Id="rId4" Type="http://schemas.openxmlformats.org/officeDocument/2006/relationships/oleObject" Target="../embeddings/oleObject18.bin"/><Relationship Id="rId9" Type="http://schemas.openxmlformats.org/officeDocument/2006/relationships/image" Target="../media/image8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image" Target="../media/image88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tags" Target="../tags/tag50.xml"/><Relationship Id="rId7" Type="http://schemas.openxmlformats.org/officeDocument/2006/relationships/image" Target="../media/image91.wmf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97.png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image" Target="../media/image96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image" Target="../media/image95.png"/><Relationship Id="rId5" Type="http://schemas.openxmlformats.org/officeDocument/2006/relationships/tags" Target="../tags/tag55.xml"/><Relationship Id="rId15" Type="http://schemas.openxmlformats.org/officeDocument/2006/relationships/image" Target="../media/image99.png"/><Relationship Id="rId10" Type="http://schemas.openxmlformats.org/officeDocument/2006/relationships/image" Target="../media/image94.png"/><Relationship Id="rId4" Type="http://schemas.openxmlformats.org/officeDocument/2006/relationships/tags" Target="../tags/tag54.xml"/><Relationship Id="rId9" Type="http://schemas.openxmlformats.org/officeDocument/2006/relationships/image" Target="../media/image93.png"/><Relationship Id="rId14" Type="http://schemas.openxmlformats.org/officeDocument/2006/relationships/image" Target="../media/image98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tags" Target="../tags/tag60.xml"/><Relationship Id="rId7" Type="http://schemas.openxmlformats.org/officeDocument/2006/relationships/image" Target="../media/image101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100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1.xml"/><Relationship Id="rId9" Type="http://schemas.openxmlformats.org/officeDocument/2006/relationships/image" Target="../media/image103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tags" Target="../tags/tag64.xml"/><Relationship Id="rId7" Type="http://schemas.openxmlformats.org/officeDocument/2006/relationships/image" Target="../media/image104.pn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01.png"/><Relationship Id="rId5" Type="http://schemas.openxmlformats.org/officeDocument/2006/relationships/tags" Target="../tags/tag66.xml"/><Relationship Id="rId10" Type="http://schemas.openxmlformats.org/officeDocument/2006/relationships/image" Target="../media/image107.png"/><Relationship Id="rId4" Type="http://schemas.openxmlformats.org/officeDocument/2006/relationships/tags" Target="../tags/tag65.xml"/><Relationship Id="rId9" Type="http://schemas.openxmlformats.org/officeDocument/2006/relationships/image" Target="../media/image106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1.png"/><Relationship Id="rId5" Type="http://schemas.openxmlformats.org/officeDocument/2006/relationships/image" Target="../media/image108.wmf"/><Relationship Id="rId4" Type="http://schemas.openxmlformats.org/officeDocument/2006/relationships/oleObject" Target="../embeddings/oleObject21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09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11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13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.wmf"/><Relationship Id="rId7" Type="http://schemas.openxmlformats.org/officeDocument/2006/relationships/image" Target="../media/image1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8.xml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129.png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image" Target="../media/image128.png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image" Target="../media/image127.png"/><Relationship Id="rId5" Type="http://schemas.openxmlformats.org/officeDocument/2006/relationships/tags" Target="../tags/tag73.xml"/><Relationship Id="rId15" Type="http://schemas.openxmlformats.org/officeDocument/2006/relationships/image" Target="../media/image131.png"/><Relationship Id="rId10" Type="http://schemas.openxmlformats.org/officeDocument/2006/relationships/image" Target="../media/image126.png"/><Relationship Id="rId4" Type="http://schemas.openxmlformats.org/officeDocument/2006/relationships/tags" Target="../tags/tag72.xml"/><Relationship Id="rId9" Type="http://schemas.openxmlformats.org/officeDocument/2006/relationships/image" Target="../media/image125.png"/><Relationship Id="rId14" Type="http://schemas.openxmlformats.org/officeDocument/2006/relationships/image" Target="../media/image130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135.png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image" Target="../media/image134.png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image" Target="../media/image133.png"/><Relationship Id="rId5" Type="http://schemas.openxmlformats.org/officeDocument/2006/relationships/tags" Target="../tags/tag80.xml"/><Relationship Id="rId15" Type="http://schemas.openxmlformats.org/officeDocument/2006/relationships/image" Target="../media/image137.png"/><Relationship Id="rId10" Type="http://schemas.openxmlformats.org/officeDocument/2006/relationships/image" Target="../media/image132.png"/><Relationship Id="rId4" Type="http://schemas.openxmlformats.org/officeDocument/2006/relationships/tags" Target="../tags/tag79.xml"/><Relationship Id="rId9" Type="http://schemas.openxmlformats.org/officeDocument/2006/relationships/image" Target="../media/image125.png"/><Relationship Id="rId14" Type="http://schemas.openxmlformats.org/officeDocument/2006/relationships/image" Target="../media/image136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image" Target="../media/image138.png"/><Relationship Id="rId4" Type="http://schemas.openxmlformats.org/officeDocument/2006/relationships/image" Target="../media/image125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image" Target="../media/image139.png"/><Relationship Id="rId4" Type="http://schemas.openxmlformats.org/officeDocument/2006/relationships/image" Target="../media/image125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image" Target="../media/image141.png"/><Relationship Id="rId4" Type="http://schemas.openxmlformats.org/officeDocument/2006/relationships/image" Target="../media/image140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45.png"/><Relationship Id="rId3" Type="http://schemas.openxmlformats.org/officeDocument/2006/relationships/tags" Target="../tags/tag91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44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image" Target="../media/image130.png"/><Relationship Id="rId5" Type="http://schemas.openxmlformats.org/officeDocument/2006/relationships/tags" Target="../tags/tag93.xml"/><Relationship Id="rId10" Type="http://schemas.openxmlformats.org/officeDocument/2006/relationships/image" Target="../media/image143.png"/><Relationship Id="rId4" Type="http://schemas.openxmlformats.org/officeDocument/2006/relationships/tags" Target="../tags/tag92.xml"/><Relationship Id="rId9" Type="http://schemas.openxmlformats.org/officeDocument/2006/relationships/image" Target="../media/image142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50.png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49.png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image" Target="../media/image148.png"/><Relationship Id="rId5" Type="http://schemas.openxmlformats.org/officeDocument/2006/relationships/tags" Target="../tags/tag99.xml"/><Relationship Id="rId10" Type="http://schemas.openxmlformats.org/officeDocument/2006/relationships/image" Target="../media/image147.png"/><Relationship Id="rId4" Type="http://schemas.openxmlformats.org/officeDocument/2006/relationships/tags" Target="../tags/tag98.xml"/><Relationship Id="rId9" Type="http://schemas.openxmlformats.org/officeDocument/2006/relationships/image" Target="../media/image14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3" Type="http://schemas.openxmlformats.org/officeDocument/2006/relationships/tags" Target="../tags/tag103.xml"/><Relationship Id="rId7" Type="http://schemas.openxmlformats.org/officeDocument/2006/relationships/image" Target="../media/image140.png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5.xml"/><Relationship Id="rId10" Type="http://schemas.openxmlformats.org/officeDocument/2006/relationships/image" Target="../media/image153.png"/><Relationship Id="rId4" Type="http://schemas.openxmlformats.org/officeDocument/2006/relationships/tags" Target="../tags/tag104.xml"/><Relationship Id="rId9" Type="http://schemas.openxmlformats.org/officeDocument/2006/relationships/image" Target="../media/image152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155.png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image" Target="../media/image154.png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image" Target="../media/image153.png"/><Relationship Id="rId5" Type="http://schemas.openxmlformats.org/officeDocument/2006/relationships/tags" Target="../tags/tag110.xml"/><Relationship Id="rId15" Type="http://schemas.openxmlformats.org/officeDocument/2006/relationships/image" Target="../media/image157.png"/><Relationship Id="rId10" Type="http://schemas.openxmlformats.org/officeDocument/2006/relationships/image" Target="../media/image151.png"/><Relationship Id="rId4" Type="http://schemas.openxmlformats.org/officeDocument/2006/relationships/tags" Target="../tags/tag109.xml"/><Relationship Id="rId9" Type="http://schemas.openxmlformats.org/officeDocument/2006/relationships/image" Target="../media/image140.png"/><Relationship Id="rId14" Type="http://schemas.openxmlformats.org/officeDocument/2006/relationships/image" Target="../media/image15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image" Target="../media/image159.png"/><Relationship Id="rId4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.png"/><Relationship Id="rId5" Type="http://schemas.openxmlformats.org/officeDocument/2006/relationships/tags" Target="../tags/tag6.xml"/><Relationship Id="rId10" Type="http://schemas.openxmlformats.org/officeDocument/2006/relationships/image" Target="../media/image4.png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9.xml"/><Relationship Id="rId7" Type="http://schemas.openxmlformats.org/officeDocument/2006/relationships/image" Target="../media/image7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3200" smtClean="0">
                <a:latin typeface="Comic Sans MS" pitchFamily="66" charset="0"/>
              </a:rPr>
              <a:t>Number Sequences</a:t>
            </a:r>
          </a:p>
        </p:txBody>
      </p:sp>
      <p:grpSp>
        <p:nvGrpSpPr>
          <p:cNvPr id="3075" name="Group 42"/>
          <p:cNvGrpSpPr>
            <a:grpSpLocks/>
          </p:cNvGrpSpPr>
          <p:nvPr/>
        </p:nvGrpSpPr>
        <p:grpSpPr bwMode="auto">
          <a:xfrm>
            <a:off x="0" y="2133600"/>
            <a:ext cx="6692900" cy="4724400"/>
            <a:chOff x="0" y="1440"/>
            <a:chExt cx="4949" cy="2880"/>
          </a:xfrm>
        </p:grpSpPr>
        <p:sp>
          <p:nvSpPr>
            <p:cNvPr id="3076" name="Rectangle 30"/>
            <p:cNvSpPr>
              <a:spLocks noChangeArrowheads="1"/>
            </p:cNvSpPr>
            <p:nvPr/>
          </p:nvSpPr>
          <p:spPr bwMode="auto">
            <a:xfrm>
              <a:off x="1440" y="2880"/>
              <a:ext cx="1829" cy="2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7" name="Rectangle 31"/>
            <p:cNvSpPr>
              <a:spLocks noChangeArrowheads="1"/>
            </p:cNvSpPr>
            <p:nvPr/>
          </p:nvSpPr>
          <p:spPr bwMode="auto">
            <a:xfrm>
              <a:off x="0" y="3168"/>
              <a:ext cx="2880" cy="11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8" name="Rectangle 32"/>
            <p:cNvSpPr>
              <a:spLocks noChangeArrowheads="1"/>
            </p:cNvSpPr>
            <p:nvPr/>
          </p:nvSpPr>
          <p:spPr bwMode="auto">
            <a:xfrm>
              <a:off x="1776" y="2592"/>
              <a:ext cx="1829" cy="2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9" name="Rectangle 33"/>
            <p:cNvSpPr>
              <a:spLocks noChangeArrowheads="1"/>
            </p:cNvSpPr>
            <p:nvPr/>
          </p:nvSpPr>
          <p:spPr bwMode="auto">
            <a:xfrm>
              <a:off x="2736" y="2304"/>
              <a:ext cx="1829" cy="2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0" name="Rectangle 34"/>
            <p:cNvSpPr>
              <a:spLocks noChangeArrowheads="1"/>
            </p:cNvSpPr>
            <p:nvPr/>
          </p:nvSpPr>
          <p:spPr bwMode="auto">
            <a:xfrm>
              <a:off x="2352" y="2018"/>
              <a:ext cx="1829" cy="2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1" name="Rectangle 35"/>
            <p:cNvSpPr>
              <a:spLocks noChangeArrowheads="1"/>
            </p:cNvSpPr>
            <p:nvPr/>
          </p:nvSpPr>
          <p:spPr bwMode="auto">
            <a:xfrm>
              <a:off x="1965" y="1728"/>
              <a:ext cx="1829" cy="2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2" name="Rectangle 36"/>
            <p:cNvSpPr>
              <a:spLocks noChangeArrowheads="1"/>
            </p:cNvSpPr>
            <p:nvPr/>
          </p:nvSpPr>
          <p:spPr bwMode="auto">
            <a:xfrm>
              <a:off x="3120" y="1440"/>
              <a:ext cx="1829" cy="2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3" name="Line 37"/>
            <p:cNvSpPr>
              <a:spLocks noChangeShapeType="1"/>
            </p:cNvSpPr>
            <p:nvPr/>
          </p:nvSpPr>
          <p:spPr bwMode="auto">
            <a:xfrm>
              <a:off x="4944" y="1728"/>
              <a:ext cx="0" cy="1728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Text Box 38"/>
            <p:cNvSpPr txBox="1">
              <a:spLocks noChangeArrowheads="1"/>
            </p:cNvSpPr>
            <p:nvPr/>
          </p:nvSpPr>
          <p:spPr bwMode="auto">
            <a:xfrm>
              <a:off x="3793" y="3125"/>
              <a:ext cx="333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r>
                <a:rPr kumimoji="0" lang="en-US" altLang="en-US" sz="4000"/>
                <a:t>?</a:t>
              </a:r>
            </a:p>
          </p:txBody>
        </p:sp>
        <p:sp>
          <p:nvSpPr>
            <p:cNvPr id="3085" name="Line 39"/>
            <p:cNvSpPr>
              <a:spLocks noChangeShapeType="1"/>
            </p:cNvSpPr>
            <p:nvPr/>
          </p:nvSpPr>
          <p:spPr bwMode="auto">
            <a:xfrm flipH="1">
              <a:off x="2880" y="3360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40"/>
            <p:cNvSpPr>
              <a:spLocks noChangeShapeType="1"/>
            </p:cNvSpPr>
            <p:nvPr/>
          </p:nvSpPr>
          <p:spPr bwMode="auto">
            <a:xfrm>
              <a:off x="4032" y="3360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Text Box 41"/>
            <p:cNvSpPr txBox="1">
              <a:spLocks noChangeArrowheads="1"/>
            </p:cNvSpPr>
            <p:nvPr/>
          </p:nvSpPr>
          <p:spPr bwMode="auto">
            <a:xfrm>
              <a:off x="3408" y="3460"/>
              <a:ext cx="1471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r>
                <a:rPr kumimoji="0" lang="en-US" altLang="en-US" sz="3400"/>
                <a:t>overhang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657600" y="457200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Summation</a:t>
            </a:r>
          </a:p>
        </p:txBody>
      </p:sp>
      <p:pic>
        <p:nvPicPr>
          <p:cNvPr id="12291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990600"/>
            <a:ext cx="3886200" cy="7842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92563"/>
            <a:ext cx="426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6358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62400"/>
            <a:ext cx="145732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56238"/>
            <a:ext cx="35591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6362" name="Picture 10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227638"/>
            <a:ext cx="1960563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898525" y="2174875"/>
            <a:ext cx="4957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Write the sum using the summation notation.</a:t>
            </a:r>
          </a:p>
        </p:txBody>
      </p:sp>
      <p:pic>
        <p:nvPicPr>
          <p:cNvPr id="12297" name="Picture 1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43250"/>
            <a:ext cx="2209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6365" name="Picture 13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95600"/>
            <a:ext cx="1727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70225" y="457200"/>
            <a:ext cx="294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 Telescoping Sum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3810000" y="6096000"/>
            <a:ext cx="50371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When do we have such closed form formulas?</a:t>
            </a:r>
          </a:p>
        </p:txBody>
      </p:sp>
      <p:pic>
        <p:nvPicPr>
          <p:cNvPr id="13316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455136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89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179705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893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250825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897" name="Picture 1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2871788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899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76800"/>
            <a:ext cx="2306638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901" name="Picture 2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91200"/>
            <a:ext cx="17113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903" name="Picture 23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62075"/>
            <a:ext cx="9144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32138" y="457200"/>
            <a:ext cx="270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Sum for Children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19400" y="1219200"/>
            <a:ext cx="34512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latin typeface="Times New Roman" pitchFamily="18" charset="0"/>
              </a:rPr>
              <a:t>   </a:t>
            </a:r>
            <a:r>
              <a:rPr kumimoji="0" lang="en-US" altLang="en-US"/>
              <a:t> 89  + 102 + 115 + 128 + 141 +</a:t>
            </a:r>
          </a:p>
          <a:p>
            <a:pPr eaLnBrk="1" hangingPunct="1"/>
            <a:r>
              <a:rPr kumimoji="0" lang="en-US" altLang="en-US"/>
              <a:t> 154   +             ···                   +</a:t>
            </a:r>
          </a:p>
          <a:p>
            <a:pPr eaLnBrk="1" hangingPunct="1"/>
            <a:r>
              <a:rPr kumimoji="0" lang="en-US" altLang="en-US"/>
              <a:t> 193   +             ···                   +</a:t>
            </a:r>
          </a:p>
          <a:p>
            <a:pPr eaLnBrk="1" hangingPunct="1"/>
            <a:r>
              <a:rPr kumimoji="0" lang="en-US" altLang="en-US"/>
              <a:t> 232  +             ·</a:t>
            </a:r>
            <a:r>
              <a:rPr kumimoji="0" lang="en-US" altLang="en-US">
                <a:latin typeface="Times New Roman" pitchFamily="18" charset="0"/>
              </a:rPr>
              <a:t>·</a:t>
            </a:r>
            <a:r>
              <a:rPr kumimoji="0" lang="en-US" altLang="en-US"/>
              <a:t>·                   + </a:t>
            </a:r>
          </a:p>
          <a:p>
            <a:pPr eaLnBrk="1" hangingPunct="1"/>
            <a:r>
              <a:rPr kumimoji="0" lang="en-US" altLang="en-US"/>
              <a:t> 323  +             ···                   +</a:t>
            </a:r>
          </a:p>
          <a:p>
            <a:pPr eaLnBrk="1" hangingPunct="1"/>
            <a:r>
              <a:rPr kumimoji="0" lang="en-US" altLang="en-US"/>
              <a:t> 414   +             ··· + 453 + 466 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1524000" y="3200400"/>
            <a:ext cx="61722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Nine-year old Gauss saw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en-US" sz="1800">
                <a:solidFill>
                  <a:srgbClr val="000099"/>
                </a:solidFill>
                <a:latin typeface="Comic Sans MS" pitchFamily="66" charset="0"/>
              </a:rPr>
              <a:t>30 numbers,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0099"/>
                </a:solidFill>
                <a:latin typeface="Comic Sans MS" pitchFamily="66" charset="0"/>
              </a:rPr>
              <a:t>each 13 greater than the previous one</a:t>
            </a:r>
            <a:r>
              <a:rPr lang="en-US" altLang="en-US" sz="1800">
                <a:latin typeface="Comic Sans MS" pitchFamily="66" charset="0"/>
              </a:rPr>
              <a:t>.</a:t>
            </a: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743200" y="4343400"/>
            <a:ext cx="3656013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/>
              <a:t>1</a:t>
            </a:r>
            <a:r>
              <a:rPr kumimoji="0" lang="en-US" altLang="en-US" baseline="30000"/>
              <a:t>st  </a:t>
            </a:r>
            <a:r>
              <a:rPr kumimoji="0" lang="en-US" altLang="en-US"/>
              <a:t>+ 30</a:t>
            </a:r>
            <a:r>
              <a:rPr kumimoji="0" lang="en-US" altLang="en-US" baseline="30000"/>
              <a:t>th</a:t>
            </a:r>
            <a:r>
              <a:rPr kumimoji="0" lang="en-US" altLang="en-US"/>
              <a:t> = 89 + 466          = 555</a:t>
            </a:r>
          </a:p>
          <a:p>
            <a:pPr>
              <a:lnSpc>
                <a:spcPct val="120000"/>
              </a:lnSpc>
            </a:pPr>
            <a:r>
              <a:rPr kumimoji="0" lang="en-US" altLang="en-US"/>
              <a:t>2</a:t>
            </a:r>
            <a:r>
              <a:rPr kumimoji="0" lang="en-US" altLang="en-US" baseline="30000"/>
              <a:t>nd </a:t>
            </a:r>
            <a:r>
              <a:rPr kumimoji="0" lang="en-US" altLang="en-US"/>
              <a:t>+ 29</a:t>
            </a:r>
            <a:r>
              <a:rPr kumimoji="0" lang="en-US" altLang="en-US" baseline="30000"/>
              <a:t>th </a:t>
            </a:r>
            <a:r>
              <a:rPr kumimoji="0" lang="en-US" altLang="en-US"/>
              <a:t> =</a:t>
            </a:r>
          </a:p>
          <a:p>
            <a:pPr>
              <a:lnSpc>
                <a:spcPct val="120000"/>
              </a:lnSpc>
            </a:pPr>
            <a:r>
              <a:rPr kumimoji="0" lang="en-US" altLang="en-US"/>
              <a:t>       (1</a:t>
            </a:r>
            <a:r>
              <a:rPr kumimoji="0" lang="en-US" altLang="en-US" baseline="30000"/>
              <a:t>st</a:t>
            </a:r>
            <a:r>
              <a:rPr kumimoji="0" lang="en-US" altLang="en-US"/>
              <a:t>+13) + (30</a:t>
            </a:r>
            <a:r>
              <a:rPr kumimoji="0" lang="en-US" altLang="en-US" baseline="30000"/>
              <a:t>th</a:t>
            </a:r>
            <a:r>
              <a:rPr kumimoji="0" lang="en-US" altLang="en-US">
                <a:sym typeface="Symbol" pitchFamily="18" charset="2"/>
              </a:rPr>
              <a:t></a:t>
            </a:r>
            <a:r>
              <a:rPr kumimoji="0" lang="en-US" altLang="en-US"/>
              <a:t>13)     = 555</a:t>
            </a:r>
          </a:p>
          <a:p>
            <a:pPr>
              <a:lnSpc>
                <a:spcPct val="120000"/>
              </a:lnSpc>
            </a:pPr>
            <a:r>
              <a:rPr kumimoji="0" lang="en-US" altLang="en-US"/>
              <a:t>3</a:t>
            </a:r>
            <a:r>
              <a:rPr kumimoji="0" lang="en-US" altLang="en-US" baseline="30000"/>
              <a:t>rd</a:t>
            </a:r>
            <a:r>
              <a:rPr kumimoji="0" lang="en-US" altLang="en-US"/>
              <a:t> + 28</a:t>
            </a:r>
            <a:r>
              <a:rPr kumimoji="0" lang="en-US" altLang="en-US" baseline="30000"/>
              <a:t>th</a:t>
            </a:r>
            <a:r>
              <a:rPr kumimoji="0" lang="en-US" altLang="en-US"/>
              <a:t> =</a:t>
            </a:r>
          </a:p>
          <a:p>
            <a:pPr>
              <a:lnSpc>
                <a:spcPct val="120000"/>
              </a:lnSpc>
            </a:pPr>
            <a:r>
              <a:rPr kumimoji="0" lang="en-US" altLang="en-US"/>
              <a:t>       (2</a:t>
            </a:r>
            <a:r>
              <a:rPr kumimoji="0" lang="en-US" altLang="en-US" baseline="30000"/>
              <a:t>nd</a:t>
            </a:r>
            <a:r>
              <a:rPr kumimoji="0" lang="en-US" altLang="en-US"/>
              <a:t>+13) + (29</a:t>
            </a:r>
            <a:r>
              <a:rPr kumimoji="0" lang="en-US" altLang="en-US" baseline="30000"/>
              <a:t>th</a:t>
            </a:r>
            <a:r>
              <a:rPr kumimoji="0" lang="en-US" altLang="en-US">
                <a:sym typeface="Symbol" pitchFamily="18" charset="2"/>
              </a:rPr>
              <a:t></a:t>
            </a:r>
            <a:r>
              <a:rPr kumimoji="0" lang="en-US" altLang="en-US"/>
              <a:t>13)     = 555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2438400" y="6289675"/>
            <a:ext cx="42672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the sum is equal to 15x555 = 8325.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animBg="1"/>
      <p:bldP spid="2652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3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Arithmetic Sequence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856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 number sequence is called an arithmetic sequence if a</a:t>
            </a:r>
            <a:r>
              <a:rPr lang="en-US" altLang="en-US" baseline="-25000"/>
              <a:t>i+1 </a:t>
            </a:r>
            <a:r>
              <a:rPr lang="en-US" altLang="en-US"/>
              <a:t>= a</a:t>
            </a:r>
            <a:r>
              <a:rPr lang="en-US" altLang="en-US" baseline="-25000"/>
              <a:t>i</a:t>
            </a:r>
            <a:r>
              <a:rPr lang="en-US" altLang="en-US"/>
              <a:t>+d for all i.</a:t>
            </a:r>
          </a:p>
        </p:txBody>
      </p:sp>
      <p:sp>
        <p:nvSpPr>
          <p:cNvPr id="266261" name="Text Box 21"/>
          <p:cNvSpPr txBox="1">
            <a:spLocks noChangeArrowheads="1"/>
          </p:cNvSpPr>
          <p:nvPr/>
        </p:nvSpPr>
        <p:spPr bwMode="auto">
          <a:xfrm>
            <a:off x="1355725" y="1793875"/>
            <a:ext cx="3903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1,2,3,4,5,…    5,3,1,-1,-3,-5,-7,…</a:t>
            </a:r>
          </a:p>
        </p:txBody>
      </p:sp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669925" y="2514600"/>
            <a:ext cx="44338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What is the formula for the n-th term?</a:t>
            </a:r>
          </a:p>
        </p:txBody>
      </p:sp>
      <p:sp>
        <p:nvSpPr>
          <p:cNvPr id="266264" name="Rectangle 24"/>
          <p:cNvSpPr>
            <a:spLocks noChangeArrowheads="1"/>
          </p:cNvSpPr>
          <p:nvPr/>
        </p:nvSpPr>
        <p:spPr bwMode="auto">
          <a:xfrm>
            <a:off x="1447800" y="3159125"/>
            <a:ext cx="1381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i+1 </a:t>
            </a:r>
            <a:r>
              <a:rPr lang="en-US" altLang="en-US"/>
              <a:t>= a</a:t>
            </a:r>
            <a:r>
              <a:rPr lang="en-US" altLang="en-US" baseline="-25000"/>
              <a:t>1 </a:t>
            </a:r>
            <a:r>
              <a:rPr lang="en-US" altLang="en-US"/>
              <a:t>+ i·d</a:t>
            </a:r>
            <a:endParaRPr lang="en-US" altLang="zh-TW"/>
          </a:p>
        </p:txBody>
      </p:sp>
      <p:sp>
        <p:nvSpPr>
          <p:cNvPr id="266265" name="Text Box 25"/>
          <p:cNvSpPr txBox="1">
            <a:spLocks noChangeArrowheads="1"/>
          </p:cNvSpPr>
          <p:nvPr/>
        </p:nvSpPr>
        <p:spPr bwMode="auto">
          <a:xfrm>
            <a:off x="3413125" y="3159125"/>
            <a:ext cx="318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(can be proved by induction)</a:t>
            </a:r>
          </a:p>
        </p:txBody>
      </p:sp>
      <p:sp>
        <p:nvSpPr>
          <p:cNvPr id="266266" name="Text Box 26"/>
          <p:cNvSpPr txBox="1">
            <a:spLocks noChangeArrowheads="1"/>
          </p:cNvSpPr>
          <p:nvPr/>
        </p:nvSpPr>
        <p:spPr bwMode="auto">
          <a:xfrm>
            <a:off x="679450" y="3854450"/>
            <a:ext cx="57340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What is the formula for the sum S=1+2+3+4+5+…+n?</a:t>
            </a:r>
          </a:p>
        </p:txBody>
      </p:sp>
      <p:sp>
        <p:nvSpPr>
          <p:cNvPr id="266267" name="Text Box 27"/>
          <p:cNvSpPr txBox="1">
            <a:spLocks noChangeArrowheads="1"/>
          </p:cNvSpPr>
          <p:nvPr/>
        </p:nvSpPr>
        <p:spPr bwMode="auto">
          <a:xfrm>
            <a:off x="1441450" y="4437063"/>
            <a:ext cx="542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Write the sum S = 1 + 2 + 3 +  … + (n-2) + (n-1) + n</a:t>
            </a:r>
          </a:p>
        </p:txBody>
      </p:sp>
      <p:sp>
        <p:nvSpPr>
          <p:cNvPr id="266268" name="Text Box 28"/>
          <p:cNvSpPr txBox="1">
            <a:spLocks noChangeArrowheads="1"/>
          </p:cNvSpPr>
          <p:nvPr/>
        </p:nvSpPr>
        <p:spPr bwMode="auto">
          <a:xfrm>
            <a:off x="1441450" y="5046663"/>
            <a:ext cx="542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Write the sum S = n + (n-1) + (n-2) +  … + 3 + 2 + 1</a:t>
            </a:r>
          </a:p>
        </p:txBody>
      </p:sp>
      <p:sp>
        <p:nvSpPr>
          <p:cNvPr id="266270" name="Text Box 30"/>
          <p:cNvSpPr txBox="1">
            <a:spLocks noChangeArrowheads="1"/>
          </p:cNvSpPr>
          <p:nvPr/>
        </p:nvSpPr>
        <p:spPr bwMode="auto">
          <a:xfrm>
            <a:off x="695325" y="5607050"/>
            <a:ext cx="7229475" cy="92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Adding terms following the arrows, the sum of each pair is n+1.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We have n pairs, and therefore 2S = n(n+1), and thus S = n(n+1)/2.</a:t>
            </a:r>
          </a:p>
        </p:txBody>
      </p:sp>
      <p:sp>
        <p:nvSpPr>
          <p:cNvPr id="266271" name="Line 31"/>
          <p:cNvSpPr>
            <a:spLocks noChangeShapeType="1"/>
          </p:cNvSpPr>
          <p:nvPr/>
        </p:nvSpPr>
        <p:spPr bwMode="auto">
          <a:xfrm>
            <a:off x="3651250" y="4803775"/>
            <a:ext cx="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2" name="Line 32"/>
          <p:cNvSpPr>
            <a:spLocks noChangeShapeType="1"/>
          </p:cNvSpPr>
          <p:nvPr/>
        </p:nvSpPr>
        <p:spPr bwMode="auto">
          <a:xfrm>
            <a:off x="4032250" y="4803775"/>
            <a:ext cx="7620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3" name="Line 33"/>
          <p:cNvSpPr>
            <a:spLocks noChangeShapeType="1"/>
          </p:cNvSpPr>
          <p:nvPr/>
        </p:nvSpPr>
        <p:spPr bwMode="auto">
          <a:xfrm>
            <a:off x="4413250" y="4803775"/>
            <a:ext cx="30480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4" name="Line 34"/>
          <p:cNvSpPr>
            <a:spLocks noChangeShapeType="1"/>
          </p:cNvSpPr>
          <p:nvPr/>
        </p:nvSpPr>
        <p:spPr bwMode="auto">
          <a:xfrm>
            <a:off x="5480050" y="4803775"/>
            <a:ext cx="38100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5" name="Line 35"/>
          <p:cNvSpPr>
            <a:spLocks noChangeShapeType="1"/>
          </p:cNvSpPr>
          <p:nvPr/>
        </p:nvSpPr>
        <p:spPr bwMode="auto">
          <a:xfrm>
            <a:off x="6165850" y="4803775"/>
            <a:ext cx="15240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6" name="Line 36"/>
          <p:cNvSpPr>
            <a:spLocks noChangeShapeType="1"/>
          </p:cNvSpPr>
          <p:nvPr/>
        </p:nvSpPr>
        <p:spPr bwMode="auto">
          <a:xfrm>
            <a:off x="6699250" y="4803775"/>
            <a:ext cx="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1" grpId="0"/>
      <p:bldP spid="266262" grpId="0" animBg="1"/>
      <p:bldP spid="266264" grpId="0"/>
      <p:bldP spid="266265" grpId="0"/>
      <p:bldP spid="266266" grpId="0" animBg="1"/>
      <p:bldP spid="266267" grpId="0"/>
      <p:bldP spid="266268" grpId="0"/>
      <p:bldP spid="266271" grpId="0" animBg="1"/>
      <p:bldP spid="266272" grpId="0" animBg="1"/>
      <p:bldP spid="266273" grpId="0" animBg="1"/>
      <p:bldP spid="266274" grpId="0" animBg="1"/>
      <p:bldP spid="266275" grpId="0" animBg="1"/>
      <p:bldP spid="2662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3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Arithmetic Sequence</a:t>
            </a:r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917575" y="1905000"/>
            <a:ext cx="449262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What is a simple expression of the sum?</a:t>
            </a:r>
          </a:p>
        </p:txBody>
      </p:sp>
      <p:sp>
        <p:nvSpPr>
          <p:cNvPr id="358406" name="Text Box 6"/>
          <p:cNvSpPr txBox="1">
            <a:spLocks noChangeArrowheads="1"/>
          </p:cNvSpPr>
          <p:nvPr/>
        </p:nvSpPr>
        <p:spPr bwMode="auto">
          <a:xfrm>
            <a:off x="2514600" y="4114800"/>
            <a:ext cx="41243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Adding the equations together gives:</a:t>
            </a:r>
          </a:p>
        </p:txBody>
      </p:sp>
      <p:sp>
        <p:nvSpPr>
          <p:cNvPr id="358407" name="Line 7"/>
          <p:cNvSpPr>
            <a:spLocks noChangeShapeType="1"/>
          </p:cNvSpPr>
          <p:nvPr/>
        </p:nvSpPr>
        <p:spPr bwMode="auto">
          <a:xfrm>
            <a:off x="914400" y="3124200"/>
            <a:ext cx="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08" name="Line 8"/>
          <p:cNvSpPr>
            <a:spLocks noChangeShapeType="1"/>
          </p:cNvSpPr>
          <p:nvPr/>
        </p:nvSpPr>
        <p:spPr bwMode="auto">
          <a:xfrm>
            <a:off x="3429000" y="3109913"/>
            <a:ext cx="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09" name="Line 9"/>
          <p:cNvSpPr>
            <a:spLocks noChangeShapeType="1"/>
          </p:cNvSpPr>
          <p:nvPr/>
        </p:nvSpPr>
        <p:spPr bwMode="auto">
          <a:xfrm>
            <a:off x="6019800" y="3124200"/>
            <a:ext cx="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10" name="Line 10"/>
          <p:cNvSpPr>
            <a:spLocks noChangeShapeType="1"/>
          </p:cNvSpPr>
          <p:nvPr/>
        </p:nvSpPr>
        <p:spPr bwMode="auto">
          <a:xfrm>
            <a:off x="8077200" y="3124200"/>
            <a:ext cx="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12" name="Rectangle 12"/>
          <p:cNvSpPr>
            <a:spLocks noChangeArrowheads="1"/>
          </p:cNvSpPr>
          <p:nvPr/>
        </p:nvSpPr>
        <p:spPr bwMode="auto">
          <a:xfrm>
            <a:off x="1295400" y="5243513"/>
            <a:ext cx="65246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Rearranging and remembering that </a:t>
            </a:r>
            <a:r>
              <a:rPr lang="en-US" altLang="zh-TW" i="1"/>
              <a:t>a</a:t>
            </a:r>
            <a:r>
              <a:rPr lang="en-US" altLang="zh-TW" i="1" baseline="-30000"/>
              <a:t>n</a:t>
            </a:r>
            <a:r>
              <a:rPr lang="en-US" altLang="zh-TW"/>
              <a:t> = </a:t>
            </a:r>
            <a:r>
              <a:rPr lang="en-US" altLang="zh-TW" i="1"/>
              <a:t>a</a:t>
            </a:r>
            <a:r>
              <a:rPr lang="en-US" altLang="zh-TW" baseline="-30000"/>
              <a:t>1</a:t>
            </a:r>
            <a:r>
              <a:rPr lang="en-US" altLang="zh-TW"/>
              <a:t> + (</a:t>
            </a:r>
            <a:r>
              <a:rPr lang="en-US" altLang="zh-TW" i="1"/>
              <a:t>n</a:t>
            </a:r>
            <a:r>
              <a:rPr lang="en-US" altLang="zh-TW"/>
              <a:t> − 1)</a:t>
            </a:r>
            <a:r>
              <a:rPr lang="en-US" altLang="zh-TW" i="1"/>
              <a:t>d</a:t>
            </a:r>
            <a:r>
              <a:rPr lang="en-US" altLang="zh-TW"/>
              <a:t>, we get:</a:t>
            </a:r>
            <a:endParaRPr lang="en-US" altLang="zh-TW" sz="800">
              <a:latin typeface="Arial" charset="0"/>
            </a:endParaRPr>
          </a:p>
        </p:txBody>
      </p:sp>
      <p:pic>
        <p:nvPicPr>
          <p:cNvPr id="358414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070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15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1466850" cy="733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16" name="Line 16"/>
          <p:cNvSpPr>
            <a:spLocks noChangeShapeType="1"/>
          </p:cNvSpPr>
          <p:nvPr/>
        </p:nvSpPr>
        <p:spPr bwMode="auto">
          <a:xfrm>
            <a:off x="1905000" y="3124200"/>
            <a:ext cx="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7"/>
          <p:cNvSpPr txBox="1">
            <a:spLocks noChangeArrowheads="1"/>
          </p:cNvSpPr>
          <p:nvPr/>
        </p:nvSpPr>
        <p:spPr bwMode="auto">
          <a:xfrm>
            <a:off x="609600" y="1219200"/>
            <a:ext cx="7856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 number sequence is called an arithmetic sequence if a</a:t>
            </a:r>
            <a:r>
              <a:rPr lang="en-US" altLang="en-US" baseline="-25000"/>
              <a:t>i+1 </a:t>
            </a:r>
            <a:r>
              <a:rPr lang="en-US" altLang="en-US"/>
              <a:t>= a</a:t>
            </a:r>
            <a:r>
              <a:rPr lang="en-US" altLang="en-US" baseline="-25000"/>
              <a:t>i</a:t>
            </a:r>
            <a:r>
              <a:rPr lang="en-US" altLang="en-US"/>
              <a:t>+d for all i.</a:t>
            </a:r>
          </a:p>
        </p:txBody>
      </p:sp>
      <p:pic>
        <p:nvPicPr>
          <p:cNvPr id="358420" name="Picture 2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2692400"/>
            <a:ext cx="90614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22" name="Picture 2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4648200"/>
            <a:ext cx="23225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24" name="Picture 2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867400"/>
            <a:ext cx="4970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4" grpId="0" animBg="1"/>
      <p:bldP spid="358406" grpId="0" animBg="1"/>
      <p:bldP spid="358407" grpId="0" animBg="1"/>
      <p:bldP spid="358408" grpId="0" animBg="1"/>
      <p:bldP spid="358409" grpId="0" animBg="1"/>
      <p:bldP spid="358410" grpId="0" animBg="1"/>
      <p:bldP spid="358412" grpId="0" animBg="1"/>
      <p:bldP spid="3584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895600" y="1652588"/>
            <a:ext cx="4035425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Representation of a sequence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Sum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Arithmetic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Geometric sequence</a:t>
            </a:r>
          </a:p>
          <a:p>
            <a:pPr lvl="2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Applications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Harmonic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(Optional) The integral method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Product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Factorial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144838" y="457200"/>
            <a:ext cx="272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Geometric Series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209800" y="1219200"/>
          <a:ext cx="4724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4" imgW="1968500" imgH="241300" progId="Equation.DSMT4">
                  <p:embed/>
                </p:oleObj>
              </mc:Choice>
              <mc:Fallback>
                <p:oleObj name="Equation" r:id="rId4" imgW="1968500" imgH="241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19200"/>
                        <a:ext cx="4724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979488" y="1981200"/>
            <a:ext cx="473551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What is the closed form expression of G</a:t>
            </a:r>
            <a:r>
              <a:rPr lang="en-US" altLang="en-US" baseline="-25000"/>
              <a:t>n</a:t>
            </a:r>
            <a:r>
              <a:rPr lang="en-US" altLang="en-US"/>
              <a:t>?</a:t>
            </a:r>
          </a:p>
        </p:txBody>
      </p:sp>
      <p:graphicFrame>
        <p:nvGraphicFramePr>
          <p:cNvPr id="267269" name="Object 5"/>
          <p:cNvGraphicFramePr>
            <a:graphicFrameLocks noChangeAspect="1"/>
          </p:cNvGraphicFramePr>
          <p:nvPr/>
        </p:nvGraphicFramePr>
        <p:xfrm>
          <a:off x="1871663" y="2743200"/>
          <a:ext cx="53308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6" imgW="1968500" imgH="241300" progId="Equation.DSMT4">
                  <p:embed/>
                </p:oleObj>
              </mc:Choice>
              <mc:Fallback>
                <p:oleObj name="Equation" r:id="rId6" imgW="19685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743200"/>
                        <a:ext cx="53308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70" name="Object 6"/>
          <p:cNvGraphicFramePr>
            <a:graphicFrameLocks noChangeAspect="1"/>
          </p:cNvGraphicFramePr>
          <p:nvPr/>
        </p:nvGraphicFramePr>
        <p:xfrm>
          <a:off x="1676400" y="3462338"/>
          <a:ext cx="6477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7" imgW="2362200" imgH="241300" progId="Equation.DSMT4">
                  <p:embed/>
                </p:oleObj>
              </mc:Choice>
              <mc:Fallback>
                <p:oleObj name="Equation" r:id="rId7" imgW="23622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62338"/>
                        <a:ext cx="64770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71" name="Line 7"/>
          <p:cNvSpPr>
            <a:spLocks noChangeShapeType="1"/>
          </p:cNvSpPr>
          <p:nvPr/>
        </p:nvSpPr>
        <p:spPr bwMode="auto">
          <a:xfrm>
            <a:off x="1447800" y="41910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2" name="Line 8"/>
          <p:cNvSpPr>
            <a:spLocks noChangeShapeType="1"/>
          </p:cNvSpPr>
          <p:nvPr/>
        </p:nvSpPr>
        <p:spPr bwMode="auto">
          <a:xfrm flipH="1">
            <a:off x="35052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3" name="Line 9"/>
          <p:cNvSpPr>
            <a:spLocks noChangeShapeType="1"/>
          </p:cNvSpPr>
          <p:nvPr/>
        </p:nvSpPr>
        <p:spPr bwMode="auto">
          <a:xfrm flipH="1">
            <a:off x="40386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4" name="Line 10"/>
          <p:cNvSpPr>
            <a:spLocks noChangeShapeType="1"/>
          </p:cNvSpPr>
          <p:nvPr/>
        </p:nvSpPr>
        <p:spPr bwMode="auto">
          <a:xfrm flipH="1">
            <a:off x="67056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5" name="Line 11"/>
          <p:cNvSpPr>
            <a:spLocks noChangeShapeType="1"/>
          </p:cNvSpPr>
          <p:nvPr/>
        </p:nvSpPr>
        <p:spPr bwMode="auto">
          <a:xfrm flipH="1">
            <a:off x="58674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6" name="Line 12"/>
          <p:cNvSpPr>
            <a:spLocks noChangeShapeType="1"/>
          </p:cNvSpPr>
          <p:nvPr/>
        </p:nvSpPr>
        <p:spPr bwMode="auto">
          <a:xfrm flipH="1">
            <a:off x="48006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7" name="Text Box 13"/>
          <p:cNvSpPr txBox="1">
            <a:spLocks noChangeArrowheads="1"/>
          </p:cNvSpPr>
          <p:nvPr/>
        </p:nvSpPr>
        <p:spPr bwMode="auto">
          <a:xfrm>
            <a:off x="1131888" y="4419600"/>
            <a:ext cx="1687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200">
                <a:solidFill>
                  <a:srgbClr val="3333FF"/>
                </a:solidFill>
              </a:rPr>
              <a:t>G</a:t>
            </a:r>
            <a:r>
              <a:rPr kumimoji="0" lang="en-US" altLang="en-US" sz="3200" baseline="-25000">
                <a:solidFill>
                  <a:srgbClr val="3333FF"/>
                </a:solidFill>
              </a:rPr>
              <a:t>n</a:t>
            </a:r>
            <a:r>
              <a:rPr kumimoji="0" lang="en-US" altLang="en-US" sz="3200">
                <a:solidFill>
                  <a:srgbClr val="3333FF"/>
                </a:solidFill>
                <a:sym typeface="Symbol" pitchFamily="18" charset="2"/>
              </a:rPr>
              <a:t></a:t>
            </a:r>
            <a:r>
              <a:rPr kumimoji="0" lang="en-US" altLang="en-US" sz="3200">
                <a:solidFill>
                  <a:srgbClr val="3333FF"/>
                </a:solidFill>
              </a:rPr>
              <a:t>xG</a:t>
            </a:r>
            <a:r>
              <a:rPr kumimoji="0" lang="en-US" altLang="en-US" sz="3200" baseline="-25000">
                <a:solidFill>
                  <a:srgbClr val="3333FF"/>
                </a:solidFill>
              </a:rPr>
              <a:t>n</a:t>
            </a:r>
            <a:r>
              <a:rPr kumimoji="0" lang="en-US" altLang="en-US" sz="3200">
                <a:solidFill>
                  <a:srgbClr val="3333FF"/>
                </a:solidFill>
              </a:rPr>
              <a:t>=</a:t>
            </a:r>
          </a:p>
        </p:txBody>
      </p:sp>
      <p:sp>
        <p:nvSpPr>
          <p:cNvPr id="267278" name="Text Box 14"/>
          <p:cNvSpPr txBox="1">
            <a:spLocks noChangeArrowheads="1"/>
          </p:cNvSpPr>
          <p:nvPr/>
        </p:nvSpPr>
        <p:spPr bwMode="auto">
          <a:xfrm>
            <a:off x="2986088" y="4419600"/>
            <a:ext cx="3667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20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7070725" y="4373563"/>
            <a:ext cx="1158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200">
                <a:solidFill>
                  <a:srgbClr val="3333FF"/>
                </a:solidFill>
                <a:sym typeface="Symbol" pitchFamily="18" charset="2"/>
              </a:rPr>
              <a:t></a:t>
            </a:r>
            <a:r>
              <a:rPr kumimoji="0" lang="en-US" altLang="en-US" sz="3200" i="1">
                <a:solidFill>
                  <a:srgbClr val="3333FF"/>
                </a:solidFill>
              </a:rPr>
              <a:t> </a:t>
            </a:r>
            <a:r>
              <a:rPr kumimoji="0" lang="en-US" altLang="en-US" sz="3200">
                <a:solidFill>
                  <a:srgbClr val="3333FF"/>
                </a:solidFill>
              </a:rPr>
              <a:t>x</a:t>
            </a:r>
            <a:r>
              <a:rPr kumimoji="0" lang="en-US" altLang="en-US" sz="3200" baseline="30000">
                <a:solidFill>
                  <a:srgbClr val="3333FF"/>
                </a:solidFill>
              </a:rPr>
              <a:t>n+1</a:t>
            </a:r>
          </a:p>
        </p:txBody>
      </p:sp>
      <p:graphicFrame>
        <p:nvGraphicFramePr>
          <p:cNvPr id="267280" name="Object 16"/>
          <p:cNvGraphicFramePr>
            <a:graphicFrameLocks noChangeAspect="1"/>
          </p:cNvGraphicFramePr>
          <p:nvPr/>
        </p:nvGraphicFramePr>
        <p:xfrm>
          <a:off x="3248025" y="5386388"/>
          <a:ext cx="2732088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9" imgW="939800" imgH="457200" progId="Equation.DSMT4">
                  <p:embed/>
                </p:oleObj>
              </mc:Choice>
              <mc:Fallback>
                <p:oleObj name="Equation" r:id="rId9" imgW="93980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5386388"/>
                        <a:ext cx="2732088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81" name="Rectangle 17"/>
          <p:cNvSpPr>
            <a:spLocks noChangeArrowheads="1"/>
          </p:cNvSpPr>
          <p:nvPr/>
        </p:nvSpPr>
        <p:spPr bwMode="auto">
          <a:xfrm>
            <a:off x="3124200" y="5257800"/>
            <a:ext cx="2971800" cy="150971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67283" name="Picture 1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1520825" cy="733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nimBg="1"/>
      <p:bldP spid="267271" grpId="0" animBg="1"/>
      <p:bldP spid="267272" grpId="0" animBg="1"/>
      <p:bldP spid="267273" grpId="0" animBg="1"/>
      <p:bldP spid="267274" grpId="0" animBg="1"/>
      <p:bldP spid="267275" grpId="0" animBg="1"/>
      <p:bldP spid="267276" grpId="0" animBg="1"/>
      <p:bldP spid="267277" grpId="0"/>
      <p:bldP spid="267278" grpId="0"/>
      <p:bldP spid="267279" grpId="0"/>
      <p:bldP spid="2672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398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Infinite Geometric Series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505200" y="1143000"/>
          <a:ext cx="22098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939800" imgH="457200" progId="Equation.DSMT4">
                  <p:embed/>
                </p:oleObj>
              </mc:Choice>
              <mc:Fallback>
                <p:oleObj name="Equation" r:id="rId3" imgW="939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143000"/>
                        <a:ext cx="22098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331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/>
              <a:t>Consider </a:t>
            </a:r>
            <a:r>
              <a:rPr kumimoji="0" lang="en-US" altLang="en-US" i="1">
                <a:solidFill>
                  <a:srgbClr val="008000"/>
                </a:solidFill>
              </a:rPr>
              <a:t>infinite</a:t>
            </a:r>
            <a:r>
              <a:rPr kumimoji="0" lang="en-US" altLang="en-US">
                <a:solidFill>
                  <a:schemeClr val="hlink"/>
                </a:solidFill>
              </a:rPr>
              <a:t> </a:t>
            </a:r>
            <a:r>
              <a:rPr kumimoji="0" lang="en-US" altLang="en-US"/>
              <a:t>sum (series)</a:t>
            </a:r>
          </a:p>
        </p:txBody>
      </p:sp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1905000" y="2576513"/>
          <a:ext cx="5283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5" imgW="2145369" imgH="495085" progId="Equation.DSMT4">
                  <p:embed/>
                </p:oleObj>
              </mc:Choice>
              <mc:Fallback>
                <p:oleObj name="Equation" r:id="rId5" imgW="2145369" imgH="4950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76513"/>
                        <a:ext cx="5283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2133600" y="3952875"/>
          <a:ext cx="48768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7" imgW="1955800" imgH="457200" progId="Equation.DSMT4">
                  <p:embed/>
                </p:oleObj>
              </mc:Choice>
              <mc:Fallback>
                <p:oleObj name="Equation" r:id="rId7" imgW="19558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952875"/>
                        <a:ext cx="487680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6227763" y="5700713"/>
            <a:ext cx="2230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200"/>
              <a:t>for </a:t>
            </a:r>
            <a:r>
              <a:rPr kumimoji="0" lang="en-US" altLang="en-US" sz="3200">
                <a:solidFill>
                  <a:srgbClr val="3333FF"/>
                </a:solidFill>
              </a:rPr>
              <a:t>|x|</a:t>
            </a:r>
            <a:r>
              <a:rPr kumimoji="0" lang="en-US" altLang="en-US" sz="3200"/>
              <a:t> </a:t>
            </a:r>
            <a:r>
              <a:rPr kumimoji="0" lang="en-US" altLang="en-US" sz="32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kumimoji="0" lang="en-US" altLang="en-US" sz="3200" b="1"/>
              <a:t> </a:t>
            </a:r>
            <a:r>
              <a:rPr kumimoji="0" lang="en-US" altLang="en-US" sz="3200">
                <a:solidFill>
                  <a:srgbClr val="3333FF"/>
                </a:solidFill>
              </a:rPr>
              <a:t>1</a:t>
            </a:r>
          </a:p>
        </p:txBody>
      </p:sp>
      <p:graphicFrame>
        <p:nvGraphicFramePr>
          <p:cNvPr id="268296" name="Object 8"/>
          <p:cNvGraphicFramePr>
            <a:graphicFrameLocks noChangeAspect="1"/>
          </p:cNvGraphicFramePr>
          <p:nvPr/>
        </p:nvGraphicFramePr>
        <p:xfrm>
          <a:off x="3562350" y="5348288"/>
          <a:ext cx="1828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9" imgW="761669" imgH="495085" progId="Equation.DSMT4">
                  <p:embed/>
                </p:oleObj>
              </mc:Choice>
              <mc:Fallback>
                <p:oleObj name="Equation" r:id="rId9" imgW="761669" imgH="49508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5348288"/>
                        <a:ext cx="18288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3276600" y="5472113"/>
            <a:ext cx="2495550" cy="106680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/>
      <p:bldP spid="268295" grpId="0"/>
      <p:bldP spid="2682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355975" y="457200"/>
            <a:ext cx="243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Some Examples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9530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1371600"/>
            <a:ext cx="2027237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8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2481263"/>
            <a:ext cx="4529137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8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438400"/>
            <a:ext cx="3633787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89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68700"/>
            <a:ext cx="56054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89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150" y="3505200"/>
            <a:ext cx="30924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89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4572000"/>
            <a:ext cx="4941887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89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4532313"/>
            <a:ext cx="267652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89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8800"/>
            <a:ext cx="506253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90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5562600"/>
            <a:ext cx="2728912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895600" y="1652588"/>
            <a:ext cx="4035425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Representation of a sequence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Sum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Arithmetic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Geometric sequence</a:t>
            </a:r>
          </a:p>
          <a:p>
            <a:pPr lvl="2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Applications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Harmonic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(Optional) The integral method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Product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Factorial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4099" name="Text Box 19"/>
          <p:cNvSpPr txBox="1">
            <a:spLocks noChangeArrowheads="1"/>
          </p:cNvSpPr>
          <p:nvPr/>
        </p:nvSpPr>
        <p:spPr bwMode="auto">
          <a:xfrm>
            <a:off x="914400" y="1489075"/>
            <a:ext cx="7239000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will study some simple number sequences and their properties.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topics include:</a:t>
            </a:r>
          </a:p>
          <a:p>
            <a:pPr eaLnBrk="1" hangingPunct="1"/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Representation of a sequence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Sum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Arithmetic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Geometric sequence</a:t>
            </a:r>
          </a:p>
          <a:p>
            <a:pPr lvl="2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Applications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Harmonic sequence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Product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Factorial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380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The Value of an Annuity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057400" y="1385888"/>
            <a:ext cx="5040313" cy="78898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Would you prefer a million dollars today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or $50,000 a year for the rest of your life?</a:t>
            </a:r>
          </a:p>
        </p:txBody>
      </p:sp>
      <p:sp>
        <p:nvSpPr>
          <p:cNvPr id="294916" name="Rectangle 4"/>
          <p:cNvSpPr>
            <a:spLocks noChangeArrowheads="1"/>
          </p:cNvSpPr>
          <p:nvPr/>
        </p:nvSpPr>
        <p:spPr bwMode="auto">
          <a:xfrm>
            <a:off x="1828800" y="2590800"/>
            <a:ext cx="5562600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An </a:t>
            </a:r>
            <a:r>
              <a:rPr lang="en-US" altLang="en-US" b="1">
                <a:solidFill>
                  <a:srgbClr val="A50021"/>
                </a:solidFill>
              </a:rPr>
              <a:t>annuity</a:t>
            </a:r>
            <a:r>
              <a:rPr lang="en-US" altLang="en-US"/>
              <a:t> is a financial instrument that pays out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 fixed amount of money at the beginning of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every year for some specified number of years.</a:t>
            </a:r>
          </a:p>
        </p:txBody>
      </p:sp>
      <p:sp>
        <p:nvSpPr>
          <p:cNvPr id="294917" name="Rectangle 5"/>
          <p:cNvSpPr>
            <a:spLocks noChangeArrowheads="1"/>
          </p:cNvSpPr>
          <p:nvPr/>
        </p:nvSpPr>
        <p:spPr bwMode="auto">
          <a:xfrm>
            <a:off x="1295400" y="4114800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Examples: lottery payouts, student loans, home mortgages.</a:t>
            </a:r>
          </a:p>
        </p:txBody>
      </p:sp>
      <p:sp>
        <p:nvSpPr>
          <p:cNvPr id="294918" name="Rectangle 6"/>
          <p:cNvSpPr>
            <a:spLocks noChangeArrowheads="1"/>
          </p:cNvSpPr>
          <p:nvPr/>
        </p:nvSpPr>
        <p:spPr bwMode="auto">
          <a:xfrm>
            <a:off x="2233613" y="4805363"/>
            <a:ext cx="4876800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 key question is: what is an annuity worth?</a:t>
            </a:r>
          </a:p>
        </p:txBody>
      </p:sp>
      <p:sp>
        <p:nvSpPr>
          <p:cNvPr id="294919" name="Rectangle 7"/>
          <p:cNvSpPr>
            <a:spLocks noChangeArrowheads="1"/>
          </p:cNvSpPr>
          <p:nvPr/>
        </p:nvSpPr>
        <p:spPr bwMode="auto">
          <a:xfrm>
            <a:off x="1676400" y="5545138"/>
            <a:ext cx="57912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 order to answer such questions, we need to know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what a dollar paid out in the future is worth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animBg="1"/>
      <p:bldP spid="294917" grpId="0"/>
      <p:bldP spid="294918" grpId="0" animBg="1"/>
      <p:bldP spid="2949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52600" y="1447800"/>
            <a:ext cx="5638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My bank will pay me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3% interest</a:t>
            </a:r>
            <a:r>
              <a:rPr lang="en-US" altLang="en-US" sz="1800">
                <a:latin typeface="Comic Sans MS" pitchFamily="66" charset="0"/>
              </a:rPr>
              <a:t>.  define </a:t>
            </a:r>
            <a:r>
              <a:rPr lang="en-US" altLang="en-US" sz="1800" i="1">
                <a:solidFill>
                  <a:srgbClr val="3333FF"/>
                </a:solidFill>
                <a:latin typeface="Comic Sans MS" pitchFamily="66" charset="0"/>
              </a:rPr>
              <a:t>bankrate</a:t>
            </a:r>
            <a:endParaRPr lang="en-US" altLang="en-US" sz="1800">
              <a:latin typeface="Comic Sans MS" pitchFamily="66" charset="0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1800" i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latin typeface="Comic Sans MS" pitchFamily="66" charset="0"/>
              </a:rPr>
              <a:t>::=</a:t>
            </a:r>
            <a:r>
              <a:rPr lang="en-US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1.03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-- bank increases my $ by this factor in 1 year.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38400" y="457200"/>
            <a:ext cx="426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The Future Value of Money</a:t>
            </a: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2362200" y="3276600"/>
            <a:ext cx="441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So</a:t>
            </a:r>
            <a:r>
              <a:rPr lang="en-US" altLang="en-US" sz="180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if I have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US" altLang="en-US" sz="1800">
                <a:solidFill>
                  <a:srgbClr val="006600"/>
                </a:solidFill>
                <a:latin typeface="Comic Sans MS" pitchFamily="66" charset="0"/>
              </a:rPr>
              <a:t> today,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One year later I will have</a:t>
            </a:r>
            <a:r>
              <a:rPr lang="en-US" altLang="en-US" sz="180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$b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X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Therefore, to have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altLang="en-US" sz="180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after one year,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It is enough to have</a:t>
            </a:r>
            <a:r>
              <a:rPr lang="en-US" altLang="en-US" sz="1800">
                <a:solidFill>
                  <a:srgbClr val="FF00FF"/>
                </a:solidFill>
                <a:latin typeface="Comic Sans MS" pitchFamily="66" charset="0"/>
              </a:rPr>
              <a:t> </a:t>
            </a:r>
            <a:endParaRPr lang="en-US" altLang="en-US" sz="1800">
              <a:latin typeface="Comic Sans MS" pitchFamily="66" charset="0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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b="1">
                <a:latin typeface="Comic Sans MS" pitchFamily="66" charset="0"/>
                <a:sym typeface="Symbol" pitchFamily="18" charset="2"/>
              </a:rPr>
              <a:t>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 1.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</a:t>
            </a:r>
            <a:r>
              <a:rPr lang="en-US" altLang="en-US" sz="1800" b="1">
                <a:latin typeface="Comic Sans MS" pitchFamily="66" charset="0"/>
                <a:sym typeface="Symbol" pitchFamily="18" charset="2"/>
              </a:rPr>
              <a:t>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 $1/1.03 </a:t>
            </a:r>
            <a:r>
              <a:rPr lang="en-US" altLang="en-US" sz="1800" b="1">
                <a:latin typeface="Comic Sans MS" pitchFamily="66" charset="0"/>
                <a:cs typeface="Times New Roman" pitchFamily="18" charset="0"/>
              </a:rPr>
              <a:t>≈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 $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0.9709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2286000" y="1447800"/>
            <a:ext cx="4495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$1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 in 1 year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is worth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$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0.9709</a:t>
            </a:r>
            <a:r>
              <a:rPr lang="en-US" altLang="en-US" sz="180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now.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$1/b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1800">
                <a:solidFill>
                  <a:srgbClr val="FF6600"/>
                </a:solidFill>
                <a:latin typeface="Comic Sans MS" pitchFamily="66" charset="0"/>
                <a:cs typeface="Times New Roman" pitchFamily="18" charset="0"/>
              </a:rPr>
              <a:t>last year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 is worth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$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 today,</a:t>
            </a:r>
          </a:p>
          <a:p>
            <a:pPr eaLnBrk="1" hangingPunct="1">
              <a:lnSpc>
                <a:spcPct val="150000"/>
              </a:lnSpc>
            </a:pPr>
            <a:endParaRPr lang="en-US" altLang="en-US" sz="180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So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$n</a:t>
            </a:r>
            <a:r>
              <a:rPr lang="en-US" altLang="en-US" sz="1800">
                <a:latin typeface="Comic Sans MS" pitchFamily="66" charset="0"/>
              </a:rPr>
              <a:t>    paid in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2</a:t>
            </a:r>
            <a:r>
              <a:rPr lang="en-US" altLang="en-US" sz="1800">
                <a:latin typeface="Comic Sans MS" pitchFamily="66" charset="0"/>
              </a:rPr>
              <a:t> years is worth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     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$n/b</a:t>
            </a:r>
            <a:r>
              <a:rPr lang="en-US" altLang="en-US" sz="1800">
                <a:latin typeface="Comic Sans MS" pitchFamily="66" charset="0"/>
              </a:rPr>
              <a:t>   paid in</a:t>
            </a:r>
            <a:r>
              <a:rPr lang="en-US" altLang="en-US" sz="180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 year, and is worth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      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$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n/b</a:t>
            </a:r>
            <a:r>
              <a:rPr lang="en-US" altLang="en-US" sz="1800" baseline="30000">
                <a:solidFill>
                  <a:srgbClr val="3333FF"/>
                </a:solidFill>
                <a:latin typeface="Comic Sans MS" pitchFamily="66" charset="0"/>
              </a:rPr>
              <a:t>2</a:t>
            </a:r>
            <a:r>
              <a:rPr lang="en-US" altLang="en-US" sz="18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today</a:t>
            </a:r>
            <a:r>
              <a:rPr lang="en-US" altLang="en-US" sz="18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438400" y="457200"/>
            <a:ext cx="426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The Future Value of Money</a:t>
            </a:r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2819400" y="4724400"/>
            <a:ext cx="35814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$n </a:t>
            </a:r>
            <a:r>
              <a:rPr lang="en-US" altLang="en-US" sz="1800">
                <a:latin typeface="Comic Sans MS" pitchFamily="66" charset="0"/>
              </a:rPr>
              <a:t>paid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latin typeface="Comic Sans MS" pitchFamily="66" charset="0"/>
              </a:rPr>
              <a:t> years from now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is only worth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n/b</a:t>
            </a:r>
            <a:r>
              <a:rPr lang="en-US" altLang="en-US" sz="1800" baseline="30000">
                <a:solidFill>
                  <a:srgbClr val="0000FF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latin typeface="Comic Sans MS" pitchFamily="66" charset="0"/>
              </a:rPr>
              <a:t>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2209800" y="2857500"/>
            <a:ext cx="48006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Someone pays you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$100/year</a:t>
            </a:r>
            <a:r>
              <a:rPr lang="en-US" altLang="en-US" sz="180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for</a:t>
            </a:r>
            <a:r>
              <a:rPr lang="en-US" altLang="en-US" sz="180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10</a:t>
            </a:r>
            <a:r>
              <a:rPr lang="en-US" altLang="en-US" sz="180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years.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Let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en-US" altLang="en-US" sz="1800">
                <a:latin typeface="Comic Sans MS" pitchFamily="66" charset="0"/>
              </a:rPr>
              <a:t> ::=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1/bankrate = 1/1.03</a:t>
            </a:r>
            <a:endParaRPr lang="en-US" altLang="en-US" sz="180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 terms of current value, this is worth: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 100r + 100r</a:t>
            </a:r>
            <a:r>
              <a:rPr lang="en-US" altLang="en-US" sz="1800" baseline="30000">
                <a:solidFill>
                  <a:srgbClr val="3333FF"/>
                </a:solidFill>
                <a:latin typeface="Comic Sans MS" pitchFamily="66" charset="0"/>
              </a:rPr>
              <a:t>2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 + 100r</a:t>
            </a:r>
            <a:r>
              <a:rPr lang="en-US" altLang="en-US" sz="1800" baseline="30000">
                <a:solidFill>
                  <a:srgbClr val="3333FF"/>
                </a:solidFill>
                <a:latin typeface="Comic Sans MS" pitchFamily="66" charset="0"/>
              </a:rPr>
              <a:t>3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 +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  <a:sym typeface="Euclid Symbol" pitchFamily="18" charset="2"/>
              </a:rPr>
              <a:t>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 + 100r</a:t>
            </a:r>
            <a:r>
              <a:rPr lang="en-US" altLang="en-US" sz="1800" baseline="30000">
                <a:solidFill>
                  <a:srgbClr val="3333FF"/>
                </a:solidFill>
                <a:latin typeface="Comic Sans MS" pitchFamily="66" charset="0"/>
              </a:rPr>
              <a:t>10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  =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100r(1+ r +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  <a:sym typeface="Euclid Symbol" pitchFamily="18" charset="2"/>
              </a:rPr>
              <a:t>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+ r</a:t>
            </a:r>
            <a:r>
              <a:rPr lang="en-US" altLang="en-US" sz="1800" baseline="300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9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 =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100r(1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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en-US" altLang="en-US" sz="1800" baseline="30000">
                <a:solidFill>
                  <a:srgbClr val="3333FF"/>
                </a:solidFill>
                <a:latin typeface="Comic Sans MS" pitchFamily="66" charset="0"/>
              </a:rPr>
              <a:t>10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en-US" altLang="en-US" sz="1800" b="1">
                <a:solidFill>
                  <a:srgbClr val="3333FF"/>
                </a:solidFill>
                <a:latin typeface="Comic Sans MS" pitchFamily="66" charset="0"/>
              </a:rPr>
              <a:t>/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(1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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r)</a:t>
            </a:r>
            <a:r>
              <a:rPr lang="en-US" altLang="en-US" sz="1800">
                <a:latin typeface="Comic Sans MS" pitchFamily="66" charset="0"/>
              </a:rPr>
              <a:t> = $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853.02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819400" y="1295400"/>
            <a:ext cx="35814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$n </a:t>
            </a:r>
            <a:r>
              <a:rPr lang="en-US" altLang="en-US" sz="1800">
                <a:latin typeface="Comic Sans MS" pitchFamily="66" charset="0"/>
              </a:rPr>
              <a:t>paid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latin typeface="Comic Sans MS" pitchFamily="66" charset="0"/>
              </a:rPr>
              <a:t> years from now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is only worth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n/b</a:t>
            </a:r>
            <a:r>
              <a:rPr lang="en-US" altLang="en-US" sz="1800" baseline="30000">
                <a:solidFill>
                  <a:srgbClr val="0000FF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latin typeface="Comic Sans MS" pitchFamily="66" charset="0"/>
              </a:rPr>
              <a:t> today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6350" y="457200"/>
            <a:ext cx="151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Annuities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6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6350" y="457200"/>
            <a:ext cx="151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Annuities</a:t>
            </a: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2362200" y="1600200"/>
            <a:ext cx="4419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 pay you </a:t>
            </a:r>
            <a:r>
              <a:rPr lang="en-US" altLang="en-US" sz="1800">
                <a:solidFill>
                  <a:srgbClr val="3333FF"/>
                </a:solidFill>
                <a:latin typeface="Comic Sans MS" pitchFamily="66" charset="0"/>
              </a:rPr>
              <a:t>$100/year</a:t>
            </a:r>
            <a:r>
              <a:rPr lang="en-US" altLang="en-US" sz="180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for</a:t>
            </a:r>
            <a:r>
              <a:rPr lang="en-US" altLang="en-US" sz="1800">
                <a:solidFill>
                  <a:srgbClr val="006600"/>
                </a:solidFill>
                <a:latin typeface="Comic Sans MS" pitchFamily="66" charset="0"/>
              </a:rPr>
              <a:t> 10 years,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if you will pay me $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853.02</a:t>
            </a:r>
            <a:r>
              <a:rPr lang="en-US" altLang="en-US" sz="180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FF6600"/>
                </a:solidFill>
                <a:latin typeface="Comic Sans MS" pitchFamily="66" charset="0"/>
              </a:rPr>
              <a:t>QUICKIE: </a:t>
            </a:r>
            <a:r>
              <a:rPr lang="en-US" altLang="en-US" sz="1800">
                <a:latin typeface="Comic Sans MS" pitchFamily="66" charset="0"/>
              </a:rPr>
              <a:t>If bankrates unexpectedly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increase in the next few years,</a:t>
            </a:r>
          </a:p>
          <a:p>
            <a:pPr lvl="1" eaLnBrk="1" hangingPunct="1">
              <a:lnSpc>
                <a:spcPct val="150000"/>
              </a:lnSpc>
              <a:buFontTx/>
              <a:buAutoNum type="alphaUcPeriod"/>
            </a:pPr>
            <a:r>
              <a:rPr lang="en-US" altLang="en-US" sz="1800">
                <a:latin typeface="Comic Sans MS" pitchFamily="66" charset="0"/>
              </a:rPr>
              <a:t>You come out ahead</a:t>
            </a:r>
          </a:p>
          <a:p>
            <a:pPr lvl="1" eaLnBrk="1" hangingPunct="1">
              <a:lnSpc>
                <a:spcPct val="150000"/>
              </a:lnSpc>
              <a:buFontTx/>
              <a:buAutoNum type="alphaUcPeriod"/>
            </a:pPr>
            <a:r>
              <a:rPr lang="en-US" altLang="en-US" sz="1800">
                <a:latin typeface="Comic Sans MS" pitchFamily="66" charset="0"/>
              </a:rPr>
              <a:t>The deal stays fair</a:t>
            </a:r>
          </a:p>
          <a:p>
            <a:pPr lvl="1" eaLnBrk="1" hangingPunct="1">
              <a:lnSpc>
                <a:spcPct val="150000"/>
              </a:lnSpc>
              <a:buFontTx/>
              <a:buAutoNum type="alphaUcPeriod"/>
            </a:pPr>
            <a:r>
              <a:rPr lang="en-US" altLang="en-US" sz="1800">
                <a:latin typeface="Comic Sans MS" pitchFamily="66" charset="0"/>
              </a:rPr>
              <a:t>I come out ahead</a:t>
            </a:r>
            <a:endParaRPr lang="en-US" altLang="en-US" sz="180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816350" y="457200"/>
            <a:ext cx="151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Annuities</a:t>
            </a:r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2209800" y="3119438"/>
            <a:ext cx="4724400" cy="190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In terms of current value, this is worth: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>
                <a:solidFill>
                  <a:srgbClr val="3333FF"/>
                </a:solidFill>
              </a:rPr>
              <a:t> 50000 + 50000r + 50000r</a:t>
            </a:r>
            <a:r>
              <a:rPr lang="en-US" altLang="en-US" baseline="30000">
                <a:solidFill>
                  <a:srgbClr val="3333FF"/>
                </a:solidFill>
              </a:rPr>
              <a:t>2</a:t>
            </a:r>
            <a:r>
              <a:rPr lang="en-US" altLang="en-US">
                <a:solidFill>
                  <a:srgbClr val="3333FF"/>
                </a:solidFill>
              </a:rPr>
              <a:t> + </a:t>
            </a:r>
            <a:r>
              <a:rPr lang="en-US" altLang="en-US">
                <a:solidFill>
                  <a:srgbClr val="3333FF"/>
                </a:solidFill>
                <a:cs typeface="Times New Roman" pitchFamily="18" charset="0"/>
                <a:sym typeface="Euclid Symbol" pitchFamily="18" charset="2"/>
              </a:rPr>
              <a:t></a:t>
            </a:r>
            <a:r>
              <a:rPr lang="en-US" altLang="en-US">
                <a:solidFill>
                  <a:srgbClr val="3333FF"/>
                </a:solidFill>
              </a:rPr>
              <a:t> </a:t>
            </a:r>
            <a:endParaRPr lang="en-US" altLang="en-US" baseline="30000">
              <a:solidFill>
                <a:srgbClr val="3333FF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>
                <a:cs typeface="Times New Roman" pitchFamily="18" charset="0"/>
              </a:rPr>
              <a:t>  = </a:t>
            </a:r>
            <a:r>
              <a:rPr lang="en-US" altLang="en-US">
                <a:solidFill>
                  <a:srgbClr val="3333FF"/>
                </a:solidFill>
                <a:cs typeface="Times New Roman" pitchFamily="18" charset="0"/>
              </a:rPr>
              <a:t>50000(1+ r + </a:t>
            </a:r>
            <a:r>
              <a:rPr lang="en-US" altLang="en-US">
                <a:solidFill>
                  <a:srgbClr val="3333FF"/>
                </a:solidFill>
                <a:cs typeface="Times New Roman" pitchFamily="18" charset="0"/>
                <a:sym typeface="Euclid Symbol" pitchFamily="18" charset="2"/>
              </a:rPr>
              <a:t></a:t>
            </a:r>
            <a:r>
              <a:rPr lang="en-US" altLang="en-US">
                <a:solidFill>
                  <a:srgbClr val="3333FF"/>
                </a:solidFill>
                <a:cs typeface="Times New Roman" pitchFamily="18" charset="0"/>
              </a:rPr>
              <a:t> )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  = </a:t>
            </a:r>
            <a:r>
              <a:rPr lang="en-US" altLang="en-US">
                <a:solidFill>
                  <a:srgbClr val="3333FF"/>
                </a:solidFill>
              </a:rPr>
              <a:t>50000/(1</a:t>
            </a:r>
            <a:r>
              <a:rPr lang="en-US" altLang="en-US">
                <a:solidFill>
                  <a:srgbClr val="3333FF"/>
                </a:solidFill>
                <a:sym typeface="Symbol" pitchFamily="18" charset="2"/>
              </a:rPr>
              <a:t></a:t>
            </a:r>
            <a:r>
              <a:rPr lang="en-US" altLang="en-US">
                <a:solidFill>
                  <a:srgbClr val="3333FF"/>
                </a:solidFill>
              </a:rPr>
              <a:t>r)</a:t>
            </a:r>
            <a:endParaRPr lang="en-US" altLang="en-US">
              <a:solidFill>
                <a:srgbClr val="FF00FF"/>
              </a:solidFill>
            </a:endParaRP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3479800" y="2457450"/>
            <a:ext cx="21590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r = 1/bankrate</a:t>
            </a: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2117725" y="5486400"/>
            <a:ext cx="4929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bankrate = 3%, then the sum is $1716666</a:t>
            </a:r>
          </a:p>
        </p:txBody>
      </p:sp>
      <p:sp>
        <p:nvSpPr>
          <p:cNvPr id="300038" name="Text Box 6"/>
          <p:cNvSpPr txBox="1">
            <a:spLocks noChangeArrowheads="1"/>
          </p:cNvSpPr>
          <p:nvPr/>
        </p:nvSpPr>
        <p:spPr bwMode="auto">
          <a:xfrm>
            <a:off x="2133600" y="6034088"/>
            <a:ext cx="4862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bankrate = 8%, then the sum is $675000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057400" y="1385888"/>
            <a:ext cx="5040313" cy="78898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Would you prefer a million dollars today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or $50,000 a year for the rest of your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 animBg="1"/>
      <p:bldP spid="300037" grpId="0"/>
      <p:bldP spid="3000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2133600" y="1219200"/>
            <a:ext cx="495300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/>
              <a:t>Suppose there is an annuity that pays im dollars at the end of each year i forever.</a:t>
            </a:r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For example, if m = $50, 000, then the payouts are $50, 000 and then $100, 000 and then $150, 000 and so on…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151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Annuities</a:t>
            </a:r>
          </a:p>
        </p:txBody>
      </p:sp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1219200" y="4195763"/>
            <a:ext cx="68341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What is a simple closed form expression of the following sum?</a:t>
            </a:r>
          </a:p>
        </p:txBody>
      </p:sp>
      <p:pic>
        <p:nvPicPr>
          <p:cNvPr id="30106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53000"/>
            <a:ext cx="18669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3249613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136900" y="457200"/>
            <a:ext cx="288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Manipulating Sums</a:t>
            </a:r>
          </a:p>
        </p:txBody>
      </p:sp>
      <p:pic>
        <p:nvPicPr>
          <p:cNvPr id="3020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55753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208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3" y="3973513"/>
            <a:ext cx="4579937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208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24400"/>
            <a:ext cx="31591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208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62600"/>
            <a:ext cx="41957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425575" y="1371600"/>
            <a:ext cx="6270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What is a simple closed form expression of                    ?</a:t>
            </a:r>
          </a:p>
        </p:txBody>
      </p:sp>
      <p:pic>
        <p:nvPicPr>
          <p:cNvPr id="29705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1219200"/>
            <a:ext cx="822325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2090" name="Text Box 10"/>
          <p:cNvSpPr txBox="1">
            <a:spLocks noChangeArrowheads="1"/>
          </p:cNvSpPr>
          <p:nvPr/>
        </p:nvSpPr>
        <p:spPr bwMode="auto">
          <a:xfrm>
            <a:off x="4953000" y="5867400"/>
            <a:ext cx="4041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(see an inductive proof in tutorial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9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136900" y="457200"/>
            <a:ext cx="288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Manipulating Sums</a:t>
            </a:r>
          </a:p>
        </p:txBody>
      </p:sp>
      <p:pic>
        <p:nvPicPr>
          <p:cNvPr id="3031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57400"/>
            <a:ext cx="2209800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66800"/>
            <a:ext cx="41957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2590800" y="2286000"/>
            <a:ext cx="10699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 x &lt; 1</a:t>
            </a:r>
          </a:p>
        </p:txBody>
      </p: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1066800" y="3048000"/>
            <a:ext cx="70866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/>
              <a:t>For example, if m = $50, 000, then the payouts are $50, 000 and then $100, 000 and then $150, 000 and so on…</a:t>
            </a:r>
          </a:p>
        </p:txBody>
      </p:sp>
      <p:pic>
        <p:nvPicPr>
          <p:cNvPr id="3031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91000"/>
            <a:ext cx="28956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311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14800"/>
            <a:ext cx="2514600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311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67200"/>
            <a:ext cx="2057400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2286000" y="5410200"/>
            <a:ext cx="4564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 example, if p=0.08, then V=8437500.</a:t>
            </a:r>
          </a:p>
        </p:txBody>
      </p:sp>
      <p:sp>
        <p:nvSpPr>
          <p:cNvPr id="303115" name="Text Box 11"/>
          <p:cNvSpPr txBox="1">
            <a:spLocks noChangeArrowheads="1"/>
          </p:cNvSpPr>
          <p:nvPr/>
        </p:nvSpPr>
        <p:spPr bwMode="auto">
          <a:xfrm>
            <a:off x="1066800" y="6137275"/>
            <a:ext cx="69770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Still not infinite!  Exponential decrease beats additive increase.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 animBg="1"/>
      <p:bldP spid="303110" grpId="0"/>
      <p:bldP spid="303114" grpId="0"/>
      <p:bldP spid="3031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186238" y="457200"/>
            <a:ext cx="842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Loan</a:t>
            </a:r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1600200" y="1066800"/>
            <a:ext cx="601980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/>
              <a:t>Suppose you were about to enter college today and a college loan officer offered you the following deal: </a:t>
            </a:r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$25,000 at the start of each year for four years to pay for your college tuition and an option of choosing one of the following repayment plans:</a:t>
            </a: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1600200" y="3925888"/>
            <a:ext cx="6008688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Plan A: </a:t>
            </a:r>
            <a:r>
              <a:rPr lang="en-US" altLang="en-US"/>
              <a:t>Wait four years, then repay $20,000 at the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start of each year for the next ten years.</a:t>
            </a:r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1600200" y="4992688"/>
            <a:ext cx="6008688" cy="78898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Plan B: </a:t>
            </a:r>
            <a:r>
              <a:rPr lang="en-US" altLang="en-US"/>
              <a:t>Wait five years, then repay $30,000 at the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start of each year for the next five years.</a:t>
            </a:r>
          </a:p>
        </p:txBody>
      </p:sp>
      <p:sp>
        <p:nvSpPr>
          <p:cNvPr id="304134" name="Text Box 6"/>
          <p:cNvSpPr txBox="1">
            <a:spLocks noChangeArrowheads="1"/>
          </p:cNvSpPr>
          <p:nvPr/>
        </p:nvSpPr>
        <p:spPr bwMode="auto">
          <a:xfrm>
            <a:off x="1676400" y="6253163"/>
            <a:ext cx="285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Assume interest rate 7%</a:t>
            </a:r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5233988" y="6253163"/>
            <a:ext cx="170021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r = 1/1.07.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 animBg="1"/>
      <p:bldP spid="304133" grpId="0" animBg="1"/>
      <p:bldP spid="304134" grpId="0"/>
      <p:bldP spid="3041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60700" y="457200"/>
            <a:ext cx="295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Sequences</a:t>
            </a: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1203325" y="1336675"/>
            <a:ext cx="67452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general a number sequence is just a sequence of numbers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a</a:t>
            </a:r>
            <a:r>
              <a:rPr lang="en-US" altLang="zh-TW" baseline="-25000"/>
              <a:t>3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  (it is an infinite sequence if n goes to infinity).</a:t>
            </a:r>
          </a:p>
        </p:txBody>
      </p:sp>
      <p:sp>
        <p:nvSpPr>
          <p:cNvPr id="352266" name="Text Box 10"/>
          <p:cNvSpPr txBox="1">
            <a:spLocks noChangeArrowheads="1"/>
          </p:cNvSpPr>
          <p:nvPr/>
        </p:nvSpPr>
        <p:spPr bwMode="auto">
          <a:xfrm>
            <a:off x="1177925" y="2555875"/>
            <a:ext cx="613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will study sequences that have interesting patterns.</a:t>
            </a:r>
          </a:p>
        </p:txBody>
      </p:sp>
      <p:sp>
        <p:nvSpPr>
          <p:cNvPr id="352267" name="Text Box 11"/>
          <p:cNvSpPr txBox="1">
            <a:spLocks noChangeArrowheads="1"/>
          </p:cNvSpPr>
          <p:nvPr/>
        </p:nvSpPr>
        <p:spPr bwMode="auto">
          <a:xfrm>
            <a:off x="2286000" y="3429000"/>
            <a:ext cx="143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     a</a:t>
            </a:r>
            <a:r>
              <a:rPr lang="en-US" altLang="zh-TW" baseline="-25000"/>
              <a:t>i</a:t>
            </a:r>
            <a:r>
              <a:rPr lang="en-US" altLang="zh-TW"/>
              <a:t> = i</a:t>
            </a:r>
          </a:p>
        </p:txBody>
      </p:sp>
      <p:sp>
        <p:nvSpPr>
          <p:cNvPr id="352268" name="Text Box 12"/>
          <p:cNvSpPr txBox="1">
            <a:spLocks noChangeArrowheads="1"/>
          </p:cNvSpPr>
          <p:nvPr/>
        </p:nvSpPr>
        <p:spPr bwMode="auto">
          <a:xfrm>
            <a:off x="3030538" y="3962400"/>
            <a:ext cx="754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 i</a:t>
            </a:r>
            <a:r>
              <a:rPr lang="en-US" altLang="zh-TW" baseline="30000"/>
              <a:t>2</a:t>
            </a:r>
          </a:p>
        </p:txBody>
      </p:sp>
      <p:sp>
        <p:nvSpPr>
          <p:cNvPr id="352269" name="Line 13"/>
          <p:cNvSpPr>
            <a:spLocks noChangeShapeType="1"/>
          </p:cNvSpPr>
          <p:nvPr/>
        </p:nvSpPr>
        <p:spPr bwMode="auto">
          <a:xfrm>
            <a:off x="4554538" y="3276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70" name="Text Box 14"/>
          <p:cNvSpPr txBox="1">
            <a:spLocks noChangeArrowheads="1"/>
          </p:cNvSpPr>
          <p:nvPr/>
        </p:nvSpPr>
        <p:spPr bwMode="auto">
          <a:xfrm>
            <a:off x="3038475" y="4510088"/>
            <a:ext cx="779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 2</a:t>
            </a:r>
            <a:r>
              <a:rPr lang="en-US" altLang="zh-TW" baseline="30000"/>
              <a:t>i</a:t>
            </a:r>
          </a:p>
        </p:txBody>
      </p:sp>
      <p:sp>
        <p:nvSpPr>
          <p:cNvPr id="352271" name="Text Box 15"/>
          <p:cNvSpPr txBox="1">
            <a:spLocks noChangeArrowheads="1"/>
          </p:cNvSpPr>
          <p:nvPr/>
        </p:nvSpPr>
        <p:spPr bwMode="auto">
          <a:xfrm>
            <a:off x="3030538" y="5105400"/>
            <a:ext cx="100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 (-1)</a:t>
            </a:r>
            <a:r>
              <a:rPr lang="en-US" altLang="zh-TW" baseline="30000"/>
              <a:t>i</a:t>
            </a:r>
          </a:p>
        </p:txBody>
      </p:sp>
      <p:sp>
        <p:nvSpPr>
          <p:cNvPr id="352272" name="Text Box 16"/>
          <p:cNvSpPr txBox="1">
            <a:spLocks noChangeArrowheads="1"/>
          </p:cNvSpPr>
          <p:nvPr/>
        </p:nvSpPr>
        <p:spPr bwMode="auto">
          <a:xfrm>
            <a:off x="3030538" y="5715000"/>
            <a:ext cx="1222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 i/(i+1)</a:t>
            </a:r>
            <a:endParaRPr lang="en-US" altLang="zh-TW" baseline="30000"/>
          </a:p>
        </p:txBody>
      </p:sp>
      <p:sp>
        <p:nvSpPr>
          <p:cNvPr id="352273" name="Text Box 17"/>
          <p:cNvSpPr txBox="1">
            <a:spLocks noChangeArrowheads="1"/>
          </p:cNvSpPr>
          <p:nvPr/>
        </p:nvSpPr>
        <p:spPr bwMode="auto">
          <a:xfrm>
            <a:off x="4970463" y="3394075"/>
            <a:ext cx="1658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1, 2, 3, 4, 5, …</a:t>
            </a:r>
          </a:p>
        </p:txBody>
      </p:sp>
      <p:sp>
        <p:nvSpPr>
          <p:cNvPr id="352274" name="Text Box 18"/>
          <p:cNvSpPr txBox="1">
            <a:spLocks noChangeArrowheads="1"/>
          </p:cNvSpPr>
          <p:nvPr/>
        </p:nvSpPr>
        <p:spPr bwMode="auto">
          <a:xfrm>
            <a:off x="4970463" y="3976688"/>
            <a:ext cx="1901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1, 4, 9, 16, 25, …</a:t>
            </a:r>
          </a:p>
        </p:txBody>
      </p:sp>
      <p:sp>
        <p:nvSpPr>
          <p:cNvPr id="352275" name="Text Box 19"/>
          <p:cNvSpPr txBox="1">
            <a:spLocks noChangeArrowheads="1"/>
          </p:cNvSpPr>
          <p:nvPr/>
        </p:nvSpPr>
        <p:spPr bwMode="auto">
          <a:xfrm>
            <a:off x="4978400" y="4510088"/>
            <a:ext cx="1938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2, 4, 8, 16, 32, …</a:t>
            </a:r>
          </a:p>
        </p:txBody>
      </p:sp>
      <p:sp>
        <p:nvSpPr>
          <p:cNvPr id="352276" name="Text Box 20"/>
          <p:cNvSpPr txBox="1">
            <a:spLocks noChangeArrowheads="1"/>
          </p:cNvSpPr>
          <p:nvPr/>
        </p:nvSpPr>
        <p:spPr bwMode="auto">
          <a:xfrm>
            <a:off x="5011738" y="5105400"/>
            <a:ext cx="1798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-1, 1, -1, 1, -1, …</a:t>
            </a:r>
          </a:p>
        </p:txBody>
      </p:sp>
      <p:sp>
        <p:nvSpPr>
          <p:cNvPr id="352277" name="Text Box 21"/>
          <p:cNvSpPr txBox="1">
            <a:spLocks noChangeArrowheads="1"/>
          </p:cNvSpPr>
          <p:nvPr/>
        </p:nvSpPr>
        <p:spPr bwMode="auto">
          <a:xfrm>
            <a:off x="5011738" y="5729288"/>
            <a:ext cx="2944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1/2, 2/3, 3/4, 4/5, 5/6,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6" grpId="0"/>
      <p:bldP spid="352267" grpId="0"/>
      <p:bldP spid="352268" grpId="0"/>
      <p:bldP spid="352269" grpId="0" animBg="1"/>
      <p:bldP spid="352270" grpId="0"/>
      <p:bldP spid="352271" grpId="0"/>
      <p:bldP spid="352272" grpId="0"/>
      <p:bldP spid="352273" grpId="0"/>
      <p:bldP spid="352274" grpId="0"/>
      <p:bldP spid="352275" grpId="0"/>
      <p:bldP spid="352276" grpId="0"/>
      <p:bldP spid="35227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35113" y="1295400"/>
            <a:ext cx="6008687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Plan A: </a:t>
            </a:r>
            <a:r>
              <a:rPr lang="en-US" altLang="en-US"/>
              <a:t>Wait four years, then repay $20,000 at the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start of each year for the next ten years.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90975" y="457200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Plan A</a:t>
            </a:r>
          </a:p>
        </p:txBody>
      </p:sp>
      <p:pic>
        <p:nvPicPr>
          <p:cNvPr id="305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2286000"/>
            <a:ext cx="2447925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51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8" y="3124200"/>
            <a:ext cx="2354262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515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3960813"/>
            <a:ext cx="2403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515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2595563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516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91200"/>
            <a:ext cx="2638425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516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991225"/>
            <a:ext cx="2209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5162" name="Text Box 10"/>
          <p:cNvSpPr txBox="1">
            <a:spLocks noChangeArrowheads="1"/>
          </p:cNvSpPr>
          <p:nvPr/>
        </p:nvSpPr>
        <p:spPr bwMode="auto">
          <a:xfrm>
            <a:off x="533400" y="2528888"/>
            <a:ext cx="276383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Current value for plan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6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990975" y="457200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Plan B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533400" y="2528888"/>
            <a:ext cx="274161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Current value for plan B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600200" y="1268413"/>
            <a:ext cx="6008688" cy="78898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Plan B: </a:t>
            </a:r>
            <a:r>
              <a:rPr lang="en-US" altLang="en-US"/>
              <a:t>Wait five years, then repay $30,000 at the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start of each year for the next five years.</a:t>
            </a:r>
          </a:p>
        </p:txBody>
      </p:sp>
      <p:pic>
        <p:nvPicPr>
          <p:cNvPr id="3061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2351088"/>
            <a:ext cx="2257425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61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200400"/>
            <a:ext cx="2414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618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025" y="4038600"/>
            <a:ext cx="25177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618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937125"/>
            <a:ext cx="25177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618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025" y="5829300"/>
            <a:ext cx="25177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618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019800"/>
            <a:ext cx="2205038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990975" y="457200"/>
            <a:ext cx="1036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Profit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00200" y="1268413"/>
            <a:ext cx="6008688" cy="78898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$25,000 at the start of each year for four years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to pay for your college tuition.</a:t>
            </a:r>
          </a:p>
        </p:txBody>
      </p:sp>
      <p:pic>
        <p:nvPicPr>
          <p:cNvPr id="307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175000" cy="278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2974975" y="5653088"/>
            <a:ext cx="32067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Loan office profit = $3233.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895600" y="1652588"/>
            <a:ext cx="4035425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Representation of a sequence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Sum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Arithmetic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Geometric sequence</a:t>
            </a:r>
          </a:p>
          <a:p>
            <a:pPr lvl="2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Applications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tx2"/>
                </a:solidFill>
              </a:rPr>
              <a:t>Harmonic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(Optional) The integral method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Product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Factorial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0" y="4572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5029200"/>
            <a:ext cx="4572000" cy="1828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819400" y="41148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343400" y="36576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733800" y="3203575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119438" y="2743200"/>
            <a:ext cx="290353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953000" y="2286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28600" y="1458913"/>
            <a:ext cx="43815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5400">
                <a:solidFill>
                  <a:schemeClr val="hlink"/>
                </a:solidFill>
              </a:rPr>
              <a:t>How far out?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7848600" y="2743200"/>
            <a:ext cx="0" cy="2743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019800" y="4960938"/>
            <a:ext cx="450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4000"/>
              <a:t>?</a:t>
            </a: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4572000" y="5334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6400800" y="5334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410200" y="5492750"/>
            <a:ext cx="19891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400"/>
              <a:t>overhang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429000" y="457200"/>
            <a:ext cx="224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Book Stacking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3876675"/>
            <a:ext cx="4559300" cy="29813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0" y="3876675"/>
            <a:ext cx="457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4559300" y="3875088"/>
            <a:ext cx="0" cy="2982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709988" y="3424238"/>
            <a:ext cx="376078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5611813" y="3570288"/>
            <a:ext cx="103187" cy="1031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5" name="Freeform 7"/>
          <p:cNvSpPr>
            <a:spLocks/>
          </p:cNvSpPr>
          <p:nvPr/>
        </p:nvSpPr>
        <p:spPr bwMode="auto">
          <a:xfrm>
            <a:off x="5667375" y="2728913"/>
            <a:ext cx="1003300" cy="812800"/>
          </a:xfrm>
          <a:custGeom>
            <a:avLst/>
            <a:gdLst>
              <a:gd name="T0" fmla="*/ 1003300 w 632"/>
              <a:gd name="T1" fmla="*/ 0 h 512"/>
              <a:gd name="T2" fmla="*/ 952500 w 632"/>
              <a:gd name="T3" fmla="*/ 130175 h 512"/>
              <a:gd name="T4" fmla="*/ 708025 w 632"/>
              <a:gd name="T5" fmla="*/ 347663 h 512"/>
              <a:gd name="T6" fmla="*/ 476250 w 632"/>
              <a:gd name="T7" fmla="*/ 296863 h 512"/>
              <a:gd name="T8" fmla="*/ 295275 w 632"/>
              <a:gd name="T9" fmla="*/ 246063 h 512"/>
              <a:gd name="T10" fmla="*/ 141288 w 632"/>
              <a:gd name="T11" fmla="*/ 477838 h 512"/>
              <a:gd name="T12" fmla="*/ 115888 w 632"/>
              <a:gd name="T13" fmla="*/ 515938 h 512"/>
              <a:gd name="T14" fmla="*/ 50800 w 632"/>
              <a:gd name="T15" fmla="*/ 682625 h 512"/>
              <a:gd name="T16" fmla="*/ 0 w 632"/>
              <a:gd name="T17" fmla="*/ 812800 h 5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32" h="512">
                <a:moveTo>
                  <a:pt x="632" y="0"/>
                </a:moveTo>
                <a:cubicBezTo>
                  <a:pt x="622" y="31"/>
                  <a:pt x="623" y="58"/>
                  <a:pt x="600" y="82"/>
                </a:cubicBezTo>
                <a:cubicBezTo>
                  <a:pt x="575" y="158"/>
                  <a:pt x="506" y="179"/>
                  <a:pt x="446" y="219"/>
                </a:cubicBezTo>
                <a:cubicBezTo>
                  <a:pt x="387" y="214"/>
                  <a:pt x="347" y="218"/>
                  <a:pt x="300" y="187"/>
                </a:cubicBezTo>
                <a:cubicBezTo>
                  <a:pt x="263" y="132"/>
                  <a:pt x="269" y="146"/>
                  <a:pt x="186" y="155"/>
                </a:cubicBezTo>
                <a:cubicBezTo>
                  <a:pt x="127" y="175"/>
                  <a:pt x="106" y="247"/>
                  <a:pt x="89" y="301"/>
                </a:cubicBezTo>
                <a:cubicBezTo>
                  <a:pt x="86" y="310"/>
                  <a:pt x="77" y="316"/>
                  <a:pt x="73" y="325"/>
                </a:cubicBezTo>
                <a:cubicBezTo>
                  <a:pt x="56" y="358"/>
                  <a:pt x="43" y="395"/>
                  <a:pt x="32" y="430"/>
                </a:cubicBezTo>
                <a:cubicBezTo>
                  <a:pt x="23" y="458"/>
                  <a:pt x="0" y="483"/>
                  <a:pt x="0" y="51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688013" y="1920875"/>
            <a:ext cx="2008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book center</a:t>
            </a:r>
          </a:p>
          <a:p>
            <a:pPr eaLnBrk="1" hangingPunct="1"/>
            <a:r>
              <a:rPr kumimoji="0" lang="en-US" altLang="en-US" sz="2400"/>
              <a:t>of mass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5638800" y="36576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767138" y="457200"/>
            <a:ext cx="1566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3876675"/>
            <a:ext cx="4559300" cy="29813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0" y="3876675"/>
            <a:ext cx="457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4559300" y="3875088"/>
            <a:ext cx="0" cy="2982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 rot="1607268">
            <a:off x="3992563" y="4041775"/>
            <a:ext cx="376078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5803900" y="4187825"/>
            <a:ext cx="103188" cy="1031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5911850" y="2692400"/>
            <a:ext cx="927100" cy="1458913"/>
          </a:xfrm>
          <a:custGeom>
            <a:avLst/>
            <a:gdLst>
              <a:gd name="T0" fmla="*/ 927100 w 584"/>
              <a:gd name="T1" fmla="*/ 0 h 919"/>
              <a:gd name="T2" fmla="*/ 914400 w 584"/>
              <a:gd name="T3" fmla="*/ 347663 h 919"/>
              <a:gd name="T4" fmla="*/ 798513 w 584"/>
              <a:gd name="T5" fmla="*/ 874713 h 919"/>
              <a:gd name="T6" fmla="*/ 695325 w 584"/>
              <a:gd name="T7" fmla="*/ 1030288 h 919"/>
              <a:gd name="T8" fmla="*/ 539750 w 584"/>
              <a:gd name="T9" fmla="*/ 1184275 h 919"/>
              <a:gd name="T10" fmla="*/ 411163 w 584"/>
              <a:gd name="T11" fmla="*/ 1146175 h 919"/>
              <a:gd name="T12" fmla="*/ 179388 w 584"/>
              <a:gd name="T13" fmla="*/ 1196975 h 919"/>
              <a:gd name="T14" fmla="*/ 25400 w 584"/>
              <a:gd name="T15" fmla="*/ 1416050 h 919"/>
              <a:gd name="T16" fmla="*/ 0 w 584"/>
              <a:gd name="T17" fmla="*/ 1454150 h 9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84" h="919">
                <a:moveTo>
                  <a:pt x="584" y="0"/>
                </a:moveTo>
                <a:cubicBezTo>
                  <a:pt x="581" y="73"/>
                  <a:pt x="580" y="146"/>
                  <a:pt x="576" y="219"/>
                </a:cubicBezTo>
                <a:cubicBezTo>
                  <a:pt x="571" y="326"/>
                  <a:pt x="552" y="453"/>
                  <a:pt x="503" y="551"/>
                </a:cubicBezTo>
                <a:cubicBezTo>
                  <a:pt x="486" y="584"/>
                  <a:pt x="458" y="618"/>
                  <a:pt x="438" y="649"/>
                </a:cubicBezTo>
                <a:cubicBezTo>
                  <a:pt x="410" y="692"/>
                  <a:pt x="393" y="729"/>
                  <a:pt x="340" y="746"/>
                </a:cubicBezTo>
                <a:cubicBezTo>
                  <a:pt x="313" y="737"/>
                  <a:pt x="286" y="731"/>
                  <a:pt x="259" y="722"/>
                </a:cubicBezTo>
                <a:cubicBezTo>
                  <a:pt x="212" y="672"/>
                  <a:pt x="145" y="709"/>
                  <a:pt x="113" y="754"/>
                </a:cubicBezTo>
                <a:cubicBezTo>
                  <a:pt x="96" y="804"/>
                  <a:pt x="54" y="854"/>
                  <a:pt x="16" y="892"/>
                </a:cubicBezTo>
                <a:cubicBezTo>
                  <a:pt x="7" y="919"/>
                  <a:pt x="16" y="916"/>
                  <a:pt x="0" y="91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5867400" y="4343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688013" y="1920875"/>
            <a:ext cx="2008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book center</a:t>
            </a:r>
          </a:p>
          <a:p>
            <a:pPr eaLnBrk="1" hangingPunct="1"/>
            <a:r>
              <a:rPr kumimoji="0" lang="en-US" altLang="en-US" sz="2400"/>
              <a:t>of mass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767138" y="457200"/>
            <a:ext cx="1566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3876675"/>
            <a:ext cx="4559300" cy="29813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0" y="3876675"/>
            <a:ext cx="457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4559300" y="3875088"/>
            <a:ext cx="0" cy="2982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601913" y="3424238"/>
            <a:ext cx="376078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4503738" y="3570288"/>
            <a:ext cx="103187" cy="1031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362700" y="3863975"/>
            <a:ext cx="0" cy="90011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280025" y="4014788"/>
            <a:ext cx="369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1</a:t>
            </a:r>
          </a:p>
          <a:p>
            <a:pPr eaLnBrk="1" hangingPunct="1"/>
            <a:r>
              <a:rPr kumimoji="0" lang="en-US" altLang="en-US" sz="2400"/>
              <a:t>2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257800" y="4419600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5756275" y="4418013"/>
            <a:ext cx="566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4568825" y="4429125"/>
            <a:ext cx="554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Freeform 12"/>
          <p:cNvSpPr>
            <a:spLocks/>
          </p:cNvSpPr>
          <p:nvPr/>
        </p:nvSpPr>
        <p:spPr bwMode="auto">
          <a:xfrm>
            <a:off x="4559300" y="2165350"/>
            <a:ext cx="1674813" cy="1403350"/>
          </a:xfrm>
          <a:custGeom>
            <a:avLst/>
            <a:gdLst>
              <a:gd name="T0" fmla="*/ 1674813 w 1055"/>
              <a:gd name="T1" fmla="*/ 0 h 884"/>
              <a:gd name="T2" fmla="*/ 1443038 w 1055"/>
              <a:gd name="T3" fmla="*/ 231775 h 884"/>
              <a:gd name="T4" fmla="*/ 1377950 w 1055"/>
              <a:gd name="T5" fmla="*/ 334963 h 884"/>
              <a:gd name="T6" fmla="*/ 1249363 w 1055"/>
              <a:gd name="T7" fmla="*/ 476250 h 884"/>
              <a:gd name="T8" fmla="*/ 1171575 w 1055"/>
              <a:gd name="T9" fmla="*/ 579438 h 884"/>
              <a:gd name="T10" fmla="*/ 1055688 w 1055"/>
              <a:gd name="T11" fmla="*/ 695325 h 884"/>
              <a:gd name="T12" fmla="*/ 901700 w 1055"/>
              <a:gd name="T13" fmla="*/ 798513 h 884"/>
              <a:gd name="T14" fmla="*/ 760413 w 1055"/>
              <a:gd name="T15" fmla="*/ 695325 h 884"/>
              <a:gd name="T16" fmla="*/ 836613 w 1055"/>
              <a:gd name="T17" fmla="*/ 373063 h 884"/>
              <a:gd name="T18" fmla="*/ 823913 w 1055"/>
              <a:gd name="T19" fmla="*/ 217488 h 884"/>
              <a:gd name="T20" fmla="*/ 682625 w 1055"/>
              <a:gd name="T21" fmla="*/ 204788 h 884"/>
              <a:gd name="T22" fmla="*/ 476250 w 1055"/>
              <a:gd name="T23" fmla="*/ 295275 h 884"/>
              <a:gd name="T24" fmla="*/ 398463 w 1055"/>
              <a:gd name="T25" fmla="*/ 385763 h 884"/>
              <a:gd name="T26" fmla="*/ 322263 w 1055"/>
              <a:gd name="T27" fmla="*/ 539750 h 884"/>
              <a:gd name="T28" fmla="*/ 231775 w 1055"/>
              <a:gd name="T29" fmla="*/ 733425 h 884"/>
              <a:gd name="T30" fmla="*/ 166688 w 1055"/>
              <a:gd name="T31" fmla="*/ 849313 h 884"/>
              <a:gd name="T32" fmla="*/ 103188 w 1055"/>
              <a:gd name="T33" fmla="*/ 990600 h 884"/>
              <a:gd name="T34" fmla="*/ 50800 w 1055"/>
              <a:gd name="T35" fmla="*/ 1119188 h 884"/>
              <a:gd name="T36" fmla="*/ 0 w 1055"/>
              <a:gd name="T37" fmla="*/ 1403350 h 88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55" h="884">
                <a:moveTo>
                  <a:pt x="1055" y="0"/>
                </a:moveTo>
                <a:cubicBezTo>
                  <a:pt x="997" y="38"/>
                  <a:pt x="949" y="90"/>
                  <a:pt x="909" y="146"/>
                </a:cubicBezTo>
                <a:cubicBezTo>
                  <a:pt x="869" y="202"/>
                  <a:pt x="918" y="155"/>
                  <a:pt x="868" y="211"/>
                </a:cubicBezTo>
                <a:cubicBezTo>
                  <a:pt x="842" y="240"/>
                  <a:pt x="814" y="272"/>
                  <a:pt x="787" y="300"/>
                </a:cubicBezTo>
                <a:cubicBezTo>
                  <a:pt x="777" y="330"/>
                  <a:pt x="757" y="341"/>
                  <a:pt x="738" y="365"/>
                </a:cubicBezTo>
                <a:cubicBezTo>
                  <a:pt x="680" y="438"/>
                  <a:pt x="716" y="421"/>
                  <a:pt x="665" y="438"/>
                </a:cubicBezTo>
                <a:cubicBezTo>
                  <a:pt x="636" y="467"/>
                  <a:pt x="606" y="489"/>
                  <a:pt x="568" y="503"/>
                </a:cubicBezTo>
                <a:cubicBezTo>
                  <a:pt x="512" y="493"/>
                  <a:pt x="504" y="487"/>
                  <a:pt x="479" y="438"/>
                </a:cubicBezTo>
                <a:cubicBezTo>
                  <a:pt x="487" y="368"/>
                  <a:pt x="495" y="298"/>
                  <a:pt x="527" y="235"/>
                </a:cubicBezTo>
                <a:cubicBezTo>
                  <a:pt x="524" y="202"/>
                  <a:pt x="528" y="169"/>
                  <a:pt x="519" y="137"/>
                </a:cubicBezTo>
                <a:cubicBezTo>
                  <a:pt x="511" y="108"/>
                  <a:pt x="459" y="124"/>
                  <a:pt x="430" y="129"/>
                </a:cubicBezTo>
                <a:cubicBezTo>
                  <a:pt x="383" y="137"/>
                  <a:pt x="339" y="160"/>
                  <a:pt x="300" y="186"/>
                </a:cubicBezTo>
                <a:cubicBezTo>
                  <a:pt x="285" y="206"/>
                  <a:pt x="264" y="222"/>
                  <a:pt x="251" y="243"/>
                </a:cubicBezTo>
                <a:cubicBezTo>
                  <a:pt x="232" y="273"/>
                  <a:pt x="223" y="309"/>
                  <a:pt x="203" y="340"/>
                </a:cubicBezTo>
                <a:cubicBezTo>
                  <a:pt x="188" y="386"/>
                  <a:pt x="175" y="424"/>
                  <a:pt x="146" y="462"/>
                </a:cubicBezTo>
                <a:cubicBezTo>
                  <a:pt x="136" y="491"/>
                  <a:pt x="127" y="514"/>
                  <a:pt x="105" y="535"/>
                </a:cubicBezTo>
                <a:cubicBezTo>
                  <a:pt x="95" y="574"/>
                  <a:pt x="89" y="591"/>
                  <a:pt x="65" y="624"/>
                </a:cubicBezTo>
                <a:cubicBezTo>
                  <a:pt x="56" y="652"/>
                  <a:pt x="41" y="677"/>
                  <a:pt x="32" y="705"/>
                </a:cubicBezTo>
                <a:cubicBezTo>
                  <a:pt x="22" y="764"/>
                  <a:pt x="0" y="823"/>
                  <a:pt x="0" y="88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4572000" y="3657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383213" y="1387475"/>
            <a:ext cx="2008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book center</a:t>
            </a:r>
          </a:p>
          <a:p>
            <a:pPr eaLnBrk="1" hangingPunct="1"/>
            <a:r>
              <a:rPr kumimoji="0" lang="en-US" altLang="en-US" sz="2400"/>
              <a:t>of mass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3767138" y="457200"/>
            <a:ext cx="1566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286000" y="4572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5029200"/>
            <a:ext cx="4572000" cy="1828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819400" y="41148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429000" y="36576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105400" y="19812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019800" y="1524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/>
            <a:endParaRPr kumimoji="0" lang="en-US" altLang="en-US" sz="4600">
              <a:latin typeface="Times New Roman" pitchFamily="18" charset="0"/>
            </a:endParaRP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3429000" y="2438400"/>
            <a:ext cx="16764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6324600" y="2438400"/>
            <a:ext cx="16764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162800" y="1447800"/>
            <a:ext cx="355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1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324600" y="1981200"/>
            <a:ext cx="415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2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581400" y="4495800"/>
            <a:ext cx="384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n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657600" y="457200"/>
            <a:ext cx="188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More Books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517525" y="2027238"/>
            <a:ext cx="3424238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sz="2400"/>
              <a:t>How far can we reach?</a:t>
            </a:r>
          </a:p>
        </p:txBody>
      </p:sp>
      <p:sp>
        <p:nvSpPr>
          <p:cNvPr id="315407" name="Text Box 15"/>
          <p:cNvSpPr txBox="1">
            <a:spLocks noChangeArrowheads="1"/>
          </p:cNvSpPr>
          <p:nvPr/>
        </p:nvSpPr>
        <p:spPr bwMode="auto">
          <a:xfrm>
            <a:off x="533400" y="2809875"/>
            <a:ext cx="2008188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sz="2400"/>
              <a:t>To infinity??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0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286000" y="4572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5029200"/>
            <a:ext cx="4572000" cy="1828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819400" y="41148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429000" y="36576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105400" y="19812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019800" y="1524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V="1">
            <a:off x="3429000" y="2438400"/>
            <a:ext cx="16764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6324600" y="2438400"/>
            <a:ext cx="16764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239000" y="4654550"/>
            <a:ext cx="1647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200"/>
              <a:t>center</a:t>
            </a:r>
          </a:p>
          <a:p>
            <a:r>
              <a:rPr kumimoji="0" lang="en-US" altLang="en-US" sz="3200"/>
              <a:t>of mass</a:t>
            </a: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5334000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5562600" y="3048000"/>
            <a:ext cx="2286000" cy="1752600"/>
          </a:xfrm>
          <a:custGeom>
            <a:avLst/>
            <a:gdLst>
              <a:gd name="T0" fmla="*/ 2286000 w 1440"/>
              <a:gd name="T1" fmla="*/ 1752600 h 1104"/>
              <a:gd name="T2" fmla="*/ 1905000 w 1440"/>
              <a:gd name="T3" fmla="*/ 457200 h 1104"/>
              <a:gd name="T4" fmla="*/ 0 w 1440"/>
              <a:gd name="T5" fmla="*/ 0 h 1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0" h="1104">
                <a:moveTo>
                  <a:pt x="1440" y="1104"/>
                </a:moveTo>
                <a:cubicBezTo>
                  <a:pt x="1440" y="788"/>
                  <a:pt x="1440" y="472"/>
                  <a:pt x="1200" y="288"/>
                </a:cubicBezTo>
                <a:cubicBezTo>
                  <a:pt x="960" y="104"/>
                  <a:pt x="200" y="4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5410200" y="31242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162800" y="1447800"/>
            <a:ext cx="355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1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324600" y="1981200"/>
            <a:ext cx="415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2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3581400" y="4495800"/>
            <a:ext cx="384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n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657600" y="457200"/>
            <a:ext cx="188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More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732088" y="457200"/>
            <a:ext cx="366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Finding General Pattern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47800" y="2266950"/>
            <a:ext cx="195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a</a:t>
            </a:r>
            <a:r>
              <a:rPr lang="en-US" altLang="zh-TW" baseline="-25000"/>
              <a:t>3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, …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39763" y="3124200"/>
            <a:ext cx="3398837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1/4, 2/9, 3/16, 4/25, 5/36, …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1/3, 2/9, 3/27, 4/81, 5/243,…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0, 1, -2, 3, -4, 5, …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1, -1/4, 1/9, -1/16, 1/25, …</a:t>
            </a:r>
          </a:p>
          <a:p>
            <a:pPr eaLnBrk="1" hangingPunct="1"/>
            <a:endParaRPr lang="en-US" altLang="zh-TW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0" y="2286000"/>
            <a:ext cx="1889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General formula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1452563"/>
            <a:ext cx="7761288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Given a number sequence, can you find a general formula for its terms?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572000" y="2209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5486400" y="3048000"/>
            <a:ext cx="1316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 i/(i+1)</a:t>
            </a:r>
            <a:r>
              <a:rPr lang="en-US" altLang="zh-TW" baseline="30000"/>
              <a:t>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5511800" y="3886200"/>
            <a:ext cx="960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 i/3</a:t>
            </a:r>
            <a:r>
              <a:rPr lang="en-US" altLang="zh-TW" baseline="30000"/>
              <a:t>i</a:t>
            </a:r>
          </a:p>
        </p:txBody>
      </p:sp>
      <p:sp>
        <p:nvSpPr>
          <p:cNvPr id="329738" name="Text Box 10"/>
          <p:cNvSpPr txBox="1">
            <a:spLocks noChangeArrowheads="1"/>
          </p:cNvSpPr>
          <p:nvPr/>
        </p:nvSpPr>
        <p:spPr bwMode="auto">
          <a:xfrm>
            <a:off x="5486400" y="4724400"/>
            <a:ext cx="149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 (i-1)·(-1)</a:t>
            </a:r>
            <a:r>
              <a:rPr lang="en-US" altLang="zh-TW" baseline="30000"/>
              <a:t>i</a:t>
            </a:r>
            <a:endParaRPr lang="en-US" altLang="zh-TW"/>
          </a:p>
        </p:txBody>
      </p:sp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5486400" y="5562600"/>
            <a:ext cx="155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 (-1)</a:t>
            </a:r>
            <a:r>
              <a:rPr lang="en-US" altLang="zh-TW" baseline="30000"/>
              <a:t>i+1</a:t>
            </a:r>
            <a:r>
              <a:rPr lang="en-US" altLang="zh-TW"/>
              <a:t> / i</a:t>
            </a:r>
            <a:r>
              <a:rPr lang="en-US" altLang="zh-TW" baseline="30000"/>
              <a:t>2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85800" y="28194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6" grpId="0"/>
      <p:bldP spid="329737" grpId="0"/>
      <p:bldP spid="329738" grpId="0"/>
      <p:bldP spid="32973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 rot="460710">
            <a:off x="2362200" y="44958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5029200"/>
            <a:ext cx="4572000" cy="1828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 rot="460710">
            <a:off x="2819400" y="41148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 rot="460710">
            <a:off x="3429000" y="37338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 rot="460710">
            <a:off x="5334000" y="2286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 rot="460710">
            <a:off x="5943600" y="1905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457451" flipV="1">
            <a:off x="3581400" y="2438400"/>
            <a:ext cx="16764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rot="457451" flipV="1">
            <a:off x="6400800" y="2819400"/>
            <a:ext cx="16764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 rot="427501">
            <a:off x="5715000" y="3124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5791200" y="32766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895350" y="1936750"/>
            <a:ext cx="23987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/>
            <a:r>
              <a:rPr kumimoji="0" lang="en-US" altLang="en-US" sz="2400">
                <a:solidFill>
                  <a:srgbClr val="006600"/>
                </a:solidFill>
              </a:rPr>
              <a:t>need </a:t>
            </a:r>
          </a:p>
          <a:p>
            <a:pPr algn="ctr"/>
            <a:r>
              <a:rPr kumimoji="0" lang="en-US" altLang="en-US" sz="2400">
                <a:solidFill>
                  <a:srgbClr val="006600"/>
                </a:solidFill>
              </a:rPr>
              <a:t>center of mass </a:t>
            </a:r>
          </a:p>
          <a:p>
            <a:pPr algn="ctr"/>
            <a:r>
              <a:rPr kumimoji="0" lang="en-US" altLang="en-US" sz="2400">
                <a:solidFill>
                  <a:srgbClr val="006600"/>
                </a:solidFill>
              </a:rPr>
              <a:t>over table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 rot="597037">
            <a:off x="7086600" y="1828800"/>
            <a:ext cx="355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1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 rot="404420">
            <a:off x="6365875" y="2209800"/>
            <a:ext cx="415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2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 rot="659130">
            <a:off x="3581400" y="4419600"/>
            <a:ext cx="384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n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657600" y="457200"/>
            <a:ext cx="188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More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447800" y="4572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5029200"/>
            <a:ext cx="4572000" cy="1828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981200" y="41148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590800" y="36576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267200" y="19812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181600" y="15240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2590800" y="2438400"/>
            <a:ext cx="16764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V="1">
            <a:off x="5486400" y="2438400"/>
            <a:ext cx="16764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4495800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4572000" y="31242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76200" y="2363788"/>
            <a:ext cx="28209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center of mass </a:t>
            </a:r>
          </a:p>
          <a:p>
            <a:pPr eaLnBrk="1" hangingPunct="1"/>
            <a:r>
              <a:rPr kumimoji="0" lang="en-US" altLang="en-US" sz="2400"/>
              <a:t>of the whole stack</a:t>
            </a:r>
          </a:p>
        </p:txBody>
      </p:sp>
      <p:sp>
        <p:nvSpPr>
          <p:cNvPr id="44045" name="Freeform 13"/>
          <p:cNvSpPr>
            <a:spLocks/>
          </p:cNvSpPr>
          <p:nvPr/>
        </p:nvSpPr>
        <p:spPr bwMode="auto">
          <a:xfrm>
            <a:off x="2209800" y="2374900"/>
            <a:ext cx="2209800" cy="596900"/>
          </a:xfrm>
          <a:custGeom>
            <a:avLst/>
            <a:gdLst>
              <a:gd name="T0" fmla="*/ 0 w 1392"/>
              <a:gd name="T1" fmla="*/ 215900 h 376"/>
              <a:gd name="T2" fmla="*/ 1143000 w 1392"/>
              <a:gd name="T3" fmla="*/ 63500 h 376"/>
              <a:gd name="T4" fmla="*/ 2209800 w 1392"/>
              <a:gd name="T5" fmla="*/ 596900 h 3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92" h="376">
                <a:moveTo>
                  <a:pt x="0" y="136"/>
                </a:moveTo>
                <a:cubicBezTo>
                  <a:pt x="244" y="68"/>
                  <a:pt x="488" y="0"/>
                  <a:pt x="720" y="40"/>
                </a:cubicBezTo>
                <a:cubicBezTo>
                  <a:pt x="952" y="80"/>
                  <a:pt x="1172" y="228"/>
                  <a:pt x="1392" y="3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6324600" y="1447800"/>
            <a:ext cx="355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1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415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2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2743200" y="4495800"/>
            <a:ext cx="384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n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3657600" y="457200"/>
            <a:ext cx="188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More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052638" y="4572000"/>
            <a:ext cx="290353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5029200"/>
            <a:ext cx="4572000" cy="1828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590800" y="41148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200400" y="36576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716463" y="1981200"/>
            <a:ext cx="290353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630863" y="1524000"/>
            <a:ext cx="290353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3200400" y="2438400"/>
            <a:ext cx="15240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6096000" y="2438400"/>
            <a:ext cx="15240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498" name="Oval 10"/>
          <p:cNvSpPr>
            <a:spLocks noChangeArrowheads="1"/>
          </p:cNvSpPr>
          <p:nvPr/>
        </p:nvSpPr>
        <p:spPr bwMode="auto">
          <a:xfrm>
            <a:off x="4495800" y="2971800"/>
            <a:ext cx="152400" cy="152400"/>
          </a:xfrm>
          <a:prstGeom prst="ellipse">
            <a:avLst/>
          </a:prstGeom>
          <a:solidFill>
            <a:srgbClr val="339966"/>
          </a:solidFill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499" name="Line 11"/>
          <p:cNvSpPr>
            <a:spLocks noChangeShapeType="1"/>
          </p:cNvSpPr>
          <p:nvPr/>
        </p:nvSpPr>
        <p:spPr bwMode="auto">
          <a:xfrm>
            <a:off x="4572000" y="31242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500" name="Text Box 12"/>
          <p:cNvSpPr txBox="1">
            <a:spLocks noChangeArrowheads="1"/>
          </p:cNvSpPr>
          <p:nvPr/>
        </p:nvSpPr>
        <p:spPr bwMode="auto">
          <a:xfrm>
            <a:off x="39688" y="2362200"/>
            <a:ext cx="23987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center of mass </a:t>
            </a:r>
          </a:p>
          <a:p>
            <a:pPr eaLnBrk="1" hangingPunct="1"/>
            <a:r>
              <a:rPr kumimoji="0" lang="en-US" altLang="en-US" sz="2400"/>
              <a:t>of all </a:t>
            </a:r>
            <a:r>
              <a:rPr kumimoji="0" lang="en-US" altLang="en-US" sz="2400">
                <a:solidFill>
                  <a:srgbClr val="000099"/>
                </a:solidFill>
              </a:rPr>
              <a:t>n+1</a:t>
            </a:r>
            <a:r>
              <a:rPr kumimoji="0" lang="en-US" altLang="en-US" sz="2400" i="1"/>
              <a:t> </a:t>
            </a:r>
            <a:r>
              <a:rPr kumimoji="0" lang="en-US" altLang="en-US" sz="2400"/>
              <a:t>books</a:t>
            </a:r>
          </a:p>
          <a:p>
            <a:pPr eaLnBrk="1" hangingPunct="1"/>
            <a:r>
              <a:rPr kumimoji="0" lang="en-US" altLang="en-US" sz="2400"/>
              <a:t>at table edge</a:t>
            </a:r>
            <a:endParaRPr kumimoji="0" lang="en-US" altLang="en-US" sz="2400" i="1"/>
          </a:p>
        </p:txBody>
      </p:sp>
      <p:sp>
        <p:nvSpPr>
          <p:cNvPr id="319501" name="Freeform 13"/>
          <p:cNvSpPr>
            <a:spLocks/>
          </p:cNvSpPr>
          <p:nvPr/>
        </p:nvSpPr>
        <p:spPr bwMode="auto">
          <a:xfrm>
            <a:off x="2438400" y="2362200"/>
            <a:ext cx="1981200" cy="609600"/>
          </a:xfrm>
          <a:custGeom>
            <a:avLst/>
            <a:gdLst>
              <a:gd name="T0" fmla="*/ 0 w 1392"/>
              <a:gd name="T1" fmla="*/ 220494 h 376"/>
              <a:gd name="T2" fmla="*/ 1024759 w 1392"/>
              <a:gd name="T3" fmla="*/ 64851 h 376"/>
              <a:gd name="T4" fmla="*/ 1981200 w 1392"/>
              <a:gd name="T5" fmla="*/ 609600 h 3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92" h="376">
                <a:moveTo>
                  <a:pt x="0" y="136"/>
                </a:moveTo>
                <a:cubicBezTo>
                  <a:pt x="244" y="68"/>
                  <a:pt x="488" y="0"/>
                  <a:pt x="720" y="40"/>
                </a:cubicBezTo>
                <a:cubicBezTo>
                  <a:pt x="952" y="80"/>
                  <a:pt x="1172" y="228"/>
                  <a:pt x="1392" y="3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6240463" y="1066800"/>
            <a:ext cx="290353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03" name="Oval 15"/>
          <p:cNvSpPr>
            <a:spLocks noChangeArrowheads="1"/>
          </p:cNvSpPr>
          <p:nvPr/>
        </p:nvSpPr>
        <p:spPr bwMode="auto">
          <a:xfrm>
            <a:off x="48768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04" name="Line 16"/>
          <p:cNvSpPr>
            <a:spLocks noChangeShapeType="1"/>
          </p:cNvSpPr>
          <p:nvPr/>
        </p:nvSpPr>
        <p:spPr bwMode="auto">
          <a:xfrm>
            <a:off x="4953000" y="27432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505" name="Text Box 17"/>
          <p:cNvSpPr txBox="1">
            <a:spLocks noChangeArrowheads="1"/>
          </p:cNvSpPr>
          <p:nvPr/>
        </p:nvSpPr>
        <p:spPr bwMode="auto">
          <a:xfrm>
            <a:off x="6172200" y="37338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center of mass of top </a:t>
            </a:r>
            <a:r>
              <a:rPr kumimoji="0" lang="en-US" altLang="en-US" sz="2400">
                <a:solidFill>
                  <a:srgbClr val="000099"/>
                </a:solidFill>
              </a:rPr>
              <a:t>n</a:t>
            </a:r>
            <a:r>
              <a:rPr kumimoji="0" lang="en-US" altLang="en-US" sz="2400"/>
              <a:t> books at edge of book n+1</a:t>
            </a:r>
          </a:p>
        </p:txBody>
      </p:sp>
      <p:sp>
        <p:nvSpPr>
          <p:cNvPr id="319506" name="Freeform 18"/>
          <p:cNvSpPr>
            <a:spLocks/>
          </p:cNvSpPr>
          <p:nvPr/>
        </p:nvSpPr>
        <p:spPr bwMode="auto">
          <a:xfrm>
            <a:off x="5105400" y="2667000"/>
            <a:ext cx="2286000" cy="1143000"/>
          </a:xfrm>
          <a:custGeom>
            <a:avLst/>
            <a:gdLst>
              <a:gd name="T0" fmla="*/ 2286000 w 864"/>
              <a:gd name="T1" fmla="*/ 1143000 h 720"/>
              <a:gd name="T2" fmla="*/ 1778000 w 864"/>
              <a:gd name="T3" fmla="*/ 304800 h 720"/>
              <a:gd name="T4" fmla="*/ 0 w 864"/>
              <a:gd name="T5" fmla="*/ 0 h 7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4" h="720">
                <a:moveTo>
                  <a:pt x="864" y="720"/>
                </a:moveTo>
                <a:cubicBezTo>
                  <a:pt x="840" y="516"/>
                  <a:pt x="816" y="312"/>
                  <a:pt x="672" y="192"/>
                </a:cubicBezTo>
                <a:cubicBezTo>
                  <a:pt x="528" y="72"/>
                  <a:pt x="264" y="3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507" name="Text Box 19"/>
          <p:cNvSpPr txBox="1">
            <a:spLocks noChangeArrowheads="1"/>
          </p:cNvSpPr>
          <p:nvPr/>
        </p:nvSpPr>
        <p:spPr bwMode="auto">
          <a:xfrm>
            <a:off x="4572000" y="5522913"/>
            <a:ext cx="2135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3200">
                <a:solidFill>
                  <a:schemeClr val="accent2"/>
                </a:solidFill>
                <a:cs typeface="Times New Roman" pitchFamily="18" charset="0"/>
              </a:rPr>
              <a:t>∆</a:t>
            </a:r>
            <a:r>
              <a:rPr kumimoji="0" lang="en-US" altLang="en-US" sz="3200">
                <a:solidFill>
                  <a:schemeClr val="accent2"/>
                </a:solidFill>
              </a:rPr>
              <a:t>overhang</a:t>
            </a:r>
          </a:p>
        </p:txBody>
      </p:sp>
      <p:graphicFrame>
        <p:nvGraphicFramePr>
          <p:cNvPr id="319508" name="Object 20"/>
          <p:cNvGraphicFramePr>
            <a:graphicFrameLocks noChangeAspect="1"/>
          </p:cNvGraphicFramePr>
          <p:nvPr/>
        </p:nvGraphicFramePr>
        <p:xfrm>
          <a:off x="4429125" y="4381500"/>
          <a:ext cx="676275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8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381500"/>
                        <a:ext cx="676275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7569200" y="990600"/>
            <a:ext cx="355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1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6731000" y="1524000"/>
            <a:ext cx="415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2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3810000" y="4038600"/>
            <a:ext cx="384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n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2667000" y="4572000"/>
            <a:ext cx="7381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n+1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3775075" y="457200"/>
            <a:ext cx="155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Overhang</a:t>
            </a:r>
          </a:p>
        </p:txBody>
      </p:sp>
      <p:sp>
        <p:nvSpPr>
          <p:cNvPr id="319514" name="Oval 26"/>
          <p:cNvSpPr>
            <a:spLocks noChangeArrowheads="1"/>
          </p:cNvSpPr>
          <p:nvPr/>
        </p:nvSpPr>
        <p:spPr bwMode="auto">
          <a:xfrm>
            <a:off x="48768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15" name="Line 27"/>
          <p:cNvSpPr>
            <a:spLocks noChangeShapeType="1"/>
          </p:cNvSpPr>
          <p:nvPr/>
        </p:nvSpPr>
        <p:spPr bwMode="auto">
          <a:xfrm>
            <a:off x="4953000" y="27432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516" name="Oval 28"/>
          <p:cNvSpPr>
            <a:spLocks noChangeArrowheads="1"/>
          </p:cNvSpPr>
          <p:nvPr/>
        </p:nvSpPr>
        <p:spPr bwMode="auto">
          <a:xfrm>
            <a:off x="3505200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17" name="Line 29"/>
          <p:cNvSpPr>
            <a:spLocks noChangeShapeType="1"/>
          </p:cNvSpPr>
          <p:nvPr/>
        </p:nvSpPr>
        <p:spPr bwMode="auto">
          <a:xfrm>
            <a:off x="3581400" y="48768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519" name="Text Box 31"/>
          <p:cNvSpPr txBox="1">
            <a:spLocks noChangeArrowheads="1"/>
          </p:cNvSpPr>
          <p:nvPr/>
        </p:nvSpPr>
        <p:spPr bwMode="auto">
          <a:xfrm>
            <a:off x="192088" y="5257800"/>
            <a:ext cx="245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center of mass </a:t>
            </a:r>
          </a:p>
          <a:p>
            <a:pPr eaLnBrk="1" hangingPunct="1"/>
            <a:r>
              <a:rPr kumimoji="0" lang="en-US" altLang="en-US" sz="2400"/>
              <a:t>of the new book</a:t>
            </a:r>
            <a:endParaRPr kumimoji="0" lang="en-US" altLang="en-US" sz="2400" i="1"/>
          </a:p>
        </p:txBody>
      </p:sp>
      <p:sp>
        <p:nvSpPr>
          <p:cNvPr id="319520" name="Line 32"/>
          <p:cNvSpPr>
            <a:spLocks noChangeShapeType="1"/>
          </p:cNvSpPr>
          <p:nvPr/>
        </p:nvSpPr>
        <p:spPr bwMode="auto">
          <a:xfrm flipV="1">
            <a:off x="2667000" y="5105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8" grpId="0" animBg="1"/>
      <p:bldP spid="319499" grpId="0" animBg="1"/>
      <p:bldP spid="319500" grpId="0" build="allAtOnce"/>
      <p:bldP spid="319501" grpId="0" animBg="1"/>
      <p:bldP spid="319503" grpId="0" animBg="1"/>
      <p:bldP spid="319504" grpId="0" animBg="1"/>
      <p:bldP spid="319505" grpId="0" build="allAtOnce"/>
      <p:bldP spid="319506" grpId="0" animBg="1"/>
      <p:bldP spid="319507" grpId="0" build="allAtOnce"/>
      <p:bldP spid="319514" grpId="0" animBg="1"/>
      <p:bldP spid="319515" grpId="0" animBg="1"/>
      <p:bldP spid="319516" grpId="0" animBg="1"/>
      <p:bldP spid="319517" grpId="0" animBg="1"/>
      <p:bldP spid="319519" grpId="0"/>
      <p:bldP spid="31952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2209800" y="2438400"/>
            <a:ext cx="533400" cy="527050"/>
            <a:chOff x="1392" y="1636"/>
            <a:chExt cx="336" cy="332"/>
          </a:xfrm>
        </p:grpSpPr>
        <p:sp>
          <p:nvSpPr>
            <p:cNvPr id="46101" name="AutoShape 3"/>
            <p:cNvSpPr>
              <a:spLocks noChangeArrowheads="1"/>
            </p:cNvSpPr>
            <p:nvPr/>
          </p:nvSpPr>
          <p:spPr bwMode="auto">
            <a:xfrm rot="10800000">
              <a:off x="1392" y="1680"/>
              <a:ext cx="336" cy="288"/>
            </a:xfrm>
            <a:prstGeom prst="triangle">
              <a:avLst>
                <a:gd name="adj" fmla="val 50000"/>
              </a:avLst>
            </a:prstGeom>
            <a:solidFill>
              <a:schemeClr val="folHlink">
                <a:alpha val="8980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02" name="Text Box 4"/>
            <p:cNvSpPr txBox="1">
              <a:spLocks noChangeArrowheads="1"/>
            </p:cNvSpPr>
            <p:nvPr/>
          </p:nvSpPr>
          <p:spPr bwMode="auto">
            <a:xfrm>
              <a:off x="1440" y="1636"/>
              <a:ext cx="21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r>
                <a:rPr kumimoji="0" lang="en-US" altLang="en-US" sz="2600"/>
                <a:t>1</a:t>
              </a:r>
            </a:p>
          </p:txBody>
        </p:sp>
      </p:grpSp>
      <p:grpSp>
        <p:nvGrpSpPr>
          <p:cNvPr id="46083" name="Group 5"/>
          <p:cNvGrpSpPr>
            <a:grpSpLocks/>
          </p:cNvGrpSpPr>
          <p:nvPr/>
        </p:nvGrpSpPr>
        <p:grpSpPr bwMode="auto">
          <a:xfrm>
            <a:off x="5638800" y="1136650"/>
            <a:ext cx="2133600" cy="1828800"/>
            <a:chOff x="3552" y="816"/>
            <a:chExt cx="1344" cy="1152"/>
          </a:xfrm>
        </p:grpSpPr>
        <p:sp>
          <p:nvSpPr>
            <p:cNvPr id="46099" name="AutoShape 6"/>
            <p:cNvSpPr>
              <a:spLocks noChangeArrowheads="1"/>
            </p:cNvSpPr>
            <p:nvPr/>
          </p:nvSpPr>
          <p:spPr bwMode="auto">
            <a:xfrm rot="10800000">
              <a:off x="3552" y="816"/>
              <a:ext cx="1344" cy="1152"/>
            </a:xfrm>
            <a:prstGeom prst="triangle">
              <a:avLst>
                <a:gd name="adj" fmla="val 50000"/>
              </a:avLst>
            </a:prstGeom>
            <a:solidFill>
              <a:schemeClr val="folHlink">
                <a:alpha val="8980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00" name="Text Box 7"/>
            <p:cNvSpPr txBox="1">
              <a:spLocks noChangeArrowheads="1"/>
            </p:cNvSpPr>
            <p:nvPr/>
          </p:nvSpPr>
          <p:spPr bwMode="auto">
            <a:xfrm>
              <a:off x="4100" y="1045"/>
              <a:ext cx="275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r>
                <a:rPr kumimoji="0" lang="en-US" altLang="en-US" sz="3800"/>
                <a:t>n</a:t>
              </a:r>
            </a:p>
          </p:txBody>
        </p:sp>
      </p:grpSp>
      <p:grpSp>
        <p:nvGrpSpPr>
          <p:cNvPr id="46084" name="Group 8"/>
          <p:cNvGrpSpPr>
            <a:grpSpLocks/>
          </p:cNvGrpSpPr>
          <p:nvPr/>
        </p:nvGrpSpPr>
        <p:grpSpPr bwMode="auto">
          <a:xfrm>
            <a:off x="2438400" y="3498850"/>
            <a:ext cx="4267200" cy="844550"/>
            <a:chOff x="1536" y="2304"/>
            <a:chExt cx="2688" cy="532"/>
          </a:xfrm>
        </p:grpSpPr>
        <p:sp>
          <p:nvSpPr>
            <p:cNvPr id="46095" name="Line 9"/>
            <p:cNvSpPr>
              <a:spLocks noChangeShapeType="1"/>
            </p:cNvSpPr>
            <p:nvPr/>
          </p:nvSpPr>
          <p:spPr bwMode="auto">
            <a:xfrm>
              <a:off x="1536" y="2448"/>
              <a:ext cx="26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Line 10"/>
            <p:cNvSpPr>
              <a:spLocks noChangeShapeType="1"/>
            </p:cNvSpPr>
            <p:nvPr/>
          </p:nvSpPr>
          <p:spPr bwMode="auto">
            <a:xfrm>
              <a:off x="1536" y="230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Line 11"/>
            <p:cNvSpPr>
              <a:spLocks noChangeShapeType="1"/>
            </p:cNvSpPr>
            <p:nvPr/>
          </p:nvSpPr>
          <p:spPr bwMode="auto">
            <a:xfrm>
              <a:off x="4224" y="230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Text Box 12"/>
            <p:cNvSpPr txBox="1">
              <a:spLocks noChangeArrowheads="1"/>
            </p:cNvSpPr>
            <p:nvPr/>
          </p:nvSpPr>
          <p:spPr bwMode="auto">
            <a:xfrm>
              <a:off x="2642" y="2528"/>
              <a:ext cx="443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r>
                <a:rPr kumimoji="0" lang="en-US" altLang="en-US" sz="2600"/>
                <a:t>1/2</a:t>
              </a:r>
            </a:p>
          </p:txBody>
        </p:sp>
      </p:grpSp>
      <p:sp>
        <p:nvSpPr>
          <p:cNvPr id="46085" name="Line 13"/>
          <p:cNvSpPr>
            <a:spLocks noChangeShapeType="1"/>
          </p:cNvSpPr>
          <p:nvPr/>
        </p:nvSpPr>
        <p:spPr bwMode="auto">
          <a:xfrm>
            <a:off x="2438400" y="2965450"/>
            <a:ext cx="426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086" name="Group 14"/>
          <p:cNvGrpSpPr>
            <a:grpSpLocks/>
          </p:cNvGrpSpPr>
          <p:nvPr/>
        </p:nvGrpSpPr>
        <p:grpSpPr bwMode="auto">
          <a:xfrm>
            <a:off x="6019800" y="2889250"/>
            <a:ext cx="838200" cy="762000"/>
            <a:chOff x="3792" y="1920"/>
            <a:chExt cx="528" cy="480"/>
          </a:xfrm>
        </p:grpSpPr>
        <p:sp>
          <p:nvSpPr>
            <p:cNvPr id="46092" name="AutoShape 15"/>
            <p:cNvSpPr>
              <a:spLocks noChangeArrowheads="1"/>
            </p:cNvSpPr>
            <p:nvPr/>
          </p:nvSpPr>
          <p:spPr bwMode="auto">
            <a:xfrm>
              <a:off x="3792" y="1968"/>
              <a:ext cx="144" cy="192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3" name="Text Box 16"/>
            <p:cNvSpPr txBox="1">
              <a:spLocks noChangeArrowheads="1"/>
            </p:cNvSpPr>
            <p:nvPr/>
          </p:nvSpPr>
          <p:spPr bwMode="auto">
            <a:xfrm rot="5400000">
              <a:off x="3989" y="1828"/>
              <a:ext cx="240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r>
                <a:rPr kumimoji="0" lang="en-US" altLang="en-US" sz="3800">
                  <a:solidFill>
                    <a:srgbClr val="000099"/>
                  </a:solidFill>
                  <a:latin typeface="Times New Roman" pitchFamily="18" charset="0"/>
                  <a:sym typeface="Symbol" pitchFamily="18" charset="2"/>
                </a:rPr>
                <a:t></a:t>
              </a:r>
            </a:p>
          </p:txBody>
        </p:sp>
        <p:graphicFrame>
          <p:nvGraphicFramePr>
            <p:cNvPr id="46094" name="Object 17"/>
            <p:cNvGraphicFramePr>
              <a:graphicFrameLocks noChangeAspect="1"/>
            </p:cNvGraphicFramePr>
            <p:nvPr/>
          </p:nvGraphicFramePr>
          <p:xfrm>
            <a:off x="3936" y="2064"/>
            <a:ext cx="28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03" name="Equation" r:id="rId5" imgW="139579" imgH="164957" progId="Equation.DSMT4">
                    <p:embed/>
                  </p:oleObj>
                </mc:Choice>
                <mc:Fallback>
                  <p:oleObj name="Equation" r:id="rId5" imgW="139579" imgH="164957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2064"/>
                          <a:ext cx="285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087" name="Text Box 18"/>
          <p:cNvSpPr txBox="1">
            <a:spLocks noChangeArrowheads="1"/>
          </p:cNvSpPr>
          <p:nvPr/>
        </p:nvSpPr>
        <p:spPr bwMode="auto">
          <a:xfrm>
            <a:off x="3775075" y="457200"/>
            <a:ext cx="155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Overhang</a:t>
            </a:r>
          </a:p>
        </p:txBody>
      </p:sp>
      <p:sp>
        <p:nvSpPr>
          <p:cNvPr id="321555" name="Rectangle 19"/>
          <p:cNvSpPr>
            <a:spLocks noChangeArrowheads="1"/>
          </p:cNvSpPr>
          <p:nvPr/>
        </p:nvSpPr>
        <p:spPr bwMode="auto">
          <a:xfrm>
            <a:off x="2667000" y="4648200"/>
            <a:ext cx="388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center of n-stack at x = 0.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center of</a:t>
            </a:r>
            <a:r>
              <a:rPr lang="en-US" altLang="en-US" sz="1800" i="1"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n+1</a:t>
            </a:r>
            <a:r>
              <a:rPr lang="en-US" altLang="en-US" sz="1800" baseline="30000">
                <a:latin typeface="Comic Sans MS" pitchFamily="66" charset="0"/>
              </a:rPr>
              <a:t>st</a:t>
            </a:r>
            <a:r>
              <a:rPr lang="en-US" altLang="en-US" sz="1800">
                <a:latin typeface="Comic Sans MS" pitchFamily="66" charset="0"/>
              </a:rPr>
              <a:t> book is at</a:t>
            </a:r>
            <a:r>
              <a:rPr lang="en-US" altLang="en-US" sz="1800" i="1"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x = 1/2,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so center of n+1-stack is at</a:t>
            </a:r>
            <a:endParaRPr lang="en-US" altLang="en-US" sz="1800" i="1">
              <a:latin typeface="Comic Sans MS" pitchFamily="66" charset="0"/>
            </a:endParaRPr>
          </a:p>
        </p:txBody>
      </p:sp>
      <p:pic>
        <p:nvPicPr>
          <p:cNvPr id="321558" name="Picture 2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791200"/>
            <a:ext cx="2697163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1559" name="AutoShape 23"/>
          <p:cNvSpPr>
            <a:spLocks noChangeArrowheads="1"/>
          </p:cNvSpPr>
          <p:nvPr/>
        </p:nvSpPr>
        <p:spPr bwMode="auto">
          <a:xfrm>
            <a:off x="4267200" y="59436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21561" name="Picture 2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91200"/>
            <a:ext cx="2001838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5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052638" y="4572000"/>
            <a:ext cx="290353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5029200"/>
            <a:ext cx="4572000" cy="1828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590800" y="41148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200400" y="3657600"/>
            <a:ext cx="2903538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716463" y="1981200"/>
            <a:ext cx="290353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5630863" y="1524000"/>
            <a:ext cx="290353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200400" y="2438400"/>
            <a:ext cx="15240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6096000" y="2438400"/>
            <a:ext cx="152400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4495800" y="2971800"/>
            <a:ext cx="152400" cy="152400"/>
          </a:xfrm>
          <a:prstGeom prst="ellipse">
            <a:avLst/>
          </a:prstGeom>
          <a:solidFill>
            <a:srgbClr val="339966"/>
          </a:solidFill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572000" y="31242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76200" y="2363788"/>
            <a:ext cx="2398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center of mass </a:t>
            </a:r>
          </a:p>
          <a:p>
            <a:pPr eaLnBrk="1" hangingPunct="1"/>
            <a:r>
              <a:rPr kumimoji="0" lang="en-US" altLang="en-US" sz="2400"/>
              <a:t>of all </a:t>
            </a:r>
            <a:r>
              <a:rPr kumimoji="0" lang="en-US" altLang="en-US" sz="2400">
                <a:solidFill>
                  <a:srgbClr val="000099"/>
                </a:solidFill>
              </a:rPr>
              <a:t>n+1</a:t>
            </a:r>
            <a:r>
              <a:rPr kumimoji="0" lang="en-US" altLang="en-US" sz="2400" i="1"/>
              <a:t> </a:t>
            </a:r>
            <a:r>
              <a:rPr kumimoji="0" lang="en-US" altLang="en-US" sz="2400"/>
              <a:t>books</a:t>
            </a:r>
            <a:endParaRPr kumimoji="0" lang="en-US" altLang="en-US" sz="2400" i="1"/>
          </a:p>
        </p:txBody>
      </p:sp>
      <p:sp>
        <p:nvSpPr>
          <p:cNvPr id="47117" name="Freeform 13"/>
          <p:cNvSpPr>
            <a:spLocks/>
          </p:cNvSpPr>
          <p:nvPr/>
        </p:nvSpPr>
        <p:spPr bwMode="auto">
          <a:xfrm>
            <a:off x="2438400" y="2362200"/>
            <a:ext cx="1981200" cy="609600"/>
          </a:xfrm>
          <a:custGeom>
            <a:avLst/>
            <a:gdLst>
              <a:gd name="T0" fmla="*/ 0 w 1392"/>
              <a:gd name="T1" fmla="*/ 220494 h 376"/>
              <a:gd name="T2" fmla="*/ 1024759 w 1392"/>
              <a:gd name="T3" fmla="*/ 64851 h 376"/>
              <a:gd name="T4" fmla="*/ 1981200 w 1392"/>
              <a:gd name="T5" fmla="*/ 609600 h 3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92" h="376">
                <a:moveTo>
                  <a:pt x="0" y="136"/>
                </a:moveTo>
                <a:cubicBezTo>
                  <a:pt x="244" y="68"/>
                  <a:pt x="488" y="0"/>
                  <a:pt x="720" y="40"/>
                </a:cubicBezTo>
                <a:cubicBezTo>
                  <a:pt x="952" y="80"/>
                  <a:pt x="1172" y="228"/>
                  <a:pt x="1392" y="3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6240463" y="1066800"/>
            <a:ext cx="2903537" cy="450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48768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4953000" y="27432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172200" y="37338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center of mass of top </a:t>
            </a:r>
            <a:r>
              <a:rPr kumimoji="0" lang="en-US" altLang="en-US" sz="2400">
                <a:solidFill>
                  <a:srgbClr val="000099"/>
                </a:solidFill>
              </a:rPr>
              <a:t>n</a:t>
            </a:r>
            <a:r>
              <a:rPr kumimoji="0" lang="en-US" altLang="en-US" sz="2400"/>
              <a:t> books</a:t>
            </a:r>
          </a:p>
        </p:txBody>
      </p:sp>
      <p:sp>
        <p:nvSpPr>
          <p:cNvPr id="47122" name="Freeform 18"/>
          <p:cNvSpPr>
            <a:spLocks/>
          </p:cNvSpPr>
          <p:nvPr/>
        </p:nvSpPr>
        <p:spPr bwMode="auto">
          <a:xfrm>
            <a:off x="5105400" y="2667000"/>
            <a:ext cx="2286000" cy="1143000"/>
          </a:xfrm>
          <a:custGeom>
            <a:avLst/>
            <a:gdLst>
              <a:gd name="T0" fmla="*/ 2286000 w 864"/>
              <a:gd name="T1" fmla="*/ 1143000 h 720"/>
              <a:gd name="T2" fmla="*/ 1778000 w 864"/>
              <a:gd name="T3" fmla="*/ 304800 h 720"/>
              <a:gd name="T4" fmla="*/ 0 w 864"/>
              <a:gd name="T5" fmla="*/ 0 h 7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4" h="720">
                <a:moveTo>
                  <a:pt x="864" y="720"/>
                </a:moveTo>
                <a:cubicBezTo>
                  <a:pt x="840" y="516"/>
                  <a:pt x="816" y="312"/>
                  <a:pt x="672" y="192"/>
                </a:cubicBezTo>
                <a:cubicBezTo>
                  <a:pt x="528" y="72"/>
                  <a:pt x="264" y="3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7123" name="Object 19"/>
          <p:cNvGraphicFramePr>
            <a:graphicFrameLocks noChangeAspect="1"/>
          </p:cNvGraphicFramePr>
          <p:nvPr/>
        </p:nvGraphicFramePr>
        <p:xfrm>
          <a:off x="4429125" y="4267200"/>
          <a:ext cx="676275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267200"/>
                        <a:ext cx="676275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7569200" y="990600"/>
            <a:ext cx="355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1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6731000" y="1524000"/>
            <a:ext cx="415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2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810000" y="4038600"/>
            <a:ext cx="384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n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3200400" y="4572000"/>
            <a:ext cx="7381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3000"/>
              <a:t>n+1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4114800" y="5653088"/>
            <a:ext cx="243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2800">
                <a:solidFill>
                  <a:srgbClr val="0033CC"/>
                </a:solidFill>
              </a:rPr>
              <a:t>1/2(n+1)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3775075" y="457200"/>
            <a:ext cx="155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Overhang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/>
          </p:cNvSpPr>
          <p:nvPr/>
        </p:nvSpPr>
        <p:spPr bwMode="auto">
          <a:xfrm>
            <a:off x="2362200" y="1371600"/>
            <a:ext cx="4343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latin typeface="Comic Sans MS" pitchFamily="66" charset="0"/>
              </a:rPr>
              <a:t>B</a:t>
            </a:r>
            <a:r>
              <a:rPr lang="en-US" altLang="en-US" sz="2400" baseline="-25000">
                <a:latin typeface="Comic Sans MS" pitchFamily="66" charset="0"/>
              </a:rPr>
              <a:t>n   </a:t>
            </a:r>
            <a:r>
              <a:rPr lang="en-US" altLang="en-US" sz="2400">
                <a:latin typeface="Comic Sans MS" pitchFamily="66" charset="0"/>
              </a:rPr>
              <a:t>::= overhang of n books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Comic Sans MS" pitchFamily="66" charset="0"/>
              </a:rPr>
              <a:t>B</a:t>
            </a:r>
            <a:r>
              <a:rPr lang="en-US" altLang="en-US" sz="2400" baseline="-25000">
                <a:latin typeface="Comic Sans MS" pitchFamily="66" charset="0"/>
              </a:rPr>
              <a:t>1</a:t>
            </a:r>
            <a:r>
              <a:rPr lang="en-US" altLang="en-US" sz="2400">
                <a:latin typeface="Comic Sans MS" pitchFamily="66" charset="0"/>
              </a:rPr>
              <a:t> = 1/2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Comic Sans MS" pitchFamily="66" charset="0"/>
              </a:rPr>
              <a:t>B</a:t>
            </a:r>
            <a:r>
              <a:rPr lang="en-US" altLang="en-US" sz="2400" baseline="-25000">
                <a:latin typeface="Comic Sans MS" pitchFamily="66" charset="0"/>
              </a:rPr>
              <a:t>n+1</a:t>
            </a:r>
            <a:r>
              <a:rPr lang="en-US" altLang="en-US" sz="2400">
                <a:latin typeface="Comic Sans MS" pitchFamily="66" charset="0"/>
              </a:rPr>
              <a:t> =  B</a:t>
            </a:r>
            <a:r>
              <a:rPr lang="en-US" altLang="en-US" sz="2400" baseline="-25000">
                <a:latin typeface="Comic Sans MS" pitchFamily="66" charset="0"/>
              </a:rPr>
              <a:t>n</a:t>
            </a:r>
            <a:r>
              <a:rPr lang="en-US" altLang="en-US" sz="2400">
                <a:latin typeface="Comic Sans MS" pitchFamily="66" charset="0"/>
              </a:rPr>
              <a:t> + </a:t>
            </a:r>
          </a:p>
          <a:p>
            <a:pPr eaLnBrk="1" hangingPunct="1"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latin typeface="Comic Sans MS" pitchFamily="66" charset="0"/>
              </a:rPr>
              <a:t>B</a:t>
            </a:r>
            <a:r>
              <a:rPr lang="en-US" altLang="en-US" sz="2400" baseline="-25000">
                <a:latin typeface="Comic Sans MS" pitchFamily="66" charset="0"/>
              </a:rPr>
              <a:t>n</a:t>
            </a:r>
            <a:r>
              <a:rPr lang="en-US" altLang="en-US" sz="2400">
                <a:latin typeface="Comic Sans MS" pitchFamily="66" charset="0"/>
              </a:rPr>
              <a:t> =   </a:t>
            </a:r>
          </a:p>
        </p:txBody>
      </p:sp>
      <p:graphicFrame>
        <p:nvGraphicFramePr>
          <p:cNvPr id="335875" name="Object 3"/>
          <p:cNvGraphicFramePr>
            <a:graphicFrameLocks noChangeAspect="1"/>
          </p:cNvGraphicFramePr>
          <p:nvPr/>
        </p:nvGraphicFramePr>
        <p:xfrm>
          <a:off x="4191000" y="2209800"/>
          <a:ext cx="7620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3" imgW="520700" imgH="419100" progId="Equation.DSMT4">
                  <p:embed/>
                </p:oleObj>
              </mc:Choice>
              <mc:Fallback>
                <p:oleObj name="Equation" r:id="rId3" imgW="5207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09800"/>
                        <a:ext cx="7620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/>
        </p:nvGraphicFramePr>
        <p:xfrm>
          <a:off x="3200400" y="2989263"/>
          <a:ext cx="26670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Equation" r:id="rId5" imgW="1282700" imgH="431800" progId="Equation.DSMT4">
                  <p:embed/>
                </p:oleObj>
              </mc:Choice>
              <mc:Fallback>
                <p:oleObj name="Equation" r:id="rId5" imgW="12827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989263"/>
                        <a:ext cx="266700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7" name="Object 5"/>
          <p:cNvGraphicFramePr>
            <a:graphicFrameLocks noChangeAspect="1"/>
          </p:cNvGraphicFramePr>
          <p:nvPr/>
        </p:nvGraphicFramePr>
        <p:xfrm>
          <a:off x="3048000" y="4343400"/>
          <a:ext cx="3048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Equation" r:id="rId7" imgW="1384300" imgH="393700" progId="Equation.DSMT4">
                  <p:embed/>
                </p:oleObj>
              </mc:Choice>
              <mc:Fallback>
                <p:oleObj name="Equation" r:id="rId7" imgW="13843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43400"/>
                        <a:ext cx="30480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3048000" y="5410200"/>
            <a:ext cx="312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2400"/>
              <a:t>n</a:t>
            </a:r>
            <a:r>
              <a:rPr kumimoji="0" lang="en-US" altLang="en-US" sz="2400" baseline="30000"/>
              <a:t>th</a:t>
            </a:r>
            <a:r>
              <a:rPr kumimoji="0" lang="en-US" altLang="en-US" sz="2400"/>
              <a:t> </a:t>
            </a:r>
            <a:r>
              <a:rPr kumimoji="0" lang="en-US" altLang="en-US" sz="2400">
                <a:solidFill>
                  <a:srgbClr val="000099"/>
                </a:solidFill>
              </a:rPr>
              <a:t>Harmonic number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775075" y="457200"/>
            <a:ext cx="155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Overhang</a:t>
            </a: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3776663" y="6172200"/>
            <a:ext cx="159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2400"/>
              <a:t> B</a:t>
            </a:r>
            <a:r>
              <a:rPr kumimoji="0" lang="en-US" altLang="en-US" sz="2400" baseline="-25000"/>
              <a:t>n</a:t>
            </a:r>
            <a:r>
              <a:rPr kumimoji="0" lang="en-US" altLang="en-US" sz="2400"/>
              <a:t> = H</a:t>
            </a:r>
            <a:r>
              <a:rPr kumimoji="0" lang="en-US" altLang="en-US" sz="2400" baseline="-25000"/>
              <a:t>n</a:t>
            </a:r>
            <a:r>
              <a:rPr kumimoji="0" lang="en-US" altLang="en-US" sz="2400"/>
              <a:t>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8" grpId="0" build="allAtOnce"/>
      <p:bldP spid="33588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05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Harmonic Number</a:t>
            </a:r>
          </a:p>
        </p:txBody>
      </p:sp>
      <p:graphicFrame>
        <p:nvGraphicFramePr>
          <p:cNvPr id="49155" name="Object 4"/>
          <p:cNvGraphicFramePr>
            <a:graphicFrameLocks noChangeAspect="1"/>
          </p:cNvGraphicFramePr>
          <p:nvPr/>
        </p:nvGraphicFramePr>
        <p:xfrm>
          <a:off x="3429000" y="990600"/>
          <a:ext cx="3048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7" imgW="1384300" imgH="393700" progId="Equation.DSMT4">
                  <p:embed/>
                </p:oleObj>
              </mc:Choice>
              <mc:Fallback>
                <p:oleObj name="Equation" r:id="rId7" imgW="13843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990600"/>
                        <a:ext cx="30480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752600" y="1219200"/>
            <a:ext cx="1484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large is</a:t>
            </a: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6554788" y="1219200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?</a:t>
            </a:r>
          </a:p>
        </p:txBody>
      </p:sp>
      <p:pic>
        <p:nvPicPr>
          <p:cNvPr id="331784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71688"/>
            <a:ext cx="10017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1787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11033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1789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3733800"/>
            <a:ext cx="23510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1791" name="Text Box 15"/>
          <p:cNvSpPr txBox="1">
            <a:spLocks noChangeArrowheads="1"/>
          </p:cNvSpPr>
          <p:nvPr/>
        </p:nvSpPr>
        <p:spPr bwMode="auto">
          <a:xfrm>
            <a:off x="1795463" y="4538663"/>
            <a:ext cx="338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…</a:t>
            </a:r>
          </a:p>
        </p:txBody>
      </p:sp>
      <p:sp>
        <p:nvSpPr>
          <p:cNvPr id="331794" name="Line 18"/>
          <p:cNvSpPr>
            <a:spLocks noChangeShapeType="1"/>
          </p:cNvSpPr>
          <p:nvPr/>
        </p:nvSpPr>
        <p:spPr bwMode="auto">
          <a:xfrm>
            <a:off x="4572000" y="2009775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95" name="Text Box 19"/>
          <p:cNvSpPr txBox="1">
            <a:spLocks noChangeArrowheads="1"/>
          </p:cNvSpPr>
          <p:nvPr/>
        </p:nvSpPr>
        <p:spPr bwMode="auto">
          <a:xfrm>
            <a:off x="4789488" y="2009775"/>
            <a:ext cx="1141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 number</a:t>
            </a:r>
          </a:p>
        </p:txBody>
      </p:sp>
      <p:sp>
        <p:nvSpPr>
          <p:cNvPr id="331796" name="Text Box 20"/>
          <p:cNvSpPr txBox="1">
            <a:spLocks noChangeArrowheads="1"/>
          </p:cNvSpPr>
          <p:nvPr/>
        </p:nvSpPr>
        <p:spPr bwMode="auto">
          <a:xfrm>
            <a:off x="4789488" y="2695575"/>
            <a:ext cx="370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 numbers, each &lt;= 1/2 and &gt; 1/4 </a:t>
            </a:r>
          </a:p>
        </p:txBody>
      </p:sp>
      <p:sp>
        <p:nvSpPr>
          <p:cNvPr id="331797" name="Text Box 21"/>
          <p:cNvSpPr txBox="1">
            <a:spLocks noChangeArrowheads="1"/>
          </p:cNvSpPr>
          <p:nvPr/>
        </p:nvSpPr>
        <p:spPr bwMode="auto">
          <a:xfrm>
            <a:off x="4800600" y="3762375"/>
            <a:ext cx="370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4 numbers, each &lt;= 1/4 and &gt; 1/8 </a:t>
            </a:r>
          </a:p>
        </p:txBody>
      </p:sp>
      <p:sp>
        <p:nvSpPr>
          <p:cNvPr id="331798" name="Text Box 22"/>
          <p:cNvSpPr txBox="1">
            <a:spLocks noChangeArrowheads="1"/>
          </p:cNvSpPr>
          <p:nvPr/>
        </p:nvSpPr>
        <p:spPr bwMode="auto">
          <a:xfrm>
            <a:off x="4857750" y="5057775"/>
            <a:ext cx="4094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  <a:r>
              <a:rPr lang="en-US" altLang="zh-TW" baseline="30000"/>
              <a:t>k</a:t>
            </a:r>
            <a:r>
              <a:rPr lang="en-US" altLang="zh-TW"/>
              <a:t> numbers, each &lt;= 1/2</a:t>
            </a:r>
            <a:r>
              <a:rPr lang="en-US" altLang="zh-TW" baseline="30000"/>
              <a:t>k</a:t>
            </a:r>
            <a:r>
              <a:rPr lang="en-US" altLang="zh-TW"/>
              <a:t> and &gt; 1/2</a:t>
            </a:r>
            <a:r>
              <a:rPr lang="en-US" altLang="zh-TW" baseline="30000"/>
              <a:t>k+1</a:t>
            </a:r>
            <a:r>
              <a:rPr lang="en-US" altLang="zh-TW"/>
              <a:t> </a:t>
            </a:r>
          </a:p>
        </p:txBody>
      </p:sp>
      <p:sp>
        <p:nvSpPr>
          <p:cNvPr id="331799" name="Text Box 23"/>
          <p:cNvSpPr txBox="1">
            <a:spLocks noChangeArrowheads="1"/>
          </p:cNvSpPr>
          <p:nvPr/>
        </p:nvSpPr>
        <p:spPr bwMode="auto">
          <a:xfrm>
            <a:off x="4876800" y="3152775"/>
            <a:ext cx="291623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Row sum is &lt;= 1 and &gt;= 1/2</a:t>
            </a:r>
          </a:p>
        </p:txBody>
      </p:sp>
      <p:sp>
        <p:nvSpPr>
          <p:cNvPr id="331800" name="Text Box 24"/>
          <p:cNvSpPr txBox="1">
            <a:spLocks noChangeArrowheads="1"/>
          </p:cNvSpPr>
          <p:nvPr/>
        </p:nvSpPr>
        <p:spPr bwMode="auto">
          <a:xfrm>
            <a:off x="4876800" y="4224338"/>
            <a:ext cx="2916238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Row sum is &lt;= 1 and &gt;= 1/2</a:t>
            </a:r>
          </a:p>
        </p:txBody>
      </p:sp>
      <p:sp>
        <p:nvSpPr>
          <p:cNvPr id="331801" name="Text Box 25"/>
          <p:cNvSpPr txBox="1">
            <a:spLocks noChangeArrowheads="1"/>
          </p:cNvSpPr>
          <p:nvPr/>
        </p:nvSpPr>
        <p:spPr bwMode="auto">
          <a:xfrm>
            <a:off x="4876800" y="5519738"/>
            <a:ext cx="2916238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Row sum is &lt;= 1 and &gt;= 1/2</a:t>
            </a:r>
          </a:p>
        </p:txBody>
      </p:sp>
      <p:sp>
        <p:nvSpPr>
          <p:cNvPr id="331802" name="Text Box 26"/>
          <p:cNvSpPr txBox="1">
            <a:spLocks noChangeArrowheads="1"/>
          </p:cNvSpPr>
          <p:nvPr/>
        </p:nvSpPr>
        <p:spPr bwMode="auto">
          <a:xfrm>
            <a:off x="2438400" y="6253163"/>
            <a:ext cx="4217988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sum of each row is &lt;=1 and &gt;= 1/2.</a:t>
            </a:r>
          </a:p>
        </p:txBody>
      </p:sp>
      <p:sp>
        <p:nvSpPr>
          <p:cNvPr id="331803" name="Text Box 27"/>
          <p:cNvSpPr txBox="1">
            <a:spLocks noChangeArrowheads="1"/>
          </p:cNvSpPr>
          <p:nvPr/>
        </p:nvSpPr>
        <p:spPr bwMode="auto">
          <a:xfrm>
            <a:off x="1828800" y="57912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…</a:t>
            </a:r>
          </a:p>
        </p:txBody>
      </p:sp>
      <p:pic>
        <p:nvPicPr>
          <p:cNvPr id="331804" name="Picture 2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4870450"/>
            <a:ext cx="1450975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91" grpId="0"/>
      <p:bldP spid="331794" grpId="0" animBg="1"/>
      <p:bldP spid="331795" grpId="0"/>
      <p:bldP spid="331796" grpId="0"/>
      <p:bldP spid="331797" grpId="0"/>
      <p:bldP spid="331798" grpId="0"/>
      <p:bldP spid="331799" grpId="0" animBg="1"/>
      <p:bldP spid="331800" grpId="0" animBg="1"/>
      <p:bldP spid="331801" grpId="0" animBg="1"/>
      <p:bldP spid="331802" grpId="0" animBg="1"/>
      <p:bldP spid="33180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05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Harmonic Number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429000" y="990600"/>
          <a:ext cx="3048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8" imgW="1384300" imgH="393700" progId="Equation.DSMT4">
                  <p:embed/>
                </p:oleObj>
              </mc:Choice>
              <mc:Fallback>
                <p:oleObj name="Equation" r:id="rId8" imgW="13843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990600"/>
                        <a:ext cx="30480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752600" y="1219200"/>
            <a:ext cx="1484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large is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554788" y="1219200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?</a:t>
            </a:r>
          </a:p>
        </p:txBody>
      </p:sp>
      <p:pic>
        <p:nvPicPr>
          <p:cNvPr id="50182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71688"/>
            <a:ext cx="10017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3" name="Picture 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11033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4" name="Picture 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3733800"/>
            <a:ext cx="23510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795463" y="4538663"/>
            <a:ext cx="338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…</a:t>
            </a:r>
          </a:p>
        </p:txBody>
      </p:sp>
      <p:pic>
        <p:nvPicPr>
          <p:cNvPr id="50186" name="Picture 10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876800"/>
            <a:ext cx="1509713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4572000" y="2009775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Text Box 19"/>
          <p:cNvSpPr txBox="1">
            <a:spLocks noChangeArrowheads="1"/>
          </p:cNvSpPr>
          <p:nvPr/>
        </p:nvSpPr>
        <p:spPr bwMode="auto">
          <a:xfrm>
            <a:off x="2438400" y="6253163"/>
            <a:ext cx="4217988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sum of each row is &lt;=1 and &gt;= 1/2.</a:t>
            </a:r>
          </a:p>
        </p:txBody>
      </p:sp>
      <p:sp>
        <p:nvSpPr>
          <p:cNvPr id="50189" name="Text Box 20"/>
          <p:cNvSpPr txBox="1">
            <a:spLocks noChangeArrowheads="1"/>
          </p:cNvSpPr>
          <p:nvPr/>
        </p:nvSpPr>
        <p:spPr bwMode="auto">
          <a:xfrm>
            <a:off x="1828800" y="57912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…</a:t>
            </a:r>
          </a:p>
        </p:txBody>
      </p:sp>
      <p:sp>
        <p:nvSpPr>
          <p:cNvPr id="336917" name="Text Box 21"/>
          <p:cNvSpPr txBox="1">
            <a:spLocks noChangeArrowheads="1"/>
          </p:cNvSpPr>
          <p:nvPr/>
        </p:nvSpPr>
        <p:spPr bwMode="auto">
          <a:xfrm>
            <a:off x="4860925" y="2174875"/>
            <a:ext cx="29495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k rows have 2</a:t>
            </a:r>
            <a:r>
              <a:rPr lang="en-US" altLang="zh-TW" baseline="30000"/>
              <a:t>k</a:t>
            </a:r>
            <a:r>
              <a:rPr lang="en-US" altLang="zh-TW"/>
              <a:t>-1 numbers.</a:t>
            </a:r>
          </a:p>
        </p:txBody>
      </p:sp>
      <p:sp>
        <p:nvSpPr>
          <p:cNvPr id="336918" name="Rectangle 22"/>
          <p:cNvSpPr>
            <a:spLocks noChangeArrowheads="1"/>
          </p:cNvSpPr>
          <p:nvPr/>
        </p:nvSpPr>
        <p:spPr bwMode="auto">
          <a:xfrm>
            <a:off x="4876800" y="2971800"/>
            <a:ext cx="41910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n is between 2</a:t>
            </a:r>
            <a:r>
              <a:rPr lang="en-US" altLang="zh-TW" baseline="30000"/>
              <a:t>k</a:t>
            </a:r>
            <a:r>
              <a:rPr lang="en-US" altLang="zh-TW"/>
              <a:t>-1 and 2</a:t>
            </a:r>
            <a:r>
              <a:rPr lang="en-US" altLang="zh-TW" baseline="30000"/>
              <a:t>k+1</a:t>
            </a:r>
            <a:r>
              <a:rPr lang="en-US" altLang="zh-TW"/>
              <a:t>-1,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are &gt;= k rows and &lt;= k+1 rows,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so the sum is at least k/2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is at most (k+1).</a:t>
            </a:r>
          </a:p>
        </p:txBody>
      </p:sp>
      <p:pic>
        <p:nvPicPr>
          <p:cNvPr id="336921" name="Picture 2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53000"/>
            <a:ext cx="4038600" cy="7000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1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Text Box 2"/>
          <p:cNvSpPr txBox="1">
            <a:spLocks noChangeArrowheads="1"/>
          </p:cNvSpPr>
          <p:nvPr/>
        </p:nvSpPr>
        <p:spPr bwMode="auto">
          <a:xfrm>
            <a:off x="4191000" y="2670175"/>
            <a:ext cx="801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3200"/>
              <a:t>  1</a:t>
            </a:r>
          </a:p>
          <a:p>
            <a:pPr eaLnBrk="1" hangingPunct="1"/>
            <a:r>
              <a:rPr kumimoji="0" lang="en-US" altLang="en-US" sz="3200"/>
              <a:t>x+1</a:t>
            </a:r>
          </a:p>
        </p:txBody>
      </p:sp>
      <p:sp>
        <p:nvSpPr>
          <p:cNvPr id="332803" name="Rectangle 3"/>
          <p:cNvSpPr>
            <a:spLocks noChangeArrowheads="1"/>
          </p:cNvSpPr>
          <p:nvPr/>
        </p:nvSpPr>
        <p:spPr bwMode="auto">
          <a:xfrm>
            <a:off x="2266950" y="1352550"/>
            <a:ext cx="566738" cy="4687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2844800" y="3540125"/>
            <a:ext cx="566738" cy="2511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3411538" y="4168775"/>
            <a:ext cx="566737" cy="18811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2806" name="Rectangle 6"/>
          <p:cNvSpPr>
            <a:spLocks noChangeArrowheads="1"/>
          </p:cNvSpPr>
          <p:nvPr/>
        </p:nvSpPr>
        <p:spPr bwMode="auto">
          <a:xfrm>
            <a:off x="3976688" y="4516438"/>
            <a:ext cx="566737" cy="15319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2807" name="Rectangle 7"/>
          <p:cNvSpPr>
            <a:spLocks noChangeArrowheads="1"/>
          </p:cNvSpPr>
          <p:nvPr/>
        </p:nvSpPr>
        <p:spPr bwMode="auto">
          <a:xfrm>
            <a:off x="4543425" y="4724400"/>
            <a:ext cx="566738" cy="132715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2808" name="Rectangle 8"/>
          <p:cNvSpPr>
            <a:spLocks noChangeArrowheads="1"/>
          </p:cNvSpPr>
          <p:nvPr/>
        </p:nvSpPr>
        <p:spPr bwMode="auto">
          <a:xfrm>
            <a:off x="5108575" y="4838700"/>
            <a:ext cx="566738" cy="1211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2809" name="Rectangle 9"/>
          <p:cNvSpPr>
            <a:spLocks noChangeArrowheads="1"/>
          </p:cNvSpPr>
          <p:nvPr/>
        </p:nvSpPr>
        <p:spPr bwMode="auto">
          <a:xfrm>
            <a:off x="5675313" y="4927600"/>
            <a:ext cx="566737" cy="1120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2810" name="Rectangle 10"/>
          <p:cNvSpPr>
            <a:spLocks noChangeArrowheads="1"/>
          </p:cNvSpPr>
          <p:nvPr/>
        </p:nvSpPr>
        <p:spPr bwMode="auto">
          <a:xfrm>
            <a:off x="6240463" y="4991100"/>
            <a:ext cx="566737" cy="1055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/>
            <a:endParaRPr kumimoji="0" lang="en-US" altLang="en-US" sz="4600"/>
          </a:p>
        </p:txBody>
      </p:sp>
      <p:sp>
        <p:nvSpPr>
          <p:cNvPr id="332811" name="Text Box 11"/>
          <p:cNvSpPr txBox="1">
            <a:spLocks noChangeArrowheads="1"/>
          </p:cNvSpPr>
          <p:nvPr/>
        </p:nvSpPr>
        <p:spPr bwMode="auto">
          <a:xfrm>
            <a:off x="2108200" y="6115050"/>
            <a:ext cx="4973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0    1     2    3    4    5     6    7    8 </a:t>
            </a:r>
          </a:p>
        </p:txBody>
      </p:sp>
      <p:sp>
        <p:nvSpPr>
          <p:cNvPr id="332812" name="Freeform 12"/>
          <p:cNvSpPr>
            <a:spLocks/>
          </p:cNvSpPr>
          <p:nvPr/>
        </p:nvSpPr>
        <p:spPr bwMode="auto">
          <a:xfrm>
            <a:off x="2266950" y="1352550"/>
            <a:ext cx="5241925" cy="3708400"/>
          </a:xfrm>
          <a:custGeom>
            <a:avLst/>
            <a:gdLst>
              <a:gd name="T0" fmla="*/ 0 w 3302"/>
              <a:gd name="T1" fmla="*/ 0 h 2336"/>
              <a:gd name="T2" fmla="*/ 566738 w 3302"/>
              <a:gd name="T3" fmla="*/ 2176463 h 2336"/>
              <a:gd name="T4" fmla="*/ 1133475 w 3302"/>
              <a:gd name="T5" fmla="*/ 2806700 h 2336"/>
              <a:gd name="T6" fmla="*/ 1700213 w 3302"/>
              <a:gd name="T7" fmla="*/ 3154363 h 2336"/>
              <a:gd name="T8" fmla="*/ 2266950 w 3302"/>
              <a:gd name="T9" fmla="*/ 3360738 h 2336"/>
              <a:gd name="T10" fmla="*/ 2833688 w 3302"/>
              <a:gd name="T11" fmla="*/ 3476625 h 2336"/>
              <a:gd name="T12" fmla="*/ 3400425 w 3302"/>
              <a:gd name="T13" fmla="*/ 3567113 h 2336"/>
              <a:gd name="T14" fmla="*/ 3967163 w 3302"/>
              <a:gd name="T15" fmla="*/ 3632200 h 2336"/>
              <a:gd name="T16" fmla="*/ 5241925 w 3302"/>
              <a:gd name="T17" fmla="*/ 3708400 h 23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02" h="2336">
                <a:moveTo>
                  <a:pt x="0" y="0"/>
                </a:moveTo>
                <a:cubicBezTo>
                  <a:pt x="119" y="538"/>
                  <a:pt x="238" y="1076"/>
                  <a:pt x="357" y="1371"/>
                </a:cubicBezTo>
                <a:cubicBezTo>
                  <a:pt x="476" y="1666"/>
                  <a:pt x="595" y="1665"/>
                  <a:pt x="714" y="1768"/>
                </a:cubicBezTo>
                <a:cubicBezTo>
                  <a:pt x="833" y="1871"/>
                  <a:pt x="952" y="1929"/>
                  <a:pt x="1071" y="1987"/>
                </a:cubicBezTo>
                <a:cubicBezTo>
                  <a:pt x="1190" y="2045"/>
                  <a:pt x="1309" y="2083"/>
                  <a:pt x="1428" y="2117"/>
                </a:cubicBezTo>
                <a:cubicBezTo>
                  <a:pt x="1547" y="2151"/>
                  <a:pt x="1666" y="2168"/>
                  <a:pt x="1785" y="2190"/>
                </a:cubicBezTo>
                <a:cubicBezTo>
                  <a:pt x="1904" y="2212"/>
                  <a:pt x="2023" y="2231"/>
                  <a:pt x="2142" y="2247"/>
                </a:cubicBezTo>
                <a:cubicBezTo>
                  <a:pt x="2261" y="2263"/>
                  <a:pt x="2306" y="2273"/>
                  <a:pt x="2499" y="2288"/>
                </a:cubicBezTo>
                <a:cubicBezTo>
                  <a:pt x="2692" y="2303"/>
                  <a:pt x="3162" y="2328"/>
                  <a:pt x="3302" y="2336"/>
                </a:cubicBezTo>
              </a:path>
            </a:pathLst>
          </a:custGeom>
          <a:noFill/>
          <a:ln w="19050" cap="rnd" cmpd="sng">
            <a:solidFill>
              <a:schemeClr val="tx1"/>
            </a:solidFill>
            <a:prstDash val="sysDot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13" name="Text Box 13"/>
          <p:cNvSpPr txBox="1">
            <a:spLocks noChangeArrowheads="1"/>
          </p:cNvSpPr>
          <p:nvPr/>
        </p:nvSpPr>
        <p:spPr bwMode="auto">
          <a:xfrm>
            <a:off x="1981200" y="1146175"/>
            <a:ext cx="298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000"/>
              <a:t>1</a:t>
            </a:r>
          </a:p>
        </p:txBody>
      </p:sp>
      <p:sp>
        <p:nvSpPr>
          <p:cNvPr id="332814" name="Line 14"/>
          <p:cNvSpPr>
            <a:spLocks noChangeShapeType="1"/>
          </p:cNvSpPr>
          <p:nvPr/>
        </p:nvSpPr>
        <p:spPr bwMode="auto">
          <a:xfrm>
            <a:off x="4222750" y="3200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15" name="Freeform 15"/>
          <p:cNvSpPr>
            <a:spLocks/>
          </p:cNvSpPr>
          <p:nvPr/>
        </p:nvSpPr>
        <p:spPr bwMode="auto">
          <a:xfrm>
            <a:off x="3048000" y="3429000"/>
            <a:ext cx="1082675" cy="463550"/>
          </a:xfrm>
          <a:custGeom>
            <a:avLst/>
            <a:gdLst>
              <a:gd name="T0" fmla="*/ 1082675 w 682"/>
              <a:gd name="T1" fmla="*/ 0 h 292"/>
              <a:gd name="T2" fmla="*/ 488950 w 682"/>
              <a:gd name="T3" fmla="*/ 141288 h 292"/>
              <a:gd name="T4" fmla="*/ 0 w 682"/>
              <a:gd name="T5" fmla="*/ 463550 h 2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2" h="292">
                <a:moveTo>
                  <a:pt x="682" y="0"/>
                </a:moveTo>
                <a:cubicBezTo>
                  <a:pt x="552" y="20"/>
                  <a:pt x="422" y="40"/>
                  <a:pt x="308" y="89"/>
                </a:cubicBezTo>
                <a:cubicBezTo>
                  <a:pt x="194" y="138"/>
                  <a:pt x="54" y="258"/>
                  <a:pt x="0" y="2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16" name="Text Box 16"/>
          <p:cNvSpPr txBox="1">
            <a:spLocks noChangeArrowheads="1"/>
          </p:cNvSpPr>
          <p:nvPr/>
        </p:nvSpPr>
        <p:spPr bwMode="auto">
          <a:xfrm>
            <a:off x="1905000" y="3203575"/>
            <a:ext cx="339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2000"/>
              <a:t>1</a:t>
            </a:r>
          </a:p>
          <a:p>
            <a:r>
              <a:rPr kumimoji="0" lang="en-US" altLang="en-US" sz="2000"/>
              <a:t>2</a:t>
            </a:r>
          </a:p>
        </p:txBody>
      </p:sp>
      <p:sp>
        <p:nvSpPr>
          <p:cNvPr id="332817" name="Text Box 17"/>
          <p:cNvSpPr txBox="1">
            <a:spLocks noChangeArrowheads="1"/>
          </p:cNvSpPr>
          <p:nvPr/>
        </p:nvSpPr>
        <p:spPr bwMode="auto">
          <a:xfrm>
            <a:off x="1905000" y="3813175"/>
            <a:ext cx="339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2000"/>
              <a:t>1</a:t>
            </a:r>
          </a:p>
          <a:p>
            <a:r>
              <a:rPr kumimoji="0" lang="en-US" altLang="en-US" sz="2000"/>
              <a:t>3</a:t>
            </a:r>
          </a:p>
        </p:txBody>
      </p:sp>
      <p:sp>
        <p:nvSpPr>
          <p:cNvPr id="332818" name="Line 18"/>
          <p:cNvSpPr>
            <a:spLocks noChangeShapeType="1"/>
          </p:cNvSpPr>
          <p:nvPr/>
        </p:nvSpPr>
        <p:spPr bwMode="auto">
          <a:xfrm>
            <a:off x="1905000" y="4191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19" name="Line 19"/>
          <p:cNvSpPr>
            <a:spLocks noChangeShapeType="1"/>
          </p:cNvSpPr>
          <p:nvPr/>
        </p:nvSpPr>
        <p:spPr bwMode="auto">
          <a:xfrm>
            <a:off x="1905000" y="353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20" name="Text Box 20"/>
          <p:cNvSpPr txBox="1">
            <a:spLocks noChangeArrowheads="1"/>
          </p:cNvSpPr>
          <p:nvPr/>
        </p:nvSpPr>
        <p:spPr bwMode="auto">
          <a:xfrm>
            <a:off x="2971800" y="5108575"/>
            <a:ext cx="339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2000"/>
              <a:t>1</a:t>
            </a:r>
          </a:p>
          <a:p>
            <a:r>
              <a:rPr kumimoji="0" lang="en-US" altLang="en-US" sz="2000"/>
              <a:t>2</a:t>
            </a:r>
          </a:p>
        </p:txBody>
      </p:sp>
      <p:sp>
        <p:nvSpPr>
          <p:cNvPr id="332821" name="Line 21"/>
          <p:cNvSpPr>
            <a:spLocks noChangeShapeType="1"/>
          </p:cNvSpPr>
          <p:nvPr/>
        </p:nvSpPr>
        <p:spPr bwMode="auto">
          <a:xfrm>
            <a:off x="2971800" y="543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22" name="Text Box 22"/>
          <p:cNvSpPr txBox="1">
            <a:spLocks noChangeArrowheads="1"/>
          </p:cNvSpPr>
          <p:nvPr/>
        </p:nvSpPr>
        <p:spPr bwMode="auto">
          <a:xfrm>
            <a:off x="2362200" y="5184775"/>
            <a:ext cx="298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000"/>
              <a:t>1</a:t>
            </a:r>
          </a:p>
        </p:txBody>
      </p:sp>
      <p:sp>
        <p:nvSpPr>
          <p:cNvPr id="332823" name="Text Box 23"/>
          <p:cNvSpPr txBox="1">
            <a:spLocks noChangeArrowheads="1"/>
          </p:cNvSpPr>
          <p:nvPr/>
        </p:nvSpPr>
        <p:spPr bwMode="auto">
          <a:xfrm>
            <a:off x="3581400" y="5108575"/>
            <a:ext cx="339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2000"/>
              <a:t>1</a:t>
            </a:r>
          </a:p>
          <a:p>
            <a:r>
              <a:rPr kumimoji="0" lang="en-US" altLang="en-US" sz="2000"/>
              <a:t>3</a:t>
            </a:r>
          </a:p>
        </p:txBody>
      </p:sp>
      <p:sp>
        <p:nvSpPr>
          <p:cNvPr id="332824" name="Line 24"/>
          <p:cNvSpPr>
            <a:spLocks noChangeShapeType="1"/>
          </p:cNvSpPr>
          <p:nvPr/>
        </p:nvSpPr>
        <p:spPr bwMode="auto">
          <a:xfrm>
            <a:off x="3581400" y="543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124200" y="457200"/>
            <a:ext cx="2805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Harmonic Number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4479925" y="2133600"/>
            <a:ext cx="451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2400"/>
              <a:t>Estimate H</a:t>
            </a:r>
            <a:r>
              <a:rPr kumimoji="0" lang="en-US" altLang="en-US" sz="2400" baseline="-25000"/>
              <a:t>n</a:t>
            </a:r>
            <a:r>
              <a:rPr kumimoji="0" lang="en-US" altLang="en-US" sz="2400"/>
              <a:t>:</a:t>
            </a:r>
          </a:p>
        </p:txBody>
      </p:sp>
      <p:graphicFrame>
        <p:nvGraphicFramePr>
          <p:cNvPr id="51227" name="Object 27"/>
          <p:cNvGraphicFramePr>
            <a:graphicFrameLocks noChangeAspect="1"/>
          </p:cNvGraphicFramePr>
          <p:nvPr/>
        </p:nvGraphicFramePr>
        <p:xfrm>
          <a:off x="4495800" y="1190625"/>
          <a:ext cx="3048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8" name="Equation" r:id="rId3" imgW="1384300" imgH="393700" progId="Equation.DSMT4">
                  <p:embed/>
                </p:oleObj>
              </mc:Choice>
              <mc:Fallback>
                <p:oleObj name="Equation" r:id="rId3" imgW="1384300" imgH="3937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190625"/>
                        <a:ext cx="30480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  <p:bldP spid="332803" grpId="0" animBg="1"/>
      <p:bldP spid="332804" grpId="0" animBg="1"/>
      <p:bldP spid="332805" grpId="0" animBg="1"/>
      <p:bldP spid="332806" grpId="0" animBg="1"/>
      <p:bldP spid="332807" grpId="0" animBg="1"/>
      <p:bldP spid="332808" grpId="0" animBg="1"/>
      <p:bldP spid="332809" grpId="0" animBg="1"/>
      <p:bldP spid="332811" grpId="0"/>
      <p:bldP spid="332812" grpId="0" animBg="1"/>
      <p:bldP spid="332813" grpId="0"/>
      <p:bldP spid="332814" grpId="0" animBg="1"/>
      <p:bldP spid="332815" grpId="0" animBg="1"/>
      <p:bldP spid="332816" grpId="0"/>
      <p:bldP spid="332817" grpId="0"/>
      <p:bldP spid="332818" grpId="0" animBg="1"/>
      <p:bldP spid="332819" grpId="0" animBg="1"/>
      <p:bldP spid="332820" grpId="0"/>
      <p:bldP spid="332821" grpId="0" animBg="1"/>
      <p:bldP spid="332822" grpId="0"/>
      <p:bldP spid="332823" grpId="0"/>
      <p:bldP spid="33282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2832100" y="1295400"/>
          <a:ext cx="28908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4" imgW="1828800" imgH="469800" progId="Equation.DSMT4">
                  <p:embed/>
                </p:oleObj>
              </mc:Choice>
              <mc:Fallback>
                <p:oleObj name="Equation" r:id="rId4" imgW="182880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295400"/>
                        <a:ext cx="289083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7" name="Object 3"/>
          <p:cNvGraphicFramePr>
            <a:graphicFrameLocks noChangeAspect="1"/>
          </p:cNvGraphicFramePr>
          <p:nvPr/>
        </p:nvGraphicFramePr>
        <p:xfrm>
          <a:off x="3092450" y="2111375"/>
          <a:ext cx="14033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Equation" r:id="rId6" imgW="901309" imgH="469696" progId="Equation.DSMT4">
                  <p:embed/>
                </p:oleObj>
              </mc:Choice>
              <mc:Fallback>
                <p:oleObj name="Equation" r:id="rId6" imgW="901309" imgH="46969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2111375"/>
                        <a:ext cx="14033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8" name="Object 4"/>
          <p:cNvGraphicFramePr>
            <a:graphicFrameLocks noChangeAspect="1"/>
          </p:cNvGraphicFramePr>
          <p:nvPr/>
        </p:nvGraphicFramePr>
        <p:xfrm>
          <a:off x="2895600" y="3025775"/>
          <a:ext cx="1676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Equation" r:id="rId8" imgW="914400" imgH="228600" progId="Equation.DSMT4">
                  <p:embed/>
                </p:oleObj>
              </mc:Choice>
              <mc:Fallback>
                <p:oleObj name="Equation" r:id="rId8" imgW="914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25775"/>
                        <a:ext cx="1676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29" name="Rectangle 5"/>
          <p:cNvSpPr>
            <a:spLocks noChangeArrowheads="1"/>
          </p:cNvSpPr>
          <p:nvPr/>
        </p:nvSpPr>
        <p:spPr bwMode="auto">
          <a:xfrm>
            <a:off x="2590800" y="3863975"/>
            <a:ext cx="39624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Now H</a:t>
            </a:r>
            <a:r>
              <a:rPr lang="en-US" altLang="en-US" sz="1800" baseline="-25000">
                <a:latin typeface="Comic Sans MS" pitchFamily="66" charset="0"/>
              </a:rPr>
              <a:t>n</a:t>
            </a:r>
            <a:r>
              <a:rPr lang="en-US" altLang="en-US" sz="1800" i="1" baseline="-25000">
                <a:latin typeface="Comic Sans MS" pitchFamily="66" charset="0"/>
              </a:rPr>
              <a:t>  </a:t>
            </a:r>
            <a:r>
              <a:rPr lang="en-US" altLang="en-US" sz="1800">
                <a:latin typeface="Comic Sans MS" pitchFamily="66" charset="0"/>
                <a:sym typeface="Symbol" pitchFamily="18" charset="2"/>
              </a:rPr>
              <a:t>   as </a:t>
            </a:r>
            <a:r>
              <a:rPr lang="en-US" altLang="en-US" sz="1800" i="1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1800">
                <a:latin typeface="Comic Sans MS" pitchFamily="66" charset="0"/>
                <a:sym typeface="Symbol" pitchFamily="18" charset="2"/>
              </a:rPr>
              <a:t>n  </a:t>
            </a:r>
            <a:r>
              <a:rPr lang="en-US" altLang="en-US" sz="1800" i="1">
                <a:latin typeface="Comic Sans MS" pitchFamily="66" charset="0"/>
                <a:sym typeface="Symbol" pitchFamily="18" charset="2"/>
              </a:rPr>
              <a:t>,</a:t>
            </a:r>
            <a:r>
              <a:rPr lang="en-US" altLang="en-US" sz="1800">
                <a:latin typeface="Comic Sans MS" pitchFamily="66" charset="0"/>
                <a:sym typeface="Symbol" pitchFamily="18" charset="2"/>
              </a:rPr>
              <a:t> so</a:t>
            </a:r>
            <a:endParaRPr lang="en-US" altLang="en-US" sz="1800">
              <a:latin typeface="Comic Sans MS" pitchFamily="66" charset="0"/>
              <a:sym typeface="Euclid 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en-US" altLang="en-US" sz="1800">
                <a:solidFill>
                  <a:srgbClr val="339933"/>
                </a:solidFill>
                <a:latin typeface="Comic Sans MS" pitchFamily="66" charset="0"/>
                <a:sym typeface="Symbol" pitchFamily="18" charset="2"/>
              </a:rPr>
              <a:t>Harmonic series can go to infinity!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222500" y="457200"/>
            <a:ext cx="463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Integral Method (OPTIONAL)</a:t>
            </a:r>
          </a:p>
        </p:txBody>
      </p:sp>
      <p:sp>
        <p:nvSpPr>
          <p:cNvPr id="333831" name="Text Box 7"/>
          <p:cNvSpPr txBox="1">
            <a:spLocks noChangeArrowheads="1"/>
          </p:cNvSpPr>
          <p:nvPr/>
        </p:nvSpPr>
        <p:spPr bwMode="auto">
          <a:xfrm>
            <a:off x="990600" y="4953000"/>
            <a:ext cx="1973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Amazing equality</a:t>
            </a:r>
          </a:p>
        </p:txBody>
      </p:sp>
      <p:sp>
        <p:nvSpPr>
          <p:cNvPr id="333832" name="Rectangle 8"/>
          <p:cNvSpPr>
            <a:spLocks noChangeArrowheads="1"/>
          </p:cNvSpPr>
          <p:nvPr/>
        </p:nvSpPr>
        <p:spPr bwMode="auto">
          <a:xfrm>
            <a:off x="2011363" y="5638800"/>
            <a:ext cx="5075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http://www.answers.com/topic/basel-problem</a:t>
            </a:r>
          </a:p>
        </p:txBody>
      </p:sp>
      <p:pic>
        <p:nvPicPr>
          <p:cNvPr id="333833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00600"/>
            <a:ext cx="4648200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3834" name="Text Box 10"/>
          <p:cNvSpPr txBox="1">
            <a:spLocks noChangeArrowheads="1"/>
          </p:cNvSpPr>
          <p:nvPr/>
        </p:nvSpPr>
        <p:spPr bwMode="auto">
          <a:xfrm>
            <a:off x="1503363" y="6248400"/>
            <a:ext cx="6145212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Proofs from the book, M. Aigner, G.M. Ziegler, Springer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9" grpId="0" animBg="1"/>
      <p:bldP spid="333831" grpId="0"/>
      <p:bldP spid="333832" grpId="0"/>
      <p:bldP spid="3338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974975" y="457200"/>
            <a:ext cx="3121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Recursive Definition</a:t>
            </a:r>
          </a:p>
        </p:txBody>
      </p:sp>
      <p:sp>
        <p:nvSpPr>
          <p:cNvPr id="7171" name="Text Box 13"/>
          <p:cNvSpPr txBox="1">
            <a:spLocks noChangeArrowheads="1"/>
          </p:cNvSpPr>
          <p:nvPr/>
        </p:nvSpPr>
        <p:spPr bwMode="auto">
          <a:xfrm>
            <a:off x="533400" y="1336675"/>
            <a:ext cx="8059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also define a sequence by writing the relations between its terms.</a:t>
            </a:r>
          </a:p>
        </p:txBody>
      </p:sp>
      <p:sp>
        <p:nvSpPr>
          <p:cNvPr id="351246" name="Text Box 14"/>
          <p:cNvSpPr txBox="1">
            <a:spLocks noChangeArrowheads="1"/>
          </p:cNvSpPr>
          <p:nvPr/>
        </p:nvSpPr>
        <p:spPr bwMode="auto">
          <a:xfrm>
            <a:off x="304800" y="2008188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</a:t>
            </a:r>
          </a:p>
        </p:txBody>
      </p:sp>
      <p:sp>
        <p:nvSpPr>
          <p:cNvPr id="351247" name="AutoShape 15"/>
          <p:cNvSpPr>
            <a:spLocks/>
          </p:cNvSpPr>
          <p:nvPr/>
        </p:nvSpPr>
        <p:spPr bwMode="auto">
          <a:xfrm>
            <a:off x="1916113" y="204311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1250" name="Rectangle 18"/>
          <p:cNvSpPr>
            <a:spLocks noChangeArrowheads="1"/>
          </p:cNvSpPr>
          <p:nvPr/>
        </p:nvSpPr>
        <p:spPr bwMode="auto">
          <a:xfrm>
            <a:off x="1154113" y="2347913"/>
            <a:ext cx="528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</a:t>
            </a:r>
          </a:p>
        </p:txBody>
      </p:sp>
      <p:sp>
        <p:nvSpPr>
          <p:cNvPr id="351251" name="Text Box 19"/>
          <p:cNvSpPr txBox="1">
            <a:spLocks noChangeArrowheads="1"/>
          </p:cNvSpPr>
          <p:nvPr/>
        </p:nvSpPr>
        <p:spPr bwMode="auto">
          <a:xfrm>
            <a:off x="2281238" y="19812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  when i=1</a:t>
            </a:r>
          </a:p>
        </p:txBody>
      </p:sp>
      <p:sp>
        <p:nvSpPr>
          <p:cNvPr id="351252" name="Text Box 20"/>
          <p:cNvSpPr txBox="1">
            <a:spLocks noChangeArrowheads="1"/>
          </p:cNvSpPr>
          <p:nvPr/>
        </p:nvSpPr>
        <p:spPr bwMode="auto">
          <a:xfrm>
            <a:off x="2297113" y="2578100"/>
            <a:ext cx="1649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i-1</a:t>
            </a:r>
            <a:r>
              <a:rPr lang="en-US" altLang="zh-TW"/>
              <a:t>+2 when i&gt;1</a:t>
            </a:r>
          </a:p>
        </p:txBody>
      </p:sp>
      <p:sp>
        <p:nvSpPr>
          <p:cNvPr id="351253" name="Text Box 21"/>
          <p:cNvSpPr txBox="1">
            <a:spLocks noChangeArrowheads="1"/>
          </p:cNvSpPr>
          <p:nvPr/>
        </p:nvSpPr>
        <p:spPr bwMode="auto">
          <a:xfrm>
            <a:off x="5300663" y="2286000"/>
            <a:ext cx="2547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1, 3, 5, 7, 9, …, 2n+1, …</a:t>
            </a:r>
          </a:p>
        </p:txBody>
      </p:sp>
      <p:sp>
        <p:nvSpPr>
          <p:cNvPr id="351254" name="Line 22"/>
          <p:cNvSpPr>
            <a:spLocks noChangeShapeType="1"/>
          </p:cNvSpPr>
          <p:nvPr/>
        </p:nvSpPr>
        <p:spPr bwMode="auto">
          <a:xfrm>
            <a:off x="7010400" y="2590800"/>
            <a:ext cx="457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55" name="AutoShape 23"/>
          <p:cNvSpPr>
            <a:spLocks/>
          </p:cNvSpPr>
          <p:nvPr/>
        </p:nvSpPr>
        <p:spPr bwMode="auto">
          <a:xfrm>
            <a:off x="1931988" y="448151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1256" name="Rectangle 24"/>
          <p:cNvSpPr>
            <a:spLocks noChangeArrowheads="1"/>
          </p:cNvSpPr>
          <p:nvPr/>
        </p:nvSpPr>
        <p:spPr bwMode="auto">
          <a:xfrm>
            <a:off x="1169988" y="4786313"/>
            <a:ext cx="528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</a:t>
            </a:r>
          </a:p>
        </p:txBody>
      </p:sp>
      <p:sp>
        <p:nvSpPr>
          <p:cNvPr id="351257" name="Text Box 25"/>
          <p:cNvSpPr txBox="1">
            <a:spLocks noChangeArrowheads="1"/>
          </p:cNvSpPr>
          <p:nvPr/>
        </p:nvSpPr>
        <p:spPr bwMode="auto">
          <a:xfrm>
            <a:off x="2297113" y="44196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  when i=1 or i=2</a:t>
            </a:r>
          </a:p>
        </p:txBody>
      </p:sp>
      <p:sp>
        <p:nvSpPr>
          <p:cNvPr id="351258" name="Text Box 26"/>
          <p:cNvSpPr txBox="1">
            <a:spLocks noChangeArrowheads="1"/>
          </p:cNvSpPr>
          <p:nvPr/>
        </p:nvSpPr>
        <p:spPr bwMode="auto">
          <a:xfrm>
            <a:off x="2312988" y="5016500"/>
            <a:ext cx="186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i-1</a:t>
            </a:r>
            <a:r>
              <a:rPr lang="en-US" altLang="zh-TW"/>
              <a:t>+a</a:t>
            </a:r>
            <a:r>
              <a:rPr lang="en-US" altLang="zh-TW" baseline="-25000"/>
              <a:t>i-2</a:t>
            </a:r>
            <a:r>
              <a:rPr lang="en-US" altLang="zh-TW"/>
              <a:t> when i&gt;2</a:t>
            </a:r>
          </a:p>
        </p:txBody>
      </p:sp>
      <p:sp>
        <p:nvSpPr>
          <p:cNvPr id="351259" name="Text Box 27"/>
          <p:cNvSpPr txBox="1">
            <a:spLocks noChangeArrowheads="1"/>
          </p:cNvSpPr>
          <p:nvPr/>
        </p:nvSpPr>
        <p:spPr bwMode="auto">
          <a:xfrm>
            <a:off x="5300663" y="49530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1, 1, 2, 3, 5, 8, 13, 21, …, ??, …</a:t>
            </a:r>
          </a:p>
        </p:txBody>
      </p:sp>
      <p:sp>
        <p:nvSpPr>
          <p:cNvPr id="351260" name="Text Box 28"/>
          <p:cNvSpPr txBox="1">
            <a:spLocks noChangeArrowheads="1"/>
          </p:cNvSpPr>
          <p:nvPr/>
        </p:nvSpPr>
        <p:spPr bwMode="auto">
          <a:xfrm>
            <a:off x="5334000" y="4419600"/>
            <a:ext cx="2216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Fibonacci sequence</a:t>
            </a:r>
          </a:p>
        </p:txBody>
      </p:sp>
      <p:sp>
        <p:nvSpPr>
          <p:cNvPr id="351261" name="Text Box 29"/>
          <p:cNvSpPr txBox="1">
            <a:spLocks noChangeArrowheads="1"/>
          </p:cNvSpPr>
          <p:nvPr/>
        </p:nvSpPr>
        <p:spPr bwMode="auto">
          <a:xfrm>
            <a:off x="3352800" y="5624513"/>
            <a:ext cx="5586413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Will compute its general formula in a later lecture.</a:t>
            </a:r>
          </a:p>
        </p:txBody>
      </p:sp>
      <p:sp>
        <p:nvSpPr>
          <p:cNvPr id="351262" name="Line 30"/>
          <p:cNvSpPr>
            <a:spLocks noChangeShapeType="1"/>
          </p:cNvSpPr>
          <p:nvPr/>
        </p:nvSpPr>
        <p:spPr bwMode="auto">
          <a:xfrm flipV="1">
            <a:off x="8077200" y="53197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68" name="AutoShape 36"/>
          <p:cNvSpPr>
            <a:spLocks/>
          </p:cNvSpPr>
          <p:nvPr/>
        </p:nvSpPr>
        <p:spPr bwMode="auto">
          <a:xfrm>
            <a:off x="1905000" y="32004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1269" name="Rectangle 37"/>
          <p:cNvSpPr>
            <a:spLocks noChangeArrowheads="1"/>
          </p:cNvSpPr>
          <p:nvPr/>
        </p:nvSpPr>
        <p:spPr bwMode="auto">
          <a:xfrm>
            <a:off x="1143000" y="3505200"/>
            <a:ext cx="52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</a:t>
            </a:r>
          </a:p>
        </p:txBody>
      </p:sp>
      <p:sp>
        <p:nvSpPr>
          <p:cNvPr id="351270" name="Text Box 38"/>
          <p:cNvSpPr txBox="1">
            <a:spLocks noChangeArrowheads="1"/>
          </p:cNvSpPr>
          <p:nvPr/>
        </p:nvSpPr>
        <p:spPr bwMode="auto">
          <a:xfrm>
            <a:off x="2270125" y="3138488"/>
            <a:ext cx="130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  when i=1</a:t>
            </a:r>
          </a:p>
        </p:txBody>
      </p:sp>
      <p:sp>
        <p:nvSpPr>
          <p:cNvPr id="351271" name="Text Box 39"/>
          <p:cNvSpPr txBox="1">
            <a:spLocks noChangeArrowheads="1"/>
          </p:cNvSpPr>
          <p:nvPr/>
        </p:nvSpPr>
        <p:spPr bwMode="auto">
          <a:xfrm>
            <a:off x="2286000" y="3735388"/>
            <a:ext cx="1539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2a</a:t>
            </a:r>
            <a:r>
              <a:rPr lang="en-US" altLang="zh-TW" baseline="-25000"/>
              <a:t>i-1</a:t>
            </a:r>
            <a:r>
              <a:rPr lang="en-US" altLang="zh-TW"/>
              <a:t> when i&gt;1</a:t>
            </a:r>
          </a:p>
        </p:txBody>
      </p:sp>
      <p:sp>
        <p:nvSpPr>
          <p:cNvPr id="351272" name="Text Box 40"/>
          <p:cNvSpPr txBox="1">
            <a:spLocks noChangeArrowheads="1"/>
          </p:cNvSpPr>
          <p:nvPr/>
        </p:nvSpPr>
        <p:spPr bwMode="auto">
          <a:xfrm>
            <a:off x="5300663" y="3367088"/>
            <a:ext cx="2398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1, 2, 4, 8, 16, …, 2</a:t>
            </a:r>
            <a:r>
              <a:rPr lang="en-US" altLang="zh-TW" baseline="30000"/>
              <a:t>n</a:t>
            </a:r>
            <a:r>
              <a:rPr lang="en-US" altLang="zh-TW"/>
              <a:t>, …</a:t>
            </a:r>
          </a:p>
        </p:txBody>
      </p:sp>
      <p:sp>
        <p:nvSpPr>
          <p:cNvPr id="351273" name="Line 41"/>
          <p:cNvSpPr>
            <a:spLocks noChangeShapeType="1"/>
          </p:cNvSpPr>
          <p:nvPr/>
        </p:nvSpPr>
        <p:spPr bwMode="auto">
          <a:xfrm>
            <a:off x="7086600" y="3657600"/>
            <a:ext cx="2286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74" name="Line 42"/>
          <p:cNvSpPr>
            <a:spLocks noChangeShapeType="1"/>
          </p:cNvSpPr>
          <p:nvPr/>
        </p:nvSpPr>
        <p:spPr bwMode="auto">
          <a:xfrm>
            <a:off x="44958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75" name="Line 43"/>
          <p:cNvSpPr>
            <a:spLocks noChangeShapeType="1"/>
          </p:cNvSpPr>
          <p:nvPr/>
        </p:nvSpPr>
        <p:spPr bwMode="auto">
          <a:xfrm>
            <a:off x="44958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76" name="Line 44"/>
          <p:cNvSpPr>
            <a:spLocks noChangeShapeType="1"/>
          </p:cNvSpPr>
          <p:nvPr/>
        </p:nvSpPr>
        <p:spPr bwMode="auto">
          <a:xfrm>
            <a:off x="4495800" y="502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6" grpId="0"/>
      <p:bldP spid="351247" grpId="0" animBg="1"/>
      <p:bldP spid="351250" grpId="0"/>
      <p:bldP spid="351251" grpId="0"/>
      <p:bldP spid="351252" grpId="0"/>
      <p:bldP spid="351253" grpId="0"/>
      <p:bldP spid="351254" grpId="0" animBg="1"/>
      <p:bldP spid="351255" grpId="0" animBg="1"/>
      <p:bldP spid="351256" grpId="0"/>
      <p:bldP spid="351257" grpId="0"/>
      <p:bldP spid="351258" grpId="0"/>
      <p:bldP spid="351259" grpId="0"/>
      <p:bldP spid="351260" grpId="0" animBg="1"/>
      <p:bldP spid="351261" grpId="0" animBg="1"/>
      <p:bldP spid="351262" grpId="0" animBg="1"/>
      <p:bldP spid="351268" grpId="0" animBg="1"/>
      <p:bldP spid="351269" grpId="0"/>
      <p:bldP spid="351270" grpId="0"/>
      <p:bldP spid="351271" grpId="0"/>
      <p:bldP spid="351272" grpId="0"/>
      <p:bldP spid="351273" grpId="0" animBg="1"/>
      <p:bldP spid="351274" grpId="0" animBg="1"/>
      <p:bldP spid="351275" grpId="0" animBg="1"/>
      <p:bldP spid="35127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Text Box 2"/>
          <p:cNvSpPr txBox="1">
            <a:spLocks noChangeArrowheads="1"/>
          </p:cNvSpPr>
          <p:nvPr/>
        </p:nvSpPr>
        <p:spPr bwMode="auto">
          <a:xfrm>
            <a:off x="5334000" y="6286500"/>
            <a:ext cx="12858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1" tIns="45701" rIns="91401" bIns="45701">
            <a:spAutoFit/>
          </a:bodyPr>
          <a:lstStyle>
            <a:lvl1pPr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4318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6477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862013" indent="-214313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1079500" indent="-217488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15367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19939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24511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29083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45000"/>
              <a:buFont typeface="StarSymbol" charset="0"/>
              <a:buNone/>
            </a:pPr>
            <a:r>
              <a:rPr kumimoji="0" lang="en-US" altLang="en-US" sz="3200">
                <a:solidFill>
                  <a:srgbClr val="FF0000"/>
                </a:solidFill>
                <a:latin typeface="Arial" charset="0"/>
                <a:ea typeface="Arial Unicode MS" pitchFamily="34" charset="-120"/>
              </a:rPr>
              <a:t>Spine</a:t>
            </a:r>
          </a:p>
        </p:txBody>
      </p:sp>
      <p:sp>
        <p:nvSpPr>
          <p:cNvPr id="323587" name="Text Box 3"/>
          <p:cNvSpPr txBox="1">
            <a:spLocks noChangeArrowheads="1"/>
          </p:cNvSpPr>
          <p:nvPr/>
        </p:nvSpPr>
        <p:spPr bwMode="auto">
          <a:xfrm>
            <a:off x="390525" y="4562475"/>
            <a:ext cx="18192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1" tIns="45701" rIns="91401" bIns="45701">
            <a:spAutoFit/>
          </a:bodyPr>
          <a:lstStyle>
            <a:lvl1pPr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4318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6477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862013" indent="-214313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1079500" indent="-217488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15367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19939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24511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29083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45000"/>
              <a:buFont typeface="StarSymbol" charset="0"/>
              <a:buNone/>
            </a:pPr>
            <a:r>
              <a:rPr kumimoji="0" lang="en-US" altLang="en-US" sz="3200">
                <a:solidFill>
                  <a:srgbClr val="3333CC"/>
                </a:solidFill>
                <a:latin typeface="Arial" charset="0"/>
                <a:ea typeface="Arial Unicode MS" pitchFamily="34" charset="-120"/>
              </a:rPr>
              <a:t>Shield</a:t>
            </a:r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295275" y="2019300"/>
            <a:ext cx="18192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1" tIns="45701" rIns="91401" bIns="45701">
            <a:spAutoFit/>
          </a:bodyPr>
          <a:lstStyle>
            <a:lvl1pPr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4318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6477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862013" indent="-214313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1079500" indent="-217488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15367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19939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24511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29083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45000"/>
              <a:buFont typeface="StarSymbol" charset="0"/>
              <a:buNone/>
            </a:pPr>
            <a:r>
              <a:rPr kumimoji="0" lang="en-US" altLang="en-US" sz="3200">
                <a:solidFill>
                  <a:srgbClr val="008000"/>
                </a:solidFill>
                <a:latin typeface="Arial" charset="0"/>
                <a:ea typeface="Arial Unicode MS" pitchFamily="34" charset="-120"/>
              </a:rPr>
              <a:t>Towers</a:t>
            </a:r>
          </a:p>
        </p:txBody>
      </p:sp>
      <p:sp>
        <p:nvSpPr>
          <p:cNvPr id="323589" name="Line 5"/>
          <p:cNvSpPr>
            <a:spLocks noChangeShapeType="1"/>
          </p:cNvSpPr>
          <p:nvPr/>
        </p:nvSpPr>
        <p:spPr bwMode="auto">
          <a:xfrm flipH="1" flipV="1">
            <a:off x="5495925" y="5791200"/>
            <a:ext cx="352425" cy="47625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590" name="Line 6"/>
          <p:cNvSpPr>
            <a:spLocks noChangeShapeType="1"/>
          </p:cNvSpPr>
          <p:nvPr/>
        </p:nvSpPr>
        <p:spPr bwMode="auto">
          <a:xfrm>
            <a:off x="1504950" y="5103813"/>
            <a:ext cx="361950" cy="573087"/>
          </a:xfrm>
          <a:prstGeom prst="line">
            <a:avLst/>
          </a:prstGeom>
          <a:noFill/>
          <a:ln w="44450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591" name="Line 7"/>
          <p:cNvSpPr>
            <a:spLocks noChangeShapeType="1"/>
          </p:cNvSpPr>
          <p:nvPr/>
        </p:nvSpPr>
        <p:spPr bwMode="auto">
          <a:xfrm>
            <a:off x="1400175" y="2609850"/>
            <a:ext cx="790575" cy="4572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3592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50" y="2195513"/>
            <a:ext cx="47561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3593" name="Picture 9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88" y="2825750"/>
            <a:ext cx="26146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8" name="AutoShape 10"/>
          <p:cNvSpPr>
            <a:spLocks noChangeAspect="1" noChangeArrowheads="1" noTextEdit="1"/>
          </p:cNvSpPr>
          <p:nvPr/>
        </p:nvSpPr>
        <p:spPr bwMode="auto">
          <a:xfrm>
            <a:off x="838200" y="1768475"/>
            <a:ext cx="8088313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1257300" y="6369050"/>
            <a:ext cx="2449513" cy="26987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1257300" y="6369050"/>
            <a:ext cx="2449513" cy="2698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7481888" y="4843463"/>
            <a:ext cx="1398587" cy="92075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7481888" y="4843463"/>
            <a:ext cx="1398587" cy="920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6642100" y="4935538"/>
            <a:ext cx="1398588" cy="87312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6642100" y="4935538"/>
            <a:ext cx="1398588" cy="873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6021388" y="5022850"/>
            <a:ext cx="1400175" cy="90488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6021388" y="5022850"/>
            <a:ext cx="1400175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5529263" y="5113338"/>
            <a:ext cx="1401762" cy="90487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5529263" y="5113338"/>
            <a:ext cx="1401762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5119688" y="5203825"/>
            <a:ext cx="1397000" cy="90488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5119688" y="5203825"/>
            <a:ext cx="1397000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4762500" y="5294313"/>
            <a:ext cx="1398588" cy="88900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4762500" y="5294313"/>
            <a:ext cx="1398588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4449763" y="5383213"/>
            <a:ext cx="1400175" cy="90487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4449763" y="5383213"/>
            <a:ext cx="1400175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4170363" y="5473700"/>
            <a:ext cx="1398587" cy="88900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4170363" y="5473700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3917950" y="5562600"/>
            <a:ext cx="1398588" cy="88900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3917950" y="5562600"/>
            <a:ext cx="1398588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3684588" y="5651500"/>
            <a:ext cx="1401762" cy="90488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3684588" y="5651500"/>
            <a:ext cx="1401762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3470275" y="5741988"/>
            <a:ext cx="1398588" cy="87312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2" name="Rectangle 34"/>
          <p:cNvSpPr>
            <a:spLocks noChangeArrowheads="1"/>
          </p:cNvSpPr>
          <p:nvPr/>
        </p:nvSpPr>
        <p:spPr bwMode="auto">
          <a:xfrm>
            <a:off x="3470275" y="5741988"/>
            <a:ext cx="1398588" cy="873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3275013" y="5829300"/>
            <a:ext cx="1397000" cy="90488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4" name="Rectangle 36"/>
          <p:cNvSpPr>
            <a:spLocks noChangeArrowheads="1"/>
          </p:cNvSpPr>
          <p:nvPr/>
        </p:nvSpPr>
        <p:spPr bwMode="auto">
          <a:xfrm>
            <a:off x="3275013" y="5829300"/>
            <a:ext cx="1397000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3089275" y="5919788"/>
            <a:ext cx="1398588" cy="88900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3089275" y="5919788"/>
            <a:ext cx="1398588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2914650" y="6008688"/>
            <a:ext cx="1398588" cy="90487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2914650" y="6008688"/>
            <a:ext cx="1398588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2749550" y="6099175"/>
            <a:ext cx="1398588" cy="90488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2749550" y="6099175"/>
            <a:ext cx="1398588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2593975" y="6189663"/>
            <a:ext cx="1398588" cy="88900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2" name="Rectangle 44"/>
          <p:cNvSpPr>
            <a:spLocks noChangeArrowheads="1"/>
          </p:cNvSpPr>
          <p:nvPr/>
        </p:nvSpPr>
        <p:spPr bwMode="auto">
          <a:xfrm>
            <a:off x="2593975" y="6189663"/>
            <a:ext cx="1398588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3" name="Rectangle 45"/>
          <p:cNvSpPr>
            <a:spLocks noChangeArrowheads="1"/>
          </p:cNvSpPr>
          <p:nvPr/>
        </p:nvSpPr>
        <p:spPr bwMode="auto">
          <a:xfrm>
            <a:off x="2446338" y="6278563"/>
            <a:ext cx="1400175" cy="90487"/>
          </a:xfrm>
          <a:prstGeom prst="rect">
            <a:avLst/>
          </a:prstGeom>
          <a:solidFill>
            <a:srgbClr val="595959"/>
          </a:solidFill>
          <a:ln w="0">
            <a:solidFill>
              <a:srgbClr val="59595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2446338" y="6278563"/>
            <a:ext cx="1400175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5" name="Rectangle 47"/>
          <p:cNvSpPr>
            <a:spLocks noChangeArrowheads="1"/>
          </p:cNvSpPr>
          <p:nvPr/>
        </p:nvSpPr>
        <p:spPr bwMode="auto">
          <a:xfrm>
            <a:off x="6146800" y="4756150"/>
            <a:ext cx="1398588" cy="87313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6146800" y="4756150"/>
            <a:ext cx="1398588" cy="8731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7" name="Rectangle 49"/>
          <p:cNvSpPr>
            <a:spLocks noChangeArrowheads="1"/>
          </p:cNvSpPr>
          <p:nvPr/>
        </p:nvSpPr>
        <p:spPr bwMode="auto">
          <a:xfrm>
            <a:off x="5591175" y="4843463"/>
            <a:ext cx="1398588" cy="92075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8" name="Rectangle 50"/>
          <p:cNvSpPr>
            <a:spLocks noChangeArrowheads="1"/>
          </p:cNvSpPr>
          <p:nvPr/>
        </p:nvSpPr>
        <p:spPr bwMode="auto">
          <a:xfrm>
            <a:off x="5591175" y="4843463"/>
            <a:ext cx="1398588" cy="920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299" name="Rectangle 51"/>
          <p:cNvSpPr>
            <a:spLocks noChangeArrowheads="1"/>
          </p:cNvSpPr>
          <p:nvPr/>
        </p:nvSpPr>
        <p:spPr bwMode="auto">
          <a:xfrm>
            <a:off x="4827588" y="4935538"/>
            <a:ext cx="1398587" cy="87312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0" name="Rectangle 52"/>
          <p:cNvSpPr>
            <a:spLocks noChangeArrowheads="1"/>
          </p:cNvSpPr>
          <p:nvPr/>
        </p:nvSpPr>
        <p:spPr bwMode="auto">
          <a:xfrm>
            <a:off x="4827588" y="4935538"/>
            <a:ext cx="1398587" cy="873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1" name="Rectangle 53"/>
          <p:cNvSpPr>
            <a:spLocks noChangeArrowheads="1"/>
          </p:cNvSpPr>
          <p:nvPr/>
        </p:nvSpPr>
        <p:spPr bwMode="auto">
          <a:xfrm>
            <a:off x="4624388" y="5022850"/>
            <a:ext cx="1397000" cy="90488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2" name="Rectangle 54"/>
          <p:cNvSpPr>
            <a:spLocks noChangeArrowheads="1"/>
          </p:cNvSpPr>
          <p:nvPr/>
        </p:nvSpPr>
        <p:spPr bwMode="auto">
          <a:xfrm>
            <a:off x="4624388" y="5022850"/>
            <a:ext cx="1397000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3" name="Rectangle 55"/>
          <p:cNvSpPr>
            <a:spLocks noChangeArrowheads="1"/>
          </p:cNvSpPr>
          <p:nvPr/>
        </p:nvSpPr>
        <p:spPr bwMode="auto">
          <a:xfrm>
            <a:off x="4130675" y="5113338"/>
            <a:ext cx="1398588" cy="90487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4" name="Rectangle 56"/>
          <p:cNvSpPr>
            <a:spLocks noChangeArrowheads="1"/>
          </p:cNvSpPr>
          <p:nvPr/>
        </p:nvSpPr>
        <p:spPr bwMode="auto">
          <a:xfrm>
            <a:off x="4130675" y="5113338"/>
            <a:ext cx="1398588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5" name="Rectangle 57"/>
          <p:cNvSpPr>
            <a:spLocks noChangeArrowheads="1"/>
          </p:cNvSpPr>
          <p:nvPr/>
        </p:nvSpPr>
        <p:spPr bwMode="auto">
          <a:xfrm>
            <a:off x="3717925" y="5203825"/>
            <a:ext cx="1401763" cy="90488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6" name="Rectangle 58"/>
          <p:cNvSpPr>
            <a:spLocks noChangeArrowheads="1"/>
          </p:cNvSpPr>
          <p:nvPr/>
        </p:nvSpPr>
        <p:spPr bwMode="auto">
          <a:xfrm>
            <a:off x="3717925" y="5203825"/>
            <a:ext cx="1401763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7" name="Rectangle 59"/>
          <p:cNvSpPr>
            <a:spLocks noChangeArrowheads="1"/>
          </p:cNvSpPr>
          <p:nvPr/>
        </p:nvSpPr>
        <p:spPr bwMode="auto">
          <a:xfrm>
            <a:off x="3162300" y="5294313"/>
            <a:ext cx="1398588" cy="88900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8" name="Rectangle 60"/>
          <p:cNvSpPr>
            <a:spLocks noChangeArrowheads="1"/>
          </p:cNvSpPr>
          <p:nvPr/>
        </p:nvSpPr>
        <p:spPr bwMode="auto">
          <a:xfrm>
            <a:off x="3162300" y="5294313"/>
            <a:ext cx="1398588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09" name="Rectangle 61"/>
          <p:cNvSpPr>
            <a:spLocks noChangeArrowheads="1"/>
          </p:cNvSpPr>
          <p:nvPr/>
        </p:nvSpPr>
        <p:spPr bwMode="auto">
          <a:xfrm>
            <a:off x="3051175" y="5383213"/>
            <a:ext cx="1398588" cy="90487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0" name="Rectangle 62"/>
          <p:cNvSpPr>
            <a:spLocks noChangeArrowheads="1"/>
          </p:cNvSpPr>
          <p:nvPr/>
        </p:nvSpPr>
        <p:spPr bwMode="auto">
          <a:xfrm>
            <a:off x="3051175" y="5383213"/>
            <a:ext cx="1398588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1" name="Rectangle 63"/>
          <p:cNvSpPr>
            <a:spLocks noChangeArrowheads="1"/>
          </p:cNvSpPr>
          <p:nvPr/>
        </p:nvSpPr>
        <p:spPr bwMode="auto">
          <a:xfrm>
            <a:off x="2771775" y="5473700"/>
            <a:ext cx="1398588" cy="88900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2" name="Rectangle 64"/>
          <p:cNvSpPr>
            <a:spLocks noChangeArrowheads="1"/>
          </p:cNvSpPr>
          <p:nvPr/>
        </p:nvSpPr>
        <p:spPr bwMode="auto">
          <a:xfrm>
            <a:off x="2771775" y="5473700"/>
            <a:ext cx="1398588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3" name="Rectangle 65"/>
          <p:cNvSpPr>
            <a:spLocks noChangeArrowheads="1"/>
          </p:cNvSpPr>
          <p:nvPr/>
        </p:nvSpPr>
        <p:spPr bwMode="auto">
          <a:xfrm>
            <a:off x="2520950" y="5562600"/>
            <a:ext cx="1397000" cy="88900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4" name="Rectangle 66"/>
          <p:cNvSpPr>
            <a:spLocks noChangeArrowheads="1"/>
          </p:cNvSpPr>
          <p:nvPr/>
        </p:nvSpPr>
        <p:spPr bwMode="auto">
          <a:xfrm>
            <a:off x="2520950" y="5562600"/>
            <a:ext cx="1397000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5" name="Rectangle 67"/>
          <p:cNvSpPr>
            <a:spLocks noChangeArrowheads="1"/>
          </p:cNvSpPr>
          <p:nvPr/>
        </p:nvSpPr>
        <p:spPr bwMode="auto">
          <a:xfrm>
            <a:off x="2286000" y="5651500"/>
            <a:ext cx="1398588" cy="90488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2286000" y="5651500"/>
            <a:ext cx="1398588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7" name="Rectangle 69"/>
          <p:cNvSpPr>
            <a:spLocks noChangeArrowheads="1"/>
          </p:cNvSpPr>
          <p:nvPr/>
        </p:nvSpPr>
        <p:spPr bwMode="auto">
          <a:xfrm>
            <a:off x="2071688" y="5741988"/>
            <a:ext cx="1398587" cy="87312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8" name="Rectangle 70"/>
          <p:cNvSpPr>
            <a:spLocks noChangeArrowheads="1"/>
          </p:cNvSpPr>
          <p:nvPr/>
        </p:nvSpPr>
        <p:spPr bwMode="auto">
          <a:xfrm>
            <a:off x="2071688" y="5741988"/>
            <a:ext cx="1398587" cy="873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19" name="Rectangle 71"/>
          <p:cNvSpPr>
            <a:spLocks noChangeArrowheads="1"/>
          </p:cNvSpPr>
          <p:nvPr/>
        </p:nvSpPr>
        <p:spPr bwMode="auto">
          <a:xfrm>
            <a:off x="1873250" y="5829300"/>
            <a:ext cx="1401763" cy="90488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0" name="Rectangle 72"/>
          <p:cNvSpPr>
            <a:spLocks noChangeArrowheads="1"/>
          </p:cNvSpPr>
          <p:nvPr/>
        </p:nvSpPr>
        <p:spPr bwMode="auto">
          <a:xfrm>
            <a:off x="1873250" y="5829300"/>
            <a:ext cx="1401763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1" name="Rectangle 73"/>
          <p:cNvSpPr>
            <a:spLocks noChangeArrowheads="1"/>
          </p:cNvSpPr>
          <p:nvPr/>
        </p:nvSpPr>
        <p:spPr bwMode="auto">
          <a:xfrm>
            <a:off x="1687513" y="5919788"/>
            <a:ext cx="1401762" cy="88900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2" name="Rectangle 74"/>
          <p:cNvSpPr>
            <a:spLocks noChangeArrowheads="1"/>
          </p:cNvSpPr>
          <p:nvPr/>
        </p:nvSpPr>
        <p:spPr bwMode="auto">
          <a:xfrm>
            <a:off x="1687513" y="5919788"/>
            <a:ext cx="1401762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3" name="Rectangle 75"/>
          <p:cNvSpPr>
            <a:spLocks noChangeArrowheads="1"/>
          </p:cNvSpPr>
          <p:nvPr/>
        </p:nvSpPr>
        <p:spPr bwMode="auto">
          <a:xfrm>
            <a:off x="1512888" y="6008688"/>
            <a:ext cx="1401762" cy="90487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4" name="Rectangle 76"/>
          <p:cNvSpPr>
            <a:spLocks noChangeArrowheads="1"/>
          </p:cNvSpPr>
          <p:nvPr/>
        </p:nvSpPr>
        <p:spPr bwMode="auto">
          <a:xfrm>
            <a:off x="1512888" y="6008688"/>
            <a:ext cx="1401762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5" name="Rectangle 77"/>
          <p:cNvSpPr>
            <a:spLocks noChangeArrowheads="1"/>
          </p:cNvSpPr>
          <p:nvPr/>
        </p:nvSpPr>
        <p:spPr bwMode="auto">
          <a:xfrm>
            <a:off x="1350963" y="6099175"/>
            <a:ext cx="1398587" cy="90488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1350963" y="6099175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7" name="Rectangle 79"/>
          <p:cNvSpPr>
            <a:spLocks noChangeArrowheads="1"/>
          </p:cNvSpPr>
          <p:nvPr/>
        </p:nvSpPr>
        <p:spPr bwMode="auto">
          <a:xfrm>
            <a:off x="1195388" y="6189663"/>
            <a:ext cx="1398587" cy="88900"/>
          </a:xfrm>
          <a:prstGeom prst="rect">
            <a:avLst/>
          </a:prstGeom>
          <a:solidFill>
            <a:srgbClr val="BFBFBF"/>
          </a:solidFill>
          <a:ln w="0">
            <a:solidFill>
              <a:srgbClr val="BFBFB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8" name="Rectangle 80"/>
          <p:cNvSpPr>
            <a:spLocks noChangeArrowheads="1"/>
          </p:cNvSpPr>
          <p:nvPr/>
        </p:nvSpPr>
        <p:spPr bwMode="auto">
          <a:xfrm>
            <a:off x="1195388" y="6189663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29" name="Rectangle 81"/>
          <p:cNvSpPr>
            <a:spLocks noChangeArrowheads="1"/>
          </p:cNvSpPr>
          <p:nvPr/>
        </p:nvSpPr>
        <p:spPr bwMode="auto">
          <a:xfrm>
            <a:off x="4127500" y="4217988"/>
            <a:ext cx="1398588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0" name="Rectangle 82"/>
          <p:cNvSpPr>
            <a:spLocks noChangeArrowheads="1"/>
          </p:cNvSpPr>
          <p:nvPr/>
        </p:nvSpPr>
        <p:spPr bwMode="auto">
          <a:xfrm>
            <a:off x="4127500" y="4217988"/>
            <a:ext cx="1398588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1" name="Rectangle 83"/>
          <p:cNvSpPr>
            <a:spLocks noChangeArrowheads="1"/>
          </p:cNvSpPr>
          <p:nvPr/>
        </p:nvSpPr>
        <p:spPr bwMode="auto">
          <a:xfrm>
            <a:off x="4127500" y="4306888"/>
            <a:ext cx="1398588" cy="90487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2" name="Rectangle 84"/>
          <p:cNvSpPr>
            <a:spLocks noChangeArrowheads="1"/>
          </p:cNvSpPr>
          <p:nvPr/>
        </p:nvSpPr>
        <p:spPr bwMode="auto">
          <a:xfrm>
            <a:off x="4127500" y="4306888"/>
            <a:ext cx="1398588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3" name="Rectangle 85"/>
          <p:cNvSpPr>
            <a:spLocks noChangeArrowheads="1"/>
          </p:cNvSpPr>
          <p:nvPr/>
        </p:nvSpPr>
        <p:spPr bwMode="auto">
          <a:xfrm>
            <a:off x="4127500" y="4397375"/>
            <a:ext cx="1398588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4" name="Rectangle 86"/>
          <p:cNvSpPr>
            <a:spLocks noChangeArrowheads="1"/>
          </p:cNvSpPr>
          <p:nvPr/>
        </p:nvSpPr>
        <p:spPr bwMode="auto">
          <a:xfrm>
            <a:off x="4127500" y="4397375"/>
            <a:ext cx="1398588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5" name="Rectangle 87"/>
          <p:cNvSpPr>
            <a:spLocks noChangeArrowheads="1"/>
          </p:cNvSpPr>
          <p:nvPr/>
        </p:nvSpPr>
        <p:spPr bwMode="auto">
          <a:xfrm>
            <a:off x="4127500" y="4487863"/>
            <a:ext cx="1398588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6" name="Rectangle 88"/>
          <p:cNvSpPr>
            <a:spLocks noChangeArrowheads="1"/>
          </p:cNvSpPr>
          <p:nvPr/>
        </p:nvSpPr>
        <p:spPr bwMode="auto">
          <a:xfrm>
            <a:off x="4127500" y="4487863"/>
            <a:ext cx="1398588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7" name="Rectangle 89"/>
          <p:cNvSpPr>
            <a:spLocks noChangeArrowheads="1"/>
          </p:cNvSpPr>
          <p:nvPr/>
        </p:nvSpPr>
        <p:spPr bwMode="auto">
          <a:xfrm>
            <a:off x="4127500" y="4576763"/>
            <a:ext cx="1398588" cy="90487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8" name="Rectangle 90"/>
          <p:cNvSpPr>
            <a:spLocks noChangeArrowheads="1"/>
          </p:cNvSpPr>
          <p:nvPr/>
        </p:nvSpPr>
        <p:spPr bwMode="auto">
          <a:xfrm>
            <a:off x="4127500" y="4576763"/>
            <a:ext cx="1398588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39" name="Rectangle 91"/>
          <p:cNvSpPr>
            <a:spLocks noChangeArrowheads="1"/>
          </p:cNvSpPr>
          <p:nvPr/>
        </p:nvSpPr>
        <p:spPr bwMode="auto">
          <a:xfrm>
            <a:off x="4127500" y="4667250"/>
            <a:ext cx="1398588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0" name="Rectangle 92"/>
          <p:cNvSpPr>
            <a:spLocks noChangeArrowheads="1"/>
          </p:cNvSpPr>
          <p:nvPr/>
        </p:nvSpPr>
        <p:spPr bwMode="auto">
          <a:xfrm>
            <a:off x="4127500" y="4667250"/>
            <a:ext cx="1398588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1" name="Rectangle 93"/>
          <p:cNvSpPr>
            <a:spLocks noChangeArrowheads="1"/>
          </p:cNvSpPr>
          <p:nvPr/>
        </p:nvSpPr>
        <p:spPr bwMode="auto">
          <a:xfrm>
            <a:off x="4127500" y="4756150"/>
            <a:ext cx="1398588" cy="87313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2" name="Rectangle 94"/>
          <p:cNvSpPr>
            <a:spLocks noChangeArrowheads="1"/>
          </p:cNvSpPr>
          <p:nvPr/>
        </p:nvSpPr>
        <p:spPr bwMode="auto">
          <a:xfrm>
            <a:off x="4127500" y="4756150"/>
            <a:ext cx="1398588" cy="8731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3" name="Rectangle 95"/>
          <p:cNvSpPr>
            <a:spLocks noChangeArrowheads="1"/>
          </p:cNvSpPr>
          <p:nvPr/>
        </p:nvSpPr>
        <p:spPr bwMode="auto">
          <a:xfrm>
            <a:off x="4127500" y="4843463"/>
            <a:ext cx="1398588" cy="92075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4" name="Rectangle 96"/>
          <p:cNvSpPr>
            <a:spLocks noChangeArrowheads="1"/>
          </p:cNvSpPr>
          <p:nvPr/>
        </p:nvSpPr>
        <p:spPr bwMode="auto">
          <a:xfrm>
            <a:off x="4127500" y="4843463"/>
            <a:ext cx="1398588" cy="920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5" name="Rectangle 97"/>
          <p:cNvSpPr>
            <a:spLocks noChangeArrowheads="1"/>
          </p:cNvSpPr>
          <p:nvPr/>
        </p:nvSpPr>
        <p:spPr bwMode="auto">
          <a:xfrm>
            <a:off x="2319338" y="5203825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6" name="Rectangle 98"/>
          <p:cNvSpPr>
            <a:spLocks noChangeArrowheads="1"/>
          </p:cNvSpPr>
          <p:nvPr/>
        </p:nvSpPr>
        <p:spPr bwMode="auto">
          <a:xfrm>
            <a:off x="2319338" y="5203825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7" name="Rectangle 99"/>
          <p:cNvSpPr>
            <a:spLocks noChangeArrowheads="1"/>
          </p:cNvSpPr>
          <p:nvPr/>
        </p:nvSpPr>
        <p:spPr bwMode="auto">
          <a:xfrm>
            <a:off x="2465388" y="5113338"/>
            <a:ext cx="1398587" cy="90487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8" name="Rectangle 100"/>
          <p:cNvSpPr>
            <a:spLocks noChangeArrowheads="1"/>
          </p:cNvSpPr>
          <p:nvPr/>
        </p:nvSpPr>
        <p:spPr bwMode="auto">
          <a:xfrm>
            <a:off x="2465388" y="5113338"/>
            <a:ext cx="1398587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49" name="Rectangle 101"/>
          <p:cNvSpPr>
            <a:spLocks noChangeArrowheads="1"/>
          </p:cNvSpPr>
          <p:nvPr/>
        </p:nvSpPr>
        <p:spPr bwMode="auto">
          <a:xfrm>
            <a:off x="2465388" y="5022850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0" name="Rectangle 102"/>
          <p:cNvSpPr>
            <a:spLocks noChangeArrowheads="1"/>
          </p:cNvSpPr>
          <p:nvPr/>
        </p:nvSpPr>
        <p:spPr bwMode="auto">
          <a:xfrm>
            <a:off x="2465388" y="5022850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1" name="Rectangle 103"/>
          <p:cNvSpPr>
            <a:spLocks noChangeArrowheads="1"/>
          </p:cNvSpPr>
          <p:nvPr/>
        </p:nvSpPr>
        <p:spPr bwMode="auto">
          <a:xfrm>
            <a:off x="2465388" y="4935538"/>
            <a:ext cx="1398587" cy="87312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2" name="Rectangle 104"/>
          <p:cNvSpPr>
            <a:spLocks noChangeArrowheads="1"/>
          </p:cNvSpPr>
          <p:nvPr/>
        </p:nvSpPr>
        <p:spPr bwMode="auto">
          <a:xfrm>
            <a:off x="2465388" y="4935538"/>
            <a:ext cx="1398587" cy="873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3" name="Rectangle 105"/>
          <p:cNvSpPr>
            <a:spLocks noChangeArrowheads="1"/>
          </p:cNvSpPr>
          <p:nvPr/>
        </p:nvSpPr>
        <p:spPr bwMode="auto">
          <a:xfrm>
            <a:off x="2465388" y="4843463"/>
            <a:ext cx="1398587" cy="92075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4" name="Rectangle 106"/>
          <p:cNvSpPr>
            <a:spLocks noChangeArrowheads="1"/>
          </p:cNvSpPr>
          <p:nvPr/>
        </p:nvSpPr>
        <p:spPr bwMode="auto">
          <a:xfrm>
            <a:off x="2465388" y="4843463"/>
            <a:ext cx="1398587" cy="920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5" name="Rectangle 107"/>
          <p:cNvSpPr>
            <a:spLocks noChangeArrowheads="1"/>
          </p:cNvSpPr>
          <p:nvPr/>
        </p:nvSpPr>
        <p:spPr bwMode="auto">
          <a:xfrm>
            <a:off x="2465388" y="4756150"/>
            <a:ext cx="1398587" cy="87313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6" name="Rectangle 108"/>
          <p:cNvSpPr>
            <a:spLocks noChangeArrowheads="1"/>
          </p:cNvSpPr>
          <p:nvPr/>
        </p:nvSpPr>
        <p:spPr bwMode="auto">
          <a:xfrm>
            <a:off x="2465388" y="4756150"/>
            <a:ext cx="1398587" cy="8731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7" name="Rectangle 109"/>
          <p:cNvSpPr>
            <a:spLocks noChangeArrowheads="1"/>
          </p:cNvSpPr>
          <p:nvPr/>
        </p:nvSpPr>
        <p:spPr bwMode="auto">
          <a:xfrm>
            <a:off x="2465388" y="4667250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8" name="Rectangle 110"/>
          <p:cNvSpPr>
            <a:spLocks noChangeArrowheads="1"/>
          </p:cNvSpPr>
          <p:nvPr/>
        </p:nvSpPr>
        <p:spPr bwMode="auto">
          <a:xfrm>
            <a:off x="2465388" y="4667250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59" name="Rectangle 111"/>
          <p:cNvSpPr>
            <a:spLocks noChangeArrowheads="1"/>
          </p:cNvSpPr>
          <p:nvPr/>
        </p:nvSpPr>
        <p:spPr bwMode="auto">
          <a:xfrm>
            <a:off x="2465388" y="4576763"/>
            <a:ext cx="1398587" cy="90487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0" name="Rectangle 112"/>
          <p:cNvSpPr>
            <a:spLocks noChangeArrowheads="1"/>
          </p:cNvSpPr>
          <p:nvPr/>
        </p:nvSpPr>
        <p:spPr bwMode="auto">
          <a:xfrm>
            <a:off x="2465388" y="4576763"/>
            <a:ext cx="1398587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1" name="Rectangle 113"/>
          <p:cNvSpPr>
            <a:spLocks noChangeArrowheads="1"/>
          </p:cNvSpPr>
          <p:nvPr/>
        </p:nvSpPr>
        <p:spPr bwMode="auto">
          <a:xfrm>
            <a:off x="2465388" y="4487863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2" name="Rectangle 114"/>
          <p:cNvSpPr>
            <a:spLocks noChangeArrowheads="1"/>
          </p:cNvSpPr>
          <p:nvPr/>
        </p:nvSpPr>
        <p:spPr bwMode="auto">
          <a:xfrm>
            <a:off x="2465388" y="4487863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3" name="Rectangle 115"/>
          <p:cNvSpPr>
            <a:spLocks noChangeArrowheads="1"/>
          </p:cNvSpPr>
          <p:nvPr/>
        </p:nvSpPr>
        <p:spPr bwMode="auto">
          <a:xfrm>
            <a:off x="2465388" y="4397375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4" name="Rectangle 116"/>
          <p:cNvSpPr>
            <a:spLocks noChangeArrowheads="1"/>
          </p:cNvSpPr>
          <p:nvPr/>
        </p:nvSpPr>
        <p:spPr bwMode="auto">
          <a:xfrm>
            <a:off x="2465388" y="4397375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5" name="Rectangle 117"/>
          <p:cNvSpPr>
            <a:spLocks noChangeArrowheads="1"/>
          </p:cNvSpPr>
          <p:nvPr/>
        </p:nvSpPr>
        <p:spPr bwMode="auto">
          <a:xfrm>
            <a:off x="2465388" y="4306888"/>
            <a:ext cx="1398587" cy="90487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6" name="Rectangle 118"/>
          <p:cNvSpPr>
            <a:spLocks noChangeArrowheads="1"/>
          </p:cNvSpPr>
          <p:nvPr/>
        </p:nvSpPr>
        <p:spPr bwMode="auto">
          <a:xfrm>
            <a:off x="2465388" y="4306888"/>
            <a:ext cx="1398587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7" name="Rectangle 119"/>
          <p:cNvSpPr>
            <a:spLocks noChangeArrowheads="1"/>
          </p:cNvSpPr>
          <p:nvPr/>
        </p:nvSpPr>
        <p:spPr bwMode="auto">
          <a:xfrm>
            <a:off x="2465388" y="4217988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8" name="Rectangle 120"/>
          <p:cNvSpPr>
            <a:spLocks noChangeArrowheads="1"/>
          </p:cNvSpPr>
          <p:nvPr/>
        </p:nvSpPr>
        <p:spPr bwMode="auto">
          <a:xfrm>
            <a:off x="2465388" y="4217988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69" name="Rectangle 121"/>
          <p:cNvSpPr>
            <a:spLocks noChangeArrowheads="1"/>
          </p:cNvSpPr>
          <p:nvPr/>
        </p:nvSpPr>
        <p:spPr bwMode="auto">
          <a:xfrm>
            <a:off x="2465388" y="4127500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0" name="Rectangle 122"/>
          <p:cNvSpPr>
            <a:spLocks noChangeArrowheads="1"/>
          </p:cNvSpPr>
          <p:nvPr/>
        </p:nvSpPr>
        <p:spPr bwMode="auto">
          <a:xfrm>
            <a:off x="2465388" y="4127500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1" name="Rectangle 123"/>
          <p:cNvSpPr>
            <a:spLocks noChangeArrowheads="1"/>
          </p:cNvSpPr>
          <p:nvPr/>
        </p:nvSpPr>
        <p:spPr bwMode="auto">
          <a:xfrm>
            <a:off x="2465388" y="4037013"/>
            <a:ext cx="1398587" cy="90487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2" name="Rectangle 124"/>
          <p:cNvSpPr>
            <a:spLocks noChangeArrowheads="1"/>
          </p:cNvSpPr>
          <p:nvPr/>
        </p:nvSpPr>
        <p:spPr bwMode="auto">
          <a:xfrm>
            <a:off x="2465388" y="4037013"/>
            <a:ext cx="1398587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3" name="Rectangle 125"/>
          <p:cNvSpPr>
            <a:spLocks noChangeArrowheads="1"/>
          </p:cNvSpPr>
          <p:nvPr/>
        </p:nvSpPr>
        <p:spPr bwMode="auto">
          <a:xfrm>
            <a:off x="2465388" y="3948113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4" name="Rectangle 126"/>
          <p:cNvSpPr>
            <a:spLocks noChangeArrowheads="1"/>
          </p:cNvSpPr>
          <p:nvPr/>
        </p:nvSpPr>
        <p:spPr bwMode="auto">
          <a:xfrm>
            <a:off x="2465388" y="3948113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5" name="Rectangle 127"/>
          <p:cNvSpPr>
            <a:spLocks noChangeArrowheads="1"/>
          </p:cNvSpPr>
          <p:nvPr/>
        </p:nvSpPr>
        <p:spPr bwMode="auto">
          <a:xfrm>
            <a:off x="2465388" y="3857625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6" name="Rectangle 128"/>
          <p:cNvSpPr>
            <a:spLocks noChangeArrowheads="1"/>
          </p:cNvSpPr>
          <p:nvPr/>
        </p:nvSpPr>
        <p:spPr bwMode="auto">
          <a:xfrm>
            <a:off x="2465388" y="3857625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7" name="Rectangle 129"/>
          <p:cNvSpPr>
            <a:spLocks noChangeArrowheads="1"/>
          </p:cNvSpPr>
          <p:nvPr/>
        </p:nvSpPr>
        <p:spPr bwMode="auto">
          <a:xfrm>
            <a:off x="2465388" y="3768725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8" name="Rectangle 130"/>
          <p:cNvSpPr>
            <a:spLocks noChangeArrowheads="1"/>
          </p:cNvSpPr>
          <p:nvPr/>
        </p:nvSpPr>
        <p:spPr bwMode="auto">
          <a:xfrm>
            <a:off x="2465388" y="3768725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79" name="Rectangle 131"/>
          <p:cNvSpPr>
            <a:spLocks noChangeArrowheads="1"/>
          </p:cNvSpPr>
          <p:nvPr/>
        </p:nvSpPr>
        <p:spPr bwMode="auto">
          <a:xfrm>
            <a:off x="2465388" y="3681413"/>
            <a:ext cx="1398587" cy="87312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0" name="Rectangle 132"/>
          <p:cNvSpPr>
            <a:spLocks noChangeArrowheads="1"/>
          </p:cNvSpPr>
          <p:nvPr/>
        </p:nvSpPr>
        <p:spPr bwMode="auto">
          <a:xfrm>
            <a:off x="2465388" y="3681413"/>
            <a:ext cx="1398587" cy="873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1" name="Rectangle 133"/>
          <p:cNvSpPr>
            <a:spLocks noChangeArrowheads="1"/>
          </p:cNvSpPr>
          <p:nvPr/>
        </p:nvSpPr>
        <p:spPr bwMode="auto">
          <a:xfrm>
            <a:off x="2465388" y="3590925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2" name="Rectangle 134"/>
          <p:cNvSpPr>
            <a:spLocks noChangeArrowheads="1"/>
          </p:cNvSpPr>
          <p:nvPr/>
        </p:nvSpPr>
        <p:spPr bwMode="auto">
          <a:xfrm>
            <a:off x="2465388" y="3590925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3" name="Rectangle 135"/>
          <p:cNvSpPr>
            <a:spLocks noChangeArrowheads="1"/>
          </p:cNvSpPr>
          <p:nvPr/>
        </p:nvSpPr>
        <p:spPr bwMode="auto">
          <a:xfrm>
            <a:off x="2465388" y="3502025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4" name="Rectangle 136"/>
          <p:cNvSpPr>
            <a:spLocks noChangeArrowheads="1"/>
          </p:cNvSpPr>
          <p:nvPr/>
        </p:nvSpPr>
        <p:spPr bwMode="auto">
          <a:xfrm>
            <a:off x="2465388" y="3502025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5" name="Rectangle 137"/>
          <p:cNvSpPr>
            <a:spLocks noChangeArrowheads="1"/>
          </p:cNvSpPr>
          <p:nvPr/>
        </p:nvSpPr>
        <p:spPr bwMode="auto">
          <a:xfrm>
            <a:off x="2465388" y="3413125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6" name="Rectangle 138"/>
          <p:cNvSpPr>
            <a:spLocks noChangeArrowheads="1"/>
          </p:cNvSpPr>
          <p:nvPr/>
        </p:nvSpPr>
        <p:spPr bwMode="auto">
          <a:xfrm>
            <a:off x="2465388" y="3413125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7" name="Rectangle 139"/>
          <p:cNvSpPr>
            <a:spLocks noChangeArrowheads="1"/>
          </p:cNvSpPr>
          <p:nvPr/>
        </p:nvSpPr>
        <p:spPr bwMode="auto">
          <a:xfrm>
            <a:off x="2465388" y="3321050"/>
            <a:ext cx="1398587" cy="92075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8" name="Rectangle 140"/>
          <p:cNvSpPr>
            <a:spLocks noChangeArrowheads="1"/>
          </p:cNvSpPr>
          <p:nvPr/>
        </p:nvSpPr>
        <p:spPr bwMode="auto">
          <a:xfrm>
            <a:off x="2465388" y="3321050"/>
            <a:ext cx="1398587" cy="920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89" name="Rectangle 141"/>
          <p:cNvSpPr>
            <a:spLocks noChangeArrowheads="1"/>
          </p:cNvSpPr>
          <p:nvPr/>
        </p:nvSpPr>
        <p:spPr bwMode="auto">
          <a:xfrm>
            <a:off x="2465388" y="3232150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0" name="Rectangle 142"/>
          <p:cNvSpPr>
            <a:spLocks noChangeArrowheads="1"/>
          </p:cNvSpPr>
          <p:nvPr/>
        </p:nvSpPr>
        <p:spPr bwMode="auto">
          <a:xfrm>
            <a:off x="2465388" y="3232150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1" name="Rectangle 143"/>
          <p:cNvSpPr>
            <a:spLocks noChangeArrowheads="1"/>
          </p:cNvSpPr>
          <p:nvPr/>
        </p:nvSpPr>
        <p:spPr bwMode="auto">
          <a:xfrm>
            <a:off x="2465388" y="3141663"/>
            <a:ext cx="1398587" cy="90487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2" name="Rectangle 144"/>
          <p:cNvSpPr>
            <a:spLocks noChangeArrowheads="1"/>
          </p:cNvSpPr>
          <p:nvPr/>
        </p:nvSpPr>
        <p:spPr bwMode="auto">
          <a:xfrm>
            <a:off x="2465388" y="3141663"/>
            <a:ext cx="1398587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3" name="Rectangle 145"/>
          <p:cNvSpPr>
            <a:spLocks noChangeArrowheads="1"/>
          </p:cNvSpPr>
          <p:nvPr/>
        </p:nvSpPr>
        <p:spPr bwMode="auto">
          <a:xfrm>
            <a:off x="2465388" y="3051175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4" name="Rectangle 146"/>
          <p:cNvSpPr>
            <a:spLocks noChangeArrowheads="1"/>
          </p:cNvSpPr>
          <p:nvPr/>
        </p:nvSpPr>
        <p:spPr bwMode="auto">
          <a:xfrm>
            <a:off x="2465388" y="3051175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5" name="Rectangle 147"/>
          <p:cNvSpPr>
            <a:spLocks noChangeArrowheads="1"/>
          </p:cNvSpPr>
          <p:nvPr/>
        </p:nvSpPr>
        <p:spPr bwMode="auto">
          <a:xfrm>
            <a:off x="2465388" y="2962275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6" name="Rectangle 148"/>
          <p:cNvSpPr>
            <a:spLocks noChangeArrowheads="1"/>
          </p:cNvSpPr>
          <p:nvPr/>
        </p:nvSpPr>
        <p:spPr bwMode="auto">
          <a:xfrm>
            <a:off x="2465388" y="2962275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7" name="Rectangle 149"/>
          <p:cNvSpPr>
            <a:spLocks noChangeArrowheads="1"/>
          </p:cNvSpPr>
          <p:nvPr/>
        </p:nvSpPr>
        <p:spPr bwMode="auto">
          <a:xfrm>
            <a:off x="2465388" y="2871788"/>
            <a:ext cx="1398587" cy="90487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8" name="Rectangle 150"/>
          <p:cNvSpPr>
            <a:spLocks noChangeArrowheads="1"/>
          </p:cNvSpPr>
          <p:nvPr/>
        </p:nvSpPr>
        <p:spPr bwMode="auto">
          <a:xfrm>
            <a:off x="2465388" y="2871788"/>
            <a:ext cx="1398587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399" name="Rectangle 151"/>
          <p:cNvSpPr>
            <a:spLocks noChangeArrowheads="1"/>
          </p:cNvSpPr>
          <p:nvPr/>
        </p:nvSpPr>
        <p:spPr bwMode="auto">
          <a:xfrm>
            <a:off x="2465388" y="2782888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0" name="Rectangle 152"/>
          <p:cNvSpPr>
            <a:spLocks noChangeArrowheads="1"/>
          </p:cNvSpPr>
          <p:nvPr/>
        </p:nvSpPr>
        <p:spPr bwMode="auto">
          <a:xfrm>
            <a:off x="2465388" y="2782888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1" name="Rectangle 153"/>
          <p:cNvSpPr>
            <a:spLocks noChangeArrowheads="1"/>
          </p:cNvSpPr>
          <p:nvPr/>
        </p:nvSpPr>
        <p:spPr bwMode="auto">
          <a:xfrm>
            <a:off x="2465388" y="2692400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2" name="Rectangle 154"/>
          <p:cNvSpPr>
            <a:spLocks noChangeArrowheads="1"/>
          </p:cNvSpPr>
          <p:nvPr/>
        </p:nvSpPr>
        <p:spPr bwMode="auto">
          <a:xfrm>
            <a:off x="2465388" y="2692400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3" name="Rectangle 155"/>
          <p:cNvSpPr>
            <a:spLocks noChangeArrowheads="1"/>
          </p:cNvSpPr>
          <p:nvPr/>
        </p:nvSpPr>
        <p:spPr bwMode="auto">
          <a:xfrm>
            <a:off x="2465388" y="2605088"/>
            <a:ext cx="1398587" cy="87312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4" name="Rectangle 156"/>
          <p:cNvSpPr>
            <a:spLocks noChangeArrowheads="1"/>
          </p:cNvSpPr>
          <p:nvPr/>
        </p:nvSpPr>
        <p:spPr bwMode="auto">
          <a:xfrm>
            <a:off x="2465388" y="2605088"/>
            <a:ext cx="1398587" cy="873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5" name="Rectangle 157"/>
          <p:cNvSpPr>
            <a:spLocks noChangeArrowheads="1"/>
          </p:cNvSpPr>
          <p:nvPr/>
        </p:nvSpPr>
        <p:spPr bwMode="auto">
          <a:xfrm>
            <a:off x="2465388" y="2516188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6" name="Rectangle 158"/>
          <p:cNvSpPr>
            <a:spLocks noChangeArrowheads="1"/>
          </p:cNvSpPr>
          <p:nvPr/>
        </p:nvSpPr>
        <p:spPr bwMode="auto">
          <a:xfrm>
            <a:off x="2465388" y="2516188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7" name="Rectangle 159"/>
          <p:cNvSpPr>
            <a:spLocks noChangeArrowheads="1"/>
          </p:cNvSpPr>
          <p:nvPr/>
        </p:nvSpPr>
        <p:spPr bwMode="auto">
          <a:xfrm>
            <a:off x="2465388" y="2425700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8" name="Rectangle 160"/>
          <p:cNvSpPr>
            <a:spLocks noChangeArrowheads="1"/>
          </p:cNvSpPr>
          <p:nvPr/>
        </p:nvSpPr>
        <p:spPr bwMode="auto">
          <a:xfrm>
            <a:off x="2465388" y="2425700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09" name="Rectangle 161"/>
          <p:cNvSpPr>
            <a:spLocks noChangeArrowheads="1"/>
          </p:cNvSpPr>
          <p:nvPr/>
        </p:nvSpPr>
        <p:spPr bwMode="auto">
          <a:xfrm>
            <a:off x="2465388" y="2333625"/>
            <a:ext cx="1398587" cy="92075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0" name="Rectangle 162"/>
          <p:cNvSpPr>
            <a:spLocks noChangeArrowheads="1"/>
          </p:cNvSpPr>
          <p:nvPr/>
        </p:nvSpPr>
        <p:spPr bwMode="auto">
          <a:xfrm>
            <a:off x="2465388" y="2333625"/>
            <a:ext cx="1398587" cy="920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1" name="Rectangle 163"/>
          <p:cNvSpPr>
            <a:spLocks noChangeArrowheads="1"/>
          </p:cNvSpPr>
          <p:nvPr/>
        </p:nvSpPr>
        <p:spPr bwMode="auto">
          <a:xfrm>
            <a:off x="2465388" y="2246313"/>
            <a:ext cx="1398587" cy="87312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2" name="Rectangle 164"/>
          <p:cNvSpPr>
            <a:spLocks noChangeArrowheads="1"/>
          </p:cNvSpPr>
          <p:nvPr/>
        </p:nvSpPr>
        <p:spPr bwMode="auto">
          <a:xfrm>
            <a:off x="2465388" y="2246313"/>
            <a:ext cx="1398587" cy="873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3" name="Rectangle 165"/>
          <p:cNvSpPr>
            <a:spLocks noChangeArrowheads="1"/>
          </p:cNvSpPr>
          <p:nvPr/>
        </p:nvSpPr>
        <p:spPr bwMode="auto">
          <a:xfrm>
            <a:off x="2465388" y="2155825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4" name="Rectangle 166"/>
          <p:cNvSpPr>
            <a:spLocks noChangeArrowheads="1"/>
          </p:cNvSpPr>
          <p:nvPr/>
        </p:nvSpPr>
        <p:spPr bwMode="auto">
          <a:xfrm>
            <a:off x="2465388" y="2155825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5" name="Rectangle 167"/>
          <p:cNvSpPr>
            <a:spLocks noChangeArrowheads="1"/>
          </p:cNvSpPr>
          <p:nvPr/>
        </p:nvSpPr>
        <p:spPr bwMode="auto">
          <a:xfrm>
            <a:off x="2465388" y="2066925"/>
            <a:ext cx="1398587" cy="88900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6" name="Rectangle 168"/>
          <p:cNvSpPr>
            <a:spLocks noChangeArrowheads="1"/>
          </p:cNvSpPr>
          <p:nvPr/>
        </p:nvSpPr>
        <p:spPr bwMode="auto">
          <a:xfrm>
            <a:off x="2465388" y="2066925"/>
            <a:ext cx="1398587" cy="889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7" name="Rectangle 169"/>
          <p:cNvSpPr>
            <a:spLocks noChangeArrowheads="1"/>
          </p:cNvSpPr>
          <p:nvPr/>
        </p:nvSpPr>
        <p:spPr bwMode="auto">
          <a:xfrm>
            <a:off x="2465388" y="1976438"/>
            <a:ext cx="1398587" cy="90487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8" name="Rectangle 170"/>
          <p:cNvSpPr>
            <a:spLocks noChangeArrowheads="1"/>
          </p:cNvSpPr>
          <p:nvPr/>
        </p:nvSpPr>
        <p:spPr bwMode="auto">
          <a:xfrm>
            <a:off x="2465388" y="1976438"/>
            <a:ext cx="1398587" cy="904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19" name="Rectangle 171"/>
          <p:cNvSpPr>
            <a:spLocks noChangeArrowheads="1"/>
          </p:cNvSpPr>
          <p:nvPr/>
        </p:nvSpPr>
        <p:spPr bwMode="auto">
          <a:xfrm>
            <a:off x="2465388" y="1885950"/>
            <a:ext cx="1398587" cy="90488"/>
          </a:xfrm>
          <a:prstGeom prst="rect">
            <a:avLst/>
          </a:prstGeom>
          <a:solidFill>
            <a:srgbClr val="E5E5E5"/>
          </a:solidFill>
          <a:ln w="0">
            <a:solidFill>
              <a:srgbClr val="E5E5E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sp>
        <p:nvSpPr>
          <p:cNvPr id="53420" name="Rectangle 172"/>
          <p:cNvSpPr>
            <a:spLocks noChangeArrowheads="1"/>
          </p:cNvSpPr>
          <p:nvPr/>
        </p:nvSpPr>
        <p:spPr bwMode="auto">
          <a:xfrm>
            <a:off x="2465388" y="1885950"/>
            <a:ext cx="1398587" cy="90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>
              <a:ea typeface="Arial Unicode MS" pitchFamily="34" charset="-120"/>
            </a:endParaRPr>
          </a:p>
        </p:txBody>
      </p:sp>
      <p:pic>
        <p:nvPicPr>
          <p:cNvPr id="53421" name="Picture 173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8" y="1527175"/>
            <a:ext cx="44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422" name="Text Box 174"/>
          <p:cNvSpPr txBox="1">
            <a:spLocks noChangeArrowheads="1"/>
          </p:cNvSpPr>
          <p:nvPr/>
        </p:nvSpPr>
        <p:spPr bwMode="auto">
          <a:xfrm>
            <a:off x="3048000" y="457200"/>
            <a:ext cx="298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  <a:ea typeface="Arial Unicode MS" pitchFamily="34" charset="-120"/>
              </a:rPr>
              <a:t>Optimal Overhang?</a:t>
            </a:r>
          </a:p>
        </p:txBody>
      </p:sp>
      <p:sp>
        <p:nvSpPr>
          <p:cNvPr id="53423" name="Text Box 175"/>
          <p:cNvSpPr txBox="1">
            <a:spLocks noChangeArrowheads="1"/>
          </p:cNvSpPr>
          <p:nvPr/>
        </p:nvSpPr>
        <p:spPr bwMode="auto">
          <a:xfrm>
            <a:off x="3352800" y="1108075"/>
            <a:ext cx="238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ea typeface="Arial Unicode MS" pitchFamily="34" charset="-120"/>
              </a:rPr>
              <a:t>(slides by Uri Zwick)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 autoUpdateAnimBg="0"/>
      <p:bldP spid="323587" grpId="0" autoUpdateAnimBg="0"/>
      <p:bldP spid="323588" grpId="0" autoUpdateAnimBg="0"/>
      <p:bldP spid="323589" grpId="0" animBg="1"/>
      <p:bldP spid="323590" grpId="0" animBg="1"/>
      <p:bldP spid="32359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spect="1" noChangeArrowheads="1" noTextEdit="1"/>
          </p:cNvSpPr>
          <p:nvPr/>
        </p:nvSpPr>
        <p:spPr bwMode="auto">
          <a:xfrm>
            <a:off x="371475" y="1716088"/>
            <a:ext cx="7694613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384800" y="6153150"/>
            <a:ext cx="333375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1" tIns="45701" rIns="91401" bIns="45701">
            <a:spAutoFit/>
          </a:bodyPr>
          <a:lstStyle>
            <a:lvl1pPr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4318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6477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862013" indent="-214313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1079500" indent="-217488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15367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19939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24511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29083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45000"/>
              <a:buFont typeface="StarSymbol" charset="0"/>
              <a:buNone/>
            </a:pPr>
            <a:r>
              <a:rPr kumimoji="0" lang="en-US" altLang="en-US" sz="2400">
                <a:solidFill>
                  <a:srgbClr val="008000"/>
                </a:solidFill>
                <a:latin typeface="Arial" charset="0"/>
                <a:ea typeface="Arial Unicode MS" pitchFamily="34" charset="-120"/>
              </a:rPr>
              <a:t>Overhang = 4.2390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384800" y="5824538"/>
            <a:ext cx="333375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1" tIns="45701" rIns="91401" bIns="45701">
            <a:spAutoFit/>
          </a:bodyPr>
          <a:lstStyle>
            <a:lvl1pPr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4318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6477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862013" indent="-214313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1079500" indent="-217488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15367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19939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24511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29083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45000"/>
              <a:buFont typeface="StarSymbol" charset="0"/>
              <a:buNone/>
            </a:pPr>
            <a:r>
              <a:rPr kumimoji="0" lang="en-US" altLang="en-US" sz="2400">
                <a:solidFill>
                  <a:srgbClr val="008000"/>
                </a:solidFill>
                <a:latin typeface="Arial" charset="0"/>
                <a:ea typeface="Arial Unicode MS" pitchFamily="34" charset="-120"/>
              </a:rPr>
              <a:t>Blocks = 49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84800" y="5495925"/>
            <a:ext cx="333375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1" tIns="45701" rIns="91401" bIns="45701">
            <a:spAutoFit/>
          </a:bodyPr>
          <a:lstStyle>
            <a:lvl1pPr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4318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647700" indent="-215900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862013" indent="-214313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1079500" indent="-217488" defTabSz="4572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15367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19939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24511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2908300" indent="-217488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45000"/>
              <a:buFont typeface="StarSymbol" charset="0"/>
              <a:buNone/>
            </a:pPr>
            <a:r>
              <a:rPr kumimoji="0" lang="en-US" altLang="en-US" sz="2400">
                <a:solidFill>
                  <a:srgbClr val="008000"/>
                </a:solidFill>
                <a:latin typeface="Arial" charset="0"/>
                <a:ea typeface="Arial Unicode MS" pitchFamily="34" charset="-120"/>
              </a:rPr>
              <a:t>Weight = 100</a:t>
            </a:r>
          </a:p>
        </p:txBody>
      </p:sp>
      <p:pic>
        <p:nvPicPr>
          <p:cNvPr id="324614" name="Picture 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3" y="4459288"/>
            <a:ext cx="1981200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4615" name="Picture 7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863" y="4105275"/>
            <a:ext cx="2209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80" name="Picture 8" descr="w1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73152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617" name="Picture 9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463" y="3706813"/>
            <a:ext cx="2262187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048000" y="457200"/>
            <a:ext cx="298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  <a:ea typeface="Arial Unicode MS" pitchFamily="34" charset="-120"/>
              </a:rPr>
              <a:t>Optimal Overhang?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352800" y="1108075"/>
            <a:ext cx="238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ea typeface="Arial Unicode MS" pitchFamily="34" charset="-120"/>
              </a:rPr>
              <a:t>(slides by Uri Zwick)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6"/>
          <p:cNvSpPr txBox="1">
            <a:spLocks noChangeArrowheads="1"/>
          </p:cNvSpPr>
          <p:nvPr/>
        </p:nvSpPr>
        <p:spPr bwMode="auto">
          <a:xfrm>
            <a:off x="3890963" y="457200"/>
            <a:ext cx="1290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Product</a:t>
            </a:r>
          </a:p>
        </p:txBody>
      </p:sp>
      <p:pic>
        <p:nvPicPr>
          <p:cNvPr id="55299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1066800"/>
            <a:ext cx="2957513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06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2203450"/>
            <a:ext cx="869950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08" name="Picture 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1363663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10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05400"/>
            <a:ext cx="884238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13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38306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16" name="Picture 2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0"/>
            <a:ext cx="143510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18" name="Picture 2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257800"/>
            <a:ext cx="30146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752600" y="1492250"/>
            <a:ext cx="44069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Comic Sans MS" pitchFamily="66" charset="0"/>
              </a:rPr>
              <a:t>Factorial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de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fi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nes a </a:t>
            </a:r>
            <a:r>
              <a:rPr lang="en-US" altLang="en-US" sz="2400">
                <a:solidFill>
                  <a:srgbClr val="008000"/>
                </a:solidFill>
                <a:latin typeface="Comic Sans MS" pitchFamily="66" charset="0"/>
              </a:rPr>
              <a:t>product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6323" name="Text Box 6"/>
          <p:cNvSpPr txBox="1">
            <a:spLocks noChangeArrowheads="1"/>
          </p:cNvSpPr>
          <p:nvPr/>
        </p:nvSpPr>
        <p:spPr bwMode="auto">
          <a:xfrm>
            <a:off x="3810000" y="457200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Factorial</a:t>
            </a:r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3087688" y="3267075"/>
            <a:ext cx="3008312" cy="466725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sz="2400"/>
              <a:t>How to estimate n!?</a:t>
            </a:r>
          </a:p>
        </p:txBody>
      </p:sp>
      <p:pic>
        <p:nvPicPr>
          <p:cNvPr id="281612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0"/>
            <a:ext cx="8890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6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2057400"/>
            <a:ext cx="46593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614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648200"/>
            <a:ext cx="3198813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61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0"/>
            <a:ext cx="13430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1617" name="Text Box 17"/>
          <p:cNvSpPr txBox="1">
            <a:spLocks noChangeArrowheads="1"/>
          </p:cNvSpPr>
          <p:nvPr/>
        </p:nvSpPr>
        <p:spPr bwMode="auto">
          <a:xfrm>
            <a:off x="3657600" y="5791200"/>
            <a:ext cx="1404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Too rough…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7" grpId="0" animBg="1"/>
      <p:bldP spid="28161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752600" y="1492250"/>
            <a:ext cx="44069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Comic Sans MS" pitchFamily="66" charset="0"/>
              </a:rPr>
              <a:t>Factorial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de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fi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nes a </a:t>
            </a:r>
            <a:r>
              <a:rPr lang="en-US" altLang="en-US" sz="2400">
                <a:solidFill>
                  <a:srgbClr val="008000"/>
                </a:solidFill>
                <a:latin typeface="Comic Sans MS" pitchFamily="66" charset="0"/>
              </a:rPr>
              <a:t>product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3810000" y="457200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Factorial</a:t>
            </a:r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3087688" y="3267075"/>
            <a:ext cx="3008312" cy="466725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sz="2400"/>
              <a:t>How to estimate n!?</a:t>
            </a:r>
          </a:p>
        </p:txBody>
      </p:sp>
      <p:pic>
        <p:nvPicPr>
          <p:cNvPr id="337931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40213"/>
            <a:ext cx="606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3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64013"/>
            <a:ext cx="2438400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34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35814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38" name="Picture 1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0"/>
            <a:ext cx="15525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1066800" y="5791200"/>
            <a:ext cx="6983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Still very rough, but at least show that it is much larger than C</a:t>
            </a:r>
            <a:r>
              <a:rPr lang="en-US" altLang="zh-TW" baseline="30000"/>
              <a:t>n</a:t>
            </a:r>
          </a:p>
        </p:txBody>
      </p:sp>
      <p:pic>
        <p:nvPicPr>
          <p:cNvPr id="57354" name="Picture 20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2057400"/>
            <a:ext cx="46593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752600" y="1492250"/>
            <a:ext cx="44069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Comic Sans MS" pitchFamily="66" charset="0"/>
              </a:rPr>
              <a:t>Factorial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de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fi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nes a </a:t>
            </a:r>
            <a:r>
              <a:rPr lang="en-US" altLang="en-US" sz="2400">
                <a:solidFill>
                  <a:srgbClr val="008000"/>
                </a:solidFill>
                <a:latin typeface="Comic Sans MS" pitchFamily="66" charset="0"/>
              </a:rPr>
              <a:t>product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1600200" y="3886200"/>
            <a:ext cx="5859463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Turn product into a </a:t>
            </a:r>
            <a:r>
              <a:rPr lang="en-US" altLang="en-US" sz="2400">
                <a:solidFill>
                  <a:srgbClr val="008000"/>
                </a:solidFill>
                <a:latin typeface="Comic Sans MS" pitchFamily="66" charset="0"/>
              </a:rPr>
              <a:t>sum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taking logs: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ln(n!) =  ln(1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·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·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3 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···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(n – 1)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·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n)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          =  ln 1 + ln 2 + 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···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+ ln(n – 1) + ln(n)</a:t>
            </a:r>
          </a:p>
        </p:txBody>
      </p:sp>
      <p:graphicFrame>
        <p:nvGraphicFramePr>
          <p:cNvPr id="338948" name="Object 4"/>
          <p:cNvGraphicFramePr>
            <a:graphicFrameLocks noChangeAspect="1"/>
          </p:cNvGraphicFramePr>
          <p:nvPr/>
        </p:nvGraphicFramePr>
        <p:xfrm>
          <a:off x="2659063" y="5514975"/>
          <a:ext cx="13573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6" name="Equation" r:id="rId4" imgW="609336" imgH="431613" progId="Equation.DSMT4">
                  <p:embed/>
                </p:oleObj>
              </mc:Choice>
              <mc:Fallback>
                <p:oleObj name="Equation" r:id="rId4" imgW="609336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5514975"/>
                        <a:ext cx="1357312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810000" y="457200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Factorial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87688" y="3267075"/>
            <a:ext cx="3008312" cy="466725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sz="2400"/>
              <a:t>How to estimate n!?</a:t>
            </a:r>
          </a:p>
        </p:txBody>
      </p:sp>
      <p:pic>
        <p:nvPicPr>
          <p:cNvPr id="58375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2057400"/>
            <a:ext cx="46593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2009775" y="2363788"/>
            <a:ext cx="6165850" cy="2614612"/>
            <a:chOff x="1266" y="2083"/>
            <a:chExt cx="3884" cy="1647"/>
          </a:xfrm>
        </p:grpSpPr>
        <p:grpSp>
          <p:nvGrpSpPr>
            <p:cNvPr id="59419" name="Group 3"/>
            <p:cNvGrpSpPr>
              <a:grpSpLocks/>
            </p:cNvGrpSpPr>
            <p:nvPr/>
          </p:nvGrpSpPr>
          <p:grpSpPr bwMode="auto">
            <a:xfrm>
              <a:off x="1321" y="2083"/>
              <a:ext cx="3774" cy="1647"/>
              <a:chOff x="1321" y="2083"/>
              <a:chExt cx="3774" cy="1647"/>
            </a:xfrm>
          </p:grpSpPr>
          <p:sp>
            <p:nvSpPr>
              <p:cNvPr id="59427" name="Text Box 4"/>
              <p:cNvSpPr txBox="1">
                <a:spLocks noChangeArrowheads="1"/>
              </p:cNvSpPr>
              <p:nvPr/>
            </p:nvSpPr>
            <p:spPr bwMode="auto">
              <a:xfrm>
                <a:off x="3372" y="3096"/>
                <a:ext cx="560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r>
                  <a:rPr kumimoji="0" lang="en-US" altLang="en-US" sz="60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59428" name="Rectangle 5"/>
              <p:cNvSpPr>
                <a:spLocks noChangeArrowheads="1"/>
              </p:cNvSpPr>
              <p:nvPr/>
            </p:nvSpPr>
            <p:spPr bwMode="auto">
              <a:xfrm>
                <a:off x="1321" y="3259"/>
                <a:ext cx="480" cy="471"/>
              </a:xfrm>
              <a:prstGeom prst="rect">
                <a:avLst/>
              </a:prstGeom>
              <a:solidFill>
                <a:srgbClr val="009999"/>
              </a:solidFill>
              <a:ln w="9525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endParaRPr kumimoji="0" lang="en-US" altLang="en-US" sz="3200"/>
              </a:p>
            </p:txBody>
          </p:sp>
          <p:sp>
            <p:nvSpPr>
              <p:cNvPr id="59429" name="Rectangle 6"/>
              <p:cNvSpPr>
                <a:spLocks noChangeArrowheads="1"/>
              </p:cNvSpPr>
              <p:nvPr/>
            </p:nvSpPr>
            <p:spPr bwMode="auto">
              <a:xfrm>
                <a:off x="2258" y="2705"/>
                <a:ext cx="470" cy="1025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endParaRPr kumimoji="0" lang="en-US" altLang="en-US" sz="3200"/>
              </a:p>
            </p:txBody>
          </p:sp>
          <p:sp>
            <p:nvSpPr>
              <p:cNvPr id="59430" name="Rectangle 7"/>
              <p:cNvSpPr>
                <a:spLocks noChangeArrowheads="1"/>
              </p:cNvSpPr>
              <p:nvPr/>
            </p:nvSpPr>
            <p:spPr bwMode="auto">
              <a:xfrm>
                <a:off x="2732" y="2513"/>
                <a:ext cx="470" cy="1217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endParaRPr kumimoji="0" lang="en-US" altLang="en-US" sz="3200"/>
              </a:p>
            </p:txBody>
          </p:sp>
          <p:sp>
            <p:nvSpPr>
              <p:cNvPr id="59431" name="Rectangle 8"/>
              <p:cNvSpPr>
                <a:spLocks noChangeArrowheads="1"/>
              </p:cNvSpPr>
              <p:nvPr/>
            </p:nvSpPr>
            <p:spPr bwMode="auto">
              <a:xfrm>
                <a:off x="4155" y="2164"/>
                <a:ext cx="470" cy="1566"/>
              </a:xfrm>
              <a:prstGeom prst="rect">
                <a:avLst/>
              </a:prstGeom>
              <a:solidFill>
                <a:srgbClr val="009999"/>
              </a:solidFill>
              <a:ln w="9525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endParaRPr kumimoji="0" lang="en-US" altLang="en-US" sz="3200"/>
              </a:p>
            </p:txBody>
          </p:sp>
          <p:sp>
            <p:nvSpPr>
              <p:cNvPr id="59432" name="Rectangle 9"/>
              <p:cNvSpPr>
                <a:spLocks noChangeArrowheads="1"/>
              </p:cNvSpPr>
              <p:nvPr/>
            </p:nvSpPr>
            <p:spPr bwMode="auto">
              <a:xfrm>
                <a:off x="4625" y="2083"/>
                <a:ext cx="470" cy="1647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endParaRPr kumimoji="0" lang="en-US" altLang="en-US" sz="3200"/>
              </a:p>
            </p:txBody>
          </p:sp>
          <p:sp>
            <p:nvSpPr>
              <p:cNvPr id="59433" name="Rectangle 10"/>
              <p:cNvSpPr>
                <a:spLocks noChangeArrowheads="1"/>
              </p:cNvSpPr>
              <p:nvPr/>
            </p:nvSpPr>
            <p:spPr bwMode="auto">
              <a:xfrm>
                <a:off x="1802" y="2921"/>
                <a:ext cx="454" cy="80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endParaRPr kumimoji="0" lang="en-US" altLang="en-US" sz="4000"/>
              </a:p>
            </p:txBody>
          </p:sp>
        </p:grpSp>
        <p:grpSp>
          <p:nvGrpSpPr>
            <p:cNvPr id="59420" name="Group 11"/>
            <p:cNvGrpSpPr>
              <a:grpSpLocks/>
            </p:cNvGrpSpPr>
            <p:nvPr/>
          </p:nvGrpSpPr>
          <p:grpSpPr bwMode="auto">
            <a:xfrm>
              <a:off x="1266" y="2615"/>
              <a:ext cx="3884" cy="1044"/>
              <a:chOff x="1266" y="2615"/>
              <a:chExt cx="3884" cy="1044"/>
            </a:xfrm>
          </p:grpSpPr>
          <p:sp>
            <p:nvSpPr>
              <p:cNvPr id="59421" name="Rectangle 12"/>
              <p:cNvSpPr>
                <a:spLocks noChangeArrowheads="1"/>
              </p:cNvSpPr>
              <p:nvPr/>
            </p:nvSpPr>
            <p:spPr bwMode="auto">
              <a:xfrm>
                <a:off x="1266" y="3294"/>
                <a:ext cx="55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kumimoji="0" lang="en-US" altLang="en-US" sz="3200">
                    <a:solidFill>
                      <a:srgbClr val="000000"/>
                    </a:solidFill>
                  </a:rPr>
                  <a:t>ln 2</a:t>
                </a:r>
              </a:p>
            </p:txBody>
          </p:sp>
          <p:sp>
            <p:nvSpPr>
              <p:cNvPr id="59422" name="Rectangle 13"/>
              <p:cNvSpPr>
                <a:spLocks noChangeArrowheads="1"/>
              </p:cNvSpPr>
              <p:nvPr/>
            </p:nvSpPr>
            <p:spPr bwMode="auto">
              <a:xfrm>
                <a:off x="1763" y="3136"/>
                <a:ext cx="55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kumimoji="0" lang="en-US" altLang="en-US" sz="3200">
                    <a:solidFill>
                      <a:srgbClr val="000000"/>
                    </a:solidFill>
                  </a:rPr>
                  <a:t>ln 3</a:t>
                </a:r>
              </a:p>
            </p:txBody>
          </p:sp>
          <p:sp>
            <p:nvSpPr>
              <p:cNvPr id="59423" name="Rectangle 14"/>
              <p:cNvSpPr>
                <a:spLocks noChangeArrowheads="1"/>
              </p:cNvSpPr>
              <p:nvPr/>
            </p:nvSpPr>
            <p:spPr bwMode="auto">
              <a:xfrm>
                <a:off x="2252" y="3032"/>
                <a:ext cx="55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kumimoji="0" lang="en-US" altLang="en-US" sz="3200">
                    <a:solidFill>
                      <a:srgbClr val="000000"/>
                    </a:solidFill>
                  </a:rPr>
                  <a:t>ln 4</a:t>
                </a:r>
              </a:p>
            </p:txBody>
          </p:sp>
          <p:sp>
            <p:nvSpPr>
              <p:cNvPr id="59424" name="Rectangle 15"/>
              <p:cNvSpPr>
                <a:spLocks noChangeArrowheads="1"/>
              </p:cNvSpPr>
              <p:nvPr/>
            </p:nvSpPr>
            <p:spPr bwMode="auto">
              <a:xfrm>
                <a:off x="2704" y="2872"/>
                <a:ext cx="55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kumimoji="0" lang="en-US" altLang="en-US" sz="3200">
                    <a:solidFill>
                      <a:srgbClr val="000000"/>
                    </a:solidFill>
                  </a:rPr>
                  <a:t>ln 5</a:t>
                </a:r>
              </a:p>
            </p:txBody>
          </p:sp>
          <p:sp>
            <p:nvSpPr>
              <p:cNvPr id="59425" name="Rectangle 16"/>
              <p:cNvSpPr>
                <a:spLocks noChangeArrowheads="1"/>
              </p:cNvSpPr>
              <p:nvPr/>
            </p:nvSpPr>
            <p:spPr bwMode="auto">
              <a:xfrm>
                <a:off x="4158" y="2615"/>
                <a:ext cx="472" cy="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kumimoji="0" lang="en-US" altLang="en-US" sz="3200">
                    <a:solidFill>
                      <a:srgbClr val="000000"/>
                    </a:solidFill>
                  </a:rPr>
                  <a:t>ln </a:t>
                </a:r>
              </a:p>
              <a:p>
                <a:pPr algn="ctr" eaLnBrk="1" hangingPunct="1"/>
                <a:r>
                  <a:rPr kumimoji="0" lang="en-US" altLang="en-US" sz="3200">
                    <a:solidFill>
                      <a:srgbClr val="000000"/>
                    </a:solidFill>
                  </a:rPr>
                  <a:t>n-1</a:t>
                </a:r>
              </a:p>
            </p:txBody>
          </p:sp>
          <p:sp>
            <p:nvSpPr>
              <p:cNvPr id="59426" name="Rectangle 17"/>
              <p:cNvSpPr>
                <a:spLocks noChangeArrowheads="1"/>
              </p:cNvSpPr>
              <p:nvPr/>
            </p:nvSpPr>
            <p:spPr bwMode="auto">
              <a:xfrm>
                <a:off x="4619" y="2728"/>
                <a:ext cx="53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kumimoji="0" lang="en-US" altLang="en-US" sz="3200">
                    <a:solidFill>
                      <a:srgbClr val="000000"/>
                    </a:solidFill>
                  </a:rPr>
                  <a:t>ln n</a:t>
                </a:r>
              </a:p>
            </p:txBody>
          </p:sp>
        </p:grpSp>
      </p:grpSp>
      <p:sp>
        <p:nvSpPr>
          <p:cNvPr id="59395" name="Line 18"/>
          <p:cNvSpPr>
            <a:spLocks noChangeShapeType="1"/>
          </p:cNvSpPr>
          <p:nvPr/>
        </p:nvSpPr>
        <p:spPr bwMode="auto">
          <a:xfrm>
            <a:off x="522288" y="4978400"/>
            <a:ext cx="793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19"/>
          <p:cNvSpPr>
            <a:spLocks noChangeArrowheads="1"/>
          </p:cNvSpPr>
          <p:nvPr/>
        </p:nvSpPr>
        <p:spPr bwMode="auto">
          <a:xfrm>
            <a:off x="728663" y="3848100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ln 2</a:t>
            </a:r>
          </a:p>
        </p:txBody>
      </p:sp>
      <p:sp>
        <p:nvSpPr>
          <p:cNvPr id="59397" name="Rectangle 20"/>
          <p:cNvSpPr>
            <a:spLocks noChangeArrowheads="1"/>
          </p:cNvSpPr>
          <p:nvPr/>
        </p:nvSpPr>
        <p:spPr bwMode="auto">
          <a:xfrm>
            <a:off x="728663" y="3335338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ln 3</a:t>
            </a:r>
          </a:p>
        </p:txBody>
      </p:sp>
      <p:sp>
        <p:nvSpPr>
          <p:cNvPr id="59398" name="Rectangle 21"/>
          <p:cNvSpPr>
            <a:spLocks noChangeArrowheads="1"/>
          </p:cNvSpPr>
          <p:nvPr/>
        </p:nvSpPr>
        <p:spPr bwMode="auto">
          <a:xfrm>
            <a:off x="728663" y="2986088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ln 4</a:t>
            </a:r>
          </a:p>
        </p:txBody>
      </p:sp>
      <p:sp>
        <p:nvSpPr>
          <p:cNvPr id="59399" name="Rectangle 22"/>
          <p:cNvSpPr>
            <a:spLocks noChangeArrowheads="1"/>
          </p:cNvSpPr>
          <p:nvPr/>
        </p:nvSpPr>
        <p:spPr bwMode="auto">
          <a:xfrm>
            <a:off x="728663" y="2660650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ln 5</a:t>
            </a:r>
          </a:p>
        </p:txBody>
      </p:sp>
      <p:sp>
        <p:nvSpPr>
          <p:cNvPr id="59400" name="Rectangle 23"/>
          <p:cNvSpPr>
            <a:spLocks noChangeArrowheads="1"/>
          </p:cNvSpPr>
          <p:nvPr/>
        </p:nvSpPr>
        <p:spPr bwMode="auto">
          <a:xfrm>
            <a:off x="754063" y="2028825"/>
            <a:ext cx="67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en-US" sz="2400">
                <a:solidFill>
                  <a:srgbClr val="000000"/>
                </a:solidFill>
              </a:rPr>
              <a:t>ln n</a:t>
            </a:r>
            <a:endParaRPr kumimoji="0" lang="en-US" altLang="en-US" sz="2400">
              <a:solidFill>
                <a:srgbClr val="000000"/>
              </a:solidFill>
              <a:sym typeface="Euclid Extra" pitchFamily="18" charset="2"/>
            </a:endParaRPr>
          </a:p>
        </p:txBody>
      </p:sp>
      <p:sp>
        <p:nvSpPr>
          <p:cNvPr id="59401" name="Rectangle 24"/>
          <p:cNvSpPr>
            <a:spLocks noChangeArrowheads="1"/>
          </p:cNvSpPr>
          <p:nvPr/>
        </p:nvSpPr>
        <p:spPr bwMode="auto">
          <a:xfrm>
            <a:off x="2630488" y="50355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9402" name="Rectangle 25"/>
          <p:cNvSpPr>
            <a:spLocks noChangeArrowheads="1"/>
          </p:cNvSpPr>
          <p:nvPr/>
        </p:nvSpPr>
        <p:spPr bwMode="auto">
          <a:xfrm>
            <a:off x="3359150" y="50355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9403" name="Rectangle 26"/>
          <p:cNvSpPr>
            <a:spLocks noChangeArrowheads="1"/>
          </p:cNvSpPr>
          <p:nvPr/>
        </p:nvSpPr>
        <p:spPr bwMode="auto">
          <a:xfrm>
            <a:off x="1938338" y="5035550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9404" name="Rectangle 27"/>
          <p:cNvSpPr>
            <a:spLocks noChangeArrowheads="1"/>
          </p:cNvSpPr>
          <p:nvPr/>
        </p:nvSpPr>
        <p:spPr bwMode="auto">
          <a:xfrm>
            <a:off x="4138613" y="50355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9405" name="Rectangle 28"/>
          <p:cNvSpPr>
            <a:spLocks noChangeArrowheads="1"/>
          </p:cNvSpPr>
          <p:nvPr/>
        </p:nvSpPr>
        <p:spPr bwMode="auto">
          <a:xfrm>
            <a:off x="4873625" y="50355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9406" name="Rectangle 29"/>
          <p:cNvSpPr>
            <a:spLocks noChangeArrowheads="1"/>
          </p:cNvSpPr>
          <p:nvPr/>
        </p:nvSpPr>
        <p:spPr bwMode="auto">
          <a:xfrm>
            <a:off x="6254750" y="5035550"/>
            <a:ext cx="66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n–2</a:t>
            </a:r>
          </a:p>
        </p:txBody>
      </p:sp>
      <p:sp>
        <p:nvSpPr>
          <p:cNvPr id="59407" name="Rectangle 30"/>
          <p:cNvSpPr>
            <a:spLocks noChangeArrowheads="1"/>
          </p:cNvSpPr>
          <p:nvPr/>
        </p:nvSpPr>
        <p:spPr bwMode="auto">
          <a:xfrm>
            <a:off x="7040563" y="5035550"/>
            <a:ext cx="61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n–1</a:t>
            </a:r>
          </a:p>
        </p:txBody>
      </p:sp>
      <p:sp>
        <p:nvSpPr>
          <p:cNvPr id="59408" name="Rectangle 31"/>
          <p:cNvSpPr>
            <a:spLocks noChangeArrowheads="1"/>
          </p:cNvSpPr>
          <p:nvPr/>
        </p:nvSpPr>
        <p:spPr bwMode="auto">
          <a:xfrm>
            <a:off x="7904163" y="5035550"/>
            <a:ext cx="34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en-US" sz="2400">
                <a:solidFill>
                  <a:srgbClr val="000000"/>
                </a:solidFill>
              </a:rPr>
              <a:t>n</a:t>
            </a:r>
          </a:p>
        </p:txBody>
      </p:sp>
      <p:grpSp>
        <p:nvGrpSpPr>
          <p:cNvPr id="282656" name="Group 32"/>
          <p:cNvGrpSpPr>
            <a:grpSpLocks/>
          </p:cNvGrpSpPr>
          <p:nvPr/>
        </p:nvGrpSpPr>
        <p:grpSpPr bwMode="auto">
          <a:xfrm>
            <a:off x="1454150" y="1981200"/>
            <a:ext cx="7329488" cy="2990850"/>
            <a:chOff x="916" y="1842"/>
            <a:chExt cx="4617" cy="1884"/>
          </a:xfrm>
        </p:grpSpPr>
        <p:sp>
          <p:nvSpPr>
            <p:cNvPr id="59413" name="Line 33"/>
            <p:cNvSpPr>
              <a:spLocks noChangeShapeType="1"/>
            </p:cNvSpPr>
            <p:nvPr/>
          </p:nvSpPr>
          <p:spPr bwMode="auto">
            <a:xfrm>
              <a:off x="1972" y="2374"/>
              <a:ext cx="537" cy="1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Text Box 34"/>
            <p:cNvSpPr txBox="1">
              <a:spLocks noChangeArrowheads="1"/>
            </p:cNvSpPr>
            <p:nvPr/>
          </p:nvSpPr>
          <p:spPr bwMode="auto">
            <a:xfrm>
              <a:off x="919" y="2047"/>
              <a:ext cx="98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r" eaLnBrk="1" hangingPunct="1"/>
              <a:r>
                <a:rPr kumimoji="0" lang="en-US" altLang="en-US" sz="3200">
                  <a:solidFill>
                    <a:srgbClr val="000000"/>
                  </a:solidFill>
                </a:rPr>
                <a:t>ln</a:t>
              </a:r>
              <a:r>
                <a:rPr kumimoji="0" lang="en-US" altLang="en-US" sz="1600">
                  <a:solidFill>
                    <a:srgbClr val="000000"/>
                  </a:solidFill>
                </a:rPr>
                <a:t> </a:t>
              </a:r>
              <a:r>
                <a:rPr kumimoji="0" lang="en-US" altLang="en-US" sz="2000">
                  <a:solidFill>
                    <a:srgbClr val="000000"/>
                  </a:solidFill>
                </a:rPr>
                <a:t> </a:t>
              </a:r>
              <a:r>
                <a:rPr kumimoji="0" lang="en-US" altLang="en-US" sz="3200">
                  <a:solidFill>
                    <a:srgbClr val="000000"/>
                  </a:solidFill>
                </a:rPr>
                <a:t>(x+1)</a:t>
              </a:r>
            </a:p>
          </p:txBody>
        </p:sp>
        <p:sp>
          <p:nvSpPr>
            <p:cNvPr id="59415" name="Line 35"/>
            <p:cNvSpPr>
              <a:spLocks noChangeShapeType="1"/>
            </p:cNvSpPr>
            <p:nvPr/>
          </p:nvSpPr>
          <p:spPr bwMode="auto">
            <a:xfrm>
              <a:off x="3066" y="2169"/>
              <a:ext cx="537" cy="1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6" name="Text Box 36"/>
            <p:cNvSpPr txBox="1">
              <a:spLocks noChangeArrowheads="1"/>
            </p:cNvSpPr>
            <p:nvPr/>
          </p:nvSpPr>
          <p:spPr bwMode="auto">
            <a:xfrm>
              <a:off x="2280" y="1842"/>
              <a:ext cx="7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r" eaLnBrk="1" hangingPunct="1"/>
              <a:r>
                <a:rPr kumimoji="0" lang="en-US" altLang="en-US" sz="3200">
                  <a:solidFill>
                    <a:srgbClr val="000000"/>
                  </a:solidFill>
                </a:rPr>
                <a:t>ln</a:t>
              </a:r>
              <a:r>
                <a:rPr kumimoji="0" lang="en-US" altLang="en-US" sz="2400">
                  <a:solidFill>
                    <a:srgbClr val="000000"/>
                  </a:solidFill>
                </a:rPr>
                <a:t> </a:t>
              </a:r>
              <a:r>
                <a:rPr kumimoji="0" lang="en-US" altLang="en-US" sz="3200">
                  <a:solidFill>
                    <a:srgbClr val="000000"/>
                  </a:solidFill>
                </a:rPr>
                <a:t>(x)</a:t>
              </a:r>
            </a:p>
          </p:txBody>
        </p:sp>
        <p:sp>
          <p:nvSpPr>
            <p:cNvPr id="59417" name="Freeform 37"/>
            <p:cNvSpPr>
              <a:spLocks/>
            </p:cNvSpPr>
            <p:nvPr/>
          </p:nvSpPr>
          <p:spPr bwMode="auto">
            <a:xfrm>
              <a:off x="916" y="2026"/>
              <a:ext cx="4180" cy="1692"/>
            </a:xfrm>
            <a:custGeom>
              <a:avLst/>
              <a:gdLst>
                <a:gd name="T0" fmla="*/ 0 w 4180"/>
                <a:gd name="T1" fmla="*/ 1692 h 1692"/>
                <a:gd name="T2" fmla="*/ 348 w 4180"/>
                <a:gd name="T3" fmla="*/ 1308 h 1692"/>
                <a:gd name="T4" fmla="*/ 704 w 4180"/>
                <a:gd name="T5" fmla="*/ 996 h 1692"/>
                <a:gd name="T6" fmla="*/ 1060 w 4180"/>
                <a:gd name="T7" fmla="*/ 796 h 1692"/>
                <a:gd name="T8" fmla="*/ 1416 w 4180"/>
                <a:gd name="T9" fmla="*/ 644 h 1692"/>
                <a:gd name="T10" fmla="*/ 1772 w 4180"/>
                <a:gd name="T11" fmla="*/ 512 h 1692"/>
                <a:gd name="T12" fmla="*/ 2132 w 4180"/>
                <a:gd name="T13" fmla="*/ 392 h 1692"/>
                <a:gd name="T14" fmla="*/ 2492 w 4180"/>
                <a:gd name="T15" fmla="*/ 284 h 1692"/>
                <a:gd name="T16" fmla="*/ 2856 w 4180"/>
                <a:gd name="T17" fmla="*/ 204 h 1692"/>
                <a:gd name="T18" fmla="*/ 3616 w 4180"/>
                <a:gd name="T19" fmla="*/ 56 h 1692"/>
                <a:gd name="T20" fmla="*/ 4180 w 4180"/>
                <a:gd name="T21" fmla="*/ 0 h 16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80" h="1692">
                  <a:moveTo>
                    <a:pt x="0" y="1692"/>
                  </a:moveTo>
                  <a:cubicBezTo>
                    <a:pt x="115" y="1558"/>
                    <a:pt x="231" y="1424"/>
                    <a:pt x="348" y="1308"/>
                  </a:cubicBezTo>
                  <a:cubicBezTo>
                    <a:pt x="465" y="1192"/>
                    <a:pt x="585" y="1081"/>
                    <a:pt x="704" y="996"/>
                  </a:cubicBezTo>
                  <a:cubicBezTo>
                    <a:pt x="823" y="911"/>
                    <a:pt x="941" y="855"/>
                    <a:pt x="1060" y="796"/>
                  </a:cubicBezTo>
                  <a:cubicBezTo>
                    <a:pt x="1179" y="737"/>
                    <a:pt x="1297" y="691"/>
                    <a:pt x="1416" y="644"/>
                  </a:cubicBezTo>
                  <a:cubicBezTo>
                    <a:pt x="1535" y="597"/>
                    <a:pt x="1653" y="554"/>
                    <a:pt x="1772" y="512"/>
                  </a:cubicBezTo>
                  <a:cubicBezTo>
                    <a:pt x="1891" y="470"/>
                    <a:pt x="2012" y="430"/>
                    <a:pt x="2132" y="392"/>
                  </a:cubicBezTo>
                  <a:cubicBezTo>
                    <a:pt x="2252" y="354"/>
                    <a:pt x="2371" y="315"/>
                    <a:pt x="2492" y="284"/>
                  </a:cubicBezTo>
                  <a:cubicBezTo>
                    <a:pt x="2613" y="253"/>
                    <a:pt x="2669" y="242"/>
                    <a:pt x="2856" y="204"/>
                  </a:cubicBezTo>
                  <a:cubicBezTo>
                    <a:pt x="3043" y="166"/>
                    <a:pt x="3395" y="90"/>
                    <a:pt x="3616" y="56"/>
                  </a:cubicBezTo>
                  <a:cubicBezTo>
                    <a:pt x="3837" y="22"/>
                    <a:pt x="4008" y="11"/>
                    <a:pt x="4180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Freeform 38"/>
            <p:cNvSpPr>
              <a:spLocks/>
            </p:cNvSpPr>
            <p:nvPr/>
          </p:nvSpPr>
          <p:spPr bwMode="auto">
            <a:xfrm>
              <a:off x="1353" y="2034"/>
              <a:ext cx="4180" cy="1692"/>
            </a:xfrm>
            <a:custGeom>
              <a:avLst/>
              <a:gdLst>
                <a:gd name="T0" fmla="*/ 0 w 4180"/>
                <a:gd name="T1" fmla="*/ 1692 h 1692"/>
                <a:gd name="T2" fmla="*/ 348 w 4180"/>
                <a:gd name="T3" fmla="*/ 1308 h 1692"/>
                <a:gd name="T4" fmla="*/ 704 w 4180"/>
                <a:gd name="T5" fmla="*/ 996 h 1692"/>
                <a:gd name="T6" fmla="*/ 1060 w 4180"/>
                <a:gd name="T7" fmla="*/ 796 h 1692"/>
                <a:gd name="T8" fmla="*/ 1416 w 4180"/>
                <a:gd name="T9" fmla="*/ 644 h 1692"/>
                <a:gd name="T10" fmla="*/ 1772 w 4180"/>
                <a:gd name="T11" fmla="*/ 512 h 1692"/>
                <a:gd name="T12" fmla="*/ 2132 w 4180"/>
                <a:gd name="T13" fmla="*/ 392 h 1692"/>
                <a:gd name="T14" fmla="*/ 2492 w 4180"/>
                <a:gd name="T15" fmla="*/ 284 h 1692"/>
                <a:gd name="T16" fmla="*/ 2856 w 4180"/>
                <a:gd name="T17" fmla="*/ 204 h 1692"/>
                <a:gd name="T18" fmla="*/ 3616 w 4180"/>
                <a:gd name="T19" fmla="*/ 56 h 1692"/>
                <a:gd name="T20" fmla="*/ 4180 w 4180"/>
                <a:gd name="T21" fmla="*/ 0 h 16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80" h="1692">
                  <a:moveTo>
                    <a:pt x="0" y="1692"/>
                  </a:moveTo>
                  <a:cubicBezTo>
                    <a:pt x="115" y="1558"/>
                    <a:pt x="231" y="1424"/>
                    <a:pt x="348" y="1308"/>
                  </a:cubicBezTo>
                  <a:cubicBezTo>
                    <a:pt x="465" y="1192"/>
                    <a:pt x="585" y="1081"/>
                    <a:pt x="704" y="996"/>
                  </a:cubicBezTo>
                  <a:cubicBezTo>
                    <a:pt x="823" y="911"/>
                    <a:pt x="941" y="855"/>
                    <a:pt x="1060" y="796"/>
                  </a:cubicBezTo>
                  <a:cubicBezTo>
                    <a:pt x="1179" y="737"/>
                    <a:pt x="1297" y="691"/>
                    <a:pt x="1416" y="644"/>
                  </a:cubicBezTo>
                  <a:cubicBezTo>
                    <a:pt x="1535" y="597"/>
                    <a:pt x="1653" y="554"/>
                    <a:pt x="1772" y="512"/>
                  </a:cubicBezTo>
                  <a:cubicBezTo>
                    <a:pt x="1891" y="470"/>
                    <a:pt x="2012" y="430"/>
                    <a:pt x="2132" y="392"/>
                  </a:cubicBezTo>
                  <a:cubicBezTo>
                    <a:pt x="2252" y="354"/>
                    <a:pt x="2371" y="315"/>
                    <a:pt x="2492" y="284"/>
                  </a:cubicBezTo>
                  <a:cubicBezTo>
                    <a:pt x="2613" y="253"/>
                    <a:pt x="2669" y="242"/>
                    <a:pt x="2856" y="204"/>
                  </a:cubicBezTo>
                  <a:cubicBezTo>
                    <a:pt x="3043" y="166"/>
                    <a:pt x="3395" y="90"/>
                    <a:pt x="3616" y="56"/>
                  </a:cubicBezTo>
                  <a:cubicBezTo>
                    <a:pt x="3837" y="22"/>
                    <a:pt x="4008" y="11"/>
                    <a:pt x="4180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9410" name="Object 39"/>
          <p:cNvGraphicFramePr>
            <a:graphicFrameLocks noChangeAspect="1"/>
          </p:cNvGraphicFramePr>
          <p:nvPr/>
        </p:nvGraphicFramePr>
        <p:xfrm>
          <a:off x="3994150" y="236855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4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236855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1" name="Object 40"/>
          <p:cNvGraphicFramePr>
            <a:graphicFrameLocks noChangeAspect="1"/>
          </p:cNvGraphicFramePr>
          <p:nvPr/>
        </p:nvGraphicFramePr>
        <p:xfrm>
          <a:off x="3594100" y="235902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5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2359025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12" name="Text Box 41"/>
          <p:cNvSpPr txBox="1">
            <a:spLocks noChangeArrowheads="1"/>
          </p:cNvSpPr>
          <p:nvPr/>
        </p:nvSpPr>
        <p:spPr bwMode="auto">
          <a:xfrm>
            <a:off x="2222500" y="457200"/>
            <a:ext cx="463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Integral Method (OPTIONAL)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228600" y="990600"/>
            <a:ext cx="8316913" cy="1676400"/>
            <a:chOff x="126" y="1619"/>
            <a:chExt cx="5239" cy="1056"/>
          </a:xfrm>
        </p:grpSpPr>
        <p:sp>
          <p:nvSpPr>
            <p:cNvPr id="60425" name="Text Box 3"/>
            <p:cNvSpPr txBox="1">
              <a:spLocks noChangeArrowheads="1"/>
            </p:cNvSpPr>
            <p:nvPr/>
          </p:nvSpPr>
          <p:spPr bwMode="auto">
            <a:xfrm>
              <a:off x="151" y="1957"/>
              <a:ext cx="521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4800">
                  <a:sym typeface="Euclid Symbol" pitchFamily="18" charset="2"/>
                </a:rPr>
                <a:t> </a:t>
              </a:r>
              <a:r>
                <a:rPr kumimoji="0" lang="en-US" altLang="en-US" sz="4400">
                  <a:cs typeface="Times New Roman" pitchFamily="18" charset="0"/>
                </a:rPr>
                <a:t>ln(x) dx </a:t>
              </a:r>
              <a:r>
                <a:rPr kumimoji="0" lang="en-US" altLang="en-US" sz="4400">
                  <a:cs typeface="Times New Roman" pitchFamily="18" charset="0"/>
                  <a:sym typeface="Euclid Symbol" pitchFamily="18" charset="2"/>
                </a:rPr>
                <a:t></a:t>
              </a:r>
              <a:r>
                <a:rPr kumimoji="0" lang="en-US" altLang="en-US" sz="4400">
                  <a:cs typeface="Times New Roman" pitchFamily="18" charset="0"/>
                </a:rPr>
                <a:t> </a:t>
              </a:r>
              <a:r>
                <a:rPr kumimoji="0" lang="en-US" altLang="en-US" sz="4400">
                  <a:cs typeface="Times New Roman" pitchFamily="18" charset="0"/>
                  <a:sym typeface="Symbol" pitchFamily="18" charset="2"/>
                </a:rPr>
                <a:t></a:t>
              </a:r>
              <a:r>
                <a:rPr kumimoji="0" lang="en-US" altLang="en-US" sz="4400">
                  <a:cs typeface="Times New Roman" pitchFamily="18" charset="0"/>
                </a:rPr>
                <a:t> ln(i) </a:t>
              </a:r>
              <a:r>
                <a:rPr kumimoji="0" lang="en-US" altLang="en-US" sz="4400">
                  <a:cs typeface="Times New Roman" pitchFamily="18" charset="0"/>
                  <a:sym typeface="Euclid Symbol" pitchFamily="18" charset="2"/>
                </a:rPr>
                <a:t></a:t>
              </a:r>
              <a:r>
                <a:rPr kumimoji="0" lang="en-US" altLang="en-US" sz="4400">
                  <a:cs typeface="Times New Roman" pitchFamily="18" charset="0"/>
                </a:rPr>
                <a:t> </a:t>
              </a:r>
              <a:r>
                <a:rPr kumimoji="0" lang="en-US" altLang="en-US" sz="4800">
                  <a:cs typeface="Times New Roman" pitchFamily="18" charset="0"/>
                  <a:sym typeface="Euclid Symbol" pitchFamily="18" charset="2"/>
                </a:rPr>
                <a:t> </a:t>
              </a:r>
              <a:r>
                <a:rPr kumimoji="0" lang="en-US" altLang="en-US" sz="4400">
                  <a:cs typeface="Times New Roman" pitchFamily="18" charset="0"/>
                </a:rPr>
                <a:t>ln (x+1)dx</a:t>
              </a:r>
            </a:p>
          </p:txBody>
        </p:sp>
        <p:sp>
          <p:nvSpPr>
            <p:cNvPr id="60426" name="Text Box 4"/>
            <p:cNvSpPr txBox="1">
              <a:spLocks noChangeArrowheads="1"/>
            </p:cNvSpPr>
            <p:nvPr/>
          </p:nvSpPr>
          <p:spPr bwMode="auto">
            <a:xfrm>
              <a:off x="2218" y="2323"/>
              <a:ext cx="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/>
                <a:t>i=1</a:t>
              </a:r>
            </a:p>
          </p:txBody>
        </p:sp>
        <p:sp>
          <p:nvSpPr>
            <p:cNvPr id="60427" name="Text Box 5"/>
            <p:cNvSpPr txBox="1">
              <a:spLocks noChangeArrowheads="1"/>
            </p:cNvSpPr>
            <p:nvPr/>
          </p:nvSpPr>
          <p:spPr bwMode="auto">
            <a:xfrm>
              <a:off x="2282" y="1691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/>
                <a:t>n</a:t>
              </a:r>
            </a:p>
          </p:txBody>
        </p:sp>
        <p:sp>
          <p:nvSpPr>
            <p:cNvPr id="60428" name="Text Box 6"/>
            <p:cNvSpPr txBox="1">
              <a:spLocks noChangeArrowheads="1"/>
            </p:cNvSpPr>
            <p:nvPr/>
          </p:nvSpPr>
          <p:spPr bwMode="auto">
            <a:xfrm>
              <a:off x="190" y="1619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/>
                <a:t>n</a:t>
              </a:r>
            </a:p>
          </p:txBody>
        </p:sp>
        <p:sp>
          <p:nvSpPr>
            <p:cNvPr id="60429" name="Text Box 7"/>
            <p:cNvSpPr txBox="1">
              <a:spLocks noChangeArrowheads="1"/>
            </p:cNvSpPr>
            <p:nvPr/>
          </p:nvSpPr>
          <p:spPr bwMode="auto">
            <a:xfrm>
              <a:off x="3730" y="1640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/>
                <a:t>n</a:t>
              </a:r>
            </a:p>
          </p:txBody>
        </p:sp>
        <p:sp>
          <p:nvSpPr>
            <p:cNvPr id="60430" name="Text Box 8"/>
            <p:cNvSpPr txBox="1">
              <a:spLocks noChangeArrowheads="1"/>
            </p:cNvSpPr>
            <p:nvPr/>
          </p:nvSpPr>
          <p:spPr bwMode="auto">
            <a:xfrm>
              <a:off x="126" y="2379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/>
                <a:t>1</a:t>
              </a:r>
            </a:p>
          </p:txBody>
        </p:sp>
        <p:sp>
          <p:nvSpPr>
            <p:cNvPr id="60431" name="Text Box 9"/>
            <p:cNvSpPr txBox="1">
              <a:spLocks noChangeArrowheads="1"/>
            </p:cNvSpPr>
            <p:nvPr/>
          </p:nvSpPr>
          <p:spPr bwMode="auto">
            <a:xfrm>
              <a:off x="3658" y="2387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/>
                <a:t>0</a:t>
              </a:r>
            </a:p>
          </p:txBody>
        </p:sp>
      </p:grpSp>
      <p:graphicFrame>
        <p:nvGraphicFramePr>
          <p:cNvPr id="283658" name="Object 10"/>
          <p:cNvGraphicFramePr>
            <a:graphicFrameLocks noChangeAspect="1"/>
          </p:cNvGraphicFramePr>
          <p:nvPr/>
        </p:nvGraphicFramePr>
        <p:xfrm>
          <a:off x="3810000" y="2667000"/>
          <a:ext cx="320040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3" imgW="1206500" imgH="431800" progId="Equation.DSMT4">
                  <p:embed/>
                </p:oleObj>
              </mc:Choice>
              <mc:Fallback>
                <p:oleObj name="Equation" r:id="rId3" imgW="1206500" imgH="431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67000"/>
                        <a:ext cx="3200400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9" name="Text Box 11"/>
          <p:cNvSpPr txBox="1">
            <a:spLocks noChangeArrowheads="1"/>
          </p:cNvSpPr>
          <p:nvPr/>
        </p:nvSpPr>
        <p:spPr bwMode="auto">
          <a:xfrm>
            <a:off x="2133600" y="3048000"/>
            <a:ext cx="1373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r>
              <a:rPr kumimoji="0" lang="en-US" altLang="en-US" sz="2000" i="1"/>
              <a:t>Reminder:</a:t>
            </a:r>
          </a:p>
        </p:txBody>
      </p:sp>
      <p:graphicFrame>
        <p:nvGraphicFramePr>
          <p:cNvPr id="283660" name="Object 12"/>
          <p:cNvGraphicFramePr>
            <a:graphicFrameLocks noChangeAspect="1"/>
          </p:cNvGraphicFramePr>
          <p:nvPr/>
        </p:nvGraphicFramePr>
        <p:xfrm>
          <a:off x="3144838" y="5278438"/>
          <a:ext cx="432276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5278438"/>
                        <a:ext cx="432276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61" name="Text Box 13"/>
          <p:cNvSpPr txBox="1">
            <a:spLocks noChangeArrowheads="1"/>
          </p:cNvSpPr>
          <p:nvPr/>
        </p:nvSpPr>
        <p:spPr bwMode="auto">
          <a:xfrm>
            <a:off x="1730375" y="5638800"/>
            <a:ext cx="154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>
                <a:solidFill>
                  <a:srgbClr val="000099"/>
                </a:solidFill>
              </a:rPr>
              <a:t>so guess:</a:t>
            </a:r>
            <a:r>
              <a:rPr kumimoji="0" lang="en-US" altLang="en-US" sz="2400"/>
              <a:t> </a:t>
            </a:r>
            <a:endParaRPr kumimoji="0" lang="en-US" altLang="en-US" sz="2400">
              <a:sym typeface="Euclid Symbol" pitchFamily="18" charset="2"/>
            </a:endParaRPr>
          </a:p>
        </p:txBody>
      </p:sp>
      <p:sp>
        <p:nvSpPr>
          <p:cNvPr id="283662" name="Text Box 14"/>
          <p:cNvSpPr txBox="1">
            <a:spLocks noChangeArrowheads="1"/>
          </p:cNvSpPr>
          <p:nvPr/>
        </p:nvSpPr>
        <p:spPr bwMode="auto">
          <a:xfrm>
            <a:off x="746125" y="4132263"/>
            <a:ext cx="7635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3600">
                <a:cs typeface="Times New Roman" pitchFamily="18" charset="0"/>
              </a:rPr>
              <a:t>n ln(n</a:t>
            </a:r>
            <a:r>
              <a:rPr kumimoji="0" lang="en-US" altLang="en-US" sz="3600" b="1">
                <a:cs typeface="Times New Roman" pitchFamily="18" charset="0"/>
              </a:rPr>
              <a:t>/</a:t>
            </a:r>
            <a:r>
              <a:rPr kumimoji="0" lang="en-US" altLang="en-US" sz="3600">
                <a:cs typeface="Times New Roman" pitchFamily="18" charset="0"/>
              </a:rPr>
              <a:t>e) </a:t>
            </a:r>
            <a:r>
              <a:rPr kumimoji="0" lang="en-US" altLang="en-US" sz="3600">
                <a:sym typeface="Euclid Symbol" pitchFamily="18" charset="2"/>
              </a:rPr>
              <a:t></a:t>
            </a:r>
            <a:r>
              <a:rPr kumimoji="0" lang="en-US" altLang="en-US" sz="3600">
                <a:cs typeface="Times New Roman" pitchFamily="18" charset="0"/>
              </a:rPr>
              <a:t> </a:t>
            </a:r>
            <a:r>
              <a:rPr kumimoji="0" lang="en-US" altLang="en-US" sz="3600">
                <a:cs typeface="Times New Roman" pitchFamily="18" charset="0"/>
                <a:sym typeface="Symbol" pitchFamily="18" charset="2"/>
              </a:rPr>
              <a:t></a:t>
            </a:r>
            <a:r>
              <a:rPr kumimoji="0" lang="en-US" altLang="en-US" sz="3600">
                <a:cs typeface="Times New Roman" pitchFamily="18" charset="0"/>
              </a:rPr>
              <a:t> ln(i) </a:t>
            </a:r>
            <a:r>
              <a:rPr kumimoji="0" lang="en-US" altLang="en-US" sz="3600">
                <a:sym typeface="Euclid Symbol" pitchFamily="18" charset="2"/>
              </a:rPr>
              <a:t></a:t>
            </a:r>
            <a:r>
              <a:rPr kumimoji="0" lang="en-US" altLang="en-US" sz="3600">
                <a:cs typeface="Times New Roman" pitchFamily="18" charset="0"/>
              </a:rPr>
              <a:t> </a:t>
            </a:r>
            <a:r>
              <a:rPr kumimoji="0" lang="en-US" altLang="en-US" sz="3600"/>
              <a:t>(n+1) ln((n+1)</a:t>
            </a:r>
            <a:r>
              <a:rPr kumimoji="0" lang="en-US" altLang="en-US" sz="3600" b="1"/>
              <a:t>/</a:t>
            </a:r>
            <a:r>
              <a:rPr kumimoji="0" lang="en-US" altLang="en-US" sz="3600"/>
              <a:t>e)</a:t>
            </a:r>
          </a:p>
        </p:txBody>
      </p:sp>
      <p:sp>
        <p:nvSpPr>
          <p:cNvPr id="60424" name="Text Box 15"/>
          <p:cNvSpPr txBox="1">
            <a:spLocks noChangeArrowheads="1"/>
          </p:cNvSpPr>
          <p:nvPr/>
        </p:nvSpPr>
        <p:spPr bwMode="auto">
          <a:xfrm>
            <a:off x="2859088" y="457200"/>
            <a:ext cx="3389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Analysis (OPTIONAL)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9" grpId="0"/>
      <p:bldP spid="283661" grpId="0"/>
      <p:bldP spid="28366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451225" y="3260725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en-US" altLang="en-US" sz="4000">
              <a:latin typeface="Times New Roman" pitchFamily="18" charset="0"/>
            </a:endParaRP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295400" y="3733800"/>
            <a:ext cx="261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exponentiating:</a:t>
            </a:r>
            <a:endParaRPr kumimoji="0" lang="en-US" altLang="en-US" sz="2400" baseline="30000"/>
          </a:p>
        </p:txBody>
      </p:sp>
      <p:graphicFrame>
        <p:nvGraphicFramePr>
          <p:cNvPr id="284676" name="Object 4"/>
          <p:cNvGraphicFramePr>
            <a:graphicFrameLocks noChangeAspect="1"/>
          </p:cNvGraphicFramePr>
          <p:nvPr/>
        </p:nvGraphicFramePr>
        <p:xfrm>
          <a:off x="4343400" y="3124200"/>
          <a:ext cx="32004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Equation" r:id="rId3" imgW="1002865" imgH="469696" progId="Equation.DSMT4">
                  <p:embed/>
                </p:oleObj>
              </mc:Choice>
              <mc:Fallback>
                <p:oleObj name="Equation" r:id="rId3" imgW="1002865" imgH="46969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320040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209800" y="1527175"/>
          <a:ext cx="468471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7175"/>
                        <a:ext cx="4684713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8" name="Object 6"/>
          <p:cNvGraphicFramePr>
            <a:graphicFrameLocks noChangeAspect="1"/>
          </p:cNvGraphicFramePr>
          <p:nvPr/>
        </p:nvGraphicFramePr>
        <p:xfrm>
          <a:off x="4343400" y="4656138"/>
          <a:ext cx="328612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7" imgW="1066800" imgH="469900" progId="Equation.DSMT4">
                  <p:embed/>
                </p:oleObj>
              </mc:Choice>
              <mc:Fallback>
                <p:oleObj name="Equation" r:id="rId7" imgW="1066800" imgH="469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656138"/>
                        <a:ext cx="3286125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1066800" y="5105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/>
              <a:t>Stirling’s formula: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200400" y="457200"/>
            <a:ext cx="275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Stirling’s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/>
      <p:bldP spid="28467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49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More Integral Method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584325" y="1447800"/>
            <a:ext cx="5972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What is a simple closed form expressions of             ? 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19200"/>
            <a:ext cx="8032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95600"/>
            <a:ext cx="41148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3089275" y="2209800"/>
            <a:ext cx="30067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Idea: use integral method.</a:t>
            </a:r>
          </a:p>
        </p:txBody>
      </p:sp>
      <p:pic>
        <p:nvPicPr>
          <p:cNvPr id="3082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3886200"/>
            <a:ext cx="333851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232" name="Text Box 8"/>
          <p:cNvSpPr txBox="1">
            <a:spLocks noChangeArrowheads="1"/>
          </p:cNvSpPr>
          <p:nvPr/>
        </p:nvSpPr>
        <p:spPr bwMode="auto">
          <a:xfrm>
            <a:off x="1828800" y="5181600"/>
            <a:ext cx="2071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we </a:t>
            </a:r>
            <a:r>
              <a:rPr lang="en-US" altLang="en-US">
                <a:solidFill>
                  <a:srgbClr val="A50021"/>
                </a:solidFill>
              </a:rPr>
              <a:t>guess</a:t>
            </a:r>
            <a:r>
              <a:rPr lang="en-US" altLang="en-US"/>
              <a:t> that </a:t>
            </a:r>
          </a:p>
        </p:txBody>
      </p:sp>
      <p:pic>
        <p:nvPicPr>
          <p:cNvPr id="3082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5029200"/>
            <a:ext cx="23622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234" name="Text Box 10"/>
          <p:cNvSpPr txBox="1">
            <a:spLocks noChangeArrowheads="1"/>
          </p:cNvSpPr>
          <p:nvPr/>
        </p:nvSpPr>
        <p:spPr bwMode="auto">
          <a:xfrm>
            <a:off x="1573213" y="6019800"/>
            <a:ext cx="2160587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Make a hypothesis</a:t>
            </a:r>
          </a:p>
        </p:txBody>
      </p:sp>
      <p:pic>
        <p:nvPicPr>
          <p:cNvPr id="3082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715000"/>
            <a:ext cx="3657600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0" grpId="0" animBg="1"/>
      <p:bldP spid="308232" grpId="0"/>
      <p:bldP spid="3082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81200" y="457200"/>
            <a:ext cx="513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Proving a Property of a Sequence</a:t>
            </a:r>
          </a:p>
        </p:txBody>
      </p:sp>
      <p:sp>
        <p:nvSpPr>
          <p:cNvPr id="8195" name="AutoShape 4"/>
          <p:cNvSpPr>
            <a:spLocks/>
          </p:cNvSpPr>
          <p:nvPr/>
        </p:nvSpPr>
        <p:spPr bwMode="auto">
          <a:xfrm>
            <a:off x="3532188" y="18288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770188" y="2133600"/>
            <a:ext cx="528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en-US" altLang="zh-TW"/>
              <a:t> =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897313" y="1766888"/>
            <a:ext cx="1344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3  when i=1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3913188" y="2363788"/>
            <a:ext cx="1662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(a</a:t>
            </a:r>
            <a:r>
              <a:rPr lang="en-US" altLang="zh-TW" baseline="-25000"/>
              <a:t>i-1</a:t>
            </a:r>
            <a:r>
              <a:rPr lang="en-US" altLang="zh-TW"/>
              <a:t>)</a:t>
            </a:r>
            <a:r>
              <a:rPr lang="en-US" altLang="zh-TW" baseline="30000"/>
              <a:t>2</a:t>
            </a:r>
            <a:r>
              <a:rPr lang="en-US" altLang="zh-TW"/>
              <a:t> when i&gt;1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2286000" y="1184275"/>
            <a:ext cx="450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What is the n-th term of this sequence?</a:t>
            </a:r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457200" y="3049588"/>
            <a:ext cx="6129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Step 1: Computing the first few terms, 3, 9, 81, 6561, …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457200" y="3748088"/>
            <a:ext cx="640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Step 2: Guess the general pattern, 3, 3</a:t>
            </a:r>
            <a:r>
              <a:rPr lang="en-US" altLang="zh-TW" baseline="30000"/>
              <a:t>2</a:t>
            </a:r>
            <a:r>
              <a:rPr lang="en-US" altLang="zh-TW"/>
              <a:t>, 3</a:t>
            </a:r>
            <a:r>
              <a:rPr lang="en-US" altLang="zh-TW" baseline="30000"/>
              <a:t>4</a:t>
            </a:r>
            <a:r>
              <a:rPr lang="en-US" altLang="zh-TW"/>
              <a:t>, 3</a:t>
            </a:r>
            <a:r>
              <a:rPr lang="en-US" altLang="zh-TW" baseline="30000"/>
              <a:t>8</a:t>
            </a:r>
            <a:r>
              <a:rPr lang="en-US" altLang="zh-TW"/>
              <a:t>, …, 3</a:t>
            </a:r>
            <a:r>
              <a:rPr lang="en-US" altLang="zh-TW" baseline="30000"/>
              <a:t>2  </a:t>
            </a:r>
            <a:r>
              <a:rPr lang="en-US" altLang="zh-TW"/>
              <a:t>? ,… </a:t>
            </a:r>
          </a:p>
        </p:txBody>
      </p:sp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457200" y="4433888"/>
            <a:ext cx="2022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Step 3: Verify it.</a:t>
            </a:r>
            <a:endParaRPr lang="en-US" altLang="zh-TW" baseline="30000"/>
          </a:p>
        </p:txBody>
      </p:sp>
      <p:sp>
        <p:nvSpPr>
          <p:cNvPr id="354320" name="Text Box 16"/>
          <p:cNvSpPr txBox="1">
            <a:spLocks noChangeArrowheads="1"/>
          </p:cNvSpPr>
          <p:nvPr/>
        </p:nvSpPr>
        <p:spPr bwMode="auto">
          <a:xfrm>
            <a:off x="2743200" y="4419600"/>
            <a:ext cx="1330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Check a</a:t>
            </a:r>
            <a:r>
              <a:rPr lang="en-US" altLang="zh-TW" baseline="-25000"/>
              <a:t>1</a:t>
            </a:r>
            <a:r>
              <a:rPr lang="en-US" altLang="zh-TW"/>
              <a:t>=3</a:t>
            </a:r>
          </a:p>
        </p:txBody>
      </p:sp>
      <p:sp>
        <p:nvSpPr>
          <p:cNvPr id="354321" name="Text Box 17"/>
          <p:cNvSpPr txBox="1">
            <a:spLocks noChangeArrowheads="1"/>
          </p:cNvSpPr>
          <p:nvPr/>
        </p:nvSpPr>
        <p:spPr bwMode="auto">
          <a:xfrm>
            <a:off x="6096000" y="3581400"/>
            <a:ext cx="277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/>
              <a:t>n</a:t>
            </a:r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1371600" y="4981575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general, assume a</a:t>
            </a:r>
            <a:r>
              <a:rPr lang="en-US" altLang="zh-TW" baseline="-25000"/>
              <a:t>i</a:t>
            </a:r>
            <a:r>
              <a:rPr lang="en-US" altLang="zh-TW"/>
              <a:t>=3</a:t>
            </a:r>
            <a:r>
              <a:rPr lang="en-US" altLang="zh-TW" baseline="30000"/>
              <a:t>2</a:t>
            </a:r>
            <a:r>
              <a:rPr lang="en-US" altLang="zh-TW"/>
              <a:t>  , show that a</a:t>
            </a:r>
            <a:r>
              <a:rPr lang="en-US" altLang="zh-TW" baseline="-25000"/>
              <a:t>i+1</a:t>
            </a:r>
            <a:r>
              <a:rPr lang="en-US" altLang="zh-TW"/>
              <a:t>=3</a:t>
            </a:r>
            <a:r>
              <a:rPr lang="en-US" altLang="zh-TW" baseline="30000"/>
              <a:t>2</a:t>
            </a:r>
            <a:endParaRPr lang="en-US" altLang="zh-TW"/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3956050" y="4891088"/>
            <a:ext cx="387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/>
              <a:t>i-1</a:t>
            </a:r>
          </a:p>
        </p:txBody>
      </p:sp>
      <p:sp>
        <p:nvSpPr>
          <p:cNvPr id="354325" name="Text Box 21"/>
          <p:cNvSpPr txBox="1">
            <a:spLocks noChangeArrowheads="1"/>
          </p:cNvSpPr>
          <p:nvPr/>
        </p:nvSpPr>
        <p:spPr bwMode="auto">
          <a:xfrm>
            <a:off x="6002338" y="4891088"/>
            <a:ext cx="233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/>
              <a:t>i</a:t>
            </a:r>
          </a:p>
        </p:txBody>
      </p:sp>
      <p:sp>
        <p:nvSpPr>
          <p:cNvPr id="354327" name="Rectangle 23"/>
          <p:cNvSpPr>
            <a:spLocks noChangeArrowheads="1"/>
          </p:cNvSpPr>
          <p:nvPr/>
        </p:nvSpPr>
        <p:spPr bwMode="auto">
          <a:xfrm>
            <a:off x="2362200" y="5500688"/>
            <a:ext cx="2557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i+1 </a:t>
            </a:r>
            <a:r>
              <a:rPr lang="en-US" altLang="zh-TW"/>
              <a:t>= (a</a:t>
            </a:r>
            <a:r>
              <a:rPr lang="en-US" altLang="zh-TW" baseline="-25000"/>
              <a:t>i</a:t>
            </a:r>
            <a:r>
              <a:rPr lang="en-US" altLang="zh-TW"/>
              <a:t>)</a:t>
            </a:r>
            <a:r>
              <a:rPr lang="en-US" altLang="zh-TW" baseline="30000"/>
              <a:t>2 </a:t>
            </a:r>
            <a:r>
              <a:rPr lang="en-US" altLang="zh-TW"/>
              <a:t>= (3</a:t>
            </a:r>
            <a:r>
              <a:rPr lang="en-US" altLang="zh-TW" baseline="30000"/>
              <a:t>2     </a:t>
            </a:r>
            <a:r>
              <a:rPr lang="en-US" altLang="zh-TW"/>
              <a:t>)</a:t>
            </a:r>
            <a:r>
              <a:rPr lang="en-US" altLang="zh-TW" baseline="30000"/>
              <a:t>2</a:t>
            </a:r>
            <a:r>
              <a:rPr lang="en-US" altLang="zh-TW"/>
              <a:t> =3</a:t>
            </a:r>
            <a:r>
              <a:rPr lang="en-US" altLang="zh-TW" baseline="30000"/>
              <a:t>2 </a:t>
            </a:r>
          </a:p>
        </p:txBody>
      </p: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3881438" y="5424488"/>
            <a:ext cx="387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/>
              <a:t>i-1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4706938" y="5424488"/>
            <a:ext cx="233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/>
              <a:t>i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1355725" y="6061075"/>
            <a:ext cx="6767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(We can be more formal after we learned proof by induction.)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3" grpId="0"/>
      <p:bldP spid="354318" grpId="0"/>
      <p:bldP spid="354319" grpId="0"/>
      <p:bldP spid="354320" grpId="0"/>
      <p:bldP spid="354321" grpId="0"/>
      <p:bldP spid="354323" grpId="0"/>
      <p:bldP spid="354324" grpId="0"/>
      <p:bldP spid="354325" grpId="0"/>
      <p:bldP spid="354327" grpId="0"/>
      <p:bldP spid="354328" grpId="0"/>
      <p:bldP spid="354329" grpId="0"/>
      <p:bldP spid="35433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3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Sum of Squares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573213" y="1465263"/>
            <a:ext cx="2160587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Make a hypothesis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60463"/>
            <a:ext cx="38100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250825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3416300"/>
            <a:ext cx="3802062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56050"/>
            <a:ext cx="4362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4495800"/>
            <a:ext cx="4591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257" name="Text Box 9"/>
          <p:cNvSpPr txBox="1">
            <a:spLocks noChangeArrowheads="1"/>
          </p:cNvSpPr>
          <p:nvPr/>
        </p:nvSpPr>
        <p:spPr bwMode="auto">
          <a:xfrm>
            <a:off x="2132013" y="2362200"/>
            <a:ext cx="48879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Plug in a few value of n to determine a,b,c,d.</a:t>
            </a:r>
          </a:p>
        </p:txBody>
      </p:sp>
      <p:sp>
        <p:nvSpPr>
          <p:cNvPr id="309258" name="Text Box 10"/>
          <p:cNvSpPr txBox="1">
            <a:spLocks noChangeArrowheads="1"/>
          </p:cNvSpPr>
          <p:nvPr/>
        </p:nvSpPr>
        <p:spPr bwMode="auto">
          <a:xfrm>
            <a:off x="1447800" y="5222875"/>
            <a:ext cx="629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Solve this linear equations gives a=1/3, b=1/2, c=1/6, d=0.</a:t>
            </a:r>
          </a:p>
        </p:txBody>
      </p:sp>
      <p:sp>
        <p:nvSpPr>
          <p:cNvPr id="309259" name="Text Box 11"/>
          <p:cNvSpPr txBox="1">
            <a:spLocks noChangeArrowheads="1"/>
          </p:cNvSpPr>
          <p:nvPr/>
        </p:nvSpPr>
        <p:spPr bwMode="auto">
          <a:xfrm>
            <a:off x="1143000" y="5984875"/>
            <a:ext cx="3817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Go back and </a:t>
            </a:r>
            <a:r>
              <a:rPr lang="en-US" altLang="en-US">
                <a:solidFill>
                  <a:srgbClr val="A50021"/>
                </a:solidFill>
              </a:rPr>
              <a:t>check by induction</a:t>
            </a:r>
            <a:r>
              <a:rPr lang="en-US" altLang="en-US"/>
              <a:t> if </a:t>
            </a:r>
          </a:p>
        </p:txBody>
      </p:sp>
      <p:pic>
        <p:nvPicPr>
          <p:cNvPr id="309260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5791200"/>
            <a:ext cx="24511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7" grpId="0" animBg="1"/>
      <p:bldP spid="309258" grpId="0"/>
      <p:bldP spid="30925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3276600" y="457200"/>
            <a:ext cx="262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Cauchy-Schwarz</a:t>
            </a:r>
          </a:p>
        </p:txBody>
      </p:sp>
      <p:pic>
        <p:nvPicPr>
          <p:cNvPr id="64515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924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Text Box 7"/>
          <p:cNvSpPr txBox="1">
            <a:spLocks noChangeArrowheads="1"/>
          </p:cNvSpPr>
          <p:nvPr/>
        </p:nvSpPr>
        <p:spPr bwMode="auto">
          <a:xfrm>
            <a:off x="457200" y="1219200"/>
            <a:ext cx="669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(Cauchy-Schwarz inequality)</a:t>
            </a:r>
            <a:r>
              <a:rPr lang="en-US" altLang="zh-TW"/>
              <a:t>  For any a1,…,an, and any b1,…bn </a:t>
            </a:r>
          </a:p>
        </p:txBody>
      </p:sp>
      <p:sp>
        <p:nvSpPr>
          <p:cNvPr id="328712" name="Text Box 8"/>
          <p:cNvSpPr txBox="1">
            <a:spLocks noChangeArrowheads="1"/>
          </p:cNvSpPr>
          <p:nvPr/>
        </p:nvSpPr>
        <p:spPr bwMode="auto">
          <a:xfrm>
            <a:off x="533400" y="2757488"/>
            <a:ext cx="285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Proof by induction (on n):</a:t>
            </a:r>
          </a:p>
        </p:txBody>
      </p:sp>
      <p:sp>
        <p:nvSpPr>
          <p:cNvPr id="328713" name="Text Box 9"/>
          <p:cNvSpPr txBox="1">
            <a:spLocks noChangeArrowheads="1"/>
          </p:cNvSpPr>
          <p:nvPr/>
        </p:nvSpPr>
        <p:spPr bwMode="auto">
          <a:xfrm>
            <a:off x="3581400" y="2743200"/>
            <a:ext cx="2671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When n=1, LHS &lt;= RHS.</a:t>
            </a:r>
          </a:p>
        </p:txBody>
      </p:sp>
      <p:sp>
        <p:nvSpPr>
          <p:cNvPr id="328714" name="Text Box 10"/>
          <p:cNvSpPr txBox="1">
            <a:spLocks noChangeArrowheads="1"/>
          </p:cNvSpPr>
          <p:nvPr/>
        </p:nvSpPr>
        <p:spPr bwMode="auto">
          <a:xfrm>
            <a:off x="533400" y="3367088"/>
            <a:ext cx="2760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When n=2, want to show</a:t>
            </a:r>
          </a:p>
        </p:txBody>
      </p:sp>
      <p:pic>
        <p:nvPicPr>
          <p:cNvPr id="328716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76600"/>
            <a:ext cx="44084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8717" name="Text Box 13"/>
          <p:cNvSpPr txBox="1">
            <a:spLocks noChangeArrowheads="1"/>
          </p:cNvSpPr>
          <p:nvPr/>
        </p:nvSpPr>
        <p:spPr bwMode="auto">
          <a:xfrm>
            <a:off x="609600" y="4008438"/>
            <a:ext cx="110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Consider</a:t>
            </a:r>
          </a:p>
        </p:txBody>
      </p:sp>
      <p:pic>
        <p:nvPicPr>
          <p:cNvPr id="328724" name="Picture 2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08438"/>
            <a:ext cx="48133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8725" name="Picture 2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41863"/>
            <a:ext cx="6670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8727" name="Picture 2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10200"/>
            <a:ext cx="36004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8731" name="Picture 2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172200"/>
            <a:ext cx="460375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8732" name="Picture 2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6064250"/>
            <a:ext cx="2274888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2" grpId="0"/>
      <p:bldP spid="328713" grpId="0"/>
      <p:bldP spid="328714" grpId="0"/>
      <p:bldP spid="32871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62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Cauchy-Schwarz</a:t>
            </a:r>
          </a:p>
        </p:txBody>
      </p:sp>
      <p:pic>
        <p:nvPicPr>
          <p:cNvPr id="65539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924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669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(Cauchy-Schwarz inequality)</a:t>
            </a:r>
            <a:r>
              <a:rPr lang="en-US" altLang="zh-TW"/>
              <a:t>  For any a1,…,an, and any b1,…bn </a:t>
            </a: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533400" y="2757488"/>
            <a:ext cx="515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Induction step: assume true for &lt;=n, prove n+1.</a:t>
            </a:r>
          </a:p>
        </p:txBody>
      </p:sp>
      <p:pic>
        <p:nvPicPr>
          <p:cNvPr id="339984" name="Picture 1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0"/>
            <a:ext cx="50085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9986" name="Picture 1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62400"/>
            <a:ext cx="648811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9987" name="Text Box 19"/>
          <p:cNvSpPr txBox="1">
            <a:spLocks noChangeArrowheads="1"/>
          </p:cNvSpPr>
          <p:nvPr/>
        </p:nvSpPr>
        <p:spPr bwMode="auto">
          <a:xfrm>
            <a:off x="7239000" y="3962400"/>
            <a:ext cx="11588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induction</a:t>
            </a:r>
          </a:p>
        </p:txBody>
      </p:sp>
      <p:sp>
        <p:nvSpPr>
          <p:cNvPr id="339988" name="AutoShape 20"/>
          <p:cNvSpPr>
            <a:spLocks/>
          </p:cNvSpPr>
          <p:nvPr/>
        </p:nvSpPr>
        <p:spPr bwMode="auto">
          <a:xfrm rot="5400000">
            <a:off x="1714500" y="354330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9989" name="AutoShape 21"/>
          <p:cNvSpPr>
            <a:spLocks/>
          </p:cNvSpPr>
          <p:nvPr/>
        </p:nvSpPr>
        <p:spPr bwMode="auto">
          <a:xfrm rot="5400000">
            <a:off x="4000500" y="354330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39991" name="Picture 2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125413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9993" name="Picture 2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4987925"/>
            <a:ext cx="15398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9996" name="Picture 2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10200"/>
            <a:ext cx="3489325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9998" name="Picture 3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6172200"/>
            <a:ext cx="780256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9999" name="Text Box 31"/>
          <p:cNvSpPr txBox="1">
            <a:spLocks noChangeArrowheads="1"/>
          </p:cNvSpPr>
          <p:nvPr/>
        </p:nvSpPr>
        <p:spPr bwMode="auto">
          <a:xfrm>
            <a:off x="4648200" y="5491163"/>
            <a:ext cx="942975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P(2)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3" grpId="0"/>
      <p:bldP spid="339987" grpId="0" animBg="1"/>
      <p:bldP spid="339988" grpId="0" animBg="1"/>
      <p:bldP spid="339989" grpId="0" animBg="1"/>
      <p:bldP spid="33999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62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Cauchy-Schwarz</a:t>
            </a:r>
          </a:p>
        </p:txBody>
      </p:sp>
      <p:pic>
        <p:nvPicPr>
          <p:cNvPr id="66563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924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669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(Cauchy-Schwarz inequality)</a:t>
            </a:r>
            <a:r>
              <a:rPr lang="en-US" altLang="zh-TW"/>
              <a:t>  For any a1,…,an, and any b1,…bn </a:t>
            </a:r>
          </a:p>
        </p:txBody>
      </p:sp>
      <p:sp>
        <p:nvSpPr>
          <p:cNvPr id="341007" name="Text Box 15"/>
          <p:cNvSpPr txBox="1">
            <a:spLocks noChangeArrowheads="1"/>
          </p:cNvSpPr>
          <p:nvPr/>
        </p:nvSpPr>
        <p:spPr bwMode="auto">
          <a:xfrm>
            <a:off x="593725" y="2784475"/>
            <a:ext cx="1839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Exercise</a:t>
            </a:r>
            <a:r>
              <a:rPr lang="en-US" altLang="zh-TW"/>
              <a:t>: prove</a:t>
            </a:r>
          </a:p>
        </p:txBody>
      </p:sp>
      <p:pic>
        <p:nvPicPr>
          <p:cNvPr id="341009" name="Picture 1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58039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1010" name="Text Box 18"/>
          <p:cNvSpPr txBox="1">
            <a:spLocks noChangeArrowheads="1"/>
          </p:cNvSpPr>
          <p:nvPr/>
        </p:nvSpPr>
        <p:spPr bwMode="auto">
          <a:xfrm>
            <a:off x="609600" y="3581400"/>
            <a:ext cx="6221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Answer:</a:t>
            </a:r>
            <a:r>
              <a:rPr lang="en-US" altLang="zh-TW"/>
              <a:t> Let b</a:t>
            </a:r>
            <a:r>
              <a:rPr lang="en-US" altLang="zh-TW" baseline="-25000"/>
              <a:t>i</a:t>
            </a:r>
            <a:r>
              <a:rPr lang="en-US" altLang="zh-TW"/>
              <a:t> = 1 for all i, and plug into Cauchy-Schwarz</a:t>
            </a:r>
          </a:p>
        </p:txBody>
      </p:sp>
      <p:sp>
        <p:nvSpPr>
          <p:cNvPr id="341011" name="Text Box 19"/>
          <p:cNvSpPr txBox="1">
            <a:spLocks noChangeArrowheads="1"/>
          </p:cNvSpPr>
          <p:nvPr/>
        </p:nvSpPr>
        <p:spPr bwMode="auto">
          <a:xfrm>
            <a:off x="669925" y="4613275"/>
            <a:ext cx="77851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has a very nice application in graph theory that hopefully we’ll see.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7" grpId="0"/>
      <p:bldP spid="341010" grpId="0"/>
      <p:bldP spid="34101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391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Geometric Interpretation</a:t>
            </a:r>
          </a:p>
        </p:txBody>
      </p:sp>
      <p:pic>
        <p:nvPicPr>
          <p:cNvPr id="67587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924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669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(Cauchy-Schwarz inequality)</a:t>
            </a:r>
            <a:r>
              <a:rPr lang="en-US" altLang="zh-TW"/>
              <a:t>  For any a1,…,an, and any b1,…bn </a:t>
            </a:r>
          </a:p>
        </p:txBody>
      </p:sp>
      <p:sp>
        <p:nvSpPr>
          <p:cNvPr id="348175" name="Text Box 15"/>
          <p:cNvSpPr txBox="1">
            <a:spLocks noChangeArrowheads="1"/>
          </p:cNvSpPr>
          <p:nvPr/>
        </p:nvSpPr>
        <p:spPr bwMode="auto">
          <a:xfrm>
            <a:off x="3962400" y="2819400"/>
            <a:ext cx="4459288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The left hand side computes the inner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product of the two vectors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If we rescale the two vectors to be of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 length 1, then the left hand side is &lt;= 1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The right hand side is always 1.</a:t>
            </a:r>
          </a:p>
        </p:txBody>
      </p:sp>
      <p:sp>
        <p:nvSpPr>
          <p:cNvPr id="67590" name="Line 18"/>
          <p:cNvSpPr>
            <a:spLocks noChangeShapeType="1"/>
          </p:cNvSpPr>
          <p:nvPr/>
        </p:nvSpPr>
        <p:spPr bwMode="auto">
          <a:xfrm flipV="1">
            <a:off x="533400" y="3657600"/>
            <a:ext cx="1295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19"/>
          <p:cNvSpPr>
            <a:spLocks noChangeShapeType="1"/>
          </p:cNvSpPr>
          <p:nvPr/>
        </p:nvSpPr>
        <p:spPr bwMode="auto">
          <a:xfrm>
            <a:off x="533400" y="5029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Line 21"/>
          <p:cNvSpPr>
            <a:spLocks noChangeShapeType="1"/>
          </p:cNvSpPr>
          <p:nvPr/>
        </p:nvSpPr>
        <p:spPr bwMode="auto">
          <a:xfrm>
            <a:off x="1828800" y="3657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Text Box 22"/>
          <p:cNvSpPr txBox="1">
            <a:spLocks noChangeArrowheads="1"/>
          </p:cNvSpPr>
          <p:nvPr/>
        </p:nvSpPr>
        <p:spPr bwMode="auto">
          <a:xfrm>
            <a:off x="1584325" y="3165475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67594" name="Text Box 23"/>
          <p:cNvSpPr txBox="1">
            <a:spLocks noChangeArrowheads="1"/>
          </p:cNvSpPr>
          <p:nvPr/>
        </p:nvSpPr>
        <p:spPr bwMode="auto">
          <a:xfrm>
            <a:off x="2803525" y="5146675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  <p:sp>
        <p:nvSpPr>
          <p:cNvPr id="67595" name="Freeform 24"/>
          <p:cNvSpPr>
            <a:spLocks/>
          </p:cNvSpPr>
          <p:nvPr/>
        </p:nvSpPr>
        <p:spPr bwMode="auto">
          <a:xfrm>
            <a:off x="762000" y="4800600"/>
            <a:ext cx="177800" cy="228600"/>
          </a:xfrm>
          <a:custGeom>
            <a:avLst/>
            <a:gdLst>
              <a:gd name="T0" fmla="*/ 0 w 112"/>
              <a:gd name="T1" fmla="*/ 0 h 144"/>
              <a:gd name="T2" fmla="*/ 152400 w 112"/>
              <a:gd name="T3" fmla="*/ 76200 h 144"/>
              <a:gd name="T4" fmla="*/ 152400 w 112"/>
              <a:gd name="T5" fmla="*/ 2286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144">
                <a:moveTo>
                  <a:pt x="0" y="0"/>
                </a:moveTo>
                <a:cubicBezTo>
                  <a:pt x="40" y="12"/>
                  <a:pt x="80" y="24"/>
                  <a:pt x="96" y="48"/>
                </a:cubicBezTo>
                <a:cubicBezTo>
                  <a:pt x="112" y="72"/>
                  <a:pt x="104" y="108"/>
                  <a:pt x="9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7596" name="Picture 2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25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02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Arithmetic Mean – Geometric Mean Inequality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12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(AM-GM inequality)</a:t>
            </a:r>
            <a:r>
              <a:rPr lang="en-US" altLang="zh-TW"/>
              <a:t>  For any a1,…,an, </a:t>
            </a:r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609600" y="2743200"/>
            <a:ext cx="318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Interesting induction (on n):</a:t>
            </a:r>
          </a:p>
        </p:txBody>
      </p:sp>
      <p:pic>
        <p:nvPicPr>
          <p:cNvPr id="68613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751013"/>
            <a:ext cx="4757738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2033" name="Text Box 17"/>
          <p:cNvSpPr txBox="1">
            <a:spLocks noChangeArrowheads="1"/>
          </p:cNvSpPr>
          <p:nvPr/>
        </p:nvSpPr>
        <p:spPr bwMode="auto">
          <a:xfrm>
            <a:off x="4648200" y="2743200"/>
            <a:ext cx="23256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Prove P(2)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Prove P(n) -&gt; P(2n)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Prove P(n) -&gt; P(n-1)</a:t>
            </a:r>
          </a:p>
        </p:txBody>
      </p:sp>
      <p:sp>
        <p:nvSpPr>
          <p:cNvPr id="342036" name="Line 20"/>
          <p:cNvSpPr>
            <a:spLocks noChangeShapeType="1"/>
          </p:cNvSpPr>
          <p:nvPr/>
        </p:nvSpPr>
        <p:spPr bwMode="auto">
          <a:xfrm>
            <a:off x="82550" y="56261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37" name="Freeform 21"/>
          <p:cNvSpPr>
            <a:spLocks/>
          </p:cNvSpPr>
          <p:nvPr/>
        </p:nvSpPr>
        <p:spPr bwMode="auto">
          <a:xfrm>
            <a:off x="844550" y="5702300"/>
            <a:ext cx="1447800" cy="546100"/>
          </a:xfrm>
          <a:custGeom>
            <a:avLst/>
            <a:gdLst>
              <a:gd name="T0" fmla="*/ 0 w 912"/>
              <a:gd name="T1" fmla="*/ 0 h 344"/>
              <a:gd name="T2" fmla="*/ 762000 w 912"/>
              <a:gd name="T3" fmla="*/ 533400 h 344"/>
              <a:gd name="T4" fmla="*/ 1447800 w 912"/>
              <a:gd name="T5" fmla="*/ 76200 h 3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38" name="Line 22"/>
          <p:cNvSpPr>
            <a:spLocks noChangeShapeType="1"/>
          </p:cNvSpPr>
          <p:nvPr/>
        </p:nvSpPr>
        <p:spPr bwMode="auto">
          <a:xfrm>
            <a:off x="1758950" y="56261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39" name="Line 23"/>
          <p:cNvSpPr>
            <a:spLocks noChangeShapeType="1"/>
          </p:cNvSpPr>
          <p:nvPr/>
        </p:nvSpPr>
        <p:spPr bwMode="auto">
          <a:xfrm>
            <a:off x="7702550" y="56261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0" name="Line 24"/>
          <p:cNvSpPr>
            <a:spLocks noChangeShapeType="1"/>
          </p:cNvSpPr>
          <p:nvPr/>
        </p:nvSpPr>
        <p:spPr bwMode="auto">
          <a:xfrm>
            <a:off x="5187950" y="56261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1" name="Freeform 25"/>
          <p:cNvSpPr>
            <a:spLocks/>
          </p:cNvSpPr>
          <p:nvPr/>
        </p:nvSpPr>
        <p:spPr bwMode="auto">
          <a:xfrm>
            <a:off x="2368550" y="5702300"/>
            <a:ext cx="3276600" cy="546100"/>
          </a:xfrm>
          <a:custGeom>
            <a:avLst/>
            <a:gdLst>
              <a:gd name="T0" fmla="*/ 0 w 912"/>
              <a:gd name="T1" fmla="*/ 0 h 344"/>
              <a:gd name="T2" fmla="*/ 1724526 w 912"/>
              <a:gd name="T3" fmla="*/ 533400 h 344"/>
              <a:gd name="T4" fmla="*/ 3276600 w 912"/>
              <a:gd name="T5" fmla="*/ 76200 h 3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4" name="Freeform 28"/>
          <p:cNvSpPr>
            <a:spLocks/>
          </p:cNvSpPr>
          <p:nvPr/>
        </p:nvSpPr>
        <p:spPr bwMode="auto">
          <a:xfrm>
            <a:off x="5797550" y="5778500"/>
            <a:ext cx="2514600" cy="546100"/>
          </a:xfrm>
          <a:custGeom>
            <a:avLst/>
            <a:gdLst>
              <a:gd name="T0" fmla="*/ 0 w 912"/>
              <a:gd name="T1" fmla="*/ 0 h 344"/>
              <a:gd name="T2" fmla="*/ 1323474 w 912"/>
              <a:gd name="T3" fmla="*/ 533400 h 344"/>
              <a:gd name="T4" fmla="*/ 2514600 w 912"/>
              <a:gd name="T5" fmla="*/ 76200 h 3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2047" name="Picture 3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40300"/>
            <a:ext cx="9378950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2048" name="Freeform 32"/>
          <p:cNvSpPr>
            <a:spLocks/>
          </p:cNvSpPr>
          <p:nvPr/>
        </p:nvSpPr>
        <p:spPr bwMode="auto">
          <a:xfrm rot="10800000">
            <a:off x="4121150" y="4483100"/>
            <a:ext cx="1447800" cy="546100"/>
          </a:xfrm>
          <a:custGeom>
            <a:avLst/>
            <a:gdLst>
              <a:gd name="T0" fmla="*/ 0 w 912"/>
              <a:gd name="T1" fmla="*/ 0 h 344"/>
              <a:gd name="T2" fmla="*/ 762000 w 912"/>
              <a:gd name="T3" fmla="*/ 533400 h 344"/>
              <a:gd name="T4" fmla="*/ 1447800 w 912"/>
              <a:gd name="T5" fmla="*/ 76200 h 3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9" name="Line 33"/>
          <p:cNvSpPr>
            <a:spLocks noChangeShapeType="1"/>
          </p:cNvSpPr>
          <p:nvPr/>
        </p:nvSpPr>
        <p:spPr bwMode="auto">
          <a:xfrm>
            <a:off x="3511550" y="56261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50" name="Freeform 34"/>
          <p:cNvSpPr>
            <a:spLocks/>
          </p:cNvSpPr>
          <p:nvPr/>
        </p:nvSpPr>
        <p:spPr bwMode="auto">
          <a:xfrm rot="10800000">
            <a:off x="6788150" y="4406900"/>
            <a:ext cx="1447800" cy="546100"/>
          </a:xfrm>
          <a:custGeom>
            <a:avLst/>
            <a:gdLst>
              <a:gd name="T0" fmla="*/ 0 w 912"/>
              <a:gd name="T1" fmla="*/ 0 h 344"/>
              <a:gd name="T2" fmla="*/ 762000 w 912"/>
              <a:gd name="T3" fmla="*/ 533400 h 344"/>
              <a:gd name="T4" fmla="*/ 1447800 w 912"/>
              <a:gd name="T5" fmla="*/ 76200 h 3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1" grpId="0"/>
      <p:bldP spid="342036" grpId="0" animBg="1"/>
      <p:bldP spid="342037" grpId="0" animBg="1"/>
      <p:bldP spid="342038" grpId="0" animBg="1"/>
      <p:bldP spid="342039" grpId="0" animBg="1"/>
      <p:bldP spid="342040" grpId="0" animBg="1"/>
      <p:bldP spid="342041" grpId="0" animBg="1"/>
      <p:bldP spid="342044" grpId="0" animBg="1"/>
      <p:bldP spid="342048" grpId="0" animBg="1"/>
      <p:bldP spid="342049" grpId="0" animBg="1"/>
      <p:bldP spid="342050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02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Arithmetic Mean – Geometric Mean Inequality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37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(AM-GM inequality)</a:t>
            </a:r>
            <a:r>
              <a:rPr lang="en-US" altLang="zh-TW"/>
              <a:t>  For any sequence of non-negative numbers a1,…,an,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318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Interesting induction (on n):</a:t>
            </a:r>
          </a:p>
        </p:txBody>
      </p:sp>
      <p:pic>
        <p:nvPicPr>
          <p:cNvPr id="6963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4757738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14319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Prove P(2)</a:t>
            </a: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1447800" y="3505200"/>
            <a:ext cx="165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Want to show</a:t>
            </a:r>
          </a:p>
        </p:txBody>
      </p:sp>
      <p:pic>
        <p:nvPicPr>
          <p:cNvPr id="343060" name="Picture 2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249713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3061" name="Text Box 21"/>
          <p:cNvSpPr txBox="1">
            <a:spLocks noChangeArrowheads="1"/>
          </p:cNvSpPr>
          <p:nvPr/>
        </p:nvSpPr>
        <p:spPr bwMode="auto">
          <a:xfrm>
            <a:off x="1941513" y="4357688"/>
            <a:ext cx="1106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Consider</a:t>
            </a:r>
          </a:p>
        </p:txBody>
      </p:sp>
      <p:pic>
        <p:nvPicPr>
          <p:cNvPr id="343063" name="Picture 2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63" y="4259263"/>
            <a:ext cx="2608262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3068" name="Picture 2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19800"/>
            <a:ext cx="460375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3069" name="Picture 2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4948238"/>
            <a:ext cx="2525712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3070" name="Picture 3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50" y="5715000"/>
            <a:ext cx="17589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6" grpId="0" animBg="1"/>
      <p:bldP spid="343058" grpId="0"/>
      <p:bldP spid="343061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02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Arithmetic Mean – Geometric Mean Inequality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37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(AM-GM inequality)</a:t>
            </a:r>
            <a:r>
              <a:rPr lang="en-US" altLang="zh-TW"/>
              <a:t>  For any sequence of non-negative numbers a1,…,an, 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318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Interesting induction (on n):</a:t>
            </a:r>
          </a:p>
        </p:txBody>
      </p:sp>
      <p:pic>
        <p:nvPicPr>
          <p:cNvPr id="7066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4757738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22764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Prove P(n) -&gt; P(2n)</a:t>
            </a:r>
          </a:p>
        </p:txBody>
      </p:sp>
      <p:pic>
        <p:nvPicPr>
          <p:cNvPr id="344079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446405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4081" name="Picture 1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528637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4084" name="Text Box 20"/>
          <p:cNvSpPr txBox="1">
            <a:spLocks noChangeArrowheads="1"/>
          </p:cNvSpPr>
          <p:nvPr/>
        </p:nvSpPr>
        <p:spPr bwMode="auto">
          <a:xfrm>
            <a:off x="6400800" y="4953000"/>
            <a:ext cx="11588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induction</a:t>
            </a:r>
          </a:p>
        </p:txBody>
      </p:sp>
      <p:sp>
        <p:nvSpPr>
          <p:cNvPr id="344085" name="Text Box 21"/>
          <p:cNvSpPr txBox="1">
            <a:spLocks noChangeArrowheads="1"/>
          </p:cNvSpPr>
          <p:nvPr/>
        </p:nvSpPr>
        <p:spPr bwMode="auto">
          <a:xfrm>
            <a:off x="6858000" y="5791200"/>
            <a:ext cx="9429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P(2)</a:t>
            </a:r>
          </a:p>
        </p:txBody>
      </p:sp>
      <p:pic>
        <p:nvPicPr>
          <p:cNvPr id="344086" name="Picture 2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86325"/>
            <a:ext cx="43529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4088" name="Picture 2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15000"/>
            <a:ext cx="375285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4091" name="Picture 2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91200"/>
            <a:ext cx="19526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70" grpId="0" animBg="1"/>
      <p:bldP spid="344084" grpId="0" animBg="1"/>
      <p:bldP spid="344085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02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Arithmetic Mean – Geometric Mean Inequality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37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(AM-GM inequality)</a:t>
            </a:r>
            <a:r>
              <a:rPr lang="en-US" altLang="zh-TW"/>
              <a:t>  For any sequence of non-negative numbers a1,…,an, 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318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Interesting induction (on n):</a:t>
            </a:r>
          </a:p>
        </p:txBody>
      </p:sp>
      <p:pic>
        <p:nvPicPr>
          <p:cNvPr id="7168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4757738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5094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23352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Prove P(n) -&gt; P(n-1)</a:t>
            </a:r>
          </a:p>
        </p:txBody>
      </p:sp>
      <p:sp>
        <p:nvSpPr>
          <p:cNvPr id="345103" name="Text Box 15"/>
          <p:cNvSpPr txBox="1">
            <a:spLocks noChangeArrowheads="1"/>
          </p:cNvSpPr>
          <p:nvPr/>
        </p:nvSpPr>
        <p:spPr bwMode="auto">
          <a:xfrm>
            <a:off x="762000" y="3429000"/>
            <a:ext cx="542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</a:t>
            </a:r>
          </a:p>
        </p:txBody>
      </p:sp>
      <p:pic>
        <p:nvPicPr>
          <p:cNvPr id="345104" name="Picture 1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286067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5105" name="Picture 1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14800"/>
            <a:ext cx="4757738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5106" name="AutoShape 18"/>
          <p:cNvSpPr>
            <a:spLocks noChangeArrowheads="1"/>
          </p:cNvSpPr>
          <p:nvPr/>
        </p:nvSpPr>
        <p:spPr bwMode="auto">
          <a:xfrm>
            <a:off x="457200" y="50292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45108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00600"/>
            <a:ext cx="6975475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5109" name="AutoShape 21"/>
          <p:cNvSpPr>
            <a:spLocks noChangeArrowheads="1"/>
          </p:cNvSpPr>
          <p:nvPr/>
        </p:nvSpPr>
        <p:spPr bwMode="auto">
          <a:xfrm>
            <a:off x="457200" y="59436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45112" name="Picture 2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67400"/>
            <a:ext cx="50927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5113" name="Text Box 25"/>
          <p:cNvSpPr txBox="1">
            <a:spLocks noChangeArrowheads="1"/>
          </p:cNvSpPr>
          <p:nvPr/>
        </p:nvSpPr>
        <p:spPr bwMode="auto">
          <a:xfrm>
            <a:off x="4572000" y="3429000"/>
            <a:ext cx="4176713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average of the first n-1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4" grpId="0" animBg="1"/>
      <p:bldP spid="345103" grpId="0"/>
      <p:bldP spid="345106" grpId="0" animBg="1"/>
      <p:bldP spid="345109" grpId="0" animBg="1"/>
      <p:bldP spid="34511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02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Arithmetic Mean – Geometric Mean Inequality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37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(AM-GM inequality)</a:t>
            </a:r>
            <a:r>
              <a:rPr lang="en-US" altLang="zh-TW"/>
              <a:t>  For any sequence of non-negative numbers a1,…,an, 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318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Interesting induction (on n):</a:t>
            </a:r>
          </a:p>
        </p:txBody>
      </p:sp>
      <p:pic>
        <p:nvPicPr>
          <p:cNvPr id="7270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4757738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23352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Prove P(n) -&gt; P(n-1)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762000" y="3429000"/>
            <a:ext cx="542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</a:t>
            </a:r>
          </a:p>
        </p:txBody>
      </p:sp>
      <p:pic>
        <p:nvPicPr>
          <p:cNvPr id="72712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286067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13" name="AutoShape 12"/>
          <p:cNvSpPr>
            <a:spLocks noChangeArrowheads="1"/>
          </p:cNvSpPr>
          <p:nvPr/>
        </p:nvSpPr>
        <p:spPr bwMode="auto">
          <a:xfrm>
            <a:off x="457200" y="41910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2714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50927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26" name="AutoShape 14"/>
          <p:cNvSpPr>
            <a:spLocks noChangeArrowheads="1"/>
          </p:cNvSpPr>
          <p:nvPr/>
        </p:nvSpPr>
        <p:spPr bwMode="auto">
          <a:xfrm>
            <a:off x="457200" y="49530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46129" name="Picture 1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25812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31" name="AutoShape 19"/>
          <p:cNvSpPr>
            <a:spLocks noChangeArrowheads="1"/>
          </p:cNvSpPr>
          <p:nvPr/>
        </p:nvSpPr>
        <p:spPr bwMode="auto">
          <a:xfrm>
            <a:off x="4038600" y="49530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46133" name="Picture 2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76800"/>
            <a:ext cx="29162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34" name="AutoShape 22"/>
          <p:cNvSpPr>
            <a:spLocks noChangeArrowheads="1"/>
          </p:cNvSpPr>
          <p:nvPr/>
        </p:nvSpPr>
        <p:spPr bwMode="auto">
          <a:xfrm>
            <a:off x="457200" y="55626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46136" name="Picture 2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562600"/>
            <a:ext cx="319563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37" name="AutoShape 25"/>
          <p:cNvSpPr>
            <a:spLocks noChangeArrowheads="1"/>
          </p:cNvSpPr>
          <p:nvPr/>
        </p:nvSpPr>
        <p:spPr bwMode="auto">
          <a:xfrm>
            <a:off x="457200" y="60960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46139" name="Picture 2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15038"/>
            <a:ext cx="5707063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26" grpId="0" animBg="1"/>
      <p:bldP spid="346131" grpId="0" animBg="1"/>
      <p:bldP spid="346134" grpId="0" animBg="1"/>
      <p:bldP spid="3461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95600" y="1652588"/>
            <a:ext cx="4035425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Representation of a sequence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Sum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Arithmetic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Geometric sequence</a:t>
            </a:r>
          </a:p>
          <a:p>
            <a:pPr lvl="2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Applications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Harmonic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(Optional) The integral method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Product of a sequence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Factorial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391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Geometric Interpretation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37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(AM-GM inequality)</a:t>
            </a:r>
            <a:r>
              <a:rPr lang="en-US" altLang="zh-TW"/>
              <a:t>  For any sequence of non-negative numbers a1,…,an, </a:t>
            </a:r>
          </a:p>
        </p:txBody>
      </p:sp>
      <p:pic>
        <p:nvPicPr>
          <p:cNvPr id="73732" name="Picture 1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75" y="1752600"/>
            <a:ext cx="486886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9204" name="Text Box 20"/>
          <p:cNvSpPr txBox="1">
            <a:spLocks noChangeArrowheads="1"/>
          </p:cNvSpPr>
          <p:nvPr/>
        </p:nvSpPr>
        <p:spPr bwMode="auto">
          <a:xfrm>
            <a:off x="290513" y="2743200"/>
            <a:ext cx="8650287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Think of a1, a2, …, an are the side lengths of a high-dimensional rectangle.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Then the right hand side is the volume of this rectangle.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The left hand side is the volume of the square with the same total side length.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The inequality says that the volume of the square is always not smaller.</a:t>
            </a:r>
          </a:p>
        </p:txBody>
      </p:sp>
      <p:sp>
        <p:nvSpPr>
          <p:cNvPr id="349205" name="Line 21"/>
          <p:cNvSpPr>
            <a:spLocks noChangeShapeType="1"/>
          </p:cNvSpPr>
          <p:nvPr/>
        </p:nvSpPr>
        <p:spPr bwMode="auto">
          <a:xfrm>
            <a:off x="3216275" y="5257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06" name="Line 22"/>
          <p:cNvSpPr>
            <a:spLocks noChangeShapeType="1"/>
          </p:cNvSpPr>
          <p:nvPr/>
        </p:nvSpPr>
        <p:spPr bwMode="auto">
          <a:xfrm>
            <a:off x="3216275" y="5257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07" name="Line 23"/>
          <p:cNvSpPr>
            <a:spLocks noChangeShapeType="1"/>
          </p:cNvSpPr>
          <p:nvPr/>
        </p:nvSpPr>
        <p:spPr bwMode="auto">
          <a:xfrm>
            <a:off x="4130675" y="5257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08" name="Line 24"/>
          <p:cNvSpPr>
            <a:spLocks noChangeShapeType="1"/>
          </p:cNvSpPr>
          <p:nvPr/>
        </p:nvSpPr>
        <p:spPr bwMode="auto">
          <a:xfrm>
            <a:off x="3216275" y="617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09" name="Line 25"/>
          <p:cNvSpPr>
            <a:spLocks noChangeShapeType="1"/>
          </p:cNvSpPr>
          <p:nvPr/>
        </p:nvSpPr>
        <p:spPr bwMode="auto">
          <a:xfrm>
            <a:off x="5045075" y="548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0" name="Line 26"/>
          <p:cNvSpPr>
            <a:spLocks noChangeShapeType="1"/>
          </p:cNvSpPr>
          <p:nvPr/>
        </p:nvSpPr>
        <p:spPr bwMode="auto">
          <a:xfrm>
            <a:off x="5045075" y="5943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1" name="Line 27"/>
          <p:cNvSpPr>
            <a:spLocks noChangeShapeType="1"/>
          </p:cNvSpPr>
          <p:nvPr/>
        </p:nvSpPr>
        <p:spPr bwMode="auto">
          <a:xfrm>
            <a:off x="5045075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2" name="Line 28"/>
          <p:cNvSpPr>
            <a:spLocks noChangeShapeType="1"/>
          </p:cNvSpPr>
          <p:nvPr/>
        </p:nvSpPr>
        <p:spPr bwMode="auto">
          <a:xfrm>
            <a:off x="6416675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3" name="Text Box 29"/>
          <p:cNvSpPr txBox="1">
            <a:spLocks noChangeArrowheads="1"/>
          </p:cNvSpPr>
          <p:nvPr/>
        </p:nvSpPr>
        <p:spPr bwMode="auto">
          <a:xfrm>
            <a:off x="1905000" y="5603875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05" grpId="0" animBg="1"/>
      <p:bldP spid="349206" grpId="0" animBg="1"/>
      <p:bldP spid="349207" grpId="0" animBg="1"/>
      <p:bldP spid="349208" grpId="0" animBg="1"/>
      <p:bldP spid="349209" grpId="0" animBg="1"/>
      <p:bldP spid="349210" grpId="0" animBg="1"/>
      <p:bldP spid="349211" grpId="0" animBg="1"/>
      <p:bldP spid="349212" grpId="0" animBg="1"/>
      <p:bldP spid="3492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02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Arithmetic Mean – Geometric Mean Inequality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37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(AM-GM inequality)</a:t>
            </a:r>
            <a:r>
              <a:rPr lang="en-US" altLang="zh-TW"/>
              <a:t>  For any sequence of non-negative numbers a1,…,an, </a:t>
            </a:r>
          </a:p>
        </p:txBody>
      </p:sp>
      <p:pic>
        <p:nvPicPr>
          <p:cNvPr id="74756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4757738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7155" name="Text Box 19"/>
          <p:cNvSpPr txBox="1">
            <a:spLocks noChangeArrowheads="1"/>
          </p:cNvSpPr>
          <p:nvPr/>
        </p:nvSpPr>
        <p:spPr bwMode="auto">
          <a:xfrm>
            <a:off x="534988" y="2590800"/>
            <a:ext cx="4065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Exercise:</a:t>
            </a:r>
            <a:r>
              <a:rPr lang="en-US" altLang="zh-TW"/>
              <a:t> What is an upper bound on</a:t>
            </a:r>
          </a:p>
        </p:txBody>
      </p:sp>
      <p:pic>
        <p:nvPicPr>
          <p:cNvPr id="347157" name="Picture 2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2590800"/>
            <a:ext cx="4191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5183188" y="2590800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?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411163" y="3429000"/>
            <a:ext cx="78676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008000"/>
              </a:buClr>
              <a:buFontTx/>
              <a:buChar char="•"/>
            </a:pPr>
            <a:r>
              <a:rPr lang="en-US" altLang="zh-TW"/>
              <a:t>Set a</a:t>
            </a:r>
            <a:r>
              <a:rPr lang="en-US" altLang="zh-TW" baseline="-25000"/>
              <a:t>1</a:t>
            </a:r>
            <a:r>
              <a:rPr lang="en-US" altLang="zh-TW"/>
              <a:t>=n and a</a:t>
            </a:r>
            <a:r>
              <a:rPr lang="en-US" altLang="zh-TW" baseline="-25000"/>
              <a:t>2</a:t>
            </a:r>
            <a:r>
              <a:rPr lang="en-US" altLang="zh-TW"/>
              <a:t>=…=a</a:t>
            </a:r>
            <a:r>
              <a:rPr lang="en-US" altLang="zh-TW" baseline="-25000"/>
              <a:t>n</a:t>
            </a:r>
            <a:r>
              <a:rPr lang="en-US" altLang="zh-TW"/>
              <a:t>=1, then the upper bound is 2 – 1/n.</a:t>
            </a:r>
          </a:p>
          <a:p>
            <a:pPr eaLnBrk="1" hangingPunct="1">
              <a:buClr>
                <a:srgbClr val="008000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008000"/>
              </a:buClr>
              <a:buFontTx/>
              <a:buChar char="•"/>
            </a:pPr>
            <a:r>
              <a:rPr lang="en-US" altLang="zh-TW"/>
              <a:t>Set a</a:t>
            </a:r>
            <a:r>
              <a:rPr lang="en-US" altLang="zh-TW" baseline="-25000"/>
              <a:t>1</a:t>
            </a:r>
            <a:r>
              <a:rPr lang="en-US" altLang="zh-TW"/>
              <a:t>=a</a:t>
            </a:r>
            <a:r>
              <a:rPr lang="en-US" altLang="zh-TW" baseline="-25000"/>
              <a:t>2</a:t>
            </a:r>
            <a:r>
              <a:rPr lang="en-US" altLang="zh-TW"/>
              <a:t>=√n  and a</a:t>
            </a:r>
            <a:r>
              <a:rPr lang="en-US" altLang="zh-TW" baseline="-25000"/>
              <a:t>3</a:t>
            </a:r>
            <a:r>
              <a:rPr lang="en-US" altLang="zh-TW"/>
              <a:t>=…=a</a:t>
            </a:r>
            <a:r>
              <a:rPr lang="en-US" altLang="zh-TW" baseline="-25000"/>
              <a:t>n</a:t>
            </a:r>
            <a:r>
              <a:rPr lang="en-US" altLang="zh-TW"/>
              <a:t>=1, then the upper bound is 1 + 2/√n – 2/n.</a:t>
            </a:r>
          </a:p>
          <a:p>
            <a:pPr eaLnBrk="1" hangingPunct="1">
              <a:buClr>
                <a:srgbClr val="008000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008000"/>
              </a:buClr>
              <a:buFontTx/>
              <a:buChar char="•"/>
            </a:pPr>
            <a:r>
              <a:rPr lang="en-US" altLang="zh-TW"/>
              <a:t>…</a:t>
            </a:r>
          </a:p>
          <a:p>
            <a:pPr eaLnBrk="1" hangingPunct="1">
              <a:buClr>
                <a:srgbClr val="008000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008000"/>
              </a:buClr>
              <a:buFontTx/>
              <a:buChar char="•"/>
            </a:pPr>
            <a:r>
              <a:rPr lang="en-US" altLang="zh-TW"/>
              <a:t>Set a</a:t>
            </a:r>
            <a:r>
              <a:rPr lang="en-US" altLang="zh-TW" baseline="-25000"/>
              <a:t>1</a:t>
            </a:r>
            <a:r>
              <a:rPr lang="en-US" altLang="zh-TW"/>
              <a:t>=…=a</a:t>
            </a:r>
            <a:r>
              <a:rPr lang="en-US" altLang="zh-TW" baseline="-25000"/>
              <a:t>logn</a:t>
            </a:r>
            <a:r>
              <a:rPr lang="en-US" altLang="zh-TW"/>
              <a:t>=2 and a</a:t>
            </a:r>
            <a:r>
              <a:rPr lang="en-US" altLang="zh-TW" baseline="-25000"/>
              <a:t>i</a:t>
            </a:r>
            <a:r>
              <a:rPr lang="en-US" altLang="zh-TW"/>
              <a:t>=1 otherwise, then the upper bound is 1 + log(n)/n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5" grpId="0"/>
      <p:bldP spid="3471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732088" y="457200"/>
            <a:ext cx="29003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Sum of Sequences</a:t>
            </a:r>
          </a:p>
        </p:txBody>
      </p:sp>
      <p:pic>
        <p:nvPicPr>
          <p:cNvPr id="1024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38417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0762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76538"/>
            <a:ext cx="6596063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0764" name="Picture 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67405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0766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5175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0767" name="Text Box 15"/>
          <p:cNvSpPr txBox="1">
            <a:spLocks noChangeArrowheads="1"/>
          </p:cNvSpPr>
          <p:nvPr/>
        </p:nvSpPr>
        <p:spPr bwMode="auto">
          <a:xfrm>
            <a:off x="762000" y="4419600"/>
            <a:ext cx="6264275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have seen how to prove these equalities by induction,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how do we come up with the right hand side?</a:t>
            </a:r>
          </a:p>
        </p:txBody>
      </p:sp>
      <p:pic>
        <p:nvPicPr>
          <p:cNvPr id="330769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562600"/>
            <a:ext cx="395763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57600" y="457200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Summation</a:t>
            </a:r>
          </a:p>
        </p:txBody>
      </p:sp>
      <p:pic>
        <p:nvPicPr>
          <p:cNvPr id="1126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501775"/>
            <a:ext cx="3886200" cy="7842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9874" name="Picture 1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86050"/>
            <a:ext cx="4148138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9877" name="Picture 2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2671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884" name="Text Box 28"/>
          <p:cNvSpPr txBox="1">
            <a:spLocks noChangeArrowheads="1"/>
          </p:cNvSpPr>
          <p:nvPr/>
        </p:nvSpPr>
        <p:spPr bwMode="auto">
          <a:xfrm>
            <a:off x="4175125" y="4079875"/>
            <a:ext cx="4446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(adding or subtracting from a sequence)</a:t>
            </a:r>
          </a:p>
        </p:txBody>
      </p:sp>
      <p:sp>
        <p:nvSpPr>
          <p:cNvPr id="249885" name="Text Box 29"/>
          <p:cNvSpPr txBox="1">
            <a:spLocks noChangeArrowheads="1"/>
          </p:cNvSpPr>
          <p:nvPr/>
        </p:nvSpPr>
        <p:spPr bwMode="auto">
          <a:xfrm>
            <a:off x="4267200" y="5348288"/>
            <a:ext cx="2298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(change of variable)</a:t>
            </a:r>
          </a:p>
        </p:txBody>
      </p:sp>
      <p:pic>
        <p:nvPicPr>
          <p:cNvPr id="249887" name="Picture 3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5092700"/>
            <a:ext cx="2713038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84" grpId="0"/>
      <p:bldP spid="24988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k}^n \frac{1}{i^2} = \sum_{i=0}^{n-k} \frac{1}{(i+k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3"/>
  <p:tag name="PICTUREFILESIZE" val="16907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sqrt[2n]{a_1 \cdots a_{2n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0"/>
  <p:tag name="PICTUREFILESIZE" val="644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n}{n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1"/>
  <p:tag name="PICTUREFILESIZE" val="1507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n = \frac{a_1 + \ldots + a_{n-1}}{n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5"/>
  <p:tag name="PICTUREFILESIZE" val="785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n}{n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1"/>
  <p:tag name="PICTUREFILESIZE" val="1507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{n-1} + \frac{a_1 + \ldots + a_{n-1}}{n-1}}{n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00"/>
  <p:tag name="PICTUREFILESIZE" val="2177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{n-1}}{n-1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5"/>
  <p:tag name="PICTUREFILESIZE" val="1590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n}{n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1"/>
  <p:tag name="PICTUREFILESIZE" val="15078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n = \frac{a_1 + \ldots + a_{n-1}}{n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5"/>
  <p:tag name="PICTUREFILESIZE" val="785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{n-1}}{n-1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5"/>
  <p:tag name="PICTUREFILESIZE" val="1590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n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5"/>
  <p:tag name="PICTUREFILESIZE" val="858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1}^n a_i := a_1 + a_2 + \cdots + a_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8"/>
  <p:tag name="PICTUREFILESIZE" val="1250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n^{n-1} \geq a_1\cdot a_2 \cdots a_{n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9"/>
  <p:tag name="PICTUREFILESIZE" val="8658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n \geq \sqrt[n-1]{a_1\cdot a_2 \cdots a_{n-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9"/>
  <p:tag name="PICTUREFILESIZE" val="897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{n-1}}{n-1} \geq \sqrt[n-1]{a_1\cdot a_2 \cdots a_{n-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09"/>
  <p:tag name="PICTUREFILESIZE" val="1679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Big(\frac{a_1 + a_2 + \ldots + a_n}{n}\Big)^n \geq a_1\cdot a_2 \cdots a_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9"/>
  <p:tag name="PICTUREFILESIZE" val="1568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n}{n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1"/>
  <p:tag name="PICTUREFILESIZE" val="1507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qrt[n]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"/>
  <p:tag name="PICTUREFILESIZE" val="240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n} + \frac{2}{n+1} + \frac{3}{n+2} + \cdots + \frac{n+1}{2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2"/>
  <p:tag name="PICTUREFILESIZE" val="1326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sum_{i=1}^n \frac{i}{n+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0"/>
  <p:tag name="PICTUREFILESIZE" val="719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+ 2 + 4 + 5 + 7 + 8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8"/>
  <p:tag name="PICTUREFILESIZE" val="61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sum_{i=1}^{\infty} i - \sum_{i=1}^{\infty} 3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8"/>
  <p:tag name="PICTUREFILESIZE" val="1150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+ 3 + 5 + 7 + 9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4"/>
  <p:tag name="PICTUREFILESIZE" val="484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 = \sum_{k=1}^5 (2k-1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0"/>
  <p:tag name="PICTUREFILESIZE" val="933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2} + \frac{1}{6} + \frac{1}{12} + \frac{1}{20} + \frac{1}{30} + \ldots = 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4"/>
  <p:tag name="PICTUREFILESIZE" val="1214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k=1}^n \frac{1}{k(k+1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4"/>
  <p:tag name="PICTUREFILESIZE" val="920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+ 2 + \ldots + n = \frac{n(n+1)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5"/>
  <p:tag name="PICTUREFILESIZE" val="987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sum_{k=1}^n (\frac{1}{k} - \frac{1}{k+1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3"/>
  <p:tag name="PICTUREFILESIZE" val="101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sum_{k=1}^n \frac{1}{k} - \sum_{k=1}^n \frac{1}{k+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8"/>
  <p:tag name="PICTUREFILESIZE" val="1209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sum_{k=1}^n \frac{1}{k} - \sum_{k=2}^{n+1} \frac{1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9"/>
  <p:tag name="PICTUREFILESIZE" val="1145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1 - \frac{1}{n+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8"/>
  <p:tag name="PICTUREFILESIZE" val="309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"/>
  <p:tag name="PICTUREFILESIZE" val="52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_n = a_n~+~(a_n - d)~+~(a_n - 2d)~+~\cdots~+~(a_n - (n-2)d)~+~(a_n - (n-1)d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68"/>
  <p:tag name="PICTUREFILESIZE" val="2686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_n = \sum_{i=1}^n a_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8"/>
  <p:tag name="PICTUREFILESIZE" val="768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_n = a_1~+~(a_1 + d)~+~(a_1 + 2d)~+~\cdots~+~(a_1 + (n-2)d)~+~(a_1 + (n-1)d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78"/>
  <p:tag name="PICTUREFILESIZE" val="2569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S_n = n(a_1+a_n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826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_n = \frac{n(a_1+a_n)}{2} = \frac{n[2a_1 + (n-1)d]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6"/>
  <p:tag name="PICTUREFILESIZE" val="187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+ 4 + 9 + 16 + \ldots + n^2 = \frac{n(n+1)(2n+1)}{6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5"/>
  <p:tag name="PICTUREFILESIZE" val="1776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G_n = \sum_{i=0}^n x^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2"/>
  <p:tag name="PICTUREFILESIZE" val="83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1}^{\infty} \frac{im}{(1+b)^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3"/>
  <p:tag name="PICTUREFILESIZE" val="1016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1}^{\infty} ix^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1"/>
  <p:tag name="PICTUREFILESIZE" val="609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\cdot \Delta = 1 \cdot (\frac12 - \Delt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6"/>
  <p:tag name="PICTUREFILESIZE" val="785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Delta = \frac{1}{2(n+1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8"/>
  <p:tag name="PICTUREFILESIZE" val="673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H_n 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9"/>
  <p:tag name="PICTUREFILESIZE" val="194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+ \frac12 + \frac1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6"/>
  <p:tag name="PICTUREFILESIZE" val="336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+ \frac14 + \frac15 + \frac16 + \frac17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2"/>
  <p:tag name="PICTUREFILESIZE" val="575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+ \sum_{i=2^{k-1}}^{2^k-1} \frac{1}{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0"/>
  <p:tag name="PICTUREFILESIZE" val="832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H_n 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9"/>
  <p:tag name="PICTUREFILESIZE" val="19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+ 8 + 27 + 64 + \ldots + n^3 = (1 + 2 + \ldots + n)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5"/>
  <p:tag name="PICTUREFILESIZE" val="1428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+ \frac12 + \frac1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6"/>
  <p:tag name="PICTUREFILESIZE" val="336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+ \frac14 + \frac15 + \frac16 + \frac17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2"/>
  <p:tag name="PICTUREFILESIZE" val="575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+ \sum_{i=2^k}^{2^{k+1}-1} \frac{1}{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835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~\frac{1}{2} \lfloor \log_2 n \rfloor \leq H_n \leq \lceil \log_2n \rceil~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8"/>
  <p:tag name="PICTUREFILESIZE" val="1267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1}^{\infty} 1/i^2 = 1 + 1/4 + 1/9 + \ldots = \frac{\pi^2}{6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8"/>
  <p:tag name="PICTUREFILESIZE" val="1674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\color[rgb]{0,0.4,0}&#10;$$S(100)=S^*(100)\simeq 3.6979$$&#10;\end{document}&#10;"/>
  <p:tag name="EXTERNALNAME" val="TP_tmp"/>
  <p:tag name="BLEND" val="0"/>
  <p:tag name="TRANSPARENT" val="0"/>
  <p:tag name="KEEPFILES" val="0"/>
  <p:tag name="DEBUGPAUSE" val="0"/>
  <p:tag name="RESOLUTION" val="1200"/>
  <p:tag name="WORKAROUNDTRANSPARENCYBUG" val="0"/>
  <p:tag name="ALLOWFONTSUBSTITUTION" val="0"/>
  <p:tag name="BITMAPFORMAT" val="png256"/>
  <p:tag name="ORIGWIDTH" val="276"/>
  <p:tag name="PICTUREFILESIZE" val="3195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\color[rgb]{0,0.4,0}&#10;$\frac{1}{2}H_{100}\simeq 2.5937$&#10;\end{document}&#10;"/>
  <p:tag name="EXTERNALNAME" val="TP_tmp"/>
  <p:tag name="BLEND" val="0"/>
  <p:tag name="TRANSPARENT" val="0"/>
  <p:tag name="KEEPFILES" val="0"/>
  <p:tag name="DEBUGPAUSE" val="0"/>
  <p:tag name="RESOLUTION" val="1200"/>
  <p:tag name="WORKAROUNDTRANSPARENCYBUG" val="0"/>
  <p:tag name="ALLOWFONTSUBSTITUTION" val="0"/>
  <p:tag name="BITMAPFORMAT" val="png256"/>
  <p:tag name="ORIGWIDTH" val="156"/>
  <p:tag name="PICTUREFILESIZE" val="1850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%\color{Blue}&#10;$$\vdots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"/>
  <p:tag name="PICTUREFILESIZE" val="99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\color{Brown}&#10;$\frac{1}{2}H_{100}\simeq 2.5937$&#10;\end{document}&#10;"/>
  <p:tag name="EXTERNALNAME" val="TP_tmp"/>
  <p:tag name="BLEND" val="0"/>
  <p:tag name="TRANSPARENT" val="0"/>
  <p:tag name="KEEPFILES" val="0"/>
  <p:tag name="DEBUGPAUSE" val="0"/>
  <p:tag name="RESOLUTION" val="1200"/>
  <p:tag name="WORKAROUNDTRANSPARENCYBUG" val="0"/>
  <p:tag name="ALLOWFONTSUBSTITUTION" val="0"/>
  <p:tag name="BITMAPFORMAT" val="png256"/>
  <p:tag name="ORIGWIDTH" val="156"/>
  <p:tag name="PICTUREFILESIZE" val="185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\color{Brown}&#10;$$S^*(100)\simeq 3.6979$$&#10;\end{document}&#10;"/>
  <p:tag name="EXTERNALNAME" val="TP_tmp"/>
  <p:tag name="BLEND" val="0"/>
  <p:tag name="TRANSPARENT" val="0"/>
  <p:tag name="KEEPFILES" val="0"/>
  <p:tag name="DEBUGPAUSE" val="0"/>
  <p:tag name="RESOLUTION" val="1200"/>
  <p:tag name="WORKAROUNDTRANSPARENCYBUG" val="0"/>
  <p:tag name="ALLOWFONTSUBSTITUTION" val="0"/>
  <p:tag name="BITMAPFORMAT" val="png256"/>
  <p:tag name="ORIGWIDTH" val="174"/>
  <p:tag name="PICTUREFILESIZE" val="2180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+ 2 + 4 + 8 + \ldots + 2^n = 2^{n+1}-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7"/>
  <p:tag name="PICTUREFILESIZE" val="914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\color{Brown}&#10;$$D^*(100)\simeq 4.2390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78"/>
  <p:tag name="PICTUREFILESIZE" val="2134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prod_{i=1}^n a_i := a_1 \cdot a_2 \cdots a_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4"/>
  <p:tag name="PICTUREFILESIZE" val="989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prod_{k=1}^5 k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414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prod_{k=1}^n \frac{k}{k+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4"/>
  <p:tag name="PICTUREFILESIZE" val="586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prod_{k=1}^n 2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1"/>
  <p:tag name="PICTUREFILESIZE" val="412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1 \cdot 4 \cdot 9 \cdot 16 \cdot 25 = 1440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4"/>
  <p:tag name="PICTUREFILESIZE" val="888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(n+1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9"/>
  <p:tag name="PICTUREFILESIZE" val="469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^{\sum_{i=1}^n} = 2^{n(n+1)/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8"/>
  <p:tag name="PICTUREFILESIZE" val="961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q n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2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! = 1 \cdot 2 \cdot 3 \cdots n = \prod_{i=1}^n 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6"/>
  <p:tag name="PICTUREFILESIZE" val="97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+ \frac12 + \frac13 + \frac14 + \ldots + \frac1n = 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3"/>
  <p:tag name="PICTUREFILESIZE" val="906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! = 1 \cdot 2 \cdot 3 \cdots 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2"/>
  <p:tag name="PICTUREFILESIZE" val="494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n-1} \leq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8"/>
  <p:tag name="PICTUREFILESIZE" val="292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prod_{i=1}^n 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3"/>
  <p:tag name="PICTUREFILESIZE" val="276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prod_{i=1}^{n/2} i \cdot \prod_{i=n/2+1}^n 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1136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q (n/2)^{n/2} \cdot n^{n/2} = \frac{n^n}{2^{n/2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0"/>
  <p:tag name="PICTUREFILESIZE" val="1622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n/2)^{n/2} \l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706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! = 1 \cdot 2 \cdot 3 \cdots n = \prod_{i=1}^n 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6"/>
  <p:tag name="PICTUREFILESIZE" val="971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! = 1 \cdot 2 \cdot 3 \cdots n = \prod_{i=1}^n 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6"/>
  <p:tag name="PICTUREFILESIZE" val="971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1}^n i^2 = \frac{n^3}{3} + \frac{n^2}{2} + \frac{n}{6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9"/>
  <p:tag name="PICTUREFILESIZE" val="1433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1b_1 + a_2b_2 + \ldots + a_nb_n \leq \sqrt{a_1^2 + a_2^2 + \ldots a_n^2} \sqrt{b_1^2 + b_2^2 + \ldots b_n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8"/>
  <p:tag name="PICTUREFILESIZE" val="269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1}^n a_i := a_1 + a_2 + \cdots + a_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8"/>
  <p:tag name="PICTUREFILESIZE" val="1250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1b_1 + a_2b_2 \leq \sqrt{a_1^2 + a_2^2} \sqrt{b_1^2 + b_2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6"/>
  <p:tag name="PICTUREFILESIZE" val="1732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a_1^2 + a_2^2)(b_1^2 + b_2^2) - (a_1b_1 + a_2b_2)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5"/>
  <p:tag name="PICTUREFILESIZE" val="1836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a_1^2b_1^2 + a_1^2b_2^2 + a_2^2b_1^2 + a_2^2b_2^2 - a_1^2b_1^2 - 2a_1b_1a_2b_2 - a_2^2b_2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78"/>
  <p:tag name="PICTUREFILESIZE" val="2792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a_1^2b_2^2 + a_2^2b_1^2 - 2a_1b_1a_2b_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48"/>
  <p:tag name="BOXHEIGHT" val="258"/>
  <p:tag name="BOXFONT" val="10"/>
  <p:tag name="BOXWRAP" val="False"/>
  <p:tag name="WORKAROUNDTRANSPARENCYBUG" val="False"/>
  <p:tag name="ALLOWFONTSUBSTITUTION" val="False"/>
  <p:tag name="BITMAPFORMAT" val="pngmono"/>
  <p:tag name="ORIGWIDTH" val="258"/>
  <p:tag name="PICTUREFILESIZE" val="1335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geq 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48"/>
  <p:tag name="BOXHEIGHT" val="258"/>
  <p:tag name="BOXFONT" val="10"/>
  <p:tag name="BOXWRAP" val="False"/>
  <p:tag name="WORKAROUNDTRANSPARENCYBUG" val="False"/>
  <p:tag name="ALLOWFONTSUBSTITUTION" val="False"/>
  <p:tag name="BITMAPFORMAT" val="pngmono"/>
  <p:tag name="ORIGWIDTH" val="33"/>
  <p:tag name="PICTUREFILESIZE" val="164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a_1b_2 - a_2b_1)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48"/>
  <p:tag name="BOXHEIGHT" val="258"/>
  <p:tag name="BOXFONT" val="10"/>
  <p:tag name="BOXWRAP" val="False"/>
  <p:tag name="WORKAROUNDTRANSPARENCYBUG" val="False"/>
  <p:tag name="ALLOWFONTSUBSTITUTION" val="False"/>
  <p:tag name="BITMAPFORMAT" val="pngmono"/>
  <p:tag name="ORIGWIDTH" val="163"/>
  <p:tag name="PICTUREFILESIZE" val="796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1b_1 + a_2b_2 + \ldots + a_nb_n \leq \sqrt{a_1^2 + a_2^2 + \ldots a_n^2} \sqrt{b_1^2 + b_2^2 + \ldots b_n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8"/>
  <p:tag name="PICTUREFILESIZE" val="2690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1b_1 + a_2b_2 + \ldots + a_nb_n + a_{n+1}b_{n+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9"/>
  <p:tag name="PICTUREFILESIZE" val="1304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q \sqrt{a_1^2 + a_2^2 + \ldots a_n^2} \sqrt{b_1^2 + b_2^2 + \ldots b_n^2} + a_{n+1}b_{n+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5"/>
  <p:tag name="PICTUREFILESIZE" val="2187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"/>
  <p:tag name="PICTUREFILESIZE" val="6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0}^n \frac{(-1)^i}{i+1} = 1 - \frac12 + \frac13 - \frac14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3"/>
  <p:tag name="PICTUREFILESIZE" val="1524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"/>
  <p:tag name="PICTUREFILESIZE" val="87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q \sqrt{c^2 + a_{n+1}^2} \sqrt{d^2 + b_{n+1}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0"/>
  <p:tag name="PICTUREFILESIZE" val="1348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sqrt{a_1^2 + a_2^2 + \ldots + a_n^2 + a_{n+1}^2} \sqrt{b_1^2 + b_2^2 + \ldots + b_n^2 + b_{n+1}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59"/>
  <p:tag name="PICTUREFILESIZE" val="2375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1b_1 + a_2b_2 + \ldots + a_nb_n \leq \sqrt{a_1^2 + a_2^2 + \ldots a_n^2} \sqrt{b_1^2 + b_2^2 + \ldots b_n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8"/>
  <p:tag name="PICTUREFILESIZE" val="2690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a_1 + a_2 + \ldots + a_n)^2 \leq n (a_1^2 + a_2^2 + \ldots a_n^2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6"/>
  <p:tag name="PICTUREFILESIZE" val="1761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1b_1 + a_2b_2 + \ldots + a_nb_n \leq \sqrt{a_1^2 + a_2^2 + \ldots a_n^2} \sqrt{b_1^2 + b_2^2 + \ldots b_n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8"/>
  <p:tag name="PICTUREFILESIZE" val="2690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thet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48"/>
  <p:tag name="BOXHEIGHT" val="258"/>
  <p:tag name="BOXFONT" val="10"/>
  <p:tag name="BOXWRAP" val="False"/>
  <p:tag name="WORKAROUNDTRANSPARENCYBUG" val="False"/>
  <p:tag name="ALLOWFONTSUBSTITUTION" val="False"/>
  <p:tag name="BITMAPFORMAT" val="pngmono"/>
  <p:tag name="ORIGWIDTH" val="10"/>
  <p:tag name="PICTUREFILESIZE" val="87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n}{n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1"/>
  <p:tag name="PICTUREFILESIZE" val="1507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1) \land P(2) \land P(3) \land P(4) \ldots \land P(2^k)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98"/>
  <p:tag name="PICTUREFILESIZE" val="1925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n}{n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1"/>
  <p:tag name="PICTUREFILESIZE" val="1507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1}^n \frac{1}{i^2} = \sum_{i=1}^{n-1} \frac{1}{i^2} + \frac{1}{n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0"/>
  <p:tag name="PICTUREFILESIZE" val="1386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}{2} \geq \sqrt{a_1\cdot a_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9"/>
  <p:tag name="PICTUREFILESIZE" val="982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\frac{a_1 + a_2}{2})^2 - a_1\cdot a_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7"/>
  <p:tag name="PICTUREFILESIZE" val="1016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geq 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48"/>
  <p:tag name="BOXHEIGHT" val="258"/>
  <p:tag name="BOXFONT" val="10"/>
  <p:tag name="BOXWRAP" val="False"/>
  <p:tag name="WORKAROUNDTRANSPARENCYBUG" val="False"/>
  <p:tag name="ALLOWFONTSUBSTITUTION" val="False"/>
  <p:tag name="BITMAPFORMAT" val="pngmono"/>
  <p:tag name="ORIGWIDTH" val="33"/>
  <p:tag name="PICTUREFILESIZE" val="164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a_1^2 - 2a_1a_2 + a_2^2}{4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1"/>
  <p:tag name="PICTUREFILESIZE" val="1020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(a_1-a_2)^2}{4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6"/>
  <p:tag name="PICTUREFILESIZE" val="690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a_2 + \ldots + a_n}{n} \geq \sqrt[n]{a_1\cdot a_2 \cdots a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1"/>
  <p:tag name="PICTUREFILESIZE" val="1507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a_1 + \ldots + a_n + a_{n+1} + \ldots + a_{2n}}{2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0"/>
  <p:tag name="PICTUREFILESIZE" val="1243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2}(\frac{a_1 + \ldots + a_n}{n} + \frac{a_{n+1} + \ldots + a_{2n}}{n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79"/>
  <p:tag name="PICTUREFILESIZE" val="1564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geq \frac{1}{2}(\sqrt[n]{a_1 \cdots a_n} + \sqrt[n]{a_{n+1} \cdots a_{2n}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2"/>
  <p:tag name="PICTUREFILESIZE" val="1607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geq \sqrt{\sqrt[n]{a_1 \cdots a_n}  \sqrt[n]{a_{n+1} \cdots a_{2n}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9"/>
  <p:tag name="PICTUREFILESIZE" val="1393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新細明體"/>
        <a:cs typeface="Arial Unicode MS"/>
      </a:majorFont>
      <a:minorFont>
        <a:latin typeface="Arial"/>
        <a:ea typeface="新細明體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4611</TotalTime>
  <Words>2942</Words>
  <Application>Microsoft Office PowerPoint</Application>
  <PresentationFormat>On-screen Show (4:3)</PresentationFormat>
  <Paragraphs>548</Paragraphs>
  <Slides>71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4" baseType="lpstr">
      <vt:lpstr>Comic Sans MS</vt:lpstr>
      <vt:lpstr>新細明體</vt:lpstr>
      <vt:lpstr>Arial</vt:lpstr>
      <vt:lpstr>Times New Roman</vt:lpstr>
      <vt:lpstr>Arial Unicode MS</vt:lpstr>
      <vt:lpstr>StarSymbol</vt:lpstr>
      <vt:lpstr>Symbol</vt:lpstr>
      <vt:lpstr>Courier New</vt:lpstr>
      <vt:lpstr>Euclid Symbol</vt:lpstr>
      <vt:lpstr>Euclid Extra</vt:lpstr>
      <vt:lpstr>Default Design</vt:lpstr>
      <vt:lpstr>1_Default Design</vt:lpstr>
      <vt:lpstr>MathType 5.0 Equation</vt:lpstr>
      <vt:lpstr>Number 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148</cp:revision>
  <dcterms:created xsi:type="dcterms:W3CDTF">2007-08-29T04:27:34Z</dcterms:created>
  <dcterms:modified xsi:type="dcterms:W3CDTF">2015-09-28T04:50:07Z</dcterms:modified>
</cp:coreProperties>
</file>