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401" r:id="rId3"/>
    <p:sldId id="330" r:id="rId4"/>
    <p:sldId id="331" r:id="rId5"/>
    <p:sldId id="332" r:id="rId6"/>
    <p:sldId id="333" r:id="rId7"/>
    <p:sldId id="369" r:id="rId8"/>
    <p:sldId id="370" r:id="rId9"/>
    <p:sldId id="371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72" r:id="rId19"/>
    <p:sldId id="373" r:id="rId20"/>
    <p:sldId id="374" r:id="rId21"/>
    <p:sldId id="342" r:id="rId22"/>
    <p:sldId id="343" r:id="rId23"/>
    <p:sldId id="354" r:id="rId24"/>
    <p:sldId id="355" r:id="rId25"/>
    <p:sldId id="375" r:id="rId26"/>
    <p:sldId id="356" r:id="rId27"/>
    <p:sldId id="400" r:id="rId28"/>
    <p:sldId id="357" r:id="rId29"/>
    <p:sldId id="376" r:id="rId30"/>
    <p:sldId id="358" r:id="rId31"/>
    <p:sldId id="359" r:id="rId32"/>
    <p:sldId id="360" r:id="rId33"/>
    <p:sldId id="377" r:id="rId34"/>
    <p:sldId id="361" r:id="rId35"/>
    <p:sldId id="387" r:id="rId36"/>
    <p:sldId id="399" r:id="rId37"/>
    <p:sldId id="386" r:id="rId38"/>
    <p:sldId id="388" r:id="rId39"/>
    <p:sldId id="389" r:id="rId40"/>
    <p:sldId id="396" r:id="rId41"/>
    <p:sldId id="397" r:id="rId42"/>
    <p:sldId id="390" r:id="rId43"/>
    <p:sldId id="392" r:id="rId44"/>
    <p:sldId id="393" r:id="rId45"/>
    <p:sldId id="398" r:id="rId46"/>
    <p:sldId id="378" r:id="rId47"/>
    <p:sldId id="379" r:id="rId48"/>
    <p:sldId id="383" r:id="rId49"/>
    <p:sldId id="362" r:id="rId50"/>
    <p:sldId id="381" r:id="rId51"/>
    <p:sldId id="384" r:id="rId52"/>
    <p:sldId id="363" r:id="rId53"/>
    <p:sldId id="394" r:id="rId54"/>
    <p:sldId id="395" r:id="rId55"/>
    <p:sldId id="365" r:id="rId56"/>
  </p:sldIdLst>
  <p:sldSz cx="9144000" cy="6858000" type="screen4x3"/>
  <p:notesSz cx="6858000" cy="9144000"/>
  <p:custDataLst>
    <p:tags r:id="rId58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8000"/>
    <a:srgbClr val="CCCCFF"/>
    <a:srgbClr val="FFFF66"/>
    <a:srgbClr val="FFCCFF"/>
    <a:srgbClr val="A50021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82" autoAdjust="0"/>
    <p:restoredTop sz="94660"/>
  </p:normalViewPr>
  <p:slideViewPr>
    <p:cSldViewPr showGuides="1">
      <p:cViewPr varScale="1">
        <p:scale>
          <a:sx n="77" d="100"/>
          <a:sy n="77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4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B8A1994-9209-4F57-A521-5C257A07E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03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50794-9A5E-4B1E-887E-5E727D6E37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93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0C39E-BA17-4368-A9BA-EE4648D183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79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01109-B7D6-49F7-BCAB-8F822623D3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30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A4FAB-2FFB-4289-8349-4D24596A99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704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39FB1-3821-4356-86AE-9CA2108E45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15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D35C-2C9B-4708-8F90-29E5F21F57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7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A608-4452-48D4-9B47-53A49EB006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966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C2E51-52E7-4A46-814A-11B663E058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638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C8A4D-6BF9-4741-BB8A-43BE72BE9C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765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A86A8-3562-46F3-9CE7-AC35F46775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03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CE209-0D2D-4524-AB59-C665F9F6FD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227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DAF8247-DAD6-41D8-BE8C-A88267C236E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w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11" Type="http://schemas.openxmlformats.org/officeDocument/2006/relationships/image" Target="../media/image76.emf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wmf"/><Relationship Id="rId4" Type="http://schemas.openxmlformats.org/officeDocument/2006/relationships/image" Target="../media/image7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emf"/><Relationship Id="rId4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emf"/><Relationship Id="rId11" Type="http://schemas.openxmlformats.org/officeDocument/2006/relationships/image" Target="../media/image94.emf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emf"/><Relationship Id="rId11" Type="http://schemas.openxmlformats.org/officeDocument/2006/relationships/image" Target="../media/image103.emf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04.emf"/><Relationship Id="rId7" Type="http://schemas.openxmlformats.org/officeDocument/2006/relationships/image" Target="../media/image108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emf"/><Relationship Id="rId11" Type="http://schemas.openxmlformats.org/officeDocument/2006/relationships/image" Target="../media/image112.emf"/><Relationship Id="rId5" Type="http://schemas.openxmlformats.org/officeDocument/2006/relationships/image" Target="../media/image106.emf"/><Relationship Id="rId10" Type="http://schemas.openxmlformats.org/officeDocument/2006/relationships/image" Target="../media/image111.emf"/><Relationship Id="rId4" Type="http://schemas.openxmlformats.org/officeDocument/2006/relationships/image" Target="../media/image105.emf"/><Relationship Id="rId9" Type="http://schemas.openxmlformats.org/officeDocument/2006/relationships/image" Target="../media/image1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3.emf"/><Relationship Id="rId7" Type="http://schemas.openxmlformats.org/officeDocument/2006/relationships/image" Target="../media/image117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11" Type="http://schemas.openxmlformats.org/officeDocument/2006/relationships/image" Target="../media/image121.emf"/><Relationship Id="rId5" Type="http://schemas.openxmlformats.org/officeDocument/2006/relationships/image" Target="../media/image115.emf"/><Relationship Id="rId10" Type="http://schemas.openxmlformats.org/officeDocument/2006/relationships/image" Target="../media/image120.emf"/><Relationship Id="rId4" Type="http://schemas.openxmlformats.org/officeDocument/2006/relationships/image" Target="../media/image114.emf"/><Relationship Id="rId9" Type="http://schemas.openxmlformats.org/officeDocument/2006/relationships/image" Target="../media/image1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image" Target="../media/image123.emf"/><Relationship Id="rId7" Type="http://schemas.openxmlformats.org/officeDocument/2006/relationships/image" Target="../media/image127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Relationship Id="rId9" Type="http://schemas.openxmlformats.org/officeDocument/2006/relationships/image" Target="../media/image12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image" Target="../media/image131.emf"/><Relationship Id="rId7" Type="http://schemas.openxmlformats.org/officeDocument/2006/relationships/image" Target="../media/image135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emf"/><Relationship Id="rId5" Type="http://schemas.openxmlformats.org/officeDocument/2006/relationships/image" Target="../media/image133.emf"/><Relationship Id="rId4" Type="http://schemas.openxmlformats.org/officeDocument/2006/relationships/image" Target="../media/image132.emf"/><Relationship Id="rId9" Type="http://schemas.openxmlformats.org/officeDocument/2006/relationships/image" Target="../media/image13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41.png"/><Relationship Id="rId4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41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4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534400" cy="914400"/>
          </a:xfrm>
        </p:spPr>
        <p:txBody>
          <a:bodyPr/>
          <a:lstStyle/>
          <a:p>
            <a:r>
              <a:rPr lang="en-US" altLang="zh-TW">
                <a:latin typeface="Comic Sans MS" pitchFamily="66" charset="0"/>
              </a:rPr>
              <a:t>Matching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248400"/>
            <a:ext cx="3048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>
                <a:latin typeface="Comic Sans MS" pitchFamily="66" charset="0"/>
              </a:rPr>
              <a:t>Lecture 19: Nov 23</a:t>
            </a:r>
          </a:p>
        </p:txBody>
      </p:sp>
      <p:pic>
        <p:nvPicPr>
          <p:cNvPr id="2222" name="Picture 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0386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3" name="Picture 175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585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4" name="Picture 176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5585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5" name="Picture 177" descr="j023289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5585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6" name="Picture 178" descr="j023289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585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8" name="Picture 180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2745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9" name="Picture 181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2745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0" name="Picture 182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2745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1" name="Picture 183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745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3" name="Picture 185" descr="j023289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5585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4" name="Picture 186" descr="j0135033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745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274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Roommate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1143000" y="1489075"/>
            <a:ext cx="6838950" cy="2027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The Stable Roommate Problem: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There are 2n people.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There are n rooms, each can accommodate 2 people.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Each person has a preference list of 2n-1 people.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Find a stable matching (match everyone and no unstable pair).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1508125" y="4156075"/>
            <a:ext cx="4135438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a stable matching always exist?</a:t>
            </a:r>
          </a:p>
        </p:txBody>
      </p:sp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6042025" y="4191000"/>
            <a:ext cx="134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Not clear…</a:t>
            </a:r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1525588" y="5029200"/>
            <a:ext cx="5113337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is it difficult to find a stable matching?</a:t>
            </a:r>
          </a:p>
        </p:txBody>
      </p:sp>
      <p:sp>
        <p:nvSpPr>
          <p:cNvPr id="611335" name="Text Box 7"/>
          <p:cNvSpPr txBox="1">
            <a:spLocks noChangeArrowheads="1"/>
          </p:cNvSpPr>
          <p:nvPr/>
        </p:nvSpPr>
        <p:spPr bwMode="auto">
          <a:xfrm>
            <a:off x="3005138" y="5908675"/>
            <a:ext cx="3090862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Idea: </a:t>
            </a:r>
            <a:r>
              <a:rPr lang="en-US" altLang="en-US" b="1"/>
              <a:t>triangle relationship</a:t>
            </a:r>
            <a:r>
              <a:rPr lang="en-US" altLang="en-US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2" grpId="0" animBg="1"/>
      <p:bldP spid="611333" grpId="0"/>
      <p:bldP spid="611334" grpId="0" animBg="1"/>
      <p:bldP spid="6113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274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Roommate</a:t>
            </a:r>
          </a:p>
        </p:txBody>
      </p:sp>
      <p:pic>
        <p:nvPicPr>
          <p:cNvPr id="610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2004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3005138" y="1528763"/>
            <a:ext cx="3090862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Idea: </a:t>
            </a:r>
            <a:r>
              <a:rPr lang="en-US" altLang="en-US" b="1"/>
              <a:t>triangle relationship</a:t>
            </a:r>
            <a:r>
              <a:rPr lang="en-US" altLang="en-US"/>
              <a:t>!</a:t>
            </a:r>
          </a:p>
        </p:txBody>
      </p:sp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5013325" y="2708275"/>
            <a:ext cx="288131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/>
              <a:t> a prefers b more than c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b prefers c more than a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c prefers a more than b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no one likes d</a:t>
            </a:r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1338263" y="4953000"/>
            <a:ext cx="65103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 let’s say a is matched to b, and c is matched to d.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Then b prefers c more than a, and c prefers b more than d.</a:t>
            </a:r>
          </a:p>
        </p:txBody>
      </p:sp>
      <p:sp>
        <p:nvSpPr>
          <p:cNvPr id="610311" name="Text Box 7"/>
          <p:cNvSpPr txBox="1">
            <a:spLocks noChangeArrowheads="1"/>
          </p:cNvSpPr>
          <p:nvPr/>
        </p:nvSpPr>
        <p:spPr bwMode="auto">
          <a:xfrm>
            <a:off x="3048000" y="6110288"/>
            <a:ext cx="3024188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stable matching exists!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0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9" grpId="0"/>
      <p:bldP spid="610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3276600" y="45720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Matching</a:t>
            </a: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381000" y="1604963"/>
            <a:ext cx="7589838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you now construct an example where there is no stable marriage?</a:t>
            </a:r>
          </a:p>
        </p:txBody>
      </p:sp>
      <p:sp>
        <p:nvSpPr>
          <p:cNvPr id="609301" name="Text Box 21"/>
          <p:cNvSpPr txBox="1">
            <a:spLocks noChangeArrowheads="1"/>
          </p:cNvSpPr>
          <p:nvPr/>
        </p:nvSpPr>
        <p:spPr bwMode="auto">
          <a:xfrm>
            <a:off x="990600" y="2438400"/>
            <a:ext cx="7172325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Gale,Shapley [1962]: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There is always a stable matching in the stable marriage problem.</a:t>
            </a:r>
          </a:p>
        </p:txBody>
      </p:sp>
      <p:sp>
        <p:nvSpPr>
          <p:cNvPr id="609302" name="Text Box 22"/>
          <p:cNvSpPr txBox="1">
            <a:spLocks noChangeArrowheads="1"/>
          </p:cNvSpPr>
          <p:nvPr/>
        </p:nvSpPr>
        <p:spPr bwMode="auto">
          <a:xfrm>
            <a:off x="8077200" y="160020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Nope…</a:t>
            </a:r>
          </a:p>
        </p:txBody>
      </p:sp>
      <p:sp>
        <p:nvSpPr>
          <p:cNvPr id="609303" name="Rectangle 23"/>
          <p:cNvSpPr>
            <a:spLocks noChangeArrowheads="1"/>
          </p:cNvSpPr>
          <p:nvPr/>
        </p:nvSpPr>
        <p:spPr bwMode="auto">
          <a:xfrm>
            <a:off x="1219200" y="3733800"/>
            <a:ext cx="6705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This is more than a solution to a puzzle: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kumimoji="0" lang="en-US" altLang="en-US"/>
              <a:t>College Admissions (original Gale &amp; Shapley paper, 1962)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kumimoji="0" lang="en-US" altLang="en-US"/>
              <a:t>Matching Hospitals &amp; Residents.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kumimoji="0" lang="en-US" altLang="en-US"/>
              <a:t>Matching Dancing Partners.</a:t>
            </a:r>
          </a:p>
        </p:txBody>
      </p:sp>
      <p:sp>
        <p:nvSpPr>
          <p:cNvPr id="609304" name="Text Box 24"/>
          <p:cNvSpPr txBox="1">
            <a:spLocks noChangeArrowheads="1"/>
          </p:cNvSpPr>
          <p:nvPr/>
        </p:nvSpPr>
        <p:spPr bwMode="auto">
          <a:xfrm>
            <a:off x="2057400" y="5832475"/>
            <a:ext cx="5008563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proof is based on a marriage procedure…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01" grpId="0" animBg="1"/>
      <p:bldP spid="609302" grpId="0"/>
      <p:bldP spid="609303" grpId="0"/>
      <p:bldP spid="6093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2171700" y="3186113"/>
            <a:ext cx="514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08259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689350"/>
            <a:ext cx="341313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0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83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1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17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2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59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3" name="Picture 7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801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4" name="Picture 8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421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5" name="Picture 9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7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6" name="Picture 10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78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7" name="Picture 11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8" name="Picture 12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80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69" name="Line 13"/>
          <p:cNvSpPr>
            <a:spLocks noChangeShapeType="1"/>
          </p:cNvSpPr>
          <p:nvPr/>
        </p:nvSpPr>
        <p:spPr bwMode="auto">
          <a:xfrm flipV="1">
            <a:off x="3505200" y="3962400"/>
            <a:ext cx="1905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0" name="Line 14"/>
          <p:cNvSpPr>
            <a:spLocks noChangeShapeType="1"/>
          </p:cNvSpPr>
          <p:nvPr/>
        </p:nvSpPr>
        <p:spPr bwMode="auto">
          <a:xfrm flipH="1">
            <a:off x="3505200" y="4495800"/>
            <a:ext cx="1905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1" name="Line 15"/>
          <p:cNvSpPr>
            <a:spLocks noChangeShapeType="1"/>
          </p:cNvSpPr>
          <p:nvPr/>
        </p:nvSpPr>
        <p:spPr bwMode="auto">
          <a:xfrm flipH="1">
            <a:off x="3505200" y="5105400"/>
            <a:ext cx="1905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2" name="Line 16"/>
          <p:cNvSpPr>
            <a:spLocks noChangeShapeType="1"/>
          </p:cNvSpPr>
          <p:nvPr/>
        </p:nvSpPr>
        <p:spPr bwMode="auto">
          <a:xfrm>
            <a:off x="3505200" y="3886200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3" name="Line 17"/>
          <p:cNvSpPr>
            <a:spLocks noChangeShapeType="1"/>
          </p:cNvSpPr>
          <p:nvPr/>
        </p:nvSpPr>
        <p:spPr bwMode="auto">
          <a:xfrm>
            <a:off x="3505200" y="4495800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74" name="Text Box 18"/>
          <p:cNvSpPr txBox="1">
            <a:spLocks noChangeArrowheads="1"/>
          </p:cNvSpPr>
          <p:nvPr/>
        </p:nvSpPr>
        <p:spPr bwMode="auto">
          <a:xfrm>
            <a:off x="3276600" y="45720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Matching</a:t>
            </a:r>
          </a:p>
        </p:txBody>
      </p:sp>
      <p:sp>
        <p:nvSpPr>
          <p:cNvPr id="608275" name="Text Box 19"/>
          <p:cNvSpPr txBox="1">
            <a:spLocks noChangeArrowheads="1"/>
          </p:cNvSpPr>
          <p:nvPr/>
        </p:nvSpPr>
        <p:spPr bwMode="auto">
          <a:xfrm>
            <a:off x="1600200" y="1371600"/>
            <a:ext cx="589915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 stable marriage is easier than stable roommate?</a:t>
            </a:r>
          </a:p>
        </p:txBody>
      </p:sp>
      <p:sp>
        <p:nvSpPr>
          <p:cNvPr id="608276" name="Text Box 20"/>
          <p:cNvSpPr txBox="1">
            <a:spLocks noChangeArrowheads="1"/>
          </p:cNvSpPr>
          <p:nvPr/>
        </p:nvSpPr>
        <p:spPr bwMode="auto">
          <a:xfrm>
            <a:off x="1828800" y="1981200"/>
            <a:ext cx="5480050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Intuition:</a:t>
            </a:r>
            <a:r>
              <a:rPr lang="en-US" altLang="en-US"/>
              <a:t> It is enough if we only satisfy one side!</a:t>
            </a:r>
          </a:p>
        </p:txBody>
      </p:sp>
      <p:sp>
        <p:nvSpPr>
          <p:cNvPr id="608277" name="Text Box 21"/>
          <p:cNvSpPr txBox="1">
            <a:spLocks noChangeArrowheads="1"/>
          </p:cNvSpPr>
          <p:nvPr/>
        </p:nvSpPr>
        <p:spPr bwMode="auto">
          <a:xfrm>
            <a:off x="1828800" y="2667000"/>
            <a:ext cx="5446713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This intuition leads us to a very natural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75" grpId="0" animBg="1"/>
      <p:bldP spid="608276" grpId="0" animBg="1"/>
      <p:bldP spid="6082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2667000" y="457200"/>
            <a:ext cx="376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The Marrying Procedure</a:t>
            </a:r>
          </a:p>
        </p:txBody>
      </p:sp>
      <p:pic>
        <p:nvPicPr>
          <p:cNvPr id="607236" name="Picture 4" descr="j023289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576763"/>
            <a:ext cx="90011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237" name="Picture 5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992563"/>
            <a:ext cx="90011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238" name="Picture 6" descr="j013503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992563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7239" name="Group 7"/>
          <p:cNvGrpSpPr>
            <a:grpSpLocks/>
          </p:cNvGrpSpPr>
          <p:nvPr/>
        </p:nvGrpSpPr>
        <p:grpSpPr bwMode="auto">
          <a:xfrm>
            <a:off x="1139825" y="5292725"/>
            <a:ext cx="6197600" cy="1260475"/>
            <a:chOff x="718" y="3155"/>
            <a:chExt cx="3904" cy="794"/>
          </a:xfrm>
        </p:grpSpPr>
        <p:sp>
          <p:nvSpPr>
            <p:cNvPr id="607240" name="Text Box 8"/>
            <p:cNvSpPr txBox="1">
              <a:spLocks noChangeArrowheads="1"/>
            </p:cNvSpPr>
            <p:nvPr/>
          </p:nvSpPr>
          <p:spPr bwMode="auto">
            <a:xfrm>
              <a:off x="718" y="3329"/>
              <a:ext cx="7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 sz="2000"/>
                <a:t>Billy Bob</a:t>
              </a:r>
            </a:p>
          </p:txBody>
        </p:sp>
        <p:sp>
          <p:nvSpPr>
            <p:cNvPr id="607241" name="Text Box 9"/>
            <p:cNvSpPr txBox="1">
              <a:spLocks noChangeArrowheads="1"/>
            </p:cNvSpPr>
            <p:nvPr/>
          </p:nvSpPr>
          <p:spPr bwMode="auto">
            <a:xfrm>
              <a:off x="2566" y="3699"/>
              <a:ext cx="4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 sz="2000"/>
                <a:t>Brad</a:t>
              </a:r>
            </a:p>
          </p:txBody>
        </p:sp>
        <p:sp>
          <p:nvSpPr>
            <p:cNvPr id="607242" name="Text Box 10"/>
            <p:cNvSpPr txBox="1">
              <a:spLocks noChangeArrowheads="1"/>
            </p:cNvSpPr>
            <p:nvPr/>
          </p:nvSpPr>
          <p:spPr bwMode="auto">
            <a:xfrm>
              <a:off x="3877" y="3155"/>
              <a:ext cx="7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 sz="2000"/>
                <a:t>Angelina</a:t>
              </a:r>
            </a:p>
          </p:txBody>
        </p:sp>
      </p:grpSp>
      <p:pic>
        <p:nvPicPr>
          <p:cNvPr id="607243" name="Picture 11" descr="EN0038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902075"/>
            <a:ext cx="1168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244" name="Picture 12" descr="EN0038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419475"/>
            <a:ext cx="1168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245" name="Rectangle 13"/>
          <p:cNvSpPr>
            <a:spLocks noChangeArrowheads="1"/>
          </p:cNvSpPr>
          <p:nvPr/>
        </p:nvSpPr>
        <p:spPr bwMode="auto">
          <a:xfrm>
            <a:off x="696913" y="1376363"/>
            <a:ext cx="77724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Morning</a:t>
            </a:r>
            <a:r>
              <a:rPr lang="en-US" altLang="en-US" sz="2000">
                <a:latin typeface="Comic Sans MS" pitchFamily="66" charset="0"/>
              </a:rPr>
              <a:t>: boy propose to their favourite 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22" name="Picture 14" descr="j013503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992563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223" name="Rectangle 15"/>
          <p:cNvSpPr>
            <a:spLocks noChangeArrowheads="1"/>
          </p:cNvSpPr>
          <p:nvPr/>
        </p:nvSpPr>
        <p:spPr bwMode="auto">
          <a:xfrm>
            <a:off x="696913" y="1376363"/>
            <a:ext cx="77724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Morning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altLang="en-US" sz="2000">
                <a:latin typeface="Comic Sans MS" pitchFamily="66" charset="0"/>
              </a:rPr>
              <a:t>boy propose to their favourite girl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Afternoon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girl </a:t>
            </a:r>
            <a:r>
              <a:rPr lang="en-US" altLang="en-US" sz="2000">
                <a:solidFill>
                  <a:srgbClr val="CC0000"/>
                </a:solidFill>
                <a:latin typeface="Comic Sans MS" pitchFamily="66" charset="0"/>
              </a:rPr>
              <a:t>rejects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 all but favourite</a:t>
            </a:r>
          </a:p>
        </p:txBody>
      </p:sp>
      <p:pic>
        <p:nvPicPr>
          <p:cNvPr id="606224" name="Picture 16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576763"/>
            <a:ext cx="90011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225" name="Picture 17" descr="EN0038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902075"/>
            <a:ext cx="1168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6226" name="Group 18"/>
          <p:cNvGrpSpPr>
            <a:grpSpLocks/>
          </p:cNvGrpSpPr>
          <p:nvPr/>
        </p:nvGrpSpPr>
        <p:grpSpPr bwMode="auto">
          <a:xfrm>
            <a:off x="939800" y="3598863"/>
            <a:ext cx="2209800" cy="2366962"/>
            <a:chOff x="592" y="2088"/>
            <a:chExt cx="1392" cy="1491"/>
          </a:xfrm>
        </p:grpSpPr>
        <p:grpSp>
          <p:nvGrpSpPr>
            <p:cNvPr id="606227" name="Group 19"/>
            <p:cNvGrpSpPr>
              <a:grpSpLocks/>
            </p:cNvGrpSpPr>
            <p:nvPr/>
          </p:nvGrpSpPr>
          <p:grpSpPr bwMode="auto">
            <a:xfrm>
              <a:off x="592" y="2088"/>
              <a:ext cx="1392" cy="1408"/>
              <a:chOff x="592" y="2088"/>
              <a:chExt cx="1392" cy="1408"/>
            </a:xfrm>
          </p:grpSpPr>
          <p:pic>
            <p:nvPicPr>
              <p:cNvPr id="606228" name="Picture 20" descr="j0232890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" y="2336"/>
                <a:ext cx="567" cy="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6229" name="Oval 21"/>
              <p:cNvSpPr>
                <a:spLocks noChangeArrowheads="1"/>
              </p:cNvSpPr>
              <p:nvPr/>
            </p:nvSpPr>
            <p:spPr bwMode="auto">
              <a:xfrm>
                <a:off x="592" y="2088"/>
                <a:ext cx="1392" cy="1408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230" name="Line 22"/>
              <p:cNvSpPr>
                <a:spLocks noChangeShapeType="1"/>
              </p:cNvSpPr>
              <p:nvPr/>
            </p:nvSpPr>
            <p:spPr bwMode="auto">
              <a:xfrm flipV="1">
                <a:off x="832" y="2280"/>
                <a:ext cx="928" cy="104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6231" name="Text Box 23"/>
            <p:cNvSpPr txBox="1">
              <a:spLocks noChangeArrowheads="1"/>
            </p:cNvSpPr>
            <p:nvPr/>
          </p:nvSpPr>
          <p:spPr bwMode="auto">
            <a:xfrm>
              <a:off x="718" y="3329"/>
              <a:ext cx="7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 sz="2000">
                  <a:solidFill>
                    <a:srgbClr val="000000"/>
                  </a:solidFill>
                </a:rPr>
                <a:t>Billy Bob</a:t>
              </a:r>
            </a:p>
          </p:txBody>
        </p:sp>
      </p:grpSp>
      <p:sp>
        <p:nvSpPr>
          <p:cNvPr id="606232" name="Text Box 24"/>
          <p:cNvSpPr txBox="1">
            <a:spLocks noChangeArrowheads="1"/>
          </p:cNvSpPr>
          <p:nvPr/>
        </p:nvSpPr>
        <p:spPr bwMode="auto">
          <a:xfrm>
            <a:off x="4073525" y="6156325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>
                <a:solidFill>
                  <a:srgbClr val="000000"/>
                </a:solidFill>
              </a:rPr>
              <a:t>Brad</a:t>
            </a:r>
          </a:p>
        </p:txBody>
      </p:sp>
      <p:sp>
        <p:nvSpPr>
          <p:cNvPr id="606233" name="Text Box 25"/>
          <p:cNvSpPr txBox="1">
            <a:spLocks noChangeArrowheads="1"/>
          </p:cNvSpPr>
          <p:nvPr/>
        </p:nvSpPr>
        <p:spPr bwMode="auto">
          <a:xfrm>
            <a:off x="6154738" y="5292725"/>
            <a:ext cx="1182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>
                <a:solidFill>
                  <a:srgbClr val="000000"/>
                </a:solidFill>
              </a:rPr>
              <a:t>Angelina</a:t>
            </a:r>
          </a:p>
        </p:txBody>
      </p:sp>
      <p:sp>
        <p:nvSpPr>
          <p:cNvPr id="606234" name="Text Box 26"/>
          <p:cNvSpPr txBox="1">
            <a:spLocks noChangeArrowheads="1"/>
          </p:cNvSpPr>
          <p:nvPr/>
        </p:nvSpPr>
        <p:spPr bwMode="auto">
          <a:xfrm>
            <a:off x="2667000" y="457200"/>
            <a:ext cx="376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The Marrying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6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97" name="Picture 13" descr="j02558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852863"/>
            <a:ext cx="175895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198" name="Text Box 14"/>
          <p:cNvSpPr txBox="1">
            <a:spLocks noChangeArrowheads="1"/>
          </p:cNvSpPr>
          <p:nvPr/>
        </p:nvSpPr>
        <p:spPr bwMode="auto">
          <a:xfrm>
            <a:off x="4799013" y="4081463"/>
            <a:ext cx="11826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>
                <a:solidFill>
                  <a:srgbClr val="000000"/>
                </a:solidFill>
              </a:rPr>
              <a:t>…</a:t>
            </a:r>
          </a:p>
          <a:p>
            <a:r>
              <a:rPr kumimoji="0" lang="en-US" altLang="en-US" sz="2000">
                <a:solidFill>
                  <a:srgbClr val="000000"/>
                </a:solidFill>
              </a:rPr>
              <a:t>Angelina</a:t>
            </a:r>
          </a:p>
          <a:p>
            <a:endParaRPr kumimoji="0" lang="en-US" altLang="en-US" sz="2000">
              <a:solidFill>
                <a:srgbClr val="000000"/>
              </a:solidFill>
            </a:endParaRPr>
          </a:p>
        </p:txBody>
      </p:sp>
      <p:sp>
        <p:nvSpPr>
          <p:cNvPr id="605199" name="Rectangle 15"/>
          <p:cNvSpPr>
            <a:spLocks noChangeArrowheads="1"/>
          </p:cNvSpPr>
          <p:nvPr/>
        </p:nvSpPr>
        <p:spPr bwMode="auto">
          <a:xfrm>
            <a:off x="696913" y="1371600"/>
            <a:ext cx="77724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Morning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altLang="en-US" sz="2000">
                <a:latin typeface="Comic Sans MS" pitchFamily="66" charset="0"/>
              </a:rPr>
              <a:t>boy propose to their favourite girl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Afternoon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girl rejects all but favourite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Evening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rejected boy writes off girl</a:t>
            </a:r>
          </a:p>
        </p:txBody>
      </p:sp>
      <p:sp>
        <p:nvSpPr>
          <p:cNvPr id="605200" name="Text Box 16"/>
          <p:cNvSpPr txBox="1">
            <a:spLocks noChangeArrowheads="1"/>
          </p:cNvSpPr>
          <p:nvPr/>
        </p:nvSpPr>
        <p:spPr bwMode="auto">
          <a:xfrm>
            <a:off x="4810125" y="4919663"/>
            <a:ext cx="35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05201" name="Line 17"/>
          <p:cNvSpPr>
            <a:spLocks noChangeShapeType="1"/>
          </p:cNvSpPr>
          <p:nvPr/>
        </p:nvSpPr>
        <p:spPr bwMode="auto">
          <a:xfrm flipV="1">
            <a:off x="4826000" y="4578350"/>
            <a:ext cx="10414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5202" name="Group 18"/>
          <p:cNvGrpSpPr>
            <a:grpSpLocks/>
          </p:cNvGrpSpPr>
          <p:nvPr/>
        </p:nvGrpSpPr>
        <p:grpSpPr bwMode="auto">
          <a:xfrm>
            <a:off x="939800" y="3594100"/>
            <a:ext cx="2209800" cy="2366963"/>
            <a:chOff x="592" y="2088"/>
            <a:chExt cx="1392" cy="1491"/>
          </a:xfrm>
        </p:grpSpPr>
        <p:grpSp>
          <p:nvGrpSpPr>
            <p:cNvPr id="605203" name="Group 19"/>
            <p:cNvGrpSpPr>
              <a:grpSpLocks/>
            </p:cNvGrpSpPr>
            <p:nvPr/>
          </p:nvGrpSpPr>
          <p:grpSpPr bwMode="auto">
            <a:xfrm>
              <a:off x="592" y="2088"/>
              <a:ext cx="1392" cy="1408"/>
              <a:chOff x="592" y="2088"/>
              <a:chExt cx="1392" cy="1408"/>
            </a:xfrm>
          </p:grpSpPr>
          <p:pic>
            <p:nvPicPr>
              <p:cNvPr id="605204" name="Picture 20" descr="j023289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" y="2336"/>
                <a:ext cx="567" cy="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5205" name="Oval 21"/>
              <p:cNvSpPr>
                <a:spLocks noChangeArrowheads="1"/>
              </p:cNvSpPr>
              <p:nvPr/>
            </p:nvSpPr>
            <p:spPr bwMode="auto">
              <a:xfrm>
                <a:off x="592" y="2088"/>
                <a:ext cx="1392" cy="1408"/>
              </a:xfrm>
              <a:prstGeom prst="ellips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06" name="Line 22"/>
              <p:cNvSpPr>
                <a:spLocks noChangeShapeType="1"/>
              </p:cNvSpPr>
              <p:nvPr/>
            </p:nvSpPr>
            <p:spPr bwMode="auto">
              <a:xfrm flipV="1">
                <a:off x="832" y="2280"/>
                <a:ext cx="928" cy="104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5207" name="Text Box 23"/>
            <p:cNvSpPr txBox="1">
              <a:spLocks noChangeArrowheads="1"/>
            </p:cNvSpPr>
            <p:nvPr/>
          </p:nvSpPr>
          <p:spPr bwMode="auto">
            <a:xfrm>
              <a:off x="718" y="3329"/>
              <a:ext cx="7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 sz="2000">
                  <a:solidFill>
                    <a:srgbClr val="000000"/>
                  </a:solidFill>
                </a:rPr>
                <a:t>Billy Bob</a:t>
              </a:r>
            </a:p>
          </p:txBody>
        </p:sp>
      </p:grpSp>
      <p:sp>
        <p:nvSpPr>
          <p:cNvPr id="605208" name="Text Box 24"/>
          <p:cNvSpPr txBox="1">
            <a:spLocks noChangeArrowheads="1"/>
          </p:cNvSpPr>
          <p:nvPr/>
        </p:nvSpPr>
        <p:spPr bwMode="auto">
          <a:xfrm>
            <a:off x="2667000" y="457200"/>
            <a:ext cx="376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The Marrying Procedure</a:t>
            </a:r>
          </a:p>
        </p:txBody>
      </p:sp>
      <p:sp>
        <p:nvSpPr>
          <p:cNvPr id="605209" name="Text Box 25"/>
          <p:cNvSpPr txBox="1">
            <a:spLocks noChangeArrowheads="1"/>
          </p:cNvSpPr>
          <p:nvPr/>
        </p:nvSpPr>
        <p:spPr bwMode="auto">
          <a:xfrm>
            <a:off x="609600" y="2757488"/>
            <a:ext cx="7935913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procedure is then repeated until all boys propose to a different 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01" grpId="0" animBg="1"/>
      <p:bldP spid="6052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2"/>
          <p:cNvSpPr txBox="1">
            <a:spLocks noChangeArrowheads="1"/>
          </p:cNvSpPr>
          <p:nvPr/>
        </p:nvSpPr>
        <p:spPr bwMode="auto">
          <a:xfrm>
            <a:off x="1905000" y="3186113"/>
            <a:ext cx="60198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04163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689350"/>
            <a:ext cx="400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4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783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5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8117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6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959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7" name="Picture 7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9801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8" name="Picture 8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421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9" name="Picture 9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837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0" name="Picture 10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78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1" name="Picture 11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322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2" name="Picture 12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980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73" name="Text Box 13"/>
          <p:cNvSpPr txBox="1">
            <a:spLocks noChangeArrowheads="1"/>
          </p:cNvSpPr>
          <p:nvPr/>
        </p:nvSpPr>
        <p:spPr bwMode="auto">
          <a:xfrm>
            <a:off x="4038600" y="4572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Day 1</a:t>
            </a:r>
          </a:p>
        </p:txBody>
      </p:sp>
      <p:sp>
        <p:nvSpPr>
          <p:cNvPr id="604174" name="Rectangle 14"/>
          <p:cNvSpPr>
            <a:spLocks noChangeArrowheads="1"/>
          </p:cNvSpPr>
          <p:nvPr/>
        </p:nvSpPr>
        <p:spPr bwMode="auto">
          <a:xfrm>
            <a:off x="696913" y="1371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Morning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altLang="en-US" sz="2000">
                <a:latin typeface="Comic Sans MS" pitchFamily="66" charset="0"/>
              </a:rPr>
              <a:t>boy propose to their favourite girl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Afternoon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girl rejects all but favourite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Evening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rejected boy writes off girl</a:t>
            </a:r>
          </a:p>
        </p:txBody>
      </p:sp>
      <p:sp>
        <p:nvSpPr>
          <p:cNvPr id="604175" name="Line 15"/>
          <p:cNvSpPr>
            <a:spLocks noChangeShapeType="1"/>
          </p:cNvSpPr>
          <p:nvPr/>
        </p:nvSpPr>
        <p:spPr bwMode="auto">
          <a:xfrm>
            <a:off x="3200400" y="3886200"/>
            <a:ext cx="198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76" name="Line 16"/>
          <p:cNvSpPr>
            <a:spLocks noChangeShapeType="1"/>
          </p:cNvSpPr>
          <p:nvPr/>
        </p:nvSpPr>
        <p:spPr bwMode="auto">
          <a:xfrm flipV="1">
            <a:off x="3200400" y="39624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77" name="Line 17"/>
          <p:cNvSpPr>
            <a:spLocks noChangeShapeType="1"/>
          </p:cNvSpPr>
          <p:nvPr/>
        </p:nvSpPr>
        <p:spPr bwMode="auto">
          <a:xfrm>
            <a:off x="3200400" y="50292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78" name="Line 18"/>
          <p:cNvSpPr>
            <a:spLocks noChangeShapeType="1"/>
          </p:cNvSpPr>
          <p:nvPr/>
        </p:nvSpPr>
        <p:spPr bwMode="auto">
          <a:xfrm flipV="1">
            <a:off x="3200400" y="39624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79" name="Line 19"/>
          <p:cNvSpPr>
            <a:spLocks noChangeShapeType="1"/>
          </p:cNvSpPr>
          <p:nvPr/>
        </p:nvSpPr>
        <p:spPr bwMode="auto">
          <a:xfrm flipV="1">
            <a:off x="3200400" y="3962400"/>
            <a:ext cx="1905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182" name="Group 22"/>
          <p:cNvGrpSpPr>
            <a:grpSpLocks/>
          </p:cNvGrpSpPr>
          <p:nvPr/>
        </p:nvGrpSpPr>
        <p:grpSpPr bwMode="auto">
          <a:xfrm>
            <a:off x="3276600" y="4267200"/>
            <a:ext cx="304800" cy="304800"/>
            <a:chOff x="336" y="3408"/>
            <a:chExt cx="192" cy="192"/>
          </a:xfrm>
        </p:grpSpPr>
        <p:sp>
          <p:nvSpPr>
            <p:cNvPr id="604180" name="Line 20"/>
            <p:cNvSpPr>
              <a:spLocks noChangeShapeType="1"/>
            </p:cNvSpPr>
            <p:nvPr/>
          </p:nvSpPr>
          <p:spPr bwMode="auto">
            <a:xfrm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181" name="Line 21"/>
            <p:cNvSpPr>
              <a:spLocks noChangeShapeType="1"/>
            </p:cNvSpPr>
            <p:nvPr/>
          </p:nvSpPr>
          <p:spPr bwMode="auto">
            <a:xfrm flipV="1"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183" name="Group 23"/>
          <p:cNvGrpSpPr>
            <a:grpSpLocks/>
          </p:cNvGrpSpPr>
          <p:nvPr/>
        </p:nvGrpSpPr>
        <p:grpSpPr bwMode="auto">
          <a:xfrm>
            <a:off x="3276600" y="5334000"/>
            <a:ext cx="304800" cy="304800"/>
            <a:chOff x="336" y="3408"/>
            <a:chExt cx="192" cy="192"/>
          </a:xfrm>
        </p:grpSpPr>
        <p:sp>
          <p:nvSpPr>
            <p:cNvPr id="604184" name="Line 24"/>
            <p:cNvSpPr>
              <a:spLocks noChangeShapeType="1"/>
            </p:cNvSpPr>
            <p:nvPr/>
          </p:nvSpPr>
          <p:spPr bwMode="auto">
            <a:xfrm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185" name="Line 25"/>
            <p:cNvSpPr>
              <a:spLocks noChangeShapeType="1"/>
            </p:cNvSpPr>
            <p:nvPr/>
          </p:nvSpPr>
          <p:spPr bwMode="auto">
            <a:xfrm flipV="1"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186" name="Line 26"/>
          <p:cNvSpPr>
            <a:spLocks noChangeShapeType="1"/>
          </p:cNvSpPr>
          <p:nvPr/>
        </p:nvSpPr>
        <p:spPr bwMode="auto">
          <a:xfrm>
            <a:off x="2362200" y="42672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7" name="Line 27"/>
          <p:cNvSpPr>
            <a:spLocks noChangeShapeType="1"/>
          </p:cNvSpPr>
          <p:nvPr/>
        </p:nvSpPr>
        <p:spPr bwMode="auto">
          <a:xfrm>
            <a:off x="2362200" y="54864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6" grpId="0" animBg="1"/>
      <p:bldP spid="6041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1905000" y="3186113"/>
            <a:ext cx="60198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16451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689350"/>
            <a:ext cx="400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2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783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3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8117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4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959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5" name="Picture 7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9801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6" name="Picture 8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421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7" name="Picture 9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837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8" name="Picture 10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78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9" name="Picture 11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322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60" name="Picture 12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980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62" name="Rectangle 14"/>
          <p:cNvSpPr>
            <a:spLocks noChangeArrowheads="1"/>
          </p:cNvSpPr>
          <p:nvPr/>
        </p:nvSpPr>
        <p:spPr bwMode="auto">
          <a:xfrm>
            <a:off x="696913" y="1371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Morning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altLang="en-US" sz="2000">
                <a:latin typeface="Comic Sans MS" pitchFamily="66" charset="0"/>
              </a:rPr>
              <a:t>boy propose to their favourite girl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Afternoon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girl rejects all but favourite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Evening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rejected boy writes off girl</a:t>
            </a:r>
          </a:p>
        </p:txBody>
      </p:sp>
      <p:sp>
        <p:nvSpPr>
          <p:cNvPr id="616463" name="Line 15"/>
          <p:cNvSpPr>
            <a:spLocks noChangeShapeType="1"/>
          </p:cNvSpPr>
          <p:nvPr/>
        </p:nvSpPr>
        <p:spPr bwMode="auto">
          <a:xfrm>
            <a:off x="3200400" y="3886200"/>
            <a:ext cx="198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65" name="Line 17"/>
          <p:cNvSpPr>
            <a:spLocks noChangeShapeType="1"/>
          </p:cNvSpPr>
          <p:nvPr/>
        </p:nvSpPr>
        <p:spPr bwMode="auto">
          <a:xfrm>
            <a:off x="3200400" y="50292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67" name="Line 19"/>
          <p:cNvSpPr>
            <a:spLocks noChangeShapeType="1"/>
          </p:cNvSpPr>
          <p:nvPr/>
        </p:nvSpPr>
        <p:spPr bwMode="auto">
          <a:xfrm flipV="1">
            <a:off x="3200400" y="3962400"/>
            <a:ext cx="1905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74" name="Line 26"/>
          <p:cNvSpPr>
            <a:spLocks noChangeShapeType="1"/>
          </p:cNvSpPr>
          <p:nvPr/>
        </p:nvSpPr>
        <p:spPr bwMode="auto">
          <a:xfrm>
            <a:off x="2362200" y="42672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75" name="Line 27"/>
          <p:cNvSpPr>
            <a:spLocks noChangeShapeType="1"/>
          </p:cNvSpPr>
          <p:nvPr/>
        </p:nvSpPr>
        <p:spPr bwMode="auto">
          <a:xfrm>
            <a:off x="2362200" y="54864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76" name="Line 28"/>
          <p:cNvSpPr>
            <a:spLocks noChangeShapeType="1"/>
          </p:cNvSpPr>
          <p:nvPr/>
        </p:nvSpPr>
        <p:spPr bwMode="auto">
          <a:xfrm>
            <a:off x="3276600" y="441960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77" name="Line 29"/>
          <p:cNvSpPr>
            <a:spLocks noChangeShapeType="1"/>
          </p:cNvSpPr>
          <p:nvPr/>
        </p:nvSpPr>
        <p:spPr bwMode="auto">
          <a:xfrm flipV="1">
            <a:off x="3200400" y="5105400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478" name="Group 30"/>
          <p:cNvGrpSpPr>
            <a:grpSpLocks/>
          </p:cNvGrpSpPr>
          <p:nvPr/>
        </p:nvGrpSpPr>
        <p:grpSpPr bwMode="auto">
          <a:xfrm>
            <a:off x="3276600" y="3886200"/>
            <a:ext cx="304800" cy="304800"/>
            <a:chOff x="336" y="3408"/>
            <a:chExt cx="192" cy="192"/>
          </a:xfrm>
        </p:grpSpPr>
        <p:sp>
          <p:nvSpPr>
            <p:cNvPr id="616479" name="Line 31"/>
            <p:cNvSpPr>
              <a:spLocks noChangeShapeType="1"/>
            </p:cNvSpPr>
            <p:nvPr/>
          </p:nvSpPr>
          <p:spPr bwMode="auto">
            <a:xfrm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0" name="Line 32"/>
            <p:cNvSpPr>
              <a:spLocks noChangeShapeType="1"/>
            </p:cNvSpPr>
            <p:nvPr/>
          </p:nvSpPr>
          <p:spPr bwMode="auto">
            <a:xfrm flipV="1"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81" name="Line 33"/>
          <p:cNvSpPr>
            <a:spLocks noChangeShapeType="1"/>
          </p:cNvSpPr>
          <p:nvPr/>
        </p:nvSpPr>
        <p:spPr bwMode="auto">
          <a:xfrm>
            <a:off x="2362200" y="37338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82" name="Text Box 34"/>
          <p:cNvSpPr txBox="1">
            <a:spLocks noChangeArrowheads="1"/>
          </p:cNvSpPr>
          <p:nvPr/>
        </p:nvSpPr>
        <p:spPr bwMode="auto">
          <a:xfrm>
            <a:off x="4038600" y="4572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Day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6" grpId="0" animBg="1"/>
      <p:bldP spid="616477" grpId="0" animBg="1"/>
      <p:bldP spid="6164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1905000" y="3186113"/>
            <a:ext cx="60198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17475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689350"/>
            <a:ext cx="400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76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783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77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8117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78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959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79" name="Picture 7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9801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80" name="Picture 8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421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81" name="Picture 9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837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82" name="Picture 10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78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83" name="Picture 11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322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84" name="Picture 12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980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86" name="Rectangle 14"/>
          <p:cNvSpPr>
            <a:spLocks noChangeArrowheads="1"/>
          </p:cNvSpPr>
          <p:nvPr/>
        </p:nvSpPr>
        <p:spPr bwMode="auto">
          <a:xfrm>
            <a:off x="696913" y="1371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Morning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altLang="en-US" sz="2000">
                <a:latin typeface="Comic Sans MS" pitchFamily="66" charset="0"/>
              </a:rPr>
              <a:t>boy propose to their favourite girl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Afternoon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girl rejects all but favourite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Evening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rejected boy writes off girl</a:t>
            </a:r>
          </a:p>
        </p:txBody>
      </p:sp>
      <p:sp>
        <p:nvSpPr>
          <p:cNvPr id="617488" name="Line 16"/>
          <p:cNvSpPr>
            <a:spLocks noChangeShapeType="1"/>
          </p:cNvSpPr>
          <p:nvPr/>
        </p:nvSpPr>
        <p:spPr bwMode="auto">
          <a:xfrm>
            <a:off x="3200400" y="50292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89" name="Line 17"/>
          <p:cNvSpPr>
            <a:spLocks noChangeShapeType="1"/>
          </p:cNvSpPr>
          <p:nvPr/>
        </p:nvSpPr>
        <p:spPr bwMode="auto">
          <a:xfrm flipV="1">
            <a:off x="3200400" y="3962400"/>
            <a:ext cx="1905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90" name="Line 18"/>
          <p:cNvSpPr>
            <a:spLocks noChangeShapeType="1"/>
          </p:cNvSpPr>
          <p:nvPr/>
        </p:nvSpPr>
        <p:spPr bwMode="auto">
          <a:xfrm>
            <a:off x="2362200" y="42672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91" name="Line 19"/>
          <p:cNvSpPr>
            <a:spLocks noChangeShapeType="1"/>
          </p:cNvSpPr>
          <p:nvPr/>
        </p:nvSpPr>
        <p:spPr bwMode="auto">
          <a:xfrm>
            <a:off x="2362200" y="54864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92" name="Line 20"/>
          <p:cNvSpPr>
            <a:spLocks noChangeShapeType="1"/>
          </p:cNvSpPr>
          <p:nvPr/>
        </p:nvSpPr>
        <p:spPr bwMode="auto">
          <a:xfrm>
            <a:off x="3276600" y="441960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93" name="Line 21"/>
          <p:cNvSpPr>
            <a:spLocks noChangeShapeType="1"/>
          </p:cNvSpPr>
          <p:nvPr/>
        </p:nvSpPr>
        <p:spPr bwMode="auto">
          <a:xfrm flipV="1">
            <a:off x="3200400" y="5105400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97" name="Line 25"/>
          <p:cNvSpPr>
            <a:spLocks noChangeShapeType="1"/>
          </p:cNvSpPr>
          <p:nvPr/>
        </p:nvSpPr>
        <p:spPr bwMode="auto">
          <a:xfrm>
            <a:off x="2362200" y="37338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98" name="Line 26"/>
          <p:cNvSpPr>
            <a:spLocks noChangeShapeType="1"/>
          </p:cNvSpPr>
          <p:nvPr/>
        </p:nvSpPr>
        <p:spPr bwMode="auto">
          <a:xfrm>
            <a:off x="3276600" y="38862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499" name="Group 27"/>
          <p:cNvGrpSpPr>
            <a:grpSpLocks/>
          </p:cNvGrpSpPr>
          <p:nvPr/>
        </p:nvGrpSpPr>
        <p:grpSpPr bwMode="auto">
          <a:xfrm>
            <a:off x="3276600" y="3810000"/>
            <a:ext cx="304800" cy="304800"/>
            <a:chOff x="336" y="3408"/>
            <a:chExt cx="192" cy="192"/>
          </a:xfrm>
        </p:grpSpPr>
        <p:sp>
          <p:nvSpPr>
            <p:cNvPr id="617500" name="Line 28"/>
            <p:cNvSpPr>
              <a:spLocks noChangeShapeType="1"/>
            </p:cNvSpPr>
            <p:nvPr/>
          </p:nvSpPr>
          <p:spPr bwMode="auto">
            <a:xfrm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1" name="Line 29"/>
            <p:cNvSpPr>
              <a:spLocks noChangeShapeType="1"/>
            </p:cNvSpPr>
            <p:nvPr/>
          </p:nvSpPr>
          <p:spPr bwMode="auto">
            <a:xfrm flipV="1">
              <a:off x="336" y="3408"/>
              <a:ext cx="192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502" name="Line 30"/>
          <p:cNvSpPr>
            <a:spLocks noChangeShapeType="1"/>
          </p:cNvSpPr>
          <p:nvPr/>
        </p:nvSpPr>
        <p:spPr bwMode="auto">
          <a:xfrm>
            <a:off x="2438400" y="37338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03" name="Text Box 31"/>
          <p:cNvSpPr txBox="1">
            <a:spLocks noChangeArrowheads="1"/>
          </p:cNvSpPr>
          <p:nvPr/>
        </p:nvSpPr>
        <p:spPr bwMode="auto">
          <a:xfrm>
            <a:off x="4038600" y="4572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Day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98" grpId="0" animBg="1"/>
      <p:bldP spid="6175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505200" y="457200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This Lecture</a:t>
            </a:r>
          </a:p>
        </p:txBody>
      </p:sp>
      <p:sp>
        <p:nvSpPr>
          <p:cNvPr id="180369" name="Text Box 145"/>
          <p:cNvSpPr txBox="1">
            <a:spLocks noChangeArrowheads="1"/>
          </p:cNvSpPr>
          <p:nvPr/>
        </p:nvSpPr>
        <p:spPr bwMode="auto">
          <a:xfrm>
            <a:off x="738188" y="1371600"/>
            <a:ext cx="76438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Graph matching is an important problem in graph theory.</a:t>
            </a:r>
          </a:p>
          <a:p>
            <a:endParaRPr lang="en-US" altLang="zh-TW"/>
          </a:p>
          <a:p>
            <a:r>
              <a:rPr lang="en-US" altLang="zh-TW"/>
              <a:t>It has many applications and is the basis of more advanced problems.</a:t>
            </a:r>
          </a:p>
          <a:p>
            <a:endParaRPr lang="en-US" altLang="zh-TW"/>
          </a:p>
          <a:p>
            <a:r>
              <a:rPr lang="en-US" altLang="zh-TW"/>
              <a:t>In this lecture we will cover two versions of graph matching problems.</a:t>
            </a:r>
          </a:p>
        </p:txBody>
      </p:sp>
      <p:sp>
        <p:nvSpPr>
          <p:cNvPr id="180370" name="Text Box 146"/>
          <p:cNvSpPr txBox="1">
            <a:spLocks noChangeArrowheads="1"/>
          </p:cNvSpPr>
          <p:nvPr/>
        </p:nvSpPr>
        <p:spPr bwMode="auto">
          <a:xfrm>
            <a:off x="3387725" y="3470275"/>
            <a:ext cx="2327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Stable matching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/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41699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1905000" y="3186113"/>
            <a:ext cx="60198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18499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689350"/>
            <a:ext cx="400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0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783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1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8117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2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959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3" name="Picture 7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9801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4" name="Picture 8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421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5" name="Picture 9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837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6" name="Picture 10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78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7" name="Picture 11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322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8" name="Picture 12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980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10" name="Rectangle 14"/>
          <p:cNvSpPr>
            <a:spLocks noChangeArrowheads="1"/>
          </p:cNvSpPr>
          <p:nvPr/>
        </p:nvSpPr>
        <p:spPr bwMode="auto">
          <a:xfrm>
            <a:off x="696913" y="1371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Morning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altLang="en-US" sz="2000">
                <a:latin typeface="Comic Sans MS" pitchFamily="66" charset="0"/>
              </a:rPr>
              <a:t>boy propose to their favourite girl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Afternoon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girl rejects all but favourite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mic Sans MS" pitchFamily="66" charset="0"/>
              </a:rPr>
              <a:t>Evening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: rejected boy writes off girl</a:t>
            </a:r>
          </a:p>
        </p:txBody>
      </p:sp>
      <p:sp>
        <p:nvSpPr>
          <p:cNvPr id="618511" name="Line 15"/>
          <p:cNvSpPr>
            <a:spLocks noChangeShapeType="1"/>
          </p:cNvSpPr>
          <p:nvPr/>
        </p:nvSpPr>
        <p:spPr bwMode="auto">
          <a:xfrm>
            <a:off x="3200400" y="50292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2" name="Line 16"/>
          <p:cNvSpPr>
            <a:spLocks noChangeShapeType="1"/>
          </p:cNvSpPr>
          <p:nvPr/>
        </p:nvSpPr>
        <p:spPr bwMode="auto">
          <a:xfrm flipV="1">
            <a:off x="3200400" y="3962400"/>
            <a:ext cx="1905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3" name="Line 17"/>
          <p:cNvSpPr>
            <a:spLocks noChangeShapeType="1"/>
          </p:cNvSpPr>
          <p:nvPr/>
        </p:nvSpPr>
        <p:spPr bwMode="auto">
          <a:xfrm>
            <a:off x="2362200" y="42672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4" name="Line 18"/>
          <p:cNvSpPr>
            <a:spLocks noChangeShapeType="1"/>
          </p:cNvSpPr>
          <p:nvPr/>
        </p:nvSpPr>
        <p:spPr bwMode="auto">
          <a:xfrm>
            <a:off x="2362200" y="54864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5" name="Line 19"/>
          <p:cNvSpPr>
            <a:spLocks noChangeShapeType="1"/>
          </p:cNvSpPr>
          <p:nvPr/>
        </p:nvSpPr>
        <p:spPr bwMode="auto">
          <a:xfrm>
            <a:off x="3276600" y="441960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6" name="Line 20"/>
          <p:cNvSpPr>
            <a:spLocks noChangeShapeType="1"/>
          </p:cNvSpPr>
          <p:nvPr/>
        </p:nvSpPr>
        <p:spPr bwMode="auto">
          <a:xfrm flipV="1">
            <a:off x="3200400" y="5105400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17" name="Line 21"/>
          <p:cNvSpPr>
            <a:spLocks noChangeShapeType="1"/>
          </p:cNvSpPr>
          <p:nvPr/>
        </p:nvSpPr>
        <p:spPr bwMode="auto">
          <a:xfrm>
            <a:off x="2362200" y="37338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22" name="Line 26"/>
          <p:cNvSpPr>
            <a:spLocks noChangeShapeType="1"/>
          </p:cNvSpPr>
          <p:nvPr/>
        </p:nvSpPr>
        <p:spPr bwMode="auto">
          <a:xfrm>
            <a:off x="2438400" y="3733800"/>
            <a:ext cx="76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23" name="Line 27"/>
          <p:cNvSpPr>
            <a:spLocks noChangeShapeType="1"/>
          </p:cNvSpPr>
          <p:nvPr/>
        </p:nvSpPr>
        <p:spPr bwMode="auto">
          <a:xfrm>
            <a:off x="3200400" y="3886200"/>
            <a:ext cx="1981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24" name="Text Box 28"/>
          <p:cNvSpPr txBox="1">
            <a:spLocks noChangeArrowheads="1"/>
          </p:cNvSpPr>
          <p:nvPr/>
        </p:nvSpPr>
        <p:spPr bwMode="auto">
          <a:xfrm>
            <a:off x="6140450" y="1905000"/>
            <a:ext cx="2393950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OKAY, marriage day!</a:t>
            </a:r>
          </a:p>
        </p:txBody>
      </p: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4038600" y="4572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Day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23" grpId="0" animBg="1"/>
      <p:bldP spid="6185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397875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Gale,Shapley [1962]: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This procedure always find a stable matching in the stable marriage problem.</a:t>
            </a: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2098675" y="457200"/>
            <a:ext cx="491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Gale-Shapley Theorem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2968625" y="3200400"/>
            <a:ext cx="312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do we need to check?</a:t>
            </a: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2716213" y="4087813"/>
            <a:ext cx="36845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The procedure will terminate.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Everyone is married.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No unstable pairs.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2998788" y="457200"/>
            <a:ext cx="317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Step 1 of the Proof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289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 1.</a:t>
            </a:r>
            <a:r>
              <a:rPr lang="en-US" altLang="en-US"/>
              <a:t> The procedure will terminate in at most n</a:t>
            </a:r>
            <a:r>
              <a:rPr lang="en-US" altLang="en-US" baseline="30000"/>
              <a:t>2</a:t>
            </a:r>
            <a:r>
              <a:rPr lang="en-US" altLang="en-US"/>
              <a:t> days.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1500188" y="2209800"/>
            <a:ext cx="6370637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 If every girl is matched to exactly one boy,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then the procedure will terminate.</a:t>
            </a:r>
          </a:p>
          <a:p>
            <a:endParaRPr lang="en-US" altLang="en-US"/>
          </a:p>
          <a:p>
            <a:r>
              <a:rPr lang="en-US" altLang="en-US"/>
              <a:t>2. Otherwise, since there are n boys and n girls,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there must be a girl receiving more than one proposal.</a:t>
            </a:r>
          </a:p>
          <a:p>
            <a:pPr>
              <a:lnSpc>
                <a:spcPct val="150000"/>
              </a:lnSpc>
            </a:pPr>
            <a:endParaRPr lang="en-US" altLang="en-US"/>
          </a:p>
          <a:p>
            <a:r>
              <a:rPr lang="en-US" altLang="en-US"/>
              <a:t>3. She will reject at least one boy in this case,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and those boys will write off that girl from their lists,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and propose to their next favourite girl.</a:t>
            </a:r>
          </a:p>
          <a:p>
            <a:pPr>
              <a:lnSpc>
                <a:spcPct val="150000"/>
              </a:lnSpc>
            </a:pPr>
            <a:endParaRPr lang="en-US" altLang="en-US"/>
          </a:p>
          <a:p>
            <a:r>
              <a:rPr lang="en-US" altLang="en-US"/>
              <a:t>4. Since there are n boys and each list has at most n girls,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the procedure will last for at most n</a:t>
            </a:r>
            <a:r>
              <a:rPr lang="en-US" altLang="en-US" baseline="30000"/>
              <a:t>2</a:t>
            </a:r>
            <a:r>
              <a:rPr lang="en-US" altLang="en-US"/>
              <a:t>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2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2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2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2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02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2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2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1447800" y="1371600"/>
            <a:ext cx="6246813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 2.</a:t>
            </a:r>
            <a:r>
              <a:rPr lang="en-US" altLang="en-US"/>
              <a:t> Every one is married when the procedure stops.</a:t>
            </a: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2998788" y="457200"/>
            <a:ext cx="317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Step 2 of the Proof</a:t>
            </a:r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en-US" altLang="en-US" i="1">
                <a:solidFill>
                  <a:srgbClr val="000000"/>
                </a:solidFill>
                <a:latin typeface="Comic Sans MS" pitchFamily="66" charset="0"/>
              </a:rPr>
              <a:t>Proof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: by </a:t>
            </a:r>
            <a:r>
              <a:rPr kumimoji="0" lang="en-US" altLang="en-US">
                <a:solidFill>
                  <a:srgbClr val="CC0000"/>
                </a:solidFill>
                <a:latin typeface="Comic Sans MS" pitchFamily="66" charset="0"/>
              </a:rPr>
              <a:t>contradiction.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If </a:t>
            </a:r>
            <a:r>
              <a:rPr kumimoji="0" lang="en-US" altLang="en-US" i="1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 is not married, his list is empty.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That is, </a:t>
            </a:r>
            <a:r>
              <a:rPr kumimoji="0" lang="en-US" altLang="en-US" i="1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 was rejected by all girls.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A girl only rejects a boy if she already has a more preferable partner.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Once a girl has a partner, she will be married at the end.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That is, all </a:t>
            </a:r>
            <a:r>
              <a:rPr kumimoji="0" lang="en-US" altLang="en-US">
                <a:solidFill>
                  <a:srgbClr val="008000"/>
                </a:solidFill>
                <a:latin typeface="Comic Sans MS" pitchFamily="66" charset="0"/>
              </a:rPr>
              <a:t>girls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 are married (to one boy) at the end, but </a:t>
            </a:r>
            <a:r>
              <a:rPr kumimoji="0" lang="en-US" altLang="en-US" i="1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 is not married.</a:t>
            </a:r>
          </a:p>
          <a:p>
            <a:pPr>
              <a:lnSpc>
                <a:spcPct val="200000"/>
              </a:lnSpc>
              <a:buClr>
                <a:srgbClr val="A50021"/>
              </a:buClr>
              <a:buFontTx/>
              <a:buAutoNum type="arabicPeriod"/>
            </a:pP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This implies there are more </a:t>
            </a:r>
            <a:r>
              <a:rPr kumimoji="0" lang="en-US" altLang="en-US">
                <a:solidFill>
                  <a:schemeClr val="accent2"/>
                </a:solidFill>
                <a:latin typeface="Comic Sans MS" pitchFamily="66" charset="0"/>
              </a:rPr>
              <a:t>boys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 than </a:t>
            </a:r>
            <a:r>
              <a:rPr kumimoji="0" lang="en-US" altLang="en-US">
                <a:solidFill>
                  <a:srgbClr val="008000"/>
                </a:solidFill>
                <a:latin typeface="Comic Sans MS" pitchFamily="66" charset="0"/>
              </a:rPr>
              <a:t>girls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, a </a:t>
            </a:r>
            <a:r>
              <a:rPr kumimoji="0" lang="en-US" altLang="en-US">
                <a:solidFill>
                  <a:srgbClr val="A50021"/>
                </a:solidFill>
                <a:latin typeface="Comic Sans MS" pitchFamily="66" charset="0"/>
              </a:rPr>
              <a:t>contradiction</a:t>
            </a:r>
            <a:r>
              <a:rPr kumimoji="0" lang="en-US" altLang="en-US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0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0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0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0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0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0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3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2605088" y="1371600"/>
            <a:ext cx="3871912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 3.</a:t>
            </a:r>
            <a:r>
              <a:rPr lang="en-US" altLang="en-US"/>
              <a:t> There is no unstable pair.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2998788" y="457200"/>
            <a:ext cx="317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Step 3 of the Proof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1108075" y="2251075"/>
            <a:ext cx="6978650" cy="788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Fact.</a:t>
            </a:r>
            <a:r>
              <a:rPr lang="en-US" altLang="en-US"/>
              <a:t>  If a girl G rejects a boy B,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then G will be married to a boy (she likes) better than B.</a:t>
            </a: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533400" y="4267200"/>
            <a:ext cx="8029575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Case 1.</a:t>
            </a:r>
            <a:r>
              <a:rPr lang="en-US" altLang="en-US"/>
              <a:t>  If G is on B’s list, then B is married to be the best one on his list.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So B has no incentive to leave.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A50021"/>
                </a:solidFill>
              </a:rPr>
              <a:t>Case 2.</a:t>
            </a:r>
            <a:r>
              <a:rPr lang="en-US" altLang="en-US"/>
              <a:t>  If G is not on B’s list, then G is married to a boy she likes better.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So G has no incentive to leave.</a:t>
            </a: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3198813" y="3505200"/>
            <a:ext cx="2668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Consider any pair (B,G).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9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9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9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nimBg="1"/>
      <p:bldP spid="5898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172325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Gale,Shapley [1962]: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There is always a stable matching in the stable marriage problem.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2098675" y="457200"/>
            <a:ext cx="491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Gale-Shapley Theorem</a:t>
            </a: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447800" y="3433763"/>
            <a:ext cx="6289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 1.</a:t>
            </a:r>
            <a:r>
              <a:rPr lang="en-US" altLang="en-US"/>
              <a:t> The procedure will terminate in at most n</a:t>
            </a:r>
            <a:r>
              <a:rPr lang="en-US" altLang="en-US" baseline="30000"/>
              <a:t>2</a:t>
            </a:r>
            <a:r>
              <a:rPr lang="en-US" altLang="en-US"/>
              <a:t> days.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1447800" y="4191000"/>
            <a:ext cx="6246813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 2.</a:t>
            </a:r>
            <a:r>
              <a:rPr lang="en-US" altLang="en-US"/>
              <a:t> Every one is married when the procedure stops.</a:t>
            </a: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1462088" y="4957763"/>
            <a:ext cx="3871912" cy="376237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 3.</a:t>
            </a:r>
            <a:r>
              <a:rPr lang="en-US" altLang="en-US"/>
              <a:t> There is no unstable pair.</a:t>
            </a:r>
          </a:p>
        </p:txBody>
      </p:sp>
      <p:sp>
        <p:nvSpPr>
          <p:cNvPr id="619529" name="Text Box 9"/>
          <p:cNvSpPr txBox="1">
            <a:spLocks noChangeArrowheads="1"/>
          </p:cNvSpPr>
          <p:nvPr/>
        </p:nvSpPr>
        <p:spPr bwMode="auto">
          <a:xfrm>
            <a:off x="3205163" y="6137275"/>
            <a:ext cx="2738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 the theorem follows.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 animBg="1"/>
      <p:bldP spid="619527" grpId="0" animBg="1"/>
      <p:bldP spid="619528" grpId="0" animBg="1"/>
      <p:bldP spid="6195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2514600" y="457200"/>
            <a:ext cx="406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More Questions (Optional)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1401763" y="1905000"/>
            <a:ext cx="6303962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 this marrying procedure better for boys or for girls??</a:t>
            </a: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1447800" y="2649538"/>
            <a:ext cx="52339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en-US" altLang="en-US"/>
              <a:t> All boys get the </a:t>
            </a:r>
            <a:r>
              <a:rPr lang="en-US" altLang="en-US">
                <a:solidFill>
                  <a:srgbClr val="008000"/>
                </a:solidFill>
              </a:rPr>
              <a:t>best</a:t>
            </a:r>
            <a:r>
              <a:rPr lang="en-US" altLang="en-US"/>
              <a:t> partner simultaneously!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Tx/>
              <a:buChar char="•"/>
            </a:pPr>
            <a:r>
              <a:rPr lang="en-US" altLang="en-US"/>
              <a:t> All girls get the </a:t>
            </a:r>
            <a:r>
              <a:rPr lang="en-US" altLang="en-US">
                <a:solidFill>
                  <a:srgbClr val="A50021"/>
                </a:solidFill>
              </a:rPr>
              <a:t>worst</a:t>
            </a:r>
            <a:r>
              <a:rPr lang="en-US" altLang="en-US"/>
              <a:t> partner simultaneously!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7070725" y="2819400"/>
            <a:ext cx="801688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Why?</a:t>
            </a:r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1676400" y="5087938"/>
            <a:ext cx="3352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Can a boy do better by lying? </a:t>
            </a:r>
          </a:p>
          <a:p>
            <a:pPr>
              <a:lnSpc>
                <a:spcPct val="200000"/>
              </a:lnSpc>
            </a:pPr>
            <a:r>
              <a:rPr kumimoji="0" lang="en-US" altLang="en-US">
                <a:solidFill>
                  <a:srgbClr val="000000"/>
                </a:solidFill>
              </a:rPr>
              <a:t>Can a girl do better by lying?</a:t>
            </a:r>
            <a:endParaRPr kumimoji="0" lang="en-US" altLang="en-US">
              <a:solidFill>
                <a:srgbClr val="CC0000"/>
              </a:solidFill>
            </a:endParaRP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1660525" y="3868738"/>
            <a:ext cx="56435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That is, among all possible stable matching,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boys get the best possible partners simultaneously.</a:t>
            </a: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5318125" y="511968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NO!</a:t>
            </a: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5334000" y="5638800"/>
            <a:ext cx="68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00"/>
                </a:solidFill>
              </a:rPr>
              <a:t>YES!</a:t>
            </a:r>
          </a:p>
        </p:txBody>
      </p:sp>
      <p:sp>
        <p:nvSpPr>
          <p:cNvPr id="588814" name="Text Box 14"/>
          <p:cNvSpPr txBox="1">
            <a:spLocks noChangeArrowheads="1"/>
          </p:cNvSpPr>
          <p:nvPr/>
        </p:nvSpPr>
        <p:spPr bwMode="auto">
          <a:xfrm>
            <a:off x="1831975" y="1223963"/>
            <a:ext cx="5480050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Intuition:</a:t>
            </a:r>
            <a:r>
              <a:rPr lang="en-US" altLang="en-US"/>
              <a:t> It is enough if we only satisfy one side!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5" grpId="0" animBg="1"/>
      <p:bldP spid="588811" grpId="0"/>
      <p:bldP spid="588812" grpId="0"/>
      <p:bldP spid="5888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3505200" y="457200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This Lecture</a:t>
            </a:r>
          </a:p>
        </p:txBody>
      </p:sp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3387725" y="2513013"/>
            <a:ext cx="2327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</a:t>
            </a:r>
            <a:r>
              <a:rPr lang="en-US" altLang="zh-TW">
                <a:solidFill>
                  <a:schemeClr val="bg2"/>
                </a:solidFill>
              </a:rPr>
              <a:t>Stable matching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>
              <a:solidFill>
                <a:schemeClr val="bg2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38456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3048000" y="457200"/>
            <a:ext cx="293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Bipartite Matching</a:t>
            </a:r>
          </a:p>
        </p:txBody>
      </p:sp>
      <p:pic>
        <p:nvPicPr>
          <p:cNvPr id="587780" name="Picture 4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1100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1" name="Picture 5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6434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2" name="Picture 6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2276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3" name="Picture 7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8118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4" name="Picture 8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2530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5" name="Picture 9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6688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6" name="Picture 10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1100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8" name="Picture 12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8118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7789" name="Line 13"/>
          <p:cNvSpPr>
            <a:spLocks noChangeShapeType="1"/>
          </p:cNvSpPr>
          <p:nvPr/>
        </p:nvSpPr>
        <p:spPr bwMode="auto">
          <a:xfrm>
            <a:off x="3048000" y="4419600"/>
            <a:ext cx="3124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0" name="Line 14"/>
          <p:cNvSpPr>
            <a:spLocks noChangeShapeType="1"/>
          </p:cNvSpPr>
          <p:nvPr/>
        </p:nvSpPr>
        <p:spPr bwMode="auto">
          <a:xfrm>
            <a:off x="3048000" y="4419600"/>
            <a:ext cx="3048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1" name="Line 15"/>
          <p:cNvSpPr>
            <a:spLocks noChangeShapeType="1"/>
          </p:cNvSpPr>
          <p:nvPr/>
        </p:nvSpPr>
        <p:spPr bwMode="auto">
          <a:xfrm flipV="1">
            <a:off x="3048000" y="4419600"/>
            <a:ext cx="3124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2" name="Line 16"/>
          <p:cNvSpPr>
            <a:spLocks noChangeShapeType="1"/>
          </p:cNvSpPr>
          <p:nvPr/>
        </p:nvSpPr>
        <p:spPr bwMode="auto">
          <a:xfrm>
            <a:off x="2971800" y="5562600"/>
            <a:ext cx="3048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3" name="Line 17"/>
          <p:cNvSpPr>
            <a:spLocks noChangeShapeType="1"/>
          </p:cNvSpPr>
          <p:nvPr/>
        </p:nvSpPr>
        <p:spPr bwMode="auto">
          <a:xfrm flipH="1">
            <a:off x="3048000" y="49530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4" name="Line 18"/>
          <p:cNvSpPr>
            <a:spLocks noChangeShapeType="1"/>
          </p:cNvSpPr>
          <p:nvPr/>
        </p:nvSpPr>
        <p:spPr bwMode="auto">
          <a:xfrm flipH="1">
            <a:off x="3048000" y="4953000"/>
            <a:ext cx="3048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5" name="Line 19"/>
          <p:cNvSpPr>
            <a:spLocks noChangeShapeType="1"/>
          </p:cNvSpPr>
          <p:nvPr/>
        </p:nvSpPr>
        <p:spPr bwMode="auto">
          <a:xfrm flipH="1" flipV="1">
            <a:off x="3048000" y="49530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6" name="Line 20"/>
          <p:cNvSpPr>
            <a:spLocks noChangeShapeType="1"/>
          </p:cNvSpPr>
          <p:nvPr/>
        </p:nvSpPr>
        <p:spPr bwMode="auto">
          <a:xfrm flipH="1">
            <a:off x="3048000" y="4953000"/>
            <a:ext cx="2971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7" name="Line 21"/>
          <p:cNvSpPr>
            <a:spLocks noChangeShapeType="1"/>
          </p:cNvSpPr>
          <p:nvPr/>
        </p:nvSpPr>
        <p:spPr bwMode="auto">
          <a:xfrm flipH="1">
            <a:off x="3048000" y="55626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98" name="Rectangle 22"/>
          <p:cNvSpPr>
            <a:spLocks noChangeArrowheads="1"/>
          </p:cNvSpPr>
          <p:nvPr/>
        </p:nvSpPr>
        <p:spPr bwMode="auto">
          <a:xfrm>
            <a:off x="1905000" y="1295400"/>
            <a:ext cx="5257800" cy="12017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The Bipartite Marriage Problem:</a:t>
            </a:r>
            <a:r>
              <a:rPr lang="en-US" altLang="en-US"/>
              <a:t>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There are n boys and n girls. 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For each pair, it is either compatible or not.</a:t>
            </a:r>
          </a:p>
        </p:txBody>
      </p:sp>
      <p:sp>
        <p:nvSpPr>
          <p:cNvPr id="587799" name="Text Box 23"/>
          <p:cNvSpPr txBox="1">
            <a:spLocks noChangeArrowheads="1"/>
          </p:cNvSpPr>
          <p:nvPr/>
        </p:nvSpPr>
        <p:spPr bwMode="auto">
          <a:xfrm>
            <a:off x="1524000" y="2936875"/>
            <a:ext cx="6051550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Goal:</a:t>
            </a:r>
            <a:r>
              <a:rPr lang="en-US" altLang="en-US"/>
              <a:t> to find the maximum number of compatible pairs.</a:t>
            </a:r>
          </a:p>
        </p:txBody>
      </p:sp>
      <p:sp>
        <p:nvSpPr>
          <p:cNvPr id="587800" name="Line 24"/>
          <p:cNvSpPr>
            <a:spLocks noChangeShapeType="1"/>
          </p:cNvSpPr>
          <p:nvPr/>
        </p:nvSpPr>
        <p:spPr bwMode="auto">
          <a:xfrm>
            <a:off x="2971800" y="4953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3048000" y="4419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02" name="Line 26"/>
          <p:cNvSpPr>
            <a:spLocks noChangeShapeType="1"/>
          </p:cNvSpPr>
          <p:nvPr/>
        </p:nvSpPr>
        <p:spPr bwMode="auto">
          <a:xfrm>
            <a:off x="3124200" y="5562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7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8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9" grpId="0" animBg="1"/>
      <p:bldP spid="587790" grpId="0" animBg="1"/>
      <p:bldP spid="587791" grpId="0" animBg="1"/>
      <p:bldP spid="587792" grpId="0" animBg="1"/>
      <p:bldP spid="587793" grpId="0" animBg="1"/>
      <p:bldP spid="587794" grpId="0" animBg="1"/>
      <p:bldP spid="587795" grpId="0" animBg="1"/>
      <p:bldP spid="587796" grpId="0" animBg="1"/>
      <p:bldP spid="587797" grpId="0" animBg="1"/>
      <p:bldP spid="587799" grpId="0" animBg="1"/>
      <p:bldP spid="587800" grpId="0" animBg="1"/>
      <p:bldP spid="587801" grpId="0" animBg="1"/>
      <p:bldP spid="5878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3048000" y="457200"/>
            <a:ext cx="293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Bipartite Matching</a:t>
            </a:r>
          </a:p>
        </p:txBody>
      </p:sp>
      <p:pic>
        <p:nvPicPr>
          <p:cNvPr id="620547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1100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48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6434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49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2276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0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811838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1" name="Picture 7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2530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2" name="Picture 8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6688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3" name="Picture 9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1100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4" name="Picture 10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811838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555" name="Line 11"/>
          <p:cNvSpPr>
            <a:spLocks noChangeShapeType="1"/>
          </p:cNvSpPr>
          <p:nvPr/>
        </p:nvSpPr>
        <p:spPr bwMode="auto">
          <a:xfrm>
            <a:off x="3048000" y="44196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56" name="Line 12"/>
          <p:cNvSpPr>
            <a:spLocks noChangeShapeType="1"/>
          </p:cNvSpPr>
          <p:nvPr/>
        </p:nvSpPr>
        <p:spPr bwMode="auto">
          <a:xfrm>
            <a:off x="3048000" y="4419600"/>
            <a:ext cx="304800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57" name="Line 13"/>
          <p:cNvSpPr>
            <a:spLocks noChangeShapeType="1"/>
          </p:cNvSpPr>
          <p:nvPr/>
        </p:nvSpPr>
        <p:spPr bwMode="auto">
          <a:xfrm flipV="1">
            <a:off x="3048000" y="4419600"/>
            <a:ext cx="312420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58" name="Line 14"/>
          <p:cNvSpPr>
            <a:spLocks noChangeShapeType="1"/>
          </p:cNvSpPr>
          <p:nvPr/>
        </p:nvSpPr>
        <p:spPr bwMode="auto">
          <a:xfrm>
            <a:off x="3048000" y="49530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59" name="Line 15"/>
          <p:cNvSpPr>
            <a:spLocks noChangeShapeType="1"/>
          </p:cNvSpPr>
          <p:nvPr/>
        </p:nvSpPr>
        <p:spPr bwMode="auto">
          <a:xfrm flipH="1">
            <a:off x="3048000" y="49530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60" name="Line 16"/>
          <p:cNvSpPr>
            <a:spLocks noChangeShapeType="1"/>
          </p:cNvSpPr>
          <p:nvPr/>
        </p:nvSpPr>
        <p:spPr bwMode="auto">
          <a:xfrm flipH="1">
            <a:off x="3048000" y="4953000"/>
            <a:ext cx="3048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61" name="Line 17"/>
          <p:cNvSpPr>
            <a:spLocks noChangeShapeType="1"/>
          </p:cNvSpPr>
          <p:nvPr/>
        </p:nvSpPr>
        <p:spPr bwMode="auto">
          <a:xfrm flipH="1" flipV="1">
            <a:off x="3048000" y="49530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62" name="Line 18"/>
          <p:cNvSpPr>
            <a:spLocks noChangeShapeType="1"/>
          </p:cNvSpPr>
          <p:nvPr/>
        </p:nvSpPr>
        <p:spPr bwMode="auto">
          <a:xfrm flipH="1">
            <a:off x="3048000" y="5562600"/>
            <a:ext cx="297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63" name="Line 19"/>
          <p:cNvSpPr>
            <a:spLocks noChangeShapeType="1"/>
          </p:cNvSpPr>
          <p:nvPr/>
        </p:nvSpPr>
        <p:spPr bwMode="auto">
          <a:xfrm flipH="1">
            <a:off x="3048000" y="55626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564" name="Rectangle 20"/>
          <p:cNvSpPr>
            <a:spLocks noChangeArrowheads="1"/>
          </p:cNvSpPr>
          <p:nvPr/>
        </p:nvSpPr>
        <p:spPr bwMode="auto">
          <a:xfrm>
            <a:off x="1905000" y="1295400"/>
            <a:ext cx="5257800" cy="12017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The Bipartite Marriage Problem:</a:t>
            </a:r>
            <a:r>
              <a:rPr lang="en-US" altLang="en-US"/>
              <a:t>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There are n boys and n girls. 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For each pair, it is either compatible or not.</a:t>
            </a:r>
          </a:p>
        </p:txBody>
      </p:sp>
      <p:sp>
        <p:nvSpPr>
          <p:cNvPr id="620565" name="Text Box 21"/>
          <p:cNvSpPr txBox="1">
            <a:spLocks noChangeArrowheads="1"/>
          </p:cNvSpPr>
          <p:nvPr/>
        </p:nvSpPr>
        <p:spPr bwMode="auto">
          <a:xfrm>
            <a:off x="1524000" y="2936875"/>
            <a:ext cx="6051550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Goal:</a:t>
            </a:r>
            <a:r>
              <a:rPr lang="en-US" altLang="en-US"/>
              <a:t> to find the maximum number of compatible pairs.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5" grpId="0" animBg="1"/>
      <p:bldP spid="620556" grpId="0" animBg="1"/>
      <p:bldP spid="620557" grpId="0" animBg="1"/>
      <p:bldP spid="620558" grpId="0" animBg="1"/>
      <p:bldP spid="620559" grpId="0" animBg="1"/>
      <p:bldP spid="620560" grpId="0" animBg="1"/>
      <p:bldP spid="620561" grpId="0" animBg="1"/>
      <p:bldP spid="620562" grpId="0" animBg="1"/>
      <p:bldP spid="6205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825875" y="457200"/>
            <a:ext cx="150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Matching</a:t>
            </a:r>
          </a:p>
        </p:txBody>
      </p:sp>
      <p:pic>
        <p:nvPicPr>
          <p:cNvPr id="180354" name="Picture 130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55" name="Picture 131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56" name="Picture 132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57" name="Picture 133" descr="j023289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58" name="Text Box 134"/>
          <p:cNvSpPr txBox="1">
            <a:spLocks noChangeArrowheads="1"/>
          </p:cNvSpPr>
          <p:nvPr/>
        </p:nvSpPr>
        <p:spPr bwMode="auto">
          <a:xfrm>
            <a:off x="2438400" y="13716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1             2           3            4         5</a:t>
            </a:r>
          </a:p>
        </p:txBody>
      </p:sp>
      <p:pic>
        <p:nvPicPr>
          <p:cNvPr id="180359" name="Picture 135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60" name="Picture 136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61" name="Picture 137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62" name="Picture 138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63" name="Text Box 139"/>
          <p:cNvSpPr txBox="1">
            <a:spLocks noChangeArrowheads="1"/>
          </p:cNvSpPr>
          <p:nvPr/>
        </p:nvSpPr>
        <p:spPr bwMode="auto">
          <a:xfrm>
            <a:off x="2486025" y="4516438"/>
            <a:ext cx="4295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	 B	 C           D	E</a:t>
            </a:r>
          </a:p>
        </p:txBody>
      </p:sp>
      <p:pic>
        <p:nvPicPr>
          <p:cNvPr id="180364" name="Picture 140" descr="j023289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90011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65" name="Picture 141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5445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66" name="Text Box 142"/>
          <p:cNvSpPr txBox="1">
            <a:spLocks noChangeArrowheads="1"/>
          </p:cNvSpPr>
          <p:nvPr/>
        </p:nvSpPr>
        <p:spPr bwMode="auto">
          <a:xfrm>
            <a:off x="1076325" y="23590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Boys</a:t>
            </a:r>
          </a:p>
        </p:txBody>
      </p:sp>
      <p:sp>
        <p:nvSpPr>
          <p:cNvPr id="180367" name="Text Box 143"/>
          <p:cNvSpPr txBox="1">
            <a:spLocks noChangeArrowheads="1"/>
          </p:cNvSpPr>
          <p:nvPr/>
        </p:nvSpPr>
        <p:spPr bwMode="auto">
          <a:xfrm>
            <a:off x="1066800" y="371475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Girls</a:t>
            </a:r>
          </a:p>
        </p:txBody>
      </p:sp>
      <p:sp>
        <p:nvSpPr>
          <p:cNvPr id="180368" name="Text Box 144"/>
          <p:cNvSpPr txBox="1">
            <a:spLocks noChangeArrowheads="1"/>
          </p:cNvSpPr>
          <p:nvPr/>
        </p:nvSpPr>
        <p:spPr bwMode="auto">
          <a:xfrm>
            <a:off x="1066800" y="5334000"/>
            <a:ext cx="6948488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Today’s goal:</a:t>
            </a:r>
            <a:r>
              <a:rPr lang="en-US" altLang="en-US"/>
              <a:t> to </a:t>
            </a:r>
            <a:r>
              <a:rPr lang="en-US" altLang="en-US">
                <a:solidFill>
                  <a:srgbClr val="A50021"/>
                </a:solidFill>
              </a:rPr>
              <a:t>“match”</a:t>
            </a:r>
            <a:r>
              <a:rPr lang="en-US" altLang="en-US"/>
              <a:t> the boys and the girls in a </a:t>
            </a:r>
            <a:r>
              <a:rPr lang="en-US" altLang="en-US">
                <a:solidFill>
                  <a:srgbClr val="A50021"/>
                </a:solidFill>
              </a:rPr>
              <a:t>“good”</a:t>
            </a:r>
            <a:r>
              <a:rPr lang="en-US" altLang="en-US"/>
              <a:t>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Text Box 2"/>
          <p:cNvSpPr txBox="1">
            <a:spLocks noChangeArrowheads="1"/>
          </p:cNvSpPr>
          <p:nvPr/>
        </p:nvSpPr>
        <p:spPr bwMode="auto">
          <a:xfrm>
            <a:off x="3395663" y="457200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Graph Problem</a:t>
            </a:r>
          </a:p>
        </p:txBody>
      </p:sp>
      <p:sp>
        <p:nvSpPr>
          <p:cNvPr id="586821" name="Line 69"/>
          <p:cNvSpPr>
            <a:spLocks noChangeShapeType="1"/>
          </p:cNvSpPr>
          <p:nvPr/>
        </p:nvSpPr>
        <p:spPr bwMode="auto">
          <a:xfrm>
            <a:off x="2971800" y="33528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2" name="Line 70"/>
          <p:cNvSpPr>
            <a:spLocks noChangeShapeType="1"/>
          </p:cNvSpPr>
          <p:nvPr/>
        </p:nvSpPr>
        <p:spPr bwMode="auto">
          <a:xfrm>
            <a:off x="2971800" y="3352800"/>
            <a:ext cx="30480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3" name="Line 71"/>
          <p:cNvSpPr>
            <a:spLocks noChangeShapeType="1"/>
          </p:cNvSpPr>
          <p:nvPr/>
        </p:nvSpPr>
        <p:spPr bwMode="auto">
          <a:xfrm flipV="1">
            <a:off x="2971800" y="3352800"/>
            <a:ext cx="31242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4" name="Line 72"/>
          <p:cNvSpPr>
            <a:spLocks noChangeShapeType="1"/>
          </p:cNvSpPr>
          <p:nvPr/>
        </p:nvSpPr>
        <p:spPr bwMode="auto">
          <a:xfrm>
            <a:off x="2971800" y="3886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5" name="Line 73"/>
          <p:cNvSpPr>
            <a:spLocks noChangeShapeType="1"/>
          </p:cNvSpPr>
          <p:nvPr/>
        </p:nvSpPr>
        <p:spPr bwMode="auto">
          <a:xfrm flipH="1">
            <a:off x="2971800" y="3886200"/>
            <a:ext cx="3048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6" name="Line 74"/>
          <p:cNvSpPr>
            <a:spLocks noChangeShapeType="1"/>
          </p:cNvSpPr>
          <p:nvPr/>
        </p:nvSpPr>
        <p:spPr bwMode="auto">
          <a:xfrm flipH="1">
            <a:off x="2971800" y="3886200"/>
            <a:ext cx="3048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7" name="Line 75"/>
          <p:cNvSpPr>
            <a:spLocks noChangeShapeType="1"/>
          </p:cNvSpPr>
          <p:nvPr/>
        </p:nvSpPr>
        <p:spPr bwMode="auto">
          <a:xfrm flipH="1" flipV="1">
            <a:off x="2971800" y="38862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8" name="Line 76"/>
          <p:cNvSpPr>
            <a:spLocks noChangeShapeType="1"/>
          </p:cNvSpPr>
          <p:nvPr/>
        </p:nvSpPr>
        <p:spPr bwMode="auto">
          <a:xfrm flipH="1">
            <a:off x="2971800" y="44958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29" name="Line 77"/>
          <p:cNvSpPr>
            <a:spLocks noChangeShapeType="1"/>
          </p:cNvSpPr>
          <p:nvPr/>
        </p:nvSpPr>
        <p:spPr bwMode="auto">
          <a:xfrm flipH="1">
            <a:off x="2971800" y="44958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0" name="Oval 78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1" name="Oval 79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2" name="Oval 80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3" name="Oval 81"/>
          <p:cNvSpPr>
            <a:spLocks noChangeArrowheads="1"/>
          </p:cNvSpPr>
          <p:nvPr/>
        </p:nvSpPr>
        <p:spPr bwMode="auto">
          <a:xfrm>
            <a:off x="5943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4" name="Oval 82"/>
          <p:cNvSpPr>
            <a:spLocks noChangeArrowheads="1"/>
          </p:cNvSpPr>
          <p:nvPr/>
        </p:nvSpPr>
        <p:spPr bwMode="auto">
          <a:xfrm>
            <a:off x="59436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5" name="Oval 83"/>
          <p:cNvSpPr>
            <a:spLocks noChangeArrowheads="1"/>
          </p:cNvSpPr>
          <p:nvPr/>
        </p:nvSpPr>
        <p:spPr bwMode="auto">
          <a:xfrm>
            <a:off x="5943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6" name="Oval 84"/>
          <p:cNvSpPr>
            <a:spLocks noChangeArrowheads="1"/>
          </p:cNvSpPr>
          <p:nvPr/>
        </p:nvSpPr>
        <p:spPr bwMode="auto">
          <a:xfrm>
            <a:off x="59436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7" name="Oval 85"/>
          <p:cNvSpPr>
            <a:spLocks noChangeArrowheads="1"/>
          </p:cNvSpPr>
          <p:nvPr/>
        </p:nvSpPr>
        <p:spPr bwMode="auto">
          <a:xfrm>
            <a:off x="2895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8" name="Oval 86"/>
          <p:cNvSpPr>
            <a:spLocks noChangeArrowheads="1"/>
          </p:cNvSpPr>
          <p:nvPr/>
        </p:nvSpPr>
        <p:spPr bwMode="auto">
          <a:xfrm>
            <a:off x="2514600" y="29718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40" name="Text Box 88"/>
          <p:cNvSpPr txBox="1">
            <a:spLocks noChangeArrowheads="1"/>
          </p:cNvSpPr>
          <p:nvPr/>
        </p:nvSpPr>
        <p:spPr bwMode="auto">
          <a:xfrm>
            <a:off x="1525588" y="1295400"/>
            <a:ext cx="6180137" cy="12017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graph is </a:t>
            </a:r>
            <a:r>
              <a:rPr lang="en-US" altLang="en-US" b="1"/>
              <a:t>bipartite</a:t>
            </a:r>
            <a:r>
              <a:rPr lang="en-US" altLang="en-US"/>
              <a:t> if its vertex set can be partitioned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into two subsets A and B so that each edge has one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endpoint in A and the other endpoint in B.</a:t>
            </a:r>
          </a:p>
        </p:txBody>
      </p:sp>
      <p:sp>
        <p:nvSpPr>
          <p:cNvPr id="586841" name="Oval 89"/>
          <p:cNvSpPr>
            <a:spLocks noChangeArrowheads="1"/>
          </p:cNvSpPr>
          <p:nvPr/>
        </p:nvSpPr>
        <p:spPr bwMode="auto">
          <a:xfrm>
            <a:off x="5562600" y="29718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42" name="Text Box 90"/>
          <p:cNvSpPr txBox="1">
            <a:spLocks noChangeArrowheads="1"/>
          </p:cNvSpPr>
          <p:nvPr/>
        </p:nvSpPr>
        <p:spPr bwMode="auto">
          <a:xfrm>
            <a:off x="2209800" y="5791200"/>
            <a:ext cx="4724400" cy="788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 </a:t>
            </a:r>
            <a:r>
              <a:rPr lang="en-US" altLang="en-US" b="1"/>
              <a:t>matching</a:t>
            </a:r>
            <a:r>
              <a:rPr lang="en-US" altLang="en-US"/>
              <a:t> is a subset of edges so that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every vertex has degree at most </a:t>
            </a:r>
            <a:r>
              <a:rPr lang="en-US" altLang="en-US">
                <a:solidFill>
                  <a:srgbClr val="A50021"/>
                </a:solidFill>
              </a:rPr>
              <a:t>one</a:t>
            </a:r>
            <a:r>
              <a:rPr lang="en-US" altLang="en-US"/>
              <a:t>.</a:t>
            </a:r>
          </a:p>
        </p:txBody>
      </p:sp>
      <p:sp>
        <p:nvSpPr>
          <p:cNvPr id="586844" name="Text Box 92"/>
          <p:cNvSpPr txBox="1">
            <a:spLocks noChangeArrowheads="1"/>
          </p:cNvSpPr>
          <p:nvPr/>
        </p:nvSpPr>
        <p:spPr bwMode="auto">
          <a:xfrm>
            <a:off x="1889125" y="4079875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586845" name="Text Box 93"/>
          <p:cNvSpPr txBox="1">
            <a:spLocks noChangeArrowheads="1"/>
          </p:cNvSpPr>
          <p:nvPr/>
        </p:nvSpPr>
        <p:spPr bwMode="auto">
          <a:xfrm>
            <a:off x="6629400" y="4038600"/>
            <a:ext cx="328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8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21" grpId="0" animBg="1"/>
      <p:bldP spid="586822" grpId="0" animBg="1"/>
      <p:bldP spid="586823" grpId="0" animBg="1"/>
      <p:bldP spid="586824" grpId="0" animBg="1"/>
      <p:bldP spid="586825" grpId="0" animBg="1"/>
      <p:bldP spid="586826" grpId="0" animBg="1"/>
      <p:bldP spid="586827" grpId="0" animBg="1"/>
      <p:bldP spid="586828" grpId="0" animBg="1"/>
      <p:bldP spid="586829" grpId="0" animBg="1"/>
      <p:bldP spid="586830" grpId="0" animBg="1"/>
      <p:bldP spid="586831" grpId="0" animBg="1"/>
      <p:bldP spid="586832" grpId="0" animBg="1"/>
      <p:bldP spid="586833" grpId="0" animBg="1"/>
      <p:bldP spid="586834" grpId="0" animBg="1"/>
      <p:bldP spid="586835" grpId="0" animBg="1"/>
      <p:bldP spid="586836" grpId="0" animBg="1"/>
      <p:bldP spid="586837" grpId="0" animBg="1"/>
      <p:bldP spid="586838" grpId="0" animBg="1"/>
      <p:bldP spid="586841" grpId="0" animBg="1"/>
      <p:bldP spid="586842" grpId="0" animBg="1"/>
      <p:bldP spid="586844" grpId="0"/>
      <p:bldP spid="5868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1676400" y="1371600"/>
            <a:ext cx="5759450" cy="7889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The bipartite matching problem:</a:t>
            </a:r>
          </a:p>
          <a:p>
            <a:pPr>
              <a:lnSpc>
                <a:spcPct val="150000"/>
              </a:lnSpc>
            </a:pPr>
            <a:r>
              <a:rPr lang="en-US" altLang="en-US"/>
              <a:t>Find a matching with the maximum number of edges.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3119438" y="457200"/>
            <a:ext cx="297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Maximum Matching</a:t>
            </a:r>
          </a:p>
        </p:txBody>
      </p:sp>
      <p:sp>
        <p:nvSpPr>
          <p:cNvPr id="585732" name="Line 4"/>
          <p:cNvSpPr>
            <a:spLocks noChangeShapeType="1"/>
          </p:cNvSpPr>
          <p:nvPr/>
        </p:nvSpPr>
        <p:spPr bwMode="auto">
          <a:xfrm>
            <a:off x="2971800" y="3048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3" name="Line 5"/>
          <p:cNvSpPr>
            <a:spLocks noChangeShapeType="1"/>
          </p:cNvSpPr>
          <p:nvPr/>
        </p:nvSpPr>
        <p:spPr bwMode="auto">
          <a:xfrm>
            <a:off x="2971800" y="3048000"/>
            <a:ext cx="3048000" cy="1752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4" name="Line 6"/>
          <p:cNvSpPr>
            <a:spLocks noChangeShapeType="1"/>
          </p:cNvSpPr>
          <p:nvPr/>
        </p:nvSpPr>
        <p:spPr bwMode="auto">
          <a:xfrm flipV="1">
            <a:off x="2971800" y="3048000"/>
            <a:ext cx="3124200" cy="1752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5" name="Line 7"/>
          <p:cNvSpPr>
            <a:spLocks noChangeShapeType="1"/>
          </p:cNvSpPr>
          <p:nvPr/>
        </p:nvSpPr>
        <p:spPr bwMode="auto">
          <a:xfrm>
            <a:off x="2971800" y="3581400"/>
            <a:ext cx="30480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6" name="Line 8"/>
          <p:cNvSpPr>
            <a:spLocks noChangeShapeType="1"/>
          </p:cNvSpPr>
          <p:nvPr/>
        </p:nvSpPr>
        <p:spPr bwMode="auto">
          <a:xfrm flipH="1">
            <a:off x="2971800" y="3581400"/>
            <a:ext cx="3048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7" name="Line 9"/>
          <p:cNvSpPr>
            <a:spLocks noChangeShapeType="1"/>
          </p:cNvSpPr>
          <p:nvPr/>
        </p:nvSpPr>
        <p:spPr bwMode="auto">
          <a:xfrm flipH="1">
            <a:off x="2971800" y="3581400"/>
            <a:ext cx="3048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8" name="Line 10"/>
          <p:cNvSpPr>
            <a:spLocks noChangeShapeType="1"/>
          </p:cNvSpPr>
          <p:nvPr/>
        </p:nvSpPr>
        <p:spPr bwMode="auto">
          <a:xfrm flipH="1" flipV="1">
            <a:off x="2971800" y="35814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9" name="Line 11"/>
          <p:cNvSpPr>
            <a:spLocks noChangeShapeType="1"/>
          </p:cNvSpPr>
          <p:nvPr/>
        </p:nvSpPr>
        <p:spPr bwMode="auto">
          <a:xfrm flipH="1">
            <a:off x="2971800" y="4191000"/>
            <a:ext cx="29718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0" name="Line 12"/>
          <p:cNvSpPr>
            <a:spLocks noChangeShapeType="1"/>
          </p:cNvSpPr>
          <p:nvPr/>
        </p:nvSpPr>
        <p:spPr bwMode="auto">
          <a:xfrm flipH="1">
            <a:off x="2971800" y="41910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1" name="Oval 13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2" name="Oval 14"/>
          <p:cNvSpPr>
            <a:spLocks noChangeArrowheads="1"/>
          </p:cNvSpPr>
          <p:nvPr/>
        </p:nvSpPr>
        <p:spPr bwMode="auto">
          <a:xfrm>
            <a:off x="28956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3" name="Oval 15"/>
          <p:cNvSpPr>
            <a:spLocks noChangeArrowheads="1"/>
          </p:cNvSpPr>
          <p:nvPr/>
        </p:nvSpPr>
        <p:spPr bwMode="auto">
          <a:xfrm>
            <a:off x="28956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4" name="Oval 1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5" name="Oval 17"/>
          <p:cNvSpPr>
            <a:spLocks noChangeArrowheads="1"/>
          </p:cNvSpPr>
          <p:nvPr/>
        </p:nvSpPr>
        <p:spPr bwMode="auto">
          <a:xfrm>
            <a:off x="5943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6" name="Oval 18"/>
          <p:cNvSpPr>
            <a:spLocks noChangeArrowheads="1"/>
          </p:cNvSpPr>
          <p:nvPr/>
        </p:nvSpPr>
        <p:spPr bwMode="auto">
          <a:xfrm>
            <a:off x="59436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7" name="Oval 19"/>
          <p:cNvSpPr>
            <a:spLocks noChangeArrowheads="1"/>
          </p:cNvSpPr>
          <p:nvPr/>
        </p:nvSpPr>
        <p:spPr bwMode="auto">
          <a:xfrm>
            <a:off x="59436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8" name="Oval 20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9" name="Oval 21"/>
          <p:cNvSpPr>
            <a:spLocks noChangeArrowheads="1"/>
          </p:cNvSpPr>
          <p:nvPr/>
        </p:nvSpPr>
        <p:spPr bwMode="auto">
          <a:xfrm>
            <a:off x="2514600" y="2667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0" name="Oval 22"/>
          <p:cNvSpPr>
            <a:spLocks noChangeArrowheads="1"/>
          </p:cNvSpPr>
          <p:nvPr/>
        </p:nvSpPr>
        <p:spPr bwMode="auto">
          <a:xfrm>
            <a:off x="5562600" y="2667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1" name="Text Box 23"/>
          <p:cNvSpPr txBox="1">
            <a:spLocks noChangeArrowheads="1"/>
          </p:cNvSpPr>
          <p:nvPr/>
        </p:nvSpPr>
        <p:spPr bwMode="auto">
          <a:xfrm>
            <a:off x="914400" y="5486400"/>
            <a:ext cx="737235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</a:t>
            </a:r>
            <a:r>
              <a:rPr lang="en-US" altLang="en-US">
                <a:solidFill>
                  <a:srgbClr val="A50021"/>
                </a:solidFill>
              </a:rPr>
              <a:t>perfect matching</a:t>
            </a:r>
            <a:r>
              <a:rPr lang="en-US" altLang="en-US"/>
              <a:t> is a matching in which every vertex is matched.</a:t>
            </a:r>
          </a:p>
        </p:txBody>
      </p:sp>
      <p:sp>
        <p:nvSpPr>
          <p:cNvPr id="585752" name="Text Box 24"/>
          <p:cNvSpPr txBox="1">
            <a:spLocks noChangeArrowheads="1"/>
          </p:cNvSpPr>
          <p:nvPr/>
        </p:nvSpPr>
        <p:spPr bwMode="auto">
          <a:xfrm>
            <a:off x="1119188" y="6172200"/>
            <a:ext cx="6881812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The perfect matching problem: </a:t>
            </a:r>
            <a:r>
              <a:rPr lang="en-US" altLang="en-US"/>
              <a:t>Is there a perfect matching?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8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8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nimBg="1"/>
      <p:bldP spid="585732" grpId="0" animBg="1"/>
      <p:bldP spid="585733" grpId="0" animBg="1"/>
      <p:bldP spid="585734" grpId="0" animBg="1"/>
      <p:bldP spid="585735" grpId="0" animBg="1"/>
      <p:bldP spid="585736" grpId="0" animBg="1"/>
      <p:bldP spid="585737" grpId="0" animBg="1"/>
      <p:bldP spid="585738" grpId="0" animBg="1"/>
      <p:bldP spid="585739" grpId="0" animBg="1"/>
      <p:bldP spid="585740" grpId="0" animBg="1"/>
      <p:bldP spid="585741" grpId="0" animBg="1"/>
      <p:bldP spid="585742" grpId="0" animBg="1"/>
      <p:bldP spid="585743" grpId="0" animBg="1"/>
      <p:bldP spid="585744" grpId="0" animBg="1"/>
      <p:bldP spid="585745" grpId="0" animBg="1"/>
      <p:bldP spid="585746" grpId="0" animBg="1"/>
      <p:bldP spid="585747" grpId="0" animBg="1"/>
      <p:bldP spid="585748" grpId="0" animBg="1"/>
      <p:bldP spid="585749" grpId="0" animBg="1"/>
      <p:bldP spid="585750" grpId="0" animBg="1"/>
      <p:bldP spid="585751" grpId="0" animBg="1"/>
      <p:bldP spid="5857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3119438" y="457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Perfect Matching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1371600" y="1309688"/>
            <a:ext cx="4300538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a perfect matching always exist?</a:t>
            </a:r>
          </a:p>
        </p:txBody>
      </p:sp>
      <p:sp>
        <p:nvSpPr>
          <p:cNvPr id="584708" name="Line 4"/>
          <p:cNvSpPr>
            <a:spLocks noChangeShapeType="1"/>
          </p:cNvSpPr>
          <p:nvPr/>
        </p:nvSpPr>
        <p:spPr bwMode="auto">
          <a:xfrm>
            <a:off x="2971800" y="2438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09" name="Line 5"/>
          <p:cNvSpPr>
            <a:spLocks noChangeShapeType="1"/>
          </p:cNvSpPr>
          <p:nvPr/>
        </p:nvSpPr>
        <p:spPr bwMode="auto">
          <a:xfrm>
            <a:off x="2971800" y="2438400"/>
            <a:ext cx="30480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1" name="Line 7"/>
          <p:cNvSpPr>
            <a:spLocks noChangeShapeType="1"/>
          </p:cNvSpPr>
          <p:nvPr/>
        </p:nvSpPr>
        <p:spPr bwMode="auto">
          <a:xfrm>
            <a:off x="2971800" y="29718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2" name="Line 8"/>
          <p:cNvSpPr>
            <a:spLocks noChangeShapeType="1"/>
          </p:cNvSpPr>
          <p:nvPr/>
        </p:nvSpPr>
        <p:spPr bwMode="auto">
          <a:xfrm flipH="1">
            <a:off x="2971800" y="2971800"/>
            <a:ext cx="3048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3" name="Line 9"/>
          <p:cNvSpPr>
            <a:spLocks noChangeShapeType="1"/>
          </p:cNvSpPr>
          <p:nvPr/>
        </p:nvSpPr>
        <p:spPr bwMode="auto">
          <a:xfrm flipH="1">
            <a:off x="2971800" y="2971800"/>
            <a:ext cx="3048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4" name="Line 10"/>
          <p:cNvSpPr>
            <a:spLocks noChangeShapeType="1"/>
          </p:cNvSpPr>
          <p:nvPr/>
        </p:nvSpPr>
        <p:spPr bwMode="auto">
          <a:xfrm flipH="1" flipV="1">
            <a:off x="2971800" y="29718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5" name="Line 11"/>
          <p:cNvSpPr>
            <a:spLocks noChangeShapeType="1"/>
          </p:cNvSpPr>
          <p:nvPr/>
        </p:nvSpPr>
        <p:spPr bwMode="auto">
          <a:xfrm flipH="1">
            <a:off x="2971800" y="35814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6" name="Line 12"/>
          <p:cNvSpPr>
            <a:spLocks noChangeShapeType="1"/>
          </p:cNvSpPr>
          <p:nvPr/>
        </p:nvSpPr>
        <p:spPr bwMode="auto">
          <a:xfrm flipH="1">
            <a:off x="2971800" y="35814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7" name="Oval 13"/>
          <p:cNvSpPr>
            <a:spLocks noChangeArrowheads="1"/>
          </p:cNvSpPr>
          <p:nvPr/>
        </p:nvSpPr>
        <p:spPr bwMode="auto">
          <a:xfrm>
            <a:off x="28956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8" name="Oval 14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9" name="Oval 15"/>
          <p:cNvSpPr>
            <a:spLocks noChangeArrowheads="1"/>
          </p:cNvSpPr>
          <p:nvPr/>
        </p:nvSpPr>
        <p:spPr bwMode="auto">
          <a:xfrm>
            <a:off x="28956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0" name="Oval 16"/>
          <p:cNvSpPr>
            <a:spLocks noChangeArrowheads="1"/>
          </p:cNvSpPr>
          <p:nvPr/>
        </p:nvSpPr>
        <p:spPr bwMode="auto">
          <a:xfrm>
            <a:off x="5943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1" name="Oval 17"/>
          <p:cNvSpPr>
            <a:spLocks noChangeArrowheads="1"/>
          </p:cNvSpPr>
          <p:nvPr/>
        </p:nvSpPr>
        <p:spPr bwMode="auto">
          <a:xfrm>
            <a:off x="59436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2" name="Oval 18"/>
          <p:cNvSpPr>
            <a:spLocks noChangeArrowheads="1"/>
          </p:cNvSpPr>
          <p:nvPr/>
        </p:nvSpPr>
        <p:spPr bwMode="auto">
          <a:xfrm>
            <a:off x="59436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3" name="Oval 19"/>
          <p:cNvSpPr>
            <a:spLocks noChangeArrowheads="1"/>
          </p:cNvSpPr>
          <p:nvPr/>
        </p:nvSpPr>
        <p:spPr bwMode="auto">
          <a:xfrm>
            <a:off x="59436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4" name="Oval 20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5" name="Oval 21"/>
          <p:cNvSpPr>
            <a:spLocks noChangeArrowheads="1"/>
          </p:cNvSpPr>
          <p:nvPr/>
        </p:nvSpPr>
        <p:spPr bwMode="auto">
          <a:xfrm>
            <a:off x="2514600" y="20574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6" name="Oval 22"/>
          <p:cNvSpPr>
            <a:spLocks noChangeArrowheads="1"/>
          </p:cNvSpPr>
          <p:nvPr/>
        </p:nvSpPr>
        <p:spPr bwMode="auto">
          <a:xfrm>
            <a:off x="5562600" y="20574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7" name="Text Box 23"/>
          <p:cNvSpPr txBox="1">
            <a:spLocks noChangeArrowheads="1"/>
          </p:cNvSpPr>
          <p:nvPr/>
        </p:nvSpPr>
        <p:spPr bwMode="auto">
          <a:xfrm>
            <a:off x="6350000" y="129540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Of course not.</a:t>
            </a:r>
          </a:p>
        </p:txBody>
      </p:sp>
      <p:sp>
        <p:nvSpPr>
          <p:cNvPr id="584728" name="Rectangle 24"/>
          <p:cNvSpPr>
            <a:spLocks noChangeArrowheads="1"/>
          </p:cNvSpPr>
          <p:nvPr/>
        </p:nvSpPr>
        <p:spPr bwMode="auto">
          <a:xfrm>
            <a:off x="838200" y="4800600"/>
            <a:ext cx="7543800" cy="1752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/>
              <a:t>Suppose you work for the King, and your job is to find a perfect matching between 200 men and 200 women. If there is a perfect matching, then you can show it to the King. But suppose there is no perfect matching, how can you convince the King this fact?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8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8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8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8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8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 animBg="1"/>
      <p:bldP spid="584709" grpId="0" animBg="1"/>
      <p:bldP spid="584711" grpId="0" animBg="1"/>
      <p:bldP spid="584712" grpId="0" animBg="1"/>
      <p:bldP spid="584713" grpId="0" animBg="1"/>
      <p:bldP spid="584714" grpId="0" animBg="1"/>
      <p:bldP spid="584715" grpId="0" animBg="1"/>
      <p:bldP spid="584716" grpId="0" animBg="1"/>
      <p:bldP spid="584717" grpId="0" animBg="1"/>
      <p:bldP spid="584718" grpId="0" animBg="1"/>
      <p:bldP spid="584719" grpId="0" animBg="1"/>
      <p:bldP spid="584720" grpId="0" animBg="1"/>
      <p:bldP spid="584721" grpId="0" animBg="1"/>
      <p:bldP spid="584722" grpId="0" animBg="1"/>
      <p:bldP spid="584723" grpId="0" animBg="1"/>
      <p:bldP spid="584724" grpId="0" animBg="1"/>
      <p:bldP spid="584725" grpId="0" animBg="1"/>
      <p:bldP spid="584726" grpId="0" animBg="1"/>
      <p:bldP spid="584727" grpId="0"/>
      <p:bldP spid="5847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3119438" y="457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Perfect Matching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1371600" y="1309688"/>
            <a:ext cx="4300538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a perfect matching always exist?</a:t>
            </a:r>
          </a:p>
        </p:txBody>
      </p:sp>
      <p:sp>
        <p:nvSpPr>
          <p:cNvPr id="621572" name="Line 4"/>
          <p:cNvSpPr>
            <a:spLocks noChangeShapeType="1"/>
          </p:cNvSpPr>
          <p:nvPr/>
        </p:nvSpPr>
        <p:spPr bwMode="auto">
          <a:xfrm>
            <a:off x="2971800" y="3200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3" name="Line 5"/>
          <p:cNvSpPr>
            <a:spLocks noChangeShapeType="1"/>
          </p:cNvSpPr>
          <p:nvPr/>
        </p:nvSpPr>
        <p:spPr bwMode="auto">
          <a:xfrm>
            <a:off x="2971800" y="3200400"/>
            <a:ext cx="30480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4" name="Line 6"/>
          <p:cNvSpPr>
            <a:spLocks noChangeShapeType="1"/>
          </p:cNvSpPr>
          <p:nvPr/>
        </p:nvSpPr>
        <p:spPr bwMode="auto">
          <a:xfrm>
            <a:off x="2971800" y="37338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5" name="Line 7"/>
          <p:cNvSpPr>
            <a:spLocks noChangeShapeType="1"/>
          </p:cNvSpPr>
          <p:nvPr/>
        </p:nvSpPr>
        <p:spPr bwMode="auto">
          <a:xfrm flipH="1">
            <a:off x="2971800" y="3733800"/>
            <a:ext cx="30480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6" name="Line 8"/>
          <p:cNvSpPr>
            <a:spLocks noChangeShapeType="1"/>
          </p:cNvSpPr>
          <p:nvPr/>
        </p:nvSpPr>
        <p:spPr bwMode="auto">
          <a:xfrm flipH="1">
            <a:off x="2971800" y="3733800"/>
            <a:ext cx="30480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7" name="Line 9"/>
          <p:cNvSpPr>
            <a:spLocks noChangeShapeType="1"/>
          </p:cNvSpPr>
          <p:nvPr/>
        </p:nvSpPr>
        <p:spPr bwMode="auto">
          <a:xfrm flipH="1" flipV="1">
            <a:off x="2971800" y="3733800"/>
            <a:ext cx="29718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8" name="Line 10"/>
          <p:cNvSpPr>
            <a:spLocks noChangeShapeType="1"/>
          </p:cNvSpPr>
          <p:nvPr/>
        </p:nvSpPr>
        <p:spPr bwMode="auto">
          <a:xfrm flipH="1">
            <a:off x="2971800" y="4343400"/>
            <a:ext cx="297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79" name="Line 11"/>
          <p:cNvSpPr>
            <a:spLocks noChangeShapeType="1"/>
          </p:cNvSpPr>
          <p:nvPr/>
        </p:nvSpPr>
        <p:spPr bwMode="auto">
          <a:xfrm flipH="1">
            <a:off x="2971800" y="4343400"/>
            <a:ext cx="29718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80" name="Oval 12"/>
          <p:cNvSpPr>
            <a:spLocks noChangeArrowheads="1"/>
          </p:cNvSpPr>
          <p:nvPr/>
        </p:nvSpPr>
        <p:spPr bwMode="auto">
          <a:xfrm>
            <a:off x="28956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1" name="Oval 13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2" name="Oval 14"/>
          <p:cNvSpPr>
            <a:spLocks noChangeArrowheads="1"/>
          </p:cNvSpPr>
          <p:nvPr/>
        </p:nvSpPr>
        <p:spPr bwMode="auto">
          <a:xfrm>
            <a:off x="28956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3" name="Oval 15"/>
          <p:cNvSpPr>
            <a:spLocks noChangeArrowheads="1"/>
          </p:cNvSpPr>
          <p:nvPr/>
        </p:nvSpPr>
        <p:spPr bwMode="auto">
          <a:xfrm>
            <a:off x="59436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4" name="Oval 16"/>
          <p:cNvSpPr>
            <a:spLocks noChangeArrowheads="1"/>
          </p:cNvSpPr>
          <p:nvPr/>
        </p:nvSpPr>
        <p:spPr bwMode="auto">
          <a:xfrm>
            <a:off x="59436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5" name="Oval 17"/>
          <p:cNvSpPr>
            <a:spLocks noChangeArrowheads="1"/>
          </p:cNvSpPr>
          <p:nvPr/>
        </p:nvSpPr>
        <p:spPr bwMode="auto">
          <a:xfrm>
            <a:off x="5943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6" name="Oval 18"/>
          <p:cNvSpPr>
            <a:spLocks noChangeArrowheads="1"/>
          </p:cNvSpPr>
          <p:nvPr/>
        </p:nvSpPr>
        <p:spPr bwMode="auto">
          <a:xfrm>
            <a:off x="59436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7" name="Oval 19"/>
          <p:cNvSpPr>
            <a:spLocks noChangeArrowheads="1"/>
          </p:cNvSpPr>
          <p:nvPr/>
        </p:nvSpPr>
        <p:spPr bwMode="auto">
          <a:xfrm>
            <a:off x="28956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8" name="Oval 20"/>
          <p:cNvSpPr>
            <a:spLocks noChangeArrowheads="1"/>
          </p:cNvSpPr>
          <p:nvPr/>
        </p:nvSpPr>
        <p:spPr bwMode="auto">
          <a:xfrm>
            <a:off x="2514600" y="28194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9" name="Oval 21"/>
          <p:cNvSpPr>
            <a:spLocks noChangeArrowheads="1"/>
          </p:cNvSpPr>
          <p:nvPr/>
        </p:nvSpPr>
        <p:spPr bwMode="auto">
          <a:xfrm>
            <a:off x="5562600" y="28194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0" name="Text Box 22"/>
          <p:cNvSpPr txBox="1">
            <a:spLocks noChangeArrowheads="1"/>
          </p:cNvSpPr>
          <p:nvPr/>
        </p:nvSpPr>
        <p:spPr bwMode="auto">
          <a:xfrm>
            <a:off x="6350000" y="129540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Of course not.</a:t>
            </a:r>
          </a:p>
        </p:txBody>
      </p:sp>
      <p:sp>
        <p:nvSpPr>
          <p:cNvPr id="621592" name="AutoShape 24"/>
          <p:cNvSpPr>
            <a:spLocks/>
          </p:cNvSpPr>
          <p:nvPr/>
        </p:nvSpPr>
        <p:spPr bwMode="auto">
          <a:xfrm>
            <a:off x="2209800" y="37338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3" name="AutoShape 25"/>
          <p:cNvSpPr>
            <a:spLocks/>
          </p:cNvSpPr>
          <p:nvPr/>
        </p:nvSpPr>
        <p:spPr bwMode="auto">
          <a:xfrm rot="10800000">
            <a:off x="6629400" y="36576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4" name="Text Box 26"/>
          <p:cNvSpPr txBox="1">
            <a:spLocks noChangeArrowheads="1"/>
          </p:cNvSpPr>
          <p:nvPr/>
        </p:nvSpPr>
        <p:spPr bwMode="auto">
          <a:xfrm>
            <a:off x="1714500" y="4156075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621595" name="Text Box 27"/>
          <p:cNvSpPr txBox="1">
            <a:spLocks noChangeArrowheads="1"/>
          </p:cNvSpPr>
          <p:nvPr/>
        </p:nvSpPr>
        <p:spPr bwMode="auto">
          <a:xfrm>
            <a:off x="7162800" y="3824288"/>
            <a:ext cx="693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621596" name="Text Box 28"/>
          <p:cNvSpPr txBox="1">
            <a:spLocks noChangeArrowheads="1"/>
          </p:cNvSpPr>
          <p:nvPr/>
        </p:nvSpPr>
        <p:spPr bwMode="auto">
          <a:xfrm>
            <a:off x="685800" y="2071688"/>
            <a:ext cx="7693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there are more vertices on one side, then of course it is impossible.</a:t>
            </a:r>
          </a:p>
        </p:txBody>
      </p:sp>
      <p:sp>
        <p:nvSpPr>
          <p:cNvPr id="621597" name="Text Box 29"/>
          <p:cNvSpPr txBox="1">
            <a:spLocks noChangeArrowheads="1"/>
          </p:cNvSpPr>
          <p:nvPr/>
        </p:nvSpPr>
        <p:spPr bwMode="auto">
          <a:xfrm>
            <a:off x="2124075" y="5500688"/>
            <a:ext cx="4895850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Let N(S) be the neighbours of vertices in S.</a:t>
            </a:r>
          </a:p>
        </p:txBody>
      </p:sp>
      <p:sp>
        <p:nvSpPr>
          <p:cNvPr id="621598" name="Text Box 30"/>
          <p:cNvSpPr txBox="1">
            <a:spLocks noChangeArrowheads="1"/>
          </p:cNvSpPr>
          <p:nvPr/>
        </p:nvSpPr>
        <p:spPr bwMode="auto">
          <a:xfrm>
            <a:off x="1025525" y="6172200"/>
            <a:ext cx="7051675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|N(S)| &lt; |S|, then it is impossible to have a perfect matching.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2" grpId="0" animBg="1"/>
      <p:bldP spid="621573" grpId="0" animBg="1"/>
      <p:bldP spid="621574" grpId="0" animBg="1"/>
      <p:bldP spid="621575" grpId="0" animBg="1"/>
      <p:bldP spid="621576" grpId="0" animBg="1"/>
      <p:bldP spid="621577" grpId="0" animBg="1"/>
      <p:bldP spid="621578" grpId="0" animBg="1"/>
      <p:bldP spid="621579" grpId="0" animBg="1"/>
      <p:bldP spid="621580" grpId="0" animBg="1"/>
      <p:bldP spid="621581" grpId="0" animBg="1"/>
      <p:bldP spid="621582" grpId="0" animBg="1"/>
      <p:bldP spid="621583" grpId="0" animBg="1"/>
      <p:bldP spid="621584" grpId="0" animBg="1"/>
      <p:bldP spid="621585" grpId="0" animBg="1"/>
      <p:bldP spid="621586" grpId="0" animBg="1"/>
      <p:bldP spid="621587" grpId="0" animBg="1"/>
      <p:bldP spid="621588" grpId="0" animBg="1"/>
      <p:bldP spid="621589" grpId="0" animBg="1"/>
      <p:bldP spid="621592" grpId="0" animBg="1"/>
      <p:bldP spid="621593" grpId="0" animBg="1"/>
      <p:bldP spid="621594" grpId="0"/>
      <p:bldP spid="621595" grpId="0"/>
      <p:bldP spid="621596" grpId="0"/>
      <p:bldP spid="621597" grpId="0" animBg="1"/>
      <p:bldP spid="6215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577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 Necessary and Sufficient Condition</a:t>
            </a:r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838200" y="2590800"/>
            <a:ext cx="7472363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A bipartite graph G=(V,W;E) has a perfect matching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if and only if |N(S)| &gt;= |S| for every subset S of V and W.</a:t>
            </a:r>
          </a:p>
        </p:txBody>
      </p:sp>
      <p:sp>
        <p:nvSpPr>
          <p:cNvPr id="583694" name="Text Box 14"/>
          <p:cNvSpPr txBox="1">
            <a:spLocks noChangeArrowheads="1"/>
          </p:cNvSpPr>
          <p:nvPr/>
        </p:nvSpPr>
        <p:spPr bwMode="auto">
          <a:xfrm>
            <a:off x="2230438" y="4024313"/>
            <a:ext cx="4789487" cy="16144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is a deep theorem.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It tells you exactly when a bipartite graph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does not have a perfect matching.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(Now you can convince the king.)</a:t>
            </a:r>
          </a:p>
        </p:txBody>
      </p:sp>
      <p:sp>
        <p:nvSpPr>
          <p:cNvPr id="583695" name="Text Box 15"/>
          <p:cNvSpPr txBox="1">
            <a:spLocks noChangeArrowheads="1"/>
          </p:cNvSpPr>
          <p:nvPr/>
        </p:nvSpPr>
        <p:spPr bwMode="auto">
          <a:xfrm>
            <a:off x="152400" y="1385888"/>
            <a:ext cx="8820150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 it the only situation when a bipartite graph does not have a perfect matching?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animBg="1"/>
      <p:bldP spid="5836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2049463" y="457200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Bipartite Matching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3228975" y="1681163"/>
            <a:ext cx="1079500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Hackson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1049338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Marking</a:t>
            </a: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5029200" y="1676400"/>
            <a:ext cx="81915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Jesse</a:t>
            </a:r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6819900" y="1676400"/>
            <a:ext cx="64770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Tom</a:t>
            </a: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1600200" y="1676400"/>
            <a:ext cx="56515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Leo</a:t>
            </a:r>
          </a:p>
        </p:txBody>
      </p:sp>
      <p:sp>
        <p:nvSpPr>
          <p:cNvPr id="632843" name="Text Box 11"/>
          <p:cNvSpPr txBox="1">
            <a:spLocks noChangeArrowheads="1"/>
          </p:cNvSpPr>
          <p:nvPr/>
        </p:nvSpPr>
        <p:spPr bwMode="auto">
          <a:xfrm>
            <a:off x="3276600" y="2819400"/>
            <a:ext cx="1160463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Tutorials</a:t>
            </a:r>
          </a:p>
        </p:txBody>
      </p:sp>
      <p:sp>
        <p:nvSpPr>
          <p:cNvPr id="632844" name="Text Box 12"/>
          <p:cNvSpPr txBox="1">
            <a:spLocks noChangeArrowheads="1"/>
          </p:cNvSpPr>
          <p:nvPr/>
        </p:nvSpPr>
        <p:spPr bwMode="auto">
          <a:xfrm>
            <a:off x="4953000" y="2819400"/>
            <a:ext cx="1176338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Solutions</a:t>
            </a:r>
          </a:p>
        </p:txBody>
      </p:sp>
      <p:sp>
        <p:nvSpPr>
          <p:cNvPr id="632845" name="Text Box 13"/>
          <p:cNvSpPr txBox="1">
            <a:spLocks noChangeArrowheads="1"/>
          </p:cNvSpPr>
          <p:nvPr/>
        </p:nvSpPr>
        <p:spPr bwMode="auto">
          <a:xfrm>
            <a:off x="6629400" y="2824163"/>
            <a:ext cx="1362075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Newsgroup</a:t>
            </a:r>
          </a:p>
        </p:txBody>
      </p:sp>
      <p:sp>
        <p:nvSpPr>
          <p:cNvPr id="632846" name="Line 14"/>
          <p:cNvSpPr>
            <a:spLocks noChangeShapeType="1"/>
          </p:cNvSpPr>
          <p:nvPr/>
        </p:nvSpPr>
        <p:spPr bwMode="auto">
          <a:xfrm>
            <a:off x="1981200" y="20574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7" name="Line 15"/>
          <p:cNvSpPr>
            <a:spLocks noChangeShapeType="1"/>
          </p:cNvSpPr>
          <p:nvPr/>
        </p:nvSpPr>
        <p:spPr bwMode="auto">
          <a:xfrm>
            <a:off x="1981200" y="2057400"/>
            <a:ext cx="1905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8" name="Line 16"/>
          <p:cNvSpPr>
            <a:spLocks noChangeShapeType="1"/>
          </p:cNvSpPr>
          <p:nvPr/>
        </p:nvSpPr>
        <p:spPr bwMode="auto">
          <a:xfrm flipH="1">
            <a:off x="2057400" y="20574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9" name="Line 17"/>
          <p:cNvSpPr>
            <a:spLocks noChangeShapeType="1"/>
          </p:cNvSpPr>
          <p:nvPr/>
        </p:nvSpPr>
        <p:spPr bwMode="auto">
          <a:xfrm>
            <a:off x="3581400" y="20574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50" name="Line 18"/>
          <p:cNvSpPr>
            <a:spLocks noChangeShapeType="1"/>
          </p:cNvSpPr>
          <p:nvPr/>
        </p:nvSpPr>
        <p:spPr bwMode="auto">
          <a:xfrm flipH="1">
            <a:off x="3886200" y="20574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51" name="Line 19"/>
          <p:cNvSpPr>
            <a:spLocks noChangeShapeType="1"/>
          </p:cNvSpPr>
          <p:nvPr/>
        </p:nvSpPr>
        <p:spPr bwMode="auto">
          <a:xfrm>
            <a:off x="5410200" y="2057400"/>
            <a:ext cx="1905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52" name="Line 20"/>
          <p:cNvSpPr>
            <a:spLocks noChangeShapeType="1"/>
          </p:cNvSpPr>
          <p:nvPr/>
        </p:nvSpPr>
        <p:spPr bwMode="auto">
          <a:xfrm>
            <a:off x="7162800" y="2057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53" name="Line 21"/>
          <p:cNvSpPr>
            <a:spLocks noChangeShapeType="1"/>
          </p:cNvSpPr>
          <p:nvPr/>
        </p:nvSpPr>
        <p:spPr bwMode="auto">
          <a:xfrm flipH="1">
            <a:off x="5562600" y="20574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54" name="Text Box 22"/>
          <p:cNvSpPr txBox="1">
            <a:spLocks noChangeArrowheads="1"/>
          </p:cNvSpPr>
          <p:nvPr/>
        </p:nvSpPr>
        <p:spPr bwMode="auto">
          <a:xfrm>
            <a:off x="1166813" y="3886200"/>
            <a:ext cx="6757987" cy="12017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Job Assignment Problem:</a:t>
            </a:r>
          </a:p>
          <a:p>
            <a:pPr>
              <a:lnSpc>
                <a:spcPct val="150000"/>
              </a:lnSpc>
            </a:pPr>
            <a:r>
              <a:rPr lang="en-US" altLang="en-US"/>
              <a:t>Each person is willing to do a subset of jobs.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Can you find an assignment so that all jobs are taken care of?</a:t>
            </a:r>
          </a:p>
        </p:txBody>
      </p:sp>
      <p:sp>
        <p:nvSpPr>
          <p:cNvPr id="632855" name="Text Box 23"/>
          <p:cNvSpPr txBox="1">
            <a:spLocks noChangeArrowheads="1"/>
          </p:cNvSpPr>
          <p:nvPr/>
        </p:nvSpPr>
        <p:spPr bwMode="auto">
          <a:xfrm>
            <a:off x="228600" y="5756275"/>
            <a:ext cx="8620125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fact, there is an efficient procedure to find such as assignment! (CSC 3160)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54" grpId="0" animBg="1"/>
      <p:bldP spid="6328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40386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2049463" y="457200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Bipartite Matching</a:t>
            </a:r>
          </a:p>
        </p:txBody>
      </p:sp>
      <p:pic>
        <p:nvPicPr>
          <p:cNvPr id="64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1492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152400" y="5105400"/>
            <a:ext cx="883602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Add a vertex for each square in the board.</a:t>
            </a:r>
          </a:p>
          <a:p>
            <a:pPr>
              <a:lnSpc>
                <a:spcPct val="150000"/>
              </a:lnSpc>
            </a:pPr>
            <a:r>
              <a:rPr lang="en-US" altLang="zh-TW"/>
              <a:t>Add an edge for two squares if they are adjacent.</a:t>
            </a:r>
          </a:p>
          <a:p>
            <a:pPr>
              <a:lnSpc>
                <a:spcPct val="150000"/>
              </a:lnSpc>
            </a:pPr>
            <a:r>
              <a:rPr lang="en-US" altLang="zh-TW"/>
              <a:t>This is a bipartite graph with the black and white squares form the two sides.</a:t>
            </a:r>
          </a:p>
          <a:p>
            <a:pPr>
              <a:lnSpc>
                <a:spcPct val="150000"/>
              </a:lnSpc>
            </a:pPr>
            <a:r>
              <a:rPr lang="en-US" altLang="zh-TW"/>
              <a:t>A perfect matching in this graph corresponds to a perfect placement of dominos.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40386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2049463" y="457200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Bipartite Matching</a:t>
            </a:r>
          </a:p>
        </p:txBody>
      </p:sp>
      <p:pic>
        <p:nvPicPr>
          <p:cNvPr id="631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1492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1619250" y="5383213"/>
            <a:ext cx="5848350" cy="788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With Hall’s theorem, now you can determine exactly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when a partial chessboard can be filled with dominos.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2049463" y="457200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Bipartite Matching</a:t>
            </a:r>
          </a:p>
        </p:txBody>
      </p:sp>
      <p:pic>
        <p:nvPicPr>
          <p:cNvPr id="633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505200"/>
            <a:ext cx="230346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72263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Latin Square: </a:t>
            </a:r>
            <a:r>
              <a:rPr lang="en-US" altLang="en-US"/>
              <a:t>a nxn square, the goal is to fill the square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         with numbers from 1 to n so that:</a:t>
            </a:r>
          </a:p>
          <a:p>
            <a:pPr lvl="4"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Each row contains every number from 1 to n.</a:t>
            </a:r>
          </a:p>
          <a:p>
            <a:pPr lvl="4"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Each column contains every number from 1 to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3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3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2049463" y="457200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Bipartite Matching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112713" y="1462088"/>
            <a:ext cx="8878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Suppose you are given a </a:t>
            </a:r>
            <a:r>
              <a:rPr lang="en-US" altLang="en-US">
                <a:solidFill>
                  <a:srgbClr val="A50021"/>
                </a:solidFill>
              </a:rPr>
              <a:t>partial</a:t>
            </a:r>
            <a:r>
              <a:rPr lang="en-US" altLang="en-US"/>
              <a:t> Latin Square when some rows are already filled in.</a:t>
            </a:r>
          </a:p>
        </p:txBody>
      </p:sp>
      <p:pic>
        <p:nvPicPr>
          <p:cNvPr id="6348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68488"/>
            <a:ext cx="3176588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86" name="Text Box 6"/>
          <p:cNvSpPr txBox="1">
            <a:spLocks noChangeArrowheads="1"/>
          </p:cNvSpPr>
          <p:nvPr/>
        </p:nvSpPr>
        <p:spPr bwMode="auto">
          <a:xfrm>
            <a:off x="2133600" y="4953000"/>
            <a:ext cx="4824413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you always extend it to a Latin Square?</a:t>
            </a:r>
          </a:p>
        </p:txBody>
      </p:sp>
      <p:sp>
        <p:nvSpPr>
          <p:cNvPr id="634887" name="Text Box 7"/>
          <p:cNvSpPr txBox="1">
            <a:spLocks noChangeArrowheads="1"/>
          </p:cNvSpPr>
          <p:nvPr/>
        </p:nvSpPr>
        <p:spPr bwMode="auto">
          <a:xfrm>
            <a:off x="1373188" y="5832475"/>
            <a:ext cx="6408737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With Hall’s theorem, you can prove that the answer is 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6" grpId="0" animBg="1"/>
      <p:bldP spid="6348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ext Box 2"/>
          <p:cNvSpPr txBox="1">
            <a:spLocks noChangeArrowheads="1"/>
          </p:cNvSpPr>
          <p:nvPr/>
        </p:nvSpPr>
        <p:spPr bwMode="auto">
          <a:xfrm>
            <a:off x="3825875" y="457200"/>
            <a:ext cx="150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Matching</a:t>
            </a:r>
          </a:p>
        </p:txBody>
      </p:sp>
      <p:sp>
        <p:nvSpPr>
          <p:cNvPr id="574481" name="Text Box 17"/>
          <p:cNvSpPr txBox="1">
            <a:spLocks noChangeArrowheads="1"/>
          </p:cNvSpPr>
          <p:nvPr/>
        </p:nvSpPr>
        <p:spPr bwMode="auto">
          <a:xfrm>
            <a:off x="1066800" y="1447800"/>
            <a:ext cx="6948488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Today’s goal:</a:t>
            </a:r>
            <a:r>
              <a:rPr lang="en-US" altLang="en-US"/>
              <a:t> to </a:t>
            </a:r>
            <a:r>
              <a:rPr lang="en-US" altLang="en-US">
                <a:solidFill>
                  <a:srgbClr val="A50021"/>
                </a:solidFill>
              </a:rPr>
              <a:t>“match”</a:t>
            </a:r>
            <a:r>
              <a:rPr lang="en-US" altLang="en-US"/>
              <a:t> the boys and the girls in a </a:t>
            </a:r>
            <a:r>
              <a:rPr lang="en-US" altLang="en-US">
                <a:solidFill>
                  <a:srgbClr val="A50021"/>
                </a:solidFill>
              </a:rPr>
              <a:t>“good”</a:t>
            </a:r>
            <a:r>
              <a:rPr lang="en-US" altLang="en-US"/>
              <a:t> way.</a:t>
            </a:r>
          </a:p>
        </p:txBody>
      </p:sp>
      <p:sp>
        <p:nvSpPr>
          <p:cNvPr id="574482" name="Text Box 18"/>
          <p:cNvSpPr txBox="1">
            <a:spLocks noChangeArrowheads="1"/>
          </p:cNvSpPr>
          <p:nvPr/>
        </p:nvSpPr>
        <p:spPr bwMode="auto">
          <a:xfrm>
            <a:off x="1066800" y="2519363"/>
            <a:ext cx="2360613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is a matching?</a:t>
            </a:r>
          </a:p>
        </p:txBody>
      </p:sp>
      <p:sp>
        <p:nvSpPr>
          <p:cNvPr id="574483" name="Text Box 19"/>
          <p:cNvSpPr txBox="1">
            <a:spLocks noChangeArrowheads="1"/>
          </p:cNvSpPr>
          <p:nvPr/>
        </p:nvSpPr>
        <p:spPr bwMode="auto">
          <a:xfrm>
            <a:off x="1295400" y="3259138"/>
            <a:ext cx="4648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/>
              <a:t> Each boy is married to at most one girl.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Each girl is married to at most one boy.</a:t>
            </a:r>
          </a:p>
        </p:txBody>
      </p:sp>
      <p:sp>
        <p:nvSpPr>
          <p:cNvPr id="574484" name="Text Box 20"/>
          <p:cNvSpPr txBox="1">
            <a:spLocks noChangeArrowheads="1"/>
          </p:cNvSpPr>
          <p:nvPr/>
        </p:nvSpPr>
        <p:spPr bwMode="auto">
          <a:xfrm>
            <a:off x="1066800" y="4652963"/>
            <a:ext cx="2925763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is a </a:t>
            </a:r>
            <a:r>
              <a:rPr lang="en-US" altLang="en-US">
                <a:solidFill>
                  <a:srgbClr val="A50021"/>
                </a:solidFill>
              </a:rPr>
              <a:t>good</a:t>
            </a:r>
            <a:r>
              <a:rPr lang="en-US" altLang="en-US"/>
              <a:t> matching?</a:t>
            </a:r>
          </a:p>
        </p:txBody>
      </p:sp>
      <p:sp>
        <p:nvSpPr>
          <p:cNvPr id="574485" name="Text Box 21"/>
          <p:cNvSpPr txBox="1">
            <a:spLocks noChangeArrowheads="1"/>
          </p:cNvSpPr>
          <p:nvPr/>
        </p:nvSpPr>
        <p:spPr bwMode="auto">
          <a:xfrm>
            <a:off x="1295400" y="5468938"/>
            <a:ext cx="74168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b="1"/>
              <a:t> A stable matching:</a:t>
            </a:r>
            <a:r>
              <a:rPr lang="en-US" altLang="en-US"/>
              <a:t> They have no incentive to break up…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 b="1"/>
              <a:t> A maximum matching:</a:t>
            </a:r>
            <a:r>
              <a:rPr lang="en-US" altLang="en-US"/>
              <a:t> To maximize the number of pairs married…</a:t>
            </a:r>
          </a:p>
        </p:txBody>
      </p:sp>
      <p:sp>
        <p:nvSpPr>
          <p:cNvPr id="574486" name="AutoShape 22"/>
          <p:cNvSpPr>
            <a:spLocks noChangeArrowheads="1"/>
          </p:cNvSpPr>
          <p:nvPr/>
        </p:nvSpPr>
        <p:spPr bwMode="auto">
          <a:xfrm>
            <a:off x="5791200" y="4343400"/>
            <a:ext cx="2895600" cy="838200"/>
          </a:xfrm>
          <a:prstGeom prst="wedgeRoundRectCallout">
            <a:avLst>
              <a:gd name="adj1" fmla="val -36019"/>
              <a:gd name="adj2" fmla="val 76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Depending on the</a:t>
            </a:r>
          </a:p>
          <a:p>
            <a:pPr algn="ctr">
              <a:lnSpc>
                <a:spcPct val="150000"/>
              </a:lnSpc>
            </a:pPr>
            <a:r>
              <a:rPr lang="en-US" altLang="en-US"/>
              <a:t>information we 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82" grpId="0" animBg="1"/>
      <p:bldP spid="574484" grpId="0" animBg="1"/>
      <p:bldP spid="57448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2049463" y="457200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Bipartite Matching</a:t>
            </a: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96838" y="1447800"/>
            <a:ext cx="8894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Given a partial Latin square, we construct a bipartite graph to fill in the next row.</a:t>
            </a:r>
          </a:p>
        </p:txBody>
      </p:sp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176588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3079" name="Oval 7"/>
          <p:cNvSpPr>
            <a:spLocks noChangeArrowheads="1"/>
          </p:cNvSpPr>
          <p:nvPr/>
        </p:nvSpPr>
        <p:spPr bwMode="auto">
          <a:xfrm>
            <a:off x="51816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0" name="Oval 8"/>
          <p:cNvSpPr>
            <a:spLocks noChangeArrowheads="1"/>
          </p:cNvSpPr>
          <p:nvPr/>
        </p:nvSpPr>
        <p:spPr bwMode="auto">
          <a:xfrm>
            <a:off x="58674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1" name="Oval 9"/>
          <p:cNvSpPr>
            <a:spLocks noChangeArrowheads="1"/>
          </p:cNvSpPr>
          <p:nvPr/>
        </p:nvSpPr>
        <p:spPr bwMode="auto">
          <a:xfrm>
            <a:off x="65532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2" name="Oval 10"/>
          <p:cNvSpPr>
            <a:spLocks noChangeArrowheads="1"/>
          </p:cNvSpPr>
          <p:nvPr/>
        </p:nvSpPr>
        <p:spPr bwMode="auto">
          <a:xfrm>
            <a:off x="72390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3" name="Oval 11"/>
          <p:cNvSpPr>
            <a:spLocks noChangeArrowheads="1"/>
          </p:cNvSpPr>
          <p:nvPr/>
        </p:nvSpPr>
        <p:spPr bwMode="auto">
          <a:xfrm>
            <a:off x="79248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4" name="Oval 12"/>
          <p:cNvSpPr>
            <a:spLocks noChangeArrowheads="1"/>
          </p:cNvSpPr>
          <p:nvPr/>
        </p:nvSpPr>
        <p:spPr bwMode="auto">
          <a:xfrm>
            <a:off x="79248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5" name="Oval 13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6" name="Oval 14"/>
          <p:cNvSpPr>
            <a:spLocks noChangeArrowheads="1"/>
          </p:cNvSpPr>
          <p:nvPr/>
        </p:nvSpPr>
        <p:spPr bwMode="auto">
          <a:xfrm>
            <a:off x="65532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7" name="Oval 15"/>
          <p:cNvSpPr>
            <a:spLocks noChangeArrowheads="1"/>
          </p:cNvSpPr>
          <p:nvPr/>
        </p:nvSpPr>
        <p:spPr bwMode="auto">
          <a:xfrm>
            <a:off x="58674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8" name="Oval 16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9" name="Text Box 17"/>
          <p:cNvSpPr txBox="1">
            <a:spLocks noChangeArrowheads="1"/>
          </p:cNvSpPr>
          <p:nvPr/>
        </p:nvSpPr>
        <p:spPr bwMode="auto">
          <a:xfrm>
            <a:off x="4114800" y="2528888"/>
            <a:ext cx="900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column</a:t>
            </a: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4038600" y="3900488"/>
            <a:ext cx="969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number</a:t>
            </a:r>
          </a:p>
        </p:txBody>
      </p:sp>
      <p:sp>
        <p:nvSpPr>
          <p:cNvPr id="643091" name="Rectangle 19"/>
          <p:cNvSpPr>
            <a:spLocks noChangeArrowheads="1"/>
          </p:cNvSpPr>
          <p:nvPr/>
        </p:nvSpPr>
        <p:spPr bwMode="auto">
          <a:xfrm>
            <a:off x="762000" y="40386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5089525" y="222408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5791200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643094" name="Text Box 22"/>
          <p:cNvSpPr txBox="1">
            <a:spLocks noChangeArrowheads="1"/>
          </p:cNvSpPr>
          <p:nvPr/>
        </p:nvSpPr>
        <p:spPr bwMode="auto">
          <a:xfrm>
            <a:off x="6494463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3</a:t>
            </a:r>
          </a:p>
        </p:txBody>
      </p:sp>
      <p:sp>
        <p:nvSpPr>
          <p:cNvPr id="643095" name="Text Box 23"/>
          <p:cNvSpPr txBox="1">
            <a:spLocks noChangeArrowheads="1"/>
          </p:cNvSpPr>
          <p:nvPr/>
        </p:nvSpPr>
        <p:spPr bwMode="auto">
          <a:xfrm>
            <a:off x="7180263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4</a:t>
            </a:r>
          </a:p>
        </p:txBody>
      </p:sp>
      <p:sp>
        <p:nvSpPr>
          <p:cNvPr id="643096" name="Text Box 24"/>
          <p:cNvSpPr txBox="1">
            <a:spLocks noChangeArrowheads="1"/>
          </p:cNvSpPr>
          <p:nvPr/>
        </p:nvSpPr>
        <p:spPr bwMode="auto">
          <a:xfrm>
            <a:off x="7866063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5053013" y="43434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5754688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643099" name="Text Box 27"/>
          <p:cNvSpPr txBox="1">
            <a:spLocks noChangeArrowheads="1"/>
          </p:cNvSpPr>
          <p:nvPr/>
        </p:nvSpPr>
        <p:spPr bwMode="auto">
          <a:xfrm>
            <a:off x="6457950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3</a:t>
            </a: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7143750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4</a:t>
            </a:r>
          </a:p>
        </p:txBody>
      </p:sp>
      <p:sp>
        <p:nvSpPr>
          <p:cNvPr id="643101" name="Text Box 29"/>
          <p:cNvSpPr txBox="1">
            <a:spLocks noChangeArrowheads="1"/>
          </p:cNvSpPr>
          <p:nvPr/>
        </p:nvSpPr>
        <p:spPr bwMode="auto">
          <a:xfrm>
            <a:off x="7829550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</a:p>
        </p:txBody>
      </p:sp>
      <p:sp>
        <p:nvSpPr>
          <p:cNvPr id="643102" name="Text Box 30"/>
          <p:cNvSpPr txBox="1">
            <a:spLocks noChangeArrowheads="1"/>
          </p:cNvSpPr>
          <p:nvPr/>
        </p:nvSpPr>
        <p:spPr bwMode="auto">
          <a:xfrm>
            <a:off x="495300" y="5410200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Add one vertex for each column, and one vertex for each number.</a:t>
            </a:r>
          </a:p>
        </p:txBody>
      </p:sp>
      <p:sp>
        <p:nvSpPr>
          <p:cNvPr id="643103" name="Text Box 31"/>
          <p:cNvSpPr txBox="1">
            <a:spLocks noChangeArrowheads="1"/>
          </p:cNvSpPr>
          <p:nvPr/>
        </p:nvSpPr>
        <p:spPr bwMode="auto">
          <a:xfrm>
            <a:off x="457200" y="6019800"/>
            <a:ext cx="797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Add an edge between column i and color j if color j can be put in column i.</a:t>
            </a:r>
          </a:p>
        </p:txBody>
      </p:sp>
      <p:sp>
        <p:nvSpPr>
          <p:cNvPr id="643104" name="Line 32"/>
          <p:cNvSpPr>
            <a:spLocks noChangeShapeType="1"/>
          </p:cNvSpPr>
          <p:nvPr/>
        </p:nvSpPr>
        <p:spPr bwMode="auto">
          <a:xfrm>
            <a:off x="5257800" y="2819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05" name="Line 33"/>
          <p:cNvSpPr>
            <a:spLocks noChangeShapeType="1"/>
          </p:cNvSpPr>
          <p:nvPr/>
        </p:nvSpPr>
        <p:spPr bwMode="auto">
          <a:xfrm>
            <a:off x="5257800" y="2819400"/>
            <a:ext cx="2743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06" name="Line 34"/>
          <p:cNvSpPr>
            <a:spLocks noChangeShapeType="1"/>
          </p:cNvSpPr>
          <p:nvPr/>
        </p:nvSpPr>
        <p:spPr bwMode="auto">
          <a:xfrm>
            <a:off x="5943600" y="28194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07" name="Line 35"/>
          <p:cNvSpPr>
            <a:spLocks noChangeShapeType="1"/>
          </p:cNvSpPr>
          <p:nvPr/>
        </p:nvSpPr>
        <p:spPr bwMode="auto">
          <a:xfrm>
            <a:off x="5943600" y="28194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08" name="Line 36"/>
          <p:cNvSpPr>
            <a:spLocks noChangeShapeType="1"/>
          </p:cNvSpPr>
          <p:nvPr/>
        </p:nvSpPr>
        <p:spPr bwMode="auto">
          <a:xfrm flipH="1">
            <a:off x="5943600" y="28194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09" name="Line 37"/>
          <p:cNvSpPr>
            <a:spLocks noChangeShapeType="1"/>
          </p:cNvSpPr>
          <p:nvPr/>
        </p:nvSpPr>
        <p:spPr bwMode="auto">
          <a:xfrm>
            <a:off x="6629400" y="28194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10" name="Line 38"/>
          <p:cNvSpPr>
            <a:spLocks noChangeShapeType="1"/>
          </p:cNvSpPr>
          <p:nvPr/>
        </p:nvSpPr>
        <p:spPr bwMode="auto">
          <a:xfrm>
            <a:off x="7315200" y="2819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11" name="Line 39"/>
          <p:cNvSpPr>
            <a:spLocks noChangeShapeType="1"/>
          </p:cNvSpPr>
          <p:nvPr/>
        </p:nvSpPr>
        <p:spPr bwMode="auto">
          <a:xfrm flipH="1">
            <a:off x="5257800" y="28194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12" name="Line 40"/>
          <p:cNvSpPr>
            <a:spLocks noChangeShapeType="1"/>
          </p:cNvSpPr>
          <p:nvPr/>
        </p:nvSpPr>
        <p:spPr bwMode="auto">
          <a:xfrm flipH="1">
            <a:off x="5943600" y="28194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13" name="Line 41"/>
          <p:cNvSpPr>
            <a:spLocks noChangeShapeType="1"/>
          </p:cNvSpPr>
          <p:nvPr/>
        </p:nvSpPr>
        <p:spPr bwMode="auto">
          <a:xfrm flipH="1">
            <a:off x="6629400" y="28194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14" name="Text Box 42"/>
          <p:cNvSpPr txBox="1">
            <a:spLocks noChangeArrowheads="1"/>
          </p:cNvSpPr>
          <p:nvPr/>
        </p:nvSpPr>
        <p:spPr bwMode="auto">
          <a:xfrm>
            <a:off x="533400" y="4891088"/>
            <a:ext cx="539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We want to “match” the numbers to the columns.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4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9" grpId="0" animBg="1"/>
      <p:bldP spid="643080" grpId="0" animBg="1"/>
      <p:bldP spid="643081" grpId="0" animBg="1"/>
      <p:bldP spid="643082" grpId="0" animBg="1"/>
      <p:bldP spid="643083" grpId="0" animBg="1"/>
      <p:bldP spid="643084" grpId="0" animBg="1"/>
      <p:bldP spid="643085" grpId="0" animBg="1"/>
      <p:bldP spid="643086" grpId="0" animBg="1"/>
      <p:bldP spid="643087" grpId="0" animBg="1"/>
      <p:bldP spid="643088" grpId="0" animBg="1"/>
      <p:bldP spid="643089" grpId="0"/>
      <p:bldP spid="643090" grpId="0"/>
      <p:bldP spid="643092" grpId="0"/>
      <p:bldP spid="643093" grpId="0"/>
      <p:bldP spid="643094" grpId="0"/>
      <p:bldP spid="643095" grpId="0"/>
      <p:bldP spid="643096" grpId="0"/>
      <p:bldP spid="643097" grpId="0"/>
      <p:bldP spid="643098" grpId="0"/>
      <p:bldP spid="643099" grpId="0"/>
      <p:bldP spid="643100" grpId="0"/>
      <p:bldP spid="643101" grpId="0"/>
      <p:bldP spid="643102" grpId="0"/>
      <p:bldP spid="643103" grpId="0"/>
      <p:bldP spid="643104" grpId="0" animBg="1"/>
      <p:bldP spid="643105" grpId="0" animBg="1"/>
      <p:bldP spid="643106" grpId="0" animBg="1"/>
      <p:bldP spid="643107" grpId="0" animBg="1"/>
      <p:bldP spid="643108" grpId="0" animBg="1"/>
      <p:bldP spid="643109" grpId="0" animBg="1"/>
      <p:bldP spid="643110" grpId="0" animBg="1"/>
      <p:bldP spid="643111" grpId="0" animBg="1"/>
      <p:bldP spid="643112" grpId="0" animBg="1"/>
      <p:bldP spid="643113" grpId="0" animBg="1"/>
      <p:bldP spid="6431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2049463" y="457200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Bipartite Matching</a:t>
            </a: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96838" y="1447800"/>
            <a:ext cx="8894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Given a partial Latin square, we construct a bipartite graph to fill in the next row.</a:t>
            </a:r>
          </a:p>
        </p:txBody>
      </p:sp>
      <p:pic>
        <p:nvPicPr>
          <p:cNvPr id="64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176588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113" name="Rectangle 17"/>
          <p:cNvSpPr>
            <a:spLocks noChangeArrowheads="1"/>
          </p:cNvSpPr>
          <p:nvPr/>
        </p:nvSpPr>
        <p:spPr bwMode="auto">
          <a:xfrm>
            <a:off x="762000" y="39624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26" name="Line 30"/>
          <p:cNvSpPr>
            <a:spLocks noChangeShapeType="1"/>
          </p:cNvSpPr>
          <p:nvPr/>
        </p:nvSpPr>
        <p:spPr bwMode="auto">
          <a:xfrm>
            <a:off x="5257800" y="2819400"/>
            <a:ext cx="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29" name="Line 33"/>
          <p:cNvSpPr>
            <a:spLocks noChangeShapeType="1"/>
          </p:cNvSpPr>
          <p:nvPr/>
        </p:nvSpPr>
        <p:spPr bwMode="auto">
          <a:xfrm>
            <a:off x="5943600" y="2819400"/>
            <a:ext cx="20574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30" name="Line 34"/>
          <p:cNvSpPr>
            <a:spLocks noChangeShapeType="1"/>
          </p:cNvSpPr>
          <p:nvPr/>
        </p:nvSpPr>
        <p:spPr bwMode="auto">
          <a:xfrm flipH="1">
            <a:off x="5943600" y="2819400"/>
            <a:ext cx="6858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32" name="Line 36"/>
          <p:cNvSpPr>
            <a:spLocks noChangeShapeType="1"/>
          </p:cNvSpPr>
          <p:nvPr/>
        </p:nvSpPr>
        <p:spPr bwMode="auto">
          <a:xfrm>
            <a:off x="7315200" y="2819400"/>
            <a:ext cx="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35" name="Line 39"/>
          <p:cNvSpPr>
            <a:spLocks noChangeShapeType="1"/>
          </p:cNvSpPr>
          <p:nvPr/>
        </p:nvSpPr>
        <p:spPr bwMode="auto">
          <a:xfrm flipH="1">
            <a:off x="6629400" y="2819400"/>
            <a:ext cx="13716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36" name="Text Box 40"/>
          <p:cNvSpPr txBox="1">
            <a:spLocks noChangeArrowheads="1"/>
          </p:cNvSpPr>
          <p:nvPr/>
        </p:nvSpPr>
        <p:spPr bwMode="auto">
          <a:xfrm>
            <a:off x="685800" y="4953000"/>
            <a:ext cx="772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A perfect matching corresponds to a valid assignment of the next row.</a:t>
            </a:r>
          </a:p>
        </p:txBody>
      </p:sp>
      <p:sp>
        <p:nvSpPr>
          <p:cNvPr id="644151" name="Oval 55"/>
          <p:cNvSpPr>
            <a:spLocks noChangeArrowheads="1"/>
          </p:cNvSpPr>
          <p:nvPr/>
        </p:nvSpPr>
        <p:spPr bwMode="auto">
          <a:xfrm>
            <a:off x="51816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2" name="Oval 56"/>
          <p:cNvSpPr>
            <a:spLocks noChangeArrowheads="1"/>
          </p:cNvSpPr>
          <p:nvPr/>
        </p:nvSpPr>
        <p:spPr bwMode="auto">
          <a:xfrm>
            <a:off x="58674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3" name="Oval 57"/>
          <p:cNvSpPr>
            <a:spLocks noChangeArrowheads="1"/>
          </p:cNvSpPr>
          <p:nvPr/>
        </p:nvSpPr>
        <p:spPr bwMode="auto">
          <a:xfrm>
            <a:off x="65532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4" name="Oval 58"/>
          <p:cNvSpPr>
            <a:spLocks noChangeArrowheads="1"/>
          </p:cNvSpPr>
          <p:nvPr/>
        </p:nvSpPr>
        <p:spPr bwMode="auto">
          <a:xfrm>
            <a:off x="72390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5" name="Oval 59"/>
          <p:cNvSpPr>
            <a:spLocks noChangeArrowheads="1"/>
          </p:cNvSpPr>
          <p:nvPr/>
        </p:nvSpPr>
        <p:spPr bwMode="auto">
          <a:xfrm>
            <a:off x="79248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6" name="Oval 60"/>
          <p:cNvSpPr>
            <a:spLocks noChangeArrowheads="1"/>
          </p:cNvSpPr>
          <p:nvPr/>
        </p:nvSpPr>
        <p:spPr bwMode="auto">
          <a:xfrm>
            <a:off x="79248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7" name="Oval 61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8" name="Oval 62"/>
          <p:cNvSpPr>
            <a:spLocks noChangeArrowheads="1"/>
          </p:cNvSpPr>
          <p:nvPr/>
        </p:nvSpPr>
        <p:spPr bwMode="auto">
          <a:xfrm>
            <a:off x="65532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59" name="Oval 63"/>
          <p:cNvSpPr>
            <a:spLocks noChangeArrowheads="1"/>
          </p:cNvSpPr>
          <p:nvPr/>
        </p:nvSpPr>
        <p:spPr bwMode="auto">
          <a:xfrm>
            <a:off x="58674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60" name="Oval 64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61" name="Text Box 65"/>
          <p:cNvSpPr txBox="1">
            <a:spLocks noChangeArrowheads="1"/>
          </p:cNvSpPr>
          <p:nvPr/>
        </p:nvSpPr>
        <p:spPr bwMode="auto">
          <a:xfrm>
            <a:off x="4114800" y="2528888"/>
            <a:ext cx="900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column</a:t>
            </a:r>
          </a:p>
        </p:txBody>
      </p:sp>
      <p:sp>
        <p:nvSpPr>
          <p:cNvPr id="644162" name="Text Box 66"/>
          <p:cNvSpPr txBox="1">
            <a:spLocks noChangeArrowheads="1"/>
          </p:cNvSpPr>
          <p:nvPr/>
        </p:nvSpPr>
        <p:spPr bwMode="auto">
          <a:xfrm>
            <a:off x="4038600" y="3900488"/>
            <a:ext cx="969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number</a:t>
            </a:r>
          </a:p>
        </p:txBody>
      </p:sp>
      <p:sp>
        <p:nvSpPr>
          <p:cNvPr id="644163" name="Text Box 67"/>
          <p:cNvSpPr txBox="1">
            <a:spLocks noChangeArrowheads="1"/>
          </p:cNvSpPr>
          <p:nvPr/>
        </p:nvSpPr>
        <p:spPr bwMode="auto">
          <a:xfrm>
            <a:off x="5089525" y="222408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644164" name="Text Box 68"/>
          <p:cNvSpPr txBox="1">
            <a:spLocks noChangeArrowheads="1"/>
          </p:cNvSpPr>
          <p:nvPr/>
        </p:nvSpPr>
        <p:spPr bwMode="auto">
          <a:xfrm>
            <a:off x="5791200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644165" name="Text Box 69"/>
          <p:cNvSpPr txBox="1">
            <a:spLocks noChangeArrowheads="1"/>
          </p:cNvSpPr>
          <p:nvPr/>
        </p:nvSpPr>
        <p:spPr bwMode="auto">
          <a:xfrm>
            <a:off x="6494463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3</a:t>
            </a:r>
          </a:p>
        </p:txBody>
      </p:sp>
      <p:sp>
        <p:nvSpPr>
          <p:cNvPr id="644166" name="Text Box 70"/>
          <p:cNvSpPr txBox="1">
            <a:spLocks noChangeArrowheads="1"/>
          </p:cNvSpPr>
          <p:nvPr/>
        </p:nvSpPr>
        <p:spPr bwMode="auto">
          <a:xfrm>
            <a:off x="7180263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4</a:t>
            </a:r>
          </a:p>
        </p:txBody>
      </p:sp>
      <p:sp>
        <p:nvSpPr>
          <p:cNvPr id="644167" name="Text Box 71"/>
          <p:cNvSpPr txBox="1">
            <a:spLocks noChangeArrowheads="1"/>
          </p:cNvSpPr>
          <p:nvPr/>
        </p:nvSpPr>
        <p:spPr bwMode="auto">
          <a:xfrm>
            <a:off x="7866063" y="2224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</a:p>
        </p:txBody>
      </p:sp>
      <p:sp>
        <p:nvSpPr>
          <p:cNvPr id="644168" name="Text Box 72"/>
          <p:cNvSpPr txBox="1">
            <a:spLocks noChangeArrowheads="1"/>
          </p:cNvSpPr>
          <p:nvPr/>
        </p:nvSpPr>
        <p:spPr bwMode="auto">
          <a:xfrm>
            <a:off x="5053013" y="43434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644169" name="Text Box 73"/>
          <p:cNvSpPr txBox="1">
            <a:spLocks noChangeArrowheads="1"/>
          </p:cNvSpPr>
          <p:nvPr/>
        </p:nvSpPr>
        <p:spPr bwMode="auto">
          <a:xfrm>
            <a:off x="5754688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644170" name="Text Box 74"/>
          <p:cNvSpPr txBox="1">
            <a:spLocks noChangeArrowheads="1"/>
          </p:cNvSpPr>
          <p:nvPr/>
        </p:nvSpPr>
        <p:spPr bwMode="auto">
          <a:xfrm>
            <a:off x="6457950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3</a:t>
            </a:r>
          </a:p>
        </p:txBody>
      </p:sp>
      <p:sp>
        <p:nvSpPr>
          <p:cNvPr id="644171" name="Text Box 75"/>
          <p:cNvSpPr txBox="1">
            <a:spLocks noChangeArrowheads="1"/>
          </p:cNvSpPr>
          <p:nvPr/>
        </p:nvSpPr>
        <p:spPr bwMode="auto">
          <a:xfrm>
            <a:off x="7143750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4</a:t>
            </a:r>
          </a:p>
        </p:txBody>
      </p:sp>
      <p:sp>
        <p:nvSpPr>
          <p:cNvPr id="644172" name="Text Box 76"/>
          <p:cNvSpPr txBox="1">
            <a:spLocks noChangeArrowheads="1"/>
          </p:cNvSpPr>
          <p:nvPr/>
        </p:nvSpPr>
        <p:spPr bwMode="auto">
          <a:xfrm>
            <a:off x="7829550" y="43434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</a:p>
        </p:txBody>
      </p:sp>
      <p:sp>
        <p:nvSpPr>
          <p:cNvPr id="644173" name="Line 77"/>
          <p:cNvSpPr>
            <a:spLocks noChangeShapeType="1"/>
          </p:cNvSpPr>
          <p:nvPr/>
        </p:nvSpPr>
        <p:spPr bwMode="auto">
          <a:xfrm>
            <a:off x="5257800" y="2819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74" name="Line 78"/>
          <p:cNvSpPr>
            <a:spLocks noChangeShapeType="1"/>
          </p:cNvSpPr>
          <p:nvPr/>
        </p:nvSpPr>
        <p:spPr bwMode="auto">
          <a:xfrm>
            <a:off x="5257800" y="2819400"/>
            <a:ext cx="2743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75" name="Line 79"/>
          <p:cNvSpPr>
            <a:spLocks noChangeShapeType="1"/>
          </p:cNvSpPr>
          <p:nvPr/>
        </p:nvSpPr>
        <p:spPr bwMode="auto">
          <a:xfrm>
            <a:off x="5943600" y="28194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76" name="Line 80"/>
          <p:cNvSpPr>
            <a:spLocks noChangeShapeType="1"/>
          </p:cNvSpPr>
          <p:nvPr/>
        </p:nvSpPr>
        <p:spPr bwMode="auto">
          <a:xfrm>
            <a:off x="5943600" y="28194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77" name="Line 81"/>
          <p:cNvSpPr>
            <a:spLocks noChangeShapeType="1"/>
          </p:cNvSpPr>
          <p:nvPr/>
        </p:nvSpPr>
        <p:spPr bwMode="auto">
          <a:xfrm flipH="1">
            <a:off x="5943600" y="28194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78" name="Line 82"/>
          <p:cNvSpPr>
            <a:spLocks noChangeShapeType="1"/>
          </p:cNvSpPr>
          <p:nvPr/>
        </p:nvSpPr>
        <p:spPr bwMode="auto">
          <a:xfrm>
            <a:off x="6629400" y="28194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79" name="Line 83"/>
          <p:cNvSpPr>
            <a:spLocks noChangeShapeType="1"/>
          </p:cNvSpPr>
          <p:nvPr/>
        </p:nvSpPr>
        <p:spPr bwMode="auto">
          <a:xfrm>
            <a:off x="7315200" y="2819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80" name="Line 84"/>
          <p:cNvSpPr>
            <a:spLocks noChangeShapeType="1"/>
          </p:cNvSpPr>
          <p:nvPr/>
        </p:nvSpPr>
        <p:spPr bwMode="auto">
          <a:xfrm flipH="1">
            <a:off x="5257800" y="28194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81" name="Line 85"/>
          <p:cNvSpPr>
            <a:spLocks noChangeShapeType="1"/>
          </p:cNvSpPr>
          <p:nvPr/>
        </p:nvSpPr>
        <p:spPr bwMode="auto">
          <a:xfrm flipH="1">
            <a:off x="5943600" y="28194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82" name="Line 86"/>
          <p:cNvSpPr>
            <a:spLocks noChangeShapeType="1"/>
          </p:cNvSpPr>
          <p:nvPr/>
        </p:nvSpPr>
        <p:spPr bwMode="auto">
          <a:xfrm flipH="1">
            <a:off x="6629400" y="28194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83" name="Text Box 87"/>
          <p:cNvSpPr txBox="1">
            <a:spLocks noChangeArrowheads="1"/>
          </p:cNvSpPr>
          <p:nvPr/>
        </p:nvSpPr>
        <p:spPr bwMode="auto">
          <a:xfrm>
            <a:off x="1524000" y="35052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644184" name="Text Box 88"/>
          <p:cNvSpPr txBox="1">
            <a:spLocks noChangeArrowheads="1"/>
          </p:cNvSpPr>
          <p:nvPr/>
        </p:nvSpPr>
        <p:spPr bwMode="auto">
          <a:xfrm>
            <a:off x="1962150" y="3505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</a:p>
        </p:txBody>
      </p:sp>
      <p:sp>
        <p:nvSpPr>
          <p:cNvPr id="644185" name="Text Box 89"/>
          <p:cNvSpPr txBox="1">
            <a:spLocks noChangeArrowheads="1"/>
          </p:cNvSpPr>
          <p:nvPr/>
        </p:nvSpPr>
        <p:spPr bwMode="auto">
          <a:xfrm>
            <a:off x="2362200" y="3505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644186" name="Text Box 90"/>
          <p:cNvSpPr txBox="1">
            <a:spLocks noChangeArrowheads="1"/>
          </p:cNvSpPr>
          <p:nvPr/>
        </p:nvSpPr>
        <p:spPr bwMode="auto">
          <a:xfrm>
            <a:off x="2743200" y="3505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4</a:t>
            </a:r>
          </a:p>
        </p:txBody>
      </p:sp>
      <p:sp>
        <p:nvSpPr>
          <p:cNvPr id="644187" name="Text Box 91"/>
          <p:cNvSpPr txBox="1">
            <a:spLocks noChangeArrowheads="1"/>
          </p:cNvSpPr>
          <p:nvPr/>
        </p:nvSpPr>
        <p:spPr bwMode="auto">
          <a:xfrm>
            <a:off x="3200400" y="35194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3</a:t>
            </a:r>
          </a:p>
        </p:txBody>
      </p:sp>
      <p:sp>
        <p:nvSpPr>
          <p:cNvPr id="644188" name="Text Box 92"/>
          <p:cNvSpPr txBox="1">
            <a:spLocks noChangeArrowheads="1"/>
          </p:cNvSpPr>
          <p:nvPr/>
        </p:nvSpPr>
        <p:spPr bwMode="auto">
          <a:xfrm>
            <a:off x="685800" y="5562600"/>
            <a:ext cx="779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If we can always complete the next row, then by </a:t>
            </a:r>
            <a:r>
              <a:rPr lang="en-US" altLang="zh-TW">
                <a:solidFill>
                  <a:schemeClr val="accent2"/>
                </a:solidFill>
              </a:rPr>
              <a:t>induction</a:t>
            </a:r>
            <a:r>
              <a:rPr lang="en-US" altLang="zh-TW"/>
              <a:t> we are done.</a:t>
            </a:r>
          </a:p>
        </p:txBody>
      </p:sp>
      <p:sp>
        <p:nvSpPr>
          <p:cNvPr id="644189" name="Text Box 93"/>
          <p:cNvSpPr txBox="1">
            <a:spLocks noChangeArrowheads="1"/>
          </p:cNvSpPr>
          <p:nvPr/>
        </p:nvSpPr>
        <p:spPr bwMode="auto">
          <a:xfrm>
            <a:off x="457200" y="6172200"/>
            <a:ext cx="8237538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The key is to prove that the bipartite graph always has a perfect matching.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4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4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26" grpId="0" animBg="1"/>
      <p:bldP spid="644129" grpId="0" animBg="1"/>
      <p:bldP spid="644130" grpId="0" animBg="1"/>
      <p:bldP spid="644132" grpId="0" animBg="1"/>
      <p:bldP spid="644135" grpId="0" animBg="1"/>
      <p:bldP spid="644136" grpId="0"/>
      <p:bldP spid="644183" grpId="0"/>
      <p:bldP spid="644184" grpId="0"/>
      <p:bldP spid="644185" grpId="0"/>
      <p:bldP spid="644186" grpId="0"/>
      <p:bldP spid="644187" grpId="0"/>
      <p:bldP spid="644188" grpId="0"/>
      <p:bldP spid="6441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Using Hall’s Theorem</a:t>
            </a:r>
          </a:p>
        </p:txBody>
      </p:sp>
      <p:sp>
        <p:nvSpPr>
          <p:cNvPr id="635912" name="Text Box 8"/>
          <p:cNvSpPr txBox="1">
            <a:spLocks noChangeArrowheads="1"/>
          </p:cNvSpPr>
          <p:nvPr/>
        </p:nvSpPr>
        <p:spPr bwMode="auto">
          <a:xfrm>
            <a:off x="1714500" y="2784475"/>
            <a:ext cx="56769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graph is </a:t>
            </a:r>
            <a:r>
              <a:rPr lang="en-US" altLang="en-US" b="1"/>
              <a:t>k-regular</a:t>
            </a:r>
            <a:r>
              <a:rPr lang="en-US" altLang="en-US"/>
              <a:t> if every vertex is of degree k.</a:t>
            </a:r>
          </a:p>
        </p:txBody>
      </p:sp>
      <p:sp>
        <p:nvSpPr>
          <p:cNvPr id="635913" name="Line 9"/>
          <p:cNvSpPr>
            <a:spLocks noChangeShapeType="1"/>
          </p:cNvSpPr>
          <p:nvPr/>
        </p:nvSpPr>
        <p:spPr bwMode="auto">
          <a:xfrm>
            <a:off x="1752600" y="40386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6" name="Line 12"/>
          <p:cNvSpPr>
            <a:spLocks noChangeShapeType="1"/>
          </p:cNvSpPr>
          <p:nvPr/>
        </p:nvSpPr>
        <p:spPr bwMode="auto">
          <a:xfrm>
            <a:off x="1752600" y="45720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8" name="Line 14"/>
          <p:cNvSpPr>
            <a:spLocks noChangeShapeType="1"/>
          </p:cNvSpPr>
          <p:nvPr/>
        </p:nvSpPr>
        <p:spPr bwMode="auto">
          <a:xfrm flipH="1">
            <a:off x="1752600" y="4572000"/>
            <a:ext cx="3048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0" name="Line 16"/>
          <p:cNvSpPr>
            <a:spLocks noChangeShapeType="1"/>
          </p:cNvSpPr>
          <p:nvPr/>
        </p:nvSpPr>
        <p:spPr bwMode="auto">
          <a:xfrm flipH="1">
            <a:off x="1752600" y="51816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1" name="Line 17"/>
          <p:cNvSpPr>
            <a:spLocks noChangeShapeType="1"/>
          </p:cNvSpPr>
          <p:nvPr/>
        </p:nvSpPr>
        <p:spPr bwMode="auto">
          <a:xfrm flipH="1">
            <a:off x="1752600" y="51816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2" name="Oval 18"/>
          <p:cNvSpPr>
            <a:spLocks noChangeArrowheads="1"/>
          </p:cNvSpPr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3" name="Oval 19"/>
          <p:cNvSpPr>
            <a:spLocks noChangeArrowheads="1"/>
          </p:cNvSpPr>
          <p:nvPr/>
        </p:nvSpPr>
        <p:spPr bwMode="auto">
          <a:xfrm>
            <a:off x="1676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4" name="Oval 20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5" name="Oval 21"/>
          <p:cNvSpPr>
            <a:spLocks noChangeArrowheads="1"/>
          </p:cNvSpPr>
          <p:nvPr/>
        </p:nvSpPr>
        <p:spPr bwMode="auto">
          <a:xfrm>
            <a:off x="4724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6" name="Oval 22"/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7" name="Oval 23"/>
          <p:cNvSpPr>
            <a:spLocks noChangeArrowheads="1"/>
          </p:cNvSpPr>
          <p:nvPr/>
        </p:nvSpPr>
        <p:spPr bwMode="auto">
          <a:xfrm>
            <a:off x="4724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8" name="Oval 24"/>
          <p:cNvSpPr>
            <a:spLocks noChangeArrowheads="1"/>
          </p:cNvSpPr>
          <p:nvPr/>
        </p:nvSpPr>
        <p:spPr bwMode="auto">
          <a:xfrm>
            <a:off x="4724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9" name="Oval 25"/>
          <p:cNvSpPr>
            <a:spLocks noChangeArrowheads="1"/>
          </p:cNvSpPr>
          <p:nvPr/>
        </p:nvSpPr>
        <p:spPr bwMode="auto">
          <a:xfrm>
            <a:off x="1676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30" name="Oval 26"/>
          <p:cNvSpPr>
            <a:spLocks noChangeArrowheads="1"/>
          </p:cNvSpPr>
          <p:nvPr/>
        </p:nvSpPr>
        <p:spPr bwMode="auto">
          <a:xfrm>
            <a:off x="1295400" y="3657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31" name="Oval 27"/>
          <p:cNvSpPr>
            <a:spLocks noChangeArrowheads="1"/>
          </p:cNvSpPr>
          <p:nvPr/>
        </p:nvSpPr>
        <p:spPr bwMode="auto">
          <a:xfrm>
            <a:off x="4343400" y="3657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32" name="Line 28"/>
          <p:cNvSpPr>
            <a:spLocks noChangeShapeType="1"/>
          </p:cNvSpPr>
          <p:nvPr/>
        </p:nvSpPr>
        <p:spPr bwMode="auto">
          <a:xfrm>
            <a:off x="1752600" y="4038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3" name="Line 29"/>
          <p:cNvSpPr>
            <a:spLocks noChangeShapeType="1"/>
          </p:cNvSpPr>
          <p:nvPr/>
        </p:nvSpPr>
        <p:spPr bwMode="auto">
          <a:xfrm>
            <a:off x="1752600" y="4038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4" name="Line 30"/>
          <p:cNvSpPr>
            <a:spLocks noChangeShapeType="1"/>
          </p:cNvSpPr>
          <p:nvPr/>
        </p:nvSpPr>
        <p:spPr bwMode="auto">
          <a:xfrm flipV="1">
            <a:off x="1752600" y="4038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5" name="Line 31"/>
          <p:cNvSpPr>
            <a:spLocks noChangeShapeType="1"/>
          </p:cNvSpPr>
          <p:nvPr/>
        </p:nvSpPr>
        <p:spPr bwMode="auto">
          <a:xfrm>
            <a:off x="1752600" y="4572000"/>
            <a:ext cx="3048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6" name="Line 32"/>
          <p:cNvSpPr>
            <a:spLocks noChangeShapeType="1"/>
          </p:cNvSpPr>
          <p:nvPr/>
        </p:nvSpPr>
        <p:spPr bwMode="auto">
          <a:xfrm flipV="1">
            <a:off x="1752600" y="4038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7" name="Line 33"/>
          <p:cNvSpPr>
            <a:spLocks noChangeShapeType="1"/>
          </p:cNvSpPr>
          <p:nvPr/>
        </p:nvSpPr>
        <p:spPr bwMode="auto">
          <a:xfrm>
            <a:off x="1752600" y="51816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8" name="Line 34"/>
          <p:cNvSpPr>
            <a:spLocks noChangeShapeType="1"/>
          </p:cNvSpPr>
          <p:nvPr/>
        </p:nvSpPr>
        <p:spPr bwMode="auto">
          <a:xfrm>
            <a:off x="1752600" y="5791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9" name="Text Box 35"/>
          <p:cNvSpPr txBox="1">
            <a:spLocks noChangeArrowheads="1"/>
          </p:cNvSpPr>
          <p:nvPr/>
        </p:nvSpPr>
        <p:spPr bwMode="auto">
          <a:xfrm>
            <a:off x="5578475" y="4510088"/>
            <a:ext cx="3108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3-regular bipartite graph</a:t>
            </a:r>
          </a:p>
        </p:txBody>
      </p:sp>
      <p:sp>
        <p:nvSpPr>
          <p:cNvPr id="635940" name="Text Box 36"/>
          <p:cNvSpPr txBox="1">
            <a:spLocks noChangeArrowheads="1"/>
          </p:cNvSpPr>
          <p:nvPr/>
        </p:nvSpPr>
        <p:spPr bwMode="auto">
          <a:xfrm>
            <a:off x="838200" y="1447800"/>
            <a:ext cx="7472363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A bipartite graph G=(V,W;E) has a perfect matching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if and only if |N(S)| &gt;= |S| for every subset S of V and 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 animBg="1"/>
      <p:bldP spid="635913" grpId="0" animBg="1"/>
      <p:bldP spid="635916" grpId="0" animBg="1"/>
      <p:bldP spid="635918" grpId="0" animBg="1"/>
      <p:bldP spid="635920" grpId="0" animBg="1"/>
      <p:bldP spid="635921" grpId="0" animBg="1"/>
      <p:bldP spid="635922" grpId="0" animBg="1"/>
      <p:bldP spid="635923" grpId="0" animBg="1"/>
      <p:bldP spid="635924" grpId="0" animBg="1"/>
      <p:bldP spid="635925" grpId="0" animBg="1"/>
      <p:bldP spid="635926" grpId="0" animBg="1"/>
      <p:bldP spid="635927" grpId="0" animBg="1"/>
      <p:bldP spid="635928" grpId="0" animBg="1"/>
      <p:bldP spid="635929" grpId="0" animBg="1"/>
      <p:bldP spid="635930" grpId="0" animBg="1"/>
      <p:bldP spid="635931" grpId="0" animBg="1"/>
      <p:bldP spid="635932" grpId="0" animBg="1"/>
      <p:bldP spid="635933" grpId="0" animBg="1"/>
      <p:bldP spid="635934" grpId="0" animBg="1"/>
      <p:bldP spid="635935" grpId="0" animBg="1"/>
      <p:bldP spid="635936" grpId="0" animBg="1"/>
      <p:bldP spid="635937" grpId="0" animBg="1"/>
      <p:bldP spid="635938" grpId="0" animBg="1"/>
      <p:bldP spid="6359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Using Hall’s Theorem</a:t>
            </a: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1131888" y="2784475"/>
            <a:ext cx="6869112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Claim:</a:t>
            </a:r>
            <a:r>
              <a:rPr lang="en-US" altLang="en-US"/>
              <a:t> Every k-regular bipartite graph has a perfect matching.</a:t>
            </a:r>
          </a:p>
        </p:txBody>
      </p:sp>
      <p:sp>
        <p:nvSpPr>
          <p:cNvPr id="637957" name="Line 5"/>
          <p:cNvSpPr>
            <a:spLocks noChangeShapeType="1"/>
          </p:cNvSpPr>
          <p:nvPr/>
        </p:nvSpPr>
        <p:spPr bwMode="auto">
          <a:xfrm>
            <a:off x="1752600" y="4038600"/>
            <a:ext cx="3124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8" name="Line 6"/>
          <p:cNvSpPr>
            <a:spLocks noChangeShapeType="1"/>
          </p:cNvSpPr>
          <p:nvPr/>
        </p:nvSpPr>
        <p:spPr bwMode="auto">
          <a:xfrm>
            <a:off x="1752600" y="4572000"/>
            <a:ext cx="3048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9" name="Line 7"/>
          <p:cNvSpPr>
            <a:spLocks noChangeShapeType="1"/>
          </p:cNvSpPr>
          <p:nvPr/>
        </p:nvSpPr>
        <p:spPr bwMode="auto">
          <a:xfrm flipH="1">
            <a:off x="1752600" y="4572000"/>
            <a:ext cx="3048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0" name="Line 8"/>
          <p:cNvSpPr>
            <a:spLocks noChangeShapeType="1"/>
          </p:cNvSpPr>
          <p:nvPr/>
        </p:nvSpPr>
        <p:spPr bwMode="auto">
          <a:xfrm flipH="1">
            <a:off x="1752600" y="5181600"/>
            <a:ext cx="2971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1" name="Line 9"/>
          <p:cNvSpPr>
            <a:spLocks noChangeShapeType="1"/>
          </p:cNvSpPr>
          <p:nvPr/>
        </p:nvSpPr>
        <p:spPr bwMode="auto">
          <a:xfrm flipH="1">
            <a:off x="1752600" y="51816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2" name="Oval 10"/>
          <p:cNvSpPr>
            <a:spLocks noChangeArrowheads="1"/>
          </p:cNvSpPr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3" name="Oval 11"/>
          <p:cNvSpPr>
            <a:spLocks noChangeArrowheads="1"/>
          </p:cNvSpPr>
          <p:nvPr/>
        </p:nvSpPr>
        <p:spPr bwMode="auto">
          <a:xfrm>
            <a:off x="1676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4" name="Oval 1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5" name="Oval 13"/>
          <p:cNvSpPr>
            <a:spLocks noChangeArrowheads="1"/>
          </p:cNvSpPr>
          <p:nvPr/>
        </p:nvSpPr>
        <p:spPr bwMode="auto">
          <a:xfrm>
            <a:off x="4724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6" name="Oval 14"/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7" name="Oval 15"/>
          <p:cNvSpPr>
            <a:spLocks noChangeArrowheads="1"/>
          </p:cNvSpPr>
          <p:nvPr/>
        </p:nvSpPr>
        <p:spPr bwMode="auto">
          <a:xfrm>
            <a:off x="4724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8" name="Oval 16"/>
          <p:cNvSpPr>
            <a:spLocks noChangeArrowheads="1"/>
          </p:cNvSpPr>
          <p:nvPr/>
        </p:nvSpPr>
        <p:spPr bwMode="auto">
          <a:xfrm>
            <a:off x="4724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69" name="Oval 17"/>
          <p:cNvSpPr>
            <a:spLocks noChangeArrowheads="1"/>
          </p:cNvSpPr>
          <p:nvPr/>
        </p:nvSpPr>
        <p:spPr bwMode="auto">
          <a:xfrm>
            <a:off x="1676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70" name="Oval 18"/>
          <p:cNvSpPr>
            <a:spLocks noChangeArrowheads="1"/>
          </p:cNvSpPr>
          <p:nvPr/>
        </p:nvSpPr>
        <p:spPr bwMode="auto">
          <a:xfrm>
            <a:off x="1295400" y="3657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71" name="Oval 19"/>
          <p:cNvSpPr>
            <a:spLocks noChangeArrowheads="1"/>
          </p:cNvSpPr>
          <p:nvPr/>
        </p:nvSpPr>
        <p:spPr bwMode="auto">
          <a:xfrm>
            <a:off x="4343400" y="3657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72" name="Line 20"/>
          <p:cNvSpPr>
            <a:spLocks noChangeShapeType="1"/>
          </p:cNvSpPr>
          <p:nvPr/>
        </p:nvSpPr>
        <p:spPr bwMode="auto">
          <a:xfrm>
            <a:off x="1752600" y="4038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3" name="Line 21"/>
          <p:cNvSpPr>
            <a:spLocks noChangeShapeType="1"/>
          </p:cNvSpPr>
          <p:nvPr/>
        </p:nvSpPr>
        <p:spPr bwMode="auto">
          <a:xfrm>
            <a:off x="1752600" y="4038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4" name="Line 22"/>
          <p:cNvSpPr>
            <a:spLocks noChangeShapeType="1"/>
          </p:cNvSpPr>
          <p:nvPr/>
        </p:nvSpPr>
        <p:spPr bwMode="auto">
          <a:xfrm flipV="1">
            <a:off x="1752600" y="4038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5" name="Line 23"/>
          <p:cNvSpPr>
            <a:spLocks noChangeShapeType="1"/>
          </p:cNvSpPr>
          <p:nvPr/>
        </p:nvSpPr>
        <p:spPr bwMode="auto">
          <a:xfrm>
            <a:off x="1752600" y="4572000"/>
            <a:ext cx="3048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6" name="Line 24"/>
          <p:cNvSpPr>
            <a:spLocks noChangeShapeType="1"/>
          </p:cNvSpPr>
          <p:nvPr/>
        </p:nvSpPr>
        <p:spPr bwMode="auto">
          <a:xfrm flipV="1">
            <a:off x="1752600" y="4038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7" name="Line 25"/>
          <p:cNvSpPr>
            <a:spLocks noChangeShapeType="1"/>
          </p:cNvSpPr>
          <p:nvPr/>
        </p:nvSpPr>
        <p:spPr bwMode="auto">
          <a:xfrm>
            <a:off x="1752600" y="51816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8" name="Line 26"/>
          <p:cNvSpPr>
            <a:spLocks noChangeShapeType="1"/>
          </p:cNvSpPr>
          <p:nvPr/>
        </p:nvSpPr>
        <p:spPr bwMode="auto">
          <a:xfrm>
            <a:off x="1752600" y="5791200"/>
            <a:ext cx="2971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79" name="Text Box 27"/>
          <p:cNvSpPr txBox="1">
            <a:spLocks noChangeArrowheads="1"/>
          </p:cNvSpPr>
          <p:nvPr/>
        </p:nvSpPr>
        <p:spPr bwMode="auto">
          <a:xfrm>
            <a:off x="5578475" y="4510088"/>
            <a:ext cx="3108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3-regular bipartite graph</a:t>
            </a:r>
          </a:p>
        </p:txBody>
      </p:sp>
      <p:sp>
        <p:nvSpPr>
          <p:cNvPr id="637981" name="Text Box 29"/>
          <p:cNvSpPr txBox="1">
            <a:spLocks noChangeArrowheads="1"/>
          </p:cNvSpPr>
          <p:nvPr/>
        </p:nvSpPr>
        <p:spPr bwMode="auto">
          <a:xfrm>
            <a:off x="838200" y="1447800"/>
            <a:ext cx="7472363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A bipartite graph G=(V,W;E) has a perfect matching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if and only if |N(S)| &gt;= |S| for every subset S of V and 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3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animBg="1"/>
      <p:bldP spid="637957" grpId="0" animBg="1"/>
      <p:bldP spid="637958" grpId="0" animBg="1"/>
      <p:bldP spid="637959" grpId="0" animBg="1"/>
      <p:bldP spid="637960" grpId="0" animBg="1"/>
      <p:bldP spid="637961" grpId="0" animBg="1"/>
      <p:bldP spid="637962" grpId="0" animBg="1"/>
      <p:bldP spid="637963" grpId="0" animBg="1"/>
      <p:bldP spid="637964" grpId="0" animBg="1"/>
      <p:bldP spid="637965" grpId="0" animBg="1"/>
      <p:bldP spid="637966" grpId="0" animBg="1"/>
      <p:bldP spid="637967" grpId="0" animBg="1"/>
      <p:bldP spid="637968" grpId="0" animBg="1"/>
      <p:bldP spid="637969" grpId="0" animBg="1"/>
      <p:bldP spid="637970" grpId="0" animBg="1"/>
      <p:bldP spid="637971" grpId="0" animBg="1"/>
      <p:bldP spid="637972" grpId="0" animBg="1"/>
      <p:bldP spid="637973" grpId="0" animBg="1"/>
      <p:bldP spid="637974" grpId="0" animBg="1"/>
      <p:bldP spid="637975" grpId="0" animBg="1"/>
      <p:bldP spid="637976" grpId="0" animBg="1"/>
      <p:bldP spid="637977" grpId="0" animBg="1"/>
      <p:bldP spid="637978" grpId="0" animBg="1"/>
      <p:bldP spid="6379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Using Hall’s Theorem</a:t>
            </a:r>
          </a:p>
        </p:txBody>
      </p:sp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1131888" y="2443163"/>
            <a:ext cx="6869112" cy="376237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Claim:</a:t>
            </a:r>
            <a:r>
              <a:rPr lang="en-US" altLang="en-US"/>
              <a:t> Every k-regular bipartite graph has a perfect matching.</a:t>
            </a:r>
          </a:p>
        </p:txBody>
      </p:sp>
      <p:sp>
        <p:nvSpPr>
          <p:cNvPr id="640051" name="Text Box 51"/>
          <p:cNvSpPr txBox="1">
            <a:spLocks noChangeArrowheads="1"/>
          </p:cNvSpPr>
          <p:nvPr/>
        </p:nvSpPr>
        <p:spPr bwMode="auto">
          <a:xfrm>
            <a:off x="1743075" y="3048000"/>
            <a:ext cx="56483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 prove this claim using Hall’s theorem,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we need to verify |N(S)| &gt;= |S| for every subset S.</a:t>
            </a:r>
          </a:p>
        </p:txBody>
      </p:sp>
      <p:sp>
        <p:nvSpPr>
          <p:cNvPr id="640065" name="Oval 65"/>
          <p:cNvSpPr>
            <a:spLocks noChangeArrowheads="1"/>
          </p:cNvSpPr>
          <p:nvPr/>
        </p:nvSpPr>
        <p:spPr bwMode="auto">
          <a:xfrm>
            <a:off x="381000" y="4191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066" name="Oval 66"/>
          <p:cNvSpPr>
            <a:spLocks noChangeArrowheads="1"/>
          </p:cNvSpPr>
          <p:nvPr/>
        </p:nvSpPr>
        <p:spPr bwMode="auto">
          <a:xfrm>
            <a:off x="1828800" y="4191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074" name="Oval 74"/>
          <p:cNvSpPr>
            <a:spLocks noChangeArrowheads="1"/>
          </p:cNvSpPr>
          <p:nvPr/>
        </p:nvSpPr>
        <p:spPr bwMode="auto">
          <a:xfrm>
            <a:off x="533400" y="4495800"/>
            <a:ext cx="609600" cy="9906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075" name="Oval 75"/>
          <p:cNvSpPr>
            <a:spLocks noChangeArrowheads="1"/>
          </p:cNvSpPr>
          <p:nvPr/>
        </p:nvSpPr>
        <p:spPr bwMode="auto">
          <a:xfrm>
            <a:off x="2057400" y="4648200"/>
            <a:ext cx="457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076" name="Line 76"/>
          <p:cNvSpPr>
            <a:spLocks noChangeShapeType="1"/>
          </p:cNvSpPr>
          <p:nvPr/>
        </p:nvSpPr>
        <p:spPr bwMode="auto">
          <a:xfrm>
            <a:off x="914400" y="44958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77" name="Line 77"/>
          <p:cNvSpPr>
            <a:spLocks noChangeShapeType="1"/>
          </p:cNvSpPr>
          <p:nvPr/>
        </p:nvSpPr>
        <p:spPr bwMode="auto">
          <a:xfrm flipV="1">
            <a:off x="838200" y="53340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78" name="Text Box 78"/>
          <p:cNvSpPr txBox="1">
            <a:spLocks noChangeArrowheads="1"/>
          </p:cNvSpPr>
          <p:nvPr/>
        </p:nvSpPr>
        <p:spPr bwMode="auto">
          <a:xfrm>
            <a:off x="3124200" y="4114800"/>
            <a:ext cx="580707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en-US">
                <a:latin typeface="Comic Sans MS" pitchFamily="66" charset="0"/>
              </a:rPr>
              <a:t>Proof by contradiction: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Suppose there is a subset S with |S| &gt; |N(S)|.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All the edges from S go to N(S).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There are total k|S| edges from S to N(S).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There are at most k|N(S)| edges from N(S) to S.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A contradiction.</a:t>
            </a:r>
          </a:p>
        </p:txBody>
      </p:sp>
      <p:sp>
        <p:nvSpPr>
          <p:cNvPr id="640079" name="Text Box 79"/>
          <p:cNvSpPr txBox="1">
            <a:spLocks noChangeArrowheads="1"/>
          </p:cNvSpPr>
          <p:nvPr/>
        </p:nvSpPr>
        <p:spPr bwMode="auto">
          <a:xfrm>
            <a:off x="609600" y="55626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640080" name="Text Box 80"/>
          <p:cNvSpPr txBox="1">
            <a:spLocks noChangeArrowheads="1"/>
          </p:cNvSpPr>
          <p:nvPr/>
        </p:nvSpPr>
        <p:spPr bwMode="auto">
          <a:xfrm>
            <a:off x="1981200" y="54864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640082" name="Text Box 82"/>
          <p:cNvSpPr txBox="1">
            <a:spLocks noChangeArrowheads="1"/>
          </p:cNvSpPr>
          <p:nvPr/>
        </p:nvSpPr>
        <p:spPr bwMode="auto">
          <a:xfrm>
            <a:off x="838200" y="1371600"/>
            <a:ext cx="7472363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A bipartite graph G=(V,W;E) has a perfect matching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if and only if |N(S)| &gt;= |S| for every subset S of V and 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0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0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0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40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0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0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51" grpId="0"/>
      <p:bldP spid="640065" grpId="0" animBg="1"/>
      <p:bldP spid="640066" grpId="0" animBg="1"/>
      <p:bldP spid="640074" grpId="0" animBg="1"/>
      <p:bldP spid="640075" grpId="0" animBg="1"/>
      <p:bldP spid="640076" grpId="0" animBg="1"/>
      <p:bldP spid="640077" grpId="0" animBg="1"/>
      <p:bldP spid="640079" grpId="0"/>
      <p:bldP spid="64008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Completing Latin Square</a:t>
            </a:r>
          </a:p>
        </p:txBody>
      </p:sp>
      <p:sp>
        <p:nvSpPr>
          <p:cNvPr id="645123" name="Text Box 3"/>
          <p:cNvSpPr txBox="1">
            <a:spLocks noChangeArrowheads="1"/>
          </p:cNvSpPr>
          <p:nvPr/>
        </p:nvSpPr>
        <p:spPr bwMode="auto">
          <a:xfrm>
            <a:off x="1143000" y="1147763"/>
            <a:ext cx="6869113" cy="376237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Claim:</a:t>
            </a:r>
            <a:r>
              <a:rPr lang="en-US" altLang="en-US"/>
              <a:t> Every k-regular bipartite graph has a perfect matching.</a:t>
            </a:r>
          </a:p>
        </p:txBody>
      </p:sp>
      <p:pic>
        <p:nvPicPr>
          <p:cNvPr id="64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176588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36" name="Oval 16"/>
          <p:cNvSpPr>
            <a:spLocks noChangeArrowheads="1"/>
          </p:cNvSpPr>
          <p:nvPr/>
        </p:nvSpPr>
        <p:spPr bwMode="auto">
          <a:xfrm>
            <a:off x="5181600" y="23669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37" name="Oval 17"/>
          <p:cNvSpPr>
            <a:spLocks noChangeArrowheads="1"/>
          </p:cNvSpPr>
          <p:nvPr/>
        </p:nvSpPr>
        <p:spPr bwMode="auto">
          <a:xfrm>
            <a:off x="5867400" y="23669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38" name="Oval 18"/>
          <p:cNvSpPr>
            <a:spLocks noChangeArrowheads="1"/>
          </p:cNvSpPr>
          <p:nvPr/>
        </p:nvSpPr>
        <p:spPr bwMode="auto">
          <a:xfrm>
            <a:off x="6553200" y="23669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39" name="Oval 19"/>
          <p:cNvSpPr>
            <a:spLocks noChangeArrowheads="1"/>
          </p:cNvSpPr>
          <p:nvPr/>
        </p:nvSpPr>
        <p:spPr bwMode="auto">
          <a:xfrm>
            <a:off x="7239000" y="23669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0" name="Oval 20"/>
          <p:cNvSpPr>
            <a:spLocks noChangeArrowheads="1"/>
          </p:cNvSpPr>
          <p:nvPr/>
        </p:nvSpPr>
        <p:spPr bwMode="auto">
          <a:xfrm>
            <a:off x="7924800" y="23669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1" name="Oval 21"/>
          <p:cNvSpPr>
            <a:spLocks noChangeArrowheads="1"/>
          </p:cNvSpPr>
          <p:nvPr/>
        </p:nvSpPr>
        <p:spPr bwMode="auto">
          <a:xfrm>
            <a:off x="7924800" y="37385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2" name="Oval 22"/>
          <p:cNvSpPr>
            <a:spLocks noChangeArrowheads="1"/>
          </p:cNvSpPr>
          <p:nvPr/>
        </p:nvSpPr>
        <p:spPr bwMode="auto">
          <a:xfrm>
            <a:off x="7239000" y="37385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3" name="Oval 23"/>
          <p:cNvSpPr>
            <a:spLocks noChangeArrowheads="1"/>
          </p:cNvSpPr>
          <p:nvPr/>
        </p:nvSpPr>
        <p:spPr bwMode="auto">
          <a:xfrm>
            <a:off x="6553200" y="37385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4" name="Oval 24"/>
          <p:cNvSpPr>
            <a:spLocks noChangeArrowheads="1"/>
          </p:cNvSpPr>
          <p:nvPr/>
        </p:nvSpPr>
        <p:spPr bwMode="auto">
          <a:xfrm>
            <a:off x="5867400" y="37385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5" name="Oval 25"/>
          <p:cNvSpPr>
            <a:spLocks noChangeArrowheads="1"/>
          </p:cNvSpPr>
          <p:nvPr/>
        </p:nvSpPr>
        <p:spPr bwMode="auto">
          <a:xfrm>
            <a:off x="5181600" y="3738563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6" name="Text Box 26"/>
          <p:cNvSpPr txBox="1">
            <a:spLocks noChangeArrowheads="1"/>
          </p:cNvSpPr>
          <p:nvPr/>
        </p:nvSpPr>
        <p:spPr bwMode="auto">
          <a:xfrm>
            <a:off x="4114800" y="2228850"/>
            <a:ext cx="900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column</a:t>
            </a:r>
          </a:p>
        </p:txBody>
      </p:sp>
      <p:sp>
        <p:nvSpPr>
          <p:cNvPr id="645147" name="Text Box 27"/>
          <p:cNvSpPr txBox="1">
            <a:spLocks noChangeArrowheads="1"/>
          </p:cNvSpPr>
          <p:nvPr/>
        </p:nvSpPr>
        <p:spPr bwMode="auto">
          <a:xfrm>
            <a:off x="4038600" y="3600450"/>
            <a:ext cx="969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number</a:t>
            </a:r>
          </a:p>
        </p:txBody>
      </p:sp>
      <p:sp>
        <p:nvSpPr>
          <p:cNvPr id="645148" name="Rectangle 28"/>
          <p:cNvSpPr>
            <a:spLocks noChangeArrowheads="1"/>
          </p:cNvSpPr>
          <p:nvPr/>
        </p:nvSpPr>
        <p:spPr bwMode="auto">
          <a:xfrm>
            <a:off x="762000" y="3729038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9" name="Text Box 29"/>
          <p:cNvSpPr txBox="1">
            <a:spLocks noChangeArrowheads="1"/>
          </p:cNvSpPr>
          <p:nvPr/>
        </p:nvSpPr>
        <p:spPr bwMode="auto">
          <a:xfrm>
            <a:off x="5089525" y="192405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645150" name="Text Box 30"/>
          <p:cNvSpPr txBox="1">
            <a:spLocks noChangeArrowheads="1"/>
          </p:cNvSpPr>
          <p:nvPr/>
        </p:nvSpPr>
        <p:spPr bwMode="auto">
          <a:xfrm>
            <a:off x="5791200" y="19240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645151" name="Text Box 31"/>
          <p:cNvSpPr txBox="1">
            <a:spLocks noChangeArrowheads="1"/>
          </p:cNvSpPr>
          <p:nvPr/>
        </p:nvSpPr>
        <p:spPr bwMode="auto">
          <a:xfrm>
            <a:off x="6494463" y="19240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3</a:t>
            </a:r>
          </a:p>
        </p:txBody>
      </p:sp>
      <p:sp>
        <p:nvSpPr>
          <p:cNvPr id="645152" name="Text Box 32"/>
          <p:cNvSpPr txBox="1">
            <a:spLocks noChangeArrowheads="1"/>
          </p:cNvSpPr>
          <p:nvPr/>
        </p:nvSpPr>
        <p:spPr bwMode="auto">
          <a:xfrm>
            <a:off x="7180263" y="19240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4</a:t>
            </a:r>
          </a:p>
        </p:txBody>
      </p:sp>
      <p:sp>
        <p:nvSpPr>
          <p:cNvPr id="645153" name="Text Box 33"/>
          <p:cNvSpPr txBox="1">
            <a:spLocks noChangeArrowheads="1"/>
          </p:cNvSpPr>
          <p:nvPr/>
        </p:nvSpPr>
        <p:spPr bwMode="auto">
          <a:xfrm>
            <a:off x="7866063" y="19240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</a:p>
        </p:txBody>
      </p:sp>
      <p:sp>
        <p:nvSpPr>
          <p:cNvPr id="645154" name="Text Box 34"/>
          <p:cNvSpPr txBox="1">
            <a:spLocks noChangeArrowheads="1"/>
          </p:cNvSpPr>
          <p:nvPr/>
        </p:nvSpPr>
        <p:spPr bwMode="auto">
          <a:xfrm>
            <a:off x="5053013" y="4043363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645155" name="Text Box 35"/>
          <p:cNvSpPr txBox="1">
            <a:spLocks noChangeArrowheads="1"/>
          </p:cNvSpPr>
          <p:nvPr/>
        </p:nvSpPr>
        <p:spPr bwMode="auto">
          <a:xfrm>
            <a:off x="5754688" y="404336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645156" name="Text Box 36"/>
          <p:cNvSpPr txBox="1">
            <a:spLocks noChangeArrowheads="1"/>
          </p:cNvSpPr>
          <p:nvPr/>
        </p:nvSpPr>
        <p:spPr bwMode="auto">
          <a:xfrm>
            <a:off x="6457950" y="404336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3</a:t>
            </a:r>
          </a:p>
        </p:txBody>
      </p:sp>
      <p:sp>
        <p:nvSpPr>
          <p:cNvPr id="645157" name="Text Box 37"/>
          <p:cNvSpPr txBox="1">
            <a:spLocks noChangeArrowheads="1"/>
          </p:cNvSpPr>
          <p:nvPr/>
        </p:nvSpPr>
        <p:spPr bwMode="auto">
          <a:xfrm>
            <a:off x="7143750" y="404336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4</a:t>
            </a:r>
          </a:p>
        </p:txBody>
      </p:sp>
      <p:sp>
        <p:nvSpPr>
          <p:cNvPr id="645158" name="Text Box 38"/>
          <p:cNvSpPr txBox="1">
            <a:spLocks noChangeArrowheads="1"/>
          </p:cNvSpPr>
          <p:nvPr/>
        </p:nvSpPr>
        <p:spPr bwMode="auto">
          <a:xfrm>
            <a:off x="7829550" y="404336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</a:p>
        </p:txBody>
      </p:sp>
      <p:sp>
        <p:nvSpPr>
          <p:cNvPr id="645159" name="Line 39"/>
          <p:cNvSpPr>
            <a:spLocks noChangeShapeType="1"/>
          </p:cNvSpPr>
          <p:nvPr/>
        </p:nvSpPr>
        <p:spPr bwMode="auto">
          <a:xfrm>
            <a:off x="5257800" y="2519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0" name="Line 40"/>
          <p:cNvSpPr>
            <a:spLocks noChangeShapeType="1"/>
          </p:cNvSpPr>
          <p:nvPr/>
        </p:nvSpPr>
        <p:spPr bwMode="auto">
          <a:xfrm>
            <a:off x="5257800" y="2519363"/>
            <a:ext cx="2743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1" name="Line 41"/>
          <p:cNvSpPr>
            <a:spLocks noChangeShapeType="1"/>
          </p:cNvSpPr>
          <p:nvPr/>
        </p:nvSpPr>
        <p:spPr bwMode="auto">
          <a:xfrm>
            <a:off x="5943600" y="2519363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2" name="Line 42"/>
          <p:cNvSpPr>
            <a:spLocks noChangeShapeType="1"/>
          </p:cNvSpPr>
          <p:nvPr/>
        </p:nvSpPr>
        <p:spPr bwMode="auto">
          <a:xfrm>
            <a:off x="5943600" y="2519363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3" name="Line 43"/>
          <p:cNvSpPr>
            <a:spLocks noChangeShapeType="1"/>
          </p:cNvSpPr>
          <p:nvPr/>
        </p:nvSpPr>
        <p:spPr bwMode="auto">
          <a:xfrm flipH="1">
            <a:off x="5943600" y="2519363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4" name="Line 44"/>
          <p:cNvSpPr>
            <a:spLocks noChangeShapeType="1"/>
          </p:cNvSpPr>
          <p:nvPr/>
        </p:nvSpPr>
        <p:spPr bwMode="auto">
          <a:xfrm>
            <a:off x="6629400" y="2519363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5" name="Line 45"/>
          <p:cNvSpPr>
            <a:spLocks noChangeShapeType="1"/>
          </p:cNvSpPr>
          <p:nvPr/>
        </p:nvSpPr>
        <p:spPr bwMode="auto">
          <a:xfrm>
            <a:off x="7315200" y="2519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6" name="Line 46"/>
          <p:cNvSpPr>
            <a:spLocks noChangeShapeType="1"/>
          </p:cNvSpPr>
          <p:nvPr/>
        </p:nvSpPr>
        <p:spPr bwMode="auto">
          <a:xfrm flipH="1">
            <a:off x="5257800" y="2519363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7" name="Line 47"/>
          <p:cNvSpPr>
            <a:spLocks noChangeShapeType="1"/>
          </p:cNvSpPr>
          <p:nvPr/>
        </p:nvSpPr>
        <p:spPr bwMode="auto">
          <a:xfrm flipH="1">
            <a:off x="5943600" y="2519363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8" name="Line 48"/>
          <p:cNvSpPr>
            <a:spLocks noChangeShapeType="1"/>
          </p:cNvSpPr>
          <p:nvPr/>
        </p:nvSpPr>
        <p:spPr bwMode="auto">
          <a:xfrm flipH="1">
            <a:off x="6629400" y="2519363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9" name="Text Box 49"/>
          <p:cNvSpPr txBox="1">
            <a:spLocks noChangeArrowheads="1"/>
          </p:cNvSpPr>
          <p:nvPr/>
        </p:nvSpPr>
        <p:spPr bwMode="auto">
          <a:xfrm>
            <a:off x="381000" y="4572000"/>
            <a:ext cx="814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The bipartite graphs coming from Latin square are always regular because:</a:t>
            </a:r>
          </a:p>
        </p:txBody>
      </p:sp>
      <p:sp>
        <p:nvSpPr>
          <p:cNvPr id="645170" name="Text Box 50"/>
          <p:cNvSpPr txBox="1">
            <a:spLocks noChangeArrowheads="1"/>
          </p:cNvSpPr>
          <p:nvPr/>
        </p:nvSpPr>
        <p:spPr bwMode="auto">
          <a:xfrm>
            <a:off x="381000" y="5029200"/>
            <a:ext cx="832643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Suppose there are k unfilled rows.</a:t>
            </a:r>
          </a:p>
          <a:p>
            <a:pPr>
              <a:lnSpc>
                <a:spcPct val="150000"/>
              </a:lnSpc>
            </a:pPr>
            <a:r>
              <a:rPr lang="en-US" altLang="zh-TW"/>
              <a:t>Then each column already has n-k numbers, and so connected to k numbers.</a:t>
            </a:r>
          </a:p>
          <a:p>
            <a:pPr>
              <a:lnSpc>
                <a:spcPct val="150000"/>
              </a:lnSpc>
            </a:pPr>
            <a:r>
              <a:rPr lang="en-US" altLang="zh-TW"/>
              <a:t>Each number appeared in n-k columns above, and so connected to k columns.</a:t>
            </a:r>
          </a:p>
          <a:p>
            <a:pPr>
              <a:lnSpc>
                <a:spcPct val="150000"/>
              </a:lnSpc>
            </a:pPr>
            <a:r>
              <a:rPr lang="en-US" altLang="zh-TW"/>
              <a:t>So, the bipartite graph is k-regular, and thus always has a perfect matching.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616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 (easy direction)</a:t>
            </a:r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1654175" y="2590800"/>
            <a:ext cx="58134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One direction is easy, if there is a perfect matching,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then |N(S)| &gt;= |S| for every subset S of V.</a:t>
            </a:r>
          </a:p>
        </p:txBody>
      </p:sp>
      <p:sp>
        <p:nvSpPr>
          <p:cNvPr id="622597" name="Line 5"/>
          <p:cNvSpPr>
            <a:spLocks noChangeShapeType="1"/>
          </p:cNvSpPr>
          <p:nvPr/>
        </p:nvSpPr>
        <p:spPr bwMode="auto">
          <a:xfrm>
            <a:off x="3352800" y="3886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8" name="Line 6"/>
          <p:cNvSpPr>
            <a:spLocks noChangeShapeType="1"/>
          </p:cNvSpPr>
          <p:nvPr/>
        </p:nvSpPr>
        <p:spPr bwMode="auto">
          <a:xfrm>
            <a:off x="3352800" y="4495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9" name="Line 7"/>
          <p:cNvSpPr>
            <a:spLocks noChangeShapeType="1"/>
          </p:cNvSpPr>
          <p:nvPr/>
        </p:nvSpPr>
        <p:spPr bwMode="auto">
          <a:xfrm>
            <a:off x="3352800" y="5105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0" name="Line 8"/>
          <p:cNvSpPr>
            <a:spLocks noChangeShapeType="1"/>
          </p:cNvSpPr>
          <p:nvPr/>
        </p:nvSpPr>
        <p:spPr bwMode="auto">
          <a:xfrm>
            <a:off x="3352800" y="5715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1" name="AutoShape 9"/>
          <p:cNvSpPr>
            <a:spLocks/>
          </p:cNvSpPr>
          <p:nvPr/>
        </p:nvSpPr>
        <p:spPr bwMode="auto">
          <a:xfrm>
            <a:off x="2895600" y="38862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2" name="Text Box 10"/>
          <p:cNvSpPr txBox="1">
            <a:spLocks noChangeArrowheads="1"/>
          </p:cNvSpPr>
          <p:nvPr/>
        </p:nvSpPr>
        <p:spPr bwMode="auto">
          <a:xfrm>
            <a:off x="2400300" y="4308475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622603" name="AutoShape 11"/>
          <p:cNvSpPr>
            <a:spLocks/>
          </p:cNvSpPr>
          <p:nvPr/>
        </p:nvSpPr>
        <p:spPr bwMode="auto">
          <a:xfrm rot="10800000">
            <a:off x="5562600" y="38862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4" name="Text Box 12"/>
          <p:cNvSpPr txBox="1">
            <a:spLocks noChangeArrowheads="1"/>
          </p:cNvSpPr>
          <p:nvPr/>
        </p:nvSpPr>
        <p:spPr bwMode="auto">
          <a:xfrm>
            <a:off x="6019800" y="4281488"/>
            <a:ext cx="693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622605" name="Text Box 13"/>
          <p:cNvSpPr txBox="1">
            <a:spLocks noChangeArrowheads="1"/>
          </p:cNvSpPr>
          <p:nvPr/>
        </p:nvSpPr>
        <p:spPr bwMode="auto">
          <a:xfrm>
            <a:off x="1357313" y="6096000"/>
            <a:ext cx="6500812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Just consider the neighbours of S in the perfect matching.</a:t>
            </a:r>
          </a:p>
        </p:txBody>
      </p:sp>
      <p:sp>
        <p:nvSpPr>
          <p:cNvPr id="622606" name="Text Box 14"/>
          <p:cNvSpPr txBox="1">
            <a:spLocks noChangeArrowheads="1"/>
          </p:cNvSpPr>
          <p:nvPr/>
        </p:nvSpPr>
        <p:spPr bwMode="auto">
          <a:xfrm>
            <a:off x="833438" y="1371600"/>
            <a:ext cx="7472362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A bipartite graph G=(V,W;E) has a perfect matching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if and only if |N(S)| &gt;= |S| for every subset S of 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  <p:bldP spid="622597" grpId="0" animBg="1"/>
      <p:bldP spid="622598" grpId="0" animBg="1"/>
      <p:bldP spid="622599" grpId="0" animBg="1"/>
      <p:bldP spid="622600" grpId="0" animBg="1"/>
      <p:bldP spid="622601" grpId="0" animBg="1"/>
      <p:bldP spid="622602" grpId="0"/>
      <p:bldP spid="622603" grpId="0" animBg="1"/>
      <p:bldP spid="622604" grpId="0"/>
      <p:bldP spid="62260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671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 (difficult direction)</a:t>
            </a: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332038" y="2770188"/>
            <a:ext cx="45259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Another direction is more interesting,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we need to show whenever |N(S)| &gt;= |S|,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then there is a perfect matching!</a:t>
            </a:r>
          </a:p>
        </p:txBody>
      </p:sp>
      <p:sp>
        <p:nvSpPr>
          <p:cNvPr id="623630" name="Text Box 14"/>
          <p:cNvSpPr txBox="1">
            <a:spLocks noChangeArrowheads="1"/>
          </p:cNvSpPr>
          <p:nvPr/>
        </p:nvSpPr>
        <p:spPr bwMode="auto">
          <a:xfrm>
            <a:off x="2362200" y="4576763"/>
            <a:ext cx="4251325" cy="376237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to prove such kind of statement?</a:t>
            </a:r>
          </a:p>
        </p:txBody>
      </p:sp>
      <p:sp>
        <p:nvSpPr>
          <p:cNvPr id="623631" name="Text Box 15"/>
          <p:cNvSpPr txBox="1">
            <a:spLocks noChangeArrowheads="1"/>
          </p:cNvSpPr>
          <p:nvPr/>
        </p:nvSpPr>
        <p:spPr bwMode="auto">
          <a:xfrm>
            <a:off x="1828800" y="5500688"/>
            <a:ext cx="5535613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Proof by strong induction on the number of edges.</a:t>
            </a:r>
          </a:p>
        </p:txBody>
      </p:sp>
      <p:sp>
        <p:nvSpPr>
          <p:cNvPr id="623632" name="Text Box 16"/>
          <p:cNvSpPr txBox="1">
            <a:spLocks noChangeArrowheads="1"/>
          </p:cNvSpPr>
          <p:nvPr/>
        </p:nvSpPr>
        <p:spPr bwMode="auto">
          <a:xfrm>
            <a:off x="833438" y="1371600"/>
            <a:ext cx="7472362" cy="788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A bipartite graph G=(V,W;E) has a perfect matching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if and only if |N(S)| &gt;= |S| for every subset S of 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0" grpId="0"/>
      <p:bldP spid="623630" grpId="0" animBg="1"/>
      <p:bldP spid="6236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1431925" y="1371600"/>
            <a:ext cx="6283325" cy="788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If |N(S)| &gt;= |S| for every subset S of V,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          then there is a perfect matching.</a:t>
            </a:r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2738438" y="457200"/>
            <a:ext cx="373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1676400" y="2671763"/>
            <a:ext cx="5775325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Case 1:</a:t>
            </a:r>
            <a:r>
              <a:rPr lang="en-US" altLang="en-US"/>
              <a:t> Every subset S has |N(S)| &gt; |S|.  (Easy case)</a:t>
            </a: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1371600" y="3544888"/>
            <a:ext cx="6651625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Just delete an edge.  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By deleting an edge, |N(S)| can decrease by at most 1.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Since |N(S)| &gt; |S| before,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we still have |N(S)| &gt;= |S| after deleting an edge.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Since the graph is smaller (one fewer edge), by induction,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there is a perfect matching in this smaller graph,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hence there is a perfect matching in the original graph.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8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8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8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8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1431925" y="1371600"/>
            <a:ext cx="6283325" cy="788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If |N(S)| &gt;= |S| for every subset S of V,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          then there is a perfect matching.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2738438" y="457200"/>
            <a:ext cx="373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</a:t>
            </a:r>
          </a:p>
        </p:txBody>
      </p:sp>
      <p:sp>
        <p:nvSpPr>
          <p:cNvPr id="582781" name="Text Box 125"/>
          <p:cNvSpPr txBox="1">
            <a:spLocks noChangeArrowheads="1"/>
          </p:cNvSpPr>
          <p:nvPr/>
        </p:nvSpPr>
        <p:spPr bwMode="auto">
          <a:xfrm>
            <a:off x="1600200" y="2438400"/>
            <a:ext cx="5973763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Case 2:</a:t>
            </a:r>
            <a:r>
              <a:rPr lang="en-US" altLang="en-US"/>
              <a:t> Suppose there is a subset S with |N(S)| = |S|.</a:t>
            </a:r>
          </a:p>
        </p:txBody>
      </p:sp>
      <p:sp>
        <p:nvSpPr>
          <p:cNvPr id="582793" name="Oval 137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94" name="Oval 138"/>
          <p:cNvSpPr>
            <a:spLocks noChangeArrowheads="1"/>
          </p:cNvSpPr>
          <p:nvPr/>
        </p:nvSpPr>
        <p:spPr bwMode="auto">
          <a:xfrm>
            <a:off x="2895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95" name="Oval 139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96" name="Oval 140"/>
          <p:cNvSpPr>
            <a:spLocks noChangeArrowheads="1"/>
          </p:cNvSpPr>
          <p:nvPr/>
        </p:nvSpPr>
        <p:spPr bwMode="auto">
          <a:xfrm>
            <a:off x="5943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97" name="Oval 141"/>
          <p:cNvSpPr>
            <a:spLocks noChangeArrowheads="1"/>
          </p:cNvSpPr>
          <p:nvPr/>
        </p:nvSpPr>
        <p:spPr bwMode="auto">
          <a:xfrm>
            <a:off x="5943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98" name="Oval 142"/>
          <p:cNvSpPr>
            <a:spLocks noChangeArrowheads="1"/>
          </p:cNvSpPr>
          <p:nvPr/>
        </p:nvSpPr>
        <p:spPr bwMode="auto">
          <a:xfrm>
            <a:off x="5943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99" name="Oval 143"/>
          <p:cNvSpPr>
            <a:spLocks noChangeArrowheads="1"/>
          </p:cNvSpPr>
          <p:nvPr/>
        </p:nvSpPr>
        <p:spPr bwMode="auto">
          <a:xfrm>
            <a:off x="5943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800" name="Oval 144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801" name="Oval 145"/>
          <p:cNvSpPr>
            <a:spLocks noChangeArrowheads="1"/>
          </p:cNvSpPr>
          <p:nvPr/>
        </p:nvSpPr>
        <p:spPr bwMode="auto">
          <a:xfrm>
            <a:off x="2514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802" name="Oval 146"/>
          <p:cNvSpPr>
            <a:spLocks noChangeArrowheads="1"/>
          </p:cNvSpPr>
          <p:nvPr/>
        </p:nvSpPr>
        <p:spPr bwMode="auto">
          <a:xfrm>
            <a:off x="5562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803" name="AutoShape 147"/>
          <p:cNvSpPr>
            <a:spLocks/>
          </p:cNvSpPr>
          <p:nvPr/>
        </p:nvSpPr>
        <p:spPr bwMode="auto">
          <a:xfrm>
            <a:off x="2209800" y="5257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804" name="AutoShape 148"/>
          <p:cNvSpPr>
            <a:spLocks/>
          </p:cNvSpPr>
          <p:nvPr/>
        </p:nvSpPr>
        <p:spPr bwMode="auto">
          <a:xfrm rot="10800000">
            <a:off x="6705600" y="52578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805" name="Text Box 149"/>
          <p:cNvSpPr txBox="1">
            <a:spLocks noChangeArrowheads="1"/>
          </p:cNvSpPr>
          <p:nvPr/>
        </p:nvSpPr>
        <p:spPr bwMode="auto">
          <a:xfrm>
            <a:off x="1714500" y="5500688"/>
            <a:ext cx="34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582806" name="Text Box 150"/>
          <p:cNvSpPr txBox="1">
            <a:spLocks noChangeArrowheads="1"/>
          </p:cNvSpPr>
          <p:nvPr/>
        </p:nvSpPr>
        <p:spPr bwMode="auto">
          <a:xfrm>
            <a:off x="7162800" y="54864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582807" name="Line 151"/>
          <p:cNvSpPr>
            <a:spLocks noChangeShapeType="1"/>
          </p:cNvSpPr>
          <p:nvPr/>
        </p:nvSpPr>
        <p:spPr bwMode="auto">
          <a:xfrm>
            <a:off x="914400" y="4953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808" name="Text Box 152"/>
          <p:cNvSpPr txBox="1">
            <a:spLocks noChangeArrowheads="1"/>
          </p:cNvSpPr>
          <p:nvPr/>
        </p:nvSpPr>
        <p:spPr bwMode="auto">
          <a:xfrm>
            <a:off x="304800" y="2971800"/>
            <a:ext cx="8524875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Divide the graph into two smaller graphs G1 and G2 (so we can apply induction)</a:t>
            </a:r>
          </a:p>
        </p:txBody>
      </p:sp>
      <p:sp>
        <p:nvSpPr>
          <p:cNvPr id="582809" name="Line 153"/>
          <p:cNvSpPr>
            <a:spLocks noChangeShapeType="1"/>
          </p:cNvSpPr>
          <p:nvPr/>
        </p:nvSpPr>
        <p:spPr bwMode="auto">
          <a:xfrm>
            <a:off x="2971800" y="59436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810" name="Line 154"/>
          <p:cNvSpPr>
            <a:spLocks noChangeShapeType="1"/>
          </p:cNvSpPr>
          <p:nvPr/>
        </p:nvSpPr>
        <p:spPr bwMode="auto">
          <a:xfrm>
            <a:off x="2971800" y="53340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811" name="Line 155"/>
          <p:cNvSpPr>
            <a:spLocks noChangeShapeType="1"/>
          </p:cNvSpPr>
          <p:nvPr/>
        </p:nvSpPr>
        <p:spPr bwMode="auto">
          <a:xfrm>
            <a:off x="2971800" y="4191000"/>
            <a:ext cx="3048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812" name="Line 156"/>
          <p:cNvSpPr>
            <a:spLocks noChangeShapeType="1"/>
          </p:cNvSpPr>
          <p:nvPr/>
        </p:nvSpPr>
        <p:spPr bwMode="auto">
          <a:xfrm flipV="1">
            <a:off x="2971800" y="4191000"/>
            <a:ext cx="3048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813" name="AutoShape 157"/>
          <p:cNvSpPr>
            <a:spLocks noChangeArrowheads="1"/>
          </p:cNvSpPr>
          <p:nvPr/>
        </p:nvSpPr>
        <p:spPr bwMode="auto">
          <a:xfrm>
            <a:off x="1524000" y="6324600"/>
            <a:ext cx="5715000" cy="457200"/>
          </a:xfrm>
          <a:prstGeom prst="wedgeRoundRectCallout">
            <a:avLst>
              <a:gd name="adj1" fmla="val 2389"/>
              <a:gd name="adj2" fmla="val -119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Find a perfect matching in G2 by induction.</a:t>
            </a:r>
          </a:p>
        </p:txBody>
      </p:sp>
      <p:sp>
        <p:nvSpPr>
          <p:cNvPr id="582814" name="AutoShape 158"/>
          <p:cNvSpPr>
            <a:spLocks noChangeArrowheads="1"/>
          </p:cNvSpPr>
          <p:nvPr/>
        </p:nvSpPr>
        <p:spPr bwMode="auto">
          <a:xfrm>
            <a:off x="1600200" y="3505200"/>
            <a:ext cx="5638800" cy="457200"/>
          </a:xfrm>
          <a:prstGeom prst="wedgeRoundRectCallout">
            <a:avLst>
              <a:gd name="adj1" fmla="val 6222"/>
              <a:gd name="adj2" fmla="val 90625"/>
              <a:gd name="adj3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Find a perfect matching in G1 by induction.</a:t>
            </a:r>
          </a:p>
        </p:txBody>
      </p:sp>
      <p:sp>
        <p:nvSpPr>
          <p:cNvPr id="582815" name="Text Box 159"/>
          <p:cNvSpPr txBox="1">
            <a:spLocks noChangeArrowheads="1"/>
          </p:cNvSpPr>
          <p:nvPr/>
        </p:nvSpPr>
        <p:spPr bwMode="auto">
          <a:xfrm>
            <a:off x="593725" y="4232275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G1</a:t>
            </a:r>
          </a:p>
        </p:txBody>
      </p:sp>
      <p:sp>
        <p:nvSpPr>
          <p:cNvPr id="582816" name="Text Box 160"/>
          <p:cNvSpPr txBox="1">
            <a:spLocks noChangeArrowheads="1"/>
          </p:cNvSpPr>
          <p:nvPr/>
        </p:nvSpPr>
        <p:spPr bwMode="auto">
          <a:xfrm>
            <a:off x="587375" y="550068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G2</a:t>
            </a:r>
          </a:p>
        </p:txBody>
      </p:sp>
      <p:sp>
        <p:nvSpPr>
          <p:cNvPr id="582817" name="Text Box 161"/>
          <p:cNvSpPr txBox="1">
            <a:spLocks noChangeArrowheads="1"/>
          </p:cNvSpPr>
          <p:nvPr/>
        </p:nvSpPr>
        <p:spPr bwMode="auto">
          <a:xfrm>
            <a:off x="6765925" y="4460875"/>
            <a:ext cx="2122488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Then we are done.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781" grpId="0" animBg="1"/>
      <p:bldP spid="582803" grpId="0" animBg="1"/>
      <p:bldP spid="582804" grpId="0" animBg="1"/>
      <p:bldP spid="582805" grpId="0"/>
      <p:bldP spid="582806" grpId="0"/>
      <p:bldP spid="582807" grpId="0" animBg="1"/>
      <p:bldP spid="582808" grpId="0" animBg="1"/>
      <p:bldP spid="582809" grpId="0" animBg="1"/>
      <p:bldP spid="582810" grpId="0" animBg="1"/>
      <p:bldP spid="582811" grpId="0" animBg="1"/>
      <p:bldP spid="582812" grpId="0" animBg="1"/>
      <p:bldP spid="582813" grpId="0" animBg="1"/>
      <p:bldP spid="582814" grpId="0" animBg="1"/>
      <p:bldP spid="582815" grpId="0"/>
      <p:bldP spid="582816" grpId="0"/>
      <p:bldP spid="5828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1905000" y="3186113"/>
            <a:ext cx="60198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575494" name="Picture 6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689350"/>
            <a:ext cx="400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5" name="Picture 7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783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6" name="Picture 8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8117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7" name="Picture 9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959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8" name="Picture 10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980113"/>
            <a:ext cx="4000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421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500" name="Picture 12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837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501" name="Picture 13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783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502" name="Picture 14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322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503" name="Picture 15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980113"/>
            <a:ext cx="24447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5504" name="Text Box 16"/>
          <p:cNvSpPr txBox="1">
            <a:spLocks noChangeArrowheads="1"/>
          </p:cNvSpPr>
          <p:nvPr/>
        </p:nvSpPr>
        <p:spPr bwMode="auto">
          <a:xfrm>
            <a:off x="3276600" y="45720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Matching</a:t>
            </a:r>
          </a:p>
        </p:txBody>
      </p:sp>
      <p:sp>
        <p:nvSpPr>
          <p:cNvPr id="575508" name="Rectangle 20"/>
          <p:cNvSpPr>
            <a:spLocks noChangeArrowheads="1"/>
          </p:cNvSpPr>
          <p:nvPr/>
        </p:nvSpPr>
        <p:spPr bwMode="auto">
          <a:xfrm>
            <a:off x="1600200" y="1295400"/>
            <a:ext cx="5943600" cy="161448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The Stable Marriage Problem:</a:t>
            </a:r>
            <a:r>
              <a:rPr lang="en-US" altLang="en-US"/>
              <a:t>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There are n boys and n girls. 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For each boy, there is a preference list of the girls.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For each girl, there is a preference list of the boys.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2738438" y="457200"/>
            <a:ext cx="373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</a:t>
            </a:r>
          </a:p>
        </p:txBody>
      </p:sp>
      <p:sp>
        <p:nvSpPr>
          <p:cNvPr id="625669" name="Oval 5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0" name="Oval 6"/>
          <p:cNvSpPr>
            <a:spLocks noChangeArrowheads="1"/>
          </p:cNvSpPr>
          <p:nvPr/>
        </p:nvSpPr>
        <p:spPr bwMode="auto">
          <a:xfrm>
            <a:off x="2895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1" name="Oval 7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2" name="Oval 8"/>
          <p:cNvSpPr>
            <a:spLocks noChangeArrowheads="1"/>
          </p:cNvSpPr>
          <p:nvPr/>
        </p:nvSpPr>
        <p:spPr bwMode="auto">
          <a:xfrm>
            <a:off x="5943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3" name="Oval 9"/>
          <p:cNvSpPr>
            <a:spLocks noChangeArrowheads="1"/>
          </p:cNvSpPr>
          <p:nvPr/>
        </p:nvSpPr>
        <p:spPr bwMode="auto">
          <a:xfrm>
            <a:off x="5943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4" name="Oval 10"/>
          <p:cNvSpPr>
            <a:spLocks noChangeArrowheads="1"/>
          </p:cNvSpPr>
          <p:nvPr/>
        </p:nvSpPr>
        <p:spPr bwMode="auto">
          <a:xfrm>
            <a:off x="5943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5" name="Oval 11"/>
          <p:cNvSpPr>
            <a:spLocks noChangeArrowheads="1"/>
          </p:cNvSpPr>
          <p:nvPr/>
        </p:nvSpPr>
        <p:spPr bwMode="auto">
          <a:xfrm>
            <a:off x="5943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6" name="Oval 12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7" name="Oval 13"/>
          <p:cNvSpPr>
            <a:spLocks noChangeArrowheads="1"/>
          </p:cNvSpPr>
          <p:nvPr/>
        </p:nvSpPr>
        <p:spPr bwMode="auto">
          <a:xfrm>
            <a:off x="2514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8" name="Oval 14"/>
          <p:cNvSpPr>
            <a:spLocks noChangeArrowheads="1"/>
          </p:cNvSpPr>
          <p:nvPr/>
        </p:nvSpPr>
        <p:spPr bwMode="auto">
          <a:xfrm>
            <a:off x="5562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9" name="AutoShape 15"/>
          <p:cNvSpPr>
            <a:spLocks/>
          </p:cNvSpPr>
          <p:nvPr/>
        </p:nvSpPr>
        <p:spPr bwMode="auto">
          <a:xfrm>
            <a:off x="2209800" y="5257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0" name="AutoShape 16"/>
          <p:cNvSpPr>
            <a:spLocks/>
          </p:cNvSpPr>
          <p:nvPr/>
        </p:nvSpPr>
        <p:spPr bwMode="auto">
          <a:xfrm rot="10800000">
            <a:off x="6705600" y="53340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1" name="Text Box 17"/>
          <p:cNvSpPr txBox="1">
            <a:spLocks noChangeArrowheads="1"/>
          </p:cNvSpPr>
          <p:nvPr/>
        </p:nvSpPr>
        <p:spPr bwMode="auto">
          <a:xfrm>
            <a:off x="1714500" y="5500688"/>
            <a:ext cx="34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625682" name="Text Box 18"/>
          <p:cNvSpPr txBox="1">
            <a:spLocks noChangeArrowheads="1"/>
          </p:cNvSpPr>
          <p:nvPr/>
        </p:nvSpPr>
        <p:spPr bwMode="auto">
          <a:xfrm>
            <a:off x="7162800" y="54864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625683" name="Line 19"/>
          <p:cNvSpPr>
            <a:spLocks noChangeShapeType="1"/>
          </p:cNvSpPr>
          <p:nvPr/>
        </p:nvSpPr>
        <p:spPr bwMode="auto">
          <a:xfrm>
            <a:off x="914400" y="4953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91" name="Text Box 27"/>
          <p:cNvSpPr txBox="1">
            <a:spLocks noChangeArrowheads="1"/>
          </p:cNvSpPr>
          <p:nvPr/>
        </p:nvSpPr>
        <p:spPr bwMode="auto">
          <a:xfrm>
            <a:off x="2362200" y="1066800"/>
            <a:ext cx="4429125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 there is a perfect matching in G2?</a:t>
            </a:r>
          </a:p>
        </p:txBody>
      </p:sp>
      <p:sp>
        <p:nvSpPr>
          <p:cNvPr id="625692" name="Text Box 28"/>
          <p:cNvSpPr txBox="1">
            <a:spLocks noChangeArrowheads="1"/>
          </p:cNvSpPr>
          <p:nvPr/>
        </p:nvSpPr>
        <p:spPr bwMode="auto">
          <a:xfrm>
            <a:off x="533400" y="2897188"/>
            <a:ext cx="8166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 apply Hall’s, we want to show for any subset T of S, |N(T)    G2| &gt;= |T|. </a:t>
            </a:r>
          </a:p>
        </p:txBody>
      </p:sp>
      <p:sp>
        <p:nvSpPr>
          <p:cNvPr id="625694" name="Oval 30"/>
          <p:cNvSpPr>
            <a:spLocks noChangeArrowheads="1"/>
          </p:cNvSpPr>
          <p:nvPr/>
        </p:nvSpPr>
        <p:spPr bwMode="auto">
          <a:xfrm>
            <a:off x="2743200" y="5105400"/>
            <a:ext cx="4572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7" name="Oval 33"/>
          <p:cNvSpPr>
            <a:spLocks noChangeArrowheads="1"/>
          </p:cNvSpPr>
          <p:nvPr/>
        </p:nvSpPr>
        <p:spPr bwMode="auto">
          <a:xfrm>
            <a:off x="5791200" y="5105400"/>
            <a:ext cx="4572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8" name="Line 34"/>
          <p:cNvSpPr>
            <a:spLocks noChangeShapeType="1"/>
          </p:cNvSpPr>
          <p:nvPr/>
        </p:nvSpPr>
        <p:spPr bwMode="auto">
          <a:xfrm flipV="1">
            <a:off x="3124200" y="5105400"/>
            <a:ext cx="2819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99" name="Line 35"/>
          <p:cNvSpPr>
            <a:spLocks noChangeShapeType="1"/>
          </p:cNvSpPr>
          <p:nvPr/>
        </p:nvSpPr>
        <p:spPr bwMode="auto">
          <a:xfrm flipV="1">
            <a:off x="3048000" y="5715000"/>
            <a:ext cx="2895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00" name="Text Box 36"/>
          <p:cNvSpPr txBox="1">
            <a:spLocks noChangeArrowheads="1"/>
          </p:cNvSpPr>
          <p:nvPr/>
        </p:nvSpPr>
        <p:spPr bwMode="auto">
          <a:xfrm>
            <a:off x="2498725" y="496728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</a:p>
        </p:txBody>
      </p:sp>
      <p:sp>
        <p:nvSpPr>
          <p:cNvPr id="625701" name="Text Box 37"/>
          <p:cNvSpPr txBox="1">
            <a:spLocks noChangeArrowheads="1"/>
          </p:cNvSpPr>
          <p:nvPr/>
        </p:nvSpPr>
        <p:spPr bwMode="auto">
          <a:xfrm>
            <a:off x="6172200" y="4967288"/>
            <a:ext cx="1452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|N(T)    G2|</a:t>
            </a:r>
          </a:p>
        </p:txBody>
      </p:sp>
      <p:sp>
        <p:nvSpPr>
          <p:cNvPr id="625704" name="Text Box 40"/>
          <p:cNvSpPr txBox="1">
            <a:spLocks noChangeArrowheads="1"/>
          </p:cNvSpPr>
          <p:nvPr/>
        </p:nvSpPr>
        <p:spPr bwMode="auto">
          <a:xfrm>
            <a:off x="587375" y="550068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G2</a:t>
            </a:r>
          </a:p>
        </p:txBody>
      </p:sp>
      <p:sp>
        <p:nvSpPr>
          <p:cNvPr id="625706" name="Text Box 42"/>
          <p:cNvSpPr txBox="1">
            <a:spLocks noChangeArrowheads="1"/>
          </p:cNvSpPr>
          <p:nvPr/>
        </p:nvSpPr>
        <p:spPr bwMode="auto">
          <a:xfrm>
            <a:off x="1412875" y="1725613"/>
            <a:ext cx="6283325" cy="788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If |N(S)| &gt;= |S| for every subset S of V,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          then there is a perfect matching.</a:t>
            </a:r>
          </a:p>
        </p:txBody>
      </p:sp>
      <p:pic>
        <p:nvPicPr>
          <p:cNvPr id="625707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708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92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92" grpId="0"/>
      <p:bldP spid="625694" grpId="0" animBg="1"/>
      <p:bldP spid="625694" grpId="1" animBg="1"/>
      <p:bldP spid="625697" grpId="0" animBg="1"/>
      <p:bldP spid="625698" grpId="0" animBg="1"/>
      <p:bldP spid="625699" grpId="0" animBg="1"/>
      <p:bldP spid="625701" grpId="0"/>
      <p:bldP spid="62570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2738438" y="457200"/>
            <a:ext cx="373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</a:t>
            </a:r>
          </a:p>
        </p:txBody>
      </p:sp>
      <p:sp>
        <p:nvSpPr>
          <p:cNvPr id="629763" name="Oval 3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4" name="Oval 4"/>
          <p:cNvSpPr>
            <a:spLocks noChangeArrowheads="1"/>
          </p:cNvSpPr>
          <p:nvPr/>
        </p:nvSpPr>
        <p:spPr bwMode="auto">
          <a:xfrm>
            <a:off x="2895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5" name="Oval 5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6" name="Oval 6"/>
          <p:cNvSpPr>
            <a:spLocks noChangeArrowheads="1"/>
          </p:cNvSpPr>
          <p:nvPr/>
        </p:nvSpPr>
        <p:spPr bwMode="auto">
          <a:xfrm>
            <a:off x="5943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7" name="Oval 7"/>
          <p:cNvSpPr>
            <a:spLocks noChangeArrowheads="1"/>
          </p:cNvSpPr>
          <p:nvPr/>
        </p:nvSpPr>
        <p:spPr bwMode="auto">
          <a:xfrm>
            <a:off x="5943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Oval 8"/>
          <p:cNvSpPr>
            <a:spLocks noChangeArrowheads="1"/>
          </p:cNvSpPr>
          <p:nvPr/>
        </p:nvSpPr>
        <p:spPr bwMode="auto">
          <a:xfrm>
            <a:off x="5943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9" name="Oval 9"/>
          <p:cNvSpPr>
            <a:spLocks noChangeArrowheads="1"/>
          </p:cNvSpPr>
          <p:nvPr/>
        </p:nvSpPr>
        <p:spPr bwMode="auto">
          <a:xfrm>
            <a:off x="5943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0" name="Oval 10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1" name="Oval 11"/>
          <p:cNvSpPr>
            <a:spLocks noChangeArrowheads="1"/>
          </p:cNvSpPr>
          <p:nvPr/>
        </p:nvSpPr>
        <p:spPr bwMode="auto">
          <a:xfrm>
            <a:off x="2514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2" name="Oval 12"/>
          <p:cNvSpPr>
            <a:spLocks noChangeArrowheads="1"/>
          </p:cNvSpPr>
          <p:nvPr/>
        </p:nvSpPr>
        <p:spPr bwMode="auto">
          <a:xfrm>
            <a:off x="5562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3" name="AutoShape 13"/>
          <p:cNvSpPr>
            <a:spLocks/>
          </p:cNvSpPr>
          <p:nvPr/>
        </p:nvSpPr>
        <p:spPr bwMode="auto">
          <a:xfrm>
            <a:off x="2209800" y="5257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4" name="AutoShape 14"/>
          <p:cNvSpPr>
            <a:spLocks/>
          </p:cNvSpPr>
          <p:nvPr/>
        </p:nvSpPr>
        <p:spPr bwMode="auto">
          <a:xfrm rot="10800000">
            <a:off x="6705600" y="52578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5" name="Text Box 15"/>
          <p:cNvSpPr txBox="1">
            <a:spLocks noChangeArrowheads="1"/>
          </p:cNvSpPr>
          <p:nvPr/>
        </p:nvSpPr>
        <p:spPr bwMode="auto">
          <a:xfrm>
            <a:off x="1714500" y="5500688"/>
            <a:ext cx="34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7162800" y="54864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629777" name="Line 17"/>
          <p:cNvSpPr>
            <a:spLocks noChangeShapeType="1"/>
          </p:cNvSpPr>
          <p:nvPr/>
        </p:nvSpPr>
        <p:spPr bwMode="auto">
          <a:xfrm>
            <a:off x="914400" y="4953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78" name="Text Box 18"/>
          <p:cNvSpPr txBox="1">
            <a:spLocks noChangeArrowheads="1"/>
          </p:cNvSpPr>
          <p:nvPr/>
        </p:nvSpPr>
        <p:spPr bwMode="auto">
          <a:xfrm>
            <a:off x="2362200" y="1295400"/>
            <a:ext cx="442912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 there is a perfect matching in G2?</a:t>
            </a:r>
          </a:p>
        </p:txBody>
      </p:sp>
      <p:sp>
        <p:nvSpPr>
          <p:cNvPr id="629779" name="Text Box 19"/>
          <p:cNvSpPr txBox="1">
            <a:spLocks noChangeArrowheads="1"/>
          </p:cNvSpPr>
          <p:nvPr/>
        </p:nvSpPr>
        <p:spPr bwMode="auto">
          <a:xfrm>
            <a:off x="1127125" y="2174875"/>
            <a:ext cx="647065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any subset T      S,  N(T)     G2 = N(T).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By assumption, |N(T)      G2| = |N(T)| &gt;= |T|.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Therefore, by induction, there is a perfect matching in G2.</a:t>
            </a:r>
          </a:p>
        </p:txBody>
      </p:sp>
      <p:pic>
        <p:nvPicPr>
          <p:cNvPr id="629780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1190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81" name="Oval 21"/>
          <p:cNvSpPr>
            <a:spLocks noChangeArrowheads="1"/>
          </p:cNvSpPr>
          <p:nvPr/>
        </p:nvSpPr>
        <p:spPr bwMode="auto">
          <a:xfrm>
            <a:off x="2743200" y="5105400"/>
            <a:ext cx="4572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82" name="Line 22"/>
          <p:cNvSpPr>
            <a:spLocks noChangeShapeType="1"/>
          </p:cNvSpPr>
          <p:nvPr/>
        </p:nvSpPr>
        <p:spPr bwMode="auto">
          <a:xfrm flipV="1">
            <a:off x="3124200" y="4114800"/>
            <a:ext cx="25908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83" name="Line 23"/>
          <p:cNvSpPr>
            <a:spLocks noChangeShapeType="1"/>
          </p:cNvSpPr>
          <p:nvPr/>
        </p:nvSpPr>
        <p:spPr bwMode="auto">
          <a:xfrm flipV="1">
            <a:off x="3124200" y="4572000"/>
            <a:ext cx="2438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84" name="Oval 24"/>
          <p:cNvSpPr>
            <a:spLocks noChangeArrowheads="1"/>
          </p:cNvSpPr>
          <p:nvPr/>
        </p:nvSpPr>
        <p:spPr bwMode="auto">
          <a:xfrm>
            <a:off x="5791200" y="5105400"/>
            <a:ext cx="4572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85" name="Line 25"/>
          <p:cNvSpPr>
            <a:spLocks noChangeShapeType="1"/>
          </p:cNvSpPr>
          <p:nvPr/>
        </p:nvSpPr>
        <p:spPr bwMode="auto">
          <a:xfrm flipV="1">
            <a:off x="3124200" y="5105400"/>
            <a:ext cx="2819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86" name="Line 26"/>
          <p:cNvSpPr>
            <a:spLocks noChangeShapeType="1"/>
          </p:cNvSpPr>
          <p:nvPr/>
        </p:nvSpPr>
        <p:spPr bwMode="auto">
          <a:xfrm flipV="1">
            <a:off x="3048000" y="5715000"/>
            <a:ext cx="2895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87" name="Text Box 27"/>
          <p:cNvSpPr txBox="1">
            <a:spLocks noChangeArrowheads="1"/>
          </p:cNvSpPr>
          <p:nvPr/>
        </p:nvSpPr>
        <p:spPr bwMode="auto">
          <a:xfrm>
            <a:off x="2498725" y="496728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</a:p>
        </p:txBody>
      </p:sp>
      <p:sp>
        <p:nvSpPr>
          <p:cNvPr id="629790" name="Text Box 30"/>
          <p:cNvSpPr txBox="1">
            <a:spLocks noChangeArrowheads="1"/>
          </p:cNvSpPr>
          <p:nvPr/>
        </p:nvSpPr>
        <p:spPr bwMode="auto">
          <a:xfrm>
            <a:off x="587375" y="550068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G2</a:t>
            </a:r>
          </a:p>
        </p:txBody>
      </p:sp>
      <p:sp>
        <p:nvSpPr>
          <p:cNvPr id="629791" name="AutoShape 31"/>
          <p:cNvSpPr>
            <a:spLocks noChangeArrowheads="1"/>
          </p:cNvSpPr>
          <p:nvPr/>
        </p:nvSpPr>
        <p:spPr bwMode="auto">
          <a:xfrm>
            <a:off x="1524000" y="6324600"/>
            <a:ext cx="5715000" cy="457200"/>
          </a:xfrm>
          <a:prstGeom prst="wedgeRoundRectCallout">
            <a:avLst>
              <a:gd name="adj1" fmla="val 2389"/>
              <a:gd name="adj2" fmla="val -119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Find a perfect matching in G2 by induction.</a:t>
            </a:r>
          </a:p>
        </p:txBody>
      </p:sp>
      <p:pic>
        <p:nvPicPr>
          <p:cNvPr id="629793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94" name="Text Box 34"/>
          <p:cNvSpPr txBox="1">
            <a:spLocks noChangeArrowheads="1"/>
          </p:cNvSpPr>
          <p:nvPr/>
        </p:nvSpPr>
        <p:spPr bwMode="auto">
          <a:xfrm>
            <a:off x="6172200" y="4967288"/>
            <a:ext cx="1452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|N(T)    G2|</a:t>
            </a:r>
          </a:p>
        </p:txBody>
      </p:sp>
      <p:pic>
        <p:nvPicPr>
          <p:cNvPr id="629795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92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9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543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97" name="Line 37"/>
          <p:cNvSpPr>
            <a:spLocks noChangeShapeType="1"/>
          </p:cNvSpPr>
          <p:nvPr/>
        </p:nvSpPr>
        <p:spPr bwMode="auto">
          <a:xfrm>
            <a:off x="2971800" y="59436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98" name="Line 38"/>
          <p:cNvSpPr>
            <a:spLocks noChangeShapeType="1"/>
          </p:cNvSpPr>
          <p:nvPr/>
        </p:nvSpPr>
        <p:spPr bwMode="auto">
          <a:xfrm>
            <a:off x="2971800" y="53340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82" grpId="0" animBg="1"/>
      <p:bldP spid="629783" grpId="0" animBg="1"/>
      <p:bldP spid="629791" grpId="0" animBg="1"/>
      <p:bldP spid="629797" grpId="0" animBg="1"/>
      <p:bldP spid="62979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392613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 there is a perfect matching in G1?</a:t>
            </a: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2738438" y="457200"/>
            <a:ext cx="373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</a:t>
            </a:r>
          </a:p>
        </p:txBody>
      </p:sp>
      <p:sp>
        <p:nvSpPr>
          <p:cNvPr id="581636" name="Oval 4"/>
          <p:cNvSpPr>
            <a:spLocks noChangeArrowheads="1"/>
          </p:cNvSpPr>
          <p:nvPr/>
        </p:nvSpPr>
        <p:spPr bwMode="auto">
          <a:xfrm>
            <a:off x="2895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37" name="Oval 5"/>
          <p:cNvSpPr>
            <a:spLocks noChangeArrowheads="1"/>
          </p:cNvSpPr>
          <p:nvPr/>
        </p:nvSpPr>
        <p:spPr bwMode="auto">
          <a:xfrm>
            <a:off x="2895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38" name="Oval 6"/>
          <p:cNvSpPr>
            <a:spLocks noChangeArrowheads="1"/>
          </p:cNvSpPr>
          <p:nvPr/>
        </p:nvSpPr>
        <p:spPr bwMode="auto">
          <a:xfrm>
            <a:off x="28956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39" name="Oval 7"/>
          <p:cNvSpPr>
            <a:spLocks noChangeArrowheads="1"/>
          </p:cNvSpPr>
          <p:nvPr/>
        </p:nvSpPr>
        <p:spPr bwMode="auto">
          <a:xfrm>
            <a:off x="59436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0" name="Oval 8"/>
          <p:cNvSpPr>
            <a:spLocks noChangeArrowheads="1"/>
          </p:cNvSpPr>
          <p:nvPr/>
        </p:nvSpPr>
        <p:spPr bwMode="auto">
          <a:xfrm>
            <a:off x="5943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1" name="Oval 9"/>
          <p:cNvSpPr>
            <a:spLocks noChangeArrowheads="1"/>
          </p:cNvSpPr>
          <p:nvPr/>
        </p:nvSpPr>
        <p:spPr bwMode="auto">
          <a:xfrm>
            <a:off x="5943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2" name="Oval 10"/>
          <p:cNvSpPr>
            <a:spLocks noChangeArrowheads="1"/>
          </p:cNvSpPr>
          <p:nvPr/>
        </p:nvSpPr>
        <p:spPr bwMode="auto">
          <a:xfrm>
            <a:off x="59436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3" name="Oval 11"/>
          <p:cNvSpPr>
            <a:spLocks noChangeArrowheads="1"/>
          </p:cNvSpPr>
          <p:nvPr/>
        </p:nvSpPr>
        <p:spPr bwMode="auto">
          <a:xfrm>
            <a:off x="28956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4" name="Oval 12"/>
          <p:cNvSpPr>
            <a:spLocks noChangeArrowheads="1"/>
          </p:cNvSpPr>
          <p:nvPr/>
        </p:nvSpPr>
        <p:spPr bwMode="auto">
          <a:xfrm>
            <a:off x="2514600" y="4191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5" name="Oval 13"/>
          <p:cNvSpPr>
            <a:spLocks noChangeArrowheads="1"/>
          </p:cNvSpPr>
          <p:nvPr/>
        </p:nvSpPr>
        <p:spPr bwMode="auto">
          <a:xfrm>
            <a:off x="5562600" y="4191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6" name="AutoShape 14"/>
          <p:cNvSpPr>
            <a:spLocks/>
          </p:cNvSpPr>
          <p:nvPr/>
        </p:nvSpPr>
        <p:spPr bwMode="auto">
          <a:xfrm>
            <a:off x="2209800" y="5638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7" name="AutoShape 15"/>
          <p:cNvSpPr>
            <a:spLocks/>
          </p:cNvSpPr>
          <p:nvPr/>
        </p:nvSpPr>
        <p:spPr bwMode="auto">
          <a:xfrm rot="10800000">
            <a:off x="6705600" y="56388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48" name="Text Box 16"/>
          <p:cNvSpPr txBox="1">
            <a:spLocks noChangeArrowheads="1"/>
          </p:cNvSpPr>
          <p:nvPr/>
        </p:nvSpPr>
        <p:spPr bwMode="auto">
          <a:xfrm>
            <a:off x="1714500" y="5881688"/>
            <a:ext cx="34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581649" name="Text Box 17"/>
          <p:cNvSpPr txBox="1">
            <a:spLocks noChangeArrowheads="1"/>
          </p:cNvSpPr>
          <p:nvPr/>
        </p:nvSpPr>
        <p:spPr bwMode="auto">
          <a:xfrm>
            <a:off x="7162800" y="58674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581650" name="Line 18"/>
          <p:cNvSpPr>
            <a:spLocks noChangeShapeType="1"/>
          </p:cNvSpPr>
          <p:nvPr/>
        </p:nvSpPr>
        <p:spPr bwMode="auto">
          <a:xfrm>
            <a:off x="914400" y="5334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57" name="Text Box 25"/>
          <p:cNvSpPr txBox="1">
            <a:spLocks noChangeArrowheads="1"/>
          </p:cNvSpPr>
          <p:nvPr/>
        </p:nvSpPr>
        <p:spPr bwMode="auto">
          <a:xfrm>
            <a:off x="2209800" y="473868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</a:p>
        </p:txBody>
      </p:sp>
      <p:sp>
        <p:nvSpPr>
          <p:cNvPr id="581658" name="Text Box 26"/>
          <p:cNvSpPr txBox="1">
            <a:spLocks noChangeArrowheads="1"/>
          </p:cNvSpPr>
          <p:nvPr/>
        </p:nvSpPr>
        <p:spPr bwMode="auto">
          <a:xfrm>
            <a:off x="6629400" y="4572000"/>
            <a:ext cx="1290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N(T)     G1</a:t>
            </a:r>
          </a:p>
        </p:txBody>
      </p:sp>
      <p:sp>
        <p:nvSpPr>
          <p:cNvPr id="581662" name="Text Box 30"/>
          <p:cNvSpPr txBox="1">
            <a:spLocks noChangeArrowheads="1"/>
          </p:cNvSpPr>
          <p:nvPr/>
        </p:nvSpPr>
        <p:spPr bwMode="auto">
          <a:xfrm>
            <a:off x="533400" y="1981200"/>
            <a:ext cx="798195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any subset T,  we want to show |N(T)     G1| &gt;= |T| to apply induction.</a:t>
            </a:r>
          </a:p>
        </p:txBody>
      </p:sp>
      <p:sp>
        <p:nvSpPr>
          <p:cNvPr id="581667" name="Text Box 35"/>
          <p:cNvSpPr txBox="1">
            <a:spLocks noChangeArrowheads="1"/>
          </p:cNvSpPr>
          <p:nvPr/>
        </p:nvSpPr>
        <p:spPr bwMode="auto">
          <a:xfrm>
            <a:off x="920750" y="2667000"/>
            <a:ext cx="494665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Consider T, by assumption, |N(T)| &gt;= |T|</a:t>
            </a:r>
            <a:endParaRPr lang="en-US" altLang="en-US">
              <a:solidFill>
                <a:srgbClr val="008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Can we conclude that |N(T)     G1| &gt;= |T|?</a:t>
            </a:r>
            <a:endParaRPr lang="en-US" altLang="en-US">
              <a:solidFill>
                <a:srgbClr val="A5002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No, because N(T) may intersect N(S)!</a:t>
            </a:r>
          </a:p>
        </p:txBody>
      </p:sp>
      <p:pic>
        <p:nvPicPr>
          <p:cNvPr id="581674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09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51" name="Oval 19"/>
          <p:cNvSpPr>
            <a:spLocks noChangeArrowheads="1"/>
          </p:cNvSpPr>
          <p:nvPr/>
        </p:nvSpPr>
        <p:spPr bwMode="auto">
          <a:xfrm>
            <a:off x="2743200" y="4648200"/>
            <a:ext cx="457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78" name="Oval 46"/>
          <p:cNvSpPr>
            <a:spLocks noChangeArrowheads="1"/>
          </p:cNvSpPr>
          <p:nvPr/>
        </p:nvSpPr>
        <p:spPr bwMode="auto">
          <a:xfrm>
            <a:off x="5791200" y="4953000"/>
            <a:ext cx="457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81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11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90" name="Line 58"/>
          <p:cNvSpPr>
            <a:spLocks noChangeShapeType="1"/>
          </p:cNvSpPr>
          <p:nvPr/>
        </p:nvSpPr>
        <p:spPr bwMode="auto">
          <a:xfrm>
            <a:off x="2971800" y="5105400"/>
            <a:ext cx="3048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91" name="Line 59"/>
          <p:cNvSpPr>
            <a:spLocks noChangeShapeType="1"/>
          </p:cNvSpPr>
          <p:nvPr/>
        </p:nvSpPr>
        <p:spPr bwMode="auto">
          <a:xfrm>
            <a:off x="2971800" y="4800600"/>
            <a:ext cx="3048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92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1242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93" name="Text Box 61"/>
          <p:cNvSpPr txBox="1">
            <a:spLocks noChangeArrowheads="1"/>
          </p:cNvSpPr>
          <p:nvPr/>
        </p:nvSpPr>
        <p:spPr bwMode="auto">
          <a:xfrm>
            <a:off x="6629400" y="3062288"/>
            <a:ext cx="1355725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Now what?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8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62" grpId="0" animBg="1"/>
      <p:bldP spid="581651" grpId="0" animBg="1"/>
      <p:bldP spid="581678" grpId="0" animBg="1"/>
      <p:bldP spid="581690" grpId="0" animBg="1"/>
      <p:bldP spid="581691" grpId="0" animBg="1"/>
      <p:bldP spid="58169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4392613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 there is a perfect matching in G1?</a:t>
            </a:r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2738438" y="457200"/>
            <a:ext cx="373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</a:t>
            </a:r>
          </a:p>
        </p:txBody>
      </p:sp>
      <p:sp>
        <p:nvSpPr>
          <p:cNvPr id="641028" name="Oval 4"/>
          <p:cNvSpPr>
            <a:spLocks noChangeArrowheads="1"/>
          </p:cNvSpPr>
          <p:nvPr/>
        </p:nvSpPr>
        <p:spPr bwMode="auto">
          <a:xfrm>
            <a:off x="2895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29" name="Oval 5"/>
          <p:cNvSpPr>
            <a:spLocks noChangeArrowheads="1"/>
          </p:cNvSpPr>
          <p:nvPr/>
        </p:nvSpPr>
        <p:spPr bwMode="auto">
          <a:xfrm>
            <a:off x="2895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0" name="Oval 6"/>
          <p:cNvSpPr>
            <a:spLocks noChangeArrowheads="1"/>
          </p:cNvSpPr>
          <p:nvPr/>
        </p:nvSpPr>
        <p:spPr bwMode="auto">
          <a:xfrm>
            <a:off x="28956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1" name="Oval 7"/>
          <p:cNvSpPr>
            <a:spLocks noChangeArrowheads="1"/>
          </p:cNvSpPr>
          <p:nvPr/>
        </p:nvSpPr>
        <p:spPr bwMode="auto">
          <a:xfrm>
            <a:off x="59436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2" name="Oval 8"/>
          <p:cNvSpPr>
            <a:spLocks noChangeArrowheads="1"/>
          </p:cNvSpPr>
          <p:nvPr/>
        </p:nvSpPr>
        <p:spPr bwMode="auto">
          <a:xfrm>
            <a:off x="5943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3" name="Oval 9"/>
          <p:cNvSpPr>
            <a:spLocks noChangeArrowheads="1"/>
          </p:cNvSpPr>
          <p:nvPr/>
        </p:nvSpPr>
        <p:spPr bwMode="auto">
          <a:xfrm>
            <a:off x="5943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4" name="Oval 10"/>
          <p:cNvSpPr>
            <a:spLocks noChangeArrowheads="1"/>
          </p:cNvSpPr>
          <p:nvPr/>
        </p:nvSpPr>
        <p:spPr bwMode="auto">
          <a:xfrm>
            <a:off x="59436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5" name="Oval 11"/>
          <p:cNvSpPr>
            <a:spLocks noChangeArrowheads="1"/>
          </p:cNvSpPr>
          <p:nvPr/>
        </p:nvSpPr>
        <p:spPr bwMode="auto">
          <a:xfrm>
            <a:off x="28956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6" name="Oval 12"/>
          <p:cNvSpPr>
            <a:spLocks noChangeArrowheads="1"/>
          </p:cNvSpPr>
          <p:nvPr/>
        </p:nvSpPr>
        <p:spPr bwMode="auto">
          <a:xfrm>
            <a:off x="2514600" y="4191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7" name="Oval 13"/>
          <p:cNvSpPr>
            <a:spLocks noChangeArrowheads="1"/>
          </p:cNvSpPr>
          <p:nvPr/>
        </p:nvSpPr>
        <p:spPr bwMode="auto">
          <a:xfrm>
            <a:off x="5562600" y="4191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8" name="AutoShape 14"/>
          <p:cNvSpPr>
            <a:spLocks/>
          </p:cNvSpPr>
          <p:nvPr/>
        </p:nvSpPr>
        <p:spPr bwMode="auto">
          <a:xfrm>
            <a:off x="2209800" y="5638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9" name="AutoShape 15"/>
          <p:cNvSpPr>
            <a:spLocks/>
          </p:cNvSpPr>
          <p:nvPr/>
        </p:nvSpPr>
        <p:spPr bwMode="auto">
          <a:xfrm rot="10800000">
            <a:off x="6705600" y="56388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40" name="Text Box 16"/>
          <p:cNvSpPr txBox="1">
            <a:spLocks noChangeArrowheads="1"/>
          </p:cNvSpPr>
          <p:nvPr/>
        </p:nvSpPr>
        <p:spPr bwMode="auto">
          <a:xfrm>
            <a:off x="1714500" y="5881688"/>
            <a:ext cx="34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641041" name="Text Box 17"/>
          <p:cNvSpPr txBox="1">
            <a:spLocks noChangeArrowheads="1"/>
          </p:cNvSpPr>
          <p:nvPr/>
        </p:nvSpPr>
        <p:spPr bwMode="auto">
          <a:xfrm>
            <a:off x="7162800" y="58674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641042" name="Line 18"/>
          <p:cNvSpPr>
            <a:spLocks noChangeShapeType="1"/>
          </p:cNvSpPr>
          <p:nvPr/>
        </p:nvSpPr>
        <p:spPr bwMode="auto">
          <a:xfrm>
            <a:off x="914400" y="5334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43" name="Text Box 19"/>
          <p:cNvSpPr txBox="1">
            <a:spLocks noChangeArrowheads="1"/>
          </p:cNvSpPr>
          <p:nvPr/>
        </p:nvSpPr>
        <p:spPr bwMode="auto">
          <a:xfrm>
            <a:off x="2209800" y="473868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</a:p>
        </p:txBody>
      </p:sp>
      <p:sp>
        <p:nvSpPr>
          <p:cNvPr id="641044" name="Text Box 20"/>
          <p:cNvSpPr txBox="1">
            <a:spLocks noChangeArrowheads="1"/>
          </p:cNvSpPr>
          <p:nvPr/>
        </p:nvSpPr>
        <p:spPr bwMode="auto">
          <a:xfrm>
            <a:off x="6629400" y="4572000"/>
            <a:ext cx="1290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N(T)     G1</a:t>
            </a:r>
          </a:p>
        </p:txBody>
      </p:sp>
      <p:sp>
        <p:nvSpPr>
          <p:cNvPr id="641045" name="Text Box 21"/>
          <p:cNvSpPr txBox="1">
            <a:spLocks noChangeArrowheads="1"/>
          </p:cNvSpPr>
          <p:nvPr/>
        </p:nvSpPr>
        <p:spPr bwMode="auto">
          <a:xfrm>
            <a:off x="152400" y="5791200"/>
            <a:ext cx="1365250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|S|=|N(S)|</a:t>
            </a:r>
          </a:p>
        </p:txBody>
      </p:sp>
      <p:sp>
        <p:nvSpPr>
          <p:cNvPr id="641046" name="Text Box 22"/>
          <p:cNvSpPr txBox="1">
            <a:spLocks noChangeArrowheads="1"/>
          </p:cNvSpPr>
          <p:nvPr/>
        </p:nvSpPr>
        <p:spPr bwMode="auto">
          <a:xfrm>
            <a:off x="533400" y="1981200"/>
            <a:ext cx="798195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any subset T,  we want to show |N(T)     G1| &gt;= |T| to apply induction.</a:t>
            </a:r>
          </a:p>
        </p:txBody>
      </p:sp>
      <p:sp>
        <p:nvSpPr>
          <p:cNvPr id="641047" name="AutoShape 23"/>
          <p:cNvSpPr>
            <a:spLocks/>
          </p:cNvSpPr>
          <p:nvPr/>
        </p:nvSpPr>
        <p:spPr bwMode="auto">
          <a:xfrm rot="10800000">
            <a:off x="6400800" y="48006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48" name="Text Box 24"/>
          <p:cNvSpPr txBox="1">
            <a:spLocks noChangeArrowheads="1"/>
          </p:cNvSpPr>
          <p:nvPr/>
        </p:nvSpPr>
        <p:spPr bwMode="auto">
          <a:xfrm>
            <a:off x="152400" y="2667000"/>
            <a:ext cx="82264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Consider S     T, by assumption, |N(S    T)| &gt;= |S    T|  </a:t>
            </a:r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(the green areas).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Since |S|=|N(S)|, |N(S    T) – N(S)| &gt;= |S    T - S|   </a:t>
            </a:r>
            <a:r>
              <a:rPr lang="en-US" altLang="en-US">
                <a:solidFill>
                  <a:srgbClr val="A50021"/>
                </a:solidFill>
                <a:latin typeface="Comic Sans MS" pitchFamily="66" charset="0"/>
              </a:rPr>
              <a:t>(the red areas).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So |N(T)    G1| = |N(S    T) – N(S)| &gt; = |S    T – S| = |T|, as required.  </a:t>
            </a:r>
          </a:p>
        </p:txBody>
      </p:sp>
      <p:pic>
        <p:nvPicPr>
          <p:cNvPr id="641049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8194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50" name="AutoShape 26"/>
          <p:cNvSpPr>
            <a:spLocks/>
          </p:cNvSpPr>
          <p:nvPr/>
        </p:nvSpPr>
        <p:spPr bwMode="auto">
          <a:xfrm>
            <a:off x="1524000" y="47244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51" name="Line 27"/>
          <p:cNvSpPr>
            <a:spLocks noChangeShapeType="1"/>
          </p:cNvSpPr>
          <p:nvPr/>
        </p:nvSpPr>
        <p:spPr bwMode="auto">
          <a:xfrm>
            <a:off x="3352800" y="4724400"/>
            <a:ext cx="2286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2" name="Line 28"/>
          <p:cNvSpPr>
            <a:spLocks noChangeShapeType="1"/>
          </p:cNvSpPr>
          <p:nvPr/>
        </p:nvSpPr>
        <p:spPr bwMode="auto">
          <a:xfrm>
            <a:off x="3200400" y="6400800"/>
            <a:ext cx="2590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1053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806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5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806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55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09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5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57" name="Oval 33"/>
          <p:cNvSpPr>
            <a:spLocks noChangeArrowheads="1"/>
          </p:cNvSpPr>
          <p:nvPr/>
        </p:nvSpPr>
        <p:spPr bwMode="auto">
          <a:xfrm>
            <a:off x="2590800" y="4648200"/>
            <a:ext cx="762000" cy="1905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58" name="Oval 34"/>
          <p:cNvSpPr>
            <a:spLocks noChangeArrowheads="1"/>
          </p:cNvSpPr>
          <p:nvPr/>
        </p:nvSpPr>
        <p:spPr bwMode="auto">
          <a:xfrm>
            <a:off x="5638800" y="4648200"/>
            <a:ext cx="762000" cy="1905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59" name="Oval 35"/>
          <p:cNvSpPr>
            <a:spLocks noChangeArrowheads="1"/>
          </p:cNvSpPr>
          <p:nvPr/>
        </p:nvSpPr>
        <p:spPr bwMode="auto">
          <a:xfrm>
            <a:off x="2743200" y="4648200"/>
            <a:ext cx="457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60" name="Oval 36"/>
          <p:cNvSpPr>
            <a:spLocks noChangeArrowheads="1"/>
          </p:cNvSpPr>
          <p:nvPr/>
        </p:nvSpPr>
        <p:spPr bwMode="auto">
          <a:xfrm>
            <a:off x="5791200" y="4648200"/>
            <a:ext cx="457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6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87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62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87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6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11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64" name="Line 40"/>
          <p:cNvSpPr>
            <a:spLocks noChangeShapeType="1"/>
          </p:cNvSpPr>
          <p:nvPr/>
        </p:nvSpPr>
        <p:spPr bwMode="auto">
          <a:xfrm flipV="1">
            <a:off x="3352800" y="4648200"/>
            <a:ext cx="25908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65" name="Line 41"/>
          <p:cNvSpPr>
            <a:spLocks noChangeShapeType="1"/>
          </p:cNvSpPr>
          <p:nvPr/>
        </p:nvSpPr>
        <p:spPr bwMode="auto">
          <a:xfrm flipV="1">
            <a:off x="3352800" y="5105400"/>
            <a:ext cx="2438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1066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68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67" name="Line 43"/>
          <p:cNvSpPr>
            <a:spLocks noChangeShapeType="1"/>
          </p:cNvSpPr>
          <p:nvPr/>
        </p:nvSpPr>
        <p:spPr bwMode="auto">
          <a:xfrm>
            <a:off x="2971800" y="4800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68" name="Line 44"/>
          <p:cNvSpPr>
            <a:spLocks noChangeShapeType="1"/>
          </p:cNvSpPr>
          <p:nvPr/>
        </p:nvSpPr>
        <p:spPr bwMode="auto">
          <a:xfrm>
            <a:off x="2971800" y="4953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69" name="Line 45"/>
          <p:cNvSpPr>
            <a:spLocks noChangeShapeType="1"/>
          </p:cNvSpPr>
          <p:nvPr/>
        </p:nvSpPr>
        <p:spPr bwMode="auto">
          <a:xfrm>
            <a:off x="2971800" y="5105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1070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68700"/>
            <a:ext cx="152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1071" name="Rectangle 47"/>
          <p:cNvSpPr>
            <a:spLocks noChangeArrowheads="1"/>
          </p:cNvSpPr>
          <p:nvPr/>
        </p:nvSpPr>
        <p:spPr bwMode="auto">
          <a:xfrm>
            <a:off x="2514600" y="5334000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72" name="Rectangle 48"/>
          <p:cNvSpPr>
            <a:spLocks noChangeArrowheads="1"/>
          </p:cNvSpPr>
          <p:nvPr/>
        </p:nvSpPr>
        <p:spPr bwMode="auto">
          <a:xfrm>
            <a:off x="5562600" y="5334000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1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4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4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4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4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4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4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4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41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4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4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4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44" grpId="0"/>
      <p:bldP spid="641045" grpId="0" animBg="1"/>
      <p:bldP spid="641047" grpId="0" animBg="1"/>
      <p:bldP spid="641050" grpId="0" animBg="1"/>
      <p:bldP spid="641051" grpId="0" animBg="1"/>
      <p:bldP spid="641052" grpId="0" animBg="1"/>
      <p:bldP spid="641057" grpId="0" animBg="1"/>
      <p:bldP spid="641058" grpId="0" animBg="1"/>
      <p:bldP spid="641060" grpId="0" animBg="1"/>
      <p:bldP spid="641064" grpId="0" animBg="1"/>
      <p:bldP spid="641065" grpId="0" animBg="1"/>
      <p:bldP spid="641067" grpId="0" animBg="1"/>
      <p:bldP spid="641068" grpId="0" animBg="1"/>
      <p:bldP spid="641069" grpId="0" animBg="1"/>
      <p:bldP spid="641071" grpId="0" animBg="1"/>
      <p:bldP spid="64107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1431925" y="1371600"/>
            <a:ext cx="6283325" cy="788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Hall’s Theorem:</a:t>
            </a:r>
            <a:r>
              <a:rPr lang="en-US" altLang="en-US"/>
              <a:t> If |N(S)| &gt;= |S| for every subset S of V,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                     then there is a perfect matching.</a:t>
            </a: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2738438" y="457200"/>
            <a:ext cx="3738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Hall’s Theorem</a:t>
            </a:r>
          </a:p>
        </p:txBody>
      </p:sp>
      <p:sp>
        <p:nvSpPr>
          <p:cNvPr id="642052" name="Text Box 4"/>
          <p:cNvSpPr txBox="1">
            <a:spLocks noChangeArrowheads="1"/>
          </p:cNvSpPr>
          <p:nvPr/>
        </p:nvSpPr>
        <p:spPr bwMode="auto">
          <a:xfrm>
            <a:off x="1600200" y="2438400"/>
            <a:ext cx="5973763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Case 2:</a:t>
            </a:r>
            <a:r>
              <a:rPr lang="en-US" altLang="en-US"/>
              <a:t> Suppose there is a subset S with |N(S)| = |S|.</a:t>
            </a:r>
          </a:p>
        </p:txBody>
      </p:sp>
      <p:sp>
        <p:nvSpPr>
          <p:cNvPr id="642053" name="Oval 5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4" name="Oval 6"/>
          <p:cNvSpPr>
            <a:spLocks noChangeArrowheads="1"/>
          </p:cNvSpPr>
          <p:nvPr/>
        </p:nvSpPr>
        <p:spPr bwMode="auto">
          <a:xfrm>
            <a:off x="2895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5" name="Oval 7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6" name="Oval 8"/>
          <p:cNvSpPr>
            <a:spLocks noChangeArrowheads="1"/>
          </p:cNvSpPr>
          <p:nvPr/>
        </p:nvSpPr>
        <p:spPr bwMode="auto">
          <a:xfrm>
            <a:off x="5943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7" name="Oval 9"/>
          <p:cNvSpPr>
            <a:spLocks noChangeArrowheads="1"/>
          </p:cNvSpPr>
          <p:nvPr/>
        </p:nvSpPr>
        <p:spPr bwMode="auto">
          <a:xfrm>
            <a:off x="5943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8" name="Oval 10"/>
          <p:cNvSpPr>
            <a:spLocks noChangeArrowheads="1"/>
          </p:cNvSpPr>
          <p:nvPr/>
        </p:nvSpPr>
        <p:spPr bwMode="auto">
          <a:xfrm>
            <a:off x="5943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9" name="Oval 11"/>
          <p:cNvSpPr>
            <a:spLocks noChangeArrowheads="1"/>
          </p:cNvSpPr>
          <p:nvPr/>
        </p:nvSpPr>
        <p:spPr bwMode="auto">
          <a:xfrm>
            <a:off x="5943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60" name="Oval 12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61" name="Oval 13"/>
          <p:cNvSpPr>
            <a:spLocks noChangeArrowheads="1"/>
          </p:cNvSpPr>
          <p:nvPr/>
        </p:nvSpPr>
        <p:spPr bwMode="auto">
          <a:xfrm>
            <a:off x="2514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62" name="Oval 14"/>
          <p:cNvSpPr>
            <a:spLocks noChangeArrowheads="1"/>
          </p:cNvSpPr>
          <p:nvPr/>
        </p:nvSpPr>
        <p:spPr bwMode="auto">
          <a:xfrm>
            <a:off x="5562600" y="38100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63" name="AutoShape 15"/>
          <p:cNvSpPr>
            <a:spLocks/>
          </p:cNvSpPr>
          <p:nvPr/>
        </p:nvSpPr>
        <p:spPr bwMode="auto">
          <a:xfrm>
            <a:off x="2209800" y="5257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64" name="AutoShape 16"/>
          <p:cNvSpPr>
            <a:spLocks/>
          </p:cNvSpPr>
          <p:nvPr/>
        </p:nvSpPr>
        <p:spPr bwMode="auto">
          <a:xfrm rot="10800000">
            <a:off x="6705600" y="52578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65" name="Text Box 17"/>
          <p:cNvSpPr txBox="1">
            <a:spLocks noChangeArrowheads="1"/>
          </p:cNvSpPr>
          <p:nvPr/>
        </p:nvSpPr>
        <p:spPr bwMode="auto">
          <a:xfrm>
            <a:off x="1714500" y="5500688"/>
            <a:ext cx="34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642066" name="Text Box 18"/>
          <p:cNvSpPr txBox="1">
            <a:spLocks noChangeArrowheads="1"/>
          </p:cNvSpPr>
          <p:nvPr/>
        </p:nvSpPr>
        <p:spPr bwMode="auto">
          <a:xfrm>
            <a:off x="7162800" y="54864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N(S)</a:t>
            </a:r>
          </a:p>
        </p:txBody>
      </p:sp>
      <p:sp>
        <p:nvSpPr>
          <p:cNvPr id="642067" name="Line 19"/>
          <p:cNvSpPr>
            <a:spLocks noChangeShapeType="1"/>
          </p:cNvSpPr>
          <p:nvPr/>
        </p:nvSpPr>
        <p:spPr bwMode="auto">
          <a:xfrm>
            <a:off x="914400" y="4953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68" name="Text Box 20"/>
          <p:cNvSpPr txBox="1">
            <a:spLocks noChangeArrowheads="1"/>
          </p:cNvSpPr>
          <p:nvPr/>
        </p:nvSpPr>
        <p:spPr bwMode="auto">
          <a:xfrm>
            <a:off x="304800" y="2971800"/>
            <a:ext cx="8524875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Divide the graph into two smaller graphs G1 and G2 (so we can apply induction)</a:t>
            </a:r>
          </a:p>
        </p:txBody>
      </p:sp>
      <p:sp>
        <p:nvSpPr>
          <p:cNvPr id="642069" name="Line 21"/>
          <p:cNvSpPr>
            <a:spLocks noChangeShapeType="1"/>
          </p:cNvSpPr>
          <p:nvPr/>
        </p:nvSpPr>
        <p:spPr bwMode="auto">
          <a:xfrm>
            <a:off x="2971800" y="59436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0" name="Line 22"/>
          <p:cNvSpPr>
            <a:spLocks noChangeShapeType="1"/>
          </p:cNvSpPr>
          <p:nvPr/>
        </p:nvSpPr>
        <p:spPr bwMode="auto">
          <a:xfrm>
            <a:off x="2971800" y="5334000"/>
            <a:ext cx="3048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1" name="Line 23"/>
          <p:cNvSpPr>
            <a:spLocks noChangeShapeType="1"/>
          </p:cNvSpPr>
          <p:nvPr/>
        </p:nvSpPr>
        <p:spPr bwMode="auto">
          <a:xfrm>
            <a:off x="2971800" y="4191000"/>
            <a:ext cx="3048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2" name="Line 24"/>
          <p:cNvSpPr>
            <a:spLocks noChangeShapeType="1"/>
          </p:cNvSpPr>
          <p:nvPr/>
        </p:nvSpPr>
        <p:spPr bwMode="auto">
          <a:xfrm flipV="1">
            <a:off x="2971800" y="4191000"/>
            <a:ext cx="3048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3" name="AutoShape 25"/>
          <p:cNvSpPr>
            <a:spLocks noChangeArrowheads="1"/>
          </p:cNvSpPr>
          <p:nvPr/>
        </p:nvSpPr>
        <p:spPr bwMode="auto">
          <a:xfrm>
            <a:off x="1524000" y="6324600"/>
            <a:ext cx="5715000" cy="457200"/>
          </a:xfrm>
          <a:prstGeom prst="wedgeRoundRectCallout">
            <a:avLst>
              <a:gd name="adj1" fmla="val 2389"/>
              <a:gd name="adj2" fmla="val -119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Find a perfect matching in G2 by induction.</a:t>
            </a:r>
          </a:p>
        </p:txBody>
      </p:sp>
      <p:sp>
        <p:nvSpPr>
          <p:cNvPr id="642074" name="AutoShape 26"/>
          <p:cNvSpPr>
            <a:spLocks noChangeArrowheads="1"/>
          </p:cNvSpPr>
          <p:nvPr/>
        </p:nvSpPr>
        <p:spPr bwMode="auto">
          <a:xfrm>
            <a:off x="1600200" y="3505200"/>
            <a:ext cx="5638800" cy="457200"/>
          </a:xfrm>
          <a:prstGeom prst="wedgeRoundRectCallout">
            <a:avLst>
              <a:gd name="adj1" fmla="val 6222"/>
              <a:gd name="adj2" fmla="val 90625"/>
              <a:gd name="adj3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Find a perfect matching in G1 by induction.</a:t>
            </a:r>
          </a:p>
        </p:txBody>
      </p:sp>
      <p:sp>
        <p:nvSpPr>
          <p:cNvPr id="642075" name="Text Box 27"/>
          <p:cNvSpPr txBox="1">
            <a:spLocks noChangeArrowheads="1"/>
          </p:cNvSpPr>
          <p:nvPr/>
        </p:nvSpPr>
        <p:spPr bwMode="auto">
          <a:xfrm>
            <a:off x="593725" y="4232275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G1</a:t>
            </a:r>
          </a:p>
        </p:txBody>
      </p:sp>
      <p:sp>
        <p:nvSpPr>
          <p:cNvPr id="642076" name="Text Box 28"/>
          <p:cNvSpPr txBox="1">
            <a:spLocks noChangeArrowheads="1"/>
          </p:cNvSpPr>
          <p:nvPr/>
        </p:nvSpPr>
        <p:spPr bwMode="auto">
          <a:xfrm>
            <a:off x="587375" y="5500688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G2</a:t>
            </a:r>
          </a:p>
        </p:txBody>
      </p:sp>
      <p:sp>
        <p:nvSpPr>
          <p:cNvPr id="642077" name="Text Box 29"/>
          <p:cNvSpPr txBox="1">
            <a:spLocks noChangeArrowheads="1"/>
          </p:cNvSpPr>
          <p:nvPr/>
        </p:nvSpPr>
        <p:spPr bwMode="auto">
          <a:xfrm>
            <a:off x="6765925" y="4460875"/>
            <a:ext cx="2051050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Now we are done.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69" grpId="0" animBg="1"/>
      <p:bldP spid="642070" grpId="0" animBg="1"/>
      <p:bldP spid="642071" grpId="0" animBg="1"/>
      <p:bldP spid="642072" grpId="0" animBg="1"/>
      <p:bldP spid="642073" grpId="0" animBg="1"/>
      <p:bldP spid="642074" grpId="0" animBg="1"/>
      <p:bldP spid="64207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590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Bipartite Matching and Hall’s Theorem</a:t>
            </a:r>
          </a:p>
        </p:txBody>
      </p:sp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1431925" y="1790700"/>
            <a:ext cx="6261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en-US">
                <a:latin typeface="Comic Sans MS" pitchFamily="66" charset="0"/>
              </a:rPr>
              <a:t>Hall’s theorem is a fundamental theorem in graph theory.</a:t>
            </a:r>
          </a:p>
          <a:p>
            <a:endParaRPr lang="en-US" altLang="en-US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en-US">
                <a:latin typeface="Comic Sans MS" pitchFamily="66" charset="0"/>
              </a:rPr>
              <a:t>In this course, it is important to learn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how to use bipartite matching to solve problems, and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how to apply Hall’s theorem.</a:t>
            </a:r>
          </a:p>
          <a:p>
            <a:pPr>
              <a:lnSpc>
                <a:spcPct val="150000"/>
              </a:lnSpc>
            </a:pPr>
            <a:endParaRPr lang="en-US" altLang="en-US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en-US">
                <a:latin typeface="Comic Sans MS" pitchFamily="66" charset="0"/>
              </a:rPr>
              <a:t>The proof of Hall’s theorem is optional.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3276600" y="45720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Matching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2171700" y="3186113"/>
            <a:ext cx="514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12356" name="Picture 4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689350"/>
            <a:ext cx="341313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57" name="Picture 5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83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58" name="Picture 6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17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59" name="Picture 7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59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60" name="Picture 8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801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61" name="Picture 9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421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62" name="Picture 10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7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63" name="Picture 11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78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64" name="Picture 12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65" name="Picture 13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80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2366" name="Line 14"/>
          <p:cNvSpPr>
            <a:spLocks noChangeShapeType="1"/>
          </p:cNvSpPr>
          <p:nvPr/>
        </p:nvSpPr>
        <p:spPr bwMode="auto">
          <a:xfrm>
            <a:off x="3467100" y="3886200"/>
            <a:ext cx="1692275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67" name="Line 15"/>
          <p:cNvSpPr>
            <a:spLocks noChangeShapeType="1"/>
          </p:cNvSpPr>
          <p:nvPr/>
        </p:nvSpPr>
        <p:spPr bwMode="auto">
          <a:xfrm flipV="1">
            <a:off x="3467100" y="3962400"/>
            <a:ext cx="1692275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68" name="Line 16"/>
          <p:cNvSpPr>
            <a:spLocks noChangeShapeType="1"/>
          </p:cNvSpPr>
          <p:nvPr/>
        </p:nvSpPr>
        <p:spPr bwMode="auto">
          <a:xfrm>
            <a:off x="3467100" y="5029200"/>
            <a:ext cx="1692275" cy="685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69" name="Line 17"/>
          <p:cNvSpPr>
            <a:spLocks noChangeShapeType="1"/>
          </p:cNvSpPr>
          <p:nvPr/>
        </p:nvSpPr>
        <p:spPr bwMode="auto">
          <a:xfrm flipV="1">
            <a:off x="3467100" y="4495800"/>
            <a:ext cx="1627188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70" name="Line 18"/>
          <p:cNvSpPr>
            <a:spLocks noChangeShapeType="1"/>
          </p:cNvSpPr>
          <p:nvPr/>
        </p:nvSpPr>
        <p:spPr bwMode="auto">
          <a:xfrm>
            <a:off x="3467100" y="6248400"/>
            <a:ext cx="1692275" cy="158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71" name="Text Box 19"/>
          <p:cNvSpPr txBox="1">
            <a:spLocks noChangeArrowheads="1"/>
          </p:cNvSpPr>
          <p:nvPr/>
        </p:nvSpPr>
        <p:spPr bwMode="auto">
          <a:xfrm>
            <a:off x="2971800" y="1371600"/>
            <a:ext cx="316865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is a </a:t>
            </a:r>
            <a:r>
              <a:rPr lang="en-US" altLang="en-US" b="1" i="1">
                <a:solidFill>
                  <a:srgbClr val="A50021"/>
                </a:solidFill>
              </a:rPr>
              <a:t>stable</a:t>
            </a:r>
            <a:r>
              <a:rPr lang="en-US" altLang="en-US">
                <a:solidFill>
                  <a:srgbClr val="A50021"/>
                </a:solidFill>
              </a:rPr>
              <a:t>  </a:t>
            </a:r>
            <a:r>
              <a:rPr lang="en-US" altLang="en-US"/>
              <a:t>matching?</a:t>
            </a:r>
          </a:p>
        </p:txBody>
      </p:sp>
      <p:sp>
        <p:nvSpPr>
          <p:cNvPr id="612372" name="Text Box 20"/>
          <p:cNvSpPr txBox="1">
            <a:spLocks noChangeArrowheads="1"/>
          </p:cNvSpPr>
          <p:nvPr/>
        </p:nvSpPr>
        <p:spPr bwMode="auto">
          <a:xfrm>
            <a:off x="1066800" y="2133600"/>
            <a:ext cx="3630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Consider the following matching.</a:t>
            </a:r>
          </a:p>
        </p:txBody>
      </p:sp>
      <p:sp>
        <p:nvSpPr>
          <p:cNvPr id="612373" name="Text Box 21"/>
          <p:cNvSpPr txBox="1">
            <a:spLocks noChangeArrowheads="1"/>
          </p:cNvSpPr>
          <p:nvPr/>
        </p:nvSpPr>
        <p:spPr bwMode="auto">
          <a:xfrm>
            <a:off x="5470525" y="2147888"/>
            <a:ext cx="2306638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 is </a:t>
            </a:r>
            <a:r>
              <a:rPr lang="en-US" altLang="en-US" b="1"/>
              <a:t>unstable</a:t>
            </a:r>
            <a:r>
              <a:rPr lang="en-US" altLang="en-US"/>
              <a:t>,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6" grpId="0" animBg="1"/>
      <p:bldP spid="612367" grpId="0" animBg="1"/>
      <p:bldP spid="612368" grpId="0" animBg="1"/>
      <p:bldP spid="612369" grpId="0" animBg="1"/>
      <p:bldP spid="612370" grpId="0" animBg="1"/>
      <p:bldP spid="612372" grpId="0"/>
      <p:bldP spid="6123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99" name="Rectangle 23"/>
          <p:cNvSpPr>
            <a:spLocks noChangeArrowheads="1"/>
          </p:cNvSpPr>
          <p:nvPr/>
        </p:nvSpPr>
        <p:spPr bwMode="auto">
          <a:xfrm>
            <a:off x="5943600" y="4800600"/>
            <a:ext cx="129540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98" name="Rectangle 22"/>
          <p:cNvSpPr>
            <a:spLocks noChangeArrowheads="1"/>
          </p:cNvSpPr>
          <p:nvPr/>
        </p:nvSpPr>
        <p:spPr bwMode="auto">
          <a:xfrm>
            <a:off x="2209800" y="5410200"/>
            <a:ext cx="121920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3276600" y="45720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Matching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2171700" y="3186113"/>
            <a:ext cx="514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13380" name="Picture 4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689350"/>
            <a:ext cx="341313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1" name="Picture 5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83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2" name="Picture 6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17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3" name="Picture 7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59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4" name="Picture 8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801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5" name="Picture 9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421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6" name="Picture 10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7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7" name="Picture 11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78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8" name="Picture 12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9" name="Picture 13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80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3390" name="Line 14"/>
          <p:cNvSpPr>
            <a:spLocks noChangeShapeType="1"/>
          </p:cNvSpPr>
          <p:nvPr/>
        </p:nvSpPr>
        <p:spPr bwMode="auto">
          <a:xfrm>
            <a:off x="3467100" y="3886200"/>
            <a:ext cx="1692275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1" name="Line 15"/>
          <p:cNvSpPr>
            <a:spLocks noChangeShapeType="1"/>
          </p:cNvSpPr>
          <p:nvPr/>
        </p:nvSpPr>
        <p:spPr bwMode="auto">
          <a:xfrm flipV="1">
            <a:off x="3467100" y="3962400"/>
            <a:ext cx="1692275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2" name="Line 16"/>
          <p:cNvSpPr>
            <a:spLocks noChangeShapeType="1"/>
          </p:cNvSpPr>
          <p:nvPr/>
        </p:nvSpPr>
        <p:spPr bwMode="auto">
          <a:xfrm>
            <a:off x="3467100" y="5029200"/>
            <a:ext cx="1692275" cy="685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3" name="Line 17"/>
          <p:cNvSpPr>
            <a:spLocks noChangeShapeType="1"/>
          </p:cNvSpPr>
          <p:nvPr/>
        </p:nvSpPr>
        <p:spPr bwMode="auto">
          <a:xfrm flipV="1">
            <a:off x="3467100" y="4495800"/>
            <a:ext cx="1627188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4" name="Line 18"/>
          <p:cNvSpPr>
            <a:spLocks noChangeShapeType="1"/>
          </p:cNvSpPr>
          <p:nvPr/>
        </p:nvSpPr>
        <p:spPr bwMode="auto">
          <a:xfrm>
            <a:off x="3467100" y="6248400"/>
            <a:ext cx="1692275" cy="158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0" name="Text Box 24"/>
          <p:cNvSpPr txBox="1">
            <a:spLocks noChangeArrowheads="1"/>
          </p:cNvSpPr>
          <p:nvPr/>
        </p:nvSpPr>
        <p:spPr bwMode="auto">
          <a:xfrm>
            <a:off x="1219200" y="1219200"/>
            <a:ext cx="66532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/>
              <a:t> Boy 4 prefers girl C more than girl B (his current partner).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Girl C prefers boy 4 more than boy 1 (her current partner).</a:t>
            </a:r>
          </a:p>
        </p:txBody>
      </p:sp>
      <p:sp>
        <p:nvSpPr>
          <p:cNvPr id="613401" name="Line 25"/>
          <p:cNvSpPr>
            <a:spLocks noChangeShapeType="1"/>
          </p:cNvSpPr>
          <p:nvPr/>
        </p:nvSpPr>
        <p:spPr bwMode="auto">
          <a:xfrm flipV="1">
            <a:off x="3505200" y="5105400"/>
            <a:ext cx="1600200" cy="609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2" name="Text Box 26"/>
          <p:cNvSpPr txBox="1">
            <a:spLocks noChangeArrowheads="1"/>
          </p:cNvSpPr>
          <p:nvPr/>
        </p:nvSpPr>
        <p:spPr bwMode="auto">
          <a:xfrm>
            <a:off x="1143000" y="2209800"/>
            <a:ext cx="6827838" cy="7889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 they have the incentive to leave their current partners,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and switch to each other, we call such a pair an </a:t>
            </a:r>
            <a:r>
              <a:rPr lang="en-US" altLang="en-US" b="1"/>
              <a:t>unstable pair</a:t>
            </a:r>
            <a:r>
              <a:rPr lang="en-US" altLang="en-US"/>
              <a:t>. </a:t>
            </a:r>
          </a:p>
        </p:txBody>
      </p:sp>
      <p:sp>
        <p:nvSpPr>
          <p:cNvPr id="613403" name="Line 27"/>
          <p:cNvSpPr>
            <a:spLocks noChangeShapeType="1"/>
          </p:cNvSpPr>
          <p:nvPr/>
        </p:nvSpPr>
        <p:spPr bwMode="auto">
          <a:xfrm flipV="1">
            <a:off x="3505200" y="5257800"/>
            <a:ext cx="1676400" cy="609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3404" name="Picture 28" descr="j018823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5334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99" grpId="0" animBg="1"/>
      <p:bldP spid="613398" grpId="0" animBg="1"/>
      <p:bldP spid="613401" grpId="0" animBg="1"/>
      <p:bldP spid="613402" grpId="0" animBg="1"/>
      <p:bldP spid="6134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3276600" y="45720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Matching</a:t>
            </a: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2171700" y="3186113"/>
            <a:ext cx="514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14406" name="Picture 6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689350"/>
            <a:ext cx="341313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07" name="Picture 7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83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08" name="Picture 8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17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09" name="Picture 9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59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0" name="Picture 10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801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1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421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2" name="Picture 12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7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3" name="Picture 13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78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4" name="Picture 14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5" name="Picture 15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80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3" name="Text Box 23"/>
          <p:cNvSpPr txBox="1">
            <a:spLocks noChangeArrowheads="1"/>
          </p:cNvSpPr>
          <p:nvPr/>
        </p:nvSpPr>
        <p:spPr bwMode="auto">
          <a:xfrm>
            <a:off x="228600" y="1905000"/>
            <a:ext cx="8716963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stable matching is a matching with no unstable pair, and every one is married. </a:t>
            </a:r>
          </a:p>
        </p:txBody>
      </p:sp>
      <p:sp>
        <p:nvSpPr>
          <p:cNvPr id="614426" name="Text Box 26"/>
          <p:cNvSpPr txBox="1">
            <a:spLocks noChangeArrowheads="1"/>
          </p:cNvSpPr>
          <p:nvPr/>
        </p:nvSpPr>
        <p:spPr bwMode="auto">
          <a:xfrm>
            <a:off x="2971800" y="1295400"/>
            <a:ext cx="316865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is a </a:t>
            </a:r>
            <a:r>
              <a:rPr lang="en-US" altLang="en-US" b="1" i="1">
                <a:solidFill>
                  <a:srgbClr val="A50021"/>
                </a:solidFill>
              </a:rPr>
              <a:t>stable</a:t>
            </a:r>
            <a:r>
              <a:rPr lang="en-US" altLang="en-US">
                <a:solidFill>
                  <a:srgbClr val="A50021"/>
                </a:solidFill>
              </a:rPr>
              <a:t>  </a:t>
            </a:r>
            <a:r>
              <a:rPr lang="en-US" altLang="en-US"/>
              <a:t>matching?</a:t>
            </a:r>
          </a:p>
        </p:txBody>
      </p:sp>
      <p:sp>
        <p:nvSpPr>
          <p:cNvPr id="614427" name="Text Box 27"/>
          <p:cNvSpPr txBox="1">
            <a:spLocks noChangeArrowheads="1"/>
          </p:cNvSpPr>
          <p:nvPr/>
        </p:nvSpPr>
        <p:spPr bwMode="auto">
          <a:xfrm>
            <a:off x="2193925" y="2514600"/>
            <a:ext cx="482600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you find a stable matching in this case?</a:t>
            </a:r>
          </a:p>
        </p:txBody>
      </p:sp>
      <p:sp>
        <p:nvSpPr>
          <p:cNvPr id="614428" name="Line 28"/>
          <p:cNvSpPr>
            <a:spLocks noChangeShapeType="1"/>
          </p:cNvSpPr>
          <p:nvPr/>
        </p:nvSpPr>
        <p:spPr bwMode="auto">
          <a:xfrm flipV="1">
            <a:off x="3505200" y="3962400"/>
            <a:ext cx="1905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29" name="Line 29"/>
          <p:cNvSpPr>
            <a:spLocks noChangeShapeType="1"/>
          </p:cNvSpPr>
          <p:nvPr/>
        </p:nvSpPr>
        <p:spPr bwMode="auto">
          <a:xfrm flipH="1">
            <a:off x="3505200" y="4495800"/>
            <a:ext cx="1905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0" name="Line 30"/>
          <p:cNvSpPr>
            <a:spLocks noChangeShapeType="1"/>
          </p:cNvSpPr>
          <p:nvPr/>
        </p:nvSpPr>
        <p:spPr bwMode="auto">
          <a:xfrm flipH="1">
            <a:off x="3505200" y="5105400"/>
            <a:ext cx="1905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1" name="Line 31"/>
          <p:cNvSpPr>
            <a:spLocks noChangeShapeType="1"/>
          </p:cNvSpPr>
          <p:nvPr/>
        </p:nvSpPr>
        <p:spPr bwMode="auto">
          <a:xfrm>
            <a:off x="3505200" y="3886200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2" name="Line 32"/>
          <p:cNvSpPr>
            <a:spLocks noChangeShapeType="1"/>
          </p:cNvSpPr>
          <p:nvPr/>
        </p:nvSpPr>
        <p:spPr bwMode="auto">
          <a:xfrm>
            <a:off x="3505200" y="4495800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3" grpId="0" animBg="1"/>
      <p:bldP spid="614427" grpId="0" animBg="1"/>
      <p:bldP spid="614428" grpId="0" animBg="1"/>
      <p:bldP spid="614429" grpId="0" animBg="1"/>
      <p:bldP spid="614430" grpId="0" animBg="1"/>
      <p:bldP spid="614431" grpId="0" animBg="1"/>
      <p:bldP spid="6144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3276600" y="45720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Stable Matching</a:t>
            </a:r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2171700" y="3186113"/>
            <a:ext cx="514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Boys				  Girls</a:t>
            </a:r>
          </a:p>
          <a:p>
            <a:endParaRPr kumimoji="0" lang="en-US" altLang="en-US"/>
          </a:p>
          <a:p>
            <a:r>
              <a:rPr kumimoji="0" lang="en-US" altLang="en-US"/>
              <a:t>1:  CBEAD			  A : 35214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2 : ABECD 			  B : 52143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3 : DCBAE 			  C : 43512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4 : ACDBE 			  D : 12345</a:t>
            </a:r>
          </a:p>
          <a:p>
            <a:pPr>
              <a:lnSpc>
                <a:spcPct val="220000"/>
              </a:lnSpc>
            </a:pPr>
            <a:r>
              <a:rPr kumimoji="0" lang="en-US" altLang="en-US"/>
              <a:t>5 : ABDEC 			  E :  23415</a:t>
            </a:r>
          </a:p>
        </p:txBody>
      </p:sp>
      <p:pic>
        <p:nvPicPr>
          <p:cNvPr id="615428" name="Picture 4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689350"/>
            <a:ext cx="341313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29" name="Picture 5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83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0" name="Picture 6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17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1" name="Picture 7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59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2" name="Picture 8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80113"/>
            <a:ext cx="3413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3" name="Picture 9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421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4" name="Picture 10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7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5" name="Picture 11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783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6" name="Picture 12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37" name="Picture 13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80113"/>
            <a:ext cx="2095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40" name="Text Box 16"/>
          <p:cNvSpPr txBox="1">
            <a:spLocks noChangeArrowheads="1"/>
          </p:cNvSpPr>
          <p:nvPr/>
        </p:nvSpPr>
        <p:spPr bwMode="auto">
          <a:xfrm>
            <a:off x="2193925" y="2514600"/>
            <a:ext cx="482600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you find a stable matching in this case?</a:t>
            </a:r>
          </a:p>
        </p:txBody>
      </p:sp>
      <p:sp>
        <p:nvSpPr>
          <p:cNvPr id="615441" name="Line 17"/>
          <p:cNvSpPr>
            <a:spLocks noChangeShapeType="1"/>
          </p:cNvSpPr>
          <p:nvPr/>
        </p:nvSpPr>
        <p:spPr bwMode="auto">
          <a:xfrm flipV="1">
            <a:off x="3505200" y="3962400"/>
            <a:ext cx="1905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2" name="Line 18"/>
          <p:cNvSpPr>
            <a:spLocks noChangeShapeType="1"/>
          </p:cNvSpPr>
          <p:nvPr/>
        </p:nvSpPr>
        <p:spPr bwMode="auto">
          <a:xfrm flipH="1">
            <a:off x="3505200" y="4495800"/>
            <a:ext cx="1905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3" name="Line 19"/>
          <p:cNvSpPr>
            <a:spLocks noChangeShapeType="1"/>
          </p:cNvSpPr>
          <p:nvPr/>
        </p:nvSpPr>
        <p:spPr bwMode="auto">
          <a:xfrm flipH="1">
            <a:off x="3505200" y="5105400"/>
            <a:ext cx="1905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4" name="Line 20"/>
          <p:cNvSpPr>
            <a:spLocks noChangeShapeType="1"/>
          </p:cNvSpPr>
          <p:nvPr/>
        </p:nvSpPr>
        <p:spPr bwMode="auto">
          <a:xfrm>
            <a:off x="3505200" y="3886200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5" name="Line 21"/>
          <p:cNvSpPr>
            <a:spLocks noChangeShapeType="1"/>
          </p:cNvSpPr>
          <p:nvPr/>
        </p:nvSpPr>
        <p:spPr bwMode="auto">
          <a:xfrm>
            <a:off x="3505200" y="4495800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6" name="Text Box 22"/>
          <p:cNvSpPr txBox="1">
            <a:spLocks noChangeArrowheads="1"/>
          </p:cNvSpPr>
          <p:nvPr/>
        </p:nvSpPr>
        <p:spPr bwMode="auto">
          <a:xfrm>
            <a:off x="1524000" y="1604963"/>
            <a:ext cx="4246563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a stable matching always exists?</a:t>
            </a:r>
          </a:p>
        </p:txBody>
      </p:sp>
      <p:sp>
        <p:nvSpPr>
          <p:cNvPr id="615447" name="Text Box 23"/>
          <p:cNvSpPr txBox="1">
            <a:spLocks noChangeArrowheads="1"/>
          </p:cNvSpPr>
          <p:nvPr/>
        </p:nvSpPr>
        <p:spPr bwMode="auto">
          <a:xfrm>
            <a:off x="6248400" y="1614488"/>
            <a:ext cx="134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Not clear…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46" grpId="0" animBg="1"/>
      <p:bldP spid="6154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3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u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u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u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u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u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u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u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bseteq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6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cap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8241</TotalTime>
  <Words>3294</Words>
  <Application>Microsoft Office PowerPoint</Application>
  <PresentationFormat>On-screen Show (4:3)</PresentationFormat>
  <Paragraphs>509</Paragraphs>
  <Slides>55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新細明體</vt:lpstr>
      <vt:lpstr>Comic Sans MS</vt:lpstr>
      <vt:lpstr>Times New Roman</vt:lpstr>
      <vt:lpstr>Default Design</vt:lpstr>
      <vt:lpstr>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Mathematics</dc:title>
  <dc:creator>CSE</dc:creator>
  <cp:lastModifiedBy>DELL</cp:lastModifiedBy>
  <cp:revision>186</cp:revision>
  <dcterms:created xsi:type="dcterms:W3CDTF">2007-08-29T04:27:34Z</dcterms:created>
  <dcterms:modified xsi:type="dcterms:W3CDTF">2015-10-30T12:06:58Z</dcterms:modified>
</cp:coreProperties>
</file>