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sldIdLst>
    <p:sldId id="256" r:id="rId2"/>
    <p:sldId id="400" r:id="rId3"/>
    <p:sldId id="314" r:id="rId4"/>
    <p:sldId id="399" r:id="rId5"/>
    <p:sldId id="394" r:id="rId6"/>
    <p:sldId id="339" r:id="rId7"/>
    <p:sldId id="401" r:id="rId8"/>
    <p:sldId id="340" r:id="rId9"/>
    <p:sldId id="342" r:id="rId10"/>
    <p:sldId id="343" r:id="rId11"/>
    <p:sldId id="344" r:id="rId12"/>
    <p:sldId id="388" r:id="rId13"/>
    <p:sldId id="402" r:id="rId14"/>
    <p:sldId id="389" r:id="rId15"/>
    <p:sldId id="403" r:id="rId16"/>
    <p:sldId id="404" r:id="rId17"/>
    <p:sldId id="345" r:id="rId18"/>
    <p:sldId id="346" r:id="rId19"/>
    <p:sldId id="347" r:id="rId20"/>
    <p:sldId id="348" r:id="rId21"/>
    <p:sldId id="349" r:id="rId22"/>
    <p:sldId id="355" r:id="rId23"/>
    <p:sldId id="395" r:id="rId24"/>
    <p:sldId id="356" r:id="rId25"/>
    <p:sldId id="359" r:id="rId26"/>
    <p:sldId id="415" r:id="rId27"/>
    <p:sldId id="416" r:id="rId28"/>
    <p:sldId id="417" r:id="rId29"/>
    <p:sldId id="418" r:id="rId30"/>
    <p:sldId id="419" r:id="rId31"/>
    <p:sldId id="420" r:id="rId32"/>
    <p:sldId id="421" r:id="rId33"/>
    <p:sldId id="405" r:id="rId34"/>
    <p:sldId id="331" r:id="rId35"/>
    <p:sldId id="332" r:id="rId36"/>
    <p:sldId id="333" r:id="rId37"/>
    <p:sldId id="334" r:id="rId38"/>
    <p:sldId id="335" r:id="rId39"/>
    <p:sldId id="406" r:id="rId40"/>
    <p:sldId id="407" r:id="rId41"/>
    <p:sldId id="336" r:id="rId42"/>
    <p:sldId id="361" r:id="rId43"/>
    <p:sldId id="381" r:id="rId44"/>
    <p:sldId id="363" r:id="rId45"/>
    <p:sldId id="364" r:id="rId46"/>
    <p:sldId id="382" r:id="rId47"/>
    <p:sldId id="365" r:id="rId48"/>
    <p:sldId id="422" r:id="rId49"/>
    <p:sldId id="423" r:id="rId50"/>
    <p:sldId id="408" r:id="rId51"/>
    <p:sldId id="390" r:id="rId52"/>
    <p:sldId id="391" r:id="rId53"/>
    <p:sldId id="368" r:id="rId54"/>
    <p:sldId id="369" r:id="rId55"/>
    <p:sldId id="370" r:id="rId56"/>
    <p:sldId id="386" r:id="rId57"/>
    <p:sldId id="409" r:id="rId58"/>
    <p:sldId id="410" r:id="rId59"/>
    <p:sldId id="372" r:id="rId60"/>
    <p:sldId id="373" r:id="rId61"/>
    <p:sldId id="376" r:id="rId62"/>
    <p:sldId id="411" r:id="rId63"/>
    <p:sldId id="412" r:id="rId64"/>
    <p:sldId id="413" r:id="rId65"/>
    <p:sldId id="414" r:id="rId66"/>
  </p:sldIdLst>
  <p:sldSz cx="9144000" cy="6858000" type="screen4x3"/>
  <p:notesSz cx="6858000" cy="9144000"/>
  <p:custDataLst>
    <p:tags r:id="rId68"/>
  </p:custDataLst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omic Sans MS" pitchFamily="66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CCFF99"/>
    <a:srgbClr val="FFFFCC"/>
    <a:srgbClr val="A50021"/>
    <a:srgbClr val="CCFFFF"/>
    <a:srgbClr val="FFCCFF"/>
    <a:srgbClr val="008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 showGuides="1">
      <p:cViewPr varScale="1">
        <p:scale>
          <a:sx n="76" d="100"/>
          <a:sy n="76" d="100"/>
        </p:scale>
        <p:origin x="-102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gs" Target="tags/tag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8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Relationship Id="rId4" Type="http://schemas.openxmlformats.org/officeDocument/2006/relationships/image" Target="../media/image7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6.wmf"/><Relationship Id="rId1" Type="http://schemas.openxmlformats.org/officeDocument/2006/relationships/image" Target="../media/image7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4.wmf"/><Relationship Id="rId1" Type="http://schemas.openxmlformats.org/officeDocument/2006/relationships/image" Target="../media/image6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1D142DCC-24CB-4859-8360-310FE6406F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8295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34F2F-71B2-4C8D-B713-82472BEC858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7589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73CA92-D87F-4332-84B5-3FFC6DB176A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108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D4DF4-147D-4ABA-925F-853DFAD68B2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142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7095ED-CE43-43D7-B41E-616661D0F10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35215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5ADDB8-BEBF-4006-A13C-36B688C1F76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60138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97993-9F60-4FAE-B37B-F189614E5A1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77725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8CA033-A604-46B5-9828-F0382ED47BA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444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028F70-6140-489E-A012-0B0BB6B5C42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4338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D1E631-1050-4079-A384-0EC9DA5555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05175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04ECC-1C38-4138-82A3-3C53BECA120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24070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22B62F-E8DD-454A-B2BD-172EB878322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57330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9AA762A-A7AC-4D80-8335-8679E839B04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image" Target="../media/image18.png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image" Target="../media/image17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image" Target="../media/image16.png"/><Relationship Id="rId5" Type="http://schemas.openxmlformats.org/officeDocument/2006/relationships/tags" Target="../tags/tag12.xml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tags" Target="../tags/tag11.xml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13" Type="http://schemas.openxmlformats.org/officeDocument/2006/relationships/image" Target="../media/image24.png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12" Type="http://schemas.openxmlformats.org/officeDocument/2006/relationships/image" Target="../media/image23.png"/><Relationship Id="rId2" Type="http://schemas.openxmlformats.org/officeDocument/2006/relationships/tags" Target="../tags/tag16.xml"/><Relationship Id="rId16" Type="http://schemas.openxmlformats.org/officeDocument/2006/relationships/image" Target="../media/image27.png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11" Type="http://schemas.openxmlformats.org/officeDocument/2006/relationships/image" Target="../media/image22.png"/><Relationship Id="rId5" Type="http://schemas.openxmlformats.org/officeDocument/2006/relationships/tags" Target="../tags/tag19.xml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tags" Target="../tags/tag18.xml"/><Relationship Id="rId9" Type="http://schemas.openxmlformats.org/officeDocument/2006/relationships/slideLayout" Target="../slideLayouts/slideLayout7.xml"/><Relationship Id="rId1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image" Target="../media/image32.png"/><Relationship Id="rId3" Type="http://schemas.openxmlformats.org/officeDocument/2006/relationships/tags" Target="../tags/tag25.xml"/><Relationship Id="rId7" Type="http://schemas.openxmlformats.org/officeDocument/2006/relationships/tags" Target="../tags/tag29.xml"/><Relationship Id="rId12" Type="http://schemas.openxmlformats.org/officeDocument/2006/relationships/image" Target="../media/image31.png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11" Type="http://schemas.openxmlformats.org/officeDocument/2006/relationships/image" Target="../media/image30.png"/><Relationship Id="rId5" Type="http://schemas.openxmlformats.org/officeDocument/2006/relationships/tags" Target="../tags/tag27.xml"/><Relationship Id="rId15" Type="http://schemas.openxmlformats.org/officeDocument/2006/relationships/image" Target="../media/image34.png"/><Relationship Id="rId10" Type="http://schemas.openxmlformats.org/officeDocument/2006/relationships/image" Target="../media/image29.png"/><Relationship Id="rId4" Type="http://schemas.openxmlformats.org/officeDocument/2006/relationships/tags" Target="../tags/tag26.xml"/><Relationship Id="rId9" Type="http://schemas.openxmlformats.org/officeDocument/2006/relationships/image" Target="../media/image28.png"/><Relationship Id="rId14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37.xml"/><Relationship Id="rId13" Type="http://schemas.openxmlformats.org/officeDocument/2006/relationships/slideLayout" Target="../slideLayouts/slideLayout7.xml"/><Relationship Id="rId18" Type="http://schemas.openxmlformats.org/officeDocument/2006/relationships/image" Target="../media/image39.png"/><Relationship Id="rId3" Type="http://schemas.openxmlformats.org/officeDocument/2006/relationships/tags" Target="../tags/tag32.xml"/><Relationship Id="rId21" Type="http://schemas.openxmlformats.org/officeDocument/2006/relationships/image" Target="../media/image42.png"/><Relationship Id="rId7" Type="http://schemas.openxmlformats.org/officeDocument/2006/relationships/tags" Target="../tags/tag36.xml"/><Relationship Id="rId12" Type="http://schemas.openxmlformats.org/officeDocument/2006/relationships/tags" Target="../tags/tag41.xml"/><Relationship Id="rId17" Type="http://schemas.openxmlformats.org/officeDocument/2006/relationships/image" Target="../media/image38.png"/><Relationship Id="rId2" Type="http://schemas.openxmlformats.org/officeDocument/2006/relationships/tags" Target="../tags/tag31.xml"/><Relationship Id="rId16" Type="http://schemas.openxmlformats.org/officeDocument/2006/relationships/image" Target="../media/image37.png"/><Relationship Id="rId20" Type="http://schemas.openxmlformats.org/officeDocument/2006/relationships/image" Target="../media/image41.png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1" Type="http://schemas.openxmlformats.org/officeDocument/2006/relationships/tags" Target="../tags/tag40.xml"/><Relationship Id="rId5" Type="http://schemas.openxmlformats.org/officeDocument/2006/relationships/tags" Target="../tags/tag34.xml"/><Relationship Id="rId15" Type="http://schemas.openxmlformats.org/officeDocument/2006/relationships/image" Target="../media/image36.png"/><Relationship Id="rId23" Type="http://schemas.openxmlformats.org/officeDocument/2006/relationships/image" Target="../media/image44.png"/><Relationship Id="rId10" Type="http://schemas.openxmlformats.org/officeDocument/2006/relationships/tags" Target="../tags/tag39.xml"/><Relationship Id="rId19" Type="http://schemas.openxmlformats.org/officeDocument/2006/relationships/image" Target="../media/image40.png"/><Relationship Id="rId4" Type="http://schemas.openxmlformats.org/officeDocument/2006/relationships/tags" Target="../tags/tag33.xml"/><Relationship Id="rId9" Type="http://schemas.openxmlformats.org/officeDocument/2006/relationships/tags" Target="../tags/tag38.xml"/><Relationship Id="rId14" Type="http://schemas.openxmlformats.org/officeDocument/2006/relationships/image" Target="../media/image35.png"/><Relationship Id="rId22" Type="http://schemas.openxmlformats.org/officeDocument/2006/relationships/image" Target="../media/image4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13" Type="http://schemas.openxmlformats.org/officeDocument/2006/relationships/image" Target="../media/image49.png"/><Relationship Id="rId3" Type="http://schemas.openxmlformats.org/officeDocument/2006/relationships/tags" Target="../tags/tag44.xml"/><Relationship Id="rId7" Type="http://schemas.openxmlformats.org/officeDocument/2006/relationships/tags" Target="../tags/tag48.xml"/><Relationship Id="rId12" Type="http://schemas.openxmlformats.org/officeDocument/2006/relationships/image" Target="../media/image48.png"/><Relationship Id="rId2" Type="http://schemas.openxmlformats.org/officeDocument/2006/relationships/tags" Target="../tags/tag43.xml"/><Relationship Id="rId1" Type="http://schemas.openxmlformats.org/officeDocument/2006/relationships/tags" Target="../tags/tag42.xml"/><Relationship Id="rId6" Type="http://schemas.openxmlformats.org/officeDocument/2006/relationships/tags" Target="../tags/tag47.xml"/><Relationship Id="rId11" Type="http://schemas.openxmlformats.org/officeDocument/2006/relationships/image" Target="../media/image47.png"/><Relationship Id="rId5" Type="http://schemas.openxmlformats.org/officeDocument/2006/relationships/tags" Target="../tags/tag46.xml"/><Relationship Id="rId15" Type="http://schemas.openxmlformats.org/officeDocument/2006/relationships/image" Target="../media/image51.png"/><Relationship Id="rId10" Type="http://schemas.openxmlformats.org/officeDocument/2006/relationships/image" Target="../media/image46.png"/><Relationship Id="rId4" Type="http://schemas.openxmlformats.org/officeDocument/2006/relationships/tags" Target="../tags/tag45.xml"/><Relationship Id="rId9" Type="http://schemas.openxmlformats.org/officeDocument/2006/relationships/image" Target="../media/image45.png"/><Relationship Id="rId14" Type="http://schemas.openxmlformats.org/officeDocument/2006/relationships/image" Target="../media/image50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52.wmf"/><Relationship Id="rId4" Type="http://schemas.openxmlformats.org/officeDocument/2006/relationships/oleObject" Target="../embeddings/oleObject8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9.xml"/><Relationship Id="rId4" Type="http://schemas.openxmlformats.org/officeDocument/2006/relationships/image" Target="../media/image5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3.jpeg"/><Relationship Id="rId4" Type="http://schemas.openxmlformats.org/officeDocument/2006/relationships/image" Target="../media/image52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52.wmf"/><Relationship Id="rId4" Type="http://schemas.openxmlformats.org/officeDocument/2006/relationships/oleObject" Target="../embeddings/oleObject11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0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59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61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64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63.wmf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66.wmf"/><Relationship Id="rId2" Type="http://schemas.openxmlformats.org/officeDocument/2006/relationships/tags" Target="../tags/tag5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0.bin"/><Relationship Id="rId5" Type="http://schemas.openxmlformats.org/officeDocument/2006/relationships/image" Target="../media/image65.wmf"/><Relationship Id="rId4" Type="http://schemas.openxmlformats.org/officeDocument/2006/relationships/oleObject" Target="../embeddings/oleObject19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68.wmf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jpeg"/><Relationship Id="rId2" Type="http://schemas.openxmlformats.org/officeDocument/2006/relationships/image" Target="../media/image69.jpe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jpeg"/><Relationship Id="rId2" Type="http://schemas.openxmlformats.org/officeDocument/2006/relationships/image" Target="../media/image69.jpe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jpeg"/><Relationship Id="rId2" Type="http://schemas.openxmlformats.org/officeDocument/2006/relationships/image" Target="../media/image70.jpe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74.wmf"/><Relationship Id="rId4" Type="http://schemas.openxmlformats.org/officeDocument/2006/relationships/image" Target="../media/image71.wmf"/><Relationship Id="rId9" Type="http://schemas.openxmlformats.org/officeDocument/2006/relationships/oleObject" Target="../embeddings/oleObject2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6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75.wmf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5" Type="http://schemas.openxmlformats.org/officeDocument/2006/relationships/image" Target="../media/image78.png"/><Relationship Id="rId4" Type="http://schemas.openxmlformats.org/officeDocument/2006/relationships/image" Target="../media/image77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5.xml"/></Relationships>
</file>

<file path=ppt/slides/_rels/slide6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3" Type="http://schemas.openxmlformats.org/officeDocument/2006/relationships/tags" Target="../tags/tag58.xml"/><Relationship Id="rId7" Type="http://schemas.openxmlformats.org/officeDocument/2006/relationships/image" Target="../media/image79.png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image" Target="../media/image78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59.xml"/><Relationship Id="rId9" Type="http://schemas.openxmlformats.org/officeDocument/2006/relationships/image" Target="../media/image81.png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3" Type="http://schemas.openxmlformats.org/officeDocument/2006/relationships/tags" Target="../tags/tag62.xml"/><Relationship Id="rId7" Type="http://schemas.openxmlformats.org/officeDocument/2006/relationships/image" Target="../media/image82.png"/><Relationship Id="rId2" Type="http://schemas.openxmlformats.org/officeDocument/2006/relationships/tags" Target="../tags/tag61.xml"/><Relationship Id="rId1" Type="http://schemas.openxmlformats.org/officeDocument/2006/relationships/tags" Target="../tags/tag60.xml"/><Relationship Id="rId6" Type="http://schemas.openxmlformats.org/officeDocument/2006/relationships/image" Target="../media/image81.png"/><Relationship Id="rId5" Type="http://schemas.openxmlformats.org/officeDocument/2006/relationships/slideLayout" Target="../slideLayouts/slideLayout7.xml"/><Relationship Id="rId4" Type="http://schemas.openxmlformats.org/officeDocument/2006/relationships/tags" Target="../tags/tag63.xml"/><Relationship Id="rId9" Type="http://schemas.openxmlformats.org/officeDocument/2006/relationships/image" Target="../media/image8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tags" Target="../tags/tag7.xml"/><Relationship Id="rId7" Type="http://schemas.openxmlformats.org/officeDocument/2006/relationships/oleObject" Target="../embeddings/oleObject1.bin"/><Relationship Id="rId2" Type="http://schemas.openxmlformats.org/officeDocument/2006/relationships/tags" Target="../tags/tag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slideLayout" Target="../slideLayouts/slideLayout7.xml"/><Relationship Id="rId9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0200" y="609600"/>
            <a:ext cx="5943600" cy="914400"/>
          </a:xfrm>
        </p:spPr>
        <p:txBody>
          <a:bodyPr/>
          <a:lstStyle/>
          <a:p>
            <a:r>
              <a:rPr lang="en-US" altLang="zh-TW" sz="4000">
                <a:latin typeface="Comic Sans MS" pitchFamily="66" charset="0"/>
              </a:rPr>
              <a:t>Induction</a:t>
            </a:r>
          </a:p>
        </p:txBody>
      </p:sp>
      <p:pic>
        <p:nvPicPr>
          <p:cNvPr id="2080" name="Picture 32" descr="Dom_Ro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667000"/>
            <a:ext cx="7315200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1" name="Text Box 33"/>
          <p:cNvSpPr txBox="1">
            <a:spLocks noChangeArrowheads="1"/>
          </p:cNvSpPr>
          <p:nvPr/>
        </p:nvSpPr>
        <p:spPr bwMode="auto">
          <a:xfrm>
            <a:off x="1106488" y="5375275"/>
            <a:ext cx="68945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(chapter 4.2-4.4 of the book and chapter 3.3-3.6 of the notes)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Text Box 2"/>
          <p:cNvSpPr txBox="1">
            <a:spLocks noChangeArrowheads="1"/>
          </p:cNvSpPr>
          <p:nvPr/>
        </p:nvSpPr>
        <p:spPr bwMode="auto">
          <a:xfrm>
            <a:off x="3048000" y="457200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Proof by Induction</a:t>
            </a:r>
          </a:p>
        </p:txBody>
      </p:sp>
      <p:graphicFrame>
        <p:nvGraphicFramePr>
          <p:cNvPr id="415747" name="Object 3"/>
          <p:cNvGraphicFramePr>
            <a:graphicFrameLocks noChangeAspect="1"/>
          </p:cNvGraphicFramePr>
          <p:nvPr/>
        </p:nvGraphicFramePr>
        <p:xfrm>
          <a:off x="2060575" y="1752600"/>
          <a:ext cx="4949825" cy="1455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94" name="Equation" r:id="rId3" imgW="2158920" imgH="634680" progId="Equation.DSMT4">
                  <p:embed/>
                </p:oleObj>
              </mc:Choice>
              <mc:Fallback>
                <p:oleObj name="Equation" r:id="rId3" imgW="2158920" imgH="6346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0575" y="1752600"/>
                        <a:ext cx="4949825" cy="1455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48" name="Text Box 4"/>
          <p:cNvSpPr txBox="1">
            <a:spLocks noChangeArrowheads="1"/>
          </p:cNvSpPr>
          <p:nvPr/>
        </p:nvSpPr>
        <p:spPr bwMode="auto">
          <a:xfrm>
            <a:off x="3140075" y="1295400"/>
            <a:ext cx="2879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adding </a:t>
            </a:r>
            <a:r>
              <a:rPr kumimoji="0" lang="en-US" altLang="en-US" i="1"/>
              <a:t>r </a:t>
            </a:r>
            <a:r>
              <a:rPr kumimoji="0" lang="en-US" altLang="en-US" i="1" baseline="30000">
                <a:solidFill>
                  <a:srgbClr val="009900"/>
                </a:solidFill>
              </a:rPr>
              <a:t>n</a:t>
            </a:r>
            <a:r>
              <a:rPr kumimoji="0" lang="en-US" altLang="en-US" baseline="30000">
                <a:solidFill>
                  <a:srgbClr val="009900"/>
                </a:solidFill>
              </a:rPr>
              <a:t>+1</a:t>
            </a:r>
            <a:r>
              <a:rPr kumimoji="0" lang="en-US" altLang="en-US"/>
              <a:t> to both sides,</a:t>
            </a:r>
          </a:p>
        </p:txBody>
      </p:sp>
      <p:graphicFrame>
        <p:nvGraphicFramePr>
          <p:cNvPr id="415749" name="Object 5"/>
          <p:cNvGraphicFramePr>
            <a:graphicFrameLocks noChangeAspect="1"/>
          </p:cNvGraphicFramePr>
          <p:nvPr/>
        </p:nvGraphicFramePr>
        <p:xfrm>
          <a:off x="4572000" y="2743200"/>
          <a:ext cx="2933700" cy="187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95" name="Equation" r:id="rId5" imgW="1307880" imgH="838080" progId="Equation.DSMT4">
                  <p:embed/>
                </p:oleObj>
              </mc:Choice>
              <mc:Fallback>
                <p:oleObj name="Equation" r:id="rId5" imgW="1307880" imgH="8380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743200"/>
                        <a:ext cx="2933700" cy="187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51" name="Text Box 7"/>
          <p:cNvSpPr txBox="1">
            <a:spLocks noChangeArrowheads="1"/>
          </p:cNvSpPr>
          <p:nvPr/>
        </p:nvSpPr>
        <p:spPr bwMode="auto">
          <a:xfrm>
            <a:off x="1063625" y="4876800"/>
            <a:ext cx="7089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/>
              <a:t>But since </a:t>
            </a:r>
            <a:r>
              <a:rPr kumimoji="0" lang="en-US" altLang="en-US" i="1"/>
              <a:t>r </a:t>
            </a:r>
            <a:r>
              <a:rPr kumimoji="0" lang="en-US" altLang="en-US" b="1">
                <a:sym typeface="Euclid Symbol" pitchFamily="18" charset="2"/>
              </a:rPr>
              <a:t></a:t>
            </a:r>
            <a:r>
              <a:rPr kumimoji="0" lang="en-US" altLang="en-US">
                <a:sym typeface="Euclid Symbol" pitchFamily="18" charset="2"/>
              </a:rPr>
              <a:t> 1</a:t>
            </a:r>
            <a:r>
              <a:rPr kumimoji="0" lang="en-US" altLang="en-US"/>
              <a:t> was arbitrary, we conclude (by UG), that</a:t>
            </a:r>
          </a:p>
        </p:txBody>
      </p:sp>
      <p:graphicFrame>
        <p:nvGraphicFramePr>
          <p:cNvPr id="415752" name="Object 8"/>
          <p:cNvGraphicFramePr>
            <a:graphicFrameLocks noChangeAspect="1"/>
          </p:cNvGraphicFramePr>
          <p:nvPr/>
        </p:nvGraphicFramePr>
        <p:xfrm>
          <a:off x="1752600" y="5226050"/>
          <a:ext cx="55626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96" name="Equation" r:id="rId7" imgW="2463480" imgH="419040" progId="Equation.DSMT4">
                  <p:embed/>
                </p:oleObj>
              </mc:Choice>
              <mc:Fallback>
                <p:oleObj name="Equation" r:id="rId7" imgW="246348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226050"/>
                        <a:ext cx="5562600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5753" name="Rectangle 9"/>
          <p:cNvSpPr>
            <a:spLocks noChangeArrowheads="1"/>
          </p:cNvSpPr>
          <p:nvPr/>
        </p:nvSpPr>
        <p:spPr bwMode="auto">
          <a:xfrm>
            <a:off x="1638300" y="6261100"/>
            <a:ext cx="58293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which is </a:t>
            </a:r>
            <a:r>
              <a:rPr lang="en-US" altLang="en-US" sz="1800" i="1">
                <a:latin typeface="Comic Sans MS" pitchFamily="66" charset="0"/>
              </a:rPr>
              <a:t>P </a:t>
            </a:r>
            <a:r>
              <a:rPr lang="en-US" altLang="en-US" sz="1800">
                <a:latin typeface="Comic Sans MS" pitchFamily="66" charset="0"/>
              </a:rPr>
              <a:t>(</a:t>
            </a:r>
            <a:r>
              <a:rPr lang="en-US" altLang="en-US" sz="1800" i="1">
                <a:solidFill>
                  <a:srgbClr val="009900"/>
                </a:solidFill>
                <a:latin typeface="Comic Sans MS" pitchFamily="66" charset="0"/>
              </a:rPr>
              <a:t>n</a:t>
            </a:r>
            <a:r>
              <a:rPr lang="en-US" altLang="en-US" sz="1800">
                <a:solidFill>
                  <a:srgbClr val="009900"/>
                </a:solidFill>
                <a:latin typeface="Comic Sans MS" pitchFamily="66" charset="0"/>
              </a:rPr>
              <a:t>+1</a:t>
            </a:r>
            <a:r>
              <a:rPr lang="en-US" altLang="en-US" sz="1800">
                <a:latin typeface="Comic Sans MS" pitchFamily="66" charset="0"/>
              </a:rPr>
              <a:t>).  </a:t>
            </a:r>
            <a:r>
              <a:rPr lang="en-US" altLang="en-US" sz="1800">
                <a:solidFill>
                  <a:srgbClr val="009900"/>
                </a:solidFill>
                <a:latin typeface="Comic Sans MS" pitchFamily="66" charset="0"/>
              </a:rPr>
              <a:t>This completes the induction proof.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8" grpId="0"/>
      <p:bldP spid="4157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5" name="Text Box 5"/>
          <p:cNvSpPr txBox="1">
            <a:spLocks noChangeArrowheads="1"/>
          </p:cNvSpPr>
          <p:nvPr/>
        </p:nvSpPr>
        <p:spPr bwMode="auto">
          <a:xfrm>
            <a:off x="3059113" y="457200"/>
            <a:ext cx="29606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Proving an Equality</a:t>
            </a:r>
          </a:p>
        </p:txBody>
      </p:sp>
      <p:pic>
        <p:nvPicPr>
          <p:cNvPr id="414732" name="Picture 12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219200"/>
            <a:ext cx="4881563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4733" name="Picture 1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47800"/>
            <a:ext cx="1066800" cy="30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4734" name="Text Box 14"/>
          <p:cNvSpPr txBox="1">
            <a:spLocks noChangeArrowheads="1"/>
          </p:cNvSpPr>
          <p:nvPr/>
        </p:nvSpPr>
        <p:spPr bwMode="auto">
          <a:xfrm>
            <a:off x="762000" y="2057400"/>
            <a:ext cx="760253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P(n) be the induction hypothesis that the statement is true for n.</a:t>
            </a:r>
          </a:p>
        </p:txBody>
      </p:sp>
      <p:sp>
        <p:nvSpPr>
          <p:cNvPr id="414735" name="Text Box 15"/>
          <p:cNvSpPr txBox="1">
            <a:spLocks noChangeArrowheads="1"/>
          </p:cNvSpPr>
          <p:nvPr/>
        </p:nvSpPr>
        <p:spPr bwMode="auto">
          <a:xfrm>
            <a:off x="762000" y="2743200"/>
            <a:ext cx="25320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Base case: P(1) is true</a:t>
            </a:r>
          </a:p>
        </p:txBody>
      </p:sp>
      <p:sp>
        <p:nvSpPr>
          <p:cNvPr id="414736" name="Text Box 16"/>
          <p:cNvSpPr txBox="1">
            <a:spLocks noChangeArrowheads="1"/>
          </p:cNvSpPr>
          <p:nvPr/>
        </p:nvSpPr>
        <p:spPr bwMode="auto">
          <a:xfrm>
            <a:off x="762000" y="3429000"/>
            <a:ext cx="61404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Induction step: assume P(n) is true, prove P(n+1) is true.</a:t>
            </a:r>
          </a:p>
        </p:txBody>
      </p:sp>
      <p:pic>
        <p:nvPicPr>
          <p:cNvPr id="414740" name="Picture 20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984625"/>
            <a:ext cx="434340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4741" name="Picture 21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419600"/>
            <a:ext cx="3790950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4742" name="Text Box 22"/>
          <p:cNvSpPr txBox="1">
            <a:spLocks noChangeArrowheads="1"/>
          </p:cNvSpPr>
          <p:nvPr/>
        </p:nvSpPr>
        <p:spPr bwMode="auto">
          <a:xfrm>
            <a:off x="5486400" y="4495800"/>
            <a:ext cx="1481138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by induction</a:t>
            </a:r>
          </a:p>
        </p:txBody>
      </p:sp>
      <p:pic>
        <p:nvPicPr>
          <p:cNvPr id="414744" name="Picture 24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181600"/>
            <a:ext cx="3805238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4747" name="Picture 27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715000"/>
            <a:ext cx="3686175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4749" name="Picture 2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791200"/>
            <a:ext cx="3014663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4734" grpId="0" animBg="1"/>
      <p:bldP spid="414735" grpId="0" animBg="1"/>
      <p:bldP spid="414736" grpId="0" animBg="1"/>
      <p:bldP spid="4147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41" name="Text Box 5"/>
          <p:cNvSpPr txBox="1">
            <a:spLocks noChangeArrowheads="1"/>
          </p:cNvSpPr>
          <p:nvPr/>
        </p:nvSpPr>
        <p:spPr bwMode="auto">
          <a:xfrm>
            <a:off x="3119438" y="457200"/>
            <a:ext cx="290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Proving a Property</a:t>
            </a:r>
          </a:p>
        </p:txBody>
      </p:sp>
      <p:pic>
        <p:nvPicPr>
          <p:cNvPr id="449544" name="Picture 8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238250"/>
            <a:ext cx="5943600" cy="4381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9545" name="Rectangle 9"/>
          <p:cNvSpPr>
            <a:spLocks noChangeArrowheads="1"/>
          </p:cNvSpPr>
          <p:nvPr/>
        </p:nvSpPr>
        <p:spPr bwMode="auto">
          <a:xfrm>
            <a:off x="685800" y="2009775"/>
            <a:ext cx="223996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>
                <a:solidFill>
                  <a:srgbClr val="009900"/>
                </a:solidFill>
                <a:latin typeface="Comic Sans MS" pitchFamily="66" charset="0"/>
              </a:rPr>
              <a:t>Base Case (</a:t>
            </a:r>
            <a:r>
              <a:rPr lang="en-US" altLang="en-US" sz="1800" i="1">
                <a:solidFill>
                  <a:srgbClr val="009900"/>
                </a:solidFill>
                <a:latin typeface="Comic Sans MS" pitchFamily="66" charset="0"/>
              </a:rPr>
              <a:t>n</a:t>
            </a:r>
            <a:r>
              <a:rPr lang="en-US" altLang="en-US" sz="1800">
                <a:solidFill>
                  <a:srgbClr val="009900"/>
                </a:solidFill>
                <a:latin typeface="Comic Sans MS" pitchFamily="66" charset="0"/>
              </a:rPr>
              <a:t> = 1):</a:t>
            </a:r>
            <a:r>
              <a:rPr lang="en-US" altLang="en-US" sz="1800">
                <a:latin typeface="Comic Sans MS" pitchFamily="66" charset="0"/>
              </a:rPr>
              <a:t> </a:t>
            </a:r>
          </a:p>
          <a:p>
            <a:pPr>
              <a:buFontTx/>
              <a:buNone/>
            </a:pPr>
            <a:endParaRPr lang="en-US" altLang="en-US" sz="1800">
              <a:latin typeface="Comic Sans MS" pitchFamily="66" charset="0"/>
            </a:endParaRPr>
          </a:p>
          <a:p>
            <a:pPr>
              <a:buFontTx/>
              <a:buNone/>
            </a:pPr>
            <a:endParaRPr lang="en-US" altLang="en-US" sz="1800">
              <a:latin typeface="Comic Sans MS" pitchFamily="66" charset="0"/>
            </a:endParaRPr>
          </a:p>
        </p:txBody>
      </p:sp>
      <p:sp>
        <p:nvSpPr>
          <p:cNvPr id="449546" name="Rectangle 10"/>
          <p:cNvSpPr>
            <a:spLocks noChangeArrowheads="1"/>
          </p:cNvSpPr>
          <p:nvPr/>
        </p:nvSpPr>
        <p:spPr bwMode="auto">
          <a:xfrm>
            <a:off x="685800" y="2590800"/>
            <a:ext cx="7100888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Induction Step: Assume 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P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(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i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) for some 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i 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  <a:sym typeface="Symbol" pitchFamily="18" charset="2"/>
              </a:rPr>
              <a:t> 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1  and prove 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P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(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i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 + 1):</a:t>
            </a:r>
          </a:p>
        </p:txBody>
      </p:sp>
      <p:pic>
        <p:nvPicPr>
          <p:cNvPr id="449549" name="Picture 13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81200"/>
            <a:ext cx="3433763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9550" name="Text Box 14"/>
          <p:cNvSpPr txBox="1">
            <a:spLocks noChangeArrowheads="1"/>
          </p:cNvSpPr>
          <p:nvPr/>
        </p:nvSpPr>
        <p:spPr bwMode="auto">
          <a:xfrm>
            <a:off x="685800" y="3241675"/>
            <a:ext cx="995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Assume</a:t>
            </a:r>
          </a:p>
        </p:txBody>
      </p:sp>
      <p:pic>
        <p:nvPicPr>
          <p:cNvPr id="449552" name="Picture 16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00400"/>
            <a:ext cx="990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9553" name="Text Box 17"/>
          <p:cNvSpPr txBox="1">
            <a:spLocks noChangeArrowheads="1"/>
          </p:cNvSpPr>
          <p:nvPr/>
        </p:nvSpPr>
        <p:spPr bwMode="auto">
          <a:xfrm>
            <a:off x="2743200" y="3276600"/>
            <a:ext cx="261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is divisible by 3, prove </a:t>
            </a:r>
          </a:p>
        </p:txBody>
      </p:sp>
      <p:pic>
        <p:nvPicPr>
          <p:cNvPr id="449555" name="Picture 19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200400"/>
            <a:ext cx="1630363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9556" name="Text Box 20"/>
          <p:cNvSpPr txBox="1">
            <a:spLocks noChangeArrowheads="1"/>
          </p:cNvSpPr>
          <p:nvPr/>
        </p:nvSpPr>
        <p:spPr bwMode="auto">
          <a:xfrm>
            <a:off x="7010400" y="3241675"/>
            <a:ext cx="1946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dirty="0"/>
              <a:t>Is divisible by 3.</a:t>
            </a:r>
          </a:p>
        </p:txBody>
      </p:sp>
      <p:pic>
        <p:nvPicPr>
          <p:cNvPr id="449557" name="Picture 21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886200"/>
            <a:ext cx="1630363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9559" name="Picture 23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886200"/>
            <a:ext cx="1782763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9561" name="Picture 25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343400"/>
            <a:ext cx="179863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49563" name="Picture 27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876800"/>
            <a:ext cx="26670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9564" name="AutoShape 28"/>
          <p:cNvSpPr>
            <a:spLocks/>
          </p:cNvSpPr>
          <p:nvPr/>
        </p:nvSpPr>
        <p:spPr bwMode="auto">
          <a:xfrm rot="5400000">
            <a:off x="4343400" y="5029200"/>
            <a:ext cx="304800" cy="9144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9565" name="AutoShape 29"/>
          <p:cNvSpPr>
            <a:spLocks/>
          </p:cNvSpPr>
          <p:nvPr/>
        </p:nvSpPr>
        <p:spPr bwMode="auto">
          <a:xfrm rot="5400000">
            <a:off x="5867400" y="5029200"/>
            <a:ext cx="304800" cy="9144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9566" name="Text Box 30"/>
          <p:cNvSpPr txBox="1">
            <a:spLocks noChangeArrowheads="1"/>
          </p:cNvSpPr>
          <p:nvPr/>
        </p:nvSpPr>
        <p:spPr bwMode="auto">
          <a:xfrm>
            <a:off x="5638800" y="5791200"/>
            <a:ext cx="2979738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Divisible by 3 by induction</a:t>
            </a:r>
          </a:p>
        </p:txBody>
      </p:sp>
      <p:sp>
        <p:nvSpPr>
          <p:cNvPr id="449568" name="Text Box 32"/>
          <p:cNvSpPr txBox="1">
            <a:spLocks noChangeArrowheads="1"/>
          </p:cNvSpPr>
          <p:nvPr/>
        </p:nvSpPr>
        <p:spPr bwMode="auto">
          <a:xfrm>
            <a:off x="3633788" y="5791200"/>
            <a:ext cx="1624012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Divisible by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45" grpId="0"/>
      <p:bldP spid="449546" grpId="0" animBg="1"/>
      <p:bldP spid="449550" grpId="0"/>
      <p:bldP spid="449553" grpId="0"/>
      <p:bldP spid="449556" grpId="0"/>
      <p:bldP spid="449564" grpId="0" animBg="1"/>
      <p:bldP spid="449565" grpId="0" animBg="1"/>
      <p:bldP spid="449566" grpId="0" animBg="1"/>
      <p:bldP spid="44956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Text Box 2"/>
          <p:cNvSpPr txBox="1">
            <a:spLocks noChangeArrowheads="1"/>
          </p:cNvSpPr>
          <p:nvPr/>
        </p:nvSpPr>
        <p:spPr bwMode="auto">
          <a:xfrm>
            <a:off x="3119438" y="457200"/>
            <a:ext cx="290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Proving a Property</a:t>
            </a:r>
          </a:p>
        </p:txBody>
      </p:sp>
      <p:sp>
        <p:nvSpPr>
          <p:cNvPr id="471044" name="Rectangle 4"/>
          <p:cNvSpPr>
            <a:spLocks noChangeArrowheads="1"/>
          </p:cNvSpPr>
          <p:nvPr/>
        </p:nvSpPr>
        <p:spPr bwMode="auto">
          <a:xfrm>
            <a:off x="685800" y="2009775"/>
            <a:ext cx="223996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>
                <a:latin typeface="Comic Sans MS" pitchFamily="66" charset="0"/>
              </a:rPr>
              <a:t>Base Case (</a:t>
            </a:r>
            <a:r>
              <a:rPr lang="en-US" altLang="en-US" sz="1800" i="1">
                <a:latin typeface="Comic Sans MS" pitchFamily="66" charset="0"/>
              </a:rPr>
              <a:t>n</a:t>
            </a:r>
            <a:r>
              <a:rPr lang="en-US" altLang="en-US" sz="1800">
                <a:latin typeface="Comic Sans MS" pitchFamily="66" charset="0"/>
              </a:rPr>
              <a:t> = 2): </a:t>
            </a:r>
          </a:p>
          <a:p>
            <a:pPr>
              <a:buFontTx/>
              <a:buNone/>
            </a:pPr>
            <a:endParaRPr lang="en-US" altLang="en-US" sz="1800">
              <a:latin typeface="Comic Sans MS" pitchFamily="66" charset="0"/>
            </a:endParaRPr>
          </a:p>
          <a:p>
            <a:pPr>
              <a:buFontTx/>
              <a:buNone/>
            </a:pPr>
            <a:endParaRPr lang="en-US" altLang="en-US" sz="1800">
              <a:latin typeface="Comic Sans MS" pitchFamily="66" charset="0"/>
            </a:endParaRPr>
          </a:p>
        </p:txBody>
      </p:sp>
      <p:sp>
        <p:nvSpPr>
          <p:cNvPr id="471045" name="Rectangle 5"/>
          <p:cNvSpPr>
            <a:spLocks noChangeArrowheads="1"/>
          </p:cNvSpPr>
          <p:nvPr/>
        </p:nvSpPr>
        <p:spPr bwMode="auto">
          <a:xfrm>
            <a:off x="685800" y="2590800"/>
            <a:ext cx="7100888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>
                <a:latin typeface="Comic Sans MS" pitchFamily="66" charset="0"/>
              </a:rPr>
              <a:t>Induction Step: Assume </a:t>
            </a:r>
            <a:r>
              <a:rPr lang="en-US" altLang="en-US" sz="1800" i="1">
                <a:latin typeface="Comic Sans MS" pitchFamily="66" charset="0"/>
              </a:rPr>
              <a:t>P</a:t>
            </a:r>
            <a:r>
              <a:rPr lang="en-US" altLang="en-US" sz="1800">
                <a:latin typeface="Comic Sans MS" pitchFamily="66" charset="0"/>
              </a:rPr>
              <a:t>(</a:t>
            </a:r>
            <a:r>
              <a:rPr lang="en-US" altLang="en-US" sz="1800" i="1">
                <a:latin typeface="Comic Sans MS" pitchFamily="66" charset="0"/>
              </a:rPr>
              <a:t>i</a:t>
            </a:r>
            <a:r>
              <a:rPr lang="en-US" altLang="en-US" sz="1800">
                <a:latin typeface="Comic Sans MS" pitchFamily="66" charset="0"/>
              </a:rPr>
              <a:t>) for some </a:t>
            </a:r>
            <a:r>
              <a:rPr lang="en-US" altLang="en-US" sz="1800" i="1">
                <a:latin typeface="Comic Sans MS" pitchFamily="66" charset="0"/>
              </a:rPr>
              <a:t>i </a:t>
            </a:r>
            <a:r>
              <a:rPr lang="en-US" altLang="en-US" sz="1800">
                <a:latin typeface="Comic Sans MS" pitchFamily="66" charset="0"/>
                <a:sym typeface="Symbol" pitchFamily="18" charset="2"/>
              </a:rPr>
              <a:t> </a:t>
            </a:r>
            <a:r>
              <a:rPr lang="en-US" altLang="en-US" sz="1800">
                <a:latin typeface="Comic Sans MS" pitchFamily="66" charset="0"/>
              </a:rPr>
              <a:t>2  and prove </a:t>
            </a:r>
            <a:r>
              <a:rPr lang="en-US" altLang="en-US" sz="1800" i="1">
                <a:latin typeface="Comic Sans MS" pitchFamily="66" charset="0"/>
              </a:rPr>
              <a:t>P</a:t>
            </a:r>
            <a:r>
              <a:rPr lang="en-US" altLang="en-US" sz="1800">
                <a:latin typeface="Comic Sans MS" pitchFamily="66" charset="0"/>
              </a:rPr>
              <a:t>(</a:t>
            </a:r>
            <a:r>
              <a:rPr lang="en-US" altLang="en-US" sz="1800" i="1">
                <a:latin typeface="Comic Sans MS" pitchFamily="66" charset="0"/>
              </a:rPr>
              <a:t>i</a:t>
            </a:r>
            <a:r>
              <a:rPr lang="en-US" altLang="en-US" sz="1800">
                <a:latin typeface="Comic Sans MS" pitchFamily="66" charset="0"/>
              </a:rPr>
              <a:t> + 1):</a:t>
            </a:r>
          </a:p>
        </p:txBody>
      </p:sp>
      <p:sp>
        <p:nvSpPr>
          <p:cNvPr id="471047" name="Text Box 7"/>
          <p:cNvSpPr txBox="1">
            <a:spLocks noChangeArrowheads="1"/>
          </p:cNvSpPr>
          <p:nvPr/>
        </p:nvSpPr>
        <p:spPr bwMode="auto">
          <a:xfrm>
            <a:off x="685800" y="3241675"/>
            <a:ext cx="995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Assume</a:t>
            </a:r>
          </a:p>
        </p:txBody>
      </p:sp>
      <p:sp>
        <p:nvSpPr>
          <p:cNvPr id="471049" name="Text Box 9"/>
          <p:cNvSpPr txBox="1">
            <a:spLocks noChangeArrowheads="1"/>
          </p:cNvSpPr>
          <p:nvPr/>
        </p:nvSpPr>
        <p:spPr bwMode="auto">
          <a:xfrm>
            <a:off x="2743200" y="3200400"/>
            <a:ext cx="1895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is divisible by 6 </a:t>
            </a:r>
          </a:p>
        </p:txBody>
      </p:sp>
      <p:sp>
        <p:nvSpPr>
          <p:cNvPr id="471051" name="Text Box 11"/>
          <p:cNvSpPr txBox="1">
            <a:spLocks noChangeArrowheads="1"/>
          </p:cNvSpPr>
          <p:nvPr/>
        </p:nvSpPr>
        <p:spPr bwMode="auto">
          <a:xfrm>
            <a:off x="3830638" y="3748088"/>
            <a:ext cx="1884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is divisible by 6.</a:t>
            </a:r>
          </a:p>
        </p:txBody>
      </p:sp>
      <p:sp>
        <p:nvSpPr>
          <p:cNvPr id="471056" name="AutoShape 16"/>
          <p:cNvSpPr>
            <a:spLocks/>
          </p:cNvSpPr>
          <p:nvPr/>
        </p:nvSpPr>
        <p:spPr bwMode="auto">
          <a:xfrm rot="5400000">
            <a:off x="4572000" y="5029200"/>
            <a:ext cx="304800" cy="9144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57" name="AutoShape 17"/>
          <p:cNvSpPr>
            <a:spLocks/>
          </p:cNvSpPr>
          <p:nvPr/>
        </p:nvSpPr>
        <p:spPr bwMode="auto">
          <a:xfrm rot="5400000">
            <a:off x="6248400" y="5029200"/>
            <a:ext cx="304800" cy="914400"/>
          </a:xfrm>
          <a:prstGeom prst="rightBrace">
            <a:avLst>
              <a:gd name="adj1" fmla="val 2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58" name="Text Box 18"/>
          <p:cNvSpPr txBox="1">
            <a:spLocks noChangeArrowheads="1"/>
          </p:cNvSpPr>
          <p:nvPr/>
        </p:nvSpPr>
        <p:spPr bwMode="auto">
          <a:xfrm>
            <a:off x="5943600" y="5749925"/>
            <a:ext cx="1876425" cy="650875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Divisible by 2 </a:t>
            </a:r>
          </a:p>
          <a:p>
            <a:r>
              <a:rPr lang="en-US" altLang="zh-TW"/>
              <a:t>by case analysis</a:t>
            </a:r>
          </a:p>
        </p:txBody>
      </p:sp>
      <p:sp>
        <p:nvSpPr>
          <p:cNvPr id="471059" name="Text Box 19"/>
          <p:cNvSpPr txBox="1">
            <a:spLocks noChangeArrowheads="1"/>
          </p:cNvSpPr>
          <p:nvPr/>
        </p:nvSpPr>
        <p:spPr bwMode="auto">
          <a:xfrm>
            <a:off x="3759200" y="5749925"/>
            <a:ext cx="1624013" cy="650875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Divisible by 6</a:t>
            </a:r>
          </a:p>
          <a:p>
            <a:r>
              <a:rPr lang="en-US" altLang="zh-TW"/>
              <a:t>by induction</a:t>
            </a:r>
          </a:p>
        </p:txBody>
      </p:sp>
      <p:pic>
        <p:nvPicPr>
          <p:cNvPr id="471060" name="Picture 20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1235075"/>
            <a:ext cx="5761038" cy="4381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1061" name="Picture 2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978025"/>
            <a:ext cx="1538288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1062" name="Picture 22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213" y="3192463"/>
            <a:ext cx="944562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1063" name="Picture 23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768725"/>
            <a:ext cx="2209800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71064" name="Text Box 24"/>
          <p:cNvSpPr txBox="1">
            <a:spLocks noChangeArrowheads="1"/>
          </p:cNvSpPr>
          <p:nvPr/>
        </p:nvSpPr>
        <p:spPr bwMode="auto">
          <a:xfrm>
            <a:off x="746125" y="3733800"/>
            <a:ext cx="769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Prove</a:t>
            </a:r>
          </a:p>
        </p:txBody>
      </p:sp>
      <p:pic>
        <p:nvPicPr>
          <p:cNvPr id="471065" name="Picture 25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4454525"/>
            <a:ext cx="228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1066" name="Picture 2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454525"/>
            <a:ext cx="4246563" cy="31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1067" name="Picture 27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911725"/>
            <a:ext cx="3124200" cy="32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99570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44" grpId="0"/>
      <p:bldP spid="471045" grpId="0" animBg="1"/>
      <p:bldP spid="471047" grpId="0"/>
      <p:bldP spid="471049" grpId="0"/>
      <p:bldP spid="471051" grpId="0"/>
      <p:bldP spid="471056" grpId="0" animBg="1"/>
      <p:bldP spid="471057" grpId="0" animBg="1"/>
      <p:bldP spid="471058" grpId="0" animBg="1"/>
      <p:bldP spid="471059" grpId="0" animBg="1"/>
      <p:bldP spid="4710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Text Box 2"/>
          <p:cNvSpPr txBox="1">
            <a:spLocks noChangeArrowheads="1"/>
          </p:cNvSpPr>
          <p:nvPr/>
        </p:nvSpPr>
        <p:spPr bwMode="auto">
          <a:xfrm>
            <a:off x="2905125" y="457200"/>
            <a:ext cx="326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Proving an Inequality</a:t>
            </a:r>
          </a:p>
        </p:txBody>
      </p:sp>
      <p:sp>
        <p:nvSpPr>
          <p:cNvPr id="450564" name="Rectangle 4"/>
          <p:cNvSpPr>
            <a:spLocks noChangeArrowheads="1"/>
          </p:cNvSpPr>
          <p:nvPr/>
        </p:nvSpPr>
        <p:spPr bwMode="auto">
          <a:xfrm>
            <a:off x="609600" y="2133600"/>
            <a:ext cx="2239963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>
                <a:solidFill>
                  <a:srgbClr val="009900"/>
                </a:solidFill>
                <a:latin typeface="Comic Sans MS" pitchFamily="66" charset="0"/>
              </a:rPr>
              <a:t>Base Case (</a:t>
            </a:r>
            <a:r>
              <a:rPr lang="en-US" altLang="en-US" sz="1800" i="1">
                <a:solidFill>
                  <a:srgbClr val="009900"/>
                </a:solidFill>
                <a:latin typeface="Comic Sans MS" pitchFamily="66" charset="0"/>
              </a:rPr>
              <a:t>n</a:t>
            </a:r>
            <a:r>
              <a:rPr lang="en-US" altLang="en-US" sz="1800">
                <a:solidFill>
                  <a:srgbClr val="009900"/>
                </a:solidFill>
                <a:latin typeface="Comic Sans MS" pitchFamily="66" charset="0"/>
              </a:rPr>
              <a:t> = 3):</a:t>
            </a:r>
            <a:r>
              <a:rPr lang="en-US" altLang="en-US" sz="1800">
                <a:latin typeface="Comic Sans MS" pitchFamily="66" charset="0"/>
              </a:rPr>
              <a:t> </a:t>
            </a:r>
          </a:p>
          <a:p>
            <a:pPr>
              <a:buFontTx/>
              <a:buNone/>
            </a:pPr>
            <a:endParaRPr lang="en-US" altLang="en-US" sz="1800">
              <a:latin typeface="Comic Sans MS" pitchFamily="66" charset="0"/>
            </a:endParaRPr>
          </a:p>
          <a:p>
            <a:pPr>
              <a:buFontTx/>
              <a:buNone/>
            </a:pPr>
            <a:endParaRPr lang="en-US" altLang="en-US" sz="1800">
              <a:latin typeface="Comic Sans MS" pitchFamily="66" charset="0"/>
            </a:endParaRPr>
          </a:p>
        </p:txBody>
      </p:sp>
      <p:sp>
        <p:nvSpPr>
          <p:cNvPr id="450565" name="Rectangle 5"/>
          <p:cNvSpPr>
            <a:spLocks noChangeArrowheads="1"/>
          </p:cNvSpPr>
          <p:nvPr/>
        </p:nvSpPr>
        <p:spPr bwMode="auto">
          <a:xfrm>
            <a:off x="685800" y="2743200"/>
            <a:ext cx="7100888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Induction Step: Assume 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P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(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i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) for some 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i 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  <a:sym typeface="Symbol" pitchFamily="18" charset="2"/>
              </a:rPr>
              <a:t> 3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  and prove 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P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(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i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 + 1):</a:t>
            </a:r>
          </a:p>
        </p:txBody>
      </p:sp>
      <p:pic>
        <p:nvPicPr>
          <p:cNvPr id="450566" name="Picture 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371600"/>
            <a:ext cx="4038600" cy="3873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568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09800"/>
            <a:ext cx="1646238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571" name="Picture 11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133600"/>
            <a:ext cx="21494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0572" name="Text Box 12"/>
          <p:cNvSpPr txBox="1">
            <a:spLocks noChangeArrowheads="1"/>
          </p:cNvSpPr>
          <p:nvPr/>
        </p:nvSpPr>
        <p:spPr bwMode="auto">
          <a:xfrm>
            <a:off x="685800" y="3505200"/>
            <a:ext cx="995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Assume</a:t>
            </a:r>
          </a:p>
        </p:txBody>
      </p:sp>
      <p:pic>
        <p:nvPicPr>
          <p:cNvPr id="450574" name="Picture 14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505200"/>
            <a:ext cx="1616075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0575" name="Text Box 15"/>
          <p:cNvSpPr txBox="1">
            <a:spLocks noChangeArrowheads="1"/>
          </p:cNvSpPr>
          <p:nvPr/>
        </p:nvSpPr>
        <p:spPr bwMode="auto">
          <a:xfrm>
            <a:off x="3429000" y="3519488"/>
            <a:ext cx="904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, prove</a:t>
            </a:r>
          </a:p>
        </p:txBody>
      </p:sp>
      <p:pic>
        <p:nvPicPr>
          <p:cNvPr id="450578" name="Picture 18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975" y="3489325"/>
            <a:ext cx="31718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581" name="Picture 21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267200"/>
            <a:ext cx="18145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583" name="Picture 23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267200"/>
            <a:ext cx="1920875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585" name="Picture 25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724400"/>
            <a:ext cx="1219200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0586" name="Text Box 26"/>
          <p:cNvSpPr txBox="1">
            <a:spLocks noChangeArrowheads="1"/>
          </p:cNvSpPr>
          <p:nvPr/>
        </p:nvSpPr>
        <p:spPr bwMode="auto">
          <a:xfrm>
            <a:off x="5715000" y="4724400"/>
            <a:ext cx="1481138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by induction</a:t>
            </a:r>
          </a:p>
        </p:txBody>
      </p:sp>
      <p:pic>
        <p:nvPicPr>
          <p:cNvPr id="450588" name="Picture 28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257800"/>
            <a:ext cx="1325563" cy="350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0589" name="Text Box 29"/>
          <p:cNvSpPr txBox="1">
            <a:spLocks noChangeArrowheads="1"/>
          </p:cNvSpPr>
          <p:nvPr/>
        </p:nvSpPr>
        <p:spPr bwMode="auto">
          <a:xfrm>
            <a:off x="5715000" y="5257800"/>
            <a:ext cx="1341438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since i &gt;= 3</a:t>
            </a:r>
          </a:p>
        </p:txBody>
      </p:sp>
      <p:pic>
        <p:nvPicPr>
          <p:cNvPr id="450592" name="Picture 32" descr="txp_fi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09800"/>
            <a:ext cx="1646238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593" name="Picture 33" descr="txp_fi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133600"/>
            <a:ext cx="21494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0594" name="Picture 34" descr="txp_fi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791200"/>
            <a:ext cx="126365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4" grpId="0"/>
      <p:bldP spid="450565" grpId="0" animBg="1"/>
      <p:bldP spid="450572" grpId="0"/>
      <p:bldP spid="450575" grpId="0"/>
      <p:bldP spid="450586" grpId="0" animBg="1"/>
      <p:bldP spid="45058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Text Box 2"/>
          <p:cNvSpPr txBox="1">
            <a:spLocks noChangeArrowheads="1"/>
          </p:cNvSpPr>
          <p:nvPr/>
        </p:nvSpPr>
        <p:spPr bwMode="auto">
          <a:xfrm>
            <a:off x="2905125" y="457200"/>
            <a:ext cx="326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Proving an Inequality</a:t>
            </a:r>
          </a:p>
        </p:txBody>
      </p:sp>
      <p:sp>
        <p:nvSpPr>
          <p:cNvPr id="470019" name="Rectangle 3"/>
          <p:cNvSpPr>
            <a:spLocks noChangeArrowheads="1"/>
          </p:cNvSpPr>
          <p:nvPr/>
        </p:nvSpPr>
        <p:spPr bwMode="auto">
          <a:xfrm>
            <a:off x="609600" y="2133600"/>
            <a:ext cx="2895600" cy="42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>
                <a:latin typeface="Comic Sans MS" pitchFamily="66" charset="0"/>
              </a:rPr>
              <a:t>Base Case (</a:t>
            </a:r>
            <a:r>
              <a:rPr lang="en-US" altLang="en-US" sz="1800" i="1">
                <a:latin typeface="Comic Sans MS" pitchFamily="66" charset="0"/>
              </a:rPr>
              <a:t>n</a:t>
            </a:r>
            <a:r>
              <a:rPr lang="en-US" altLang="en-US" sz="1800">
                <a:latin typeface="Comic Sans MS" pitchFamily="66" charset="0"/>
              </a:rPr>
              <a:t> = 2): is true</a:t>
            </a:r>
          </a:p>
          <a:p>
            <a:pPr>
              <a:buFontTx/>
              <a:buNone/>
            </a:pPr>
            <a:endParaRPr lang="en-US" altLang="en-US" sz="1800">
              <a:latin typeface="Comic Sans MS" pitchFamily="66" charset="0"/>
            </a:endParaRPr>
          </a:p>
          <a:p>
            <a:pPr>
              <a:buFontTx/>
              <a:buNone/>
            </a:pPr>
            <a:endParaRPr lang="en-US" altLang="en-US" sz="1800">
              <a:latin typeface="Comic Sans MS" pitchFamily="66" charset="0"/>
            </a:endParaRPr>
          </a:p>
        </p:txBody>
      </p:sp>
      <p:sp>
        <p:nvSpPr>
          <p:cNvPr id="470020" name="Rectangle 4"/>
          <p:cNvSpPr>
            <a:spLocks noChangeArrowheads="1"/>
          </p:cNvSpPr>
          <p:nvPr/>
        </p:nvSpPr>
        <p:spPr bwMode="auto">
          <a:xfrm>
            <a:off x="685800" y="2743200"/>
            <a:ext cx="7100888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>
                <a:latin typeface="Comic Sans MS" pitchFamily="66" charset="0"/>
              </a:rPr>
              <a:t>Induction Step: Assume </a:t>
            </a:r>
            <a:r>
              <a:rPr lang="en-US" altLang="en-US" sz="1800" i="1">
                <a:latin typeface="Comic Sans MS" pitchFamily="66" charset="0"/>
              </a:rPr>
              <a:t>P</a:t>
            </a:r>
            <a:r>
              <a:rPr lang="en-US" altLang="en-US" sz="1800">
                <a:latin typeface="Comic Sans MS" pitchFamily="66" charset="0"/>
              </a:rPr>
              <a:t>(</a:t>
            </a:r>
            <a:r>
              <a:rPr lang="en-US" altLang="en-US" sz="1800" i="1">
                <a:latin typeface="Comic Sans MS" pitchFamily="66" charset="0"/>
              </a:rPr>
              <a:t>i</a:t>
            </a:r>
            <a:r>
              <a:rPr lang="en-US" altLang="en-US" sz="1800">
                <a:latin typeface="Comic Sans MS" pitchFamily="66" charset="0"/>
              </a:rPr>
              <a:t>) for some </a:t>
            </a:r>
            <a:r>
              <a:rPr lang="en-US" altLang="en-US" sz="1800" i="1">
                <a:latin typeface="Comic Sans MS" pitchFamily="66" charset="0"/>
              </a:rPr>
              <a:t>i </a:t>
            </a:r>
            <a:r>
              <a:rPr lang="en-US" altLang="en-US" sz="1800">
                <a:latin typeface="Comic Sans MS" pitchFamily="66" charset="0"/>
                <a:sym typeface="Symbol" pitchFamily="18" charset="2"/>
              </a:rPr>
              <a:t> 2</a:t>
            </a:r>
            <a:r>
              <a:rPr lang="en-US" altLang="en-US" sz="1800">
                <a:latin typeface="Comic Sans MS" pitchFamily="66" charset="0"/>
              </a:rPr>
              <a:t>  and prove </a:t>
            </a:r>
            <a:r>
              <a:rPr lang="en-US" altLang="en-US" sz="1800" i="1">
                <a:latin typeface="Comic Sans MS" pitchFamily="66" charset="0"/>
              </a:rPr>
              <a:t>P</a:t>
            </a:r>
            <a:r>
              <a:rPr lang="en-US" altLang="en-US" sz="1800">
                <a:latin typeface="Comic Sans MS" pitchFamily="66" charset="0"/>
              </a:rPr>
              <a:t>(</a:t>
            </a:r>
            <a:r>
              <a:rPr lang="en-US" altLang="en-US" sz="1800" i="1">
                <a:latin typeface="Comic Sans MS" pitchFamily="66" charset="0"/>
              </a:rPr>
              <a:t>i</a:t>
            </a:r>
            <a:r>
              <a:rPr lang="en-US" altLang="en-US" sz="1800">
                <a:latin typeface="Comic Sans MS" pitchFamily="66" charset="0"/>
              </a:rPr>
              <a:t> + 1):</a:t>
            </a:r>
          </a:p>
        </p:txBody>
      </p:sp>
      <p:sp>
        <p:nvSpPr>
          <p:cNvPr id="470031" name="Text Box 15"/>
          <p:cNvSpPr txBox="1">
            <a:spLocks noChangeArrowheads="1"/>
          </p:cNvSpPr>
          <p:nvPr/>
        </p:nvSpPr>
        <p:spPr bwMode="auto">
          <a:xfrm>
            <a:off x="4572000" y="4114800"/>
            <a:ext cx="1481138" cy="376238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by induction</a:t>
            </a:r>
          </a:p>
        </p:txBody>
      </p:sp>
      <p:pic>
        <p:nvPicPr>
          <p:cNvPr id="470042" name="Picture 26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9463" y="1130300"/>
            <a:ext cx="5019675" cy="6731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0044" name="Picture 2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352800"/>
            <a:ext cx="3657600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0046" name="Picture 30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613" y="3962400"/>
            <a:ext cx="1804987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0048" name="Picture 32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679950"/>
            <a:ext cx="19812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0050" name="Picture 34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013" y="5419725"/>
            <a:ext cx="1474787" cy="566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0052" name="Picture 36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5413375"/>
            <a:ext cx="1155700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70054" name="Picture 38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6248400"/>
            <a:ext cx="1131888" cy="25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9300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19" grpId="0"/>
      <p:bldP spid="470020" grpId="0" animBg="1"/>
      <p:bldP spid="4700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Text Box 2"/>
          <p:cNvSpPr txBox="1">
            <a:spLocks noChangeArrowheads="1"/>
          </p:cNvSpPr>
          <p:nvPr/>
        </p:nvSpPr>
        <p:spPr bwMode="auto">
          <a:xfrm>
            <a:off x="350520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468995" name="Text Box 3"/>
          <p:cNvSpPr txBox="1">
            <a:spLocks noChangeArrowheads="1"/>
          </p:cNvSpPr>
          <p:nvPr/>
        </p:nvSpPr>
        <p:spPr bwMode="auto">
          <a:xfrm>
            <a:off x="1143000" y="2209800"/>
            <a:ext cx="68262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The idea of mathematical induction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Basic induction proofs (e.g. equality, inequality, property,etc)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An interesting example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A paradox</a:t>
            </a:r>
          </a:p>
        </p:txBody>
      </p:sp>
    </p:spTree>
    <p:extLst>
      <p:ext uri="{BB962C8B-B14F-4D97-AF65-F5344CB8AC3E}">
        <p14:creationId xmlns:p14="http://schemas.microsoft.com/office/powerpoint/2010/main" val="38060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Text Box 2"/>
          <p:cNvSpPr txBox="1">
            <a:spLocks noChangeArrowheads="1"/>
          </p:cNvSpPr>
          <p:nvPr/>
        </p:nvSpPr>
        <p:spPr bwMode="auto">
          <a:xfrm>
            <a:off x="1524000" y="1614488"/>
            <a:ext cx="6148388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A50021"/>
                </a:solidFill>
              </a:rPr>
              <a:t>Goal:</a:t>
            </a:r>
            <a:r>
              <a:rPr kumimoji="0" lang="en-US" altLang="en-US"/>
              <a:t> tile the squares, except one in the middle for Bill. </a:t>
            </a:r>
          </a:p>
        </p:txBody>
      </p:sp>
      <p:sp>
        <p:nvSpPr>
          <p:cNvPr id="413699" name="Rectangle 3"/>
          <p:cNvSpPr>
            <a:spLocks noChangeArrowheads="1"/>
          </p:cNvSpPr>
          <p:nvPr/>
        </p:nvSpPr>
        <p:spPr bwMode="auto">
          <a:xfrm>
            <a:off x="2667000" y="2514600"/>
            <a:ext cx="3810000" cy="3505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700" name="Rectangle 4"/>
          <p:cNvSpPr>
            <a:spLocks noChangeArrowheads="1"/>
          </p:cNvSpPr>
          <p:nvPr/>
        </p:nvSpPr>
        <p:spPr bwMode="auto">
          <a:xfrm>
            <a:off x="4114800" y="3886200"/>
            <a:ext cx="952500" cy="914400"/>
          </a:xfrm>
          <a:prstGeom prst="rect">
            <a:avLst/>
          </a:prstGeom>
          <a:solidFill>
            <a:srgbClr val="C0C0C0"/>
          </a:solidFill>
          <a:ln w="9525" cap="rnd">
            <a:solidFill>
              <a:schemeClr val="tx1"/>
            </a:solidFill>
            <a:prstDash val="sysDot"/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13701" name="Picture 5" descr="billsqua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8862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3702" name="Line 6"/>
          <p:cNvSpPr>
            <a:spLocks noChangeShapeType="1"/>
          </p:cNvSpPr>
          <p:nvPr/>
        </p:nvSpPr>
        <p:spPr bwMode="auto">
          <a:xfrm>
            <a:off x="4114800" y="4343400"/>
            <a:ext cx="990600" cy="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03" name="Line 7"/>
          <p:cNvSpPr>
            <a:spLocks noChangeShapeType="1"/>
          </p:cNvSpPr>
          <p:nvPr/>
        </p:nvSpPr>
        <p:spPr bwMode="auto">
          <a:xfrm>
            <a:off x="4572000" y="3886200"/>
            <a:ext cx="0" cy="914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13704" name="Object 8"/>
          <p:cNvGraphicFramePr>
            <a:graphicFrameLocks noChangeAspect="1"/>
          </p:cNvGraphicFramePr>
          <p:nvPr/>
        </p:nvGraphicFramePr>
        <p:xfrm>
          <a:off x="1981200" y="3657600"/>
          <a:ext cx="4984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25" name="Equation" r:id="rId4" imgW="177480" imgH="190440" progId="Equation.3">
                  <p:embed/>
                </p:oleObj>
              </mc:Choice>
              <mc:Fallback>
                <p:oleObj name="Equation" r:id="rId4" imgW="177480" imgH="19044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657600"/>
                        <a:ext cx="4984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3705" name="Object 9"/>
          <p:cNvGraphicFramePr>
            <a:graphicFrameLocks noChangeAspect="1"/>
          </p:cNvGraphicFramePr>
          <p:nvPr/>
        </p:nvGraphicFramePr>
        <p:xfrm>
          <a:off x="4322763" y="6096000"/>
          <a:ext cx="4984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26" name="Equation" r:id="rId6" imgW="177480" imgH="190440" progId="Equation.3">
                  <p:embed/>
                </p:oleObj>
              </mc:Choice>
              <mc:Fallback>
                <p:oleObj name="Equation" r:id="rId6" imgW="177480" imgH="1904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2763" y="6096000"/>
                        <a:ext cx="4984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3706" name="Line 10"/>
          <p:cNvSpPr>
            <a:spLocks noChangeShapeType="1"/>
          </p:cNvSpPr>
          <p:nvPr/>
        </p:nvSpPr>
        <p:spPr bwMode="auto">
          <a:xfrm flipV="1">
            <a:off x="2133600" y="2514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07" name="Line 11"/>
          <p:cNvSpPr>
            <a:spLocks noChangeShapeType="1"/>
          </p:cNvSpPr>
          <p:nvPr/>
        </p:nvSpPr>
        <p:spPr bwMode="auto">
          <a:xfrm>
            <a:off x="2133600" y="4191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08" name="Line 12"/>
          <p:cNvSpPr>
            <a:spLocks noChangeShapeType="1"/>
          </p:cNvSpPr>
          <p:nvPr/>
        </p:nvSpPr>
        <p:spPr bwMode="auto">
          <a:xfrm>
            <a:off x="2667000" y="6400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09" name="Line 13"/>
          <p:cNvSpPr>
            <a:spLocks noChangeShapeType="1"/>
          </p:cNvSpPr>
          <p:nvPr/>
        </p:nvSpPr>
        <p:spPr bwMode="auto">
          <a:xfrm>
            <a:off x="4800600" y="6400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10" name="Line 14"/>
          <p:cNvSpPr>
            <a:spLocks noChangeShapeType="1"/>
          </p:cNvSpPr>
          <p:nvPr/>
        </p:nvSpPr>
        <p:spPr bwMode="auto">
          <a:xfrm>
            <a:off x="2057400" y="2514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11" name="Line 15"/>
          <p:cNvSpPr>
            <a:spLocks noChangeShapeType="1"/>
          </p:cNvSpPr>
          <p:nvPr/>
        </p:nvSpPr>
        <p:spPr bwMode="auto">
          <a:xfrm>
            <a:off x="2057400" y="6019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12" name="Line 16"/>
          <p:cNvSpPr>
            <a:spLocks noChangeShapeType="1"/>
          </p:cNvSpPr>
          <p:nvPr/>
        </p:nvSpPr>
        <p:spPr bwMode="auto">
          <a:xfrm>
            <a:off x="2667000" y="632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13" name="Line 17"/>
          <p:cNvSpPr>
            <a:spLocks noChangeShapeType="1"/>
          </p:cNvSpPr>
          <p:nvPr/>
        </p:nvSpPr>
        <p:spPr bwMode="auto">
          <a:xfrm>
            <a:off x="6477000" y="632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714" name="Text Box 18"/>
          <p:cNvSpPr txBox="1">
            <a:spLocks noChangeArrowheads="1"/>
          </p:cNvSpPr>
          <p:nvPr/>
        </p:nvSpPr>
        <p:spPr bwMode="auto">
          <a:xfrm>
            <a:off x="4019550" y="457200"/>
            <a:ext cx="108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Puzzle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Text Box 2"/>
          <p:cNvSpPr txBox="1">
            <a:spLocks noChangeArrowheads="1"/>
          </p:cNvSpPr>
          <p:nvPr/>
        </p:nvSpPr>
        <p:spPr bwMode="auto">
          <a:xfrm>
            <a:off x="1600200" y="1393825"/>
            <a:ext cx="5884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There are only L-shaped tiles covering three squares:</a:t>
            </a:r>
          </a:p>
        </p:txBody>
      </p:sp>
      <p:sp>
        <p:nvSpPr>
          <p:cNvPr id="412675" name="Rectangle 3"/>
          <p:cNvSpPr>
            <a:spLocks noChangeArrowheads="1"/>
          </p:cNvSpPr>
          <p:nvPr/>
        </p:nvSpPr>
        <p:spPr bwMode="auto">
          <a:xfrm>
            <a:off x="4572000" y="1963738"/>
            <a:ext cx="304800" cy="304800"/>
          </a:xfrm>
          <a:prstGeom prst="rect">
            <a:avLst/>
          </a:prstGeom>
          <a:solidFill>
            <a:srgbClr val="00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676" name="Rectangle 4"/>
          <p:cNvSpPr>
            <a:spLocks noChangeArrowheads="1"/>
          </p:cNvSpPr>
          <p:nvPr/>
        </p:nvSpPr>
        <p:spPr bwMode="auto">
          <a:xfrm>
            <a:off x="4267200" y="2268538"/>
            <a:ext cx="304800" cy="304800"/>
          </a:xfrm>
          <a:prstGeom prst="rect">
            <a:avLst/>
          </a:prstGeom>
          <a:solidFill>
            <a:srgbClr val="00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677" name="Rectangle 5"/>
          <p:cNvSpPr>
            <a:spLocks noChangeArrowheads="1"/>
          </p:cNvSpPr>
          <p:nvPr/>
        </p:nvSpPr>
        <p:spPr bwMode="auto">
          <a:xfrm>
            <a:off x="4572000" y="2268538"/>
            <a:ext cx="304800" cy="304800"/>
          </a:xfrm>
          <a:prstGeom prst="rect">
            <a:avLst/>
          </a:prstGeom>
          <a:solidFill>
            <a:srgbClr val="0099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678" name="Line 6"/>
          <p:cNvSpPr>
            <a:spLocks noChangeShapeType="1"/>
          </p:cNvSpPr>
          <p:nvPr/>
        </p:nvSpPr>
        <p:spPr bwMode="auto">
          <a:xfrm rot="-16200000">
            <a:off x="4886325" y="2589213"/>
            <a:ext cx="1587" cy="1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679" name="Text Box 7"/>
          <p:cNvSpPr txBox="1">
            <a:spLocks noChangeArrowheads="1"/>
          </p:cNvSpPr>
          <p:nvPr/>
        </p:nvSpPr>
        <p:spPr bwMode="auto">
          <a:xfrm>
            <a:off x="1447800" y="2917825"/>
            <a:ext cx="624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For example, for 8 x 8 puzzle might tile for Bill this way:</a:t>
            </a:r>
          </a:p>
        </p:txBody>
      </p:sp>
      <p:grpSp>
        <p:nvGrpSpPr>
          <p:cNvPr id="412680" name="Group 8"/>
          <p:cNvGrpSpPr>
            <a:grpSpLocks/>
          </p:cNvGrpSpPr>
          <p:nvPr/>
        </p:nvGrpSpPr>
        <p:grpSpPr bwMode="auto">
          <a:xfrm>
            <a:off x="3352800" y="5562600"/>
            <a:ext cx="609600" cy="609600"/>
            <a:chOff x="1824" y="2448"/>
            <a:chExt cx="384" cy="384"/>
          </a:xfrm>
        </p:grpSpPr>
        <p:sp>
          <p:nvSpPr>
            <p:cNvPr id="412681" name="Rectangle 9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82" name="Rectangle 10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83" name="Rectangle 11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684" name="Group 12"/>
          <p:cNvGrpSpPr>
            <a:grpSpLocks/>
          </p:cNvGrpSpPr>
          <p:nvPr/>
        </p:nvGrpSpPr>
        <p:grpSpPr bwMode="auto">
          <a:xfrm rot="-27000000">
            <a:off x="3962400" y="5562600"/>
            <a:ext cx="609600" cy="609600"/>
            <a:chOff x="1824" y="2448"/>
            <a:chExt cx="384" cy="384"/>
          </a:xfrm>
        </p:grpSpPr>
        <p:sp>
          <p:nvSpPr>
            <p:cNvPr id="412685" name="Rectangle 13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00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86" name="Rectangle 14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00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87" name="Rectangle 15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00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688" name="Group 16"/>
          <p:cNvGrpSpPr>
            <a:grpSpLocks/>
          </p:cNvGrpSpPr>
          <p:nvPr/>
        </p:nvGrpSpPr>
        <p:grpSpPr bwMode="auto">
          <a:xfrm rot="-21600000">
            <a:off x="3657600" y="5257800"/>
            <a:ext cx="609600" cy="609600"/>
            <a:chOff x="1824" y="2448"/>
            <a:chExt cx="384" cy="384"/>
          </a:xfrm>
        </p:grpSpPr>
        <p:sp>
          <p:nvSpPr>
            <p:cNvPr id="412689" name="Rectangle 17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90" name="Rectangle 18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91" name="Rectangle 19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692" name="Group 20"/>
          <p:cNvGrpSpPr>
            <a:grpSpLocks/>
          </p:cNvGrpSpPr>
          <p:nvPr/>
        </p:nvGrpSpPr>
        <p:grpSpPr bwMode="auto">
          <a:xfrm>
            <a:off x="4572000" y="5562600"/>
            <a:ext cx="609600" cy="609600"/>
            <a:chOff x="1824" y="2448"/>
            <a:chExt cx="384" cy="384"/>
          </a:xfrm>
        </p:grpSpPr>
        <p:sp>
          <p:nvSpPr>
            <p:cNvPr id="412693" name="Rectangle 21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94" name="Rectangle 22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95" name="Rectangle 23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696" name="Group 24"/>
          <p:cNvGrpSpPr>
            <a:grpSpLocks/>
          </p:cNvGrpSpPr>
          <p:nvPr/>
        </p:nvGrpSpPr>
        <p:grpSpPr bwMode="auto">
          <a:xfrm rot="-27000000">
            <a:off x="4876800" y="5257800"/>
            <a:ext cx="609600" cy="609600"/>
            <a:chOff x="1824" y="2448"/>
            <a:chExt cx="384" cy="384"/>
          </a:xfrm>
        </p:grpSpPr>
        <p:sp>
          <p:nvSpPr>
            <p:cNvPr id="412697" name="Rectangle 25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98" name="Rectangle 26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99" name="Rectangle 27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700" name="Group 28"/>
          <p:cNvGrpSpPr>
            <a:grpSpLocks/>
          </p:cNvGrpSpPr>
          <p:nvPr/>
        </p:nvGrpSpPr>
        <p:grpSpPr bwMode="auto">
          <a:xfrm rot="-21626949">
            <a:off x="3352800" y="4343400"/>
            <a:ext cx="609600" cy="609600"/>
            <a:chOff x="1824" y="2448"/>
            <a:chExt cx="384" cy="384"/>
          </a:xfrm>
        </p:grpSpPr>
        <p:sp>
          <p:nvSpPr>
            <p:cNvPr id="412701" name="Rectangle 29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00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02" name="Rectangle 30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00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03" name="Rectangle 31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00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704" name="Group 32"/>
          <p:cNvGrpSpPr>
            <a:grpSpLocks/>
          </p:cNvGrpSpPr>
          <p:nvPr/>
        </p:nvGrpSpPr>
        <p:grpSpPr bwMode="auto">
          <a:xfrm rot="-16200000">
            <a:off x="3657600" y="4038600"/>
            <a:ext cx="609600" cy="609600"/>
            <a:chOff x="1824" y="2448"/>
            <a:chExt cx="384" cy="384"/>
          </a:xfrm>
        </p:grpSpPr>
        <p:sp>
          <p:nvSpPr>
            <p:cNvPr id="412705" name="Rectangle 33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06" name="Rectangle 34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07" name="Rectangle 35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708" name="Group 36"/>
          <p:cNvGrpSpPr>
            <a:grpSpLocks/>
          </p:cNvGrpSpPr>
          <p:nvPr/>
        </p:nvGrpSpPr>
        <p:grpSpPr bwMode="auto">
          <a:xfrm rot="26937023">
            <a:off x="3352800" y="3733800"/>
            <a:ext cx="609600" cy="609600"/>
            <a:chOff x="1824" y="2448"/>
            <a:chExt cx="384" cy="384"/>
          </a:xfrm>
        </p:grpSpPr>
        <p:sp>
          <p:nvSpPr>
            <p:cNvPr id="412709" name="Rectangle 37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10" name="Rectangle 38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11" name="Rectangle 39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712" name="Group 40"/>
          <p:cNvGrpSpPr>
            <a:grpSpLocks/>
          </p:cNvGrpSpPr>
          <p:nvPr/>
        </p:nvGrpSpPr>
        <p:grpSpPr bwMode="auto">
          <a:xfrm rot="10800000">
            <a:off x="5181600" y="3733800"/>
            <a:ext cx="609600" cy="609600"/>
            <a:chOff x="1824" y="2448"/>
            <a:chExt cx="384" cy="384"/>
          </a:xfrm>
        </p:grpSpPr>
        <p:sp>
          <p:nvSpPr>
            <p:cNvPr id="412713" name="Rectangle 41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14" name="Rectangle 42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15" name="Rectangle 43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716" name="Group 44"/>
          <p:cNvGrpSpPr>
            <a:grpSpLocks/>
          </p:cNvGrpSpPr>
          <p:nvPr/>
        </p:nvGrpSpPr>
        <p:grpSpPr bwMode="auto">
          <a:xfrm rot="-37800000">
            <a:off x="4572000" y="3733800"/>
            <a:ext cx="609600" cy="609600"/>
            <a:chOff x="1824" y="2448"/>
            <a:chExt cx="384" cy="384"/>
          </a:xfrm>
        </p:grpSpPr>
        <p:sp>
          <p:nvSpPr>
            <p:cNvPr id="412717" name="Rectangle 45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00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18" name="Rectangle 46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00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19" name="Rectangle 47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00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720" name="Group 48"/>
          <p:cNvGrpSpPr>
            <a:grpSpLocks/>
          </p:cNvGrpSpPr>
          <p:nvPr/>
        </p:nvGrpSpPr>
        <p:grpSpPr bwMode="auto">
          <a:xfrm rot="-32400000">
            <a:off x="4876800" y="4038600"/>
            <a:ext cx="609600" cy="609600"/>
            <a:chOff x="1824" y="2448"/>
            <a:chExt cx="384" cy="384"/>
          </a:xfrm>
        </p:grpSpPr>
        <p:sp>
          <p:nvSpPr>
            <p:cNvPr id="412721" name="Rectangle 49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22" name="Rectangle 50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23" name="Rectangle 51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412724" name="Picture 52" descr="billsqua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648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12725" name="Group 53"/>
          <p:cNvGrpSpPr>
            <a:grpSpLocks/>
          </p:cNvGrpSpPr>
          <p:nvPr/>
        </p:nvGrpSpPr>
        <p:grpSpPr bwMode="auto">
          <a:xfrm rot="10800000">
            <a:off x="5181600" y="4953000"/>
            <a:ext cx="609600" cy="609600"/>
            <a:chOff x="1824" y="2448"/>
            <a:chExt cx="384" cy="384"/>
          </a:xfrm>
        </p:grpSpPr>
        <p:sp>
          <p:nvSpPr>
            <p:cNvPr id="412726" name="Rectangle 54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27" name="Rectangle 55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28" name="Rectangle 56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729" name="Group 57"/>
          <p:cNvGrpSpPr>
            <a:grpSpLocks/>
          </p:cNvGrpSpPr>
          <p:nvPr/>
        </p:nvGrpSpPr>
        <p:grpSpPr bwMode="auto">
          <a:xfrm rot="37808632">
            <a:off x="5181600" y="4343400"/>
            <a:ext cx="609600" cy="609600"/>
            <a:chOff x="1824" y="2448"/>
            <a:chExt cx="384" cy="384"/>
          </a:xfrm>
        </p:grpSpPr>
        <p:sp>
          <p:nvSpPr>
            <p:cNvPr id="412730" name="Rectangle 58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31" name="Rectangle 59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32" name="Rectangle 60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733" name="Group 61"/>
          <p:cNvGrpSpPr>
            <a:grpSpLocks/>
          </p:cNvGrpSpPr>
          <p:nvPr/>
        </p:nvGrpSpPr>
        <p:grpSpPr bwMode="auto">
          <a:xfrm rot="37781920">
            <a:off x="5181600" y="5562600"/>
            <a:ext cx="609600" cy="609600"/>
            <a:chOff x="1824" y="2448"/>
            <a:chExt cx="384" cy="384"/>
          </a:xfrm>
        </p:grpSpPr>
        <p:sp>
          <p:nvSpPr>
            <p:cNvPr id="412734" name="Rectangle 62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35" name="Rectangle 63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36" name="Rectangle 64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737" name="Group 65"/>
          <p:cNvGrpSpPr>
            <a:grpSpLocks/>
          </p:cNvGrpSpPr>
          <p:nvPr/>
        </p:nvGrpSpPr>
        <p:grpSpPr bwMode="auto">
          <a:xfrm rot="10800000">
            <a:off x="4572000" y="4343400"/>
            <a:ext cx="609600" cy="609600"/>
            <a:chOff x="1824" y="2448"/>
            <a:chExt cx="384" cy="384"/>
          </a:xfrm>
        </p:grpSpPr>
        <p:sp>
          <p:nvSpPr>
            <p:cNvPr id="412738" name="Rectangle 66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39" name="Rectangle 67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40" name="Rectangle 68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741" name="Group 69"/>
          <p:cNvGrpSpPr>
            <a:grpSpLocks/>
          </p:cNvGrpSpPr>
          <p:nvPr/>
        </p:nvGrpSpPr>
        <p:grpSpPr bwMode="auto">
          <a:xfrm rot="-27000048">
            <a:off x="4572000" y="4953000"/>
            <a:ext cx="609600" cy="609600"/>
            <a:chOff x="1824" y="2448"/>
            <a:chExt cx="384" cy="384"/>
          </a:xfrm>
        </p:grpSpPr>
        <p:sp>
          <p:nvSpPr>
            <p:cNvPr id="412742" name="Rectangle 70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00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43" name="Rectangle 71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00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44" name="Rectangle 72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0099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745" name="Group 73"/>
          <p:cNvGrpSpPr>
            <a:grpSpLocks/>
          </p:cNvGrpSpPr>
          <p:nvPr/>
        </p:nvGrpSpPr>
        <p:grpSpPr bwMode="auto">
          <a:xfrm>
            <a:off x="3962400" y="4953000"/>
            <a:ext cx="609600" cy="609600"/>
            <a:chOff x="1824" y="2448"/>
            <a:chExt cx="384" cy="384"/>
          </a:xfrm>
        </p:grpSpPr>
        <p:sp>
          <p:nvSpPr>
            <p:cNvPr id="412746" name="Rectangle 74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47" name="Rectangle 75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48" name="Rectangle 76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749" name="Group 77"/>
          <p:cNvGrpSpPr>
            <a:grpSpLocks/>
          </p:cNvGrpSpPr>
          <p:nvPr/>
        </p:nvGrpSpPr>
        <p:grpSpPr bwMode="auto">
          <a:xfrm rot="26937023">
            <a:off x="3352800" y="4953000"/>
            <a:ext cx="609600" cy="609600"/>
            <a:chOff x="1824" y="2448"/>
            <a:chExt cx="384" cy="384"/>
          </a:xfrm>
        </p:grpSpPr>
        <p:sp>
          <p:nvSpPr>
            <p:cNvPr id="412750" name="Rectangle 78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51" name="Rectangle 79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52" name="Rectangle 80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753" name="Group 81"/>
          <p:cNvGrpSpPr>
            <a:grpSpLocks/>
          </p:cNvGrpSpPr>
          <p:nvPr/>
        </p:nvGrpSpPr>
        <p:grpSpPr bwMode="auto">
          <a:xfrm rot="26990544">
            <a:off x="3962400" y="4343400"/>
            <a:ext cx="609600" cy="609600"/>
            <a:chOff x="1824" y="2448"/>
            <a:chExt cx="384" cy="384"/>
          </a:xfrm>
        </p:grpSpPr>
        <p:sp>
          <p:nvSpPr>
            <p:cNvPr id="412754" name="Rectangle 82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55" name="Rectangle 83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56" name="Rectangle 84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757" name="Group 85"/>
          <p:cNvGrpSpPr>
            <a:grpSpLocks/>
          </p:cNvGrpSpPr>
          <p:nvPr/>
        </p:nvGrpSpPr>
        <p:grpSpPr bwMode="auto">
          <a:xfrm rot="10800000">
            <a:off x="3962400" y="3733800"/>
            <a:ext cx="609600" cy="609600"/>
            <a:chOff x="1824" y="2448"/>
            <a:chExt cx="384" cy="384"/>
          </a:xfrm>
        </p:grpSpPr>
        <p:sp>
          <p:nvSpPr>
            <p:cNvPr id="412758" name="Rectangle 86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59" name="Rectangle 87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60" name="Rectangle 88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CC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2761" name="Group 89"/>
          <p:cNvGrpSpPr>
            <a:grpSpLocks/>
          </p:cNvGrpSpPr>
          <p:nvPr/>
        </p:nvGrpSpPr>
        <p:grpSpPr bwMode="auto">
          <a:xfrm rot="-27000000">
            <a:off x="4267200" y="4648200"/>
            <a:ext cx="609600" cy="609600"/>
            <a:chOff x="1824" y="2448"/>
            <a:chExt cx="384" cy="384"/>
          </a:xfrm>
        </p:grpSpPr>
        <p:sp>
          <p:nvSpPr>
            <p:cNvPr id="412762" name="Rectangle 90"/>
            <p:cNvSpPr>
              <a:spLocks noChangeArrowheads="1"/>
            </p:cNvSpPr>
            <p:nvPr/>
          </p:nvSpPr>
          <p:spPr bwMode="auto">
            <a:xfrm>
              <a:off x="1824" y="2448"/>
              <a:ext cx="192" cy="192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63" name="Rectangle 91"/>
            <p:cNvSpPr>
              <a:spLocks noChangeArrowheads="1"/>
            </p:cNvSpPr>
            <p:nvPr/>
          </p:nvSpPr>
          <p:spPr bwMode="auto">
            <a:xfrm>
              <a:off x="1824" y="2640"/>
              <a:ext cx="192" cy="192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64" name="Rectangle 92"/>
            <p:cNvSpPr>
              <a:spLocks noChangeArrowheads="1"/>
            </p:cNvSpPr>
            <p:nvPr/>
          </p:nvSpPr>
          <p:spPr bwMode="auto">
            <a:xfrm>
              <a:off x="2016" y="2640"/>
              <a:ext cx="192" cy="192"/>
            </a:xfrm>
            <a:prstGeom prst="rect">
              <a:avLst/>
            </a:prstGeom>
            <a:solidFill>
              <a:srgbClr val="66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90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765" name="Text Box 93"/>
          <p:cNvSpPr txBox="1">
            <a:spLocks noChangeArrowheads="1"/>
          </p:cNvSpPr>
          <p:nvPr/>
        </p:nvSpPr>
        <p:spPr bwMode="auto">
          <a:xfrm>
            <a:off x="4019550" y="457200"/>
            <a:ext cx="108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Puzzle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8" grpId="0" animBg="1"/>
      <p:bldP spid="41267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1" name="Text Box 3"/>
          <p:cNvSpPr txBox="1">
            <a:spLocks noChangeArrowheads="1"/>
          </p:cNvSpPr>
          <p:nvPr/>
        </p:nvSpPr>
        <p:spPr bwMode="auto">
          <a:xfrm>
            <a:off x="700088" y="1473200"/>
            <a:ext cx="781367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A50021"/>
                </a:solidFill>
              </a:rPr>
              <a:t>Theorem:</a:t>
            </a:r>
            <a:r>
              <a:rPr kumimoji="0" lang="en-US" altLang="en-US"/>
              <a:t> For any 2</a:t>
            </a:r>
            <a:r>
              <a:rPr kumimoji="0" lang="en-US" altLang="en-US" i="1" baseline="30000"/>
              <a:t>n</a:t>
            </a:r>
            <a:r>
              <a:rPr kumimoji="0" lang="en-US" altLang="en-US" i="1"/>
              <a:t> </a:t>
            </a:r>
            <a:r>
              <a:rPr kumimoji="0" lang="en-US" altLang="en-US">
                <a:sym typeface="Comic Sans MS" pitchFamily="66" charset="0"/>
              </a:rPr>
              <a:t>x</a:t>
            </a:r>
            <a:r>
              <a:rPr kumimoji="0" lang="en-US" altLang="en-US"/>
              <a:t> 2</a:t>
            </a:r>
            <a:r>
              <a:rPr kumimoji="0" lang="en-US" altLang="en-US" i="1" baseline="30000"/>
              <a:t>n </a:t>
            </a:r>
            <a:r>
              <a:rPr kumimoji="0" lang="en-US" altLang="en-US" baseline="30000"/>
              <a:t> </a:t>
            </a:r>
            <a:r>
              <a:rPr kumimoji="0" lang="en-US" altLang="en-US"/>
              <a:t>puzzle, there is a tiling with Bill in the middle.</a:t>
            </a:r>
          </a:p>
        </p:txBody>
      </p:sp>
      <p:sp>
        <p:nvSpPr>
          <p:cNvPr id="411652" name="Text Box 4"/>
          <p:cNvSpPr txBox="1">
            <a:spLocks noChangeArrowheads="1"/>
          </p:cNvSpPr>
          <p:nvPr/>
        </p:nvSpPr>
        <p:spPr bwMode="auto">
          <a:xfrm>
            <a:off x="533400" y="3046413"/>
            <a:ext cx="82296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/>
              <a:t>Proof: (</a:t>
            </a:r>
            <a:r>
              <a:rPr kumimoji="0" lang="en-US" altLang="en-US">
                <a:solidFill>
                  <a:srgbClr val="003399"/>
                </a:solidFill>
              </a:rPr>
              <a:t>by induction on </a:t>
            </a:r>
            <a:r>
              <a:rPr kumimoji="0" lang="en-US" altLang="en-US" i="1">
                <a:solidFill>
                  <a:srgbClr val="003399"/>
                </a:solidFill>
              </a:rPr>
              <a:t>n</a:t>
            </a:r>
            <a:r>
              <a:rPr kumimoji="0" lang="en-US" altLang="en-US"/>
              <a:t>)</a:t>
            </a:r>
          </a:p>
          <a:p>
            <a:endParaRPr kumimoji="0" lang="en-US" altLang="en-US" i="1">
              <a:solidFill>
                <a:srgbClr val="0000FF"/>
              </a:solidFill>
            </a:endParaRPr>
          </a:p>
          <a:p>
            <a:r>
              <a:rPr kumimoji="0" lang="en-US" altLang="en-US" i="1">
                <a:solidFill>
                  <a:srgbClr val="0000FF"/>
                </a:solidFill>
              </a:rPr>
              <a:t>P</a:t>
            </a:r>
            <a:r>
              <a:rPr kumimoji="0" lang="en-US" altLang="en-US">
                <a:solidFill>
                  <a:srgbClr val="0000FF"/>
                </a:solidFill>
              </a:rPr>
              <a:t>(</a:t>
            </a:r>
            <a:r>
              <a:rPr kumimoji="0" lang="en-US" altLang="en-US" i="1">
                <a:solidFill>
                  <a:srgbClr val="0000FF"/>
                </a:solidFill>
              </a:rPr>
              <a:t>n</a:t>
            </a:r>
            <a:r>
              <a:rPr kumimoji="0" lang="en-US" altLang="en-US">
                <a:solidFill>
                  <a:srgbClr val="0000FF"/>
                </a:solidFill>
              </a:rPr>
              <a:t>) ::= can tile 2</a:t>
            </a:r>
            <a:r>
              <a:rPr kumimoji="0" lang="en-US" altLang="en-US" i="1" baseline="30000">
                <a:solidFill>
                  <a:srgbClr val="0000FF"/>
                </a:solidFill>
              </a:rPr>
              <a:t>n</a:t>
            </a:r>
            <a:r>
              <a:rPr kumimoji="0" lang="en-US" altLang="en-US" i="1">
                <a:solidFill>
                  <a:srgbClr val="0000FF"/>
                </a:solidFill>
              </a:rPr>
              <a:t> </a:t>
            </a:r>
            <a:r>
              <a:rPr kumimoji="0" lang="en-US" altLang="en-US">
                <a:solidFill>
                  <a:srgbClr val="0000FF"/>
                </a:solidFill>
                <a:sym typeface="Comic Sans MS" pitchFamily="66" charset="0"/>
              </a:rPr>
              <a:t>x</a:t>
            </a:r>
            <a:r>
              <a:rPr kumimoji="0" lang="en-US" altLang="en-US">
                <a:solidFill>
                  <a:srgbClr val="0000FF"/>
                </a:solidFill>
              </a:rPr>
              <a:t> 2</a:t>
            </a:r>
            <a:r>
              <a:rPr kumimoji="0" lang="en-US" altLang="en-US" i="1" baseline="30000">
                <a:solidFill>
                  <a:srgbClr val="0000FF"/>
                </a:solidFill>
              </a:rPr>
              <a:t>n</a:t>
            </a:r>
            <a:r>
              <a:rPr kumimoji="0" lang="en-US" altLang="en-US">
                <a:solidFill>
                  <a:srgbClr val="0000FF"/>
                </a:solidFill>
              </a:rPr>
              <a:t> with Bill in middle.</a:t>
            </a:r>
          </a:p>
        </p:txBody>
      </p:sp>
      <p:sp>
        <p:nvSpPr>
          <p:cNvPr id="411653" name="Text Box 5"/>
          <p:cNvSpPr txBox="1">
            <a:spLocks noChangeArrowheads="1"/>
          </p:cNvSpPr>
          <p:nvPr/>
        </p:nvSpPr>
        <p:spPr bwMode="auto">
          <a:xfrm>
            <a:off x="533400" y="4495800"/>
            <a:ext cx="1970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Base case:  (</a:t>
            </a:r>
            <a:r>
              <a:rPr kumimoji="0" lang="en-US" altLang="en-US" i="1">
                <a:solidFill>
                  <a:srgbClr val="0000FF"/>
                </a:solidFill>
              </a:rPr>
              <a:t>n</a:t>
            </a:r>
            <a:r>
              <a:rPr kumimoji="0" lang="en-US" altLang="en-US">
                <a:solidFill>
                  <a:srgbClr val="0000FF"/>
                </a:solidFill>
              </a:rPr>
              <a:t>=0</a:t>
            </a:r>
            <a:r>
              <a:rPr kumimoji="0" lang="en-US" altLang="en-US"/>
              <a:t>)</a:t>
            </a:r>
          </a:p>
        </p:txBody>
      </p:sp>
      <p:sp>
        <p:nvSpPr>
          <p:cNvPr id="411654" name="Text Box 6"/>
          <p:cNvSpPr txBox="1">
            <a:spLocks noChangeArrowheads="1"/>
          </p:cNvSpPr>
          <p:nvPr/>
        </p:nvSpPr>
        <p:spPr bwMode="auto">
          <a:xfrm>
            <a:off x="3810000" y="5254625"/>
            <a:ext cx="1963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(no tiles needed)</a:t>
            </a:r>
          </a:p>
        </p:txBody>
      </p:sp>
      <p:pic>
        <p:nvPicPr>
          <p:cNvPr id="411655" name="Picture 7" descr="billsqua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1562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656" name="Text Box 8"/>
          <p:cNvSpPr txBox="1">
            <a:spLocks noChangeArrowheads="1"/>
          </p:cNvSpPr>
          <p:nvPr/>
        </p:nvSpPr>
        <p:spPr bwMode="auto">
          <a:xfrm>
            <a:off x="4019550" y="457200"/>
            <a:ext cx="108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Puzzle</a:t>
            </a:r>
          </a:p>
        </p:txBody>
      </p:sp>
      <p:sp>
        <p:nvSpPr>
          <p:cNvPr id="411658" name="Text Box 10"/>
          <p:cNvSpPr txBox="1">
            <a:spLocks noChangeArrowheads="1"/>
          </p:cNvSpPr>
          <p:nvPr/>
        </p:nvSpPr>
        <p:spPr bwMode="auto">
          <a:xfrm>
            <a:off x="762000" y="2286000"/>
            <a:ext cx="3873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Did you remember that we proved </a:t>
            </a:r>
          </a:p>
        </p:txBody>
      </p:sp>
      <p:pic>
        <p:nvPicPr>
          <p:cNvPr id="411660" name="Picture 12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86000"/>
            <a:ext cx="1066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1661" name="Text Box 13"/>
          <p:cNvSpPr txBox="1">
            <a:spLocks noChangeArrowheads="1"/>
          </p:cNvSpPr>
          <p:nvPr/>
        </p:nvSpPr>
        <p:spPr bwMode="auto">
          <a:xfrm>
            <a:off x="5791200" y="2300288"/>
            <a:ext cx="1882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is divisble by 3?</a:t>
            </a:r>
          </a:p>
        </p:txBody>
      </p:sp>
      <p:sp>
        <p:nvSpPr>
          <p:cNvPr id="411662" name="Rectangle 14"/>
          <p:cNvSpPr>
            <a:spLocks noChangeArrowheads="1"/>
          </p:cNvSpPr>
          <p:nvPr/>
        </p:nvSpPr>
        <p:spPr bwMode="auto">
          <a:xfrm>
            <a:off x="762000" y="2209800"/>
            <a:ext cx="7010400" cy="45720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52" grpId="0"/>
      <p:bldP spid="411653" grpId="0"/>
      <p:bldP spid="411654" grpId="0"/>
      <p:bldP spid="4116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2"/>
          <p:cNvSpPr txBox="1">
            <a:spLocks noChangeArrowheads="1"/>
          </p:cNvSpPr>
          <p:nvPr/>
        </p:nvSpPr>
        <p:spPr bwMode="auto">
          <a:xfrm>
            <a:off x="350520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139299" name="Text Box 35"/>
          <p:cNvSpPr txBox="1">
            <a:spLocks noChangeArrowheads="1"/>
          </p:cNvSpPr>
          <p:nvPr/>
        </p:nvSpPr>
        <p:spPr bwMode="auto">
          <a:xfrm>
            <a:off x="1303338" y="1295400"/>
            <a:ext cx="6469062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Last time we have discussed different proof techniques.</a:t>
            </a:r>
          </a:p>
          <a:p>
            <a:endParaRPr lang="en-US" altLang="zh-TW"/>
          </a:p>
          <a:p>
            <a:r>
              <a:rPr lang="en-US" altLang="zh-TW"/>
              <a:t>This time we will focus on probably the most important one</a:t>
            </a:r>
          </a:p>
          <a:p>
            <a:endParaRPr lang="en-US" altLang="zh-TW"/>
          </a:p>
          <a:p>
            <a:r>
              <a:rPr lang="en-US" altLang="zh-TW"/>
              <a:t>	 – mathematical induction.</a:t>
            </a:r>
          </a:p>
          <a:p>
            <a:endParaRPr lang="en-US" altLang="zh-TW"/>
          </a:p>
          <a:p>
            <a:endParaRPr lang="en-US" altLang="zh-TW"/>
          </a:p>
        </p:txBody>
      </p:sp>
      <p:sp>
        <p:nvSpPr>
          <p:cNvPr id="139300" name="Text Box 36"/>
          <p:cNvSpPr txBox="1">
            <a:spLocks noChangeArrowheads="1"/>
          </p:cNvSpPr>
          <p:nvPr/>
        </p:nvSpPr>
        <p:spPr bwMode="auto">
          <a:xfrm>
            <a:off x="1355725" y="3165475"/>
            <a:ext cx="5392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This lecture’s plan is to go through the following:</a:t>
            </a:r>
          </a:p>
        </p:txBody>
      </p:sp>
      <p:sp>
        <p:nvSpPr>
          <p:cNvPr id="139301" name="Text Box 37"/>
          <p:cNvSpPr txBox="1">
            <a:spLocks noChangeArrowheads="1"/>
          </p:cNvSpPr>
          <p:nvPr/>
        </p:nvSpPr>
        <p:spPr bwMode="auto">
          <a:xfrm>
            <a:off x="1484313" y="3810000"/>
            <a:ext cx="68262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The idea of mathematical induction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Basic induction proofs (e.g. equality, inequality, property,etc)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An interesting example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A paradox</a:t>
            </a:r>
          </a:p>
        </p:txBody>
      </p:sp>
    </p:spTree>
    <p:extLst>
      <p:ext uri="{BB962C8B-B14F-4D97-AF65-F5344CB8AC3E}">
        <p14:creationId xmlns:p14="http://schemas.microsoft.com/office/powerpoint/2010/main" val="225539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626" name="Group 2"/>
          <p:cNvGrpSpPr>
            <a:grpSpLocks/>
          </p:cNvGrpSpPr>
          <p:nvPr/>
        </p:nvGrpSpPr>
        <p:grpSpPr bwMode="auto">
          <a:xfrm>
            <a:off x="2133600" y="2552700"/>
            <a:ext cx="498475" cy="1752600"/>
            <a:chOff x="1344" y="1608"/>
            <a:chExt cx="314" cy="1104"/>
          </a:xfrm>
        </p:grpSpPr>
        <p:graphicFrame>
          <p:nvGraphicFramePr>
            <p:cNvPr id="410627" name="Object 3"/>
            <p:cNvGraphicFramePr>
              <a:graphicFrameLocks noChangeAspect="1"/>
            </p:cNvGraphicFramePr>
            <p:nvPr/>
          </p:nvGraphicFramePr>
          <p:xfrm>
            <a:off x="1344" y="1872"/>
            <a:ext cx="314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668" name="Equation" r:id="rId3" imgW="177480" imgH="190440" progId="Equation.3">
                    <p:embed/>
                  </p:oleObj>
                </mc:Choice>
                <mc:Fallback>
                  <p:oleObj name="Equation" r:id="rId3" imgW="177480" imgH="190440" progId="Equation.3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1872"/>
                          <a:ext cx="314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10628" name="Group 4"/>
            <p:cNvGrpSpPr>
              <a:grpSpLocks/>
            </p:cNvGrpSpPr>
            <p:nvPr/>
          </p:nvGrpSpPr>
          <p:grpSpPr bwMode="auto">
            <a:xfrm>
              <a:off x="1392" y="1608"/>
              <a:ext cx="96" cy="1104"/>
              <a:chOff x="1392" y="1584"/>
              <a:chExt cx="96" cy="1104"/>
            </a:xfrm>
          </p:grpSpPr>
          <p:sp>
            <p:nvSpPr>
              <p:cNvPr id="410629" name="Line 5"/>
              <p:cNvSpPr>
                <a:spLocks noChangeShapeType="1"/>
              </p:cNvSpPr>
              <p:nvPr/>
            </p:nvSpPr>
            <p:spPr bwMode="auto">
              <a:xfrm flipV="1">
                <a:off x="1440" y="1584"/>
                <a:ext cx="0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30" name="Line 6"/>
              <p:cNvSpPr>
                <a:spLocks noChangeShapeType="1"/>
              </p:cNvSpPr>
              <p:nvPr/>
            </p:nvSpPr>
            <p:spPr bwMode="auto">
              <a:xfrm flipV="1">
                <a:off x="1440" y="2208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31" name="Line 7"/>
              <p:cNvSpPr>
                <a:spLocks noChangeShapeType="1"/>
              </p:cNvSpPr>
              <p:nvPr/>
            </p:nvSpPr>
            <p:spPr bwMode="auto">
              <a:xfrm>
                <a:off x="1392" y="2688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32" name="Line 8"/>
              <p:cNvSpPr>
                <a:spLocks noChangeShapeType="1"/>
              </p:cNvSpPr>
              <p:nvPr/>
            </p:nvSpPr>
            <p:spPr bwMode="auto">
              <a:xfrm>
                <a:off x="1392" y="1584"/>
                <a:ext cx="9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non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410633" name="Group 9"/>
          <p:cNvGrpSpPr>
            <a:grpSpLocks/>
          </p:cNvGrpSpPr>
          <p:nvPr/>
        </p:nvGrpSpPr>
        <p:grpSpPr bwMode="auto">
          <a:xfrm>
            <a:off x="2743200" y="2514600"/>
            <a:ext cx="1828800" cy="1752600"/>
            <a:chOff x="1728" y="1584"/>
            <a:chExt cx="1152" cy="1104"/>
          </a:xfrm>
        </p:grpSpPr>
        <p:sp>
          <p:nvSpPr>
            <p:cNvPr id="410634" name="Rectangle 10"/>
            <p:cNvSpPr>
              <a:spLocks noChangeArrowheads="1"/>
            </p:cNvSpPr>
            <p:nvPr/>
          </p:nvSpPr>
          <p:spPr bwMode="auto">
            <a:xfrm>
              <a:off x="1728" y="1584"/>
              <a:ext cx="1152" cy="1104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10635" name="Picture 11" descr="billsquare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6" y="1872"/>
              <a:ext cx="292" cy="2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10636" name="Group 12"/>
          <p:cNvGrpSpPr>
            <a:grpSpLocks/>
          </p:cNvGrpSpPr>
          <p:nvPr/>
        </p:nvGrpSpPr>
        <p:grpSpPr bwMode="auto">
          <a:xfrm>
            <a:off x="2743200" y="2514600"/>
            <a:ext cx="3657600" cy="3505200"/>
            <a:chOff x="1728" y="1584"/>
            <a:chExt cx="2304" cy="2208"/>
          </a:xfrm>
        </p:grpSpPr>
        <p:grpSp>
          <p:nvGrpSpPr>
            <p:cNvPr id="410637" name="Group 13"/>
            <p:cNvGrpSpPr>
              <a:grpSpLocks/>
            </p:cNvGrpSpPr>
            <p:nvPr/>
          </p:nvGrpSpPr>
          <p:grpSpPr bwMode="auto">
            <a:xfrm>
              <a:off x="2880" y="1584"/>
              <a:ext cx="1152" cy="1104"/>
              <a:chOff x="2880" y="1584"/>
              <a:chExt cx="1152" cy="1104"/>
            </a:xfrm>
          </p:grpSpPr>
          <p:sp>
            <p:nvSpPr>
              <p:cNvPr id="410638" name="Rectangle 14"/>
              <p:cNvSpPr>
                <a:spLocks noChangeArrowheads="1"/>
              </p:cNvSpPr>
              <p:nvPr/>
            </p:nvSpPr>
            <p:spPr bwMode="auto">
              <a:xfrm>
                <a:off x="2880" y="1584"/>
                <a:ext cx="1152" cy="1104"/>
              </a:xfrm>
              <a:prstGeom prst="rect">
                <a:avLst/>
              </a:prstGeom>
              <a:solidFill>
                <a:srgbClr val="CC99FF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410639" name="Picture 15" descr="billsquare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8" y="1872"/>
                <a:ext cx="292" cy="2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10640" name="Group 16"/>
            <p:cNvGrpSpPr>
              <a:grpSpLocks/>
            </p:cNvGrpSpPr>
            <p:nvPr/>
          </p:nvGrpSpPr>
          <p:grpSpPr bwMode="auto">
            <a:xfrm>
              <a:off x="2880" y="2688"/>
              <a:ext cx="1152" cy="1104"/>
              <a:chOff x="2880" y="2688"/>
              <a:chExt cx="1152" cy="1104"/>
            </a:xfrm>
          </p:grpSpPr>
          <p:sp>
            <p:nvSpPr>
              <p:cNvPr id="410641" name="Rectangle 17"/>
              <p:cNvSpPr>
                <a:spLocks noChangeArrowheads="1"/>
              </p:cNvSpPr>
              <p:nvPr/>
            </p:nvSpPr>
            <p:spPr bwMode="auto">
              <a:xfrm>
                <a:off x="2880" y="2688"/>
                <a:ext cx="1152" cy="1104"/>
              </a:xfrm>
              <a:prstGeom prst="rect">
                <a:avLst/>
              </a:prstGeom>
              <a:solidFill>
                <a:srgbClr val="99CCFF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410642" name="Picture 18" descr="billsquare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68" y="2976"/>
                <a:ext cx="292" cy="2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410643" name="Group 19"/>
            <p:cNvGrpSpPr>
              <a:grpSpLocks/>
            </p:cNvGrpSpPr>
            <p:nvPr/>
          </p:nvGrpSpPr>
          <p:grpSpPr bwMode="auto">
            <a:xfrm>
              <a:off x="1728" y="2688"/>
              <a:ext cx="1152" cy="1104"/>
              <a:chOff x="1728" y="2688"/>
              <a:chExt cx="1152" cy="1104"/>
            </a:xfrm>
          </p:grpSpPr>
          <p:sp>
            <p:nvSpPr>
              <p:cNvPr id="410644" name="Rectangle 20"/>
              <p:cNvSpPr>
                <a:spLocks noChangeArrowheads="1"/>
              </p:cNvSpPr>
              <p:nvPr/>
            </p:nvSpPr>
            <p:spPr bwMode="auto">
              <a:xfrm>
                <a:off x="1728" y="2688"/>
                <a:ext cx="1152" cy="1104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 type="non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pic>
            <p:nvPicPr>
              <p:cNvPr id="410645" name="Picture 21" descr="billsquare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16" y="2976"/>
                <a:ext cx="292" cy="29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410646" name="Text Box 22"/>
          <p:cNvSpPr txBox="1">
            <a:spLocks noChangeArrowheads="1"/>
          </p:cNvSpPr>
          <p:nvPr/>
        </p:nvSpPr>
        <p:spPr bwMode="auto">
          <a:xfrm>
            <a:off x="2155825" y="1338263"/>
            <a:ext cx="4787900" cy="7889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3366FF"/>
                </a:solidFill>
              </a:rPr>
              <a:t>Induction step:</a:t>
            </a:r>
            <a:r>
              <a:rPr kumimoji="0" lang="en-US" altLang="en-US"/>
              <a:t> assume can tile </a:t>
            </a:r>
            <a:r>
              <a:rPr kumimoji="0" lang="en-US" altLang="en-US">
                <a:solidFill>
                  <a:srgbClr val="0000FF"/>
                </a:solidFill>
              </a:rPr>
              <a:t>2</a:t>
            </a:r>
            <a:r>
              <a:rPr kumimoji="0" lang="en-US" altLang="en-US" i="1" baseline="30000">
                <a:solidFill>
                  <a:srgbClr val="0000FF"/>
                </a:solidFill>
              </a:rPr>
              <a:t>n </a:t>
            </a:r>
            <a:r>
              <a:rPr kumimoji="0" lang="en-US" altLang="en-US">
                <a:solidFill>
                  <a:srgbClr val="0000FF"/>
                </a:solidFill>
                <a:sym typeface="Comic Sans MS" pitchFamily="66" charset="0"/>
              </a:rPr>
              <a:t>x </a:t>
            </a:r>
            <a:r>
              <a:rPr kumimoji="0" lang="en-US" altLang="en-US">
                <a:solidFill>
                  <a:srgbClr val="0000FF"/>
                </a:solidFill>
              </a:rPr>
              <a:t>2</a:t>
            </a:r>
            <a:r>
              <a:rPr kumimoji="0" lang="en-US" altLang="en-US" i="1" baseline="30000">
                <a:solidFill>
                  <a:srgbClr val="0000FF"/>
                </a:solidFill>
              </a:rPr>
              <a:t>n</a:t>
            </a:r>
            <a:r>
              <a:rPr kumimoji="0" lang="en-US" altLang="en-US"/>
              <a:t>,</a:t>
            </a:r>
          </a:p>
          <a:p>
            <a:pPr>
              <a:lnSpc>
                <a:spcPct val="150000"/>
              </a:lnSpc>
            </a:pPr>
            <a:r>
              <a:rPr kumimoji="0" lang="en-US" altLang="en-US"/>
              <a:t>                         prove can handle </a:t>
            </a:r>
            <a:r>
              <a:rPr kumimoji="0" lang="en-US" altLang="en-US">
                <a:solidFill>
                  <a:srgbClr val="0000FF"/>
                </a:solidFill>
              </a:rPr>
              <a:t>2</a:t>
            </a:r>
            <a:r>
              <a:rPr kumimoji="0" lang="en-US" altLang="en-US" i="1" baseline="30000">
                <a:solidFill>
                  <a:srgbClr val="0000FF"/>
                </a:solidFill>
              </a:rPr>
              <a:t>n+</a:t>
            </a:r>
            <a:r>
              <a:rPr kumimoji="0" lang="en-US" altLang="en-US" baseline="30000">
                <a:solidFill>
                  <a:srgbClr val="0000FF"/>
                </a:solidFill>
              </a:rPr>
              <a:t>1</a:t>
            </a:r>
            <a:r>
              <a:rPr kumimoji="0" lang="en-US" altLang="en-US" i="1">
                <a:solidFill>
                  <a:srgbClr val="0000FF"/>
                </a:solidFill>
              </a:rPr>
              <a:t> </a:t>
            </a:r>
            <a:r>
              <a:rPr kumimoji="0" lang="en-US" altLang="en-US">
                <a:solidFill>
                  <a:srgbClr val="0000FF"/>
                </a:solidFill>
                <a:sym typeface="Comic Sans MS" pitchFamily="66" charset="0"/>
              </a:rPr>
              <a:t>x </a:t>
            </a:r>
            <a:r>
              <a:rPr kumimoji="0" lang="en-US" altLang="en-US">
                <a:solidFill>
                  <a:srgbClr val="0000FF"/>
                </a:solidFill>
              </a:rPr>
              <a:t>2</a:t>
            </a:r>
            <a:r>
              <a:rPr kumimoji="0" lang="en-US" altLang="en-US" i="1" baseline="30000">
                <a:solidFill>
                  <a:srgbClr val="0000FF"/>
                </a:solidFill>
              </a:rPr>
              <a:t>n+</a:t>
            </a:r>
            <a:r>
              <a:rPr kumimoji="0" lang="en-US" altLang="en-US" baseline="30000">
                <a:solidFill>
                  <a:srgbClr val="0000FF"/>
                </a:solidFill>
              </a:rPr>
              <a:t>1</a:t>
            </a:r>
            <a:r>
              <a:rPr kumimoji="0" lang="en-US" altLang="en-US"/>
              <a:t>.</a:t>
            </a:r>
          </a:p>
        </p:txBody>
      </p:sp>
      <p:grpSp>
        <p:nvGrpSpPr>
          <p:cNvPr id="410647" name="Group 23"/>
          <p:cNvGrpSpPr>
            <a:grpSpLocks/>
          </p:cNvGrpSpPr>
          <p:nvPr/>
        </p:nvGrpSpPr>
        <p:grpSpPr bwMode="auto">
          <a:xfrm>
            <a:off x="1066800" y="2441575"/>
            <a:ext cx="747713" cy="3505200"/>
            <a:chOff x="672" y="1538"/>
            <a:chExt cx="471" cy="2208"/>
          </a:xfrm>
        </p:grpSpPr>
        <p:sp>
          <p:nvSpPr>
            <p:cNvPr id="410648" name="Line 24"/>
            <p:cNvSpPr>
              <a:spLocks noChangeShapeType="1"/>
            </p:cNvSpPr>
            <p:nvPr/>
          </p:nvSpPr>
          <p:spPr bwMode="auto">
            <a:xfrm>
              <a:off x="881" y="3746"/>
              <a:ext cx="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410649" name="Group 25"/>
            <p:cNvGrpSpPr>
              <a:grpSpLocks/>
            </p:cNvGrpSpPr>
            <p:nvPr/>
          </p:nvGrpSpPr>
          <p:grpSpPr bwMode="auto">
            <a:xfrm>
              <a:off x="672" y="1538"/>
              <a:ext cx="471" cy="2208"/>
              <a:chOff x="672" y="1538"/>
              <a:chExt cx="471" cy="2208"/>
            </a:xfrm>
          </p:grpSpPr>
          <p:grpSp>
            <p:nvGrpSpPr>
              <p:cNvPr id="410650" name="Group 26"/>
              <p:cNvGrpSpPr>
                <a:grpSpLocks/>
              </p:cNvGrpSpPr>
              <p:nvPr/>
            </p:nvGrpSpPr>
            <p:grpSpPr bwMode="auto">
              <a:xfrm>
                <a:off x="881" y="1538"/>
                <a:ext cx="96" cy="2208"/>
                <a:chOff x="881" y="1538"/>
                <a:chExt cx="96" cy="2208"/>
              </a:xfrm>
            </p:grpSpPr>
            <p:sp>
              <p:nvSpPr>
                <p:cNvPr id="410651" name="Line 27"/>
                <p:cNvSpPr>
                  <a:spLocks noChangeShapeType="1"/>
                </p:cNvSpPr>
                <p:nvPr/>
              </p:nvSpPr>
              <p:spPr bwMode="auto">
                <a:xfrm flipV="1">
                  <a:off x="929" y="1538"/>
                  <a:ext cx="0" cy="76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652" name="Line 28"/>
                <p:cNvSpPr>
                  <a:spLocks noChangeShapeType="1"/>
                </p:cNvSpPr>
                <p:nvPr/>
              </p:nvSpPr>
              <p:spPr bwMode="auto">
                <a:xfrm>
                  <a:off x="929" y="2594"/>
                  <a:ext cx="0" cy="115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653" name="Line 29"/>
                <p:cNvSpPr>
                  <a:spLocks noChangeShapeType="1"/>
                </p:cNvSpPr>
                <p:nvPr/>
              </p:nvSpPr>
              <p:spPr bwMode="auto">
                <a:xfrm>
                  <a:off x="881" y="1538"/>
                  <a:ext cx="9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 type="none" w="lg" len="lg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410654" name="Group 30"/>
              <p:cNvGrpSpPr>
                <a:grpSpLocks noChangeAspect="1"/>
              </p:cNvGrpSpPr>
              <p:nvPr/>
            </p:nvGrpSpPr>
            <p:grpSpPr bwMode="auto">
              <a:xfrm>
                <a:off x="672" y="2256"/>
                <a:ext cx="471" cy="336"/>
                <a:chOff x="768" y="2304"/>
                <a:chExt cx="471" cy="336"/>
              </a:xfrm>
            </p:grpSpPr>
            <p:sp>
              <p:nvSpPr>
                <p:cNvPr id="410655" name="AutoShape 31"/>
                <p:cNvSpPr>
                  <a:spLocks noChangeAspect="1" noChangeArrowheads="1" noTextEdit="1"/>
                </p:cNvSpPr>
                <p:nvPr/>
              </p:nvSpPr>
              <p:spPr bwMode="auto">
                <a:xfrm>
                  <a:off x="768" y="2304"/>
                  <a:ext cx="471" cy="33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10656" name="Rectangle 32"/>
                <p:cNvSpPr>
                  <a:spLocks noChangeArrowheads="1"/>
                </p:cNvSpPr>
                <p:nvPr/>
              </p:nvSpPr>
              <p:spPr bwMode="auto">
                <a:xfrm>
                  <a:off x="1123" y="2334"/>
                  <a:ext cx="65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kumimoji="0" lang="en-US" altLang="en-US">
                      <a:solidFill>
                        <a:srgbClr val="000000"/>
                      </a:solidFill>
                    </a:rPr>
                    <a:t>1</a:t>
                  </a:r>
                  <a:endParaRPr kumimoji="0" lang="en-US" altLang="en-US"/>
                </a:p>
              </p:txBody>
            </p:sp>
            <p:sp>
              <p:nvSpPr>
                <p:cNvPr id="410657" name="Rectangle 33"/>
                <p:cNvSpPr>
                  <a:spLocks noChangeArrowheads="1"/>
                </p:cNvSpPr>
                <p:nvPr/>
              </p:nvSpPr>
              <p:spPr bwMode="auto">
                <a:xfrm>
                  <a:off x="809" y="2356"/>
                  <a:ext cx="88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kumimoji="0" lang="en-US" altLang="en-US">
                      <a:solidFill>
                        <a:srgbClr val="000000"/>
                      </a:solidFill>
                    </a:rPr>
                    <a:t>2</a:t>
                  </a:r>
                  <a:endParaRPr kumimoji="0" lang="en-US" altLang="en-US"/>
                </a:p>
              </p:txBody>
            </p:sp>
            <p:sp>
              <p:nvSpPr>
                <p:cNvPr id="410658" name="Rectangle 34"/>
                <p:cNvSpPr>
                  <a:spLocks noChangeArrowheads="1"/>
                </p:cNvSpPr>
                <p:nvPr/>
              </p:nvSpPr>
              <p:spPr bwMode="auto">
                <a:xfrm>
                  <a:off x="1042" y="2317"/>
                  <a:ext cx="69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kumimoji="0" lang="en-US" altLang="en-US">
                      <a:solidFill>
                        <a:srgbClr val="000000"/>
                      </a:solidFill>
                    </a:rPr>
                    <a:t>+</a:t>
                  </a:r>
                  <a:endParaRPr kumimoji="0" lang="en-US" altLang="en-US"/>
                </a:p>
              </p:txBody>
            </p:sp>
            <p:sp>
              <p:nvSpPr>
                <p:cNvPr id="410659" name="Rectangle 35"/>
                <p:cNvSpPr>
                  <a:spLocks noChangeArrowheads="1"/>
                </p:cNvSpPr>
                <p:nvPr/>
              </p:nvSpPr>
              <p:spPr bwMode="auto">
                <a:xfrm>
                  <a:off x="954" y="2335"/>
                  <a:ext cx="75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r>
                    <a:rPr kumimoji="0" lang="en-US" altLang="en-US" i="1">
                      <a:solidFill>
                        <a:srgbClr val="000000"/>
                      </a:solidFill>
                    </a:rPr>
                    <a:t>n</a:t>
                  </a:r>
                  <a:endParaRPr kumimoji="0" lang="en-US" altLang="en-US"/>
                </a:p>
              </p:txBody>
            </p:sp>
          </p:grpSp>
        </p:grpSp>
      </p:grpSp>
      <p:sp>
        <p:nvSpPr>
          <p:cNvPr id="410660" name="Text Box 36"/>
          <p:cNvSpPr txBox="1">
            <a:spLocks noChangeArrowheads="1"/>
          </p:cNvSpPr>
          <p:nvPr/>
        </p:nvSpPr>
        <p:spPr bwMode="auto">
          <a:xfrm>
            <a:off x="4019550" y="457200"/>
            <a:ext cx="108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Puzzle</a:t>
            </a:r>
          </a:p>
        </p:txBody>
      </p:sp>
      <p:sp>
        <p:nvSpPr>
          <p:cNvPr id="410662" name="AutoShape 38"/>
          <p:cNvSpPr>
            <a:spLocks noChangeArrowheads="1"/>
          </p:cNvSpPr>
          <p:nvPr/>
        </p:nvSpPr>
        <p:spPr bwMode="auto">
          <a:xfrm>
            <a:off x="6781800" y="3200400"/>
            <a:ext cx="1600200" cy="990600"/>
          </a:xfrm>
          <a:prstGeom prst="cloudCallout">
            <a:avLst>
              <a:gd name="adj1" fmla="val -59028"/>
              <a:gd name="adj2" fmla="val 25801"/>
            </a:avLst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/>
              <a:t>Now what??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66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Text Box 2"/>
          <p:cNvSpPr txBox="1">
            <a:spLocks noChangeArrowheads="1"/>
          </p:cNvSpPr>
          <p:nvPr/>
        </p:nvSpPr>
        <p:spPr bwMode="auto">
          <a:xfrm>
            <a:off x="762000" y="1816100"/>
            <a:ext cx="17573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b="1">
                <a:solidFill>
                  <a:srgbClr val="008000"/>
                </a:solidFill>
              </a:rPr>
              <a:t>The new idea:</a:t>
            </a:r>
          </a:p>
        </p:txBody>
      </p:sp>
      <p:sp>
        <p:nvSpPr>
          <p:cNvPr id="409604" name="Text Box 4"/>
          <p:cNvSpPr txBox="1">
            <a:spLocks noChangeArrowheads="1"/>
          </p:cNvSpPr>
          <p:nvPr/>
        </p:nvSpPr>
        <p:spPr bwMode="auto">
          <a:xfrm>
            <a:off x="1066800" y="2376488"/>
            <a:ext cx="7010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/>
              <a:t>Prove that we can always find a tiling with Bill </a:t>
            </a:r>
            <a:r>
              <a:rPr kumimoji="0" lang="en-US" altLang="en-US">
                <a:solidFill>
                  <a:srgbClr val="3366FF"/>
                </a:solidFill>
              </a:rPr>
              <a:t>anywhere.</a:t>
            </a:r>
          </a:p>
        </p:txBody>
      </p:sp>
      <p:sp>
        <p:nvSpPr>
          <p:cNvPr id="409605" name="Text Box 5"/>
          <p:cNvSpPr txBox="1">
            <a:spLocks noChangeArrowheads="1"/>
          </p:cNvSpPr>
          <p:nvPr/>
        </p:nvSpPr>
        <p:spPr bwMode="auto">
          <a:xfrm>
            <a:off x="4019550" y="457200"/>
            <a:ext cx="108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Puzzle</a:t>
            </a:r>
          </a:p>
        </p:txBody>
      </p:sp>
      <p:sp>
        <p:nvSpPr>
          <p:cNvPr id="409606" name="Text Box 6"/>
          <p:cNvSpPr txBox="1">
            <a:spLocks noChangeArrowheads="1"/>
          </p:cNvSpPr>
          <p:nvPr/>
        </p:nvSpPr>
        <p:spPr bwMode="auto">
          <a:xfrm>
            <a:off x="712788" y="3429000"/>
            <a:ext cx="7712368" cy="369332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dirty="0">
                <a:solidFill>
                  <a:srgbClr val="A50021"/>
                </a:solidFill>
              </a:rPr>
              <a:t>Theorem B:</a:t>
            </a:r>
            <a:r>
              <a:rPr kumimoji="0" lang="en-US" altLang="en-US" dirty="0"/>
              <a:t> For any 2</a:t>
            </a:r>
            <a:r>
              <a:rPr kumimoji="0" lang="en-US" altLang="en-US" i="1" baseline="30000" dirty="0"/>
              <a:t>n</a:t>
            </a:r>
            <a:r>
              <a:rPr kumimoji="0" lang="en-US" altLang="en-US" i="1" dirty="0"/>
              <a:t> </a:t>
            </a:r>
            <a:r>
              <a:rPr kumimoji="0" lang="en-US" altLang="en-US" dirty="0">
                <a:sym typeface="Comic Sans MS" pitchFamily="66" charset="0"/>
              </a:rPr>
              <a:t>x</a:t>
            </a:r>
            <a:r>
              <a:rPr kumimoji="0" lang="en-US" altLang="en-US" dirty="0"/>
              <a:t> 2</a:t>
            </a:r>
            <a:r>
              <a:rPr kumimoji="0" lang="en-US" altLang="en-US" i="1" baseline="30000" dirty="0"/>
              <a:t>n </a:t>
            </a:r>
            <a:r>
              <a:rPr kumimoji="0" lang="en-US" altLang="en-US" baseline="30000" dirty="0"/>
              <a:t> </a:t>
            </a:r>
            <a:r>
              <a:rPr kumimoji="0" lang="en-US" altLang="en-US" dirty="0" smtClean="0"/>
              <a:t>puzzle, </a:t>
            </a:r>
            <a:r>
              <a:rPr kumimoji="0" lang="en-US" altLang="en-US" dirty="0"/>
              <a:t>there is a tiling with Bill </a:t>
            </a:r>
            <a:r>
              <a:rPr kumimoji="0" lang="en-US" altLang="en-US" dirty="0">
                <a:solidFill>
                  <a:srgbClr val="3366FF"/>
                </a:solidFill>
              </a:rPr>
              <a:t>anywhere</a:t>
            </a:r>
            <a:r>
              <a:rPr kumimoji="0" lang="en-US" altLang="en-US" dirty="0"/>
              <a:t>.</a:t>
            </a:r>
          </a:p>
        </p:txBody>
      </p:sp>
      <p:sp>
        <p:nvSpPr>
          <p:cNvPr id="409608" name="Text Box 8"/>
          <p:cNvSpPr txBox="1">
            <a:spLocks noChangeArrowheads="1"/>
          </p:cNvSpPr>
          <p:nvPr/>
        </p:nvSpPr>
        <p:spPr bwMode="auto">
          <a:xfrm>
            <a:off x="700088" y="5338763"/>
            <a:ext cx="7879080" cy="369332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dirty="0">
                <a:solidFill>
                  <a:srgbClr val="A50021"/>
                </a:solidFill>
              </a:rPr>
              <a:t>Theorem:</a:t>
            </a:r>
            <a:r>
              <a:rPr kumimoji="0" lang="en-US" altLang="en-US" dirty="0"/>
              <a:t> For any 2</a:t>
            </a:r>
            <a:r>
              <a:rPr kumimoji="0" lang="en-US" altLang="en-US" i="1" baseline="30000" dirty="0"/>
              <a:t>n</a:t>
            </a:r>
            <a:r>
              <a:rPr kumimoji="0" lang="en-US" altLang="en-US" i="1" dirty="0"/>
              <a:t> </a:t>
            </a:r>
            <a:r>
              <a:rPr kumimoji="0" lang="en-US" altLang="en-US" dirty="0">
                <a:sym typeface="Comic Sans MS" pitchFamily="66" charset="0"/>
              </a:rPr>
              <a:t>x</a:t>
            </a:r>
            <a:r>
              <a:rPr kumimoji="0" lang="en-US" altLang="en-US" dirty="0"/>
              <a:t> 2</a:t>
            </a:r>
            <a:r>
              <a:rPr kumimoji="0" lang="en-US" altLang="en-US" i="1" baseline="30000" dirty="0"/>
              <a:t>n </a:t>
            </a:r>
            <a:r>
              <a:rPr kumimoji="0" lang="en-US" altLang="en-US" baseline="30000" dirty="0"/>
              <a:t> </a:t>
            </a:r>
            <a:r>
              <a:rPr kumimoji="0" lang="en-US" altLang="en-US" dirty="0" smtClean="0"/>
              <a:t>puzzle, </a:t>
            </a:r>
            <a:r>
              <a:rPr kumimoji="0" lang="en-US" altLang="en-US" dirty="0"/>
              <a:t>there is a tiling with Bill in the middle.</a:t>
            </a:r>
          </a:p>
        </p:txBody>
      </p:sp>
      <p:sp>
        <p:nvSpPr>
          <p:cNvPr id="409609" name="Text Box 9"/>
          <p:cNvSpPr txBox="1">
            <a:spLocks noChangeArrowheads="1"/>
          </p:cNvSpPr>
          <p:nvPr/>
        </p:nvSpPr>
        <p:spPr bwMode="auto">
          <a:xfrm>
            <a:off x="2543175" y="4495800"/>
            <a:ext cx="4010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Clearly Theorem B implies Theorem.</a:t>
            </a:r>
          </a:p>
        </p:txBody>
      </p:sp>
      <p:sp>
        <p:nvSpPr>
          <p:cNvPr id="409610" name="Text Box 10"/>
          <p:cNvSpPr txBox="1">
            <a:spLocks noChangeArrowheads="1"/>
          </p:cNvSpPr>
          <p:nvPr/>
        </p:nvSpPr>
        <p:spPr bwMode="auto">
          <a:xfrm>
            <a:off x="5791200" y="1752600"/>
            <a:ext cx="2357438" cy="376238"/>
          </a:xfrm>
          <a:prstGeom prst="rect">
            <a:avLst/>
          </a:prstGeom>
          <a:noFill/>
          <a:ln w="9525">
            <a:solidFill>
              <a:srgbClr val="A5002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A stronger property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09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09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09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4" grpId="0"/>
      <p:bldP spid="409606" grpId="0" animBg="1"/>
      <p:bldP spid="409608" grpId="0" animBg="1"/>
      <p:bldP spid="409609" grpId="0"/>
      <p:bldP spid="40961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Text Box 2"/>
          <p:cNvSpPr txBox="1">
            <a:spLocks noChangeArrowheads="1"/>
          </p:cNvSpPr>
          <p:nvPr/>
        </p:nvSpPr>
        <p:spPr bwMode="auto">
          <a:xfrm>
            <a:off x="700088" y="1473200"/>
            <a:ext cx="7712368" cy="369332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dirty="0">
                <a:solidFill>
                  <a:srgbClr val="A50021"/>
                </a:solidFill>
              </a:rPr>
              <a:t>Theorem B:</a:t>
            </a:r>
            <a:r>
              <a:rPr kumimoji="0" lang="en-US" altLang="en-US" dirty="0"/>
              <a:t> For any 2</a:t>
            </a:r>
            <a:r>
              <a:rPr kumimoji="0" lang="en-US" altLang="en-US" i="1" baseline="30000" dirty="0"/>
              <a:t>n</a:t>
            </a:r>
            <a:r>
              <a:rPr kumimoji="0" lang="en-US" altLang="en-US" i="1" dirty="0"/>
              <a:t> </a:t>
            </a:r>
            <a:r>
              <a:rPr kumimoji="0" lang="en-US" altLang="en-US" dirty="0">
                <a:sym typeface="Comic Sans MS" pitchFamily="66" charset="0"/>
              </a:rPr>
              <a:t>x</a:t>
            </a:r>
            <a:r>
              <a:rPr kumimoji="0" lang="en-US" altLang="en-US" dirty="0"/>
              <a:t> 2</a:t>
            </a:r>
            <a:r>
              <a:rPr kumimoji="0" lang="en-US" altLang="en-US" i="1" baseline="30000" dirty="0"/>
              <a:t>n </a:t>
            </a:r>
            <a:r>
              <a:rPr kumimoji="0" lang="en-US" altLang="en-US" baseline="30000" dirty="0"/>
              <a:t> </a:t>
            </a:r>
            <a:r>
              <a:rPr kumimoji="0" lang="en-US" altLang="en-US" dirty="0" smtClean="0"/>
              <a:t>puzzle, </a:t>
            </a:r>
            <a:r>
              <a:rPr kumimoji="0" lang="en-US" altLang="en-US" dirty="0"/>
              <a:t>there is a tiling with Bill anywhere.</a:t>
            </a:r>
          </a:p>
        </p:txBody>
      </p:sp>
      <p:sp>
        <p:nvSpPr>
          <p:cNvPr id="403459" name="Text Box 3"/>
          <p:cNvSpPr txBox="1">
            <a:spLocks noChangeArrowheads="1"/>
          </p:cNvSpPr>
          <p:nvPr/>
        </p:nvSpPr>
        <p:spPr bwMode="auto">
          <a:xfrm>
            <a:off x="533400" y="2514600"/>
            <a:ext cx="8229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/>
              <a:t>Proof: (</a:t>
            </a:r>
            <a:r>
              <a:rPr kumimoji="0" lang="en-US" altLang="en-US">
                <a:solidFill>
                  <a:srgbClr val="003399"/>
                </a:solidFill>
              </a:rPr>
              <a:t>by induction on </a:t>
            </a:r>
            <a:r>
              <a:rPr kumimoji="0" lang="en-US" altLang="en-US" i="1">
                <a:solidFill>
                  <a:srgbClr val="003399"/>
                </a:solidFill>
              </a:rPr>
              <a:t>n</a:t>
            </a:r>
            <a:r>
              <a:rPr kumimoji="0" lang="en-US" altLang="en-US"/>
              <a:t>)</a:t>
            </a:r>
          </a:p>
          <a:p>
            <a:endParaRPr kumimoji="0" lang="en-US" altLang="en-US" i="1">
              <a:solidFill>
                <a:srgbClr val="0000FF"/>
              </a:solidFill>
            </a:endParaRPr>
          </a:p>
          <a:p>
            <a:r>
              <a:rPr kumimoji="0" lang="en-US" altLang="en-US" i="1">
                <a:solidFill>
                  <a:srgbClr val="0000FF"/>
                </a:solidFill>
              </a:rPr>
              <a:t>P</a:t>
            </a:r>
            <a:r>
              <a:rPr kumimoji="0" lang="en-US" altLang="en-US">
                <a:solidFill>
                  <a:srgbClr val="0000FF"/>
                </a:solidFill>
              </a:rPr>
              <a:t>(</a:t>
            </a:r>
            <a:r>
              <a:rPr kumimoji="0" lang="en-US" altLang="en-US" i="1">
                <a:solidFill>
                  <a:srgbClr val="0000FF"/>
                </a:solidFill>
              </a:rPr>
              <a:t>n</a:t>
            </a:r>
            <a:r>
              <a:rPr kumimoji="0" lang="en-US" altLang="en-US">
                <a:solidFill>
                  <a:srgbClr val="0000FF"/>
                </a:solidFill>
              </a:rPr>
              <a:t>) ::= can tile 2</a:t>
            </a:r>
            <a:r>
              <a:rPr kumimoji="0" lang="en-US" altLang="en-US" i="1" baseline="30000">
                <a:solidFill>
                  <a:srgbClr val="0000FF"/>
                </a:solidFill>
              </a:rPr>
              <a:t>n</a:t>
            </a:r>
            <a:r>
              <a:rPr kumimoji="0" lang="en-US" altLang="en-US" i="1">
                <a:solidFill>
                  <a:srgbClr val="0000FF"/>
                </a:solidFill>
              </a:rPr>
              <a:t> </a:t>
            </a:r>
            <a:r>
              <a:rPr kumimoji="0" lang="en-US" altLang="en-US">
                <a:solidFill>
                  <a:srgbClr val="0000FF"/>
                </a:solidFill>
                <a:sym typeface="Comic Sans MS" pitchFamily="66" charset="0"/>
              </a:rPr>
              <a:t>x</a:t>
            </a:r>
            <a:r>
              <a:rPr kumimoji="0" lang="en-US" altLang="en-US">
                <a:solidFill>
                  <a:srgbClr val="0000FF"/>
                </a:solidFill>
              </a:rPr>
              <a:t> 2</a:t>
            </a:r>
            <a:r>
              <a:rPr kumimoji="0" lang="en-US" altLang="en-US" i="1" baseline="30000">
                <a:solidFill>
                  <a:srgbClr val="0000FF"/>
                </a:solidFill>
              </a:rPr>
              <a:t>n</a:t>
            </a:r>
            <a:r>
              <a:rPr kumimoji="0" lang="en-US" altLang="en-US">
                <a:solidFill>
                  <a:srgbClr val="0000FF"/>
                </a:solidFill>
              </a:rPr>
              <a:t> with Bill anywhere.</a:t>
            </a:r>
          </a:p>
        </p:txBody>
      </p:sp>
      <p:sp>
        <p:nvSpPr>
          <p:cNvPr id="403460" name="Text Box 4"/>
          <p:cNvSpPr txBox="1">
            <a:spLocks noChangeArrowheads="1"/>
          </p:cNvSpPr>
          <p:nvPr/>
        </p:nvSpPr>
        <p:spPr bwMode="auto">
          <a:xfrm>
            <a:off x="533400" y="4159250"/>
            <a:ext cx="1970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Base case:  (</a:t>
            </a:r>
            <a:r>
              <a:rPr kumimoji="0" lang="en-US" altLang="en-US" i="1">
                <a:solidFill>
                  <a:srgbClr val="0000FF"/>
                </a:solidFill>
              </a:rPr>
              <a:t>n</a:t>
            </a:r>
            <a:r>
              <a:rPr kumimoji="0" lang="en-US" altLang="en-US">
                <a:solidFill>
                  <a:srgbClr val="0000FF"/>
                </a:solidFill>
              </a:rPr>
              <a:t>=0</a:t>
            </a:r>
            <a:r>
              <a:rPr kumimoji="0" lang="en-US" altLang="en-US"/>
              <a:t>)</a:t>
            </a:r>
          </a:p>
        </p:txBody>
      </p:sp>
      <p:sp>
        <p:nvSpPr>
          <p:cNvPr id="403461" name="Text Box 5"/>
          <p:cNvSpPr txBox="1">
            <a:spLocks noChangeArrowheads="1"/>
          </p:cNvSpPr>
          <p:nvPr/>
        </p:nvSpPr>
        <p:spPr bwMode="auto">
          <a:xfrm>
            <a:off x="3810000" y="5254625"/>
            <a:ext cx="1963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(no tiles needed)</a:t>
            </a:r>
          </a:p>
        </p:txBody>
      </p:sp>
      <p:pic>
        <p:nvPicPr>
          <p:cNvPr id="403462" name="Picture 6" descr="billsqua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51562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3463" name="Text Box 7"/>
          <p:cNvSpPr txBox="1">
            <a:spLocks noChangeArrowheads="1"/>
          </p:cNvSpPr>
          <p:nvPr/>
        </p:nvSpPr>
        <p:spPr bwMode="auto">
          <a:xfrm>
            <a:off x="4019550" y="457200"/>
            <a:ext cx="108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Puzzle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3459" grpId="0"/>
      <p:bldP spid="403460" grpId="0"/>
      <p:bldP spid="40346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8" name="Rectangle 4"/>
          <p:cNvSpPr>
            <a:spLocks noChangeArrowheads="1"/>
          </p:cNvSpPr>
          <p:nvPr/>
        </p:nvSpPr>
        <p:spPr bwMode="auto">
          <a:xfrm>
            <a:off x="4572000" y="4419600"/>
            <a:ext cx="1828800" cy="1752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6709" name="Rectangle 5"/>
          <p:cNvSpPr>
            <a:spLocks noChangeArrowheads="1"/>
          </p:cNvSpPr>
          <p:nvPr/>
        </p:nvSpPr>
        <p:spPr bwMode="auto">
          <a:xfrm>
            <a:off x="4572000" y="2667000"/>
            <a:ext cx="1828800" cy="17526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6710" name="Rectangle 6"/>
          <p:cNvSpPr>
            <a:spLocks noChangeArrowheads="1"/>
          </p:cNvSpPr>
          <p:nvPr/>
        </p:nvSpPr>
        <p:spPr bwMode="auto">
          <a:xfrm>
            <a:off x="2743200" y="2667000"/>
            <a:ext cx="1828800" cy="1752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6712" name="Rectangle 8"/>
          <p:cNvSpPr>
            <a:spLocks noChangeArrowheads="1"/>
          </p:cNvSpPr>
          <p:nvPr/>
        </p:nvSpPr>
        <p:spPr bwMode="auto">
          <a:xfrm>
            <a:off x="2743200" y="4419600"/>
            <a:ext cx="1828800" cy="1752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56711" name="Picture 7" descr="billsqua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450" y="3346450"/>
            <a:ext cx="463550" cy="46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6720" name="Text Box 16"/>
          <p:cNvSpPr txBox="1">
            <a:spLocks noChangeArrowheads="1"/>
          </p:cNvSpPr>
          <p:nvPr/>
        </p:nvSpPr>
        <p:spPr bwMode="auto">
          <a:xfrm>
            <a:off x="2133600" y="1219200"/>
            <a:ext cx="480695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Induction step:</a:t>
            </a:r>
          </a:p>
          <a:p>
            <a:pPr>
              <a:lnSpc>
                <a:spcPct val="150000"/>
              </a:lnSpc>
            </a:pPr>
            <a:r>
              <a:rPr kumimoji="0" lang="en-US" altLang="en-US" i="1"/>
              <a:t>Assume </a:t>
            </a:r>
            <a:r>
              <a:rPr kumimoji="0" lang="en-US" altLang="en-US"/>
              <a:t>we can get Bill </a:t>
            </a:r>
            <a:r>
              <a:rPr kumimoji="0" lang="en-US" altLang="en-US">
                <a:solidFill>
                  <a:srgbClr val="3366FF"/>
                </a:solidFill>
              </a:rPr>
              <a:t>anywhere in </a:t>
            </a:r>
            <a:r>
              <a:rPr kumimoji="0" lang="en-US" altLang="en-US"/>
              <a:t>2</a:t>
            </a:r>
            <a:r>
              <a:rPr kumimoji="0" lang="en-US" altLang="en-US" i="1" baseline="30000"/>
              <a:t>n</a:t>
            </a:r>
            <a:r>
              <a:rPr kumimoji="0" lang="en-US" altLang="en-US"/>
              <a:t> x 2</a:t>
            </a:r>
            <a:r>
              <a:rPr kumimoji="0" lang="en-US" altLang="en-US" i="1" baseline="30000"/>
              <a:t>n</a:t>
            </a:r>
            <a:r>
              <a:rPr kumimoji="0" lang="en-US" altLang="en-US"/>
              <a:t>.</a:t>
            </a:r>
          </a:p>
          <a:p>
            <a:pPr>
              <a:lnSpc>
                <a:spcPct val="150000"/>
              </a:lnSpc>
            </a:pPr>
            <a:r>
              <a:rPr kumimoji="0" lang="en-US" altLang="en-US" i="1"/>
              <a:t>Prove</a:t>
            </a:r>
            <a:r>
              <a:rPr kumimoji="0" lang="en-US" altLang="en-US"/>
              <a:t> we can get Bill anywhere in 2</a:t>
            </a:r>
            <a:r>
              <a:rPr kumimoji="0" lang="en-US" altLang="en-US" i="1" baseline="30000"/>
              <a:t>n</a:t>
            </a:r>
            <a:r>
              <a:rPr kumimoji="0" lang="en-US" altLang="en-US" baseline="30000"/>
              <a:t>+1</a:t>
            </a:r>
            <a:r>
              <a:rPr kumimoji="0" lang="en-US" altLang="en-US"/>
              <a:t> </a:t>
            </a:r>
            <a:r>
              <a:rPr kumimoji="0" lang="en-US" altLang="en-US">
                <a:sym typeface="Comic Sans MS" pitchFamily="66" charset="0"/>
              </a:rPr>
              <a:t>x</a:t>
            </a:r>
            <a:r>
              <a:rPr kumimoji="0" lang="en-US" altLang="en-US"/>
              <a:t> 2</a:t>
            </a:r>
            <a:r>
              <a:rPr kumimoji="0" lang="en-US" altLang="en-US" i="1" baseline="30000"/>
              <a:t>n</a:t>
            </a:r>
            <a:r>
              <a:rPr kumimoji="0" lang="en-US" altLang="en-US" baseline="30000"/>
              <a:t>+1</a:t>
            </a:r>
            <a:r>
              <a:rPr kumimoji="0" lang="en-US" altLang="en-US"/>
              <a:t>.</a:t>
            </a:r>
          </a:p>
        </p:txBody>
      </p:sp>
      <p:sp>
        <p:nvSpPr>
          <p:cNvPr id="456721" name="Text Box 17"/>
          <p:cNvSpPr txBox="1">
            <a:spLocks noChangeArrowheads="1"/>
          </p:cNvSpPr>
          <p:nvPr/>
        </p:nvSpPr>
        <p:spPr bwMode="auto">
          <a:xfrm>
            <a:off x="4019550" y="457200"/>
            <a:ext cx="108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Puzzle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Text Box 2"/>
          <p:cNvSpPr txBox="1">
            <a:spLocks noChangeArrowheads="1"/>
          </p:cNvSpPr>
          <p:nvPr/>
        </p:nvSpPr>
        <p:spPr bwMode="auto">
          <a:xfrm>
            <a:off x="4019550" y="457200"/>
            <a:ext cx="108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Puzzle</a:t>
            </a:r>
          </a:p>
        </p:txBody>
      </p:sp>
      <p:sp>
        <p:nvSpPr>
          <p:cNvPr id="402435" name="Text Box 3"/>
          <p:cNvSpPr txBox="1">
            <a:spLocks noChangeArrowheads="1"/>
          </p:cNvSpPr>
          <p:nvPr/>
        </p:nvSpPr>
        <p:spPr bwMode="auto">
          <a:xfrm>
            <a:off x="2133600" y="1219200"/>
            <a:ext cx="480695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Induction step:</a:t>
            </a:r>
          </a:p>
          <a:p>
            <a:pPr>
              <a:lnSpc>
                <a:spcPct val="150000"/>
              </a:lnSpc>
            </a:pPr>
            <a:r>
              <a:rPr kumimoji="0" lang="en-US" altLang="en-US" i="1"/>
              <a:t>Assume </a:t>
            </a:r>
            <a:r>
              <a:rPr kumimoji="0" lang="en-US" altLang="en-US"/>
              <a:t>we can get Bill </a:t>
            </a:r>
            <a:r>
              <a:rPr kumimoji="0" lang="en-US" altLang="en-US">
                <a:solidFill>
                  <a:srgbClr val="3366FF"/>
                </a:solidFill>
              </a:rPr>
              <a:t>anywhere in </a:t>
            </a:r>
            <a:r>
              <a:rPr kumimoji="0" lang="en-US" altLang="en-US"/>
              <a:t>2</a:t>
            </a:r>
            <a:r>
              <a:rPr kumimoji="0" lang="en-US" altLang="en-US" i="1" baseline="30000"/>
              <a:t>n</a:t>
            </a:r>
            <a:r>
              <a:rPr kumimoji="0" lang="en-US" altLang="en-US"/>
              <a:t> x 2</a:t>
            </a:r>
            <a:r>
              <a:rPr kumimoji="0" lang="en-US" altLang="en-US" i="1" baseline="30000"/>
              <a:t>n</a:t>
            </a:r>
            <a:r>
              <a:rPr kumimoji="0" lang="en-US" altLang="en-US"/>
              <a:t>.</a:t>
            </a:r>
          </a:p>
          <a:p>
            <a:pPr>
              <a:lnSpc>
                <a:spcPct val="150000"/>
              </a:lnSpc>
            </a:pPr>
            <a:r>
              <a:rPr kumimoji="0" lang="en-US" altLang="en-US" i="1"/>
              <a:t>Prove</a:t>
            </a:r>
            <a:r>
              <a:rPr kumimoji="0" lang="en-US" altLang="en-US"/>
              <a:t> we can get Bill anywhere in 2</a:t>
            </a:r>
            <a:r>
              <a:rPr kumimoji="0" lang="en-US" altLang="en-US" i="1" baseline="30000"/>
              <a:t>n</a:t>
            </a:r>
            <a:r>
              <a:rPr kumimoji="0" lang="en-US" altLang="en-US" baseline="30000"/>
              <a:t>+1</a:t>
            </a:r>
            <a:r>
              <a:rPr kumimoji="0" lang="en-US" altLang="en-US"/>
              <a:t> </a:t>
            </a:r>
            <a:r>
              <a:rPr kumimoji="0" lang="en-US" altLang="en-US">
                <a:sym typeface="Comic Sans MS" pitchFamily="66" charset="0"/>
              </a:rPr>
              <a:t>x</a:t>
            </a:r>
            <a:r>
              <a:rPr kumimoji="0" lang="en-US" altLang="en-US"/>
              <a:t> 2</a:t>
            </a:r>
            <a:r>
              <a:rPr kumimoji="0" lang="en-US" altLang="en-US" i="1" baseline="30000"/>
              <a:t>n</a:t>
            </a:r>
            <a:r>
              <a:rPr kumimoji="0" lang="en-US" altLang="en-US" baseline="30000"/>
              <a:t>+1</a:t>
            </a:r>
            <a:r>
              <a:rPr kumimoji="0" lang="en-US" altLang="en-US"/>
              <a:t>.</a:t>
            </a:r>
          </a:p>
        </p:txBody>
      </p:sp>
      <p:sp>
        <p:nvSpPr>
          <p:cNvPr id="402436" name="Rectangle 4"/>
          <p:cNvSpPr>
            <a:spLocks noChangeArrowheads="1"/>
          </p:cNvSpPr>
          <p:nvPr/>
        </p:nvSpPr>
        <p:spPr bwMode="auto">
          <a:xfrm>
            <a:off x="4876800" y="4648200"/>
            <a:ext cx="1828800" cy="1752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37" name="Rectangle 5"/>
          <p:cNvSpPr>
            <a:spLocks noChangeArrowheads="1"/>
          </p:cNvSpPr>
          <p:nvPr/>
        </p:nvSpPr>
        <p:spPr bwMode="auto">
          <a:xfrm>
            <a:off x="4876800" y="2743200"/>
            <a:ext cx="1828800" cy="17526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2438" name="Rectangle 6"/>
          <p:cNvSpPr>
            <a:spLocks noChangeArrowheads="1"/>
          </p:cNvSpPr>
          <p:nvPr/>
        </p:nvSpPr>
        <p:spPr bwMode="auto">
          <a:xfrm>
            <a:off x="2438400" y="2743200"/>
            <a:ext cx="1828800" cy="1752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02439" name="Picture 7" descr="billsqua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038600"/>
            <a:ext cx="463550" cy="46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2440" name="Picture 8" descr="billsqua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429000"/>
            <a:ext cx="463550" cy="46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2441" name="Picture 9" descr="billsqua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648200"/>
            <a:ext cx="463550" cy="46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2" name="Rectangle 10"/>
          <p:cNvSpPr>
            <a:spLocks noChangeArrowheads="1"/>
          </p:cNvSpPr>
          <p:nvPr/>
        </p:nvSpPr>
        <p:spPr bwMode="auto">
          <a:xfrm>
            <a:off x="2438400" y="4648200"/>
            <a:ext cx="1828800" cy="1752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02443" name="Picture 11" descr="billsquar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648200"/>
            <a:ext cx="463550" cy="46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02444" name="Object 12"/>
          <p:cNvGraphicFramePr>
            <a:graphicFrameLocks noChangeAspect="1"/>
          </p:cNvGraphicFramePr>
          <p:nvPr/>
        </p:nvGraphicFramePr>
        <p:xfrm>
          <a:off x="1828800" y="3162300"/>
          <a:ext cx="4984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66" name="Equation" r:id="rId4" imgW="177480" imgH="190440" progId="Equation.3">
                  <p:embed/>
                </p:oleObj>
              </mc:Choice>
              <mc:Fallback>
                <p:oleObj name="Equation" r:id="rId4" imgW="177480" imgH="19044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162300"/>
                        <a:ext cx="4984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2445" name="Line 13"/>
          <p:cNvSpPr>
            <a:spLocks noChangeShapeType="1"/>
          </p:cNvSpPr>
          <p:nvPr/>
        </p:nvSpPr>
        <p:spPr bwMode="auto">
          <a:xfrm flipV="1">
            <a:off x="1981200" y="27051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446" name="Line 14"/>
          <p:cNvSpPr>
            <a:spLocks noChangeShapeType="1"/>
          </p:cNvSpPr>
          <p:nvPr/>
        </p:nvSpPr>
        <p:spPr bwMode="auto">
          <a:xfrm flipV="1">
            <a:off x="1981200" y="36957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447" name="Line 15"/>
          <p:cNvSpPr>
            <a:spLocks noChangeShapeType="1"/>
          </p:cNvSpPr>
          <p:nvPr/>
        </p:nvSpPr>
        <p:spPr bwMode="auto">
          <a:xfrm>
            <a:off x="1905000" y="44577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448" name="Line 16"/>
          <p:cNvSpPr>
            <a:spLocks noChangeShapeType="1"/>
          </p:cNvSpPr>
          <p:nvPr/>
        </p:nvSpPr>
        <p:spPr bwMode="auto">
          <a:xfrm>
            <a:off x="1905000" y="27051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02449" name="Object 17"/>
          <p:cNvGraphicFramePr>
            <a:graphicFrameLocks noChangeAspect="1"/>
          </p:cNvGraphicFramePr>
          <p:nvPr/>
        </p:nvGraphicFramePr>
        <p:xfrm>
          <a:off x="1828800" y="5105400"/>
          <a:ext cx="4984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2467" name="Equation" r:id="rId6" imgW="177480" imgH="190440" progId="Equation.3">
                  <p:embed/>
                </p:oleObj>
              </mc:Choice>
              <mc:Fallback>
                <p:oleObj name="Equation" r:id="rId6" imgW="177480" imgH="19044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5105400"/>
                        <a:ext cx="49847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2450" name="Line 18"/>
          <p:cNvSpPr>
            <a:spLocks noChangeShapeType="1"/>
          </p:cNvSpPr>
          <p:nvPr/>
        </p:nvSpPr>
        <p:spPr bwMode="auto">
          <a:xfrm flipV="1">
            <a:off x="1981200" y="46482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451" name="Line 19"/>
          <p:cNvSpPr>
            <a:spLocks noChangeShapeType="1"/>
          </p:cNvSpPr>
          <p:nvPr/>
        </p:nvSpPr>
        <p:spPr bwMode="auto">
          <a:xfrm flipV="1">
            <a:off x="1981200" y="5638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452" name="Line 20"/>
          <p:cNvSpPr>
            <a:spLocks noChangeShapeType="1"/>
          </p:cNvSpPr>
          <p:nvPr/>
        </p:nvSpPr>
        <p:spPr bwMode="auto">
          <a:xfrm>
            <a:off x="1905000" y="64008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453" name="Line 21"/>
          <p:cNvSpPr>
            <a:spLocks noChangeShapeType="1"/>
          </p:cNvSpPr>
          <p:nvPr/>
        </p:nvSpPr>
        <p:spPr bwMode="auto">
          <a:xfrm>
            <a:off x="1905000" y="46482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02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2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2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02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6" grpId="0" animBg="1"/>
      <p:bldP spid="402437" grpId="0" animBg="1"/>
      <p:bldP spid="402438" grpId="0" animBg="1"/>
      <p:bldP spid="402442" grpId="0" animBg="1"/>
      <p:bldP spid="402445" grpId="0" animBg="1"/>
      <p:bldP spid="402446" grpId="0" animBg="1"/>
      <p:bldP spid="402447" grpId="0" animBg="1"/>
      <p:bldP spid="402448" grpId="0" animBg="1"/>
      <p:bldP spid="402450" grpId="0" animBg="1"/>
      <p:bldP spid="402451" grpId="0" animBg="1"/>
      <p:bldP spid="402452" grpId="0" animBg="1"/>
      <p:bldP spid="40245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Text Box 2"/>
          <p:cNvSpPr txBox="1">
            <a:spLocks noChangeArrowheads="1"/>
          </p:cNvSpPr>
          <p:nvPr/>
        </p:nvSpPr>
        <p:spPr bwMode="auto">
          <a:xfrm>
            <a:off x="2198688" y="1370013"/>
            <a:ext cx="465931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A50021"/>
                </a:solidFill>
              </a:rPr>
              <a:t>Method:</a:t>
            </a:r>
            <a:r>
              <a:rPr kumimoji="0" lang="en-US" altLang="en-US"/>
              <a:t> Now group the squares together,</a:t>
            </a:r>
          </a:p>
          <a:p>
            <a:endParaRPr kumimoji="0" lang="en-US" altLang="en-US"/>
          </a:p>
          <a:p>
            <a:r>
              <a:rPr kumimoji="0" lang="en-US" altLang="en-US"/>
              <a:t>              and fill the center with a tile.</a:t>
            </a:r>
          </a:p>
        </p:txBody>
      </p:sp>
      <p:sp>
        <p:nvSpPr>
          <p:cNvPr id="399363" name="Rectangle 3"/>
          <p:cNvSpPr>
            <a:spLocks noChangeArrowheads="1"/>
          </p:cNvSpPr>
          <p:nvPr/>
        </p:nvSpPr>
        <p:spPr bwMode="auto">
          <a:xfrm>
            <a:off x="4572000" y="4495800"/>
            <a:ext cx="1828800" cy="1752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364" name="Rectangle 4"/>
          <p:cNvSpPr>
            <a:spLocks noChangeArrowheads="1"/>
          </p:cNvSpPr>
          <p:nvPr/>
        </p:nvSpPr>
        <p:spPr bwMode="auto">
          <a:xfrm>
            <a:off x="4572000" y="2743200"/>
            <a:ext cx="1828800" cy="17526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365" name="Rectangle 5"/>
          <p:cNvSpPr>
            <a:spLocks noChangeArrowheads="1"/>
          </p:cNvSpPr>
          <p:nvPr/>
        </p:nvSpPr>
        <p:spPr bwMode="auto">
          <a:xfrm>
            <a:off x="2743200" y="2743200"/>
            <a:ext cx="1828800" cy="1752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99366" name="Picture 6" descr="billsqua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422650"/>
            <a:ext cx="463550" cy="46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367" name="Rectangle 7"/>
          <p:cNvSpPr>
            <a:spLocks noChangeArrowheads="1"/>
          </p:cNvSpPr>
          <p:nvPr/>
        </p:nvSpPr>
        <p:spPr bwMode="auto">
          <a:xfrm>
            <a:off x="2743200" y="4495800"/>
            <a:ext cx="1828800" cy="1752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99368" name="Picture 8" descr="billsqua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450" y="4495800"/>
            <a:ext cx="463550" cy="46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375" name="Text Box 15"/>
          <p:cNvSpPr txBox="1">
            <a:spLocks noChangeArrowheads="1"/>
          </p:cNvSpPr>
          <p:nvPr/>
        </p:nvSpPr>
        <p:spPr bwMode="auto">
          <a:xfrm>
            <a:off x="6858000" y="41910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 sz="2400" b="1">
                <a:solidFill>
                  <a:srgbClr val="008000"/>
                </a:solidFill>
              </a:rPr>
              <a:t>Done!</a:t>
            </a:r>
          </a:p>
        </p:txBody>
      </p:sp>
      <p:sp>
        <p:nvSpPr>
          <p:cNvPr id="399376" name="Text Box 16"/>
          <p:cNvSpPr txBox="1">
            <a:spLocks noChangeArrowheads="1"/>
          </p:cNvSpPr>
          <p:nvPr/>
        </p:nvSpPr>
        <p:spPr bwMode="auto">
          <a:xfrm>
            <a:off x="4019550" y="457200"/>
            <a:ext cx="1085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Puzzle</a:t>
            </a:r>
          </a:p>
        </p:txBody>
      </p:sp>
      <p:pic>
        <p:nvPicPr>
          <p:cNvPr id="399377" name="Picture 17" descr="billsqua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038600"/>
            <a:ext cx="463550" cy="46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378" name="Picture 18" descr="billsqua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495800"/>
            <a:ext cx="463550" cy="46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9371" name="Group 11"/>
          <p:cNvGrpSpPr>
            <a:grpSpLocks/>
          </p:cNvGrpSpPr>
          <p:nvPr/>
        </p:nvGrpSpPr>
        <p:grpSpPr bwMode="auto">
          <a:xfrm>
            <a:off x="4114800" y="4038600"/>
            <a:ext cx="914400" cy="914400"/>
            <a:chOff x="2592" y="2544"/>
            <a:chExt cx="576" cy="576"/>
          </a:xfrm>
        </p:grpSpPr>
        <p:sp>
          <p:nvSpPr>
            <p:cNvPr id="399372" name="Rectangle 12"/>
            <p:cNvSpPr>
              <a:spLocks noChangeArrowheads="1"/>
            </p:cNvSpPr>
            <p:nvPr/>
          </p:nvSpPr>
          <p:spPr bwMode="auto">
            <a:xfrm>
              <a:off x="2592" y="2832"/>
              <a:ext cx="288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73" name="Rectangle 13"/>
            <p:cNvSpPr>
              <a:spLocks noChangeArrowheads="1"/>
            </p:cNvSpPr>
            <p:nvPr/>
          </p:nvSpPr>
          <p:spPr bwMode="auto">
            <a:xfrm>
              <a:off x="2592" y="2544"/>
              <a:ext cx="288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74" name="Rectangle 14"/>
            <p:cNvSpPr>
              <a:spLocks noChangeArrowheads="1"/>
            </p:cNvSpPr>
            <p:nvPr/>
          </p:nvSpPr>
          <p:spPr bwMode="auto">
            <a:xfrm>
              <a:off x="2880" y="2832"/>
              <a:ext cx="288" cy="288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3390900" y="457200"/>
            <a:ext cx="2324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Some Remarks</a:t>
            </a:r>
          </a:p>
        </p:txBody>
      </p:sp>
      <p:sp>
        <p:nvSpPr>
          <p:cNvPr id="479235" name="Rectangle 3"/>
          <p:cNvSpPr>
            <a:spLocks noChangeArrowheads="1"/>
          </p:cNvSpPr>
          <p:nvPr/>
        </p:nvSpPr>
        <p:spPr bwMode="auto">
          <a:xfrm>
            <a:off x="1358900" y="1981200"/>
            <a:ext cx="6324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b="1">
                <a:solidFill>
                  <a:srgbClr val="008000"/>
                </a:solidFill>
              </a:rPr>
              <a:t>Note 1</a:t>
            </a:r>
            <a:r>
              <a:rPr lang="en-US" altLang="en-US"/>
              <a:t>: It may help to </a:t>
            </a:r>
            <a:r>
              <a:rPr lang="en-US" altLang="en-US">
                <a:solidFill>
                  <a:srgbClr val="0000FF"/>
                </a:solidFill>
              </a:rPr>
              <a:t>choose a </a:t>
            </a:r>
            <a:r>
              <a:rPr lang="en-US" altLang="en-US" i="1">
                <a:solidFill>
                  <a:srgbClr val="0000FF"/>
                </a:solidFill>
              </a:rPr>
              <a:t>stronger hypothesis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en-US" i="1">
                <a:solidFill>
                  <a:srgbClr val="0000FF"/>
                </a:solidFill>
              </a:rPr>
              <a:t>              </a:t>
            </a:r>
            <a:r>
              <a:rPr lang="en-US" altLang="en-US"/>
              <a:t>than the desired result (e.g. “Bill in anywhere”).</a:t>
            </a:r>
          </a:p>
        </p:txBody>
      </p:sp>
      <p:sp>
        <p:nvSpPr>
          <p:cNvPr id="479236" name="Rectangle 4"/>
          <p:cNvSpPr>
            <a:spLocks noChangeArrowheads="1"/>
          </p:cNvSpPr>
          <p:nvPr/>
        </p:nvSpPr>
        <p:spPr bwMode="auto">
          <a:xfrm>
            <a:off x="1358900" y="3505200"/>
            <a:ext cx="63373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b="1">
                <a:solidFill>
                  <a:srgbClr val="008000"/>
                </a:solidFill>
              </a:rPr>
              <a:t>Note 2</a:t>
            </a:r>
            <a:r>
              <a:rPr lang="en-US" altLang="en-US"/>
              <a:t>: The induction proof of “Bill in corner” implicitly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en-US"/>
              <a:t>defines a </a:t>
            </a:r>
            <a:r>
              <a:rPr lang="en-US" altLang="en-US">
                <a:solidFill>
                  <a:srgbClr val="0000FF"/>
                </a:solidFill>
              </a:rPr>
              <a:t>recursive procedure </a:t>
            </a:r>
            <a:r>
              <a:rPr lang="en-US" altLang="en-US"/>
              <a:t>for finding corner tilings.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358900" y="5029200"/>
            <a:ext cx="66421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b="1">
                <a:solidFill>
                  <a:srgbClr val="008000"/>
                </a:solidFill>
              </a:rPr>
              <a:t>Note 3</a:t>
            </a:r>
            <a:r>
              <a:rPr lang="en-US" altLang="en-US"/>
              <a:t>: Induction and recursion are very similar in spirit,</a:t>
            </a:r>
          </a:p>
          <a:p>
            <a:pPr eaLnBrk="1" hangingPunct="1">
              <a:lnSpc>
                <a:spcPct val="150000"/>
              </a:lnSpc>
              <a:spcBef>
                <a:spcPct val="20000"/>
              </a:spcBef>
            </a:pPr>
            <a:r>
              <a:rPr lang="en-US" altLang="en-US"/>
              <a:t>always tries to reduce the problem into a smaller problem.</a:t>
            </a:r>
          </a:p>
        </p:txBody>
      </p:sp>
    </p:spTree>
    <p:extLst>
      <p:ext uri="{BB962C8B-B14F-4D97-AF65-F5344CB8AC3E}">
        <p14:creationId xmlns:p14="http://schemas.microsoft.com/office/powerpoint/2010/main" val="244260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5" grpId="0"/>
      <p:bldP spid="479236" grpId="0"/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3687763" y="457200"/>
            <a:ext cx="1722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Gray Code</a:t>
            </a:r>
          </a:p>
        </p:txBody>
      </p:sp>
      <p:sp>
        <p:nvSpPr>
          <p:cNvPr id="27651" name="TextBox 4"/>
          <p:cNvSpPr txBox="1">
            <a:spLocks noChangeArrowheads="1"/>
          </p:cNvSpPr>
          <p:nvPr/>
        </p:nvSpPr>
        <p:spPr bwMode="auto">
          <a:xfrm>
            <a:off x="914400" y="1349375"/>
            <a:ext cx="7329488" cy="7842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Can you find an ordering of all the n-bit strings in such a way that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two consecutive n-bit strings differed by only one bit?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14400" y="2438400"/>
            <a:ext cx="59864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This is called the Gray code and has many applications.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44563" y="3048000"/>
            <a:ext cx="2789237" cy="3698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How to construct them?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191000" y="3048000"/>
            <a:ext cx="3910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Think inductively!  (or recursively!)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335088" y="3843338"/>
            <a:ext cx="70485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2 bit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00</a:t>
            </a:r>
          </a:p>
          <a:p>
            <a:pPr eaLnBrk="1" hangingPunct="1"/>
            <a:r>
              <a:rPr lang="en-US" altLang="en-US"/>
              <a:t>01</a:t>
            </a:r>
          </a:p>
          <a:p>
            <a:pPr eaLnBrk="1" hangingPunct="1"/>
            <a:r>
              <a:rPr lang="en-US" altLang="en-US"/>
              <a:t>11</a:t>
            </a:r>
          </a:p>
          <a:p>
            <a:pPr eaLnBrk="1" hangingPunct="1"/>
            <a:r>
              <a:rPr lang="en-US" altLang="en-US"/>
              <a:t>10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649538" y="3843338"/>
            <a:ext cx="703262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3 bit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000</a:t>
            </a:r>
            <a:br>
              <a:rPr lang="en-US" altLang="en-US"/>
            </a:br>
            <a:r>
              <a:rPr lang="en-US" altLang="en-US"/>
              <a:t>001</a:t>
            </a:r>
            <a:br>
              <a:rPr lang="en-US" altLang="en-US"/>
            </a:br>
            <a:r>
              <a:rPr lang="en-US" altLang="en-US"/>
              <a:t>011</a:t>
            </a:r>
            <a:br>
              <a:rPr lang="en-US" altLang="en-US"/>
            </a:br>
            <a:r>
              <a:rPr lang="en-US" altLang="en-US"/>
              <a:t>010</a:t>
            </a:r>
            <a:br>
              <a:rPr lang="en-US" altLang="en-US"/>
            </a:br>
            <a:r>
              <a:rPr lang="en-US" altLang="en-US"/>
              <a:t>110</a:t>
            </a:r>
            <a:br>
              <a:rPr lang="en-US" altLang="en-US"/>
            </a:br>
            <a:r>
              <a:rPr lang="en-US" altLang="en-US"/>
              <a:t>111</a:t>
            </a:r>
            <a:br>
              <a:rPr lang="en-US" altLang="en-US"/>
            </a:br>
            <a:r>
              <a:rPr lang="en-US" altLang="en-US"/>
              <a:t>101</a:t>
            </a:r>
            <a:br>
              <a:rPr lang="en-US" altLang="en-US"/>
            </a:br>
            <a:r>
              <a:rPr lang="en-US" altLang="en-US"/>
              <a:t>100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329113" y="4419600"/>
            <a:ext cx="39004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Can you see the pattern?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How to construct 4-bit gray code?</a:t>
            </a:r>
          </a:p>
        </p:txBody>
      </p:sp>
    </p:spTree>
    <p:extLst>
      <p:ext uri="{BB962C8B-B14F-4D97-AF65-F5344CB8AC3E}">
        <p14:creationId xmlns:p14="http://schemas.microsoft.com/office/powerpoint/2010/main" val="153437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  <p:bldP spid="10" grpId="0"/>
      <p:bldP spid="1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687763" y="457200"/>
            <a:ext cx="1722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Gray Code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14400" y="1600200"/>
            <a:ext cx="703263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3 bit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000</a:t>
            </a:r>
            <a:br>
              <a:rPr lang="en-US" altLang="en-US"/>
            </a:br>
            <a:r>
              <a:rPr lang="en-US" altLang="en-US"/>
              <a:t>001</a:t>
            </a:r>
            <a:br>
              <a:rPr lang="en-US" altLang="en-US"/>
            </a:br>
            <a:r>
              <a:rPr lang="en-US" altLang="en-US"/>
              <a:t>011</a:t>
            </a:r>
            <a:br>
              <a:rPr lang="en-US" altLang="en-US"/>
            </a:br>
            <a:r>
              <a:rPr lang="en-US" altLang="en-US"/>
              <a:t>010</a:t>
            </a:r>
            <a:br>
              <a:rPr lang="en-US" altLang="en-US"/>
            </a:br>
            <a:r>
              <a:rPr lang="en-US" altLang="en-US"/>
              <a:t>110</a:t>
            </a:r>
            <a:br>
              <a:rPr lang="en-US" altLang="en-US"/>
            </a:br>
            <a:r>
              <a:rPr lang="en-US" altLang="en-US"/>
              <a:t>111</a:t>
            </a:r>
            <a:br>
              <a:rPr lang="en-US" altLang="en-US"/>
            </a:br>
            <a:r>
              <a:rPr lang="en-US" altLang="en-US"/>
              <a:t>101</a:t>
            </a:r>
            <a:br>
              <a:rPr lang="en-US" altLang="en-US"/>
            </a:br>
            <a:r>
              <a:rPr lang="en-US" altLang="en-US"/>
              <a:t>100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362200" y="1600200"/>
            <a:ext cx="19050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3 bit (reversed)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100</a:t>
            </a:r>
          </a:p>
          <a:p>
            <a:pPr eaLnBrk="1" hangingPunct="1"/>
            <a:r>
              <a:rPr lang="en-US" altLang="en-US"/>
              <a:t>101</a:t>
            </a:r>
          </a:p>
          <a:p>
            <a:pPr eaLnBrk="1" hangingPunct="1"/>
            <a:r>
              <a:rPr lang="en-US" altLang="en-US"/>
              <a:t>111</a:t>
            </a:r>
          </a:p>
          <a:p>
            <a:pPr eaLnBrk="1" hangingPunct="1"/>
            <a:r>
              <a:rPr lang="en-US" altLang="en-US"/>
              <a:t>110</a:t>
            </a:r>
          </a:p>
          <a:p>
            <a:pPr eaLnBrk="1" hangingPunct="1"/>
            <a:r>
              <a:rPr lang="en-US" altLang="en-US"/>
              <a:t>010</a:t>
            </a:r>
          </a:p>
          <a:p>
            <a:pPr eaLnBrk="1" hangingPunct="1"/>
            <a:r>
              <a:rPr lang="en-US" altLang="en-US"/>
              <a:t>011</a:t>
            </a:r>
          </a:p>
          <a:p>
            <a:pPr eaLnBrk="1" hangingPunct="1"/>
            <a:r>
              <a:rPr lang="en-US" altLang="en-US"/>
              <a:t>001</a:t>
            </a:r>
          </a:p>
          <a:p>
            <a:pPr eaLnBrk="1" hangingPunct="1"/>
            <a:r>
              <a:rPr lang="en-US" altLang="en-US"/>
              <a:t>000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638800" y="1800225"/>
            <a:ext cx="762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000</a:t>
            </a:r>
            <a:br>
              <a:rPr lang="en-US" altLang="en-US"/>
            </a:br>
            <a:r>
              <a:rPr lang="en-US" altLang="en-US"/>
              <a:t>001</a:t>
            </a:r>
            <a:br>
              <a:rPr lang="en-US" altLang="en-US"/>
            </a:br>
            <a:r>
              <a:rPr lang="en-US" altLang="en-US"/>
              <a:t>011</a:t>
            </a:r>
            <a:br>
              <a:rPr lang="en-US" altLang="en-US"/>
            </a:br>
            <a:r>
              <a:rPr lang="en-US" altLang="en-US"/>
              <a:t>010</a:t>
            </a:r>
            <a:br>
              <a:rPr lang="en-US" altLang="en-US"/>
            </a:br>
            <a:r>
              <a:rPr lang="en-US" altLang="en-US"/>
              <a:t>110</a:t>
            </a:r>
            <a:br>
              <a:rPr lang="en-US" altLang="en-US"/>
            </a:br>
            <a:r>
              <a:rPr lang="en-US" altLang="en-US"/>
              <a:t>111</a:t>
            </a:r>
            <a:br>
              <a:rPr lang="en-US" altLang="en-US"/>
            </a:br>
            <a:r>
              <a:rPr lang="en-US" altLang="en-US"/>
              <a:t>101</a:t>
            </a:r>
            <a:br>
              <a:rPr lang="en-US" altLang="en-US"/>
            </a:br>
            <a:r>
              <a:rPr lang="en-US" altLang="en-US"/>
              <a:t>100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638800" y="3987800"/>
            <a:ext cx="838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100</a:t>
            </a:r>
          </a:p>
          <a:p>
            <a:pPr eaLnBrk="1" hangingPunct="1"/>
            <a:r>
              <a:rPr lang="en-US" altLang="en-US"/>
              <a:t>101</a:t>
            </a:r>
          </a:p>
          <a:p>
            <a:pPr eaLnBrk="1" hangingPunct="1"/>
            <a:r>
              <a:rPr lang="en-US" altLang="en-US"/>
              <a:t>111</a:t>
            </a:r>
          </a:p>
          <a:p>
            <a:pPr eaLnBrk="1" hangingPunct="1"/>
            <a:r>
              <a:rPr lang="en-US" altLang="en-US"/>
              <a:t>110</a:t>
            </a:r>
          </a:p>
          <a:p>
            <a:pPr eaLnBrk="1" hangingPunct="1"/>
            <a:r>
              <a:rPr lang="en-US" altLang="en-US"/>
              <a:t>010</a:t>
            </a:r>
          </a:p>
          <a:p>
            <a:pPr eaLnBrk="1" hangingPunct="1"/>
            <a:r>
              <a:rPr lang="en-US" altLang="en-US"/>
              <a:t>011</a:t>
            </a:r>
          </a:p>
          <a:p>
            <a:pPr eaLnBrk="1" hangingPunct="1"/>
            <a:r>
              <a:rPr lang="en-US" altLang="en-US"/>
              <a:t>001</a:t>
            </a:r>
          </a:p>
          <a:p>
            <a:pPr eaLnBrk="1" hangingPunct="1"/>
            <a:r>
              <a:rPr lang="en-US" altLang="en-US"/>
              <a:t>000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486400" y="1800225"/>
            <a:ext cx="325438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0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0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0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0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0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0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0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0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486400" y="1295400"/>
            <a:ext cx="703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4 bit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781800" y="2362200"/>
            <a:ext cx="19954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differed by 1 bit</a:t>
            </a:r>
          </a:p>
          <a:p>
            <a:pPr eaLnBrk="1" hangingPunct="1"/>
            <a:r>
              <a:rPr lang="en-US" altLang="en-US"/>
              <a:t>by induction</a:t>
            </a:r>
          </a:p>
        </p:txBody>
      </p:sp>
      <p:cxnSp>
        <p:nvCxnSpPr>
          <p:cNvPr id="19" name="Straight Arrow Connector 18"/>
          <p:cNvCxnSpPr>
            <a:cxnSpLocks noChangeShapeType="1"/>
            <a:stCxn id="17" idx="1"/>
          </p:cNvCxnSpPr>
          <p:nvPr/>
        </p:nvCxnSpPr>
        <p:spPr bwMode="auto">
          <a:xfrm flipH="1" flipV="1">
            <a:off x="6172200" y="2514600"/>
            <a:ext cx="609600" cy="171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" name="Straight Arrow Connector 20"/>
          <p:cNvCxnSpPr>
            <a:cxnSpLocks noChangeShapeType="1"/>
            <a:stCxn id="17" idx="1"/>
          </p:cNvCxnSpPr>
          <p:nvPr/>
        </p:nvCxnSpPr>
        <p:spPr bwMode="auto">
          <a:xfrm flipH="1">
            <a:off x="6172200" y="2686050"/>
            <a:ext cx="609600" cy="1333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781800" y="5105400"/>
            <a:ext cx="19954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differed by 1 bit</a:t>
            </a:r>
          </a:p>
          <a:p>
            <a:pPr eaLnBrk="1" hangingPunct="1"/>
            <a:r>
              <a:rPr lang="en-US" altLang="en-US"/>
              <a:t>by induction</a:t>
            </a:r>
          </a:p>
        </p:txBody>
      </p:sp>
      <p:cxnSp>
        <p:nvCxnSpPr>
          <p:cNvPr id="23" name="Straight Arrow Connector 22"/>
          <p:cNvCxnSpPr>
            <a:cxnSpLocks noChangeShapeType="1"/>
            <a:stCxn id="22" idx="1"/>
          </p:cNvCxnSpPr>
          <p:nvPr/>
        </p:nvCxnSpPr>
        <p:spPr bwMode="auto">
          <a:xfrm flipH="1" flipV="1">
            <a:off x="6172200" y="5257800"/>
            <a:ext cx="609600" cy="171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" name="Straight Arrow Connector 23"/>
          <p:cNvCxnSpPr>
            <a:cxnSpLocks noChangeShapeType="1"/>
            <a:stCxn id="22" idx="1"/>
          </p:cNvCxnSpPr>
          <p:nvPr/>
        </p:nvCxnSpPr>
        <p:spPr bwMode="auto">
          <a:xfrm flipH="1">
            <a:off x="6172200" y="5429250"/>
            <a:ext cx="609600" cy="1333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843713" y="3733800"/>
            <a:ext cx="19954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differed by 1 bit</a:t>
            </a:r>
          </a:p>
          <a:p>
            <a:pPr eaLnBrk="1" hangingPunct="1"/>
            <a:r>
              <a:rPr lang="en-US" altLang="en-US"/>
              <a:t>by construction</a:t>
            </a:r>
          </a:p>
        </p:txBody>
      </p:sp>
      <p:cxnSp>
        <p:nvCxnSpPr>
          <p:cNvPr id="26" name="Straight Arrow Connector 25"/>
          <p:cNvCxnSpPr>
            <a:cxnSpLocks noChangeShapeType="1"/>
            <a:stCxn id="25" idx="1"/>
          </p:cNvCxnSpPr>
          <p:nvPr/>
        </p:nvCxnSpPr>
        <p:spPr bwMode="auto">
          <a:xfrm flipH="1" flipV="1">
            <a:off x="6234113" y="3886200"/>
            <a:ext cx="609600" cy="171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7" name="Straight Arrow Connector 26"/>
          <p:cNvCxnSpPr>
            <a:cxnSpLocks noChangeShapeType="1"/>
            <a:stCxn id="25" idx="1"/>
          </p:cNvCxnSpPr>
          <p:nvPr/>
        </p:nvCxnSpPr>
        <p:spPr bwMode="auto">
          <a:xfrm flipH="1">
            <a:off x="6234113" y="4057650"/>
            <a:ext cx="609600" cy="1333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57200" y="5105400"/>
            <a:ext cx="4498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Every 4-bit string appears exactly once.</a:t>
            </a:r>
          </a:p>
        </p:txBody>
      </p:sp>
    </p:spTree>
    <p:extLst>
      <p:ext uri="{BB962C8B-B14F-4D97-AF65-F5344CB8AC3E}">
        <p14:creationId xmlns:p14="http://schemas.microsoft.com/office/powerpoint/2010/main" val="411025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/>
      <p:bldP spid="16" grpId="0"/>
      <p:bldP spid="17" grpId="0"/>
      <p:bldP spid="22" grpId="0"/>
      <p:bldP spid="25" grpId="0"/>
      <p:bldP spid="2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687763" y="457200"/>
            <a:ext cx="1722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Gray Code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14400" y="1600200"/>
            <a:ext cx="922338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n bit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000…0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100…0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362200" y="1600200"/>
            <a:ext cx="1884363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n bit (reversed)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100…0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000…0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5334000" y="1800225"/>
            <a:ext cx="1447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000…0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100…0</a:t>
            </a:r>
          </a:p>
        </p:txBody>
      </p:sp>
      <p:sp>
        <p:nvSpPr>
          <p:cNvPr id="29702" name="Rectangle 13"/>
          <p:cNvSpPr>
            <a:spLocks noChangeArrowheads="1"/>
          </p:cNvSpPr>
          <p:nvPr/>
        </p:nvSpPr>
        <p:spPr bwMode="auto">
          <a:xfrm>
            <a:off x="5638800" y="3987800"/>
            <a:ext cx="838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181600" y="1800225"/>
            <a:ext cx="325438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0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0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0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0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0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0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0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0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181600" y="1295400"/>
            <a:ext cx="8985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n+1 bit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781800" y="2362200"/>
            <a:ext cx="19954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differed by 1 bit</a:t>
            </a:r>
          </a:p>
          <a:p>
            <a:pPr eaLnBrk="1" hangingPunct="1"/>
            <a:r>
              <a:rPr lang="en-US" altLang="en-US"/>
              <a:t>by induction</a:t>
            </a:r>
          </a:p>
        </p:txBody>
      </p:sp>
      <p:cxnSp>
        <p:nvCxnSpPr>
          <p:cNvPr id="19" name="Straight Arrow Connector 18"/>
          <p:cNvCxnSpPr>
            <a:cxnSpLocks noChangeShapeType="1"/>
            <a:stCxn id="17" idx="1"/>
          </p:cNvCxnSpPr>
          <p:nvPr/>
        </p:nvCxnSpPr>
        <p:spPr bwMode="auto">
          <a:xfrm flipH="1" flipV="1">
            <a:off x="6172200" y="2514600"/>
            <a:ext cx="609600" cy="171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1" name="Straight Arrow Connector 20"/>
          <p:cNvCxnSpPr>
            <a:cxnSpLocks noChangeShapeType="1"/>
            <a:stCxn id="17" idx="1"/>
          </p:cNvCxnSpPr>
          <p:nvPr/>
        </p:nvCxnSpPr>
        <p:spPr bwMode="auto">
          <a:xfrm flipH="1">
            <a:off x="6172200" y="2686050"/>
            <a:ext cx="609600" cy="1333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781800" y="5105400"/>
            <a:ext cx="199548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differed by 1 bit</a:t>
            </a:r>
          </a:p>
          <a:p>
            <a:pPr eaLnBrk="1" hangingPunct="1"/>
            <a:r>
              <a:rPr lang="en-US" altLang="en-US"/>
              <a:t>by induction</a:t>
            </a:r>
          </a:p>
        </p:txBody>
      </p:sp>
      <p:cxnSp>
        <p:nvCxnSpPr>
          <p:cNvPr id="23" name="Straight Arrow Connector 22"/>
          <p:cNvCxnSpPr>
            <a:cxnSpLocks noChangeShapeType="1"/>
            <a:stCxn id="22" idx="1"/>
          </p:cNvCxnSpPr>
          <p:nvPr/>
        </p:nvCxnSpPr>
        <p:spPr bwMode="auto">
          <a:xfrm flipH="1" flipV="1">
            <a:off x="6172200" y="5257800"/>
            <a:ext cx="609600" cy="171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4" name="Straight Arrow Connector 23"/>
          <p:cNvCxnSpPr>
            <a:cxnSpLocks noChangeShapeType="1"/>
            <a:stCxn id="22" idx="1"/>
          </p:cNvCxnSpPr>
          <p:nvPr/>
        </p:nvCxnSpPr>
        <p:spPr bwMode="auto">
          <a:xfrm flipH="1">
            <a:off x="6172200" y="5429250"/>
            <a:ext cx="609600" cy="1333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843713" y="3733800"/>
            <a:ext cx="19954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differed by 1 bit</a:t>
            </a:r>
          </a:p>
          <a:p>
            <a:pPr eaLnBrk="1" hangingPunct="1"/>
            <a:r>
              <a:rPr lang="en-US" altLang="en-US"/>
              <a:t>by construction</a:t>
            </a:r>
          </a:p>
        </p:txBody>
      </p:sp>
      <p:cxnSp>
        <p:nvCxnSpPr>
          <p:cNvPr id="26" name="Straight Arrow Connector 25"/>
          <p:cNvCxnSpPr>
            <a:cxnSpLocks noChangeShapeType="1"/>
            <a:stCxn id="25" idx="1"/>
          </p:cNvCxnSpPr>
          <p:nvPr/>
        </p:nvCxnSpPr>
        <p:spPr bwMode="auto">
          <a:xfrm flipH="1" flipV="1">
            <a:off x="6234113" y="3886200"/>
            <a:ext cx="609600" cy="1714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27" name="Straight Arrow Connector 26"/>
          <p:cNvCxnSpPr>
            <a:cxnSpLocks noChangeShapeType="1"/>
            <a:stCxn id="25" idx="1"/>
          </p:cNvCxnSpPr>
          <p:nvPr/>
        </p:nvCxnSpPr>
        <p:spPr bwMode="auto">
          <a:xfrm flipH="1">
            <a:off x="6234113" y="4057650"/>
            <a:ext cx="609600" cy="1333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5334000" y="4016375"/>
            <a:ext cx="11430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100…0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…</a:t>
            </a:r>
          </a:p>
          <a:p>
            <a:pPr eaLnBrk="1" hangingPunct="1"/>
            <a:r>
              <a:rPr lang="en-US" altLang="en-US"/>
              <a:t>000…0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952500" y="5562600"/>
            <a:ext cx="3086100" cy="784225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So, by induction,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Gray code exists for any n.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228600" y="4876800"/>
            <a:ext cx="4862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Every (n+1)-bit string appears exactly once.</a:t>
            </a:r>
          </a:p>
        </p:txBody>
      </p:sp>
    </p:spTree>
    <p:extLst>
      <p:ext uri="{BB962C8B-B14F-4D97-AF65-F5344CB8AC3E}">
        <p14:creationId xmlns:p14="http://schemas.microsoft.com/office/powerpoint/2010/main" val="201704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5" grpId="0"/>
      <p:bldP spid="16" grpId="0"/>
      <p:bldP spid="17" grpId="0"/>
      <p:bldP spid="22" grpId="0"/>
      <p:bldP spid="25" grpId="0"/>
      <p:bldP spid="18" grpId="0"/>
      <p:bldP spid="20" grpId="0" animBg="1"/>
      <p:bldP spid="28" grpId="0"/>
      <p:bldP spid="28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2"/>
          <p:cNvSpPr txBox="1">
            <a:spLocks noChangeArrowheads="1"/>
          </p:cNvSpPr>
          <p:nvPr/>
        </p:nvSpPr>
        <p:spPr bwMode="auto">
          <a:xfrm>
            <a:off x="2895600" y="457200"/>
            <a:ext cx="3314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Odd Powers Are Odd</a:t>
            </a:r>
          </a:p>
        </p:txBody>
      </p:sp>
      <p:sp>
        <p:nvSpPr>
          <p:cNvPr id="139280" name="Text Box 16"/>
          <p:cNvSpPr txBox="1">
            <a:spLocks noChangeArrowheads="1"/>
          </p:cNvSpPr>
          <p:nvPr/>
        </p:nvSpPr>
        <p:spPr bwMode="auto">
          <a:xfrm>
            <a:off x="661988" y="1219200"/>
            <a:ext cx="5205412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Fact:</a:t>
            </a:r>
            <a:r>
              <a:rPr lang="en-US" altLang="en-US"/>
              <a:t>   If m is odd and n is odd, then nm is odd.</a:t>
            </a:r>
          </a:p>
        </p:txBody>
      </p:sp>
      <p:sp>
        <p:nvSpPr>
          <p:cNvPr id="139281" name="Text Box 17"/>
          <p:cNvSpPr txBox="1">
            <a:spLocks noChangeArrowheads="1"/>
          </p:cNvSpPr>
          <p:nvPr/>
        </p:nvSpPr>
        <p:spPr bwMode="auto">
          <a:xfrm>
            <a:off x="685800" y="1981200"/>
            <a:ext cx="8056563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Proposition:</a:t>
            </a:r>
            <a:r>
              <a:rPr lang="en-US" altLang="en-US"/>
              <a:t> for an odd number m, m</a:t>
            </a:r>
            <a:r>
              <a:rPr lang="en-US" altLang="en-US" sz="2400" baseline="30000"/>
              <a:t>k </a:t>
            </a:r>
            <a:r>
              <a:rPr lang="en-US" altLang="en-US"/>
              <a:t>is odd for all non-negative integer k.</a:t>
            </a:r>
          </a:p>
        </p:txBody>
      </p:sp>
      <p:sp>
        <p:nvSpPr>
          <p:cNvPr id="139284" name="Text Box 20"/>
          <p:cNvSpPr txBox="1">
            <a:spLocks noChangeArrowheads="1"/>
          </p:cNvSpPr>
          <p:nvPr/>
        </p:nvSpPr>
        <p:spPr bwMode="auto">
          <a:xfrm>
            <a:off x="679450" y="3276600"/>
            <a:ext cx="4578350" cy="376238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Let P(i) be the proposition that m</a:t>
            </a:r>
            <a:r>
              <a:rPr lang="en-US" altLang="en-US" sz="2400" baseline="30000"/>
              <a:t>i</a:t>
            </a:r>
            <a:r>
              <a:rPr lang="en-US" altLang="en-US"/>
              <a:t> is odd.</a:t>
            </a:r>
          </a:p>
        </p:txBody>
      </p:sp>
      <p:sp>
        <p:nvSpPr>
          <p:cNvPr id="139290" name="Text Box 26"/>
          <p:cNvSpPr txBox="1">
            <a:spLocks noChangeArrowheads="1"/>
          </p:cNvSpPr>
          <p:nvPr/>
        </p:nvSpPr>
        <p:spPr bwMode="auto">
          <a:xfrm>
            <a:off x="3200400" y="4572000"/>
            <a:ext cx="3876675" cy="201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en-US"/>
              <a:t> P(1) is true by definition.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P(2) is true by P(1) and the fact.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P(3) is true by P(2) and the fact.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P(i+1) is true by P(i) and the fact.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So P(i) is true for all i.</a:t>
            </a:r>
          </a:p>
        </p:txBody>
      </p:sp>
      <p:pic>
        <p:nvPicPr>
          <p:cNvPr id="139291" name="Picture 2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863" y="2516188"/>
            <a:ext cx="2479675" cy="403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9294" name="Text Box 30"/>
          <p:cNvSpPr txBox="1">
            <a:spLocks noChangeArrowheads="1"/>
          </p:cNvSpPr>
          <p:nvPr/>
        </p:nvSpPr>
        <p:spPr bwMode="auto">
          <a:xfrm>
            <a:off x="762000" y="4572000"/>
            <a:ext cx="209232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Idea of induction.</a:t>
            </a:r>
          </a:p>
        </p:txBody>
      </p:sp>
      <p:pic>
        <p:nvPicPr>
          <p:cNvPr id="139295" name="Picture 31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113" y="3886200"/>
            <a:ext cx="2014537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81" grpId="0" animBg="1"/>
      <p:bldP spid="139284" grpId="0" animBg="1"/>
      <p:bldP spid="13929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382838" y="457200"/>
            <a:ext cx="4398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Hadamard Matrix (Optional)</a:t>
            </a:r>
          </a:p>
        </p:txBody>
      </p:sp>
      <p:sp>
        <p:nvSpPr>
          <p:cNvPr id="30723" name="TextBox 4"/>
          <p:cNvSpPr txBox="1">
            <a:spLocks noChangeArrowheads="1"/>
          </p:cNvSpPr>
          <p:nvPr/>
        </p:nvSpPr>
        <p:spPr bwMode="auto">
          <a:xfrm>
            <a:off x="1447800" y="1295400"/>
            <a:ext cx="6221413" cy="784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Can you construct an nxn matrix with all entries +-1 and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all the rows are orthogonal to each other?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431925" y="2438400"/>
            <a:ext cx="60658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Two rows are orthogonal if their inner product is zero.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That is, let a = (a</a:t>
            </a:r>
            <a:r>
              <a:rPr lang="en-US" altLang="en-US" baseline="-25000"/>
              <a:t>1</a:t>
            </a:r>
            <a:r>
              <a:rPr lang="en-US" altLang="en-US"/>
              <a:t>, …, a</a:t>
            </a:r>
            <a:r>
              <a:rPr lang="en-US" altLang="en-US" baseline="-25000"/>
              <a:t>n</a:t>
            </a:r>
            <a:r>
              <a:rPr lang="en-US" altLang="en-US"/>
              <a:t>) and b = (b</a:t>
            </a:r>
            <a:r>
              <a:rPr lang="en-US" altLang="en-US" baseline="-25000"/>
              <a:t>1</a:t>
            </a:r>
            <a:r>
              <a:rPr lang="en-US" altLang="en-US"/>
              <a:t>, …, b</a:t>
            </a:r>
            <a:r>
              <a:rPr lang="en-US" altLang="en-US" baseline="-25000"/>
              <a:t>n</a:t>
            </a:r>
            <a:r>
              <a:rPr lang="en-US" altLang="en-US"/>
              <a:t>),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their inner product ab = a</a:t>
            </a:r>
            <a:r>
              <a:rPr lang="en-US" altLang="en-US" baseline="-25000"/>
              <a:t>1</a:t>
            </a:r>
            <a:r>
              <a:rPr lang="en-US" altLang="en-US"/>
              <a:t>b</a:t>
            </a:r>
            <a:r>
              <a:rPr lang="en-US" altLang="en-US" baseline="-25000"/>
              <a:t>1</a:t>
            </a:r>
            <a:r>
              <a:rPr lang="en-US" altLang="en-US"/>
              <a:t> + a</a:t>
            </a:r>
            <a:r>
              <a:rPr lang="en-US" altLang="en-US" baseline="-25000"/>
              <a:t>2</a:t>
            </a:r>
            <a:r>
              <a:rPr lang="en-US" altLang="en-US"/>
              <a:t>b</a:t>
            </a:r>
            <a:r>
              <a:rPr lang="en-US" altLang="en-US" baseline="-25000"/>
              <a:t>2</a:t>
            </a:r>
            <a:r>
              <a:rPr lang="en-US" altLang="en-US"/>
              <a:t> + … + a</a:t>
            </a:r>
            <a:r>
              <a:rPr lang="en-US" altLang="en-US" baseline="-25000"/>
              <a:t>n</a:t>
            </a:r>
            <a:r>
              <a:rPr lang="en-US" altLang="en-US"/>
              <a:t>b</a:t>
            </a:r>
            <a:r>
              <a:rPr lang="en-US" altLang="en-US" baseline="-25000"/>
              <a:t>n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68438" y="3973513"/>
            <a:ext cx="5389562" cy="36988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This matrix is famous and has many applications.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447800" y="4724400"/>
            <a:ext cx="64277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To think inductively, first we come up with small examples.</a:t>
            </a:r>
          </a:p>
        </p:txBody>
      </p:sp>
      <p:sp>
        <p:nvSpPr>
          <p:cNvPr id="9" name="Left Bracket 8"/>
          <p:cNvSpPr>
            <a:spLocks/>
          </p:cNvSpPr>
          <p:nvPr/>
        </p:nvSpPr>
        <p:spPr bwMode="auto">
          <a:xfrm>
            <a:off x="4038600" y="5410200"/>
            <a:ext cx="73025" cy="914400"/>
          </a:xfrm>
          <a:prstGeom prst="leftBracket">
            <a:avLst>
              <a:gd name="adj" fmla="val 8348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" name="Right Bracket 9"/>
          <p:cNvSpPr>
            <a:spLocks/>
          </p:cNvSpPr>
          <p:nvPr/>
        </p:nvSpPr>
        <p:spPr bwMode="auto">
          <a:xfrm>
            <a:off x="4953000" y="5410200"/>
            <a:ext cx="73025" cy="914400"/>
          </a:xfrm>
          <a:prstGeom prst="rightBracket">
            <a:avLst>
              <a:gd name="adj" fmla="val 8348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257675" y="5486400"/>
            <a:ext cx="69532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>
              <a:buFontTx/>
              <a:buAutoNum type="arabicPlain"/>
            </a:pPr>
            <a:r>
              <a:rPr lang="en-US" altLang="en-US"/>
              <a:t>1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1   -1</a:t>
            </a:r>
          </a:p>
        </p:txBody>
      </p:sp>
    </p:spTree>
    <p:extLst>
      <p:ext uri="{BB962C8B-B14F-4D97-AF65-F5344CB8AC3E}">
        <p14:creationId xmlns:p14="http://schemas.microsoft.com/office/powerpoint/2010/main" val="4273888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 animBg="1"/>
      <p:bldP spid="1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382838" y="457200"/>
            <a:ext cx="4398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Hadamard Matrix (Optional)</a:t>
            </a:r>
          </a:p>
        </p:txBody>
      </p:sp>
      <p:sp>
        <p:nvSpPr>
          <p:cNvPr id="31747" name="TextBox 7"/>
          <p:cNvSpPr txBox="1">
            <a:spLocks noChangeArrowheads="1"/>
          </p:cNvSpPr>
          <p:nvPr/>
        </p:nvSpPr>
        <p:spPr bwMode="auto">
          <a:xfrm>
            <a:off x="1447800" y="1447800"/>
            <a:ext cx="6262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Then we use the small examples to build larger examples.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981200" y="2133600"/>
            <a:ext cx="5116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Suppose we have an nxn Hadamard matrix H</a:t>
            </a:r>
            <a:r>
              <a:rPr lang="en-US" altLang="en-US" baseline="-25000"/>
              <a:t>n</a:t>
            </a:r>
            <a:r>
              <a:rPr lang="en-US" altLang="en-US"/>
              <a:t>.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982663" y="2819400"/>
            <a:ext cx="7170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We can use it to construct an 2nx2n Hadamard matrix as follows.</a:t>
            </a:r>
          </a:p>
        </p:txBody>
      </p:sp>
      <p:sp>
        <p:nvSpPr>
          <p:cNvPr id="14" name="Left Bracket 13"/>
          <p:cNvSpPr>
            <a:spLocks/>
          </p:cNvSpPr>
          <p:nvPr/>
        </p:nvSpPr>
        <p:spPr bwMode="auto">
          <a:xfrm>
            <a:off x="4038600" y="3352800"/>
            <a:ext cx="73025" cy="914400"/>
          </a:xfrm>
          <a:prstGeom prst="leftBracket">
            <a:avLst>
              <a:gd name="adj" fmla="val 8348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" name="Right Bracket 14"/>
          <p:cNvSpPr>
            <a:spLocks/>
          </p:cNvSpPr>
          <p:nvPr/>
        </p:nvSpPr>
        <p:spPr bwMode="auto">
          <a:xfrm>
            <a:off x="4953000" y="3352800"/>
            <a:ext cx="73025" cy="914400"/>
          </a:xfrm>
          <a:prstGeom prst="rightBracket">
            <a:avLst>
              <a:gd name="adj" fmla="val 8348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114800" y="3429000"/>
            <a:ext cx="89058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H</a:t>
            </a:r>
            <a:r>
              <a:rPr lang="en-US" altLang="en-US" baseline="-25000"/>
              <a:t>n   </a:t>
            </a:r>
            <a:r>
              <a:rPr lang="en-US" altLang="en-US"/>
              <a:t>H</a:t>
            </a:r>
            <a:r>
              <a:rPr lang="en-US" altLang="en-US" baseline="-25000"/>
              <a:t>n</a:t>
            </a:r>
            <a:endParaRPr lang="en-US" altLang="en-US"/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H</a:t>
            </a:r>
            <a:r>
              <a:rPr lang="en-US" altLang="en-US" baseline="-25000"/>
              <a:t>n  </a:t>
            </a:r>
            <a:r>
              <a:rPr lang="en-US" altLang="en-US"/>
              <a:t>-H</a:t>
            </a:r>
            <a:r>
              <a:rPr lang="en-US" altLang="en-US" baseline="-25000"/>
              <a:t>n</a:t>
            </a:r>
            <a:endParaRPr lang="en-US" altLang="en-US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143000" y="6107113"/>
            <a:ext cx="6804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So by induction there is a 2</a:t>
            </a:r>
            <a:r>
              <a:rPr lang="en-US" altLang="en-US" baseline="30000"/>
              <a:t>k</a:t>
            </a:r>
            <a:r>
              <a:rPr lang="en-US" altLang="en-US"/>
              <a:t> x 2</a:t>
            </a:r>
            <a:r>
              <a:rPr lang="en-US" altLang="en-US" baseline="30000"/>
              <a:t>k</a:t>
            </a:r>
            <a:r>
              <a:rPr lang="en-US" altLang="en-US"/>
              <a:t> Hardmard matrix for any k.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867400" y="3657600"/>
            <a:ext cx="13700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Check this!</a:t>
            </a:r>
          </a:p>
        </p:txBody>
      </p:sp>
    </p:spTree>
    <p:extLst>
      <p:ext uri="{BB962C8B-B14F-4D97-AF65-F5344CB8AC3E}">
        <p14:creationId xmlns:p14="http://schemas.microsoft.com/office/powerpoint/2010/main" val="3527591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 animBg="1"/>
      <p:bldP spid="15" grpId="0" animBg="1"/>
      <p:bldP spid="16" grpId="0"/>
      <p:bldP spid="17" grpId="0"/>
      <p:bldP spid="18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795588" y="457200"/>
            <a:ext cx="35290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2400" b="1">
                <a:solidFill>
                  <a:srgbClr val="003366"/>
                </a:solidFill>
              </a:rPr>
              <a:t>Inductive Construction</a:t>
            </a:r>
          </a:p>
        </p:txBody>
      </p:sp>
      <p:sp>
        <p:nvSpPr>
          <p:cNvPr id="32771" name="TextBox 9"/>
          <p:cNvSpPr txBox="1">
            <a:spLocks noChangeArrowheads="1"/>
          </p:cNvSpPr>
          <p:nvPr/>
        </p:nvSpPr>
        <p:spPr bwMode="auto">
          <a:xfrm>
            <a:off x="2895600" y="1530350"/>
            <a:ext cx="3327400" cy="493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omic Sans MS" pitchFamily="66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en-US"/>
              <a:t>This technique is very useful.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We can use it to construct:</a:t>
            </a:r>
          </a:p>
          <a:p>
            <a:pPr eaLnBrk="1" hangingPunct="1"/>
            <a:endParaRPr lang="en-US" altLang="en-US"/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	- codes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	- graphs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	- matrices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	- circuits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	- algorithms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	- designs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	- proofs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	- buildings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/>
              <a:t>	- …</a:t>
            </a:r>
          </a:p>
        </p:txBody>
      </p:sp>
    </p:spTree>
    <p:extLst>
      <p:ext uri="{BB962C8B-B14F-4D97-AF65-F5344CB8AC3E}">
        <p14:creationId xmlns:p14="http://schemas.microsoft.com/office/powerpoint/2010/main" val="161406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Text Box 2"/>
          <p:cNvSpPr txBox="1">
            <a:spLocks noChangeArrowheads="1"/>
          </p:cNvSpPr>
          <p:nvPr/>
        </p:nvSpPr>
        <p:spPr bwMode="auto">
          <a:xfrm>
            <a:off x="350520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480259" name="Text Box 3"/>
          <p:cNvSpPr txBox="1">
            <a:spLocks noChangeArrowheads="1"/>
          </p:cNvSpPr>
          <p:nvPr/>
        </p:nvSpPr>
        <p:spPr bwMode="auto">
          <a:xfrm>
            <a:off x="1143000" y="2209800"/>
            <a:ext cx="68262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The idea of mathematical induction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Basic induction proofs (e.g. equality, inequality, property,etc)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An interesting example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</a:t>
            </a:r>
            <a:r>
              <a:rPr lang="en-US" altLang="zh-TW">
                <a:solidFill>
                  <a:schemeClr val="tx2"/>
                </a:solidFill>
              </a:rPr>
              <a:t>A paradox</a:t>
            </a:r>
          </a:p>
        </p:txBody>
      </p:sp>
    </p:spTree>
    <p:extLst>
      <p:ext uri="{BB962C8B-B14F-4D97-AF65-F5344CB8AC3E}">
        <p14:creationId xmlns:p14="http://schemas.microsoft.com/office/powerpoint/2010/main" val="8650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Text Box 2"/>
          <p:cNvSpPr txBox="1">
            <a:spLocks noChangeArrowheads="1"/>
          </p:cNvSpPr>
          <p:nvPr/>
        </p:nvSpPr>
        <p:spPr bwMode="auto">
          <a:xfrm>
            <a:off x="3906838" y="457200"/>
            <a:ext cx="1350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Paradox</a:t>
            </a:r>
          </a:p>
        </p:txBody>
      </p:sp>
      <p:sp>
        <p:nvSpPr>
          <p:cNvPr id="179203" name="Text Box 3"/>
          <p:cNvSpPr txBox="1">
            <a:spLocks noChangeArrowheads="1"/>
          </p:cNvSpPr>
          <p:nvPr/>
        </p:nvSpPr>
        <p:spPr bwMode="auto">
          <a:xfrm>
            <a:off x="2344738" y="1538288"/>
            <a:ext cx="4522787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i="1">
                <a:solidFill>
                  <a:srgbClr val="A50021"/>
                </a:solidFill>
              </a:rPr>
              <a:t>Theorem:</a:t>
            </a:r>
            <a:r>
              <a:rPr kumimoji="0" lang="en-US" altLang="en-US"/>
              <a:t> All horses are the same color. </a:t>
            </a:r>
          </a:p>
        </p:txBody>
      </p:sp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1066800" y="2420938"/>
            <a:ext cx="7010400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 i="1">
                <a:solidFill>
                  <a:srgbClr val="008000"/>
                </a:solidFill>
              </a:rPr>
              <a:t>Proof:</a:t>
            </a:r>
            <a:r>
              <a:rPr kumimoji="0" lang="en-US" altLang="en-US">
                <a:solidFill>
                  <a:srgbClr val="008000"/>
                </a:solidFill>
              </a:rPr>
              <a:t> (by induction on</a:t>
            </a:r>
            <a:r>
              <a:rPr kumimoji="0" lang="en-US" altLang="en-US" i="1">
                <a:solidFill>
                  <a:srgbClr val="008000"/>
                </a:solidFill>
              </a:rPr>
              <a:t> n</a:t>
            </a:r>
            <a:r>
              <a:rPr kumimoji="0" lang="en-US" altLang="en-US">
                <a:solidFill>
                  <a:srgbClr val="00800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kumimoji="0" lang="en-US" altLang="en-US">
                <a:solidFill>
                  <a:srgbClr val="008000"/>
                </a:solidFill>
              </a:rPr>
              <a:t>Induction hypothesis:</a:t>
            </a:r>
          </a:p>
          <a:p>
            <a:pPr algn="ctr">
              <a:lnSpc>
                <a:spcPct val="150000"/>
              </a:lnSpc>
            </a:pPr>
            <a:r>
              <a:rPr kumimoji="0" lang="en-US" altLang="en-US" i="1">
                <a:solidFill>
                  <a:srgbClr val="0000FF"/>
                </a:solidFill>
              </a:rPr>
              <a:t>P</a:t>
            </a:r>
            <a:r>
              <a:rPr kumimoji="0" lang="en-US" altLang="en-US">
                <a:solidFill>
                  <a:srgbClr val="0000FF"/>
                </a:solidFill>
              </a:rPr>
              <a:t>(</a:t>
            </a:r>
            <a:r>
              <a:rPr kumimoji="0" lang="en-US" altLang="en-US" i="1">
                <a:solidFill>
                  <a:srgbClr val="0000FF"/>
                </a:solidFill>
              </a:rPr>
              <a:t>n</a:t>
            </a:r>
            <a:r>
              <a:rPr kumimoji="0" lang="en-US" altLang="en-US">
                <a:solidFill>
                  <a:srgbClr val="0000FF"/>
                </a:solidFill>
              </a:rPr>
              <a:t>) ::=   any set of </a:t>
            </a:r>
            <a:r>
              <a:rPr kumimoji="0" lang="en-US" altLang="en-US" i="1">
                <a:solidFill>
                  <a:srgbClr val="0000FF"/>
                </a:solidFill>
              </a:rPr>
              <a:t>n</a:t>
            </a:r>
            <a:r>
              <a:rPr kumimoji="0" lang="en-US" altLang="en-US">
                <a:solidFill>
                  <a:srgbClr val="0000FF"/>
                </a:solidFill>
              </a:rPr>
              <a:t> horses have the same color</a:t>
            </a:r>
          </a:p>
          <a:p>
            <a:pPr>
              <a:lnSpc>
                <a:spcPct val="150000"/>
              </a:lnSpc>
            </a:pPr>
            <a:r>
              <a:rPr kumimoji="0" lang="en-US" altLang="en-US">
                <a:solidFill>
                  <a:srgbClr val="008000"/>
                </a:solidFill>
              </a:rPr>
              <a:t>Base case (</a:t>
            </a:r>
            <a:r>
              <a:rPr kumimoji="0" lang="en-US" altLang="en-US" i="1">
                <a:solidFill>
                  <a:srgbClr val="008000"/>
                </a:solidFill>
              </a:rPr>
              <a:t>n</a:t>
            </a:r>
            <a:r>
              <a:rPr kumimoji="0" lang="en-US" altLang="en-US">
                <a:solidFill>
                  <a:srgbClr val="008000"/>
                </a:solidFill>
              </a:rPr>
              <a:t>=0):</a:t>
            </a:r>
          </a:p>
          <a:p>
            <a:pPr>
              <a:lnSpc>
                <a:spcPct val="150000"/>
              </a:lnSpc>
            </a:pPr>
            <a:r>
              <a:rPr kumimoji="0" lang="en-US" altLang="en-US"/>
              <a:t>	No horses so </a:t>
            </a:r>
            <a:r>
              <a:rPr kumimoji="0" lang="en-US" altLang="en-US" i="1"/>
              <a:t>obviously</a:t>
            </a:r>
            <a:r>
              <a:rPr kumimoji="0" lang="en-US" altLang="en-US"/>
              <a:t> true!</a:t>
            </a:r>
          </a:p>
        </p:txBody>
      </p:sp>
      <p:grpSp>
        <p:nvGrpSpPr>
          <p:cNvPr id="179213" name="Group 13"/>
          <p:cNvGrpSpPr>
            <a:grpSpLocks/>
          </p:cNvGrpSpPr>
          <p:nvPr/>
        </p:nvGrpSpPr>
        <p:grpSpPr bwMode="auto">
          <a:xfrm>
            <a:off x="990600" y="4495800"/>
            <a:ext cx="6662738" cy="914400"/>
            <a:chOff x="624" y="2832"/>
            <a:chExt cx="4197" cy="576"/>
          </a:xfrm>
        </p:grpSpPr>
        <p:pic>
          <p:nvPicPr>
            <p:cNvPr id="179214" name="Picture 14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9215" name="Picture 15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9216" name="Picture 16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9217" name="Picture 17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9218" name="Text Box 18"/>
            <p:cNvSpPr txBox="1">
              <a:spLocks noChangeArrowheads="1"/>
            </p:cNvSpPr>
            <p:nvPr/>
          </p:nvSpPr>
          <p:spPr bwMode="auto">
            <a:xfrm>
              <a:off x="3024" y="2832"/>
              <a:ext cx="54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5400">
                  <a:latin typeface="Times New Roman" pitchFamily="18" charset="0"/>
                </a:rPr>
                <a:t>…</a:t>
              </a:r>
            </a:p>
          </p:txBody>
        </p:sp>
        <p:pic>
          <p:nvPicPr>
            <p:cNvPr id="179219" name="Picture 19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9220" name="Picture 20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4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Text Box 2"/>
          <p:cNvSpPr txBox="1">
            <a:spLocks noChangeArrowheads="1"/>
          </p:cNvSpPr>
          <p:nvPr/>
        </p:nvSpPr>
        <p:spPr bwMode="auto">
          <a:xfrm>
            <a:off x="2014538" y="1806575"/>
            <a:ext cx="5148262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8000"/>
                </a:solidFill>
              </a:rPr>
              <a:t>(Inductive case) </a:t>
            </a:r>
          </a:p>
          <a:p>
            <a:pPr>
              <a:lnSpc>
                <a:spcPct val="150000"/>
              </a:lnSpc>
            </a:pPr>
            <a:r>
              <a:rPr kumimoji="0" lang="en-US" altLang="en-US"/>
              <a:t>Assume any </a:t>
            </a:r>
            <a:r>
              <a:rPr kumimoji="0" lang="en-US" altLang="en-US" i="1">
                <a:solidFill>
                  <a:srgbClr val="0000FF"/>
                </a:solidFill>
              </a:rPr>
              <a:t>n</a:t>
            </a:r>
            <a:r>
              <a:rPr kumimoji="0" lang="en-US" altLang="en-US"/>
              <a:t> horses have the same color.</a:t>
            </a:r>
          </a:p>
          <a:p>
            <a:pPr>
              <a:lnSpc>
                <a:spcPct val="150000"/>
              </a:lnSpc>
            </a:pPr>
            <a:r>
              <a:rPr kumimoji="0" lang="en-US" altLang="en-US"/>
              <a:t>Prove that any </a:t>
            </a:r>
            <a:r>
              <a:rPr kumimoji="0" lang="en-US" altLang="en-US" i="1">
                <a:solidFill>
                  <a:srgbClr val="0000FF"/>
                </a:solidFill>
              </a:rPr>
              <a:t>n+</a:t>
            </a:r>
            <a:r>
              <a:rPr kumimoji="0" lang="en-US" altLang="en-US">
                <a:solidFill>
                  <a:srgbClr val="0000FF"/>
                </a:solidFill>
              </a:rPr>
              <a:t>1</a:t>
            </a:r>
            <a:r>
              <a:rPr kumimoji="0" lang="en-US" altLang="en-US"/>
              <a:t> horses have the same color.</a:t>
            </a:r>
          </a:p>
        </p:txBody>
      </p:sp>
      <p:sp>
        <p:nvSpPr>
          <p:cNvPr id="178193" name="Text Box 17"/>
          <p:cNvSpPr txBox="1">
            <a:spLocks noChangeArrowheads="1"/>
          </p:cNvSpPr>
          <p:nvPr/>
        </p:nvSpPr>
        <p:spPr bwMode="auto">
          <a:xfrm>
            <a:off x="3906838" y="457200"/>
            <a:ext cx="1350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Paradox</a:t>
            </a:r>
          </a:p>
        </p:txBody>
      </p:sp>
      <p:grpSp>
        <p:nvGrpSpPr>
          <p:cNvPr id="178194" name="Group 18"/>
          <p:cNvGrpSpPr>
            <a:grpSpLocks/>
          </p:cNvGrpSpPr>
          <p:nvPr/>
        </p:nvGrpSpPr>
        <p:grpSpPr bwMode="auto">
          <a:xfrm>
            <a:off x="990600" y="4495800"/>
            <a:ext cx="6662738" cy="914400"/>
            <a:chOff x="624" y="2832"/>
            <a:chExt cx="4197" cy="576"/>
          </a:xfrm>
        </p:grpSpPr>
        <p:pic>
          <p:nvPicPr>
            <p:cNvPr id="178195" name="Picture 19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8196" name="Picture 20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8197" name="Picture 21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8198" name="Picture 22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8199" name="Text Box 23"/>
            <p:cNvSpPr txBox="1">
              <a:spLocks noChangeArrowheads="1"/>
            </p:cNvSpPr>
            <p:nvPr/>
          </p:nvSpPr>
          <p:spPr bwMode="auto">
            <a:xfrm>
              <a:off x="3024" y="2832"/>
              <a:ext cx="548" cy="5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5400">
                  <a:latin typeface="Times New Roman" pitchFamily="18" charset="0"/>
                </a:rPr>
                <a:t>…</a:t>
              </a:r>
            </a:p>
          </p:txBody>
        </p:sp>
        <p:pic>
          <p:nvPicPr>
            <p:cNvPr id="178200" name="Picture 24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8201" name="Picture 25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4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8202" name="Group 26"/>
          <p:cNvGrpSpPr>
            <a:grpSpLocks/>
          </p:cNvGrpSpPr>
          <p:nvPr/>
        </p:nvGrpSpPr>
        <p:grpSpPr bwMode="auto">
          <a:xfrm>
            <a:off x="1066800" y="5410200"/>
            <a:ext cx="6324600" cy="579438"/>
            <a:chOff x="672" y="3408"/>
            <a:chExt cx="3984" cy="365"/>
          </a:xfrm>
        </p:grpSpPr>
        <p:sp>
          <p:nvSpPr>
            <p:cNvPr id="178203" name="Line 27"/>
            <p:cNvSpPr>
              <a:spLocks noChangeShapeType="1"/>
            </p:cNvSpPr>
            <p:nvPr/>
          </p:nvSpPr>
          <p:spPr bwMode="auto">
            <a:xfrm>
              <a:off x="672" y="3552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204" name="Line 28"/>
            <p:cNvSpPr>
              <a:spLocks noChangeShapeType="1"/>
            </p:cNvSpPr>
            <p:nvPr/>
          </p:nvSpPr>
          <p:spPr bwMode="auto">
            <a:xfrm>
              <a:off x="4656" y="345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205" name="Line 29"/>
            <p:cNvSpPr>
              <a:spLocks noChangeShapeType="1"/>
            </p:cNvSpPr>
            <p:nvPr/>
          </p:nvSpPr>
          <p:spPr bwMode="auto">
            <a:xfrm>
              <a:off x="672" y="3456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206" name="Line 30"/>
            <p:cNvSpPr>
              <a:spLocks noChangeShapeType="1"/>
            </p:cNvSpPr>
            <p:nvPr/>
          </p:nvSpPr>
          <p:spPr bwMode="auto">
            <a:xfrm>
              <a:off x="3072" y="3552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8207" name="Text Box 31"/>
            <p:cNvSpPr txBox="1">
              <a:spLocks noChangeArrowheads="1"/>
            </p:cNvSpPr>
            <p:nvPr/>
          </p:nvSpPr>
          <p:spPr bwMode="auto">
            <a:xfrm>
              <a:off x="2496" y="3408"/>
              <a:ext cx="516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 sz="3200" i="1">
                  <a:solidFill>
                    <a:srgbClr val="0000FF"/>
                  </a:solidFill>
                  <a:latin typeface="Times New Roman" pitchFamily="18" charset="0"/>
                </a:rPr>
                <a:t>n</a:t>
              </a:r>
              <a:r>
                <a:rPr kumimoji="0" lang="en-US" altLang="en-US" sz="3200">
                  <a:solidFill>
                    <a:srgbClr val="0000FF"/>
                  </a:solidFill>
                  <a:latin typeface="Times New Roman" pitchFamily="18" charset="0"/>
                </a:rPr>
                <a:t>+1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154" name="Group 2"/>
          <p:cNvGrpSpPr>
            <a:grpSpLocks/>
          </p:cNvGrpSpPr>
          <p:nvPr/>
        </p:nvGrpSpPr>
        <p:grpSpPr bwMode="auto">
          <a:xfrm>
            <a:off x="990600" y="4495800"/>
            <a:ext cx="6662738" cy="847725"/>
            <a:chOff x="624" y="2832"/>
            <a:chExt cx="4197" cy="534"/>
          </a:xfrm>
        </p:grpSpPr>
        <p:pic>
          <p:nvPicPr>
            <p:cNvPr id="177155" name="Picture 3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7156" name="Picture 4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7157" name="Picture 5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7158" name="Picture 6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7159" name="Text Box 7"/>
            <p:cNvSpPr txBox="1">
              <a:spLocks noChangeArrowheads="1"/>
            </p:cNvSpPr>
            <p:nvPr/>
          </p:nvSpPr>
          <p:spPr bwMode="auto">
            <a:xfrm>
              <a:off x="3024" y="3112"/>
              <a:ext cx="21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/>
                <a:t>…</a:t>
              </a:r>
            </a:p>
          </p:txBody>
        </p:sp>
        <p:pic>
          <p:nvPicPr>
            <p:cNvPr id="177160" name="Picture 8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7161" name="Picture 9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4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7163" name="Text Box 11"/>
          <p:cNvSpPr txBox="1">
            <a:spLocks noChangeArrowheads="1"/>
          </p:cNvSpPr>
          <p:nvPr/>
        </p:nvSpPr>
        <p:spPr bwMode="auto">
          <a:xfrm>
            <a:off x="1436688" y="5715000"/>
            <a:ext cx="4583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00FF"/>
                </a:solidFill>
              </a:rPr>
              <a:t>First set of </a:t>
            </a:r>
            <a:r>
              <a:rPr kumimoji="0" lang="en-US" altLang="en-US" i="1">
                <a:solidFill>
                  <a:srgbClr val="0000FF"/>
                </a:solidFill>
              </a:rPr>
              <a:t>n</a:t>
            </a:r>
            <a:r>
              <a:rPr kumimoji="0" lang="en-US" altLang="en-US">
                <a:solidFill>
                  <a:srgbClr val="0000FF"/>
                </a:solidFill>
              </a:rPr>
              <a:t> horses have the same color</a:t>
            </a:r>
          </a:p>
        </p:txBody>
      </p:sp>
      <p:sp>
        <p:nvSpPr>
          <p:cNvPr id="177164" name="Line 12"/>
          <p:cNvSpPr>
            <a:spLocks noChangeShapeType="1"/>
          </p:cNvSpPr>
          <p:nvPr/>
        </p:nvSpPr>
        <p:spPr bwMode="auto">
          <a:xfrm>
            <a:off x="1066800" y="56388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165" name="Line 13"/>
          <p:cNvSpPr>
            <a:spLocks noChangeShapeType="1"/>
          </p:cNvSpPr>
          <p:nvPr/>
        </p:nvSpPr>
        <p:spPr bwMode="auto">
          <a:xfrm>
            <a:off x="1066800" y="548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166" name="Line 14"/>
          <p:cNvSpPr>
            <a:spLocks noChangeShapeType="1"/>
          </p:cNvSpPr>
          <p:nvPr/>
        </p:nvSpPr>
        <p:spPr bwMode="auto">
          <a:xfrm>
            <a:off x="6553200" y="548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168" name="Line 16"/>
          <p:cNvSpPr>
            <a:spLocks noChangeShapeType="1"/>
          </p:cNvSpPr>
          <p:nvPr/>
        </p:nvSpPr>
        <p:spPr bwMode="auto">
          <a:xfrm>
            <a:off x="2057400" y="4267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169" name="Line 17"/>
          <p:cNvSpPr>
            <a:spLocks noChangeShapeType="1"/>
          </p:cNvSpPr>
          <p:nvPr/>
        </p:nvSpPr>
        <p:spPr bwMode="auto">
          <a:xfrm>
            <a:off x="7543800" y="4267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170" name="Text Box 18"/>
          <p:cNvSpPr txBox="1">
            <a:spLocks noChangeArrowheads="1"/>
          </p:cNvSpPr>
          <p:nvPr/>
        </p:nvSpPr>
        <p:spPr bwMode="auto">
          <a:xfrm>
            <a:off x="2362200" y="3984625"/>
            <a:ext cx="48291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00FF"/>
                </a:solidFill>
              </a:rPr>
              <a:t>Second set of </a:t>
            </a:r>
            <a:r>
              <a:rPr kumimoji="0" lang="en-US" altLang="en-US" i="1">
                <a:solidFill>
                  <a:srgbClr val="0000FF"/>
                </a:solidFill>
              </a:rPr>
              <a:t>n</a:t>
            </a:r>
            <a:r>
              <a:rPr kumimoji="0" lang="en-US" altLang="en-US">
                <a:solidFill>
                  <a:srgbClr val="0000FF"/>
                </a:solidFill>
              </a:rPr>
              <a:t> horses have the same color</a:t>
            </a:r>
          </a:p>
        </p:txBody>
      </p:sp>
      <p:sp>
        <p:nvSpPr>
          <p:cNvPr id="177171" name="Line 19"/>
          <p:cNvSpPr>
            <a:spLocks noChangeShapeType="1"/>
          </p:cNvSpPr>
          <p:nvPr/>
        </p:nvSpPr>
        <p:spPr bwMode="auto">
          <a:xfrm>
            <a:off x="2057400" y="4419600"/>
            <a:ext cx="548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172" name="Text Box 20"/>
          <p:cNvSpPr txBox="1">
            <a:spLocks noChangeArrowheads="1"/>
          </p:cNvSpPr>
          <p:nvPr/>
        </p:nvSpPr>
        <p:spPr bwMode="auto">
          <a:xfrm>
            <a:off x="2014538" y="1806575"/>
            <a:ext cx="5148262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8000"/>
                </a:solidFill>
              </a:rPr>
              <a:t>(Inductive case) </a:t>
            </a:r>
          </a:p>
          <a:p>
            <a:pPr>
              <a:lnSpc>
                <a:spcPct val="150000"/>
              </a:lnSpc>
            </a:pPr>
            <a:r>
              <a:rPr kumimoji="0" lang="en-US" altLang="en-US"/>
              <a:t>Assume any </a:t>
            </a:r>
            <a:r>
              <a:rPr kumimoji="0" lang="en-US" altLang="en-US" i="1">
                <a:solidFill>
                  <a:srgbClr val="0000FF"/>
                </a:solidFill>
              </a:rPr>
              <a:t>n</a:t>
            </a:r>
            <a:r>
              <a:rPr kumimoji="0" lang="en-US" altLang="en-US"/>
              <a:t> horses have the same color.</a:t>
            </a:r>
          </a:p>
          <a:p>
            <a:pPr>
              <a:lnSpc>
                <a:spcPct val="150000"/>
              </a:lnSpc>
            </a:pPr>
            <a:r>
              <a:rPr kumimoji="0" lang="en-US" altLang="en-US"/>
              <a:t>Prove that any </a:t>
            </a:r>
            <a:r>
              <a:rPr kumimoji="0" lang="en-US" altLang="en-US" i="1">
                <a:solidFill>
                  <a:srgbClr val="0000FF"/>
                </a:solidFill>
              </a:rPr>
              <a:t>n+</a:t>
            </a:r>
            <a:r>
              <a:rPr kumimoji="0" lang="en-US" altLang="en-US">
                <a:solidFill>
                  <a:srgbClr val="0000FF"/>
                </a:solidFill>
              </a:rPr>
              <a:t>1</a:t>
            </a:r>
            <a:r>
              <a:rPr kumimoji="0" lang="en-US" altLang="en-US"/>
              <a:t> horses have the same color.</a:t>
            </a:r>
          </a:p>
        </p:txBody>
      </p:sp>
      <p:sp>
        <p:nvSpPr>
          <p:cNvPr id="177173" name="Text Box 21"/>
          <p:cNvSpPr txBox="1">
            <a:spLocks noChangeArrowheads="1"/>
          </p:cNvSpPr>
          <p:nvPr/>
        </p:nvSpPr>
        <p:spPr bwMode="auto">
          <a:xfrm>
            <a:off x="3906838" y="457200"/>
            <a:ext cx="1350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Paradox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63" grpId="0"/>
      <p:bldP spid="177164" grpId="0" animBg="1"/>
      <p:bldP spid="177165" grpId="0" animBg="1"/>
      <p:bldP spid="177166" grpId="0" animBg="1"/>
      <p:bldP spid="177168" grpId="0" animBg="1"/>
      <p:bldP spid="177169" grpId="0" animBg="1"/>
      <p:bldP spid="177170" grpId="0"/>
      <p:bldP spid="177171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6130" name="Group 2"/>
          <p:cNvGrpSpPr>
            <a:grpSpLocks/>
          </p:cNvGrpSpPr>
          <p:nvPr/>
        </p:nvGrpSpPr>
        <p:grpSpPr bwMode="auto">
          <a:xfrm>
            <a:off x="990600" y="4495800"/>
            <a:ext cx="6662738" cy="847725"/>
            <a:chOff x="624" y="2832"/>
            <a:chExt cx="4197" cy="534"/>
          </a:xfrm>
        </p:grpSpPr>
        <p:pic>
          <p:nvPicPr>
            <p:cNvPr id="176131" name="Picture 3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6132" name="Picture 4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6133" name="Picture 5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8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6134" name="Picture 6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6135" name="Text Box 7"/>
            <p:cNvSpPr txBox="1">
              <a:spLocks noChangeArrowheads="1"/>
            </p:cNvSpPr>
            <p:nvPr/>
          </p:nvSpPr>
          <p:spPr bwMode="auto">
            <a:xfrm>
              <a:off x="3024" y="3112"/>
              <a:ext cx="21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/>
                <a:t>…</a:t>
              </a:r>
            </a:p>
          </p:txBody>
        </p:sp>
        <p:pic>
          <p:nvPicPr>
            <p:cNvPr id="176136" name="Picture 8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8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6137" name="Picture 9" descr="AN02479_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4" y="2832"/>
              <a:ext cx="597" cy="53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76139" name="Text Box 11"/>
          <p:cNvSpPr txBox="1">
            <a:spLocks noChangeArrowheads="1"/>
          </p:cNvSpPr>
          <p:nvPr/>
        </p:nvSpPr>
        <p:spPr bwMode="auto">
          <a:xfrm>
            <a:off x="1687513" y="5889625"/>
            <a:ext cx="5094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00FF"/>
                </a:solidFill>
              </a:rPr>
              <a:t>Therefore the set of </a:t>
            </a:r>
            <a:r>
              <a:rPr kumimoji="0" lang="en-US" altLang="en-US" i="1">
                <a:solidFill>
                  <a:srgbClr val="0000FF"/>
                </a:solidFill>
              </a:rPr>
              <a:t>n</a:t>
            </a:r>
            <a:r>
              <a:rPr kumimoji="0" lang="en-US" altLang="en-US">
                <a:solidFill>
                  <a:srgbClr val="0000FF"/>
                </a:solidFill>
              </a:rPr>
              <a:t>+1 have the same color!</a:t>
            </a:r>
          </a:p>
        </p:txBody>
      </p:sp>
      <p:sp>
        <p:nvSpPr>
          <p:cNvPr id="176140" name="Line 12"/>
          <p:cNvSpPr>
            <a:spLocks noChangeShapeType="1"/>
          </p:cNvSpPr>
          <p:nvPr/>
        </p:nvSpPr>
        <p:spPr bwMode="auto">
          <a:xfrm>
            <a:off x="1066800" y="5638800"/>
            <a:ext cx="632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1" name="Line 13"/>
          <p:cNvSpPr>
            <a:spLocks noChangeShapeType="1"/>
          </p:cNvSpPr>
          <p:nvPr/>
        </p:nvSpPr>
        <p:spPr bwMode="auto">
          <a:xfrm>
            <a:off x="7391400" y="548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2" name="Line 14"/>
          <p:cNvSpPr>
            <a:spLocks noChangeShapeType="1"/>
          </p:cNvSpPr>
          <p:nvPr/>
        </p:nvSpPr>
        <p:spPr bwMode="auto">
          <a:xfrm>
            <a:off x="1066800" y="5486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143" name="Text Box 15"/>
          <p:cNvSpPr txBox="1">
            <a:spLocks noChangeArrowheads="1"/>
          </p:cNvSpPr>
          <p:nvPr/>
        </p:nvSpPr>
        <p:spPr bwMode="auto">
          <a:xfrm>
            <a:off x="2014538" y="1806575"/>
            <a:ext cx="5148262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8000"/>
                </a:solidFill>
              </a:rPr>
              <a:t>(Inductive case) </a:t>
            </a:r>
          </a:p>
          <a:p>
            <a:pPr>
              <a:lnSpc>
                <a:spcPct val="150000"/>
              </a:lnSpc>
            </a:pPr>
            <a:r>
              <a:rPr kumimoji="0" lang="en-US" altLang="en-US"/>
              <a:t>Assume any </a:t>
            </a:r>
            <a:r>
              <a:rPr kumimoji="0" lang="en-US" altLang="en-US" i="1">
                <a:solidFill>
                  <a:srgbClr val="0000FF"/>
                </a:solidFill>
              </a:rPr>
              <a:t>n</a:t>
            </a:r>
            <a:r>
              <a:rPr kumimoji="0" lang="en-US" altLang="en-US"/>
              <a:t> horses have the same color.</a:t>
            </a:r>
          </a:p>
          <a:p>
            <a:pPr>
              <a:lnSpc>
                <a:spcPct val="150000"/>
              </a:lnSpc>
            </a:pPr>
            <a:r>
              <a:rPr kumimoji="0" lang="en-US" altLang="en-US"/>
              <a:t>Prove that any </a:t>
            </a:r>
            <a:r>
              <a:rPr kumimoji="0" lang="en-US" altLang="en-US" i="1">
                <a:solidFill>
                  <a:srgbClr val="0000FF"/>
                </a:solidFill>
              </a:rPr>
              <a:t>n+</a:t>
            </a:r>
            <a:r>
              <a:rPr kumimoji="0" lang="en-US" altLang="en-US">
                <a:solidFill>
                  <a:srgbClr val="0000FF"/>
                </a:solidFill>
              </a:rPr>
              <a:t>1</a:t>
            </a:r>
            <a:r>
              <a:rPr kumimoji="0" lang="en-US" altLang="en-US"/>
              <a:t> horses have the same color.</a:t>
            </a:r>
          </a:p>
        </p:txBody>
      </p:sp>
      <p:sp>
        <p:nvSpPr>
          <p:cNvPr id="176144" name="Text Box 16"/>
          <p:cNvSpPr txBox="1">
            <a:spLocks noChangeArrowheads="1"/>
          </p:cNvSpPr>
          <p:nvPr/>
        </p:nvSpPr>
        <p:spPr bwMode="auto">
          <a:xfrm>
            <a:off x="3906838" y="457200"/>
            <a:ext cx="1350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Paradox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9" grpId="0"/>
      <p:bldP spid="176140" grpId="0" animBg="1"/>
      <p:bldP spid="176141" grpId="0" animBg="1"/>
      <p:bldP spid="176142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ext Box 2"/>
          <p:cNvSpPr txBox="1">
            <a:spLocks noChangeArrowheads="1"/>
          </p:cNvSpPr>
          <p:nvPr/>
        </p:nvSpPr>
        <p:spPr bwMode="auto">
          <a:xfrm>
            <a:off x="2735263" y="1752600"/>
            <a:ext cx="1846262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What is wrong?</a:t>
            </a:r>
            <a:endParaRPr kumimoji="0" lang="en-US" altLang="en-US">
              <a:solidFill>
                <a:schemeClr val="accent2"/>
              </a:solidFill>
            </a:endParaRPr>
          </a:p>
        </p:txBody>
      </p:sp>
      <p:sp>
        <p:nvSpPr>
          <p:cNvPr id="175107" name="Text Box 3"/>
          <p:cNvSpPr txBox="1">
            <a:spLocks noChangeArrowheads="1"/>
          </p:cNvSpPr>
          <p:nvPr/>
        </p:nvSpPr>
        <p:spPr bwMode="auto">
          <a:xfrm>
            <a:off x="2720975" y="2362200"/>
            <a:ext cx="3756025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Proof that </a:t>
            </a:r>
            <a:r>
              <a:rPr kumimoji="0" lang="en-US" altLang="en-US" i="1"/>
              <a:t>P</a:t>
            </a:r>
            <a:r>
              <a:rPr kumimoji="0" lang="en-US" altLang="en-US"/>
              <a:t>(</a:t>
            </a:r>
            <a:r>
              <a:rPr kumimoji="0" lang="en-US" altLang="en-US" i="1"/>
              <a:t>n</a:t>
            </a:r>
            <a:r>
              <a:rPr kumimoji="0" lang="en-US" altLang="en-US"/>
              <a:t>) </a:t>
            </a:r>
            <a:r>
              <a:rPr kumimoji="0" lang="en-US" altLang="en-US">
                <a:cs typeface="Times New Roman" pitchFamily="18" charset="0"/>
              </a:rPr>
              <a:t>→ </a:t>
            </a:r>
            <a:r>
              <a:rPr kumimoji="0" lang="en-US" altLang="en-US" i="1"/>
              <a:t>P</a:t>
            </a:r>
            <a:r>
              <a:rPr kumimoji="0" lang="en-US" altLang="en-US"/>
              <a:t>(</a:t>
            </a:r>
            <a:r>
              <a:rPr kumimoji="0" lang="en-US" altLang="en-US" i="1"/>
              <a:t>n</a:t>
            </a:r>
            <a:r>
              <a:rPr kumimoji="0" lang="en-US" altLang="en-US"/>
              <a:t>+1)          </a:t>
            </a:r>
          </a:p>
          <a:p>
            <a:pPr>
              <a:lnSpc>
                <a:spcPct val="150000"/>
              </a:lnSpc>
            </a:pPr>
            <a:r>
              <a:rPr kumimoji="0" lang="en-US" altLang="en-US"/>
              <a:t>is </a:t>
            </a:r>
            <a:r>
              <a:rPr kumimoji="0" lang="en-US" altLang="en-US">
                <a:solidFill>
                  <a:schemeClr val="accent2"/>
                </a:solidFill>
              </a:rPr>
              <a:t>false </a:t>
            </a:r>
            <a:r>
              <a:rPr kumimoji="0" lang="en-US" altLang="en-US"/>
              <a:t>if</a:t>
            </a:r>
            <a:r>
              <a:rPr kumimoji="0" lang="en-US" altLang="en-US">
                <a:solidFill>
                  <a:schemeClr val="accent2"/>
                </a:solidFill>
              </a:rPr>
              <a:t>  </a:t>
            </a:r>
            <a:r>
              <a:rPr kumimoji="0" lang="en-US" altLang="en-US" i="1">
                <a:solidFill>
                  <a:schemeClr val="accent2"/>
                </a:solidFill>
              </a:rPr>
              <a:t>n</a:t>
            </a:r>
            <a:r>
              <a:rPr kumimoji="0" lang="en-US" altLang="en-US">
                <a:solidFill>
                  <a:schemeClr val="accent2"/>
                </a:solidFill>
              </a:rPr>
              <a:t> = 1</a:t>
            </a:r>
            <a:r>
              <a:rPr kumimoji="0" lang="en-US" altLang="en-US"/>
              <a:t>, because the two </a:t>
            </a:r>
          </a:p>
          <a:p>
            <a:pPr>
              <a:lnSpc>
                <a:spcPct val="150000"/>
              </a:lnSpc>
            </a:pPr>
            <a:r>
              <a:rPr kumimoji="0" lang="en-US" altLang="en-US"/>
              <a:t>horse groups </a:t>
            </a:r>
            <a:r>
              <a:rPr kumimoji="0" lang="en-US" altLang="en-US" i="1"/>
              <a:t>do not overlap</a:t>
            </a:r>
            <a:r>
              <a:rPr kumimoji="0" lang="en-US" altLang="en-US"/>
              <a:t>.</a:t>
            </a:r>
          </a:p>
        </p:txBody>
      </p:sp>
      <p:pic>
        <p:nvPicPr>
          <p:cNvPr id="175109" name="Picture 5" descr="AN02479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343400"/>
            <a:ext cx="947738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5111" name="Text Box 7"/>
          <p:cNvSpPr txBox="1">
            <a:spLocks noChangeArrowheads="1"/>
          </p:cNvSpPr>
          <p:nvPr/>
        </p:nvSpPr>
        <p:spPr bwMode="auto">
          <a:xfrm>
            <a:off x="1574800" y="5432425"/>
            <a:ext cx="2616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00FF"/>
                </a:solidFill>
              </a:rPr>
              <a:t>First set of </a:t>
            </a:r>
            <a:r>
              <a:rPr kumimoji="0" lang="en-US" altLang="en-US" i="1">
                <a:solidFill>
                  <a:srgbClr val="0000FF"/>
                </a:solidFill>
              </a:rPr>
              <a:t>n=</a:t>
            </a:r>
            <a:r>
              <a:rPr kumimoji="0" lang="en-US" altLang="en-US">
                <a:solidFill>
                  <a:srgbClr val="0000FF"/>
                </a:solidFill>
              </a:rPr>
              <a:t>1 horses</a:t>
            </a:r>
          </a:p>
        </p:txBody>
      </p:sp>
      <p:sp>
        <p:nvSpPr>
          <p:cNvPr id="175112" name="Line 8"/>
          <p:cNvSpPr>
            <a:spLocks noChangeShapeType="1"/>
          </p:cNvSpPr>
          <p:nvPr/>
        </p:nvSpPr>
        <p:spPr bwMode="auto">
          <a:xfrm>
            <a:off x="1066800" y="51816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3" name="Line 9"/>
          <p:cNvSpPr>
            <a:spLocks noChangeShapeType="1"/>
          </p:cNvSpPr>
          <p:nvPr/>
        </p:nvSpPr>
        <p:spPr bwMode="auto">
          <a:xfrm>
            <a:off x="1066800" y="502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4" name="Line 10"/>
          <p:cNvSpPr>
            <a:spLocks noChangeShapeType="1"/>
          </p:cNvSpPr>
          <p:nvPr/>
        </p:nvSpPr>
        <p:spPr bwMode="auto">
          <a:xfrm>
            <a:off x="4495800" y="5029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115" name="Text Box 11"/>
          <p:cNvSpPr txBox="1">
            <a:spLocks noChangeArrowheads="1"/>
          </p:cNvSpPr>
          <p:nvPr/>
        </p:nvSpPr>
        <p:spPr bwMode="auto">
          <a:xfrm>
            <a:off x="4784725" y="1766888"/>
            <a:ext cx="701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 i="1">
                <a:solidFill>
                  <a:schemeClr val="accent2"/>
                </a:solidFill>
              </a:rPr>
              <a:t>n </a:t>
            </a:r>
            <a:r>
              <a:rPr kumimoji="0" lang="en-US" altLang="en-US">
                <a:solidFill>
                  <a:schemeClr val="accent2"/>
                </a:solidFill>
              </a:rPr>
              <a:t>=1</a:t>
            </a:r>
          </a:p>
        </p:txBody>
      </p:sp>
      <p:pic>
        <p:nvPicPr>
          <p:cNvPr id="175117" name="Picture 13" descr="AN02479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050" y="4343400"/>
            <a:ext cx="947738" cy="84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5118" name="Text Box 14"/>
          <p:cNvSpPr txBox="1">
            <a:spLocks noChangeArrowheads="1"/>
          </p:cNvSpPr>
          <p:nvPr/>
        </p:nvSpPr>
        <p:spPr bwMode="auto">
          <a:xfrm>
            <a:off x="4833938" y="3886200"/>
            <a:ext cx="2862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00FF"/>
                </a:solidFill>
              </a:rPr>
              <a:t>Second set of </a:t>
            </a:r>
            <a:r>
              <a:rPr kumimoji="0" lang="en-US" altLang="en-US" i="1">
                <a:solidFill>
                  <a:srgbClr val="0000FF"/>
                </a:solidFill>
              </a:rPr>
              <a:t>n=</a:t>
            </a:r>
            <a:r>
              <a:rPr kumimoji="0" lang="en-US" altLang="en-US">
                <a:solidFill>
                  <a:srgbClr val="0000FF"/>
                </a:solidFill>
              </a:rPr>
              <a:t>1 horses</a:t>
            </a:r>
          </a:p>
        </p:txBody>
      </p:sp>
      <p:grpSp>
        <p:nvGrpSpPr>
          <p:cNvPr id="175119" name="Group 15"/>
          <p:cNvGrpSpPr>
            <a:grpSpLocks/>
          </p:cNvGrpSpPr>
          <p:nvPr/>
        </p:nvGrpSpPr>
        <p:grpSpPr bwMode="auto">
          <a:xfrm>
            <a:off x="4648200" y="4191000"/>
            <a:ext cx="3276600" cy="304800"/>
            <a:chOff x="1439" y="3072"/>
            <a:chExt cx="3456" cy="192"/>
          </a:xfrm>
        </p:grpSpPr>
        <p:sp>
          <p:nvSpPr>
            <p:cNvPr id="175120" name="Line 16"/>
            <p:cNvSpPr>
              <a:spLocks noChangeShapeType="1"/>
            </p:cNvSpPr>
            <p:nvPr/>
          </p:nvSpPr>
          <p:spPr bwMode="auto">
            <a:xfrm>
              <a:off x="1439" y="30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21" name="Line 17"/>
            <p:cNvSpPr>
              <a:spLocks noChangeShapeType="1"/>
            </p:cNvSpPr>
            <p:nvPr/>
          </p:nvSpPr>
          <p:spPr bwMode="auto">
            <a:xfrm>
              <a:off x="4895" y="307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5122" name="Line 18"/>
            <p:cNvSpPr>
              <a:spLocks noChangeShapeType="1"/>
            </p:cNvSpPr>
            <p:nvPr/>
          </p:nvSpPr>
          <p:spPr bwMode="auto">
            <a:xfrm>
              <a:off x="1439" y="3168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75123" name="Text Box 19"/>
          <p:cNvSpPr txBox="1">
            <a:spLocks noChangeArrowheads="1"/>
          </p:cNvSpPr>
          <p:nvPr/>
        </p:nvSpPr>
        <p:spPr bwMode="auto">
          <a:xfrm>
            <a:off x="3906838" y="457200"/>
            <a:ext cx="1350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Paradox</a:t>
            </a:r>
          </a:p>
        </p:txBody>
      </p:sp>
      <p:sp>
        <p:nvSpPr>
          <p:cNvPr id="175124" name="Text Box 20"/>
          <p:cNvSpPr txBox="1">
            <a:spLocks noChangeArrowheads="1"/>
          </p:cNvSpPr>
          <p:nvPr/>
        </p:nvSpPr>
        <p:spPr bwMode="auto">
          <a:xfrm>
            <a:off x="2895600" y="6248400"/>
            <a:ext cx="3451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009900"/>
                </a:solidFill>
              </a:rPr>
              <a:t>(But proof works for all </a:t>
            </a:r>
            <a:r>
              <a:rPr kumimoji="0" lang="en-US" altLang="en-US" i="1">
                <a:solidFill>
                  <a:srgbClr val="009900"/>
                </a:solidFill>
              </a:rPr>
              <a:t>n </a:t>
            </a:r>
            <a:r>
              <a:rPr kumimoji="0" lang="en-US" altLang="en-US" b="1" i="1">
                <a:solidFill>
                  <a:srgbClr val="009900"/>
                </a:solidFill>
                <a:cs typeface="Times New Roman" pitchFamily="18" charset="0"/>
              </a:rPr>
              <a:t>≠</a:t>
            </a:r>
            <a:r>
              <a:rPr kumimoji="0" lang="en-US" altLang="en-US">
                <a:solidFill>
                  <a:srgbClr val="009900"/>
                </a:solidFill>
                <a:sym typeface="Comic Sans MS" pitchFamily="66" charset="0"/>
              </a:rPr>
              <a:t> </a:t>
            </a:r>
            <a:r>
              <a:rPr kumimoji="0" lang="en-US" altLang="en-US">
                <a:solidFill>
                  <a:srgbClr val="009900"/>
                </a:solidFill>
              </a:rPr>
              <a:t>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107" grpId="0" autoUpdateAnimBg="0"/>
      <p:bldP spid="175111" grpId="0"/>
      <p:bldP spid="175112" grpId="0" animBg="1"/>
      <p:bldP spid="175113" grpId="0" animBg="1"/>
      <p:bldP spid="175114" grpId="0" animBg="1"/>
      <p:bldP spid="175115" grpId="0"/>
      <p:bldP spid="175118" grpId="0"/>
      <p:bldP spid="17512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Text Box 2"/>
          <p:cNvSpPr txBox="1">
            <a:spLocks noChangeArrowheads="1"/>
          </p:cNvSpPr>
          <p:nvPr/>
        </p:nvSpPr>
        <p:spPr bwMode="auto">
          <a:xfrm>
            <a:off x="3314700" y="457200"/>
            <a:ext cx="24765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Quick Summary</a:t>
            </a:r>
          </a:p>
        </p:txBody>
      </p:sp>
      <p:sp>
        <p:nvSpPr>
          <p:cNvPr id="481283" name="Text Box 3"/>
          <p:cNvSpPr txBox="1">
            <a:spLocks noChangeArrowheads="1"/>
          </p:cNvSpPr>
          <p:nvPr/>
        </p:nvSpPr>
        <p:spPr bwMode="auto">
          <a:xfrm>
            <a:off x="381000" y="1473200"/>
            <a:ext cx="833120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You should understand the principle of mathematical induction well,</a:t>
            </a:r>
          </a:p>
          <a:p>
            <a:endParaRPr lang="en-US" altLang="zh-TW"/>
          </a:p>
          <a:p>
            <a:r>
              <a:rPr lang="en-US" altLang="zh-TW"/>
              <a:t>and do basic induction proofs like</a:t>
            </a:r>
          </a:p>
          <a:p>
            <a:endParaRPr lang="en-US" altLang="zh-TW"/>
          </a:p>
          <a:p>
            <a:pPr lvl="1">
              <a:buClr>
                <a:srgbClr val="A50021"/>
              </a:buClr>
              <a:buFontTx/>
              <a:buChar char="•"/>
            </a:pPr>
            <a:r>
              <a:rPr lang="en-US" altLang="zh-TW"/>
              <a:t>	proving equality</a:t>
            </a:r>
          </a:p>
          <a:p>
            <a:pPr lvl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lvl="1">
              <a:buClr>
                <a:srgbClr val="A50021"/>
              </a:buClr>
              <a:buFontTx/>
              <a:buChar char="•"/>
            </a:pPr>
            <a:r>
              <a:rPr lang="en-US" altLang="zh-TW"/>
              <a:t>	proving inequality</a:t>
            </a:r>
          </a:p>
          <a:p>
            <a:pPr lvl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lvl="1">
              <a:buClr>
                <a:srgbClr val="A50021"/>
              </a:buClr>
              <a:buFontTx/>
              <a:buChar char="•"/>
            </a:pPr>
            <a:r>
              <a:rPr lang="en-US" altLang="zh-TW"/>
              <a:t>	proving property</a:t>
            </a:r>
          </a:p>
          <a:p>
            <a:endParaRPr lang="en-US" altLang="zh-TW"/>
          </a:p>
          <a:p>
            <a:r>
              <a:rPr lang="en-US" altLang="zh-TW"/>
              <a:t>Mathematical induction has a wide range of applications in computer science.</a:t>
            </a:r>
          </a:p>
          <a:p>
            <a:endParaRPr lang="en-US" altLang="zh-TW"/>
          </a:p>
          <a:p>
            <a:r>
              <a:rPr lang="en-US" altLang="zh-TW"/>
              <a:t>In the next lecture we will see more applications and more techniques.</a:t>
            </a:r>
          </a:p>
          <a:p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861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Text Box 2"/>
          <p:cNvSpPr txBox="1">
            <a:spLocks noChangeArrowheads="1"/>
          </p:cNvSpPr>
          <p:nvPr/>
        </p:nvSpPr>
        <p:spPr bwMode="auto">
          <a:xfrm>
            <a:off x="2828925" y="457200"/>
            <a:ext cx="3419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Divisibility by a Prime</a:t>
            </a:r>
          </a:p>
        </p:txBody>
      </p:sp>
      <p:sp>
        <p:nvSpPr>
          <p:cNvPr id="460803" name="Text Box 3"/>
          <p:cNvSpPr txBox="1">
            <a:spLocks noChangeArrowheads="1"/>
          </p:cNvSpPr>
          <p:nvPr/>
        </p:nvSpPr>
        <p:spPr bwMode="auto">
          <a:xfrm>
            <a:off x="1362075" y="1143000"/>
            <a:ext cx="641032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Theorem.</a:t>
            </a:r>
            <a:r>
              <a:rPr lang="en-US" altLang="zh-TW"/>
              <a:t>  Any integer n &gt; 1 is divisible by a prime number.</a:t>
            </a:r>
          </a:p>
        </p:txBody>
      </p:sp>
      <p:sp>
        <p:nvSpPr>
          <p:cNvPr id="460804" name="Text Box 4"/>
          <p:cNvSpPr txBox="1">
            <a:spLocks noChangeArrowheads="1"/>
          </p:cNvSpPr>
          <p:nvPr/>
        </p:nvSpPr>
        <p:spPr bwMode="auto">
          <a:xfrm>
            <a:off x="3505200" y="6248400"/>
            <a:ext cx="209232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Idea of induction.</a:t>
            </a:r>
          </a:p>
        </p:txBody>
      </p:sp>
      <p:sp>
        <p:nvSpPr>
          <p:cNvPr id="460805" name="Text Box 5"/>
          <p:cNvSpPr txBox="1">
            <a:spLocks noChangeArrowheads="1"/>
          </p:cNvSpPr>
          <p:nvPr/>
        </p:nvSpPr>
        <p:spPr bwMode="auto">
          <a:xfrm>
            <a:off x="1447800" y="1752600"/>
            <a:ext cx="6262688" cy="4211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Let n be an integer.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If n is a prime number, then we are done.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Otherwise, n = ab, both are smaller than n.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If a or b is a prime number, then we are done.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Otherwise, a = cd, both are smaller than a.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If c or d is a prime number, then we are done.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Otherwise, repeat this argument, since the numbers are</a:t>
            </a:r>
          </a:p>
          <a:p>
            <a:pPr>
              <a:buClr>
                <a:srgbClr val="A50021"/>
              </a:buClr>
            </a:pPr>
            <a:r>
              <a:rPr lang="en-US" altLang="zh-TW"/>
              <a:t>  getting smaller and smaller, this will eventually stop and</a:t>
            </a:r>
          </a:p>
          <a:p>
            <a:pPr>
              <a:buClr>
                <a:srgbClr val="A50021"/>
              </a:buClr>
            </a:pPr>
            <a:r>
              <a:rPr lang="en-US" altLang="zh-TW"/>
              <a:t>  we have found a prime factor of 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81" name="Text Box 21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527382" name="Text Box 22"/>
          <p:cNvSpPr txBox="1">
            <a:spLocks noChangeArrowheads="1"/>
          </p:cNvSpPr>
          <p:nvPr/>
        </p:nvSpPr>
        <p:spPr bwMode="auto">
          <a:xfrm>
            <a:off x="1292225" y="1600200"/>
            <a:ext cx="7062788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We will continue our discussions on mathematical induction.</a:t>
            </a:r>
          </a:p>
          <a:p>
            <a:endParaRPr lang="en-US" altLang="zh-TW"/>
          </a:p>
          <a:p>
            <a:r>
              <a:rPr lang="en-US" altLang="zh-TW"/>
              <a:t>The new elements in this lecture are a few variants of induction:</a:t>
            </a:r>
          </a:p>
          <a:p>
            <a:endParaRPr lang="en-US" altLang="zh-TW"/>
          </a:p>
          <a:p>
            <a:pPr lvl="1">
              <a:buClr>
                <a:srgbClr val="A50021"/>
              </a:buClr>
              <a:buFontTx/>
              <a:buChar char="•"/>
            </a:pPr>
            <a:r>
              <a:rPr lang="en-US" altLang="zh-TW"/>
              <a:t>	Strong induction</a:t>
            </a:r>
          </a:p>
          <a:p>
            <a:pPr lvl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lvl="1">
              <a:buClr>
                <a:srgbClr val="A50021"/>
              </a:buClr>
              <a:buFontTx/>
              <a:buChar char="•"/>
            </a:pPr>
            <a:r>
              <a:rPr lang="en-US" altLang="zh-TW"/>
              <a:t>	Well Ordering Principle</a:t>
            </a:r>
          </a:p>
          <a:p>
            <a:pPr lvl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lvl="1">
              <a:buClr>
                <a:srgbClr val="A50021"/>
              </a:buClr>
              <a:buFontTx/>
              <a:buChar char="•"/>
            </a:pPr>
            <a:r>
              <a:rPr lang="en-US" altLang="zh-TW"/>
              <a:t>	Invariant Method</a:t>
            </a:r>
          </a:p>
        </p:txBody>
      </p:sp>
    </p:spTree>
    <p:extLst>
      <p:ext uri="{BB962C8B-B14F-4D97-AF65-F5344CB8AC3E}">
        <p14:creationId xmlns:p14="http://schemas.microsoft.com/office/powerpoint/2010/main" val="32913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762000" y="2209800"/>
            <a:ext cx="65532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r>
              <a:rPr lang="en-US" altLang="en-US" sz="1800">
                <a:latin typeface="Comic Sans MS" pitchFamily="66" charset="0"/>
              </a:rPr>
              <a:t>Start: a stack of boxes</a:t>
            </a:r>
          </a:p>
          <a:p>
            <a:pPr>
              <a:lnSpc>
                <a:spcPct val="200000"/>
              </a:lnSpc>
            </a:pPr>
            <a:r>
              <a:rPr lang="en-US" altLang="en-US" sz="1800">
                <a:latin typeface="Comic Sans MS" pitchFamily="66" charset="0"/>
              </a:rPr>
              <a:t>Move: split any stack into two stacks of sizes </a:t>
            </a:r>
            <a:r>
              <a:rPr lang="en-US" altLang="en-US" sz="1800" i="1">
                <a:solidFill>
                  <a:srgbClr val="003399"/>
                </a:solidFill>
                <a:latin typeface="Comic Sans MS" pitchFamily="66" charset="0"/>
              </a:rPr>
              <a:t>a</a:t>
            </a:r>
            <a:r>
              <a:rPr lang="en-US" altLang="en-US" sz="1800">
                <a:latin typeface="Comic Sans MS" pitchFamily="66" charset="0"/>
              </a:rPr>
              <a:t>,</a:t>
            </a:r>
            <a:r>
              <a:rPr lang="en-US" altLang="en-US" sz="1800" i="1">
                <a:solidFill>
                  <a:srgbClr val="003399"/>
                </a:solidFill>
                <a:latin typeface="Comic Sans MS" pitchFamily="66" charset="0"/>
              </a:rPr>
              <a:t>b</a:t>
            </a:r>
            <a:r>
              <a:rPr lang="en-US" altLang="en-US" sz="1800">
                <a:latin typeface="Comic Sans MS" pitchFamily="66" charset="0"/>
              </a:rPr>
              <a:t>&gt;0 </a:t>
            </a:r>
          </a:p>
          <a:p>
            <a:pPr>
              <a:lnSpc>
                <a:spcPct val="200000"/>
              </a:lnSpc>
            </a:pPr>
            <a:r>
              <a:rPr lang="en-US" altLang="en-US" sz="1800">
                <a:latin typeface="Comic Sans MS" pitchFamily="66" charset="0"/>
              </a:rPr>
              <a:t>Scoring: </a:t>
            </a:r>
            <a:r>
              <a:rPr lang="en-US" altLang="en-US" sz="1800" i="1">
                <a:solidFill>
                  <a:srgbClr val="003399"/>
                </a:solidFill>
                <a:latin typeface="Comic Sans MS" pitchFamily="66" charset="0"/>
              </a:rPr>
              <a:t>ab</a:t>
            </a:r>
            <a:r>
              <a:rPr lang="en-US" altLang="en-US" sz="1800">
                <a:latin typeface="Comic Sans MS" pitchFamily="66" charset="0"/>
              </a:rPr>
              <a:t> points</a:t>
            </a:r>
          </a:p>
          <a:p>
            <a:pPr>
              <a:lnSpc>
                <a:spcPct val="200000"/>
              </a:lnSpc>
            </a:pPr>
            <a:r>
              <a:rPr lang="en-US" altLang="en-US" sz="1800">
                <a:latin typeface="Comic Sans MS" pitchFamily="66" charset="0"/>
              </a:rPr>
              <a:t>Keep moving: until stuck</a:t>
            </a:r>
          </a:p>
          <a:p>
            <a:pPr>
              <a:lnSpc>
                <a:spcPct val="200000"/>
              </a:lnSpc>
            </a:pPr>
            <a:r>
              <a:rPr lang="en-US" altLang="en-US" sz="1800">
                <a:latin typeface="Comic Sans MS" pitchFamily="66" charset="0"/>
              </a:rPr>
              <a:t>Overall score:  sum of move scores </a:t>
            </a:r>
          </a:p>
        </p:txBody>
      </p:sp>
      <p:grpSp>
        <p:nvGrpSpPr>
          <p:cNvPr id="174083" name="Group 3"/>
          <p:cNvGrpSpPr>
            <a:grpSpLocks/>
          </p:cNvGrpSpPr>
          <p:nvPr/>
        </p:nvGrpSpPr>
        <p:grpSpPr bwMode="auto">
          <a:xfrm>
            <a:off x="5791200" y="4191000"/>
            <a:ext cx="533400" cy="1371600"/>
            <a:chOff x="3984" y="624"/>
            <a:chExt cx="336" cy="864"/>
          </a:xfrm>
        </p:grpSpPr>
        <p:sp>
          <p:nvSpPr>
            <p:cNvPr id="174084" name="Rectangle 4"/>
            <p:cNvSpPr>
              <a:spLocks noChangeArrowheads="1"/>
            </p:cNvSpPr>
            <p:nvPr/>
          </p:nvSpPr>
          <p:spPr bwMode="auto">
            <a:xfrm>
              <a:off x="3984" y="1248"/>
              <a:ext cx="336" cy="24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085" name="Rectangle 5"/>
            <p:cNvSpPr>
              <a:spLocks noChangeArrowheads="1"/>
            </p:cNvSpPr>
            <p:nvPr/>
          </p:nvSpPr>
          <p:spPr bwMode="auto">
            <a:xfrm>
              <a:off x="3984" y="624"/>
              <a:ext cx="336" cy="24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latin typeface="Times New Roman" pitchFamily="18" charset="0"/>
              </a:endParaRPr>
            </a:p>
          </p:txBody>
        </p:sp>
        <p:sp>
          <p:nvSpPr>
            <p:cNvPr id="174086" name="Rectangle 6"/>
            <p:cNvSpPr>
              <a:spLocks noChangeArrowheads="1"/>
            </p:cNvSpPr>
            <p:nvPr/>
          </p:nvSpPr>
          <p:spPr bwMode="auto">
            <a:xfrm>
              <a:off x="3984" y="816"/>
              <a:ext cx="336" cy="24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087" name="Rectangle 7"/>
            <p:cNvSpPr>
              <a:spLocks noChangeArrowheads="1"/>
            </p:cNvSpPr>
            <p:nvPr/>
          </p:nvSpPr>
          <p:spPr bwMode="auto">
            <a:xfrm>
              <a:off x="3984" y="1056"/>
              <a:ext cx="336" cy="24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4088" name="Group 8"/>
          <p:cNvGrpSpPr>
            <a:grpSpLocks/>
          </p:cNvGrpSpPr>
          <p:nvPr/>
        </p:nvGrpSpPr>
        <p:grpSpPr bwMode="auto">
          <a:xfrm>
            <a:off x="6477000" y="4495800"/>
            <a:ext cx="1981200" cy="1524000"/>
            <a:chOff x="4416" y="816"/>
            <a:chExt cx="1248" cy="960"/>
          </a:xfrm>
        </p:grpSpPr>
        <p:grpSp>
          <p:nvGrpSpPr>
            <p:cNvPr id="174089" name="Group 9"/>
            <p:cNvGrpSpPr>
              <a:grpSpLocks/>
            </p:cNvGrpSpPr>
            <p:nvPr/>
          </p:nvGrpSpPr>
          <p:grpSpPr bwMode="auto">
            <a:xfrm>
              <a:off x="4896" y="960"/>
              <a:ext cx="336" cy="816"/>
              <a:chOff x="4896" y="960"/>
              <a:chExt cx="336" cy="816"/>
            </a:xfrm>
          </p:grpSpPr>
          <p:grpSp>
            <p:nvGrpSpPr>
              <p:cNvPr id="174090" name="Group 10"/>
              <p:cNvGrpSpPr>
                <a:grpSpLocks/>
              </p:cNvGrpSpPr>
              <p:nvPr/>
            </p:nvGrpSpPr>
            <p:grpSpPr bwMode="auto">
              <a:xfrm>
                <a:off x="4896" y="960"/>
                <a:ext cx="336" cy="480"/>
                <a:chOff x="4896" y="816"/>
                <a:chExt cx="336" cy="480"/>
              </a:xfrm>
            </p:grpSpPr>
            <p:sp>
              <p:nvSpPr>
                <p:cNvPr id="174091" name="Rectangle 11"/>
                <p:cNvSpPr>
                  <a:spLocks noChangeArrowheads="1"/>
                </p:cNvSpPr>
                <p:nvPr/>
              </p:nvSpPr>
              <p:spPr bwMode="auto">
                <a:xfrm>
                  <a:off x="4896" y="816"/>
                  <a:ext cx="336" cy="240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kumimoji="0" lang="en-US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174092" name="Rectangle 12"/>
                <p:cNvSpPr>
                  <a:spLocks noChangeArrowheads="1"/>
                </p:cNvSpPr>
                <p:nvPr/>
              </p:nvSpPr>
              <p:spPr bwMode="auto">
                <a:xfrm>
                  <a:off x="4896" y="1056"/>
                  <a:ext cx="336" cy="240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kumimoji="0" lang="en-US" altLang="en-US" sz="24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174093" name="Text Box 13"/>
              <p:cNvSpPr txBox="1">
                <a:spLocks noChangeArrowheads="1"/>
              </p:cNvSpPr>
              <p:nvPr/>
            </p:nvSpPr>
            <p:spPr bwMode="auto">
              <a:xfrm>
                <a:off x="4992" y="148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0" lang="en-US" altLang="en-US" sz="2400">
                    <a:solidFill>
                      <a:srgbClr val="003399"/>
                    </a:solidFill>
                    <a:latin typeface="Arial" charset="0"/>
                    <a:cs typeface="Arial" charset="0"/>
                  </a:rPr>
                  <a:t>a</a:t>
                </a:r>
              </a:p>
            </p:txBody>
          </p:sp>
        </p:grpSp>
        <p:grpSp>
          <p:nvGrpSpPr>
            <p:cNvPr id="174094" name="Group 14"/>
            <p:cNvGrpSpPr>
              <a:grpSpLocks/>
            </p:cNvGrpSpPr>
            <p:nvPr/>
          </p:nvGrpSpPr>
          <p:grpSpPr bwMode="auto">
            <a:xfrm>
              <a:off x="5328" y="960"/>
              <a:ext cx="336" cy="816"/>
              <a:chOff x="5328" y="960"/>
              <a:chExt cx="336" cy="816"/>
            </a:xfrm>
          </p:grpSpPr>
          <p:grpSp>
            <p:nvGrpSpPr>
              <p:cNvPr id="174095" name="Group 15"/>
              <p:cNvGrpSpPr>
                <a:grpSpLocks/>
              </p:cNvGrpSpPr>
              <p:nvPr/>
            </p:nvGrpSpPr>
            <p:grpSpPr bwMode="auto">
              <a:xfrm>
                <a:off x="5328" y="960"/>
                <a:ext cx="336" cy="480"/>
                <a:chOff x="5328" y="816"/>
                <a:chExt cx="336" cy="480"/>
              </a:xfrm>
            </p:grpSpPr>
            <p:sp>
              <p:nvSpPr>
                <p:cNvPr id="174096" name="Rectangle 16"/>
                <p:cNvSpPr>
                  <a:spLocks noChangeArrowheads="1"/>
                </p:cNvSpPr>
                <p:nvPr/>
              </p:nvSpPr>
              <p:spPr bwMode="auto">
                <a:xfrm>
                  <a:off x="5328" y="1056"/>
                  <a:ext cx="336" cy="240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kumimoji="0" lang="en-US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174097" name="Rectangle 17"/>
                <p:cNvSpPr>
                  <a:spLocks noChangeArrowheads="1"/>
                </p:cNvSpPr>
                <p:nvPr/>
              </p:nvSpPr>
              <p:spPr bwMode="auto">
                <a:xfrm>
                  <a:off x="5328" y="816"/>
                  <a:ext cx="336" cy="240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kumimoji="0" lang="en-US" altLang="en-US" sz="24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174098" name="Text Box 18"/>
              <p:cNvSpPr txBox="1">
                <a:spLocks noChangeArrowheads="1"/>
              </p:cNvSpPr>
              <p:nvPr/>
            </p:nvSpPr>
            <p:spPr bwMode="auto">
              <a:xfrm>
                <a:off x="5424" y="148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0" lang="en-US" altLang="en-US" sz="2400">
                    <a:solidFill>
                      <a:srgbClr val="003399"/>
                    </a:solidFill>
                    <a:latin typeface="Arial" charset="0"/>
                    <a:cs typeface="Arial" charset="0"/>
                  </a:rPr>
                  <a:t>b</a:t>
                </a:r>
              </a:p>
            </p:txBody>
          </p:sp>
        </p:grpSp>
        <p:sp>
          <p:nvSpPr>
            <p:cNvPr id="174099" name="AutoShape 19"/>
            <p:cNvSpPr>
              <a:spLocks noChangeArrowheads="1"/>
            </p:cNvSpPr>
            <p:nvPr/>
          </p:nvSpPr>
          <p:spPr bwMode="auto">
            <a:xfrm>
              <a:off x="4416" y="816"/>
              <a:ext cx="384" cy="306"/>
            </a:xfrm>
            <a:prstGeom prst="rightArrow">
              <a:avLst>
                <a:gd name="adj1" fmla="val 50000"/>
                <a:gd name="adj2" fmla="val 31373"/>
              </a:avLst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4100" name="Text Box 20"/>
          <p:cNvSpPr txBox="1">
            <a:spLocks noChangeArrowheads="1"/>
          </p:cNvSpPr>
          <p:nvPr/>
        </p:nvSpPr>
        <p:spPr bwMode="auto">
          <a:xfrm>
            <a:off x="5715000" y="5562600"/>
            <a:ext cx="701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>
                <a:solidFill>
                  <a:srgbClr val="003399"/>
                </a:solidFill>
                <a:latin typeface="Arial" charset="0"/>
                <a:cs typeface="Arial" charset="0"/>
              </a:rPr>
              <a:t>a</a:t>
            </a:r>
            <a:r>
              <a:rPr kumimoji="0" lang="en-US" altLang="en-US" sz="2400">
                <a:latin typeface="Arial" charset="0"/>
                <a:cs typeface="Arial" charset="0"/>
              </a:rPr>
              <a:t>+</a:t>
            </a:r>
            <a:r>
              <a:rPr kumimoji="0" lang="en-US" altLang="en-US" sz="2400">
                <a:solidFill>
                  <a:srgbClr val="003399"/>
                </a:solidFill>
                <a:latin typeface="Arial" charset="0"/>
                <a:cs typeface="Arial" charset="0"/>
              </a:rPr>
              <a:t>b</a:t>
            </a:r>
            <a:endParaRPr kumimoji="0" lang="en-US" altLang="en-US" sz="3200">
              <a:solidFill>
                <a:srgbClr val="003399"/>
              </a:solidFill>
              <a:latin typeface="Times New Roman" pitchFamily="18" charset="0"/>
            </a:endParaRPr>
          </a:p>
        </p:txBody>
      </p:sp>
      <p:sp>
        <p:nvSpPr>
          <p:cNvPr id="174101" name="Text Box 21"/>
          <p:cNvSpPr txBox="1">
            <a:spLocks noChangeArrowheads="1"/>
          </p:cNvSpPr>
          <p:nvPr/>
        </p:nvSpPr>
        <p:spPr bwMode="auto">
          <a:xfrm>
            <a:off x="3200400" y="457200"/>
            <a:ext cx="2674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Unstacking Game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4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Unstacking Game</a:t>
            </a:r>
          </a:p>
        </p:txBody>
      </p:sp>
      <p:grpSp>
        <p:nvGrpSpPr>
          <p:cNvPr id="440323" name="Group 3"/>
          <p:cNvGrpSpPr>
            <a:grpSpLocks/>
          </p:cNvGrpSpPr>
          <p:nvPr/>
        </p:nvGrpSpPr>
        <p:grpSpPr bwMode="auto">
          <a:xfrm>
            <a:off x="5943600" y="4343400"/>
            <a:ext cx="533400" cy="1371600"/>
            <a:chOff x="3984" y="624"/>
            <a:chExt cx="336" cy="864"/>
          </a:xfrm>
        </p:grpSpPr>
        <p:sp>
          <p:nvSpPr>
            <p:cNvPr id="440324" name="Rectangle 4"/>
            <p:cNvSpPr>
              <a:spLocks noChangeArrowheads="1"/>
            </p:cNvSpPr>
            <p:nvPr/>
          </p:nvSpPr>
          <p:spPr bwMode="auto">
            <a:xfrm>
              <a:off x="3984" y="1248"/>
              <a:ext cx="336" cy="24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25" name="Rectangle 5"/>
            <p:cNvSpPr>
              <a:spLocks noChangeArrowheads="1"/>
            </p:cNvSpPr>
            <p:nvPr/>
          </p:nvSpPr>
          <p:spPr bwMode="auto">
            <a:xfrm>
              <a:off x="3984" y="624"/>
              <a:ext cx="336" cy="24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latin typeface="Times New Roman" pitchFamily="18" charset="0"/>
              </a:endParaRPr>
            </a:p>
          </p:txBody>
        </p:sp>
        <p:sp>
          <p:nvSpPr>
            <p:cNvPr id="440326" name="Rectangle 6"/>
            <p:cNvSpPr>
              <a:spLocks noChangeArrowheads="1"/>
            </p:cNvSpPr>
            <p:nvPr/>
          </p:nvSpPr>
          <p:spPr bwMode="auto">
            <a:xfrm>
              <a:off x="3984" y="816"/>
              <a:ext cx="336" cy="24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0327" name="Rectangle 7"/>
            <p:cNvSpPr>
              <a:spLocks noChangeArrowheads="1"/>
            </p:cNvSpPr>
            <p:nvPr/>
          </p:nvSpPr>
          <p:spPr bwMode="auto">
            <a:xfrm>
              <a:off x="3984" y="1056"/>
              <a:ext cx="336" cy="24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0330" name="Group 10"/>
          <p:cNvGrpSpPr>
            <a:grpSpLocks/>
          </p:cNvGrpSpPr>
          <p:nvPr/>
        </p:nvGrpSpPr>
        <p:grpSpPr bwMode="auto">
          <a:xfrm>
            <a:off x="7391400" y="4953000"/>
            <a:ext cx="533400" cy="762000"/>
            <a:chOff x="4896" y="816"/>
            <a:chExt cx="336" cy="480"/>
          </a:xfrm>
        </p:grpSpPr>
        <p:sp>
          <p:nvSpPr>
            <p:cNvPr id="440331" name="Rectangle 11"/>
            <p:cNvSpPr>
              <a:spLocks noChangeArrowheads="1"/>
            </p:cNvSpPr>
            <p:nvPr/>
          </p:nvSpPr>
          <p:spPr bwMode="auto">
            <a:xfrm>
              <a:off x="4896" y="816"/>
              <a:ext cx="336" cy="24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latin typeface="Times New Roman" pitchFamily="18" charset="0"/>
              </a:endParaRPr>
            </a:p>
          </p:txBody>
        </p:sp>
        <p:sp>
          <p:nvSpPr>
            <p:cNvPr id="440332" name="Rectangle 12"/>
            <p:cNvSpPr>
              <a:spLocks noChangeArrowheads="1"/>
            </p:cNvSpPr>
            <p:nvPr/>
          </p:nvSpPr>
          <p:spPr bwMode="auto">
            <a:xfrm>
              <a:off x="4896" y="1056"/>
              <a:ext cx="336" cy="24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latin typeface="Times New Roman" pitchFamily="18" charset="0"/>
              </a:endParaRPr>
            </a:p>
          </p:txBody>
        </p:sp>
      </p:grpSp>
      <p:sp>
        <p:nvSpPr>
          <p:cNvPr id="440333" name="Text Box 13"/>
          <p:cNvSpPr txBox="1">
            <a:spLocks noChangeArrowheads="1"/>
          </p:cNvSpPr>
          <p:nvPr/>
        </p:nvSpPr>
        <p:spPr bwMode="auto">
          <a:xfrm>
            <a:off x="7315200" y="5715000"/>
            <a:ext cx="62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>
                <a:solidFill>
                  <a:srgbClr val="003399"/>
                </a:solidFill>
                <a:latin typeface="Arial" charset="0"/>
                <a:cs typeface="Arial" charset="0"/>
              </a:rPr>
              <a:t>n-1</a:t>
            </a:r>
          </a:p>
        </p:txBody>
      </p:sp>
      <p:sp>
        <p:nvSpPr>
          <p:cNvPr id="440336" name="Rectangle 16"/>
          <p:cNvSpPr>
            <a:spLocks noChangeArrowheads="1"/>
          </p:cNvSpPr>
          <p:nvPr/>
        </p:nvSpPr>
        <p:spPr bwMode="auto">
          <a:xfrm>
            <a:off x="8077200" y="5334000"/>
            <a:ext cx="533400" cy="381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en-US" altLang="en-US" sz="2400">
              <a:latin typeface="Times New Roman" pitchFamily="18" charset="0"/>
            </a:endParaRPr>
          </a:p>
        </p:txBody>
      </p:sp>
      <p:sp>
        <p:nvSpPr>
          <p:cNvPr id="440337" name="Rectangle 17"/>
          <p:cNvSpPr>
            <a:spLocks noChangeArrowheads="1"/>
          </p:cNvSpPr>
          <p:nvPr/>
        </p:nvSpPr>
        <p:spPr bwMode="auto">
          <a:xfrm>
            <a:off x="7391400" y="4572000"/>
            <a:ext cx="533400" cy="381000"/>
          </a:xfrm>
          <a:prstGeom prst="rect">
            <a:avLst/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0" lang="en-US" altLang="en-US" sz="2400">
              <a:latin typeface="Times New Roman" pitchFamily="18" charset="0"/>
            </a:endParaRPr>
          </a:p>
        </p:txBody>
      </p:sp>
      <p:sp>
        <p:nvSpPr>
          <p:cNvPr id="440338" name="Text Box 18"/>
          <p:cNvSpPr txBox="1">
            <a:spLocks noChangeArrowheads="1"/>
          </p:cNvSpPr>
          <p:nvPr/>
        </p:nvSpPr>
        <p:spPr bwMode="auto">
          <a:xfrm>
            <a:off x="8229600" y="57150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>
                <a:solidFill>
                  <a:srgbClr val="003399"/>
                </a:solidFill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440339" name="AutoShape 19"/>
          <p:cNvSpPr>
            <a:spLocks noChangeArrowheads="1"/>
          </p:cNvSpPr>
          <p:nvPr/>
        </p:nvSpPr>
        <p:spPr bwMode="auto">
          <a:xfrm>
            <a:off x="6629400" y="4648200"/>
            <a:ext cx="609600" cy="485775"/>
          </a:xfrm>
          <a:prstGeom prst="rightArrow">
            <a:avLst>
              <a:gd name="adj1" fmla="val 50000"/>
              <a:gd name="adj2" fmla="val 31373"/>
            </a:avLst>
          </a:prstGeom>
          <a:solidFill>
            <a:srgbClr val="3333CC"/>
          </a:solidFill>
          <a:ln w="952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40" name="Text Box 20"/>
          <p:cNvSpPr txBox="1">
            <a:spLocks noChangeArrowheads="1"/>
          </p:cNvSpPr>
          <p:nvPr/>
        </p:nvSpPr>
        <p:spPr bwMode="auto">
          <a:xfrm>
            <a:off x="6046788" y="5715000"/>
            <a:ext cx="354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>
                <a:solidFill>
                  <a:srgbClr val="003399"/>
                </a:solidFill>
                <a:latin typeface="Arial" charset="0"/>
                <a:cs typeface="Arial" charset="0"/>
              </a:rPr>
              <a:t>n</a:t>
            </a:r>
            <a:endParaRPr kumimoji="0" lang="en-US" altLang="en-US" sz="3200">
              <a:solidFill>
                <a:srgbClr val="003399"/>
              </a:solidFill>
              <a:latin typeface="Times New Roman" pitchFamily="18" charset="0"/>
            </a:endParaRPr>
          </a:p>
        </p:txBody>
      </p:sp>
      <p:sp>
        <p:nvSpPr>
          <p:cNvPr id="440341" name="Text Box 21"/>
          <p:cNvSpPr txBox="1">
            <a:spLocks noChangeArrowheads="1"/>
          </p:cNvSpPr>
          <p:nvPr/>
        </p:nvSpPr>
        <p:spPr bwMode="auto">
          <a:xfrm>
            <a:off x="914400" y="1600200"/>
            <a:ext cx="447198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What is the best way to play this game?</a:t>
            </a:r>
          </a:p>
        </p:txBody>
      </p:sp>
      <p:sp>
        <p:nvSpPr>
          <p:cNvPr id="440342" name="Text Box 22"/>
          <p:cNvSpPr txBox="1">
            <a:spLocks noChangeArrowheads="1"/>
          </p:cNvSpPr>
          <p:nvPr/>
        </p:nvSpPr>
        <p:spPr bwMode="auto">
          <a:xfrm>
            <a:off x="946150" y="2513013"/>
            <a:ext cx="6215063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Suppose there are n boxes.</a:t>
            </a:r>
          </a:p>
          <a:p>
            <a:endParaRPr lang="en-US" altLang="en-US"/>
          </a:p>
          <a:p>
            <a:r>
              <a:rPr lang="en-US" altLang="en-US"/>
              <a:t>What is the score if we just take the box one at a time?</a:t>
            </a:r>
          </a:p>
        </p:txBody>
      </p:sp>
      <p:pic>
        <p:nvPicPr>
          <p:cNvPr id="440344" name="Picture 2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863" y="3714750"/>
            <a:ext cx="2403475" cy="85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33" grpId="0"/>
      <p:bldP spid="440336" grpId="0" animBg="1"/>
      <p:bldP spid="440337" grpId="0" animBg="1"/>
      <p:bldP spid="440338" grpId="0"/>
      <p:bldP spid="440339" grpId="0" animBg="1"/>
      <p:bldP spid="440340" grpId="0"/>
      <p:bldP spid="44034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78" name="AutoShape 34"/>
          <p:cNvSpPr>
            <a:spLocks noChangeArrowheads="1"/>
          </p:cNvSpPr>
          <p:nvPr/>
        </p:nvSpPr>
        <p:spPr bwMode="auto">
          <a:xfrm>
            <a:off x="7010400" y="4038600"/>
            <a:ext cx="1981200" cy="2514600"/>
          </a:xfrm>
          <a:prstGeom prst="wedgeRoundRectCallout">
            <a:avLst>
              <a:gd name="adj1" fmla="val -68269"/>
              <a:gd name="adj2" fmla="val -17931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altLang="en-US"/>
              <a:t>Not better than the first strategy!</a:t>
            </a:r>
          </a:p>
          <a:p>
            <a:pPr algn="ctr"/>
            <a:endParaRPr lang="en-US" altLang="en-US"/>
          </a:p>
          <a:p>
            <a:pPr algn="ctr"/>
            <a:endParaRPr lang="en-US" altLang="en-US"/>
          </a:p>
          <a:p>
            <a:pPr algn="ctr"/>
            <a:endParaRPr lang="en-US" altLang="en-US"/>
          </a:p>
          <a:p>
            <a:pPr algn="ctr"/>
            <a:endParaRPr lang="en-US" altLang="en-US"/>
          </a:p>
          <a:p>
            <a:pPr algn="ctr"/>
            <a:endParaRPr lang="en-US" altLang="en-US"/>
          </a:p>
          <a:p>
            <a:pPr algn="ctr"/>
            <a:endParaRPr lang="en-US" altLang="en-US"/>
          </a:p>
        </p:txBody>
      </p:sp>
      <p:sp>
        <p:nvSpPr>
          <p:cNvPr id="441346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4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Unstacking Game</a:t>
            </a:r>
          </a:p>
        </p:txBody>
      </p:sp>
      <p:grpSp>
        <p:nvGrpSpPr>
          <p:cNvPr id="441347" name="Group 3"/>
          <p:cNvGrpSpPr>
            <a:grpSpLocks/>
          </p:cNvGrpSpPr>
          <p:nvPr/>
        </p:nvGrpSpPr>
        <p:grpSpPr bwMode="auto">
          <a:xfrm>
            <a:off x="5943600" y="1371600"/>
            <a:ext cx="533400" cy="1371600"/>
            <a:chOff x="3984" y="624"/>
            <a:chExt cx="336" cy="864"/>
          </a:xfrm>
        </p:grpSpPr>
        <p:sp>
          <p:nvSpPr>
            <p:cNvPr id="441348" name="Rectangle 4"/>
            <p:cNvSpPr>
              <a:spLocks noChangeArrowheads="1"/>
            </p:cNvSpPr>
            <p:nvPr/>
          </p:nvSpPr>
          <p:spPr bwMode="auto">
            <a:xfrm>
              <a:off x="3984" y="1248"/>
              <a:ext cx="336" cy="24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49" name="Rectangle 5"/>
            <p:cNvSpPr>
              <a:spLocks noChangeArrowheads="1"/>
            </p:cNvSpPr>
            <p:nvPr/>
          </p:nvSpPr>
          <p:spPr bwMode="auto">
            <a:xfrm>
              <a:off x="3984" y="624"/>
              <a:ext cx="336" cy="24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kumimoji="0" lang="en-US" altLang="en-US" sz="2400">
                <a:latin typeface="Times New Roman" pitchFamily="18" charset="0"/>
              </a:endParaRPr>
            </a:p>
          </p:txBody>
        </p:sp>
        <p:sp>
          <p:nvSpPr>
            <p:cNvPr id="441350" name="Rectangle 6"/>
            <p:cNvSpPr>
              <a:spLocks noChangeArrowheads="1"/>
            </p:cNvSpPr>
            <p:nvPr/>
          </p:nvSpPr>
          <p:spPr bwMode="auto">
            <a:xfrm>
              <a:off x="3984" y="816"/>
              <a:ext cx="336" cy="24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1351" name="Rectangle 7"/>
            <p:cNvSpPr>
              <a:spLocks noChangeArrowheads="1"/>
            </p:cNvSpPr>
            <p:nvPr/>
          </p:nvSpPr>
          <p:spPr bwMode="auto">
            <a:xfrm>
              <a:off x="3984" y="1056"/>
              <a:ext cx="336" cy="240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41352" name="Group 8"/>
          <p:cNvGrpSpPr>
            <a:grpSpLocks/>
          </p:cNvGrpSpPr>
          <p:nvPr/>
        </p:nvGrpSpPr>
        <p:grpSpPr bwMode="auto">
          <a:xfrm>
            <a:off x="6629400" y="1676400"/>
            <a:ext cx="1981200" cy="1524000"/>
            <a:chOff x="4416" y="816"/>
            <a:chExt cx="1248" cy="960"/>
          </a:xfrm>
        </p:grpSpPr>
        <p:grpSp>
          <p:nvGrpSpPr>
            <p:cNvPr id="441353" name="Group 9"/>
            <p:cNvGrpSpPr>
              <a:grpSpLocks/>
            </p:cNvGrpSpPr>
            <p:nvPr/>
          </p:nvGrpSpPr>
          <p:grpSpPr bwMode="auto">
            <a:xfrm>
              <a:off x="4896" y="960"/>
              <a:ext cx="336" cy="816"/>
              <a:chOff x="4896" y="960"/>
              <a:chExt cx="336" cy="816"/>
            </a:xfrm>
          </p:grpSpPr>
          <p:grpSp>
            <p:nvGrpSpPr>
              <p:cNvPr id="441354" name="Group 10"/>
              <p:cNvGrpSpPr>
                <a:grpSpLocks/>
              </p:cNvGrpSpPr>
              <p:nvPr/>
            </p:nvGrpSpPr>
            <p:grpSpPr bwMode="auto">
              <a:xfrm>
                <a:off x="4896" y="960"/>
                <a:ext cx="336" cy="480"/>
                <a:chOff x="4896" y="816"/>
                <a:chExt cx="336" cy="480"/>
              </a:xfrm>
            </p:grpSpPr>
            <p:sp>
              <p:nvSpPr>
                <p:cNvPr id="441355" name="Rectangle 11"/>
                <p:cNvSpPr>
                  <a:spLocks noChangeArrowheads="1"/>
                </p:cNvSpPr>
                <p:nvPr/>
              </p:nvSpPr>
              <p:spPr bwMode="auto">
                <a:xfrm>
                  <a:off x="4896" y="816"/>
                  <a:ext cx="336" cy="240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kumimoji="0" lang="en-US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441356" name="Rectangle 12"/>
                <p:cNvSpPr>
                  <a:spLocks noChangeArrowheads="1"/>
                </p:cNvSpPr>
                <p:nvPr/>
              </p:nvSpPr>
              <p:spPr bwMode="auto">
                <a:xfrm>
                  <a:off x="4896" y="1056"/>
                  <a:ext cx="336" cy="240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kumimoji="0" lang="en-US" altLang="en-US" sz="24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441357" name="Text Box 13"/>
              <p:cNvSpPr txBox="1">
                <a:spLocks noChangeArrowheads="1"/>
              </p:cNvSpPr>
              <p:nvPr/>
            </p:nvSpPr>
            <p:spPr bwMode="auto">
              <a:xfrm>
                <a:off x="4992" y="148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0" lang="en-US" altLang="en-US" sz="2400">
                    <a:solidFill>
                      <a:srgbClr val="003399"/>
                    </a:solidFill>
                    <a:latin typeface="Arial" charset="0"/>
                    <a:cs typeface="Arial" charset="0"/>
                  </a:rPr>
                  <a:t>n</a:t>
                </a:r>
              </a:p>
            </p:txBody>
          </p:sp>
        </p:grpSp>
        <p:grpSp>
          <p:nvGrpSpPr>
            <p:cNvPr id="441358" name="Group 14"/>
            <p:cNvGrpSpPr>
              <a:grpSpLocks/>
            </p:cNvGrpSpPr>
            <p:nvPr/>
          </p:nvGrpSpPr>
          <p:grpSpPr bwMode="auto">
            <a:xfrm>
              <a:off x="5328" y="960"/>
              <a:ext cx="336" cy="816"/>
              <a:chOff x="5328" y="960"/>
              <a:chExt cx="336" cy="816"/>
            </a:xfrm>
          </p:grpSpPr>
          <p:grpSp>
            <p:nvGrpSpPr>
              <p:cNvPr id="441359" name="Group 15"/>
              <p:cNvGrpSpPr>
                <a:grpSpLocks/>
              </p:cNvGrpSpPr>
              <p:nvPr/>
            </p:nvGrpSpPr>
            <p:grpSpPr bwMode="auto">
              <a:xfrm>
                <a:off x="5328" y="960"/>
                <a:ext cx="336" cy="480"/>
                <a:chOff x="5328" y="816"/>
                <a:chExt cx="336" cy="480"/>
              </a:xfrm>
            </p:grpSpPr>
            <p:sp>
              <p:nvSpPr>
                <p:cNvPr id="441360" name="Rectangle 16"/>
                <p:cNvSpPr>
                  <a:spLocks noChangeArrowheads="1"/>
                </p:cNvSpPr>
                <p:nvPr/>
              </p:nvSpPr>
              <p:spPr bwMode="auto">
                <a:xfrm>
                  <a:off x="5328" y="1056"/>
                  <a:ext cx="336" cy="240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kumimoji="0" lang="en-US" altLang="en-US" sz="2400">
                    <a:latin typeface="Times New Roman" pitchFamily="18" charset="0"/>
                  </a:endParaRPr>
                </a:p>
              </p:txBody>
            </p:sp>
            <p:sp>
              <p:nvSpPr>
                <p:cNvPr id="441361" name="Rectangle 17"/>
                <p:cNvSpPr>
                  <a:spLocks noChangeArrowheads="1"/>
                </p:cNvSpPr>
                <p:nvPr/>
              </p:nvSpPr>
              <p:spPr bwMode="auto">
                <a:xfrm>
                  <a:off x="5328" y="816"/>
                  <a:ext cx="336" cy="240"/>
                </a:xfrm>
                <a:prstGeom prst="rect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miter lim="800000"/>
                  <a:headEnd/>
                  <a:tailEnd type="none" w="lg" len="lg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:endParaRPr kumimoji="0" lang="en-US" altLang="en-US" sz="2400"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441362" name="Text Box 18"/>
              <p:cNvSpPr txBox="1">
                <a:spLocks noChangeArrowheads="1"/>
              </p:cNvSpPr>
              <p:nvPr/>
            </p:nvSpPr>
            <p:spPr bwMode="auto">
              <a:xfrm>
                <a:off x="5424" y="1488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0" lang="en-US" altLang="en-US" sz="2400">
                    <a:solidFill>
                      <a:srgbClr val="003399"/>
                    </a:solidFill>
                    <a:latin typeface="Arial" charset="0"/>
                    <a:cs typeface="Arial" charset="0"/>
                  </a:rPr>
                  <a:t>n</a:t>
                </a:r>
              </a:p>
            </p:txBody>
          </p:sp>
        </p:grpSp>
        <p:sp>
          <p:nvSpPr>
            <p:cNvPr id="441363" name="AutoShape 19"/>
            <p:cNvSpPr>
              <a:spLocks noChangeArrowheads="1"/>
            </p:cNvSpPr>
            <p:nvPr/>
          </p:nvSpPr>
          <p:spPr bwMode="auto">
            <a:xfrm>
              <a:off x="4416" y="816"/>
              <a:ext cx="384" cy="306"/>
            </a:xfrm>
            <a:prstGeom prst="rightArrow">
              <a:avLst>
                <a:gd name="adj1" fmla="val 50000"/>
                <a:gd name="adj2" fmla="val 31373"/>
              </a:avLst>
            </a:prstGeom>
            <a:solidFill>
              <a:srgbClr val="3333CC"/>
            </a:solidFill>
            <a:ln w="9525">
              <a:solidFill>
                <a:schemeClr val="tx1"/>
              </a:solidFill>
              <a:miter lim="800000"/>
              <a:headEnd/>
              <a:tailEnd type="non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1364" name="Text Box 20"/>
          <p:cNvSpPr txBox="1">
            <a:spLocks noChangeArrowheads="1"/>
          </p:cNvSpPr>
          <p:nvPr/>
        </p:nvSpPr>
        <p:spPr bwMode="auto">
          <a:xfrm>
            <a:off x="5953125" y="2743200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sz="2400">
                <a:solidFill>
                  <a:srgbClr val="003399"/>
                </a:solidFill>
                <a:latin typeface="Arial" charset="0"/>
                <a:cs typeface="Arial" charset="0"/>
              </a:rPr>
              <a:t>2n</a:t>
            </a:r>
            <a:endParaRPr kumimoji="0" lang="en-US" altLang="en-US" sz="3200">
              <a:solidFill>
                <a:srgbClr val="003399"/>
              </a:solidFill>
              <a:latin typeface="Times New Roman" pitchFamily="18" charset="0"/>
            </a:endParaRPr>
          </a:p>
        </p:txBody>
      </p:sp>
      <p:sp>
        <p:nvSpPr>
          <p:cNvPr id="441365" name="Text Box 21"/>
          <p:cNvSpPr txBox="1">
            <a:spLocks noChangeArrowheads="1"/>
          </p:cNvSpPr>
          <p:nvPr/>
        </p:nvSpPr>
        <p:spPr bwMode="auto">
          <a:xfrm>
            <a:off x="914400" y="1600200"/>
            <a:ext cx="4471988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What is the best way to play this game?</a:t>
            </a:r>
          </a:p>
        </p:txBody>
      </p:sp>
      <p:sp>
        <p:nvSpPr>
          <p:cNvPr id="441366" name="Text Box 22"/>
          <p:cNvSpPr txBox="1">
            <a:spLocks noChangeArrowheads="1"/>
          </p:cNvSpPr>
          <p:nvPr/>
        </p:nvSpPr>
        <p:spPr bwMode="auto">
          <a:xfrm>
            <a:off x="946150" y="2819400"/>
            <a:ext cx="63960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Suppose there are n boxes.</a:t>
            </a:r>
          </a:p>
          <a:p>
            <a:endParaRPr lang="en-US" altLang="en-US"/>
          </a:p>
          <a:p>
            <a:r>
              <a:rPr lang="en-US" altLang="en-US"/>
              <a:t>What is the score if we cut the stack into half each time?</a:t>
            </a:r>
          </a:p>
        </p:txBody>
      </p:sp>
      <p:sp>
        <p:nvSpPr>
          <p:cNvPr id="441368" name="Text Box 24"/>
          <p:cNvSpPr txBox="1">
            <a:spLocks noChangeArrowheads="1"/>
          </p:cNvSpPr>
          <p:nvPr/>
        </p:nvSpPr>
        <p:spPr bwMode="auto">
          <a:xfrm>
            <a:off x="990600" y="4129088"/>
            <a:ext cx="5778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Say n=8, then the score is </a:t>
            </a:r>
            <a:r>
              <a:rPr lang="en-US" altLang="en-US">
                <a:solidFill>
                  <a:srgbClr val="A50021"/>
                </a:solidFill>
              </a:rPr>
              <a:t>1</a:t>
            </a:r>
            <a:r>
              <a:rPr lang="en-US" altLang="en-US"/>
              <a:t>x4x4 + </a:t>
            </a:r>
            <a:r>
              <a:rPr lang="en-US" altLang="en-US">
                <a:solidFill>
                  <a:srgbClr val="A50021"/>
                </a:solidFill>
              </a:rPr>
              <a:t>2</a:t>
            </a:r>
            <a:r>
              <a:rPr lang="en-US" altLang="en-US"/>
              <a:t>x2x2 + </a:t>
            </a:r>
            <a:r>
              <a:rPr lang="en-US" altLang="en-US">
                <a:solidFill>
                  <a:srgbClr val="A50021"/>
                </a:solidFill>
              </a:rPr>
              <a:t>4</a:t>
            </a:r>
            <a:r>
              <a:rPr lang="en-US" altLang="en-US"/>
              <a:t>x1 = 28</a:t>
            </a:r>
          </a:p>
        </p:txBody>
      </p:sp>
      <p:sp>
        <p:nvSpPr>
          <p:cNvPr id="441369" name="AutoShape 25"/>
          <p:cNvSpPr>
            <a:spLocks/>
          </p:cNvSpPr>
          <p:nvPr/>
        </p:nvSpPr>
        <p:spPr bwMode="auto">
          <a:xfrm rot="16200000">
            <a:off x="4076700" y="4305300"/>
            <a:ext cx="304800" cy="685800"/>
          </a:xfrm>
          <a:prstGeom prst="leftBrace">
            <a:avLst>
              <a:gd name="adj1" fmla="val 187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1370" name="Text Box 26"/>
          <p:cNvSpPr txBox="1">
            <a:spLocks noChangeArrowheads="1"/>
          </p:cNvSpPr>
          <p:nvPr/>
        </p:nvSpPr>
        <p:spPr bwMode="auto">
          <a:xfrm>
            <a:off x="3527425" y="4940300"/>
            <a:ext cx="11033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first round</a:t>
            </a:r>
          </a:p>
        </p:txBody>
      </p:sp>
      <p:sp>
        <p:nvSpPr>
          <p:cNvPr id="441371" name="AutoShape 27"/>
          <p:cNvSpPr>
            <a:spLocks/>
          </p:cNvSpPr>
          <p:nvPr/>
        </p:nvSpPr>
        <p:spPr bwMode="auto">
          <a:xfrm rot="16200000">
            <a:off x="4991100" y="4305300"/>
            <a:ext cx="304800" cy="685800"/>
          </a:xfrm>
          <a:prstGeom prst="leftBrace">
            <a:avLst>
              <a:gd name="adj1" fmla="val 1875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1372" name="AutoShape 28"/>
          <p:cNvSpPr>
            <a:spLocks/>
          </p:cNvSpPr>
          <p:nvPr/>
        </p:nvSpPr>
        <p:spPr bwMode="auto">
          <a:xfrm rot="16200000">
            <a:off x="5791200" y="4419600"/>
            <a:ext cx="304800" cy="457200"/>
          </a:xfrm>
          <a:prstGeom prst="leftBrace">
            <a:avLst>
              <a:gd name="adj1" fmla="val 125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1373" name="Text Box 29"/>
          <p:cNvSpPr txBox="1">
            <a:spLocks noChangeArrowheads="1"/>
          </p:cNvSpPr>
          <p:nvPr/>
        </p:nvSpPr>
        <p:spPr bwMode="auto">
          <a:xfrm>
            <a:off x="4810125" y="4953000"/>
            <a:ext cx="7524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second</a:t>
            </a:r>
          </a:p>
        </p:txBody>
      </p:sp>
      <p:sp>
        <p:nvSpPr>
          <p:cNvPr id="441374" name="Text Box 30"/>
          <p:cNvSpPr txBox="1">
            <a:spLocks noChangeArrowheads="1"/>
          </p:cNvSpPr>
          <p:nvPr/>
        </p:nvSpPr>
        <p:spPr bwMode="auto">
          <a:xfrm>
            <a:off x="5637213" y="4953000"/>
            <a:ext cx="61118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/>
              <a:t>third</a:t>
            </a:r>
          </a:p>
        </p:txBody>
      </p:sp>
      <p:sp>
        <p:nvSpPr>
          <p:cNvPr id="441375" name="Text Box 31"/>
          <p:cNvSpPr txBox="1">
            <a:spLocks noChangeArrowheads="1"/>
          </p:cNvSpPr>
          <p:nvPr/>
        </p:nvSpPr>
        <p:spPr bwMode="auto">
          <a:xfrm>
            <a:off x="1003300" y="5729288"/>
            <a:ext cx="49879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Say n=16, then the score is 8x8 + 2x28 = 120</a:t>
            </a:r>
          </a:p>
        </p:txBody>
      </p:sp>
      <p:pic>
        <p:nvPicPr>
          <p:cNvPr id="441377" name="Picture 3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591175"/>
            <a:ext cx="1254125" cy="65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78" grpId="0" animBg="1"/>
      <p:bldP spid="441364" grpId="0"/>
      <p:bldP spid="441366" grpId="0"/>
      <p:bldP spid="441368" grpId="0"/>
      <p:bldP spid="441369" grpId="0" animBg="1"/>
      <p:bldP spid="441370" grpId="0"/>
      <p:bldP spid="441371" grpId="0" animBg="1"/>
      <p:bldP spid="441372" grpId="0" animBg="1"/>
      <p:bldP spid="441373" grpId="0"/>
      <p:bldP spid="441374" grpId="0"/>
      <p:bldP spid="44137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4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Unstacking Game</a:t>
            </a:r>
          </a:p>
        </p:txBody>
      </p:sp>
      <p:sp>
        <p:nvSpPr>
          <p:cNvPr id="438275" name="Rectangle 3"/>
          <p:cNvSpPr>
            <a:spLocks noChangeArrowheads="1"/>
          </p:cNvSpPr>
          <p:nvPr/>
        </p:nvSpPr>
        <p:spPr bwMode="auto">
          <a:xfrm>
            <a:off x="762000" y="1371600"/>
            <a:ext cx="5867400" cy="381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 i="1">
                <a:solidFill>
                  <a:srgbClr val="A50021"/>
                </a:solidFill>
                <a:latin typeface="Comic Sans MS" pitchFamily="66" charset="0"/>
              </a:rPr>
              <a:t>Claim:</a:t>
            </a:r>
            <a:r>
              <a:rPr lang="en-US" altLang="en-US" sz="1800">
                <a:latin typeface="Comic Sans MS" pitchFamily="66" charset="0"/>
              </a:rPr>
              <a:t> Every way of unstacking</a:t>
            </a:r>
            <a:r>
              <a:rPr lang="en-US" altLang="en-US" sz="1800" i="1">
                <a:latin typeface="Comic Sans MS" pitchFamily="66" charset="0"/>
              </a:rPr>
              <a:t> </a:t>
            </a:r>
            <a:r>
              <a:rPr lang="en-US" altLang="en-US" sz="1800">
                <a:latin typeface="Comic Sans MS" pitchFamily="66" charset="0"/>
              </a:rPr>
              <a:t>gives the same score.</a:t>
            </a:r>
          </a:p>
        </p:txBody>
      </p:sp>
      <p:sp>
        <p:nvSpPr>
          <p:cNvPr id="438277" name="Rectangle 5"/>
          <p:cNvSpPr>
            <a:spLocks noChangeArrowheads="1"/>
          </p:cNvSpPr>
          <p:nvPr/>
        </p:nvSpPr>
        <p:spPr bwMode="auto">
          <a:xfrm>
            <a:off x="685800" y="2286000"/>
            <a:ext cx="579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 i="1">
                <a:latin typeface="Comic Sans MS" pitchFamily="66" charset="0"/>
              </a:rPr>
              <a:t>Claim:</a:t>
            </a:r>
            <a:r>
              <a:rPr lang="en-US" altLang="en-US" sz="1800">
                <a:latin typeface="Comic Sans MS" pitchFamily="66" charset="0"/>
              </a:rPr>
              <a:t> Starting with size 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n</a:t>
            </a:r>
            <a:r>
              <a:rPr lang="en-US" altLang="en-US" sz="1800" i="1">
                <a:solidFill>
                  <a:srgbClr val="3333CC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latin typeface="Comic Sans MS" pitchFamily="66" charset="0"/>
              </a:rPr>
              <a:t>stack, final score will be </a:t>
            </a:r>
          </a:p>
        </p:txBody>
      </p:sp>
      <p:graphicFrame>
        <p:nvGraphicFramePr>
          <p:cNvPr id="438278" name="Object 6"/>
          <p:cNvGraphicFramePr>
            <a:graphicFrameLocks noChangeAspect="1"/>
          </p:cNvGraphicFramePr>
          <p:nvPr/>
        </p:nvGraphicFramePr>
        <p:xfrm>
          <a:off x="6400800" y="2133600"/>
          <a:ext cx="928688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296" name="Equation" r:id="rId3" imgW="533160" imgH="406080" progId="Equation.DSMT4">
                  <p:embed/>
                </p:oleObj>
              </mc:Choice>
              <mc:Fallback>
                <p:oleObj name="Equation" r:id="rId3" imgW="533160" imgH="4060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2133600"/>
                        <a:ext cx="928688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8279" name="Text Box 7"/>
          <p:cNvSpPr txBox="1">
            <a:spLocks noChangeArrowheads="1"/>
          </p:cNvSpPr>
          <p:nvPr/>
        </p:nvSpPr>
        <p:spPr bwMode="auto">
          <a:xfrm>
            <a:off x="685800" y="2895600"/>
            <a:ext cx="533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 i="1"/>
              <a:t>Proof</a:t>
            </a:r>
            <a:r>
              <a:rPr kumimoji="0" lang="en-US" altLang="en-US"/>
              <a:t>: by Induction with </a:t>
            </a:r>
            <a:r>
              <a:rPr kumimoji="0" lang="en-US" altLang="en-US" i="1"/>
              <a:t>Claim</a:t>
            </a:r>
            <a:r>
              <a:rPr kumimoji="0" lang="en-US" altLang="en-US"/>
              <a:t>(</a:t>
            </a:r>
            <a:r>
              <a:rPr kumimoji="0" lang="en-US" altLang="en-US" i="1">
                <a:solidFill>
                  <a:srgbClr val="008000"/>
                </a:solidFill>
              </a:rPr>
              <a:t>n</a:t>
            </a:r>
            <a:r>
              <a:rPr kumimoji="0" lang="en-US" altLang="en-US"/>
              <a:t>) as hypothesis</a:t>
            </a:r>
          </a:p>
        </p:txBody>
      </p:sp>
      <p:graphicFrame>
        <p:nvGraphicFramePr>
          <p:cNvPr id="438280" name="Object 8"/>
          <p:cNvGraphicFramePr>
            <a:graphicFrameLocks noChangeAspect="1"/>
          </p:cNvGraphicFramePr>
          <p:nvPr/>
        </p:nvGraphicFramePr>
        <p:xfrm>
          <a:off x="3733800" y="4606925"/>
          <a:ext cx="1066800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8297" name="Equation" r:id="rId5" imgW="723600" imgH="406080" progId="Equation.DSMT4">
                  <p:embed/>
                </p:oleObj>
              </mc:Choice>
              <mc:Fallback>
                <p:oleObj name="Equation" r:id="rId5" imgW="723600" imgH="4060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4606925"/>
                        <a:ext cx="1066800" cy="598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8283" name="Text Box 11"/>
          <p:cNvSpPr txBox="1">
            <a:spLocks noChangeArrowheads="1"/>
          </p:cNvSpPr>
          <p:nvPr/>
        </p:nvSpPr>
        <p:spPr bwMode="auto">
          <a:xfrm>
            <a:off x="2676525" y="5719763"/>
            <a:ext cx="1895475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i="1">
                <a:latin typeface="Arial" charset="0"/>
              </a:rPr>
              <a:t>Claim</a:t>
            </a:r>
            <a:r>
              <a:rPr kumimoji="0" lang="en-US" altLang="en-US">
                <a:latin typeface="Arial" charset="0"/>
              </a:rPr>
              <a:t>(</a:t>
            </a:r>
            <a:r>
              <a:rPr kumimoji="0" lang="en-US" altLang="en-US">
                <a:solidFill>
                  <a:srgbClr val="0000FF"/>
                </a:solidFill>
                <a:latin typeface="Arial" charset="0"/>
              </a:rPr>
              <a:t>0</a:t>
            </a:r>
            <a:r>
              <a:rPr kumimoji="0" lang="en-US" altLang="en-US">
                <a:latin typeface="Arial" charset="0"/>
              </a:rPr>
              <a:t>) is okay.</a:t>
            </a:r>
          </a:p>
        </p:txBody>
      </p:sp>
      <p:sp>
        <p:nvSpPr>
          <p:cNvPr id="438284" name="Text Box 12"/>
          <p:cNvSpPr txBox="1">
            <a:spLocks noChangeArrowheads="1"/>
          </p:cNvSpPr>
          <p:nvPr/>
        </p:nvSpPr>
        <p:spPr bwMode="auto">
          <a:xfrm>
            <a:off x="2514600" y="4697413"/>
            <a:ext cx="1257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latin typeface="Arial" charset="0"/>
                <a:cs typeface="Arial" charset="0"/>
              </a:rPr>
              <a:t> score =</a:t>
            </a:r>
            <a:r>
              <a:rPr kumimoji="0" lang="en-US" altLang="en-US">
                <a:solidFill>
                  <a:srgbClr val="3333CC"/>
                </a:solidFill>
                <a:latin typeface="Arial" charset="0"/>
                <a:cs typeface="Arial" charset="0"/>
              </a:rPr>
              <a:t> </a:t>
            </a:r>
            <a:r>
              <a:rPr kumimoji="0" lang="en-US" altLang="en-US">
                <a:solidFill>
                  <a:srgbClr val="0000FF"/>
                </a:solidFill>
                <a:latin typeface="Arial" charset="0"/>
                <a:cs typeface="Arial" charset="0"/>
              </a:rPr>
              <a:t>0</a:t>
            </a:r>
            <a:r>
              <a:rPr kumimoji="0" lang="en-US" altLang="en-US">
                <a:solidFill>
                  <a:srgbClr val="3333CC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438285" name="Rectangle 13"/>
          <p:cNvSpPr>
            <a:spLocks noChangeArrowheads="1"/>
          </p:cNvSpPr>
          <p:nvPr/>
        </p:nvSpPr>
        <p:spPr bwMode="auto">
          <a:xfrm>
            <a:off x="1752600" y="3921125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2000" b="1">
                <a:latin typeface="Comic Sans MS" pitchFamily="66" charset="0"/>
              </a:rPr>
              <a:t>Base case</a:t>
            </a:r>
            <a:r>
              <a:rPr lang="en-US" altLang="en-US" sz="2000">
                <a:latin typeface="Comic Sans MS" pitchFamily="66" charset="0"/>
              </a:rPr>
              <a:t> </a:t>
            </a:r>
            <a:r>
              <a:rPr lang="en-US" altLang="en-US" sz="2000" i="1">
                <a:solidFill>
                  <a:srgbClr val="008000"/>
                </a:solidFill>
                <a:latin typeface="Comic Sans MS" pitchFamily="66" charset="0"/>
              </a:rPr>
              <a:t>n</a:t>
            </a:r>
            <a:r>
              <a:rPr lang="en-US" altLang="en-US" sz="2000" i="1">
                <a:solidFill>
                  <a:srgbClr val="3333CC"/>
                </a:solidFill>
                <a:latin typeface="Comic Sans MS" pitchFamily="66" charset="0"/>
              </a:rPr>
              <a:t> </a:t>
            </a:r>
            <a:r>
              <a:rPr lang="en-US" altLang="en-US" sz="2000">
                <a:latin typeface="Comic Sans MS" pitchFamily="66" charset="0"/>
              </a:rPr>
              <a:t>= </a:t>
            </a:r>
            <a:r>
              <a:rPr lang="en-US" altLang="en-US" sz="2000">
                <a:solidFill>
                  <a:srgbClr val="0000FF"/>
                </a:solidFill>
                <a:latin typeface="Comic Sans MS" pitchFamily="66" charset="0"/>
              </a:rPr>
              <a:t>0</a:t>
            </a:r>
            <a:r>
              <a:rPr lang="en-US" altLang="en-US" sz="2000">
                <a:latin typeface="Comic Sans MS" pitchFamily="66" charset="0"/>
              </a:rPr>
              <a:t>:</a:t>
            </a:r>
            <a:endParaRPr lang="en-US" altLang="en-US" sz="2000">
              <a:solidFill>
                <a:srgbClr val="3333CC"/>
              </a:solidFill>
              <a:latin typeface="Comic Sans MS" pitchFamily="66" charset="0"/>
            </a:endParaRPr>
          </a:p>
          <a:p>
            <a:pPr>
              <a:buFontTx/>
              <a:buNone/>
            </a:pPr>
            <a:endParaRPr lang="en-US" altLang="en-US" sz="20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7" grpId="0"/>
      <p:bldP spid="438279" grpId="0"/>
      <p:bldP spid="438283" grpId="0" animBg="1"/>
      <p:bldP spid="438284" grpId="0"/>
      <p:bldP spid="438285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4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Unstacking Game</a:t>
            </a:r>
          </a:p>
        </p:txBody>
      </p:sp>
      <p:sp>
        <p:nvSpPr>
          <p:cNvPr id="437251" name="Rectangle 3"/>
          <p:cNvSpPr>
            <a:spLocks noChangeArrowheads="1"/>
          </p:cNvSpPr>
          <p:nvPr/>
        </p:nvSpPr>
        <p:spPr bwMode="auto">
          <a:xfrm>
            <a:off x="2209800" y="1447800"/>
            <a:ext cx="46482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 b="1">
                <a:latin typeface="Comic Sans MS" pitchFamily="66" charset="0"/>
              </a:rPr>
              <a:t>Inductive step.</a:t>
            </a:r>
            <a:r>
              <a:rPr lang="en-US" altLang="en-US" sz="1800">
                <a:latin typeface="Comic Sans MS" pitchFamily="66" charset="0"/>
              </a:rPr>
              <a:t>  assume for 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n</a:t>
            </a:r>
            <a:r>
              <a:rPr lang="en-US" altLang="en-US" sz="1800">
                <a:latin typeface="Comic Sans MS" pitchFamily="66" charset="0"/>
              </a:rPr>
              <a:t>-stack, 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                           and then prove </a:t>
            </a:r>
            <a:r>
              <a:rPr lang="en-US" altLang="en-US" sz="1800" i="1">
                <a:latin typeface="Comic Sans MS" pitchFamily="66" charset="0"/>
              </a:rPr>
              <a:t>C</a:t>
            </a:r>
            <a:r>
              <a:rPr lang="en-US" altLang="en-US" sz="1800">
                <a:latin typeface="Comic Sans MS" pitchFamily="66" charset="0"/>
              </a:rPr>
              <a:t>(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n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+1</a:t>
            </a:r>
            <a:r>
              <a:rPr lang="en-US" altLang="en-US" sz="1800">
                <a:latin typeface="Comic Sans MS" pitchFamily="66" charset="0"/>
              </a:rPr>
              <a:t>):</a:t>
            </a:r>
          </a:p>
          <a:p>
            <a:pPr>
              <a:buFontTx/>
              <a:buNone/>
            </a:pPr>
            <a:endParaRPr lang="en-US" altLang="en-US" sz="180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altLang="en-US" sz="1800">
                <a:latin typeface="Comic Sans MS" pitchFamily="66" charset="0"/>
              </a:rPr>
              <a:t>(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n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+1</a:t>
            </a:r>
            <a:r>
              <a:rPr lang="en-US" altLang="en-US" sz="1800">
                <a:latin typeface="Comic Sans MS" pitchFamily="66" charset="0"/>
              </a:rPr>
              <a:t>)-stack score =</a:t>
            </a:r>
          </a:p>
        </p:txBody>
      </p:sp>
      <p:graphicFrame>
        <p:nvGraphicFramePr>
          <p:cNvPr id="437252" name="Object 4"/>
          <p:cNvGraphicFramePr>
            <a:graphicFrameLocks noChangeAspect="1"/>
          </p:cNvGraphicFramePr>
          <p:nvPr/>
        </p:nvGraphicFramePr>
        <p:xfrm>
          <a:off x="4419600" y="2400300"/>
          <a:ext cx="1017588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269" name="Equation" r:id="rId3" imgW="571320" imgH="406080" progId="Equation.DSMT4">
                  <p:embed/>
                </p:oleObj>
              </mc:Choice>
              <mc:Fallback>
                <p:oleObj name="Equation" r:id="rId3" imgW="571320" imgH="4060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400300"/>
                        <a:ext cx="1017588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7253" name="Rectangle 5"/>
          <p:cNvSpPr>
            <a:spLocks noChangeArrowheads="1"/>
          </p:cNvSpPr>
          <p:nvPr/>
        </p:nvSpPr>
        <p:spPr bwMode="auto">
          <a:xfrm>
            <a:off x="2286000" y="3657600"/>
            <a:ext cx="37338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 b="1">
                <a:latin typeface="Comic Sans MS" pitchFamily="66" charset="0"/>
              </a:rPr>
              <a:t>Case 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n+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1</a:t>
            </a:r>
            <a:r>
              <a:rPr lang="en-US" altLang="en-US" sz="1800" i="1">
                <a:solidFill>
                  <a:srgbClr val="3333CC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latin typeface="Comic Sans MS" pitchFamily="66" charset="0"/>
              </a:rPr>
              <a:t>= </a:t>
            </a:r>
            <a:r>
              <a:rPr lang="en-US" altLang="en-US" sz="180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en-US" altLang="en-US" sz="1800">
                <a:latin typeface="Comic Sans MS" pitchFamily="66" charset="0"/>
              </a:rPr>
              <a:t>. verify for </a:t>
            </a:r>
            <a:r>
              <a:rPr lang="en-US" altLang="en-US" sz="1800">
                <a:solidFill>
                  <a:srgbClr val="0000FF"/>
                </a:solidFill>
                <a:latin typeface="Comic Sans MS" pitchFamily="66" charset="0"/>
              </a:rPr>
              <a:t>1</a:t>
            </a:r>
            <a:r>
              <a:rPr lang="en-US" altLang="en-US" sz="1800">
                <a:latin typeface="Comic Sans MS" pitchFamily="66" charset="0"/>
              </a:rPr>
              <a:t>-stack:</a:t>
            </a:r>
          </a:p>
          <a:p>
            <a:pPr>
              <a:buFontTx/>
              <a:buNone/>
            </a:pPr>
            <a:endParaRPr lang="en-US" altLang="en-US" sz="180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altLang="en-US" sz="1800">
                <a:latin typeface="Comic Sans MS" pitchFamily="66" charset="0"/>
              </a:rPr>
              <a:t>     score =</a:t>
            </a:r>
            <a:r>
              <a:rPr lang="en-US" altLang="en-US" sz="1800">
                <a:solidFill>
                  <a:srgbClr val="3333CC"/>
                </a:solidFill>
                <a:latin typeface="Comic Sans MS" pitchFamily="66" charset="0"/>
              </a:rPr>
              <a:t> </a:t>
            </a:r>
            <a:r>
              <a:rPr lang="en-US" altLang="en-US" sz="1800">
                <a:latin typeface="Comic Sans MS" pitchFamily="66" charset="0"/>
              </a:rPr>
              <a:t>0</a:t>
            </a:r>
          </a:p>
        </p:txBody>
      </p:sp>
      <p:sp>
        <p:nvSpPr>
          <p:cNvPr id="437256" name="Text Box 8"/>
          <p:cNvSpPr txBox="1">
            <a:spLocks noChangeArrowheads="1"/>
          </p:cNvSpPr>
          <p:nvPr/>
        </p:nvSpPr>
        <p:spPr bwMode="auto">
          <a:xfrm>
            <a:off x="2747963" y="5181600"/>
            <a:ext cx="1443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i="1"/>
              <a:t>C</a:t>
            </a:r>
            <a:r>
              <a:rPr kumimoji="0" lang="en-US" altLang="en-US"/>
              <a:t>(</a:t>
            </a:r>
            <a:r>
              <a:rPr kumimoji="0" lang="en-US" altLang="en-US">
                <a:solidFill>
                  <a:srgbClr val="0000FF"/>
                </a:solidFill>
              </a:rPr>
              <a:t>1</a:t>
            </a:r>
            <a:r>
              <a:rPr kumimoji="0" lang="en-US" altLang="en-US"/>
              <a:t>) is okay.</a:t>
            </a:r>
          </a:p>
        </p:txBody>
      </p:sp>
      <p:graphicFrame>
        <p:nvGraphicFramePr>
          <p:cNvPr id="437257" name="Object 9"/>
          <p:cNvGraphicFramePr>
            <a:graphicFrameLocks noChangeAspect="1"/>
          </p:cNvGraphicFramePr>
          <p:nvPr/>
        </p:nvGraphicFramePr>
        <p:xfrm>
          <a:off x="3810000" y="4203700"/>
          <a:ext cx="97155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7270" name="Equation" r:id="rId5" imgW="660240" imgH="406080" progId="Equation.DSMT4">
                  <p:embed/>
                </p:oleObj>
              </mc:Choice>
              <mc:Fallback>
                <p:oleObj name="Equation" r:id="rId5" imgW="660240" imgH="4060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203700"/>
                        <a:ext cx="97155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6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Text Box 2"/>
          <p:cNvSpPr txBox="1">
            <a:spLocks noChangeArrowheads="1"/>
          </p:cNvSpPr>
          <p:nvPr/>
        </p:nvSpPr>
        <p:spPr bwMode="auto">
          <a:xfrm>
            <a:off x="3200400" y="457200"/>
            <a:ext cx="2674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Unstacking Game</a:t>
            </a:r>
          </a:p>
        </p:txBody>
      </p:sp>
      <p:sp>
        <p:nvSpPr>
          <p:cNvPr id="442376" name="Rectangle 8"/>
          <p:cNvSpPr>
            <a:spLocks noChangeArrowheads="1"/>
          </p:cNvSpPr>
          <p:nvPr/>
        </p:nvSpPr>
        <p:spPr bwMode="auto">
          <a:xfrm>
            <a:off x="1371600" y="1565275"/>
            <a:ext cx="6324600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kumimoji="0" lang="en-US" altLang="en-US" b="1">
                <a:latin typeface="Arial" charset="0"/>
                <a:cs typeface="Arial" charset="0"/>
              </a:rPr>
              <a:t>Case </a:t>
            </a:r>
            <a:r>
              <a:rPr kumimoji="0" lang="en-US" altLang="en-US" i="1">
                <a:solidFill>
                  <a:srgbClr val="008000"/>
                </a:solidFill>
                <a:latin typeface="Arial" charset="0"/>
                <a:cs typeface="Arial" charset="0"/>
              </a:rPr>
              <a:t>n+</a:t>
            </a:r>
            <a:r>
              <a:rPr kumimoji="0" lang="en-US" altLang="en-US">
                <a:solidFill>
                  <a:srgbClr val="008000"/>
                </a:solidFill>
                <a:latin typeface="Arial" charset="0"/>
                <a:cs typeface="Arial" charset="0"/>
              </a:rPr>
              <a:t>1</a:t>
            </a:r>
            <a:r>
              <a:rPr kumimoji="0" lang="en-US" altLang="en-US" i="1">
                <a:solidFill>
                  <a:srgbClr val="3333CC"/>
                </a:solidFill>
                <a:latin typeface="Arial" charset="0"/>
                <a:cs typeface="Arial" charset="0"/>
              </a:rPr>
              <a:t> </a:t>
            </a:r>
            <a:r>
              <a:rPr kumimoji="0" lang="en-US" altLang="en-US">
                <a:latin typeface="Arial" charset="0"/>
                <a:cs typeface="Arial" charset="0"/>
              </a:rPr>
              <a:t>&gt; </a:t>
            </a:r>
            <a:r>
              <a:rPr kumimoji="0" lang="en-US" altLang="en-US">
                <a:solidFill>
                  <a:srgbClr val="0000FF"/>
                </a:solidFill>
                <a:latin typeface="Arial" charset="0"/>
                <a:cs typeface="Arial" charset="0"/>
              </a:rPr>
              <a:t>1</a:t>
            </a:r>
            <a:r>
              <a:rPr kumimoji="0" lang="en-US" altLang="en-US">
                <a:latin typeface="Arial" charset="0"/>
                <a:cs typeface="Arial" charset="0"/>
              </a:rPr>
              <a:t>.  So split into an </a:t>
            </a:r>
            <a:r>
              <a:rPr kumimoji="0" lang="en-US" altLang="en-US" i="1">
                <a:solidFill>
                  <a:srgbClr val="003399"/>
                </a:solidFill>
                <a:latin typeface="Arial" charset="0"/>
                <a:cs typeface="Arial" charset="0"/>
              </a:rPr>
              <a:t>a</a:t>
            </a:r>
            <a:r>
              <a:rPr kumimoji="0" lang="en-US" altLang="en-US">
                <a:latin typeface="Arial" charset="0"/>
                <a:cs typeface="Arial" charset="0"/>
              </a:rPr>
              <a:t>-stack</a:t>
            </a:r>
            <a:r>
              <a:rPr kumimoji="0" lang="en-US" altLang="en-US" i="1">
                <a:latin typeface="Arial" charset="0"/>
                <a:cs typeface="Arial" charset="0"/>
              </a:rPr>
              <a:t> </a:t>
            </a:r>
            <a:r>
              <a:rPr kumimoji="0" lang="en-US" altLang="en-US">
                <a:latin typeface="Arial" charset="0"/>
                <a:cs typeface="Arial" charset="0"/>
              </a:rPr>
              <a:t>and </a:t>
            </a:r>
            <a:r>
              <a:rPr kumimoji="0" lang="en-US" altLang="en-US" i="1">
                <a:solidFill>
                  <a:srgbClr val="003399"/>
                </a:solidFill>
                <a:latin typeface="Arial" charset="0"/>
                <a:cs typeface="Arial" charset="0"/>
              </a:rPr>
              <a:t>b</a:t>
            </a:r>
            <a:r>
              <a:rPr kumimoji="0" lang="en-US" altLang="en-US">
                <a:latin typeface="Arial" charset="0"/>
                <a:cs typeface="Arial" charset="0"/>
              </a:rPr>
              <a:t>-stack,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0" lang="en-US" altLang="en-US">
                <a:latin typeface="Arial" charset="0"/>
                <a:cs typeface="Arial" charset="0"/>
              </a:rPr>
              <a:t>where  </a:t>
            </a:r>
            <a:r>
              <a:rPr kumimoji="0" lang="en-US" altLang="en-US" i="1">
                <a:solidFill>
                  <a:srgbClr val="003399"/>
                </a:solidFill>
                <a:latin typeface="Arial" charset="0"/>
                <a:cs typeface="Arial" charset="0"/>
              </a:rPr>
              <a:t>a</a:t>
            </a:r>
            <a:r>
              <a:rPr kumimoji="0" lang="en-US" altLang="en-US">
                <a:latin typeface="Arial" charset="0"/>
                <a:cs typeface="Arial" charset="0"/>
              </a:rPr>
              <a:t> + </a:t>
            </a:r>
            <a:r>
              <a:rPr kumimoji="0" lang="en-US" altLang="en-US" i="1">
                <a:solidFill>
                  <a:srgbClr val="003399"/>
                </a:solidFill>
                <a:latin typeface="Arial" charset="0"/>
                <a:cs typeface="Arial" charset="0"/>
              </a:rPr>
              <a:t>b</a:t>
            </a:r>
            <a:r>
              <a:rPr kumimoji="0" lang="en-US" altLang="en-US">
                <a:latin typeface="Arial" charset="0"/>
                <a:cs typeface="Arial" charset="0"/>
              </a:rPr>
              <a:t> = </a:t>
            </a:r>
            <a:r>
              <a:rPr kumimoji="0" lang="en-US" altLang="en-US" i="1">
                <a:solidFill>
                  <a:srgbClr val="008000"/>
                </a:solidFill>
                <a:latin typeface="Arial" charset="0"/>
                <a:cs typeface="Arial" charset="0"/>
              </a:rPr>
              <a:t>n </a:t>
            </a:r>
            <a:r>
              <a:rPr kumimoji="0" lang="en-US" altLang="en-US">
                <a:solidFill>
                  <a:srgbClr val="008000"/>
                </a:solidFill>
                <a:latin typeface="Arial" charset="0"/>
                <a:cs typeface="Arial" charset="0"/>
              </a:rPr>
              <a:t>+1</a:t>
            </a:r>
            <a:r>
              <a:rPr kumimoji="0" lang="en-US" altLang="en-US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442377" name="Rectangle 9"/>
          <p:cNvSpPr>
            <a:spLocks noChangeArrowheads="1"/>
          </p:cNvSpPr>
          <p:nvPr/>
        </p:nvSpPr>
        <p:spPr bwMode="auto">
          <a:xfrm>
            <a:off x="1447800" y="2784475"/>
            <a:ext cx="59436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kumimoji="0" lang="en-US" altLang="en-US">
                <a:latin typeface="Arial" charset="0"/>
                <a:cs typeface="Arial" charset="0"/>
              </a:rPr>
              <a:t>(</a:t>
            </a:r>
            <a:r>
              <a:rPr kumimoji="0" lang="en-US" altLang="en-US" i="1">
                <a:solidFill>
                  <a:srgbClr val="003399"/>
                </a:solidFill>
                <a:latin typeface="Arial" charset="0"/>
                <a:cs typeface="Arial" charset="0"/>
              </a:rPr>
              <a:t>a</a:t>
            </a:r>
            <a:r>
              <a:rPr kumimoji="0" lang="en-US" altLang="en-US">
                <a:latin typeface="Arial" charset="0"/>
                <a:cs typeface="Arial" charset="0"/>
              </a:rPr>
              <a:t> + </a:t>
            </a:r>
            <a:r>
              <a:rPr kumimoji="0" lang="en-US" altLang="en-US" i="1">
                <a:solidFill>
                  <a:srgbClr val="003399"/>
                </a:solidFill>
                <a:latin typeface="Arial" charset="0"/>
                <a:cs typeface="Arial" charset="0"/>
              </a:rPr>
              <a:t>b</a:t>
            </a:r>
            <a:r>
              <a:rPr kumimoji="0" lang="en-US" altLang="en-US">
                <a:latin typeface="Arial" charset="0"/>
                <a:cs typeface="Arial" charset="0"/>
              </a:rPr>
              <a:t>)-stack score = </a:t>
            </a:r>
            <a:r>
              <a:rPr kumimoji="0" lang="en-US" altLang="en-US" i="1">
                <a:solidFill>
                  <a:srgbClr val="003399"/>
                </a:solidFill>
                <a:latin typeface="Arial" charset="0"/>
                <a:cs typeface="Arial" charset="0"/>
              </a:rPr>
              <a:t>ab</a:t>
            </a:r>
            <a:r>
              <a:rPr kumimoji="0" lang="en-US" altLang="en-US" i="1">
                <a:solidFill>
                  <a:srgbClr val="FF00FF"/>
                </a:solidFill>
                <a:latin typeface="Arial" charset="0"/>
                <a:cs typeface="Arial" charset="0"/>
              </a:rPr>
              <a:t> </a:t>
            </a:r>
            <a:r>
              <a:rPr kumimoji="0" lang="en-US" altLang="en-US">
                <a:latin typeface="Arial" charset="0"/>
                <a:cs typeface="Arial" charset="0"/>
              </a:rPr>
              <a:t>+ </a:t>
            </a:r>
            <a:r>
              <a:rPr kumimoji="0" lang="en-US" altLang="en-US" i="1">
                <a:solidFill>
                  <a:srgbClr val="0000FF"/>
                </a:solidFill>
                <a:latin typeface="Arial" charset="0"/>
                <a:cs typeface="Arial" charset="0"/>
              </a:rPr>
              <a:t>a</a:t>
            </a:r>
            <a:r>
              <a:rPr kumimoji="0" lang="en-US" altLang="en-US">
                <a:solidFill>
                  <a:srgbClr val="0000FF"/>
                </a:solidFill>
                <a:latin typeface="Arial" charset="0"/>
                <a:cs typeface="Arial" charset="0"/>
              </a:rPr>
              <a:t>-</a:t>
            </a:r>
            <a:r>
              <a:rPr kumimoji="0" lang="en-US" altLang="en-US">
                <a:latin typeface="Arial" charset="0"/>
                <a:cs typeface="Arial" charset="0"/>
              </a:rPr>
              <a:t>stack</a:t>
            </a:r>
            <a:r>
              <a:rPr kumimoji="0" lang="en-US" altLang="en-US" i="1">
                <a:latin typeface="Arial" charset="0"/>
                <a:cs typeface="Arial" charset="0"/>
              </a:rPr>
              <a:t> </a:t>
            </a:r>
            <a:r>
              <a:rPr kumimoji="0" lang="en-US" altLang="en-US">
                <a:latin typeface="Arial" charset="0"/>
                <a:cs typeface="Arial" charset="0"/>
              </a:rPr>
              <a:t>score + </a:t>
            </a:r>
            <a:r>
              <a:rPr kumimoji="0" lang="en-US" altLang="en-US" i="1">
                <a:solidFill>
                  <a:srgbClr val="0000FF"/>
                </a:solidFill>
                <a:latin typeface="Arial" charset="0"/>
              </a:rPr>
              <a:t>b</a:t>
            </a:r>
            <a:r>
              <a:rPr kumimoji="0" lang="en-US" altLang="en-US">
                <a:solidFill>
                  <a:srgbClr val="0000FF"/>
                </a:solidFill>
                <a:latin typeface="Arial" charset="0"/>
              </a:rPr>
              <a:t>-</a:t>
            </a:r>
            <a:r>
              <a:rPr kumimoji="0" lang="en-US" altLang="en-US">
                <a:latin typeface="Arial" charset="0"/>
              </a:rPr>
              <a:t>stack</a:t>
            </a:r>
            <a:r>
              <a:rPr kumimoji="0" lang="en-US" altLang="en-US" i="1">
                <a:latin typeface="Arial" charset="0"/>
              </a:rPr>
              <a:t> </a:t>
            </a:r>
            <a:r>
              <a:rPr kumimoji="0" lang="en-US" altLang="en-US">
                <a:latin typeface="Arial" charset="0"/>
              </a:rPr>
              <a:t>score</a:t>
            </a:r>
          </a:p>
        </p:txBody>
      </p:sp>
      <p:sp>
        <p:nvSpPr>
          <p:cNvPr id="442378" name="Rectangle 10"/>
          <p:cNvSpPr>
            <a:spLocks noChangeArrowheads="1"/>
          </p:cNvSpPr>
          <p:nvPr/>
        </p:nvSpPr>
        <p:spPr bwMode="auto">
          <a:xfrm>
            <a:off x="1447800" y="3651250"/>
            <a:ext cx="3657600" cy="215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kumimoji="0" lang="en-US" altLang="en-US" b="1">
                <a:cs typeface="Arial" charset="0"/>
              </a:rPr>
              <a:t>by induction: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kumimoji="0" lang="en-US" altLang="en-US">
              <a:cs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kumimoji="0" lang="en-US" altLang="en-US" i="1">
              <a:solidFill>
                <a:srgbClr val="0000FF"/>
              </a:solidFill>
              <a:cs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kumimoji="0" lang="en-US" altLang="en-US" i="1">
                <a:solidFill>
                  <a:srgbClr val="0000FF"/>
                </a:solidFill>
                <a:cs typeface="Arial" charset="0"/>
              </a:rPr>
              <a:t>a</a:t>
            </a:r>
            <a:r>
              <a:rPr kumimoji="0" lang="en-US" altLang="en-US">
                <a:solidFill>
                  <a:srgbClr val="0000FF"/>
                </a:solidFill>
                <a:cs typeface="Arial" charset="0"/>
              </a:rPr>
              <a:t>-</a:t>
            </a:r>
            <a:r>
              <a:rPr kumimoji="0" lang="en-US" altLang="en-US">
                <a:cs typeface="Arial" charset="0"/>
              </a:rPr>
              <a:t>stack</a:t>
            </a:r>
            <a:r>
              <a:rPr kumimoji="0" lang="en-US" altLang="en-US" i="1">
                <a:cs typeface="Arial" charset="0"/>
              </a:rPr>
              <a:t> </a:t>
            </a:r>
            <a:r>
              <a:rPr kumimoji="0" lang="en-US" altLang="en-US">
                <a:cs typeface="Arial" charset="0"/>
              </a:rPr>
              <a:t>score = 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kumimoji="0" lang="en-US" altLang="en-US" i="1">
              <a:cs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endParaRPr kumimoji="0" lang="en-US" altLang="en-US" i="1">
              <a:solidFill>
                <a:srgbClr val="0000FF"/>
              </a:solidFill>
              <a:cs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kumimoji="0" lang="en-US" altLang="en-US" i="1">
                <a:solidFill>
                  <a:srgbClr val="0000FF"/>
                </a:solidFill>
                <a:cs typeface="Arial" charset="0"/>
              </a:rPr>
              <a:t>b</a:t>
            </a:r>
            <a:r>
              <a:rPr kumimoji="0" lang="en-US" altLang="en-US">
                <a:solidFill>
                  <a:srgbClr val="0000FF"/>
                </a:solidFill>
                <a:cs typeface="Arial" charset="0"/>
              </a:rPr>
              <a:t>-</a:t>
            </a:r>
            <a:r>
              <a:rPr kumimoji="0" lang="en-US" altLang="en-US">
                <a:cs typeface="Arial" charset="0"/>
              </a:rPr>
              <a:t>stack score</a:t>
            </a:r>
            <a:r>
              <a:rPr kumimoji="0" lang="en-US" altLang="en-US">
                <a:solidFill>
                  <a:srgbClr val="0000FF"/>
                </a:solidFill>
                <a:cs typeface="Arial" charset="0"/>
              </a:rPr>
              <a:t> </a:t>
            </a:r>
            <a:r>
              <a:rPr kumimoji="0" lang="en-US" altLang="en-US">
                <a:cs typeface="Arial" charset="0"/>
              </a:rPr>
              <a:t>=</a:t>
            </a:r>
          </a:p>
        </p:txBody>
      </p:sp>
      <p:graphicFrame>
        <p:nvGraphicFramePr>
          <p:cNvPr id="442379" name="Object 11"/>
          <p:cNvGraphicFramePr>
            <a:graphicFrameLocks noChangeAspect="1"/>
          </p:cNvGraphicFramePr>
          <p:nvPr/>
        </p:nvGraphicFramePr>
        <p:xfrm>
          <a:off x="3429000" y="4251325"/>
          <a:ext cx="1219200" cy="877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391" name="Equation" r:id="rId3" imgW="545760" imgH="393480" progId="Equation.DSMT4">
                  <p:embed/>
                </p:oleObj>
              </mc:Choice>
              <mc:Fallback>
                <p:oleObj name="Equation" r:id="rId3" imgW="54576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4251325"/>
                        <a:ext cx="1219200" cy="877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2380" name="Object 12"/>
          <p:cNvGraphicFramePr>
            <a:graphicFrameLocks noChangeAspect="1"/>
          </p:cNvGraphicFramePr>
          <p:nvPr/>
        </p:nvGraphicFramePr>
        <p:xfrm>
          <a:off x="3429000" y="5272088"/>
          <a:ext cx="1295400" cy="90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392" name="Equation" r:id="rId5" imgW="583920" imgH="406080" progId="Equation.DSMT4">
                  <p:embed/>
                </p:oleObj>
              </mc:Choice>
              <mc:Fallback>
                <p:oleObj name="Equation" r:id="rId5" imgW="583920" imgH="4060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272088"/>
                        <a:ext cx="1295400" cy="900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6234" name="Object 10"/>
          <p:cNvGraphicFramePr>
            <a:graphicFrameLocks noChangeAspect="1"/>
          </p:cNvGraphicFramePr>
          <p:nvPr/>
        </p:nvGraphicFramePr>
        <p:xfrm>
          <a:off x="1676400" y="2339975"/>
          <a:ext cx="297180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254" name="Equation" r:id="rId4" imgW="1739880" imgH="406080" progId="Equation.DSMT4">
                  <p:embed/>
                </p:oleObj>
              </mc:Choice>
              <mc:Fallback>
                <p:oleObj name="Equation" r:id="rId4" imgW="1739880" imgH="4060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339975"/>
                        <a:ext cx="2971800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6235" name="Text Box 11"/>
          <p:cNvSpPr txBox="1">
            <a:spLocks noChangeArrowheads="1"/>
          </p:cNvSpPr>
          <p:nvPr/>
        </p:nvSpPr>
        <p:spPr bwMode="auto">
          <a:xfrm>
            <a:off x="4192588" y="5424488"/>
            <a:ext cx="1446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FF00FF"/>
                </a:solidFill>
              </a:rPr>
              <a:t>We’re done!</a:t>
            </a:r>
          </a:p>
        </p:txBody>
      </p:sp>
      <p:sp>
        <p:nvSpPr>
          <p:cNvPr id="436238" name="Text Box 14"/>
          <p:cNvSpPr txBox="1">
            <a:spLocks noChangeArrowheads="1"/>
          </p:cNvSpPr>
          <p:nvPr/>
        </p:nvSpPr>
        <p:spPr bwMode="auto">
          <a:xfrm>
            <a:off x="1914525" y="5424488"/>
            <a:ext cx="1971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so</a:t>
            </a:r>
            <a:r>
              <a:rPr kumimoji="0" lang="en-US" altLang="en-US" i="1">
                <a:solidFill>
                  <a:srgbClr val="003399"/>
                </a:solidFill>
              </a:rPr>
              <a:t> </a:t>
            </a:r>
            <a:r>
              <a:rPr kumimoji="0" lang="en-US" altLang="en-US" i="1"/>
              <a:t>C</a:t>
            </a:r>
            <a:r>
              <a:rPr kumimoji="0" lang="en-US" altLang="en-US"/>
              <a:t>(</a:t>
            </a:r>
            <a:r>
              <a:rPr kumimoji="0" lang="en-US" altLang="en-US" i="1">
                <a:solidFill>
                  <a:srgbClr val="008000"/>
                </a:solidFill>
              </a:rPr>
              <a:t>n</a:t>
            </a:r>
            <a:r>
              <a:rPr kumimoji="0" lang="en-US" altLang="en-US">
                <a:solidFill>
                  <a:srgbClr val="008000"/>
                </a:solidFill>
              </a:rPr>
              <a:t>+1</a:t>
            </a:r>
            <a:r>
              <a:rPr kumimoji="0" lang="en-US" altLang="en-US"/>
              <a:t>) is okay.</a:t>
            </a:r>
          </a:p>
        </p:txBody>
      </p:sp>
      <p:graphicFrame>
        <p:nvGraphicFramePr>
          <p:cNvPr id="436239" name="Object 15"/>
          <p:cNvGraphicFramePr>
            <a:graphicFrameLocks noChangeAspect="1"/>
          </p:cNvGraphicFramePr>
          <p:nvPr/>
        </p:nvGraphicFramePr>
        <p:xfrm>
          <a:off x="1981200" y="4176713"/>
          <a:ext cx="3429000" cy="70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6255" name="Equation" r:id="rId6" imgW="1993680" imgH="406080" progId="Equation.DSMT4">
                  <p:embed/>
                </p:oleObj>
              </mc:Choice>
              <mc:Fallback>
                <p:oleObj name="Equation" r:id="rId6" imgW="1993680" imgH="4060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176713"/>
                        <a:ext cx="3429000" cy="70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6240" name="Text Box 16"/>
          <p:cNvSpPr txBox="1">
            <a:spLocks noChangeArrowheads="1"/>
          </p:cNvSpPr>
          <p:nvPr/>
        </p:nvSpPr>
        <p:spPr bwMode="auto">
          <a:xfrm>
            <a:off x="3200400" y="457200"/>
            <a:ext cx="2674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Unstacking Game</a:t>
            </a:r>
          </a:p>
        </p:txBody>
      </p:sp>
      <p:sp>
        <p:nvSpPr>
          <p:cNvPr id="436241" name="Rectangle 17"/>
          <p:cNvSpPr>
            <a:spLocks noChangeArrowheads="1"/>
          </p:cNvSpPr>
          <p:nvPr/>
        </p:nvSpPr>
        <p:spPr bwMode="auto">
          <a:xfrm>
            <a:off x="1600200" y="1412875"/>
            <a:ext cx="59436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kumimoji="0" lang="en-US" altLang="en-US">
                <a:latin typeface="Arial" charset="0"/>
                <a:cs typeface="Arial" charset="0"/>
              </a:rPr>
              <a:t>(</a:t>
            </a:r>
            <a:r>
              <a:rPr kumimoji="0" lang="en-US" altLang="en-US" i="1">
                <a:solidFill>
                  <a:srgbClr val="003399"/>
                </a:solidFill>
                <a:latin typeface="Arial" charset="0"/>
                <a:cs typeface="Arial" charset="0"/>
              </a:rPr>
              <a:t>a</a:t>
            </a:r>
            <a:r>
              <a:rPr kumimoji="0" lang="en-US" altLang="en-US">
                <a:latin typeface="Arial" charset="0"/>
                <a:cs typeface="Arial" charset="0"/>
              </a:rPr>
              <a:t> + </a:t>
            </a:r>
            <a:r>
              <a:rPr kumimoji="0" lang="en-US" altLang="en-US" i="1">
                <a:solidFill>
                  <a:srgbClr val="003399"/>
                </a:solidFill>
                <a:latin typeface="Arial" charset="0"/>
                <a:cs typeface="Arial" charset="0"/>
              </a:rPr>
              <a:t>b</a:t>
            </a:r>
            <a:r>
              <a:rPr kumimoji="0" lang="en-US" altLang="en-US">
                <a:latin typeface="Arial" charset="0"/>
                <a:cs typeface="Arial" charset="0"/>
              </a:rPr>
              <a:t>)-stack score = </a:t>
            </a:r>
            <a:r>
              <a:rPr kumimoji="0" lang="en-US" altLang="en-US" i="1">
                <a:solidFill>
                  <a:srgbClr val="003399"/>
                </a:solidFill>
                <a:latin typeface="Arial" charset="0"/>
                <a:cs typeface="Arial" charset="0"/>
              </a:rPr>
              <a:t>ab</a:t>
            </a:r>
            <a:r>
              <a:rPr kumimoji="0" lang="en-US" altLang="en-US" i="1">
                <a:solidFill>
                  <a:srgbClr val="FF00FF"/>
                </a:solidFill>
                <a:latin typeface="Arial" charset="0"/>
                <a:cs typeface="Arial" charset="0"/>
              </a:rPr>
              <a:t> </a:t>
            </a:r>
            <a:r>
              <a:rPr kumimoji="0" lang="en-US" altLang="en-US">
                <a:latin typeface="Arial" charset="0"/>
                <a:cs typeface="Arial" charset="0"/>
              </a:rPr>
              <a:t>+ </a:t>
            </a:r>
            <a:r>
              <a:rPr kumimoji="0" lang="en-US" altLang="en-US" i="1">
                <a:solidFill>
                  <a:srgbClr val="0000FF"/>
                </a:solidFill>
                <a:latin typeface="Arial" charset="0"/>
                <a:cs typeface="Arial" charset="0"/>
              </a:rPr>
              <a:t>a</a:t>
            </a:r>
            <a:r>
              <a:rPr kumimoji="0" lang="en-US" altLang="en-US">
                <a:solidFill>
                  <a:srgbClr val="0000FF"/>
                </a:solidFill>
                <a:latin typeface="Arial" charset="0"/>
                <a:cs typeface="Arial" charset="0"/>
              </a:rPr>
              <a:t>-</a:t>
            </a:r>
            <a:r>
              <a:rPr kumimoji="0" lang="en-US" altLang="en-US">
                <a:latin typeface="Arial" charset="0"/>
                <a:cs typeface="Arial" charset="0"/>
              </a:rPr>
              <a:t>stack</a:t>
            </a:r>
            <a:r>
              <a:rPr kumimoji="0" lang="en-US" altLang="en-US" i="1">
                <a:latin typeface="Arial" charset="0"/>
                <a:cs typeface="Arial" charset="0"/>
              </a:rPr>
              <a:t> </a:t>
            </a:r>
            <a:r>
              <a:rPr kumimoji="0" lang="en-US" altLang="en-US">
                <a:latin typeface="Arial" charset="0"/>
                <a:cs typeface="Arial" charset="0"/>
              </a:rPr>
              <a:t>score + </a:t>
            </a:r>
            <a:r>
              <a:rPr kumimoji="0" lang="en-US" altLang="en-US" i="1">
                <a:solidFill>
                  <a:srgbClr val="0000FF"/>
                </a:solidFill>
                <a:latin typeface="Arial" charset="0"/>
              </a:rPr>
              <a:t>b</a:t>
            </a:r>
            <a:r>
              <a:rPr kumimoji="0" lang="en-US" altLang="en-US">
                <a:solidFill>
                  <a:srgbClr val="0000FF"/>
                </a:solidFill>
                <a:latin typeface="Arial" charset="0"/>
              </a:rPr>
              <a:t>-</a:t>
            </a:r>
            <a:r>
              <a:rPr kumimoji="0" lang="en-US" altLang="en-US">
                <a:latin typeface="Arial" charset="0"/>
              </a:rPr>
              <a:t>stack</a:t>
            </a:r>
            <a:r>
              <a:rPr kumimoji="0" lang="en-US" altLang="en-US" i="1">
                <a:latin typeface="Arial" charset="0"/>
              </a:rPr>
              <a:t> </a:t>
            </a:r>
            <a:r>
              <a:rPr kumimoji="0" lang="en-US" altLang="en-US">
                <a:latin typeface="Arial" charset="0"/>
              </a:rPr>
              <a:t>score</a:t>
            </a:r>
          </a:p>
        </p:txBody>
      </p:sp>
      <p:pic>
        <p:nvPicPr>
          <p:cNvPr id="436243" name="Picture 19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75" y="3267075"/>
            <a:ext cx="5429250" cy="59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35" grpId="0"/>
      <p:bldP spid="436238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Text Box 2"/>
          <p:cNvSpPr txBox="1">
            <a:spLocks noChangeArrowheads="1"/>
          </p:cNvSpPr>
          <p:nvPr/>
        </p:nvSpPr>
        <p:spPr bwMode="auto">
          <a:xfrm>
            <a:off x="2895600" y="457200"/>
            <a:ext cx="328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Induction Hypothesis</a:t>
            </a:r>
          </a:p>
        </p:txBody>
      </p:sp>
      <p:sp>
        <p:nvSpPr>
          <p:cNvPr id="510979" name="Text Box 3"/>
          <p:cNvSpPr txBox="1">
            <a:spLocks noChangeArrowheads="1"/>
          </p:cNvSpPr>
          <p:nvPr/>
        </p:nvSpPr>
        <p:spPr bwMode="auto">
          <a:xfrm>
            <a:off x="1524000" y="1439863"/>
            <a:ext cx="6096000" cy="83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>
                <a:solidFill>
                  <a:srgbClr val="F20000"/>
                </a:solidFill>
              </a:rPr>
              <a:t>Wait:</a:t>
            </a:r>
            <a:r>
              <a:rPr kumimoji="0" lang="en-US" altLang="en-US"/>
              <a:t> we </a:t>
            </a:r>
            <a:r>
              <a:rPr kumimoji="0" lang="en-US" altLang="en-US" i="1"/>
              <a:t>assumed</a:t>
            </a:r>
            <a:r>
              <a:rPr kumimoji="0" lang="en-US" altLang="en-US"/>
              <a:t> </a:t>
            </a:r>
            <a:r>
              <a:rPr kumimoji="0" lang="en-US" altLang="en-US" i="1"/>
              <a:t>C</a:t>
            </a:r>
            <a:r>
              <a:rPr kumimoji="0" lang="en-US" altLang="en-US"/>
              <a:t>(</a:t>
            </a:r>
            <a:r>
              <a:rPr kumimoji="0" lang="en-US" altLang="en-US" i="1">
                <a:solidFill>
                  <a:srgbClr val="003399"/>
                </a:solidFill>
                <a:cs typeface="Arial" charset="0"/>
              </a:rPr>
              <a:t>a</a:t>
            </a:r>
            <a:r>
              <a:rPr kumimoji="0" lang="en-US" altLang="en-US">
                <a:cs typeface="Arial" charset="0"/>
              </a:rPr>
              <a:t>)</a:t>
            </a:r>
            <a:r>
              <a:rPr kumimoji="0" lang="en-US" altLang="en-US" i="1">
                <a:cs typeface="Arial" charset="0"/>
              </a:rPr>
              <a:t> </a:t>
            </a:r>
            <a:r>
              <a:rPr kumimoji="0" lang="en-US" altLang="en-US">
                <a:cs typeface="Arial" charset="0"/>
              </a:rPr>
              <a:t>and </a:t>
            </a:r>
            <a:r>
              <a:rPr kumimoji="0" lang="en-US" altLang="en-US" i="1">
                <a:cs typeface="Arial" charset="0"/>
              </a:rPr>
              <a:t>C</a:t>
            </a:r>
            <a:r>
              <a:rPr kumimoji="0" lang="en-US" altLang="en-US">
                <a:cs typeface="Arial" charset="0"/>
              </a:rPr>
              <a:t>(</a:t>
            </a:r>
            <a:r>
              <a:rPr kumimoji="0" lang="en-US" altLang="en-US" i="1">
                <a:solidFill>
                  <a:srgbClr val="003399"/>
                </a:solidFill>
                <a:cs typeface="Arial" charset="0"/>
              </a:rPr>
              <a:t>b</a:t>
            </a:r>
            <a:r>
              <a:rPr kumimoji="0" lang="en-US" altLang="en-US">
                <a:cs typeface="Arial" charset="0"/>
              </a:rPr>
              <a:t>) where   1 </a:t>
            </a:r>
            <a:r>
              <a:rPr kumimoji="0" lang="en-US" altLang="en-US" b="1">
                <a:cs typeface="Arial" charset="0"/>
                <a:sym typeface="Euclid Symbol" pitchFamily="18" charset="2"/>
              </a:rPr>
              <a:t></a:t>
            </a:r>
            <a:r>
              <a:rPr kumimoji="0" lang="en-US" altLang="en-US">
                <a:cs typeface="Arial" charset="0"/>
                <a:sym typeface="Euclid Symbol" pitchFamily="18" charset="2"/>
              </a:rPr>
              <a:t> </a:t>
            </a:r>
            <a:r>
              <a:rPr kumimoji="0" lang="en-US" altLang="en-US" i="1">
                <a:solidFill>
                  <a:srgbClr val="003399"/>
                </a:solidFill>
                <a:cs typeface="Arial" charset="0"/>
              </a:rPr>
              <a:t>a</a:t>
            </a:r>
            <a:r>
              <a:rPr kumimoji="0" lang="en-US" altLang="en-US" i="1">
                <a:cs typeface="Arial" charset="0"/>
              </a:rPr>
              <a:t>, </a:t>
            </a:r>
            <a:r>
              <a:rPr kumimoji="0" lang="en-US" altLang="en-US" i="1">
                <a:solidFill>
                  <a:srgbClr val="003399"/>
                </a:solidFill>
                <a:cs typeface="Arial" charset="0"/>
              </a:rPr>
              <a:t>b</a:t>
            </a:r>
            <a:r>
              <a:rPr kumimoji="0" lang="en-US" altLang="en-US" i="1">
                <a:solidFill>
                  <a:srgbClr val="FF00FF"/>
                </a:solidFill>
                <a:cs typeface="Arial" charset="0"/>
              </a:rPr>
              <a:t> </a:t>
            </a:r>
            <a:r>
              <a:rPr kumimoji="0" lang="en-US" altLang="en-US" b="1">
                <a:cs typeface="Arial" charset="0"/>
                <a:sym typeface="Euclid Symbol" pitchFamily="18" charset="2"/>
              </a:rPr>
              <a:t> </a:t>
            </a:r>
            <a:r>
              <a:rPr kumimoji="0" lang="en-US" altLang="en-US" i="1">
                <a:solidFill>
                  <a:srgbClr val="008000"/>
                </a:solidFill>
                <a:cs typeface="Arial" charset="0"/>
              </a:rPr>
              <a:t>n</a:t>
            </a:r>
            <a:r>
              <a:rPr kumimoji="0" lang="en-US" altLang="en-US" i="1">
                <a:cs typeface="Arial" charset="0"/>
              </a:rPr>
              <a:t>.</a:t>
            </a:r>
            <a:endParaRPr kumimoji="0" lang="en-US" altLang="en-US" b="1" i="1">
              <a:cs typeface="Arial" charset="0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0" lang="en-US" altLang="en-US">
                <a:solidFill>
                  <a:srgbClr val="F20000"/>
                </a:solidFill>
                <a:cs typeface="Arial" charset="0"/>
                <a:sym typeface="Euclid Symbol" pitchFamily="18" charset="2"/>
              </a:rPr>
              <a:t>But</a:t>
            </a:r>
            <a:r>
              <a:rPr kumimoji="0" lang="en-US" altLang="en-US">
                <a:cs typeface="Arial" charset="0"/>
                <a:sym typeface="Euclid Symbol" pitchFamily="18" charset="2"/>
              </a:rPr>
              <a:t> by induction can only assume </a:t>
            </a:r>
            <a:r>
              <a:rPr kumimoji="0" lang="en-US" altLang="en-US" i="1">
                <a:cs typeface="Arial" charset="0"/>
                <a:sym typeface="Euclid Symbol" pitchFamily="18" charset="2"/>
              </a:rPr>
              <a:t>C</a:t>
            </a:r>
            <a:r>
              <a:rPr kumimoji="0" lang="en-US" altLang="en-US">
                <a:cs typeface="Arial" charset="0"/>
                <a:sym typeface="Euclid Symbol" pitchFamily="18" charset="2"/>
              </a:rPr>
              <a:t>(</a:t>
            </a:r>
            <a:r>
              <a:rPr kumimoji="0" lang="en-US" altLang="en-US" i="1">
                <a:solidFill>
                  <a:srgbClr val="008000"/>
                </a:solidFill>
                <a:cs typeface="Arial" charset="0"/>
              </a:rPr>
              <a:t>n</a:t>
            </a:r>
            <a:r>
              <a:rPr kumimoji="0" lang="en-US" altLang="en-US">
                <a:cs typeface="Arial" charset="0"/>
              </a:rPr>
              <a:t>)</a:t>
            </a:r>
          </a:p>
        </p:txBody>
      </p:sp>
      <p:sp>
        <p:nvSpPr>
          <p:cNvPr id="510980" name="Text Box 4"/>
          <p:cNvSpPr txBox="1">
            <a:spLocks noChangeArrowheads="1"/>
          </p:cNvSpPr>
          <p:nvPr/>
        </p:nvSpPr>
        <p:spPr bwMode="auto">
          <a:xfrm>
            <a:off x="1600200" y="2895600"/>
            <a:ext cx="480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>
                <a:solidFill>
                  <a:srgbClr val="FF00FF"/>
                </a:solidFill>
                <a:cs typeface="Arial" charset="0"/>
              </a:rPr>
              <a:t>the fix</a:t>
            </a:r>
            <a:r>
              <a:rPr kumimoji="0" lang="en-US" altLang="en-US">
                <a:cs typeface="Arial" charset="0"/>
              </a:rPr>
              <a:t>: revise the induction hypothesis to</a:t>
            </a:r>
          </a:p>
        </p:txBody>
      </p:sp>
      <p:graphicFrame>
        <p:nvGraphicFramePr>
          <p:cNvPr id="510981" name="Object 5"/>
          <p:cNvGraphicFramePr>
            <a:graphicFrameLocks noChangeAspect="1"/>
          </p:cNvGraphicFramePr>
          <p:nvPr/>
        </p:nvGraphicFramePr>
        <p:xfrm>
          <a:off x="1905000" y="3649663"/>
          <a:ext cx="2362200" cy="99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829" name="Equation" r:id="rId3" imgW="1143000" imgH="482400" progId="Equation.DSMT4">
                  <p:embed/>
                </p:oleObj>
              </mc:Choice>
              <mc:Fallback>
                <p:oleObj name="Equation" r:id="rId3" imgW="114300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649663"/>
                        <a:ext cx="2362200" cy="99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0982" name="Text Box 6"/>
          <p:cNvSpPr txBox="1">
            <a:spLocks noChangeArrowheads="1"/>
          </p:cNvSpPr>
          <p:nvPr/>
        </p:nvSpPr>
        <p:spPr bwMode="auto">
          <a:xfrm>
            <a:off x="1562100" y="5164138"/>
            <a:ext cx="62865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/>
              <a:t>Proof goes through fine using </a:t>
            </a:r>
            <a:r>
              <a:rPr kumimoji="0" lang="en-US" altLang="en-US" i="1">
                <a:solidFill>
                  <a:srgbClr val="FF00FF"/>
                </a:solidFill>
              </a:rPr>
              <a:t>Q</a:t>
            </a:r>
            <a:r>
              <a:rPr kumimoji="0" lang="en-US" altLang="en-US"/>
              <a:t>(</a:t>
            </a:r>
            <a:r>
              <a:rPr kumimoji="0" lang="en-US" altLang="en-US" i="1">
                <a:solidFill>
                  <a:srgbClr val="008000"/>
                </a:solidFill>
              </a:rPr>
              <a:t>n</a:t>
            </a:r>
            <a:r>
              <a:rPr kumimoji="0" lang="en-US" altLang="en-US"/>
              <a:t>) instead of </a:t>
            </a:r>
            <a:r>
              <a:rPr kumimoji="0" lang="en-US" altLang="en-US" i="1"/>
              <a:t>C</a:t>
            </a:r>
            <a:r>
              <a:rPr kumimoji="0" lang="en-US" altLang="en-US"/>
              <a:t>(</a:t>
            </a:r>
            <a:r>
              <a:rPr kumimoji="0" lang="en-US" altLang="en-US" i="1">
                <a:solidFill>
                  <a:srgbClr val="008000"/>
                </a:solidFill>
              </a:rPr>
              <a:t>n</a:t>
            </a:r>
            <a:r>
              <a:rPr kumimoji="0" lang="en-US" altLang="en-US"/>
              <a:t>).</a:t>
            </a:r>
          </a:p>
          <a:p>
            <a:pPr>
              <a:lnSpc>
                <a:spcPct val="200000"/>
              </a:lnSpc>
            </a:pPr>
            <a:r>
              <a:rPr kumimoji="0" lang="en-US" altLang="en-US"/>
              <a:t>So it’s OK to assume </a:t>
            </a:r>
            <a:r>
              <a:rPr kumimoji="0" lang="en-US" altLang="en-US" i="1"/>
              <a:t>C</a:t>
            </a:r>
            <a:r>
              <a:rPr kumimoji="0" lang="en-US" altLang="en-US"/>
              <a:t>(</a:t>
            </a:r>
            <a:r>
              <a:rPr kumimoji="0" lang="en-US" altLang="en-US" i="1">
                <a:solidFill>
                  <a:srgbClr val="003399"/>
                </a:solidFill>
              </a:rPr>
              <a:t>m</a:t>
            </a:r>
            <a:r>
              <a:rPr kumimoji="0" lang="en-US" altLang="en-US"/>
              <a:t>) for all </a:t>
            </a:r>
            <a:r>
              <a:rPr kumimoji="0" lang="en-US" altLang="en-US" i="1">
                <a:solidFill>
                  <a:srgbClr val="003399"/>
                </a:solidFill>
              </a:rPr>
              <a:t>m</a:t>
            </a:r>
            <a:r>
              <a:rPr kumimoji="0" lang="en-US" altLang="en-US" i="1">
                <a:solidFill>
                  <a:srgbClr val="FF00FF"/>
                </a:solidFill>
              </a:rPr>
              <a:t> </a:t>
            </a:r>
            <a:r>
              <a:rPr kumimoji="0" lang="en-US" altLang="en-US">
                <a:sym typeface="Euclid Symbol" pitchFamily="18" charset="2"/>
              </a:rPr>
              <a:t> </a:t>
            </a:r>
            <a:r>
              <a:rPr kumimoji="0" lang="en-US" altLang="en-US" i="1">
                <a:solidFill>
                  <a:srgbClr val="008000"/>
                </a:solidFill>
                <a:sym typeface="Euclid Symbol" pitchFamily="18" charset="2"/>
              </a:rPr>
              <a:t>n </a:t>
            </a:r>
            <a:r>
              <a:rPr kumimoji="0" lang="en-US" altLang="en-US">
                <a:sym typeface="Euclid Symbol" pitchFamily="18" charset="2"/>
              </a:rPr>
              <a:t>to prove</a:t>
            </a:r>
            <a:r>
              <a:rPr kumimoji="0" lang="en-US" altLang="en-US" i="1">
                <a:solidFill>
                  <a:srgbClr val="008000"/>
                </a:solidFill>
                <a:sym typeface="Euclid Symbol" pitchFamily="18" charset="2"/>
              </a:rPr>
              <a:t> </a:t>
            </a:r>
            <a:r>
              <a:rPr kumimoji="0" lang="en-US" altLang="en-US" i="1">
                <a:sym typeface="Euclid Symbol" pitchFamily="18" charset="2"/>
              </a:rPr>
              <a:t>C</a:t>
            </a:r>
            <a:r>
              <a:rPr kumimoji="0" lang="en-US" altLang="en-US">
                <a:sym typeface="Euclid Symbol" pitchFamily="18" charset="2"/>
              </a:rPr>
              <a:t>(</a:t>
            </a:r>
            <a:r>
              <a:rPr kumimoji="0" lang="en-US" altLang="en-US" i="1">
                <a:solidFill>
                  <a:srgbClr val="008000"/>
                </a:solidFill>
                <a:sym typeface="Euclid Symbol" pitchFamily="18" charset="2"/>
              </a:rPr>
              <a:t>n+</a:t>
            </a:r>
            <a:r>
              <a:rPr kumimoji="0" lang="en-US" altLang="en-US">
                <a:solidFill>
                  <a:srgbClr val="008000"/>
                </a:solidFill>
                <a:sym typeface="Euclid Symbol" pitchFamily="18" charset="2"/>
              </a:rPr>
              <a:t>1</a:t>
            </a:r>
            <a:r>
              <a:rPr kumimoji="0" lang="en-US" altLang="en-US">
                <a:sym typeface="Euclid Symbol" pitchFamily="18" charset="2"/>
              </a:rPr>
              <a:t>).</a:t>
            </a:r>
          </a:p>
        </p:txBody>
      </p:sp>
      <p:sp>
        <p:nvSpPr>
          <p:cNvPr id="510983" name="Text Box 7"/>
          <p:cNvSpPr txBox="1">
            <a:spLocks noChangeArrowheads="1"/>
          </p:cNvSpPr>
          <p:nvPr/>
        </p:nvSpPr>
        <p:spPr bwMode="auto">
          <a:xfrm>
            <a:off x="4724400" y="3429000"/>
            <a:ext cx="2922588" cy="12017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In words, it says that we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assume the claim is true </a:t>
            </a:r>
          </a:p>
          <a:p>
            <a:pPr>
              <a:lnSpc>
                <a:spcPct val="150000"/>
              </a:lnSpc>
            </a:pPr>
            <a:r>
              <a:rPr lang="en-US" altLang="zh-TW"/>
              <a:t>for all numbers up to n.</a:t>
            </a:r>
          </a:p>
        </p:txBody>
      </p:sp>
    </p:spTree>
    <p:extLst>
      <p:ext uri="{BB962C8B-B14F-4D97-AF65-F5344CB8AC3E}">
        <p14:creationId xmlns:p14="http://schemas.microsoft.com/office/powerpoint/2010/main" val="262500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09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0980" grpId="0"/>
      <p:bldP spid="51098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Text Box 2"/>
          <p:cNvSpPr txBox="1">
            <a:spLocks noChangeArrowheads="1"/>
          </p:cNvSpPr>
          <p:nvPr/>
        </p:nvSpPr>
        <p:spPr bwMode="auto">
          <a:xfrm>
            <a:off x="2895600" y="1143000"/>
            <a:ext cx="5410200" cy="25781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en-US">
                <a:cs typeface="Arial" charset="0"/>
              </a:rPr>
              <a:t>Prove </a:t>
            </a:r>
            <a:r>
              <a:rPr kumimoji="0" lang="en-US" altLang="en-US" i="1">
                <a:cs typeface="Arial" charset="0"/>
              </a:rPr>
              <a:t>P</a:t>
            </a:r>
            <a:r>
              <a:rPr kumimoji="0" lang="en-US" altLang="en-US">
                <a:cs typeface="Arial" charset="0"/>
              </a:rPr>
              <a:t>(0).  </a:t>
            </a:r>
          </a:p>
          <a:p>
            <a:pPr>
              <a:lnSpc>
                <a:spcPct val="150000"/>
              </a:lnSpc>
            </a:pPr>
            <a:endParaRPr kumimoji="0" lang="en-US" altLang="en-US"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kumimoji="0" lang="en-US" altLang="en-US">
                <a:cs typeface="Arial" charset="0"/>
              </a:rPr>
              <a:t>Then prove </a:t>
            </a:r>
            <a:r>
              <a:rPr kumimoji="0" lang="en-US" altLang="en-US" i="1">
                <a:cs typeface="Arial" charset="0"/>
              </a:rPr>
              <a:t>P</a:t>
            </a:r>
            <a:r>
              <a:rPr kumimoji="0" lang="en-US" altLang="en-US">
                <a:cs typeface="Arial" charset="0"/>
              </a:rPr>
              <a:t>(</a:t>
            </a:r>
            <a:r>
              <a:rPr kumimoji="0" lang="en-US" altLang="en-US" i="1">
                <a:cs typeface="Arial" charset="0"/>
              </a:rPr>
              <a:t>n+1</a:t>
            </a:r>
            <a:r>
              <a:rPr kumimoji="0" lang="en-US" altLang="en-US">
                <a:cs typeface="Arial" charset="0"/>
              </a:rPr>
              <a:t>) assuming </a:t>
            </a:r>
            <a:r>
              <a:rPr kumimoji="0" lang="en-US" altLang="en-US" i="1">
                <a:cs typeface="Arial" charset="0"/>
              </a:rPr>
              <a:t>all</a:t>
            </a:r>
            <a:r>
              <a:rPr kumimoji="0" lang="en-US" altLang="en-US">
                <a:cs typeface="Arial" charset="0"/>
              </a:rPr>
              <a:t> of</a:t>
            </a:r>
          </a:p>
          <a:p>
            <a:pPr>
              <a:lnSpc>
                <a:spcPct val="150000"/>
              </a:lnSpc>
            </a:pPr>
            <a:r>
              <a:rPr kumimoji="0" lang="en-US" altLang="en-US" i="1">
                <a:cs typeface="Arial" charset="0"/>
              </a:rPr>
              <a:t>         P</a:t>
            </a:r>
            <a:r>
              <a:rPr kumimoji="0" lang="en-US" altLang="en-US">
                <a:cs typeface="Arial" charset="0"/>
              </a:rPr>
              <a:t>(0),</a:t>
            </a:r>
            <a:r>
              <a:rPr kumimoji="0" lang="en-US" altLang="en-US" i="1">
                <a:cs typeface="Arial" charset="0"/>
              </a:rPr>
              <a:t> P</a:t>
            </a:r>
            <a:r>
              <a:rPr kumimoji="0" lang="en-US" altLang="en-US">
                <a:cs typeface="Arial" charset="0"/>
              </a:rPr>
              <a:t>(1), …, </a:t>
            </a:r>
            <a:r>
              <a:rPr kumimoji="0" lang="en-US" altLang="en-US" i="1">
                <a:cs typeface="Arial" charset="0"/>
              </a:rPr>
              <a:t>P</a:t>
            </a:r>
            <a:r>
              <a:rPr kumimoji="0" lang="en-US" altLang="en-US">
                <a:cs typeface="Arial" charset="0"/>
              </a:rPr>
              <a:t>(</a:t>
            </a:r>
            <a:r>
              <a:rPr kumimoji="0" lang="en-US" altLang="en-US" i="1">
                <a:cs typeface="Arial" charset="0"/>
              </a:rPr>
              <a:t>n</a:t>
            </a:r>
            <a:r>
              <a:rPr kumimoji="0" lang="en-US" altLang="en-US">
                <a:cs typeface="Arial" charset="0"/>
              </a:rPr>
              <a:t>)</a:t>
            </a:r>
            <a:r>
              <a:rPr kumimoji="0" lang="en-US" altLang="en-US" i="1">
                <a:cs typeface="Arial" charset="0"/>
              </a:rPr>
              <a:t> </a:t>
            </a:r>
            <a:r>
              <a:rPr kumimoji="0" lang="en-US" altLang="en-US">
                <a:cs typeface="Arial" charset="0"/>
              </a:rPr>
              <a:t>(instead of just</a:t>
            </a:r>
            <a:r>
              <a:rPr kumimoji="0" lang="en-US" altLang="en-US" i="1">
                <a:cs typeface="Arial" charset="0"/>
              </a:rPr>
              <a:t> P</a:t>
            </a:r>
            <a:r>
              <a:rPr kumimoji="0" lang="en-US" altLang="en-US">
                <a:cs typeface="Arial" charset="0"/>
              </a:rPr>
              <a:t>(</a:t>
            </a:r>
            <a:r>
              <a:rPr kumimoji="0" lang="en-US" altLang="en-US" i="1">
                <a:cs typeface="Arial" charset="0"/>
              </a:rPr>
              <a:t>n</a:t>
            </a:r>
            <a:r>
              <a:rPr kumimoji="0" lang="en-US" altLang="en-US">
                <a:cs typeface="Arial" charset="0"/>
              </a:rPr>
              <a:t>)).</a:t>
            </a:r>
          </a:p>
          <a:p>
            <a:pPr>
              <a:lnSpc>
                <a:spcPct val="150000"/>
              </a:lnSpc>
            </a:pPr>
            <a:endParaRPr kumimoji="0" lang="en-US" altLang="en-US"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kumimoji="0" lang="en-US" altLang="en-US">
                <a:cs typeface="Arial" charset="0"/>
              </a:rPr>
              <a:t>Conclude </a:t>
            </a:r>
            <a:r>
              <a:rPr kumimoji="0" lang="en-US" altLang="en-US" b="1">
                <a:cs typeface="Arial" charset="0"/>
                <a:sym typeface="Euclid Symbol" pitchFamily="18" charset="2"/>
              </a:rPr>
              <a:t></a:t>
            </a:r>
            <a:r>
              <a:rPr kumimoji="0" lang="en-US" altLang="en-US" i="1">
                <a:cs typeface="Arial" charset="0"/>
                <a:sym typeface="Euclid Symbol" pitchFamily="18" charset="2"/>
              </a:rPr>
              <a:t>n</a:t>
            </a:r>
            <a:r>
              <a:rPr kumimoji="0" lang="en-US" altLang="en-US">
                <a:cs typeface="Arial" charset="0"/>
                <a:sym typeface="Euclid Symbol" pitchFamily="18" charset="2"/>
              </a:rPr>
              <a:t>.</a:t>
            </a:r>
            <a:r>
              <a:rPr kumimoji="0" lang="en-US" altLang="en-US" i="1">
                <a:cs typeface="Arial" charset="0"/>
                <a:sym typeface="Euclid Symbol" pitchFamily="18" charset="2"/>
              </a:rPr>
              <a:t>P</a:t>
            </a:r>
            <a:r>
              <a:rPr kumimoji="0" lang="en-US" altLang="en-US">
                <a:cs typeface="Arial" charset="0"/>
                <a:sym typeface="Euclid Symbol" pitchFamily="18" charset="2"/>
              </a:rPr>
              <a:t>(</a:t>
            </a:r>
            <a:r>
              <a:rPr kumimoji="0" lang="en-US" altLang="en-US" i="1">
                <a:cs typeface="Arial" charset="0"/>
                <a:sym typeface="Euclid Symbol" pitchFamily="18" charset="2"/>
              </a:rPr>
              <a:t>n</a:t>
            </a:r>
            <a:r>
              <a:rPr kumimoji="0" lang="en-US" altLang="en-US">
                <a:cs typeface="Arial" charset="0"/>
                <a:sym typeface="Euclid Symbol" pitchFamily="18" charset="2"/>
              </a:rPr>
              <a:t>)</a:t>
            </a:r>
          </a:p>
        </p:txBody>
      </p:sp>
      <p:sp>
        <p:nvSpPr>
          <p:cNvPr id="512003" name="Text Box 3"/>
          <p:cNvSpPr txBox="1">
            <a:spLocks noChangeArrowheads="1"/>
          </p:cNvSpPr>
          <p:nvPr/>
        </p:nvSpPr>
        <p:spPr bwMode="auto">
          <a:xfrm>
            <a:off x="3200400" y="457200"/>
            <a:ext cx="267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Strong Induction</a:t>
            </a:r>
          </a:p>
        </p:txBody>
      </p:sp>
      <p:sp>
        <p:nvSpPr>
          <p:cNvPr id="512004" name="Rectangle 4"/>
          <p:cNvSpPr>
            <a:spLocks noChangeArrowheads="1"/>
          </p:cNvSpPr>
          <p:nvPr/>
        </p:nvSpPr>
        <p:spPr bwMode="auto">
          <a:xfrm>
            <a:off x="2895600" y="4038600"/>
            <a:ext cx="5562600" cy="1749425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kumimoji="0" lang="en-US" altLang="en-US">
                <a:solidFill>
                  <a:schemeClr val="tx2"/>
                </a:solidFill>
              </a:rPr>
              <a:t>0 </a:t>
            </a:r>
            <a:r>
              <a:rPr kumimoji="0" lang="en-US" altLang="en-US">
                <a:solidFill>
                  <a:schemeClr val="tx2"/>
                </a:solidFill>
                <a:sym typeface="Symbol" pitchFamily="18" charset="2"/>
              </a:rPr>
              <a:t></a:t>
            </a:r>
            <a:r>
              <a:rPr kumimoji="0" lang="en-US" altLang="en-US">
                <a:solidFill>
                  <a:schemeClr val="tx2"/>
                </a:solidFill>
              </a:rPr>
              <a:t> 1, 1 </a:t>
            </a:r>
            <a:r>
              <a:rPr kumimoji="0" lang="en-US" altLang="en-US">
                <a:solidFill>
                  <a:schemeClr val="tx2"/>
                </a:solidFill>
                <a:sym typeface="Symbol" pitchFamily="18" charset="2"/>
              </a:rPr>
              <a:t></a:t>
            </a:r>
            <a:r>
              <a:rPr kumimoji="0" lang="en-US" altLang="en-US">
                <a:solidFill>
                  <a:schemeClr val="tx2"/>
                </a:solidFill>
              </a:rPr>
              <a:t> 2, 2 </a:t>
            </a:r>
            <a:r>
              <a:rPr kumimoji="0" lang="en-US" altLang="en-US">
                <a:solidFill>
                  <a:schemeClr val="tx2"/>
                </a:solidFill>
                <a:sym typeface="Symbol" pitchFamily="18" charset="2"/>
              </a:rPr>
              <a:t></a:t>
            </a:r>
            <a:r>
              <a:rPr kumimoji="0" lang="en-US" altLang="en-US">
                <a:solidFill>
                  <a:schemeClr val="tx2"/>
                </a:solidFill>
              </a:rPr>
              <a:t> 3, …, </a:t>
            </a:r>
            <a:r>
              <a:rPr kumimoji="0" lang="en-US" altLang="en-US" i="1">
                <a:solidFill>
                  <a:schemeClr val="tx2"/>
                </a:solidFill>
              </a:rPr>
              <a:t>n-1</a:t>
            </a:r>
            <a:r>
              <a:rPr kumimoji="0" lang="en-US" altLang="en-US">
                <a:solidFill>
                  <a:schemeClr val="tx2"/>
                </a:solidFill>
              </a:rPr>
              <a:t> </a:t>
            </a:r>
            <a:r>
              <a:rPr kumimoji="0" lang="en-US" altLang="en-US">
                <a:solidFill>
                  <a:schemeClr val="tx2"/>
                </a:solidFill>
                <a:sym typeface="Symbol" pitchFamily="18" charset="2"/>
              </a:rPr>
              <a:t></a:t>
            </a:r>
            <a:r>
              <a:rPr kumimoji="0" lang="en-US" altLang="en-US">
                <a:solidFill>
                  <a:schemeClr val="tx2"/>
                </a:solidFill>
              </a:rPr>
              <a:t> </a:t>
            </a:r>
            <a:r>
              <a:rPr kumimoji="0" lang="en-US" altLang="en-US" i="1">
                <a:solidFill>
                  <a:schemeClr val="tx2"/>
                </a:solidFill>
              </a:rPr>
              <a:t>n</a:t>
            </a:r>
            <a:r>
              <a:rPr kumimoji="0" lang="en-US" altLang="en-US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200000"/>
              </a:lnSpc>
            </a:pPr>
            <a:r>
              <a:rPr kumimoji="0" lang="en-US" altLang="en-US">
                <a:solidFill>
                  <a:schemeClr val="tx2"/>
                </a:solidFill>
              </a:rPr>
              <a:t>So by the time we got to </a:t>
            </a:r>
            <a:r>
              <a:rPr kumimoji="0" lang="en-US" altLang="en-US" i="1">
                <a:solidFill>
                  <a:schemeClr val="tx2"/>
                </a:solidFill>
              </a:rPr>
              <a:t>n</a:t>
            </a:r>
            <a:r>
              <a:rPr kumimoji="0" lang="en-US" altLang="en-US">
                <a:solidFill>
                  <a:schemeClr val="tx2"/>
                </a:solidFill>
              </a:rPr>
              <a:t>+1, already know </a:t>
            </a:r>
            <a:r>
              <a:rPr kumimoji="0" lang="en-US" altLang="en-US" i="1">
                <a:solidFill>
                  <a:schemeClr val="tx2"/>
                </a:solidFill>
              </a:rPr>
              <a:t>all</a:t>
            </a:r>
            <a:r>
              <a:rPr kumimoji="0" lang="en-US" altLang="en-US">
                <a:solidFill>
                  <a:schemeClr val="tx2"/>
                </a:solidFill>
              </a:rPr>
              <a:t>  of </a:t>
            </a:r>
          </a:p>
          <a:p>
            <a:pPr>
              <a:lnSpc>
                <a:spcPct val="200000"/>
              </a:lnSpc>
            </a:pPr>
            <a:r>
              <a:rPr kumimoji="0" lang="en-US" altLang="en-US" i="1">
                <a:solidFill>
                  <a:schemeClr val="tx2"/>
                </a:solidFill>
              </a:rPr>
              <a:t>         P</a:t>
            </a:r>
            <a:r>
              <a:rPr kumimoji="0" lang="en-US" altLang="en-US">
                <a:solidFill>
                  <a:schemeClr val="tx2"/>
                </a:solidFill>
              </a:rPr>
              <a:t>(0),</a:t>
            </a:r>
            <a:r>
              <a:rPr kumimoji="0" lang="en-US" altLang="en-US" i="1">
                <a:solidFill>
                  <a:schemeClr val="tx2"/>
                </a:solidFill>
              </a:rPr>
              <a:t> P</a:t>
            </a:r>
            <a:r>
              <a:rPr kumimoji="0" lang="en-US" altLang="en-US">
                <a:solidFill>
                  <a:schemeClr val="tx2"/>
                </a:solidFill>
              </a:rPr>
              <a:t>(1), …, </a:t>
            </a:r>
            <a:r>
              <a:rPr kumimoji="0" lang="en-US" altLang="en-US" i="1">
                <a:solidFill>
                  <a:schemeClr val="tx2"/>
                </a:solidFill>
              </a:rPr>
              <a:t>P</a:t>
            </a:r>
            <a:r>
              <a:rPr kumimoji="0" lang="en-US" altLang="en-US">
                <a:solidFill>
                  <a:schemeClr val="tx2"/>
                </a:solidFill>
              </a:rPr>
              <a:t>(</a:t>
            </a:r>
            <a:r>
              <a:rPr kumimoji="0" lang="en-US" altLang="en-US" i="1">
                <a:solidFill>
                  <a:schemeClr val="tx2"/>
                </a:solidFill>
              </a:rPr>
              <a:t>n</a:t>
            </a:r>
            <a:r>
              <a:rPr kumimoji="0" lang="en-US" altLang="en-US">
                <a:solidFill>
                  <a:schemeClr val="tx2"/>
                </a:solidFill>
              </a:rPr>
              <a:t>) </a:t>
            </a:r>
          </a:p>
        </p:txBody>
      </p:sp>
      <p:sp>
        <p:nvSpPr>
          <p:cNvPr id="512005" name="Text Box 5"/>
          <p:cNvSpPr txBox="1">
            <a:spLocks noChangeArrowheads="1"/>
          </p:cNvSpPr>
          <p:nvPr/>
        </p:nvSpPr>
        <p:spPr bwMode="auto">
          <a:xfrm>
            <a:off x="560388" y="1206500"/>
            <a:ext cx="1954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Strong induction</a:t>
            </a:r>
          </a:p>
        </p:txBody>
      </p:sp>
      <p:sp>
        <p:nvSpPr>
          <p:cNvPr id="512006" name="Text Box 6"/>
          <p:cNvSpPr txBox="1">
            <a:spLocks noChangeArrowheads="1"/>
          </p:cNvSpPr>
          <p:nvPr/>
        </p:nvSpPr>
        <p:spPr bwMode="auto">
          <a:xfrm>
            <a:off x="381000" y="4079875"/>
            <a:ext cx="21732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chemeClr val="accent2"/>
                </a:solidFill>
              </a:rPr>
              <a:t>Ordinary induction</a:t>
            </a:r>
          </a:p>
        </p:txBody>
      </p:sp>
      <p:sp>
        <p:nvSpPr>
          <p:cNvPr id="512007" name="AutoShape 7"/>
          <p:cNvSpPr>
            <a:spLocks noChangeArrowheads="1"/>
          </p:cNvSpPr>
          <p:nvPr/>
        </p:nvSpPr>
        <p:spPr bwMode="auto">
          <a:xfrm>
            <a:off x="1219200" y="2286000"/>
            <a:ext cx="485775" cy="1214438"/>
          </a:xfrm>
          <a:prstGeom prst="upDownArrow">
            <a:avLst>
              <a:gd name="adj1" fmla="val 50000"/>
              <a:gd name="adj2" fmla="val 50000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512008" name="Text Box 8"/>
          <p:cNvSpPr txBox="1">
            <a:spLocks noChangeArrowheads="1"/>
          </p:cNvSpPr>
          <p:nvPr/>
        </p:nvSpPr>
        <p:spPr bwMode="auto">
          <a:xfrm>
            <a:off x="838200" y="2708275"/>
            <a:ext cx="1254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equivalent</a:t>
            </a:r>
          </a:p>
        </p:txBody>
      </p:sp>
      <p:sp>
        <p:nvSpPr>
          <p:cNvPr id="512009" name="Text Box 9"/>
          <p:cNvSpPr txBox="1">
            <a:spLocks noChangeArrowheads="1"/>
          </p:cNvSpPr>
          <p:nvPr/>
        </p:nvSpPr>
        <p:spPr bwMode="auto">
          <a:xfrm>
            <a:off x="384175" y="6186488"/>
            <a:ext cx="8312150" cy="376237"/>
          </a:xfrm>
          <a:prstGeom prst="rect">
            <a:avLst/>
          </a:prstGeom>
          <a:solidFill>
            <a:srgbClr val="CCFF99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point is: assuming P(0), P(1), up to P(n), it is often easier to prove P(n+1).</a:t>
            </a:r>
          </a:p>
        </p:txBody>
      </p:sp>
    </p:spTree>
    <p:extLst>
      <p:ext uri="{BB962C8B-B14F-4D97-AF65-F5344CB8AC3E}">
        <p14:creationId xmlns:p14="http://schemas.microsoft.com/office/powerpoint/2010/main" val="137029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04" grpId="0" animBg="1"/>
      <p:bldP spid="512006" grpId="0"/>
      <p:bldP spid="512007" grpId="0" animBg="1"/>
      <p:bldP spid="512008" grpId="0"/>
      <p:bldP spid="51200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4" name="Text Box 4"/>
          <p:cNvSpPr txBox="1">
            <a:spLocks noChangeArrowheads="1"/>
          </p:cNvSpPr>
          <p:nvPr/>
        </p:nvSpPr>
        <p:spPr bwMode="auto">
          <a:xfrm>
            <a:off x="1828800" y="1449388"/>
            <a:ext cx="20351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Objective: Prove </a:t>
            </a:r>
          </a:p>
        </p:txBody>
      </p:sp>
      <p:sp>
        <p:nvSpPr>
          <p:cNvPr id="455685" name="Text Box 5"/>
          <p:cNvSpPr txBox="1">
            <a:spLocks noChangeArrowheads="1"/>
          </p:cNvSpPr>
          <p:nvPr/>
        </p:nvSpPr>
        <p:spPr bwMode="auto">
          <a:xfrm>
            <a:off x="3048000" y="609600"/>
            <a:ext cx="2820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Idea of Induction</a:t>
            </a:r>
          </a:p>
        </p:txBody>
      </p:sp>
      <p:pic>
        <p:nvPicPr>
          <p:cNvPr id="455689" name="Picture 9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371600"/>
            <a:ext cx="3048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5690" name="Text Box 10"/>
          <p:cNvSpPr txBox="1">
            <a:spLocks noChangeArrowheads="1"/>
          </p:cNvSpPr>
          <p:nvPr/>
        </p:nvSpPr>
        <p:spPr bwMode="auto">
          <a:xfrm>
            <a:off x="762000" y="2286000"/>
            <a:ext cx="18430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This is to prove</a:t>
            </a:r>
          </a:p>
        </p:txBody>
      </p:sp>
      <p:pic>
        <p:nvPicPr>
          <p:cNvPr id="455692" name="Picture 12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65438"/>
            <a:ext cx="69342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5693" name="Text Box 13"/>
          <p:cNvSpPr txBox="1">
            <a:spLocks noChangeArrowheads="1"/>
          </p:cNvSpPr>
          <p:nvPr/>
        </p:nvSpPr>
        <p:spPr bwMode="auto">
          <a:xfrm>
            <a:off x="1447800" y="4343400"/>
            <a:ext cx="6419850" cy="2024063"/>
          </a:xfrm>
          <a:prstGeom prst="rect">
            <a:avLst/>
          </a:prstGeom>
          <a:noFill/>
          <a:ln w="9525">
            <a:solidFill>
              <a:schemeClr val="bg2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 idea of induction is to first prove P(0) unconditionally,</a:t>
            </a:r>
          </a:p>
          <a:p>
            <a:endParaRPr lang="en-US" altLang="zh-TW"/>
          </a:p>
          <a:p>
            <a:r>
              <a:rPr lang="en-US" altLang="zh-TW"/>
              <a:t>then use P(0) to prove P(1)</a:t>
            </a:r>
          </a:p>
          <a:p>
            <a:endParaRPr lang="en-US" altLang="zh-TW"/>
          </a:p>
          <a:p>
            <a:r>
              <a:rPr lang="en-US" altLang="zh-TW"/>
              <a:t>then use P(1) to prove P(2)</a:t>
            </a:r>
          </a:p>
          <a:p>
            <a:endParaRPr lang="en-US" altLang="zh-TW"/>
          </a:p>
          <a:p>
            <a:r>
              <a:rPr lang="en-US" altLang="zh-TW"/>
              <a:t>and repeat this to infinity…</a:t>
            </a:r>
          </a:p>
        </p:txBody>
      </p:sp>
      <p:sp>
        <p:nvSpPr>
          <p:cNvPr id="455694" name="Line 14"/>
          <p:cNvSpPr>
            <a:spLocks noChangeShapeType="1"/>
          </p:cNvSpPr>
          <p:nvPr/>
        </p:nvSpPr>
        <p:spPr bwMode="auto">
          <a:xfrm>
            <a:off x="1447800" y="3352800"/>
            <a:ext cx="99060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695" name="Freeform 15"/>
          <p:cNvSpPr>
            <a:spLocks/>
          </p:cNvSpPr>
          <p:nvPr/>
        </p:nvSpPr>
        <p:spPr bwMode="auto">
          <a:xfrm>
            <a:off x="1981200" y="3352800"/>
            <a:ext cx="1447800" cy="546100"/>
          </a:xfrm>
          <a:custGeom>
            <a:avLst/>
            <a:gdLst>
              <a:gd name="T0" fmla="*/ 0 w 912"/>
              <a:gd name="T1" fmla="*/ 0 h 344"/>
              <a:gd name="T2" fmla="*/ 480 w 912"/>
              <a:gd name="T3" fmla="*/ 336 h 344"/>
              <a:gd name="T4" fmla="*/ 912 w 912"/>
              <a:gd name="T5" fmla="*/ 48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344">
                <a:moveTo>
                  <a:pt x="0" y="0"/>
                </a:moveTo>
                <a:cubicBezTo>
                  <a:pt x="164" y="164"/>
                  <a:pt x="328" y="328"/>
                  <a:pt x="480" y="336"/>
                </a:cubicBezTo>
                <a:cubicBezTo>
                  <a:pt x="632" y="344"/>
                  <a:pt x="772" y="196"/>
                  <a:pt x="912" y="48"/>
                </a:cubicBezTo>
              </a:path>
            </a:pathLst>
          </a:custGeom>
          <a:noFill/>
          <a:ln w="19050" cmpd="sng">
            <a:solidFill>
              <a:srgbClr val="A5002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696" name="Line 16"/>
          <p:cNvSpPr>
            <a:spLocks noChangeShapeType="1"/>
          </p:cNvSpPr>
          <p:nvPr/>
        </p:nvSpPr>
        <p:spPr bwMode="auto">
          <a:xfrm>
            <a:off x="2895600" y="3352800"/>
            <a:ext cx="99060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697" name="Line 17"/>
          <p:cNvSpPr>
            <a:spLocks noChangeShapeType="1"/>
          </p:cNvSpPr>
          <p:nvPr/>
        </p:nvSpPr>
        <p:spPr bwMode="auto">
          <a:xfrm>
            <a:off x="4343400" y="3352800"/>
            <a:ext cx="99060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698" name="Line 18"/>
          <p:cNvSpPr>
            <a:spLocks noChangeShapeType="1"/>
          </p:cNvSpPr>
          <p:nvPr/>
        </p:nvSpPr>
        <p:spPr bwMode="auto">
          <a:xfrm>
            <a:off x="6781800" y="3352800"/>
            <a:ext cx="990600" cy="0"/>
          </a:xfrm>
          <a:prstGeom prst="line">
            <a:avLst/>
          </a:prstGeom>
          <a:noFill/>
          <a:ln w="1905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699" name="Freeform 19"/>
          <p:cNvSpPr>
            <a:spLocks/>
          </p:cNvSpPr>
          <p:nvPr/>
        </p:nvSpPr>
        <p:spPr bwMode="auto">
          <a:xfrm>
            <a:off x="3352800" y="3352800"/>
            <a:ext cx="1447800" cy="546100"/>
          </a:xfrm>
          <a:custGeom>
            <a:avLst/>
            <a:gdLst>
              <a:gd name="T0" fmla="*/ 0 w 912"/>
              <a:gd name="T1" fmla="*/ 0 h 344"/>
              <a:gd name="T2" fmla="*/ 480 w 912"/>
              <a:gd name="T3" fmla="*/ 336 h 344"/>
              <a:gd name="T4" fmla="*/ 912 w 912"/>
              <a:gd name="T5" fmla="*/ 48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344">
                <a:moveTo>
                  <a:pt x="0" y="0"/>
                </a:moveTo>
                <a:cubicBezTo>
                  <a:pt x="164" y="164"/>
                  <a:pt x="328" y="328"/>
                  <a:pt x="480" y="336"/>
                </a:cubicBezTo>
                <a:cubicBezTo>
                  <a:pt x="632" y="344"/>
                  <a:pt x="772" y="196"/>
                  <a:pt x="912" y="48"/>
                </a:cubicBezTo>
              </a:path>
            </a:pathLst>
          </a:custGeom>
          <a:noFill/>
          <a:ln w="19050" cmpd="sng">
            <a:solidFill>
              <a:srgbClr val="A5002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700" name="Freeform 20"/>
          <p:cNvSpPr>
            <a:spLocks/>
          </p:cNvSpPr>
          <p:nvPr/>
        </p:nvSpPr>
        <p:spPr bwMode="auto">
          <a:xfrm>
            <a:off x="4724400" y="3352800"/>
            <a:ext cx="1447800" cy="546100"/>
          </a:xfrm>
          <a:custGeom>
            <a:avLst/>
            <a:gdLst>
              <a:gd name="T0" fmla="*/ 0 w 912"/>
              <a:gd name="T1" fmla="*/ 0 h 344"/>
              <a:gd name="T2" fmla="*/ 480 w 912"/>
              <a:gd name="T3" fmla="*/ 336 h 344"/>
              <a:gd name="T4" fmla="*/ 912 w 912"/>
              <a:gd name="T5" fmla="*/ 48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344">
                <a:moveTo>
                  <a:pt x="0" y="0"/>
                </a:moveTo>
                <a:cubicBezTo>
                  <a:pt x="164" y="164"/>
                  <a:pt x="328" y="328"/>
                  <a:pt x="480" y="336"/>
                </a:cubicBezTo>
                <a:cubicBezTo>
                  <a:pt x="632" y="344"/>
                  <a:pt x="772" y="196"/>
                  <a:pt x="912" y="48"/>
                </a:cubicBezTo>
              </a:path>
            </a:pathLst>
          </a:custGeom>
          <a:noFill/>
          <a:ln w="19050" cmpd="sng">
            <a:solidFill>
              <a:srgbClr val="A5002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701" name="Freeform 21"/>
          <p:cNvSpPr>
            <a:spLocks/>
          </p:cNvSpPr>
          <p:nvPr/>
        </p:nvSpPr>
        <p:spPr bwMode="auto">
          <a:xfrm>
            <a:off x="6019800" y="3340100"/>
            <a:ext cx="1447800" cy="546100"/>
          </a:xfrm>
          <a:custGeom>
            <a:avLst/>
            <a:gdLst>
              <a:gd name="T0" fmla="*/ 0 w 912"/>
              <a:gd name="T1" fmla="*/ 0 h 344"/>
              <a:gd name="T2" fmla="*/ 480 w 912"/>
              <a:gd name="T3" fmla="*/ 336 h 344"/>
              <a:gd name="T4" fmla="*/ 912 w 912"/>
              <a:gd name="T5" fmla="*/ 48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344">
                <a:moveTo>
                  <a:pt x="0" y="0"/>
                </a:moveTo>
                <a:cubicBezTo>
                  <a:pt x="164" y="164"/>
                  <a:pt x="328" y="328"/>
                  <a:pt x="480" y="336"/>
                </a:cubicBezTo>
                <a:cubicBezTo>
                  <a:pt x="632" y="344"/>
                  <a:pt x="772" y="196"/>
                  <a:pt x="912" y="48"/>
                </a:cubicBezTo>
              </a:path>
            </a:pathLst>
          </a:custGeom>
          <a:noFill/>
          <a:ln w="19050" cmpd="sng">
            <a:solidFill>
              <a:srgbClr val="A5002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702" name="Freeform 22"/>
          <p:cNvSpPr>
            <a:spLocks/>
          </p:cNvSpPr>
          <p:nvPr/>
        </p:nvSpPr>
        <p:spPr bwMode="auto">
          <a:xfrm>
            <a:off x="7315200" y="3352800"/>
            <a:ext cx="1447800" cy="546100"/>
          </a:xfrm>
          <a:custGeom>
            <a:avLst/>
            <a:gdLst>
              <a:gd name="T0" fmla="*/ 0 w 912"/>
              <a:gd name="T1" fmla="*/ 0 h 344"/>
              <a:gd name="T2" fmla="*/ 480 w 912"/>
              <a:gd name="T3" fmla="*/ 336 h 344"/>
              <a:gd name="T4" fmla="*/ 912 w 912"/>
              <a:gd name="T5" fmla="*/ 48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12" h="344">
                <a:moveTo>
                  <a:pt x="0" y="0"/>
                </a:moveTo>
                <a:cubicBezTo>
                  <a:pt x="164" y="164"/>
                  <a:pt x="328" y="328"/>
                  <a:pt x="480" y="336"/>
                </a:cubicBezTo>
                <a:cubicBezTo>
                  <a:pt x="632" y="344"/>
                  <a:pt x="772" y="196"/>
                  <a:pt x="912" y="48"/>
                </a:cubicBezTo>
              </a:path>
            </a:pathLst>
          </a:custGeom>
          <a:noFill/>
          <a:ln w="19050" cmpd="sng">
            <a:solidFill>
              <a:srgbClr val="A5002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55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455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55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55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55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55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55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55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90" grpId="0"/>
      <p:bldP spid="455694" grpId="0" animBg="1"/>
      <p:bldP spid="455695" grpId="0" animBg="1"/>
      <p:bldP spid="455696" grpId="0" animBg="1"/>
      <p:bldP spid="455697" grpId="0" animBg="1"/>
      <p:bldP spid="455698" grpId="0" animBg="1"/>
      <p:bldP spid="455699" grpId="0" animBg="1"/>
      <p:bldP spid="455700" grpId="0" animBg="1"/>
      <p:bldP spid="455701" grpId="0" animBg="1"/>
      <p:bldP spid="455702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Text Box 2"/>
          <p:cNvSpPr txBox="1">
            <a:spLocks noChangeArrowheads="1"/>
          </p:cNvSpPr>
          <p:nvPr/>
        </p:nvSpPr>
        <p:spPr bwMode="auto">
          <a:xfrm>
            <a:off x="2828925" y="457200"/>
            <a:ext cx="3419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Divisibility by a Prime</a:t>
            </a:r>
          </a:p>
        </p:txBody>
      </p:sp>
      <p:sp>
        <p:nvSpPr>
          <p:cNvPr id="534531" name="Text Box 3"/>
          <p:cNvSpPr txBox="1">
            <a:spLocks noChangeArrowheads="1"/>
          </p:cNvSpPr>
          <p:nvPr/>
        </p:nvSpPr>
        <p:spPr bwMode="auto">
          <a:xfrm>
            <a:off x="1362075" y="1143000"/>
            <a:ext cx="6410325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Theorem.</a:t>
            </a:r>
            <a:r>
              <a:rPr lang="en-US" altLang="zh-TW"/>
              <a:t>  Any integer n &gt; 1 is divisible by a prime number.</a:t>
            </a:r>
          </a:p>
        </p:txBody>
      </p:sp>
      <p:sp>
        <p:nvSpPr>
          <p:cNvPr id="534532" name="Text Box 4"/>
          <p:cNvSpPr txBox="1">
            <a:spLocks noChangeArrowheads="1"/>
          </p:cNvSpPr>
          <p:nvPr/>
        </p:nvSpPr>
        <p:spPr bwMode="auto">
          <a:xfrm>
            <a:off x="4710113" y="6248400"/>
            <a:ext cx="209232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>
                <a:solidFill>
                  <a:schemeClr val="bg2"/>
                </a:solidFill>
              </a:rPr>
              <a:t>Idea of induction.</a:t>
            </a:r>
          </a:p>
        </p:txBody>
      </p:sp>
      <p:sp>
        <p:nvSpPr>
          <p:cNvPr id="534533" name="Text Box 5"/>
          <p:cNvSpPr txBox="1">
            <a:spLocks noChangeArrowheads="1"/>
          </p:cNvSpPr>
          <p:nvPr/>
        </p:nvSpPr>
        <p:spPr bwMode="auto">
          <a:xfrm>
            <a:off x="2805113" y="1752600"/>
            <a:ext cx="6262687" cy="432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Let n be an integer.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If n is a prime number, then we are done.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Otherwise, n = ab, both are smaller than n.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If a or b is a prime number, then we are done.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Otherwise, a = cd, both are smaller than a.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If c or d is a prime number, then we are done.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Otherwise, repeat this argument, since the numbers are</a:t>
            </a:r>
          </a:p>
          <a:p>
            <a:pPr>
              <a:lnSpc>
                <a:spcPct val="120000"/>
              </a:lnSpc>
              <a:buClr>
                <a:srgbClr val="A50021"/>
              </a:buClr>
            </a:pPr>
            <a:r>
              <a:rPr lang="en-US" altLang="zh-TW">
                <a:solidFill>
                  <a:schemeClr val="bg2"/>
                </a:solidFill>
              </a:rPr>
              <a:t>  getting smaller and smaller, this will eventually stop and</a:t>
            </a:r>
          </a:p>
          <a:p>
            <a:pPr>
              <a:lnSpc>
                <a:spcPct val="120000"/>
              </a:lnSpc>
              <a:buClr>
                <a:srgbClr val="A50021"/>
              </a:buClr>
            </a:pPr>
            <a:r>
              <a:rPr lang="en-US" altLang="zh-TW">
                <a:solidFill>
                  <a:schemeClr val="bg2"/>
                </a:solidFill>
              </a:rPr>
              <a:t>  we have found a prime factor of n.</a:t>
            </a:r>
          </a:p>
        </p:txBody>
      </p:sp>
      <p:sp>
        <p:nvSpPr>
          <p:cNvPr id="534534" name="Text Box 6"/>
          <p:cNvSpPr txBox="1">
            <a:spLocks noChangeArrowheads="1"/>
          </p:cNvSpPr>
          <p:nvPr/>
        </p:nvSpPr>
        <p:spPr bwMode="auto">
          <a:xfrm>
            <a:off x="152400" y="2133600"/>
            <a:ext cx="2479675" cy="3671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Remember this slide?</a:t>
            </a:r>
          </a:p>
          <a:p>
            <a:endParaRPr lang="en-US" altLang="zh-TW"/>
          </a:p>
          <a:p>
            <a:r>
              <a:rPr lang="en-US" altLang="zh-TW"/>
              <a:t>Now we can prove it</a:t>
            </a:r>
          </a:p>
          <a:p>
            <a:endParaRPr lang="en-US" altLang="zh-TW"/>
          </a:p>
          <a:p>
            <a:r>
              <a:rPr lang="en-US" altLang="zh-TW"/>
              <a:t>by strong induction</a:t>
            </a:r>
          </a:p>
          <a:p>
            <a:endParaRPr lang="en-US" altLang="zh-TW"/>
          </a:p>
          <a:p>
            <a:r>
              <a:rPr lang="en-US" altLang="zh-TW"/>
              <a:t>very easily.  In fact</a:t>
            </a:r>
          </a:p>
          <a:p>
            <a:endParaRPr lang="en-US" altLang="zh-TW"/>
          </a:p>
          <a:p>
            <a:r>
              <a:rPr lang="en-US" altLang="zh-TW"/>
              <a:t>we can prove a </a:t>
            </a:r>
          </a:p>
          <a:p>
            <a:endParaRPr lang="en-US" altLang="zh-TW"/>
          </a:p>
          <a:p>
            <a:r>
              <a:rPr lang="en-US" altLang="zh-TW"/>
              <a:t>stronger theorem</a:t>
            </a:r>
          </a:p>
          <a:p>
            <a:endParaRPr lang="en-US" altLang="zh-TW"/>
          </a:p>
          <a:p>
            <a:r>
              <a:rPr lang="en-US" altLang="zh-TW"/>
              <a:t>very easily.</a:t>
            </a:r>
          </a:p>
        </p:txBody>
      </p:sp>
    </p:spTree>
    <p:extLst>
      <p:ext uri="{BB962C8B-B14F-4D97-AF65-F5344CB8AC3E}">
        <p14:creationId xmlns:p14="http://schemas.microsoft.com/office/powerpoint/2010/main" val="206480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Text Box 2"/>
          <p:cNvSpPr txBox="1">
            <a:spLocks noChangeArrowheads="1"/>
          </p:cNvSpPr>
          <p:nvPr/>
        </p:nvSpPr>
        <p:spPr bwMode="auto">
          <a:xfrm>
            <a:off x="1905000" y="1309688"/>
            <a:ext cx="525780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 i="1">
                <a:solidFill>
                  <a:srgbClr val="A50021"/>
                </a:solidFill>
              </a:rPr>
              <a:t>Claim</a:t>
            </a:r>
            <a:r>
              <a:rPr kumimoji="0" lang="en-US" altLang="en-US">
                <a:solidFill>
                  <a:schemeClr val="tx2"/>
                </a:solidFill>
              </a:rPr>
              <a:t>: </a:t>
            </a:r>
            <a:r>
              <a:rPr kumimoji="0" lang="en-US" altLang="en-US">
                <a:solidFill>
                  <a:schemeClr val="tx2"/>
                </a:solidFill>
                <a:cs typeface="Arial" charset="0"/>
              </a:rPr>
              <a:t>Every integer &gt; 1 is a product of primes.</a:t>
            </a:r>
          </a:p>
        </p:txBody>
      </p:sp>
      <p:sp>
        <p:nvSpPr>
          <p:cNvPr id="451587" name="Text Box 3"/>
          <p:cNvSpPr txBox="1">
            <a:spLocks noChangeArrowheads="1"/>
          </p:cNvSpPr>
          <p:nvPr/>
        </p:nvSpPr>
        <p:spPr bwMode="auto">
          <a:xfrm>
            <a:off x="3344863" y="457200"/>
            <a:ext cx="2370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Prime Products</a:t>
            </a:r>
          </a:p>
        </p:txBody>
      </p:sp>
      <p:sp>
        <p:nvSpPr>
          <p:cNvPr id="451588" name="Text Box 4"/>
          <p:cNvSpPr txBox="1">
            <a:spLocks noChangeArrowheads="1"/>
          </p:cNvSpPr>
          <p:nvPr/>
        </p:nvSpPr>
        <p:spPr bwMode="auto">
          <a:xfrm>
            <a:off x="1066800" y="2281238"/>
            <a:ext cx="7010400" cy="2017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 i="1">
                <a:solidFill>
                  <a:schemeClr val="accent2"/>
                </a:solidFill>
              </a:rPr>
              <a:t>Proof:</a:t>
            </a:r>
            <a:r>
              <a:rPr kumimoji="0" lang="en-US" altLang="en-US">
                <a:solidFill>
                  <a:schemeClr val="accent2"/>
                </a:solidFill>
              </a:rPr>
              <a:t> </a:t>
            </a:r>
            <a:r>
              <a:rPr kumimoji="0" lang="en-US" altLang="en-US">
                <a:solidFill>
                  <a:schemeClr val="accent2"/>
                </a:solidFill>
                <a:cs typeface="Arial" charset="0"/>
              </a:rPr>
              <a:t>(by strong induction) 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kumimoji="0" lang="en-US" altLang="en-US">
                <a:cs typeface="Arial" charset="0"/>
              </a:rPr>
              <a:t>Base case is easy.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kumimoji="0" lang="en-US" altLang="en-US">
                <a:cs typeface="Arial" charset="0"/>
              </a:rPr>
              <a:t>Suppose the claim is true for all 2 &lt;= i &lt; n.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kumimoji="0" lang="en-US" altLang="en-US">
                <a:cs typeface="Arial" charset="0"/>
              </a:rPr>
              <a:t>Consider an integer n.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kumimoji="0" lang="en-US" altLang="en-US">
                <a:cs typeface="Arial" charset="0"/>
              </a:rPr>
              <a:t>If n is prime, then we are done.</a:t>
            </a:r>
          </a:p>
        </p:txBody>
      </p:sp>
      <p:sp>
        <p:nvSpPr>
          <p:cNvPr id="451589" name="Text Box 5"/>
          <p:cNvSpPr txBox="1">
            <a:spLocks noChangeArrowheads="1"/>
          </p:cNvSpPr>
          <p:nvPr/>
        </p:nvSpPr>
        <p:spPr bwMode="auto">
          <a:xfrm>
            <a:off x="1066800" y="4343400"/>
            <a:ext cx="76200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buClr>
                <a:srgbClr val="A50021"/>
              </a:buClr>
              <a:buFontTx/>
              <a:buChar char="•"/>
            </a:pPr>
            <a:r>
              <a:rPr kumimoji="0" lang="en-US" altLang="en-US">
                <a:cs typeface="Arial" charset="0"/>
              </a:rPr>
              <a:t>So </a:t>
            </a:r>
            <a:r>
              <a:rPr kumimoji="0" lang="en-US" altLang="en-US" i="1">
                <a:cs typeface="Arial" charset="0"/>
              </a:rPr>
              <a:t>n = k·m </a:t>
            </a:r>
            <a:r>
              <a:rPr kumimoji="0" lang="en-US" altLang="en-US">
                <a:cs typeface="Arial" charset="0"/>
              </a:rPr>
              <a:t>for integers </a:t>
            </a:r>
            <a:r>
              <a:rPr kumimoji="0" lang="en-US" altLang="en-US" i="1">
                <a:cs typeface="Arial" charset="0"/>
              </a:rPr>
              <a:t>k, m</a:t>
            </a:r>
            <a:r>
              <a:rPr kumimoji="0" lang="en-US" altLang="en-US">
                <a:cs typeface="Arial" charset="0"/>
              </a:rPr>
              <a:t> where </a:t>
            </a:r>
            <a:r>
              <a:rPr kumimoji="0" lang="en-US" altLang="en-US" i="1">
                <a:cs typeface="Arial" charset="0"/>
              </a:rPr>
              <a:t>n &gt; k,m</a:t>
            </a:r>
            <a:r>
              <a:rPr kumimoji="0" lang="en-US" altLang="en-US">
                <a:cs typeface="Arial" charset="0"/>
              </a:rPr>
              <a:t> &gt;1.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kumimoji="0" lang="en-US" altLang="en-US">
                <a:cs typeface="Arial" charset="0"/>
              </a:rPr>
              <a:t>Since </a:t>
            </a:r>
            <a:r>
              <a:rPr kumimoji="0" lang="en-US" altLang="en-US" i="1">
                <a:cs typeface="Arial" charset="0"/>
              </a:rPr>
              <a:t>k,m </a:t>
            </a:r>
            <a:r>
              <a:rPr kumimoji="0" lang="en-US" altLang="en-US">
                <a:cs typeface="Arial" charset="0"/>
              </a:rPr>
              <a:t>smaller than n, 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Char char="•"/>
            </a:pPr>
            <a:r>
              <a:rPr kumimoji="0" lang="en-US" altLang="en-US" i="1">
                <a:cs typeface="Arial" charset="0"/>
              </a:rPr>
              <a:t>By the induction hypothesis, both k and m are product of primes</a:t>
            </a:r>
          </a:p>
          <a:p>
            <a:pPr lvl="4">
              <a:lnSpc>
                <a:spcPct val="150000"/>
              </a:lnSpc>
            </a:pPr>
            <a:r>
              <a:rPr kumimoji="0" lang="en-US" altLang="en-US" i="1">
                <a:cs typeface="Arial" charset="0"/>
              </a:rPr>
              <a:t> k = p</a:t>
            </a:r>
            <a:r>
              <a:rPr kumimoji="0" lang="en-US" altLang="en-US" baseline="-25000">
                <a:cs typeface="Arial" charset="0"/>
              </a:rPr>
              <a:t>1</a:t>
            </a:r>
            <a:r>
              <a:rPr kumimoji="0" lang="en-US" altLang="en-US" i="1">
                <a:cs typeface="Arial" charset="0"/>
                <a:sym typeface="Symbol" pitchFamily="18" charset="2"/>
              </a:rPr>
              <a:t></a:t>
            </a:r>
            <a:r>
              <a:rPr kumimoji="0" lang="en-US" altLang="en-US" i="1">
                <a:cs typeface="Arial" charset="0"/>
              </a:rPr>
              <a:t> p</a:t>
            </a:r>
            <a:r>
              <a:rPr kumimoji="0" lang="en-US" altLang="en-US" baseline="-25000">
                <a:cs typeface="Arial" charset="0"/>
              </a:rPr>
              <a:t>2</a:t>
            </a:r>
            <a:r>
              <a:rPr kumimoji="0" lang="en-US" altLang="en-US" i="1">
                <a:cs typeface="Arial" charset="0"/>
                <a:sym typeface="Symbol" pitchFamily="18" charset="2"/>
              </a:rPr>
              <a:t></a:t>
            </a:r>
            <a:r>
              <a:rPr kumimoji="0" lang="en-US" altLang="en-US">
                <a:cs typeface="Arial" charset="0"/>
              </a:rPr>
              <a:t> </a:t>
            </a:r>
            <a:r>
              <a:rPr kumimoji="0" lang="en-US" altLang="en-US" i="1">
                <a:cs typeface="Arial" charset="0"/>
                <a:sym typeface="Symbol" pitchFamily="18" charset="2"/>
              </a:rPr>
              <a:t></a:t>
            </a:r>
            <a:r>
              <a:rPr kumimoji="0" lang="en-US" altLang="en-US">
                <a:cs typeface="Arial" charset="0"/>
              </a:rPr>
              <a:t> </a:t>
            </a:r>
            <a:r>
              <a:rPr kumimoji="0" lang="en-US" altLang="en-US" i="1">
                <a:cs typeface="Arial" charset="0"/>
                <a:sym typeface="Symbol" pitchFamily="18" charset="2"/>
              </a:rPr>
              <a:t></a:t>
            </a:r>
            <a:r>
              <a:rPr kumimoji="0" lang="en-US" altLang="en-US">
                <a:cs typeface="Arial" charset="0"/>
              </a:rPr>
              <a:t> </a:t>
            </a:r>
            <a:r>
              <a:rPr kumimoji="0" lang="en-US" altLang="en-US" i="1">
                <a:cs typeface="Arial" charset="0"/>
              </a:rPr>
              <a:t>p</a:t>
            </a:r>
            <a:r>
              <a:rPr kumimoji="0" lang="en-US" altLang="en-US" baseline="-25000">
                <a:cs typeface="Arial" charset="0"/>
              </a:rPr>
              <a:t>94</a:t>
            </a:r>
            <a:endParaRPr kumimoji="0" lang="en-US" altLang="en-US" i="1">
              <a:cs typeface="Arial" charset="0"/>
            </a:endParaRPr>
          </a:p>
          <a:p>
            <a:pPr lvl="4">
              <a:lnSpc>
                <a:spcPct val="150000"/>
              </a:lnSpc>
            </a:pPr>
            <a:r>
              <a:rPr kumimoji="0" lang="en-US" altLang="en-US" i="1">
                <a:cs typeface="Arial" charset="0"/>
              </a:rPr>
              <a:t>m = q</a:t>
            </a:r>
            <a:r>
              <a:rPr kumimoji="0" lang="en-US" altLang="en-US" baseline="-25000">
                <a:cs typeface="Arial" charset="0"/>
              </a:rPr>
              <a:t>1</a:t>
            </a:r>
            <a:r>
              <a:rPr kumimoji="0" lang="en-US" altLang="en-US" i="1">
                <a:cs typeface="Arial" charset="0"/>
                <a:sym typeface="Symbol" pitchFamily="18" charset="2"/>
              </a:rPr>
              <a:t></a:t>
            </a:r>
            <a:r>
              <a:rPr kumimoji="0" lang="en-US" altLang="en-US" i="1">
                <a:cs typeface="Arial" charset="0"/>
              </a:rPr>
              <a:t> q</a:t>
            </a:r>
            <a:r>
              <a:rPr kumimoji="0" lang="en-US" altLang="en-US" baseline="-25000">
                <a:cs typeface="Arial" charset="0"/>
              </a:rPr>
              <a:t>2</a:t>
            </a:r>
            <a:r>
              <a:rPr kumimoji="0" lang="en-US" altLang="en-US" i="1">
                <a:cs typeface="Arial" charset="0"/>
                <a:sym typeface="Symbol" pitchFamily="18" charset="2"/>
              </a:rPr>
              <a:t>  </a:t>
            </a:r>
            <a:r>
              <a:rPr kumimoji="0" lang="en-US" altLang="en-US" i="1">
                <a:cs typeface="Arial" charset="0"/>
              </a:rPr>
              <a:t> q</a:t>
            </a:r>
            <a:r>
              <a:rPr kumimoji="0" lang="en-US" altLang="en-US" baseline="-25000">
                <a:cs typeface="Arial" charset="0"/>
              </a:rPr>
              <a:t>214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88" grpId="0" build="allAtOnce" autoUpdateAnimBg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Text Box 2"/>
          <p:cNvSpPr txBox="1">
            <a:spLocks noChangeArrowheads="1"/>
          </p:cNvSpPr>
          <p:nvPr/>
        </p:nvSpPr>
        <p:spPr bwMode="auto">
          <a:xfrm>
            <a:off x="3344863" y="457200"/>
            <a:ext cx="23701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Prime Products</a:t>
            </a:r>
          </a:p>
        </p:txBody>
      </p:sp>
      <p:sp>
        <p:nvSpPr>
          <p:cNvPr id="452611" name="Text Box 3"/>
          <p:cNvSpPr txBox="1">
            <a:spLocks noChangeArrowheads="1"/>
          </p:cNvSpPr>
          <p:nvPr/>
        </p:nvSpPr>
        <p:spPr bwMode="auto">
          <a:xfrm>
            <a:off x="1600200" y="2362200"/>
            <a:ext cx="58674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kumimoji="0" lang="en-US" altLang="en-US">
                <a:solidFill>
                  <a:srgbClr val="000000"/>
                </a:solidFill>
              </a:rPr>
              <a:t>…</a:t>
            </a:r>
            <a:r>
              <a:rPr kumimoji="0" lang="en-US" altLang="en-US">
                <a:solidFill>
                  <a:srgbClr val="000000"/>
                </a:solidFill>
                <a:cs typeface="Arial" charset="0"/>
              </a:rPr>
              <a:t>So</a:t>
            </a:r>
          </a:p>
          <a:p>
            <a:pPr algn="ctr">
              <a:lnSpc>
                <a:spcPct val="200000"/>
              </a:lnSpc>
            </a:pPr>
            <a:r>
              <a:rPr kumimoji="0" lang="en-US" altLang="en-US" i="1">
                <a:solidFill>
                  <a:srgbClr val="000000"/>
                </a:solidFill>
                <a:cs typeface="Arial" charset="0"/>
              </a:rPr>
              <a:t>n = k</a:t>
            </a:r>
            <a:r>
              <a:rPr kumimoji="0" lang="en-US" altLang="en-US" i="1">
                <a:solidFill>
                  <a:srgbClr val="000000"/>
                </a:solidFill>
                <a:cs typeface="Arial" charset="0"/>
                <a:sym typeface="Symbol" pitchFamily="18" charset="2"/>
              </a:rPr>
              <a:t> </a:t>
            </a:r>
            <a:r>
              <a:rPr kumimoji="0" lang="en-US" altLang="en-US" i="1">
                <a:solidFill>
                  <a:srgbClr val="000000"/>
                </a:solidFill>
                <a:cs typeface="Arial" charset="0"/>
              </a:rPr>
              <a:t>m = p</a:t>
            </a:r>
            <a:r>
              <a:rPr kumimoji="0" lang="en-US" altLang="en-US" baseline="-25000">
                <a:solidFill>
                  <a:srgbClr val="000000"/>
                </a:solidFill>
                <a:cs typeface="Arial" charset="0"/>
              </a:rPr>
              <a:t>1</a:t>
            </a:r>
            <a:r>
              <a:rPr kumimoji="0" lang="en-US" altLang="en-US" i="1">
                <a:solidFill>
                  <a:srgbClr val="000000"/>
                </a:solidFill>
                <a:cs typeface="Arial" charset="0"/>
                <a:sym typeface="Symbol" pitchFamily="18" charset="2"/>
              </a:rPr>
              <a:t></a:t>
            </a:r>
            <a:r>
              <a:rPr kumimoji="0" lang="en-US" altLang="en-US" i="1">
                <a:solidFill>
                  <a:srgbClr val="000000"/>
                </a:solidFill>
                <a:cs typeface="Arial" charset="0"/>
              </a:rPr>
              <a:t> p</a:t>
            </a:r>
            <a:r>
              <a:rPr kumimoji="0" lang="en-US" altLang="en-US" baseline="-25000">
                <a:solidFill>
                  <a:srgbClr val="000000"/>
                </a:solidFill>
                <a:cs typeface="Arial" charset="0"/>
              </a:rPr>
              <a:t>2</a:t>
            </a:r>
            <a:r>
              <a:rPr kumimoji="0" lang="en-US" altLang="en-US" i="1">
                <a:solidFill>
                  <a:srgbClr val="000000"/>
                </a:solidFill>
                <a:cs typeface="Arial" charset="0"/>
                <a:sym typeface="Symbol" pitchFamily="18" charset="2"/>
              </a:rPr>
              <a:t></a:t>
            </a:r>
            <a:r>
              <a:rPr kumimoji="0" lang="en-US" altLang="en-US">
                <a:solidFill>
                  <a:srgbClr val="000000"/>
                </a:solidFill>
                <a:cs typeface="Arial" charset="0"/>
              </a:rPr>
              <a:t> </a:t>
            </a:r>
            <a:r>
              <a:rPr kumimoji="0" lang="en-US" altLang="en-US" i="1">
                <a:solidFill>
                  <a:srgbClr val="000000"/>
                </a:solidFill>
                <a:cs typeface="Arial" charset="0"/>
                <a:sym typeface="Symbol" pitchFamily="18" charset="2"/>
              </a:rPr>
              <a:t></a:t>
            </a:r>
            <a:r>
              <a:rPr kumimoji="0" lang="en-US" altLang="en-US">
                <a:solidFill>
                  <a:srgbClr val="000000"/>
                </a:solidFill>
                <a:cs typeface="Arial" charset="0"/>
              </a:rPr>
              <a:t> </a:t>
            </a:r>
            <a:r>
              <a:rPr kumimoji="0" lang="en-US" altLang="en-US" i="1">
                <a:solidFill>
                  <a:srgbClr val="000000"/>
                </a:solidFill>
                <a:cs typeface="Arial" charset="0"/>
                <a:sym typeface="Symbol" pitchFamily="18" charset="2"/>
              </a:rPr>
              <a:t></a:t>
            </a:r>
            <a:r>
              <a:rPr kumimoji="0" lang="en-US" altLang="en-US" baseline="-25000">
                <a:solidFill>
                  <a:srgbClr val="000000"/>
                </a:solidFill>
                <a:cs typeface="Arial" charset="0"/>
              </a:rPr>
              <a:t> </a:t>
            </a:r>
            <a:r>
              <a:rPr kumimoji="0" lang="en-US" altLang="en-US" i="1">
                <a:solidFill>
                  <a:srgbClr val="000000"/>
                </a:solidFill>
                <a:cs typeface="Arial" charset="0"/>
              </a:rPr>
              <a:t>p</a:t>
            </a:r>
            <a:r>
              <a:rPr kumimoji="0" lang="en-US" altLang="en-US" baseline="-25000">
                <a:solidFill>
                  <a:srgbClr val="000000"/>
                </a:solidFill>
                <a:cs typeface="Arial" charset="0"/>
              </a:rPr>
              <a:t>94</a:t>
            </a:r>
            <a:r>
              <a:rPr kumimoji="0" lang="en-US" altLang="en-US" i="1">
                <a:solidFill>
                  <a:srgbClr val="000000"/>
                </a:solidFill>
                <a:cs typeface="Arial" charset="0"/>
                <a:sym typeface="Symbol" pitchFamily="18" charset="2"/>
              </a:rPr>
              <a:t></a:t>
            </a:r>
            <a:r>
              <a:rPr kumimoji="0" lang="en-US" altLang="en-US" baseline="-25000">
                <a:solidFill>
                  <a:srgbClr val="000000"/>
                </a:solidFill>
                <a:cs typeface="Arial" charset="0"/>
              </a:rPr>
              <a:t> </a:t>
            </a:r>
            <a:r>
              <a:rPr kumimoji="0" lang="en-US" altLang="en-US" i="1">
                <a:solidFill>
                  <a:srgbClr val="000000"/>
                </a:solidFill>
                <a:cs typeface="Arial" charset="0"/>
              </a:rPr>
              <a:t>q</a:t>
            </a:r>
            <a:r>
              <a:rPr kumimoji="0" lang="en-US" altLang="en-US" baseline="-25000">
                <a:solidFill>
                  <a:srgbClr val="000000"/>
                </a:solidFill>
                <a:cs typeface="Arial" charset="0"/>
              </a:rPr>
              <a:t>1</a:t>
            </a:r>
            <a:r>
              <a:rPr kumimoji="0" lang="en-US" altLang="en-US" i="1">
                <a:solidFill>
                  <a:srgbClr val="000000"/>
                </a:solidFill>
                <a:cs typeface="Arial" charset="0"/>
                <a:sym typeface="Symbol" pitchFamily="18" charset="2"/>
              </a:rPr>
              <a:t></a:t>
            </a:r>
            <a:r>
              <a:rPr kumimoji="0" lang="en-US" altLang="en-US" baseline="-25000">
                <a:solidFill>
                  <a:srgbClr val="000000"/>
                </a:solidFill>
                <a:cs typeface="Arial" charset="0"/>
              </a:rPr>
              <a:t> </a:t>
            </a:r>
            <a:r>
              <a:rPr kumimoji="0" lang="en-US" altLang="en-US" i="1">
                <a:solidFill>
                  <a:srgbClr val="000000"/>
                </a:solidFill>
                <a:cs typeface="Arial" charset="0"/>
              </a:rPr>
              <a:t>q</a:t>
            </a:r>
            <a:r>
              <a:rPr kumimoji="0" lang="en-US" altLang="en-US" baseline="-25000">
                <a:solidFill>
                  <a:srgbClr val="000000"/>
                </a:solidFill>
                <a:cs typeface="Arial" charset="0"/>
              </a:rPr>
              <a:t>2</a:t>
            </a:r>
            <a:r>
              <a:rPr kumimoji="0" lang="en-US" altLang="en-US" i="1">
                <a:solidFill>
                  <a:srgbClr val="000000"/>
                </a:solidFill>
                <a:cs typeface="Arial" charset="0"/>
                <a:sym typeface="Symbol" pitchFamily="18" charset="2"/>
              </a:rPr>
              <a:t></a:t>
            </a:r>
            <a:r>
              <a:rPr kumimoji="0" lang="en-US" altLang="en-US">
                <a:solidFill>
                  <a:srgbClr val="000000"/>
                </a:solidFill>
                <a:cs typeface="Arial" charset="0"/>
              </a:rPr>
              <a:t> </a:t>
            </a:r>
            <a:r>
              <a:rPr kumimoji="0" lang="en-US" altLang="en-US" i="1">
                <a:solidFill>
                  <a:srgbClr val="000000"/>
                </a:solidFill>
                <a:cs typeface="Arial" charset="0"/>
                <a:sym typeface="Symbol" pitchFamily="18" charset="2"/>
              </a:rPr>
              <a:t></a:t>
            </a:r>
            <a:r>
              <a:rPr kumimoji="0" lang="en-US" altLang="en-US">
                <a:solidFill>
                  <a:srgbClr val="000000"/>
                </a:solidFill>
                <a:cs typeface="Arial" charset="0"/>
              </a:rPr>
              <a:t> </a:t>
            </a:r>
            <a:r>
              <a:rPr kumimoji="0" lang="en-US" altLang="en-US" i="1">
                <a:solidFill>
                  <a:srgbClr val="000000"/>
                </a:solidFill>
                <a:cs typeface="Arial" charset="0"/>
                <a:sym typeface="Symbol" pitchFamily="18" charset="2"/>
              </a:rPr>
              <a:t> </a:t>
            </a:r>
            <a:r>
              <a:rPr kumimoji="0" lang="en-US" altLang="en-US" i="1">
                <a:solidFill>
                  <a:srgbClr val="000000"/>
                </a:solidFill>
                <a:cs typeface="Arial" charset="0"/>
              </a:rPr>
              <a:t>q</a:t>
            </a:r>
            <a:r>
              <a:rPr kumimoji="0" lang="en-US" altLang="en-US" baseline="-25000">
                <a:solidFill>
                  <a:srgbClr val="000000"/>
                </a:solidFill>
                <a:cs typeface="Arial" charset="0"/>
              </a:rPr>
              <a:t>214</a:t>
            </a:r>
          </a:p>
          <a:p>
            <a:pPr>
              <a:lnSpc>
                <a:spcPct val="200000"/>
              </a:lnSpc>
            </a:pPr>
            <a:r>
              <a:rPr kumimoji="0" lang="en-US" altLang="en-US">
                <a:solidFill>
                  <a:srgbClr val="000000"/>
                </a:solidFill>
                <a:cs typeface="Arial" charset="0"/>
              </a:rPr>
              <a:t>is a prime product.</a:t>
            </a:r>
          </a:p>
          <a:p>
            <a:pPr>
              <a:lnSpc>
                <a:spcPct val="200000"/>
              </a:lnSpc>
              <a:buFont typeface="Symbol" pitchFamily="18" charset="2"/>
              <a:buNone/>
            </a:pPr>
            <a:r>
              <a:rPr kumimoji="0" lang="en-US" altLang="en-US">
                <a:solidFill>
                  <a:srgbClr val="000000"/>
                </a:solidFill>
                <a:cs typeface="Arial" charset="0"/>
                <a:sym typeface="Symbol" pitchFamily="18" charset="2"/>
              </a:rPr>
              <a:t>  </a:t>
            </a:r>
            <a:r>
              <a:rPr kumimoji="0" lang="en-US" altLang="en-US">
                <a:solidFill>
                  <a:srgbClr val="000000"/>
                </a:solidFill>
                <a:cs typeface="Arial" charset="0"/>
              </a:rPr>
              <a:t>This completes the proof of the induction step.   </a:t>
            </a:r>
          </a:p>
        </p:txBody>
      </p:sp>
      <p:sp>
        <p:nvSpPr>
          <p:cNvPr id="452612" name="Text Box 4"/>
          <p:cNvSpPr txBox="1">
            <a:spLocks noChangeArrowheads="1"/>
          </p:cNvSpPr>
          <p:nvPr/>
        </p:nvSpPr>
        <p:spPr bwMode="auto">
          <a:xfrm>
            <a:off x="1905000" y="1309688"/>
            <a:ext cx="5257800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 i="1">
                <a:solidFill>
                  <a:srgbClr val="A50021"/>
                </a:solidFill>
              </a:rPr>
              <a:t>Claim</a:t>
            </a:r>
            <a:r>
              <a:rPr kumimoji="0" lang="en-US" altLang="en-US">
                <a:solidFill>
                  <a:schemeClr val="tx2"/>
                </a:solidFill>
              </a:rPr>
              <a:t>: </a:t>
            </a:r>
            <a:r>
              <a:rPr kumimoji="0" lang="en-US" altLang="en-US">
                <a:solidFill>
                  <a:schemeClr val="tx2"/>
                </a:solidFill>
                <a:cs typeface="Arial" charset="0"/>
              </a:rPr>
              <a:t>Every integer &gt; 1 is a product of primes.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Text Box 2"/>
          <p:cNvSpPr txBox="1">
            <a:spLocks noChangeArrowheads="1"/>
          </p:cNvSpPr>
          <p:nvPr/>
        </p:nvSpPr>
        <p:spPr bwMode="auto">
          <a:xfrm>
            <a:off x="2057400" y="2060575"/>
            <a:ext cx="2028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Available stamps:</a:t>
            </a:r>
          </a:p>
        </p:txBody>
      </p:sp>
      <p:pic>
        <p:nvPicPr>
          <p:cNvPr id="433156" name="Picture 4" descr="s150f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439863"/>
            <a:ext cx="119062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3157" name="Picture 5" descr="s194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527175"/>
            <a:ext cx="1817688" cy="113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3158" name="Rectangle 6"/>
          <p:cNvSpPr>
            <a:spLocks noChangeArrowheads="1"/>
          </p:cNvSpPr>
          <p:nvPr/>
        </p:nvSpPr>
        <p:spPr bwMode="auto">
          <a:xfrm>
            <a:off x="4764088" y="2895600"/>
            <a:ext cx="466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5</a:t>
            </a:r>
            <a:r>
              <a:rPr kumimoji="0" lang="en-US" altLang="en-US">
                <a:cs typeface="Times New Roman" pitchFamily="18" charset="0"/>
              </a:rPr>
              <a:t>¢</a:t>
            </a:r>
          </a:p>
        </p:txBody>
      </p:sp>
      <p:sp>
        <p:nvSpPr>
          <p:cNvPr id="433159" name="Rectangle 7"/>
          <p:cNvSpPr>
            <a:spLocks noChangeArrowheads="1"/>
          </p:cNvSpPr>
          <p:nvPr/>
        </p:nvSpPr>
        <p:spPr bwMode="auto">
          <a:xfrm>
            <a:off x="6516688" y="2895600"/>
            <a:ext cx="466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3</a:t>
            </a:r>
            <a:r>
              <a:rPr kumimoji="0" lang="en-US" altLang="en-US">
                <a:cs typeface="Times New Roman" pitchFamily="18" charset="0"/>
              </a:rPr>
              <a:t>¢</a:t>
            </a:r>
          </a:p>
        </p:txBody>
      </p:sp>
      <p:sp>
        <p:nvSpPr>
          <p:cNvPr id="433160" name="Text Box 8"/>
          <p:cNvSpPr txBox="1">
            <a:spLocks noChangeArrowheads="1"/>
          </p:cNvSpPr>
          <p:nvPr/>
        </p:nvSpPr>
        <p:spPr bwMode="auto">
          <a:xfrm>
            <a:off x="2514600" y="4652963"/>
            <a:ext cx="4041775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i="1">
                <a:solidFill>
                  <a:srgbClr val="A50021"/>
                </a:solidFill>
              </a:rPr>
              <a:t>Theorem</a:t>
            </a:r>
            <a:r>
              <a:rPr kumimoji="0" lang="en-US" altLang="en-US">
                <a:solidFill>
                  <a:srgbClr val="A50021"/>
                </a:solidFill>
              </a:rPr>
              <a:t>:</a:t>
            </a:r>
            <a:r>
              <a:rPr kumimoji="0" lang="en-US" altLang="en-US"/>
              <a:t> Can form any amount </a:t>
            </a:r>
            <a:r>
              <a:rPr kumimoji="0" lang="en-US" altLang="en-US">
                <a:sym typeface="Symbol" pitchFamily="18" charset="2"/>
              </a:rPr>
              <a:t></a:t>
            </a:r>
            <a:r>
              <a:rPr kumimoji="0" lang="en-US" altLang="en-US"/>
              <a:t> 8</a:t>
            </a:r>
            <a:r>
              <a:rPr kumimoji="0" lang="en-US" altLang="en-US">
                <a:cs typeface="Times New Roman" pitchFamily="18" charset="0"/>
              </a:rPr>
              <a:t>¢</a:t>
            </a:r>
            <a:endParaRPr kumimoji="0" lang="en-US" altLang="en-US"/>
          </a:p>
        </p:txBody>
      </p:sp>
      <p:sp>
        <p:nvSpPr>
          <p:cNvPr id="433161" name="Text Box 9"/>
          <p:cNvSpPr txBox="1">
            <a:spLocks noChangeArrowheads="1"/>
          </p:cNvSpPr>
          <p:nvPr/>
        </p:nvSpPr>
        <p:spPr bwMode="auto">
          <a:xfrm>
            <a:off x="2813050" y="5422900"/>
            <a:ext cx="3435350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Prove by </a:t>
            </a:r>
            <a:r>
              <a:rPr kumimoji="0" lang="en-US" altLang="en-US">
                <a:solidFill>
                  <a:srgbClr val="008000"/>
                </a:solidFill>
              </a:rPr>
              <a:t>strong induction on </a:t>
            </a:r>
            <a:r>
              <a:rPr kumimoji="0" lang="en-US" altLang="en-US" i="1">
                <a:solidFill>
                  <a:srgbClr val="008000"/>
                </a:solidFill>
              </a:rPr>
              <a:t>n</a:t>
            </a:r>
            <a:r>
              <a:rPr kumimoji="0" lang="en-US" altLang="en-US"/>
              <a:t>.</a:t>
            </a:r>
          </a:p>
          <a:p>
            <a:pPr>
              <a:lnSpc>
                <a:spcPct val="150000"/>
              </a:lnSpc>
            </a:pPr>
            <a:r>
              <a:rPr kumimoji="0" lang="en-US" altLang="en-US" i="1"/>
              <a:t>P</a:t>
            </a:r>
            <a:r>
              <a:rPr kumimoji="0" lang="en-US" altLang="en-US"/>
              <a:t>(</a:t>
            </a:r>
            <a:r>
              <a:rPr kumimoji="0" lang="en-US" altLang="en-US" i="1">
                <a:solidFill>
                  <a:srgbClr val="006600"/>
                </a:solidFill>
              </a:rPr>
              <a:t>n</a:t>
            </a:r>
            <a:r>
              <a:rPr kumimoji="0" lang="en-US" altLang="en-US"/>
              <a:t>) ::=  can form (</a:t>
            </a:r>
            <a:r>
              <a:rPr kumimoji="0" lang="en-US" altLang="en-US" i="1">
                <a:solidFill>
                  <a:srgbClr val="006600"/>
                </a:solidFill>
              </a:rPr>
              <a:t>n</a:t>
            </a:r>
            <a:r>
              <a:rPr kumimoji="0" lang="en-US" altLang="en-US" i="1"/>
              <a:t> </a:t>
            </a:r>
            <a:r>
              <a:rPr kumimoji="0" lang="en-US" altLang="en-US">
                <a:sym typeface="Euclid Symbol" pitchFamily="18" charset="2"/>
              </a:rPr>
              <a:t>+</a:t>
            </a:r>
            <a:r>
              <a:rPr kumimoji="0" lang="en-US" altLang="en-US"/>
              <a:t>8)</a:t>
            </a:r>
            <a:r>
              <a:rPr kumimoji="0" lang="en-US" altLang="en-US">
                <a:cs typeface="Times New Roman" pitchFamily="18" charset="0"/>
              </a:rPr>
              <a:t>¢.</a:t>
            </a:r>
          </a:p>
          <a:p>
            <a:endParaRPr kumimoji="0" lang="en-US" altLang="en-US">
              <a:cs typeface="Times New Roman" pitchFamily="18" charset="0"/>
            </a:endParaRPr>
          </a:p>
        </p:txBody>
      </p:sp>
      <p:sp>
        <p:nvSpPr>
          <p:cNvPr id="433162" name="Text Box 10"/>
          <p:cNvSpPr txBox="1">
            <a:spLocks noChangeArrowheads="1"/>
          </p:cNvSpPr>
          <p:nvPr/>
        </p:nvSpPr>
        <p:spPr bwMode="auto">
          <a:xfrm>
            <a:off x="2362200" y="457200"/>
            <a:ext cx="439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Postage by Strong Induction</a:t>
            </a:r>
          </a:p>
        </p:txBody>
      </p:sp>
      <p:sp>
        <p:nvSpPr>
          <p:cNvPr id="433163" name="Text Box 11"/>
          <p:cNvSpPr txBox="1">
            <a:spLocks noChangeArrowheads="1"/>
          </p:cNvSpPr>
          <p:nvPr/>
        </p:nvSpPr>
        <p:spPr bwMode="auto">
          <a:xfrm>
            <a:off x="2971800" y="3748088"/>
            <a:ext cx="3170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What amount can you form?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3160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Text Box 2"/>
          <p:cNvSpPr txBox="1">
            <a:spLocks noChangeArrowheads="1"/>
          </p:cNvSpPr>
          <p:nvPr/>
        </p:nvSpPr>
        <p:spPr bwMode="auto">
          <a:xfrm>
            <a:off x="2362200" y="457200"/>
            <a:ext cx="439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Postage by Strong Induction</a:t>
            </a:r>
          </a:p>
        </p:txBody>
      </p:sp>
      <p:sp>
        <p:nvSpPr>
          <p:cNvPr id="432131" name="Text Box 3"/>
          <p:cNvSpPr txBox="1">
            <a:spLocks noChangeArrowheads="1"/>
          </p:cNvSpPr>
          <p:nvPr/>
        </p:nvSpPr>
        <p:spPr bwMode="auto">
          <a:xfrm>
            <a:off x="1411288" y="1371600"/>
            <a:ext cx="24384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 b="1"/>
              <a:t>Base case</a:t>
            </a:r>
            <a:r>
              <a:rPr kumimoji="0" lang="en-US" altLang="en-US"/>
              <a:t> (</a:t>
            </a:r>
            <a:r>
              <a:rPr kumimoji="0" lang="en-US" altLang="en-US" i="1">
                <a:solidFill>
                  <a:srgbClr val="006600"/>
                </a:solidFill>
              </a:rPr>
              <a:t>n</a:t>
            </a:r>
            <a:r>
              <a:rPr kumimoji="0" lang="en-US" altLang="en-US" i="1"/>
              <a:t> </a:t>
            </a:r>
            <a:r>
              <a:rPr kumimoji="0" lang="en-US" altLang="en-US"/>
              <a:t>= 0): </a:t>
            </a:r>
          </a:p>
          <a:p>
            <a:endParaRPr kumimoji="0" lang="en-US" altLang="en-US" b="1"/>
          </a:p>
          <a:p>
            <a:r>
              <a:rPr kumimoji="0" lang="en-US" altLang="en-US"/>
              <a:t>(0 </a:t>
            </a:r>
            <a:r>
              <a:rPr kumimoji="0" lang="en-US" altLang="en-US">
                <a:sym typeface="Euclid Symbol" pitchFamily="18" charset="2"/>
              </a:rPr>
              <a:t>+</a:t>
            </a:r>
            <a:r>
              <a:rPr kumimoji="0" lang="en-US" altLang="en-US"/>
              <a:t>8)¢:</a:t>
            </a:r>
          </a:p>
        </p:txBody>
      </p:sp>
      <p:grpSp>
        <p:nvGrpSpPr>
          <p:cNvPr id="432132" name="Group 4"/>
          <p:cNvGrpSpPr>
            <a:grpSpLocks/>
          </p:cNvGrpSpPr>
          <p:nvPr/>
        </p:nvGrpSpPr>
        <p:grpSpPr bwMode="auto">
          <a:xfrm>
            <a:off x="4535488" y="1143000"/>
            <a:ext cx="3160712" cy="1447800"/>
            <a:chOff x="1897" y="984"/>
            <a:chExt cx="1991" cy="912"/>
          </a:xfrm>
        </p:grpSpPr>
        <p:pic>
          <p:nvPicPr>
            <p:cNvPr id="432133" name="Picture 5" descr="s150f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38" y="984"/>
              <a:ext cx="750" cy="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2134" name="Picture 6" descr="s194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7" y="1083"/>
              <a:ext cx="1145" cy="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32135" name="Text Box 7"/>
          <p:cNvSpPr txBox="1">
            <a:spLocks noChangeArrowheads="1"/>
          </p:cNvSpPr>
          <p:nvPr/>
        </p:nvSpPr>
        <p:spPr bwMode="auto">
          <a:xfrm>
            <a:off x="1447800" y="2819400"/>
            <a:ext cx="5715000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 b="1"/>
              <a:t>Inductive Step:</a:t>
            </a:r>
            <a:r>
              <a:rPr kumimoji="0" lang="en-US" altLang="en-US"/>
              <a:t> assume (</a:t>
            </a:r>
            <a:r>
              <a:rPr kumimoji="0" lang="en-US" altLang="en-US" i="1">
                <a:solidFill>
                  <a:srgbClr val="0000FF"/>
                </a:solidFill>
              </a:rPr>
              <a:t>m </a:t>
            </a:r>
            <a:r>
              <a:rPr kumimoji="0" lang="en-US" altLang="en-US"/>
              <a:t>+8)</a:t>
            </a:r>
            <a:r>
              <a:rPr kumimoji="0" lang="en-US" altLang="en-US">
                <a:cs typeface="Times New Roman" pitchFamily="18" charset="0"/>
              </a:rPr>
              <a:t>¢</a:t>
            </a:r>
            <a:r>
              <a:rPr kumimoji="0" lang="en-US" altLang="en-US"/>
              <a:t> for 0</a:t>
            </a:r>
            <a:r>
              <a:rPr kumimoji="0" lang="en-US" altLang="en-US">
                <a:sym typeface="Euclid Symbol" pitchFamily="18" charset="2"/>
              </a:rPr>
              <a:t> </a:t>
            </a:r>
            <a:r>
              <a:rPr kumimoji="0" lang="en-US" altLang="en-US" i="1">
                <a:solidFill>
                  <a:srgbClr val="0000FF"/>
                </a:solidFill>
              </a:rPr>
              <a:t>m</a:t>
            </a:r>
            <a:r>
              <a:rPr kumimoji="0" lang="en-US" altLang="en-US" b="1" i="1"/>
              <a:t> </a:t>
            </a:r>
            <a:r>
              <a:rPr kumimoji="0" lang="en-US" altLang="en-US">
                <a:cs typeface="Times New Roman" pitchFamily="18" charset="0"/>
                <a:sym typeface="Euclid Symbol" pitchFamily="18" charset="2"/>
              </a:rPr>
              <a:t></a:t>
            </a:r>
            <a:r>
              <a:rPr kumimoji="0" lang="en-US" altLang="en-US" i="1"/>
              <a:t> </a:t>
            </a:r>
            <a:r>
              <a:rPr kumimoji="0" lang="en-US" altLang="en-US" i="1">
                <a:solidFill>
                  <a:srgbClr val="006600"/>
                </a:solidFill>
              </a:rPr>
              <a:t>n,</a:t>
            </a:r>
            <a:r>
              <a:rPr kumimoji="0" lang="en-US" altLang="en-US"/>
              <a:t> </a:t>
            </a:r>
          </a:p>
          <a:p>
            <a:pPr>
              <a:lnSpc>
                <a:spcPct val="150000"/>
              </a:lnSpc>
            </a:pPr>
            <a:r>
              <a:rPr kumimoji="0" lang="en-US" altLang="en-US"/>
              <a:t>                           then prove ((</a:t>
            </a:r>
            <a:r>
              <a:rPr kumimoji="0" lang="en-US" altLang="en-US" i="1">
                <a:solidFill>
                  <a:srgbClr val="006600"/>
                </a:solidFill>
              </a:rPr>
              <a:t>n </a:t>
            </a:r>
            <a:r>
              <a:rPr kumimoji="0" lang="en-US" altLang="en-US">
                <a:solidFill>
                  <a:srgbClr val="006600"/>
                </a:solidFill>
              </a:rPr>
              <a:t>+1</a:t>
            </a:r>
            <a:r>
              <a:rPr kumimoji="0" lang="en-US" altLang="en-US"/>
              <a:t>) </a:t>
            </a:r>
            <a:r>
              <a:rPr kumimoji="0" lang="en-US" altLang="en-US">
                <a:sym typeface="Euclid Symbol" pitchFamily="18" charset="2"/>
              </a:rPr>
              <a:t>+ </a:t>
            </a:r>
            <a:r>
              <a:rPr kumimoji="0" lang="en-US" altLang="en-US"/>
              <a:t>8)¢</a:t>
            </a:r>
          </a:p>
        </p:txBody>
      </p:sp>
      <p:sp>
        <p:nvSpPr>
          <p:cNvPr id="432136" name="Text Box 8"/>
          <p:cNvSpPr txBox="1">
            <a:spLocks noChangeArrowheads="1"/>
          </p:cNvSpPr>
          <p:nvPr/>
        </p:nvSpPr>
        <p:spPr bwMode="auto">
          <a:xfrm>
            <a:off x="1477963" y="3989388"/>
            <a:ext cx="1493837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b="1"/>
              <a:t>cases:</a:t>
            </a:r>
          </a:p>
          <a:p>
            <a:endParaRPr kumimoji="0" lang="en-US" altLang="en-US" b="1"/>
          </a:p>
          <a:p>
            <a:r>
              <a:rPr kumimoji="0" lang="en-US" altLang="en-US" i="1">
                <a:solidFill>
                  <a:srgbClr val="006600"/>
                </a:solidFill>
                <a:cs typeface="Times New Roman" pitchFamily="18" charset="0"/>
              </a:rPr>
              <a:t>n </a:t>
            </a:r>
            <a:r>
              <a:rPr kumimoji="0" lang="en-US" altLang="en-US">
                <a:cs typeface="Times New Roman" pitchFamily="18" charset="0"/>
              </a:rPr>
              <a:t>+1=</a:t>
            </a:r>
            <a:r>
              <a:rPr kumimoji="0" lang="en-US" altLang="en-US"/>
              <a:t> 1</a:t>
            </a:r>
            <a:r>
              <a:rPr kumimoji="0" lang="en-US" altLang="en-US">
                <a:cs typeface="Times New Roman" pitchFamily="18" charset="0"/>
              </a:rPr>
              <a:t>, 9¢:</a:t>
            </a:r>
          </a:p>
          <a:p>
            <a:endParaRPr kumimoji="0" lang="en-US" altLang="en-US" i="1">
              <a:cs typeface="Times New Roman" pitchFamily="18" charset="0"/>
            </a:endParaRPr>
          </a:p>
          <a:p>
            <a:endParaRPr kumimoji="0" lang="en-US" altLang="en-US" i="1">
              <a:cs typeface="Times New Roman" pitchFamily="18" charset="0"/>
            </a:endParaRPr>
          </a:p>
          <a:p>
            <a:endParaRPr kumimoji="0" lang="en-US" altLang="en-US" i="1">
              <a:cs typeface="Times New Roman" pitchFamily="18" charset="0"/>
            </a:endParaRPr>
          </a:p>
          <a:p>
            <a:endParaRPr kumimoji="0" lang="en-US" altLang="en-US" i="1">
              <a:cs typeface="Times New Roman" pitchFamily="18" charset="0"/>
            </a:endParaRPr>
          </a:p>
          <a:p>
            <a:endParaRPr kumimoji="0" lang="en-US" altLang="en-US" i="1">
              <a:cs typeface="Times New Roman" pitchFamily="18" charset="0"/>
            </a:endParaRPr>
          </a:p>
          <a:p>
            <a:r>
              <a:rPr kumimoji="0" lang="en-US" altLang="en-US" i="1">
                <a:solidFill>
                  <a:srgbClr val="006600"/>
                </a:solidFill>
              </a:rPr>
              <a:t>n </a:t>
            </a:r>
            <a:r>
              <a:rPr kumimoji="0" lang="en-US" altLang="en-US"/>
              <a:t>+1</a:t>
            </a:r>
            <a:r>
              <a:rPr kumimoji="0" lang="en-US" altLang="en-US">
                <a:cs typeface="Times New Roman" pitchFamily="18" charset="0"/>
              </a:rPr>
              <a:t>= 2, 10¢:</a:t>
            </a:r>
          </a:p>
        </p:txBody>
      </p:sp>
      <p:grpSp>
        <p:nvGrpSpPr>
          <p:cNvPr id="432137" name="Group 9"/>
          <p:cNvGrpSpPr>
            <a:grpSpLocks/>
          </p:cNvGrpSpPr>
          <p:nvPr/>
        </p:nvGrpSpPr>
        <p:grpSpPr bwMode="auto">
          <a:xfrm>
            <a:off x="3505200" y="5334000"/>
            <a:ext cx="2333625" cy="1447800"/>
            <a:chOff x="1920" y="3216"/>
            <a:chExt cx="1470" cy="912"/>
          </a:xfrm>
        </p:grpSpPr>
        <p:pic>
          <p:nvPicPr>
            <p:cNvPr id="432138" name="Picture 10" descr="s150f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3216"/>
              <a:ext cx="750" cy="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2139" name="Picture 11" descr="s150fr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40" y="3216"/>
              <a:ext cx="750" cy="9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32140" name="Group 12"/>
          <p:cNvGrpSpPr>
            <a:grpSpLocks/>
          </p:cNvGrpSpPr>
          <p:nvPr/>
        </p:nvGrpSpPr>
        <p:grpSpPr bwMode="auto">
          <a:xfrm>
            <a:off x="3505200" y="3973513"/>
            <a:ext cx="5387975" cy="1131887"/>
            <a:chOff x="2160" y="2256"/>
            <a:chExt cx="3394" cy="713"/>
          </a:xfrm>
        </p:grpSpPr>
        <p:pic>
          <p:nvPicPr>
            <p:cNvPr id="432141" name="Picture 13" descr="s194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0" y="2256"/>
              <a:ext cx="1145" cy="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2142" name="Picture 14" descr="s194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5" y="2256"/>
              <a:ext cx="1145" cy="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2143" name="Picture 15" descr="s194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09" y="2256"/>
              <a:ext cx="1145" cy="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5" grpId="0" uiExpand="1" build="allAtOnce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6" name="Text Box 2"/>
          <p:cNvSpPr txBox="1">
            <a:spLocks noChangeArrowheads="1"/>
          </p:cNvSpPr>
          <p:nvPr/>
        </p:nvSpPr>
        <p:spPr bwMode="auto">
          <a:xfrm>
            <a:off x="1612900" y="1417638"/>
            <a:ext cx="57785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b="1"/>
              <a:t>case</a:t>
            </a:r>
            <a:r>
              <a:rPr kumimoji="0" lang="en-US" altLang="en-US"/>
              <a:t> </a:t>
            </a:r>
            <a:r>
              <a:rPr kumimoji="0" lang="en-US" altLang="en-US" i="1">
                <a:solidFill>
                  <a:srgbClr val="006600"/>
                </a:solidFill>
              </a:rPr>
              <a:t>n </a:t>
            </a:r>
            <a:r>
              <a:rPr kumimoji="0" lang="en-US" altLang="en-US"/>
              <a:t>+1 </a:t>
            </a:r>
            <a:r>
              <a:rPr kumimoji="0" lang="en-US" altLang="en-US">
                <a:sym typeface="Symbol" pitchFamily="18" charset="2"/>
              </a:rPr>
              <a:t></a:t>
            </a:r>
            <a:r>
              <a:rPr kumimoji="0" lang="en-US" altLang="en-US"/>
              <a:t> 3</a:t>
            </a:r>
            <a:r>
              <a:rPr kumimoji="0" lang="en-US" altLang="en-US">
                <a:cs typeface="Times New Roman" pitchFamily="18" charset="0"/>
              </a:rPr>
              <a:t>: let </a:t>
            </a:r>
            <a:r>
              <a:rPr kumimoji="0" lang="en-US" altLang="en-US" i="1">
                <a:solidFill>
                  <a:srgbClr val="0000FF"/>
                </a:solidFill>
                <a:cs typeface="Times New Roman" pitchFamily="18" charset="0"/>
              </a:rPr>
              <a:t>m </a:t>
            </a:r>
            <a:r>
              <a:rPr kumimoji="0" lang="en-US" altLang="en-US">
                <a:cs typeface="Times New Roman" pitchFamily="18" charset="0"/>
              </a:rPr>
              <a:t>=</a:t>
            </a:r>
            <a:r>
              <a:rPr kumimoji="0" lang="en-US" altLang="en-US" i="1">
                <a:solidFill>
                  <a:srgbClr val="006600"/>
                </a:solidFill>
              </a:rPr>
              <a:t>n</a:t>
            </a:r>
            <a:r>
              <a:rPr kumimoji="0" lang="en-US" altLang="en-US"/>
              <a:t> </a:t>
            </a:r>
            <a:r>
              <a:rPr kumimoji="0" lang="en-US" altLang="en-US">
                <a:sym typeface="Symbol" pitchFamily="18" charset="2"/>
              </a:rPr>
              <a:t> 2.</a:t>
            </a:r>
          </a:p>
          <a:p>
            <a:endParaRPr kumimoji="0" lang="en-US" altLang="en-US">
              <a:cs typeface="Times New Roman" pitchFamily="18" charset="0"/>
            </a:endParaRPr>
          </a:p>
          <a:p>
            <a:r>
              <a:rPr kumimoji="0" lang="en-US" altLang="en-US">
                <a:cs typeface="Times New Roman" pitchFamily="18" charset="0"/>
              </a:rPr>
              <a:t>        now </a:t>
            </a:r>
            <a:r>
              <a:rPr kumimoji="0" lang="en-US" altLang="en-US" i="1">
                <a:solidFill>
                  <a:srgbClr val="006600"/>
                </a:solidFill>
              </a:rPr>
              <a:t>n </a:t>
            </a:r>
            <a:r>
              <a:rPr kumimoji="0" lang="en-US" altLang="en-US">
                <a:sym typeface="Symbol" pitchFamily="18" charset="2"/>
              </a:rPr>
              <a:t>  </a:t>
            </a:r>
            <a:r>
              <a:rPr kumimoji="0" lang="en-US" altLang="en-US" i="1">
                <a:solidFill>
                  <a:srgbClr val="0000FF"/>
                </a:solidFill>
              </a:rPr>
              <a:t>m </a:t>
            </a:r>
            <a:r>
              <a:rPr kumimoji="0" lang="en-US" altLang="en-US">
                <a:sym typeface="Symbol" pitchFamily="18" charset="2"/>
              </a:rPr>
              <a:t> 0</a:t>
            </a:r>
            <a:r>
              <a:rPr kumimoji="0" lang="en-US" altLang="en-US">
                <a:cs typeface="Times New Roman" pitchFamily="18" charset="0"/>
              </a:rPr>
              <a:t>, so by induction hypothesis have:</a:t>
            </a:r>
          </a:p>
        </p:txBody>
      </p:sp>
      <p:sp>
        <p:nvSpPr>
          <p:cNvPr id="431109" name="Cloud"/>
          <p:cNvSpPr>
            <a:spLocks noChangeAspect="1" noEditPoints="1" noChangeArrowheads="1"/>
          </p:cNvSpPr>
          <p:nvPr/>
        </p:nvSpPr>
        <p:spPr bwMode="auto">
          <a:xfrm>
            <a:off x="990600" y="2836863"/>
            <a:ext cx="4572000" cy="2182812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en-US"/>
          </a:p>
        </p:txBody>
      </p:sp>
      <p:sp>
        <p:nvSpPr>
          <p:cNvPr id="431111" name="Text Box 7"/>
          <p:cNvSpPr txBox="1">
            <a:spLocks noChangeArrowheads="1"/>
          </p:cNvSpPr>
          <p:nvPr/>
        </p:nvSpPr>
        <p:spPr bwMode="auto">
          <a:xfrm>
            <a:off x="2755900" y="5348288"/>
            <a:ext cx="1054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cs typeface="Times New Roman" pitchFamily="18" charset="0"/>
              </a:rPr>
              <a:t>(</a:t>
            </a:r>
            <a:r>
              <a:rPr kumimoji="0" lang="en-US" altLang="en-US" i="1">
                <a:solidFill>
                  <a:srgbClr val="006600"/>
                </a:solidFill>
                <a:cs typeface="Times New Roman" pitchFamily="18" charset="0"/>
              </a:rPr>
              <a:t>n</a:t>
            </a:r>
            <a:r>
              <a:rPr kumimoji="0" lang="en-US" altLang="en-US">
                <a:cs typeface="Times New Roman" pitchFamily="18" charset="0"/>
              </a:rPr>
              <a:t> </a:t>
            </a:r>
            <a:r>
              <a:rPr kumimoji="0" lang="en-US" altLang="en-US">
                <a:cs typeface="Times New Roman" pitchFamily="18" charset="0"/>
                <a:sym typeface="Symbol" pitchFamily="18" charset="2"/>
              </a:rPr>
              <a:t>2)+8</a:t>
            </a:r>
          </a:p>
        </p:txBody>
      </p:sp>
      <p:sp>
        <p:nvSpPr>
          <p:cNvPr id="431112" name="Line 8"/>
          <p:cNvSpPr>
            <a:spLocks noChangeShapeType="1"/>
          </p:cNvSpPr>
          <p:nvPr/>
        </p:nvSpPr>
        <p:spPr bwMode="auto">
          <a:xfrm flipV="1">
            <a:off x="1257300" y="5553075"/>
            <a:ext cx="952500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113" name="Line 9"/>
          <p:cNvSpPr>
            <a:spLocks noChangeShapeType="1"/>
          </p:cNvSpPr>
          <p:nvPr/>
        </p:nvSpPr>
        <p:spPr bwMode="auto">
          <a:xfrm flipV="1">
            <a:off x="4572000" y="5553075"/>
            <a:ext cx="990600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114" name="Line 10"/>
          <p:cNvSpPr>
            <a:spLocks noChangeShapeType="1"/>
          </p:cNvSpPr>
          <p:nvPr/>
        </p:nvSpPr>
        <p:spPr bwMode="auto">
          <a:xfrm>
            <a:off x="1257300" y="5419725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115" name="Line 11"/>
          <p:cNvSpPr>
            <a:spLocks noChangeShapeType="1"/>
          </p:cNvSpPr>
          <p:nvPr/>
        </p:nvSpPr>
        <p:spPr bwMode="auto">
          <a:xfrm>
            <a:off x="5562600" y="5419725"/>
            <a:ext cx="1588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31116" name="Group 12"/>
          <p:cNvGrpSpPr>
            <a:grpSpLocks/>
          </p:cNvGrpSpPr>
          <p:nvPr/>
        </p:nvGrpSpPr>
        <p:grpSpPr bwMode="auto">
          <a:xfrm>
            <a:off x="1752600" y="2886075"/>
            <a:ext cx="2630488" cy="1638300"/>
            <a:chOff x="480" y="2064"/>
            <a:chExt cx="1657" cy="1032"/>
          </a:xfrm>
        </p:grpSpPr>
        <p:pic>
          <p:nvPicPr>
            <p:cNvPr id="431117" name="Picture 13" descr="s194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" y="2160"/>
              <a:ext cx="809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1118" name="Picture 14" descr="s150fr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2064"/>
              <a:ext cx="553" cy="67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31119" name="Picture 15" descr="s194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2" y="2592"/>
              <a:ext cx="809" cy="5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31122" name="Text Box 18"/>
          <p:cNvSpPr txBox="1">
            <a:spLocks noChangeArrowheads="1"/>
          </p:cNvSpPr>
          <p:nvPr/>
        </p:nvSpPr>
        <p:spPr bwMode="auto">
          <a:xfrm>
            <a:off x="7302500" y="3663950"/>
            <a:ext cx="1239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 b="1"/>
              <a:t>= </a:t>
            </a:r>
            <a:r>
              <a:rPr kumimoji="0" lang="en-US" altLang="en-US"/>
              <a:t>(</a:t>
            </a:r>
            <a:r>
              <a:rPr kumimoji="0" lang="en-US" altLang="en-US" i="1">
                <a:solidFill>
                  <a:srgbClr val="006600"/>
                </a:solidFill>
              </a:rPr>
              <a:t>n </a:t>
            </a:r>
            <a:r>
              <a:rPr kumimoji="0" lang="en-US" altLang="en-US"/>
              <a:t>+1)+8</a:t>
            </a:r>
            <a:endParaRPr kumimoji="0" lang="en-US" altLang="en-US">
              <a:cs typeface="Times New Roman" pitchFamily="18" charset="0"/>
            </a:endParaRPr>
          </a:p>
        </p:txBody>
      </p:sp>
      <p:grpSp>
        <p:nvGrpSpPr>
          <p:cNvPr id="431124" name="Group 20"/>
          <p:cNvGrpSpPr>
            <a:grpSpLocks/>
          </p:cNvGrpSpPr>
          <p:nvPr/>
        </p:nvGrpSpPr>
        <p:grpSpPr bwMode="auto">
          <a:xfrm>
            <a:off x="5562600" y="3419475"/>
            <a:ext cx="1652588" cy="1490663"/>
            <a:chOff x="2888" y="2472"/>
            <a:chExt cx="1041" cy="939"/>
          </a:xfrm>
        </p:grpSpPr>
        <p:grpSp>
          <p:nvGrpSpPr>
            <p:cNvPr id="431125" name="Group 21"/>
            <p:cNvGrpSpPr>
              <a:grpSpLocks/>
            </p:cNvGrpSpPr>
            <p:nvPr/>
          </p:nvGrpSpPr>
          <p:grpSpPr bwMode="auto">
            <a:xfrm>
              <a:off x="2888" y="2472"/>
              <a:ext cx="1041" cy="504"/>
              <a:chOff x="2888" y="2436"/>
              <a:chExt cx="1041" cy="504"/>
            </a:xfrm>
          </p:grpSpPr>
          <p:pic>
            <p:nvPicPr>
              <p:cNvPr id="431126" name="Picture 22" descr="s1945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120" y="2436"/>
                <a:ext cx="809" cy="50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431127" name="Text Box 23"/>
              <p:cNvSpPr txBox="1">
                <a:spLocks noChangeArrowheads="1"/>
              </p:cNvSpPr>
              <p:nvPr/>
            </p:nvSpPr>
            <p:spPr bwMode="auto">
              <a:xfrm>
                <a:off x="2888" y="2626"/>
                <a:ext cx="2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 type="none" w="lg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kumimoji="0" lang="en-US" altLang="en-US" b="1"/>
                  <a:t>+</a:t>
                </a:r>
              </a:p>
            </p:txBody>
          </p:sp>
        </p:grpSp>
        <p:sp>
          <p:nvSpPr>
            <p:cNvPr id="431128" name="Text Box 24"/>
            <p:cNvSpPr txBox="1">
              <a:spLocks noChangeArrowheads="1"/>
            </p:cNvSpPr>
            <p:nvPr/>
          </p:nvSpPr>
          <p:spPr bwMode="auto">
            <a:xfrm>
              <a:off x="3456" y="3180"/>
              <a:ext cx="20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 type="none" w="lg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kumimoji="0" lang="en-US" altLang="en-US"/>
                <a:t>3</a:t>
              </a:r>
            </a:p>
          </p:txBody>
        </p:sp>
      </p:grpSp>
      <p:sp>
        <p:nvSpPr>
          <p:cNvPr id="431129" name="Text Box 25"/>
          <p:cNvSpPr txBox="1">
            <a:spLocks noChangeArrowheads="1"/>
          </p:cNvSpPr>
          <p:nvPr/>
        </p:nvSpPr>
        <p:spPr bwMode="auto">
          <a:xfrm>
            <a:off x="2362200" y="457200"/>
            <a:ext cx="439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Postage by Strong Induction</a:t>
            </a:r>
          </a:p>
        </p:txBody>
      </p:sp>
      <p:sp>
        <p:nvSpPr>
          <p:cNvPr id="431130" name="Text Box 26"/>
          <p:cNvSpPr txBox="1">
            <a:spLocks noChangeArrowheads="1"/>
          </p:cNvSpPr>
          <p:nvPr/>
        </p:nvSpPr>
        <p:spPr bwMode="auto">
          <a:xfrm>
            <a:off x="6630988" y="5414963"/>
            <a:ext cx="14462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FF00FF"/>
                </a:solidFill>
              </a:rPr>
              <a:t>We’re done!</a:t>
            </a:r>
          </a:p>
        </p:txBody>
      </p:sp>
      <p:sp>
        <p:nvSpPr>
          <p:cNvPr id="431131" name="Text Box 27"/>
          <p:cNvSpPr txBox="1">
            <a:spLocks noChangeArrowheads="1"/>
          </p:cNvSpPr>
          <p:nvPr/>
        </p:nvSpPr>
        <p:spPr bwMode="auto">
          <a:xfrm>
            <a:off x="2352675" y="6176963"/>
            <a:ext cx="4429125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In fact, use at most two 5-cent stamps!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9" grpId="0" animBg="1"/>
      <p:bldP spid="431111" grpId="0"/>
      <p:bldP spid="431112" grpId="0" animBg="1"/>
      <p:bldP spid="431113" grpId="0" animBg="1"/>
      <p:bldP spid="431114" grpId="0" animBg="1"/>
      <p:bldP spid="431115" grpId="0" animBg="1"/>
      <p:bldP spid="431122" grpId="1"/>
      <p:bldP spid="431130" grpId="1"/>
      <p:bldP spid="431131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507" name="Text Box 19"/>
          <p:cNvSpPr txBox="1">
            <a:spLocks noChangeArrowheads="1"/>
          </p:cNvSpPr>
          <p:nvPr/>
        </p:nvSpPr>
        <p:spPr bwMode="auto">
          <a:xfrm>
            <a:off x="2362200" y="457200"/>
            <a:ext cx="439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Postage by Strong Induction</a:t>
            </a:r>
          </a:p>
        </p:txBody>
      </p:sp>
      <p:sp>
        <p:nvSpPr>
          <p:cNvPr id="447510" name="Rectangle 22"/>
          <p:cNvSpPr>
            <a:spLocks noChangeArrowheads="1"/>
          </p:cNvSpPr>
          <p:nvPr/>
        </p:nvSpPr>
        <p:spPr bwMode="auto">
          <a:xfrm>
            <a:off x="1598613" y="1676400"/>
            <a:ext cx="59451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Given an unlimited supply of 5 cent and 7 cent stamps,</a:t>
            </a:r>
          </a:p>
          <a:p>
            <a:endParaRPr lang="en-US" altLang="en-US"/>
          </a:p>
          <a:p>
            <a:r>
              <a:rPr lang="en-US" altLang="en-US"/>
              <a:t>what postages are possible?</a:t>
            </a:r>
          </a:p>
        </p:txBody>
      </p:sp>
      <p:sp>
        <p:nvSpPr>
          <p:cNvPr id="447511" name="Rectangle 23"/>
          <p:cNvSpPr>
            <a:spLocks noChangeArrowheads="1"/>
          </p:cNvSpPr>
          <p:nvPr/>
        </p:nvSpPr>
        <p:spPr bwMode="auto">
          <a:xfrm>
            <a:off x="855663" y="3351213"/>
            <a:ext cx="7383462" cy="925512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Theorem:</a:t>
            </a:r>
            <a:r>
              <a:rPr lang="en-US" altLang="en-US"/>
              <a:t> For all n &gt;= 24, </a:t>
            </a:r>
          </a:p>
          <a:p>
            <a:endParaRPr lang="en-US" altLang="en-US"/>
          </a:p>
          <a:p>
            <a:r>
              <a:rPr lang="en-US" altLang="en-US"/>
              <a:t>it is possible to produce n cents of postage from 5¢ and 7¢ stamps.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511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Text Box 2"/>
          <p:cNvSpPr txBox="1">
            <a:spLocks noChangeArrowheads="1"/>
          </p:cNvSpPr>
          <p:nvPr/>
        </p:nvSpPr>
        <p:spPr bwMode="auto">
          <a:xfrm>
            <a:off x="351155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532483" name="Text Box 3"/>
          <p:cNvSpPr txBox="1">
            <a:spLocks noChangeArrowheads="1"/>
          </p:cNvSpPr>
          <p:nvPr/>
        </p:nvSpPr>
        <p:spPr bwMode="auto">
          <a:xfrm>
            <a:off x="2735263" y="2070100"/>
            <a:ext cx="3589337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zh-TW"/>
          </a:p>
          <a:p>
            <a:pPr lvl="1">
              <a:buClr>
                <a:srgbClr val="A50021"/>
              </a:buClr>
              <a:buFontTx/>
              <a:buChar char="•"/>
            </a:pPr>
            <a:r>
              <a:rPr lang="en-US" altLang="zh-TW"/>
              <a:t>	</a:t>
            </a:r>
            <a:r>
              <a:rPr lang="en-US" altLang="zh-TW">
                <a:solidFill>
                  <a:schemeClr val="bg2"/>
                </a:solidFill>
              </a:rPr>
              <a:t>Strong induction</a:t>
            </a:r>
          </a:p>
          <a:p>
            <a:pPr lvl="1"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 lvl="1">
              <a:buClr>
                <a:srgbClr val="A50021"/>
              </a:buClr>
              <a:buFontTx/>
              <a:buChar char="•"/>
            </a:pPr>
            <a:r>
              <a:rPr lang="en-US" altLang="zh-TW"/>
              <a:t>	Well Ordering Principle</a:t>
            </a:r>
          </a:p>
          <a:p>
            <a:pPr lvl="1"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 lvl="1">
              <a:buClr>
                <a:srgbClr val="A50021"/>
              </a:buClr>
              <a:buFontTx/>
              <a:buChar char="•"/>
            </a:pPr>
            <a:r>
              <a:rPr lang="en-US" altLang="zh-TW"/>
              <a:t>	</a:t>
            </a:r>
            <a:r>
              <a:rPr lang="en-US" altLang="zh-TW">
                <a:solidFill>
                  <a:schemeClr val="bg2"/>
                </a:solidFill>
              </a:rPr>
              <a:t>Invariant Method</a:t>
            </a:r>
          </a:p>
        </p:txBody>
      </p:sp>
    </p:spTree>
    <p:extLst>
      <p:ext uri="{BB962C8B-B14F-4D97-AF65-F5344CB8AC3E}">
        <p14:creationId xmlns:p14="http://schemas.microsoft.com/office/powerpoint/2010/main" val="267064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Text Box 2"/>
          <p:cNvSpPr txBox="1">
            <a:spLocks noChangeArrowheads="1"/>
          </p:cNvSpPr>
          <p:nvPr/>
        </p:nvSpPr>
        <p:spPr bwMode="auto">
          <a:xfrm>
            <a:off x="1828800" y="1371600"/>
            <a:ext cx="5486400" cy="78898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altLang="en-US">
                <a:cs typeface="Arial" charset="0"/>
              </a:rPr>
              <a:t>Every nonempty set of</a:t>
            </a:r>
            <a:r>
              <a:rPr kumimoji="0" lang="en-US" altLang="en-US" i="1">
                <a:solidFill>
                  <a:srgbClr val="0066FF"/>
                </a:solidFill>
                <a:cs typeface="Arial" charset="0"/>
              </a:rPr>
              <a:t>nonnegative integers</a:t>
            </a:r>
            <a:endParaRPr kumimoji="0" lang="en-US" altLang="en-US">
              <a:cs typeface="Arial" charset="0"/>
            </a:endParaRPr>
          </a:p>
          <a:p>
            <a:pPr algn="ctr">
              <a:lnSpc>
                <a:spcPct val="150000"/>
              </a:lnSpc>
            </a:pPr>
            <a:r>
              <a:rPr kumimoji="0" lang="en-US" altLang="en-US">
                <a:cs typeface="Arial" charset="0"/>
              </a:rPr>
              <a:t>has a </a:t>
            </a:r>
            <a:r>
              <a:rPr kumimoji="0" lang="en-US" altLang="en-US" i="1">
                <a:solidFill>
                  <a:srgbClr val="0066FF"/>
                </a:solidFill>
                <a:cs typeface="Arial" charset="0"/>
              </a:rPr>
              <a:t>least element.</a:t>
            </a:r>
          </a:p>
        </p:txBody>
      </p:sp>
      <p:sp>
        <p:nvSpPr>
          <p:cNvPr id="519172" name="Text Box 4"/>
          <p:cNvSpPr txBox="1">
            <a:spLocks noChangeArrowheads="1"/>
          </p:cNvSpPr>
          <p:nvPr/>
        </p:nvSpPr>
        <p:spPr bwMode="auto">
          <a:xfrm>
            <a:off x="2790825" y="457200"/>
            <a:ext cx="3609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Well Ordering Principle</a:t>
            </a:r>
          </a:p>
        </p:txBody>
      </p:sp>
      <p:sp>
        <p:nvSpPr>
          <p:cNvPr id="519173" name="Text Box 5"/>
          <p:cNvSpPr txBox="1">
            <a:spLocks noChangeArrowheads="1"/>
          </p:cNvSpPr>
          <p:nvPr/>
        </p:nvSpPr>
        <p:spPr bwMode="auto">
          <a:xfrm>
            <a:off x="835025" y="4249738"/>
            <a:ext cx="51816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altLang="en-US">
                <a:cs typeface="Arial" charset="0"/>
              </a:rPr>
              <a:t>Every nonempty set of </a:t>
            </a:r>
            <a:r>
              <a:rPr kumimoji="0" lang="en-US" altLang="en-US" i="1">
                <a:solidFill>
                  <a:srgbClr val="0066FF"/>
                </a:solidFill>
                <a:cs typeface="Arial" charset="0"/>
              </a:rPr>
              <a:t>nonnegative </a:t>
            </a:r>
            <a:r>
              <a:rPr kumimoji="0" lang="en-US" altLang="en-US" i="1">
                <a:solidFill>
                  <a:srgbClr val="A50021"/>
                </a:solidFill>
                <a:cs typeface="Arial" charset="0"/>
              </a:rPr>
              <a:t>rationals</a:t>
            </a:r>
            <a:endParaRPr kumimoji="0" lang="en-US" altLang="en-US">
              <a:solidFill>
                <a:srgbClr val="A50021"/>
              </a:solidFill>
              <a:cs typeface="Arial" charset="0"/>
            </a:endParaRPr>
          </a:p>
          <a:p>
            <a:pPr algn="ctr">
              <a:lnSpc>
                <a:spcPct val="150000"/>
              </a:lnSpc>
            </a:pPr>
            <a:r>
              <a:rPr kumimoji="0" lang="en-US" altLang="en-US">
                <a:cs typeface="Arial" charset="0"/>
              </a:rPr>
              <a:t>has a </a:t>
            </a:r>
            <a:r>
              <a:rPr kumimoji="0" lang="en-US" altLang="en-US" i="1">
                <a:solidFill>
                  <a:srgbClr val="0066FF"/>
                </a:solidFill>
                <a:cs typeface="Arial" charset="0"/>
              </a:rPr>
              <a:t>least element.</a:t>
            </a:r>
          </a:p>
        </p:txBody>
      </p:sp>
      <p:sp>
        <p:nvSpPr>
          <p:cNvPr id="519174" name="Text Box 6"/>
          <p:cNvSpPr txBox="1">
            <a:spLocks noChangeArrowheads="1"/>
          </p:cNvSpPr>
          <p:nvPr/>
        </p:nvSpPr>
        <p:spPr bwMode="auto">
          <a:xfrm>
            <a:off x="6394450" y="4424363"/>
            <a:ext cx="612775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NO!</a:t>
            </a:r>
          </a:p>
        </p:txBody>
      </p:sp>
      <p:sp>
        <p:nvSpPr>
          <p:cNvPr id="519175" name="Text Box 7"/>
          <p:cNvSpPr txBox="1">
            <a:spLocks noChangeArrowheads="1"/>
          </p:cNvSpPr>
          <p:nvPr/>
        </p:nvSpPr>
        <p:spPr bwMode="auto">
          <a:xfrm>
            <a:off x="682625" y="5468938"/>
            <a:ext cx="54864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en-US" altLang="en-US">
                <a:cs typeface="Arial" charset="0"/>
              </a:rPr>
              <a:t>Every nonempty set of </a:t>
            </a:r>
            <a:r>
              <a:rPr kumimoji="0" lang="en-US" altLang="en-US" i="1">
                <a:solidFill>
                  <a:srgbClr val="0066FF"/>
                </a:solidFill>
                <a:cs typeface="Arial" charset="0"/>
              </a:rPr>
              <a:t>nonnegative integers</a:t>
            </a:r>
            <a:endParaRPr kumimoji="0" lang="en-US" altLang="en-US">
              <a:cs typeface="Arial" charset="0"/>
            </a:endParaRPr>
          </a:p>
          <a:p>
            <a:pPr algn="ctr">
              <a:lnSpc>
                <a:spcPct val="150000"/>
              </a:lnSpc>
            </a:pPr>
            <a:r>
              <a:rPr kumimoji="0" lang="en-US" altLang="en-US">
                <a:cs typeface="Arial" charset="0"/>
              </a:rPr>
              <a:t>has a </a:t>
            </a:r>
            <a:r>
              <a:rPr kumimoji="0" lang="en-US" altLang="en-US" i="1">
                <a:solidFill>
                  <a:srgbClr val="0066FF"/>
                </a:solidFill>
                <a:cs typeface="Arial" charset="0"/>
              </a:rPr>
              <a:t>least element.</a:t>
            </a:r>
          </a:p>
        </p:txBody>
      </p:sp>
      <p:sp>
        <p:nvSpPr>
          <p:cNvPr id="519176" name="Line 8"/>
          <p:cNvSpPr>
            <a:spLocks noChangeShapeType="1"/>
          </p:cNvSpPr>
          <p:nvPr/>
        </p:nvSpPr>
        <p:spPr bwMode="auto">
          <a:xfrm>
            <a:off x="3502025" y="5638800"/>
            <a:ext cx="1295400" cy="0"/>
          </a:xfrm>
          <a:prstGeom prst="line">
            <a:avLst/>
          </a:prstGeom>
          <a:noFill/>
          <a:ln w="38100">
            <a:solidFill>
              <a:srgbClr val="A500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9177" name="Text Box 9"/>
          <p:cNvSpPr txBox="1">
            <a:spLocks noChangeArrowheads="1"/>
          </p:cNvSpPr>
          <p:nvPr/>
        </p:nvSpPr>
        <p:spPr bwMode="auto">
          <a:xfrm>
            <a:off x="6397625" y="5719763"/>
            <a:ext cx="612775" cy="376237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NO!</a:t>
            </a:r>
          </a:p>
        </p:txBody>
      </p:sp>
      <p:sp>
        <p:nvSpPr>
          <p:cNvPr id="519178" name="Text Box 10"/>
          <p:cNvSpPr txBox="1">
            <a:spLocks noChangeArrowheads="1"/>
          </p:cNvSpPr>
          <p:nvPr/>
        </p:nvSpPr>
        <p:spPr bwMode="auto">
          <a:xfrm>
            <a:off x="762000" y="1600200"/>
            <a:ext cx="847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b="1"/>
              <a:t>Axiom</a:t>
            </a:r>
          </a:p>
        </p:txBody>
      </p:sp>
      <p:sp>
        <p:nvSpPr>
          <p:cNvPr id="519179" name="Text Box 11"/>
          <p:cNvSpPr txBox="1">
            <a:spLocks noChangeArrowheads="1"/>
          </p:cNvSpPr>
          <p:nvPr/>
        </p:nvSpPr>
        <p:spPr bwMode="auto">
          <a:xfrm>
            <a:off x="762000" y="2708275"/>
            <a:ext cx="761523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This is an axiom equivalent to the principle of mathematical induction.</a:t>
            </a:r>
          </a:p>
        </p:txBody>
      </p:sp>
      <p:sp>
        <p:nvSpPr>
          <p:cNvPr id="519180" name="Text Box 12"/>
          <p:cNvSpPr txBox="1">
            <a:spLocks noChangeArrowheads="1"/>
          </p:cNvSpPr>
          <p:nvPr/>
        </p:nvSpPr>
        <p:spPr bwMode="auto">
          <a:xfrm>
            <a:off x="822325" y="3581400"/>
            <a:ext cx="6143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Note that some similar looking statements are not true:</a:t>
            </a:r>
          </a:p>
        </p:txBody>
      </p:sp>
    </p:spTree>
    <p:extLst>
      <p:ext uri="{BB962C8B-B14F-4D97-AF65-F5344CB8AC3E}">
        <p14:creationId xmlns:p14="http://schemas.microsoft.com/office/powerpoint/2010/main" val="17644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3" grpId="0"/>
      <p:bldP spid="519174" grpId="0" animBg="1"/>
      <p:bldP spid="519175" grpId="0"/>
      <p:bldP spid="519176" grpId="0" animBg="1"/>
      <p:bldP spid="519177" grpId="0" animBg="1"/>
      <p:bldP spid="519179" grpId="0" animBg="1"/>
      <p:bldP spid="519180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9" name="Text Box 3"/>
          <p:cNvSpPr txBox="1">
            <a:spLocks noChangeArrowheads="1"/>
          </p:cNvSpPr>
          <p:nvPr/>
        </p:nvSpPr>
        <p:spPr bwMode="auto">
          <a:xfrm>
            <a:off x="1752600" y="2055813"/>
            <a:ext cx="1905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 i="1">
                <a:cs typeface="Arial" charset="0"/>
              </a:rPr>
              <a:t>Proof</a:t>
            </a:r>
            <a:r>
              <a:rPr kumimoji="0" lang="en-US" altLang="en-US">
                <a:cs typeface="Arial" charset="0"/>
              </a:rPr>
              <a:t>:  suppose</a:t>
            </a:r>
          </a:p>
        </p:txBody>
      </p:sp>
      <p:graphicFrame>
        <p:nvGraphicFramePr>
          <p:cNvPr id="429060" name="Object 4"/>
          <p:cNvGraphicFramePr>
            <a:graphicFrameLocks noChangeAspect="1"/>
          </p:cNvGraphicFramePr>
          <p:nvPr/>
        </p:nvGraphicFramePr>
        <p:xfrm>
          <a:off x="3708400" y="1905000"/>
          <a:ext cx="10922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093" name="Equation" r:id="rId3" imgW="558720" imgH="380880" progId="Equation.DSMT4">
                  <p:embed/>
                </p:oleObj>
              </mc:Choice>
              <mc:Fallback>
                <p:oleObj name="Equation" r:id="rId3" imgW="558720" imgH="380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1905000"/>
                        <a:ext cx="1092200" cy="746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062" name="Text Box 6"/>
          <p:cNvSpPr txBox="1">
            <a:spLocks noChangeArrowheads="1"/>
          </p:cNvSpPr>
          <p:nvPr/>
        </p:nvSpPr>
        <p:spPr bwMode="auto">
          <a:xfrm>
            <a:off x="1701800" y="1371600"/>
            <a:ext cx="2565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>
                <a:solidFill>
                  <a:srgbClr val="A50021"/>
                </a:solidFill>
              </a:rPr>
              <a:t>Thm</a:t>
            </a:r>
            <a:r>
              <a:rPr kumimoji="0" lang="en-US" altLang="en-US"/>
              <a:t>:         is irrational</a:t>
            </a:r>
          </a:p>
        </p:txBody>
      </p:sp>
      <p:graphicFrame>
        <p:nvGraphicFramePr>
          <p:cNvPr id="429063" name="Object 7"/>
          <p:cNvGraphicFramePr>
            <a:graphicFrameLocks noChangeAspect="1"/>
          </p:cNvGraphicFramePr>
          <p:nvPr/>
        </p:nvGraphicFramePr>
        <p:xfrm>
          <a:off x="2463800" y="1381125"/>
          <a:ext cx="400050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094" name="Equation" r:id="rId5" imgW="241200" imgH="215640" progId="Equation.DSMT4">
                  <p:embed/>
                </p:oleObj>
              </mc:Choice>
              <mc:Fallback>
                <p:oleObj name="Equation" r:id="rId5" imgW="241200" imgH="2156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800" y="1381125"/>
                        <a:ext cx="400050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064" name="Text Box 8"/>
          <p:cNvSpPr txBox="1">
            <a:spLocks noChangeArrowheads="1"/>
          </p:cNvSpPr>
          <p:nvPr/>
        </p:nvSpPr>
        <p:spPr bwMode="auto">
          <a:xfrm>
            <a:off x="2362200" y="2819400"/>
            <a:ext cx="594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/>
              <a:t>…can </a:t>
            </a:r>
            <a:r>
              <a:rPr kumimoji="0" lang="en-US" altLang="en-US">
                <a:solidFill>
                  <a:srgbClr val="FF00FF"/>
                </a:solidFill>
              </a:rPr>
              <a:t>always</a:t>
            </a:r>
            <a:r>
              <a:rPr kumimoji="0" lang="en-US" altLang="en-US"/>
              <a:t> find such </a:t>
            </a:r>
            <a:r>
              <a:rPr kumimoji="0" lang="en-US" altLang="en-US" i="1"/>
              <a:t>m</a:t>
            </a:r>
            <a:r>
              <a:rPr kumimoji="0" lang="en-US" altLang="en-US"/>
              <a:t>, </a:t>
            </a:r>
            <a:r>
              <a:rPr kumimoji="0" lang="en-US" altLang="en-US" i="1"/>
              <a:t>n </a:t>
            </a:r>
            <a:r>
              <a:rPr kumimoji="0" lang="en-US" altLang="en-US">
                <a:solidFill>
                  <a:srgbClr val="0AC81C"/>
                </a:solidFill>
              </a:rPr>
              <a:t>without common factors</a:t>
            </a:r>
            <a:r>
              <a:rPr kumimoji="0" lang="en-US" altLang="en-US"/>
              <a:t>…</a:t>
            </a:r>
          </a:p>
        </p:txBody>
      </p:sp>
      <p:sp>
        <p:nvSpPr>
          <p:cNvPr id="429065" name="Rectangle 9"/>
          <p:cNvSpPr>
            <a:spLocks noChangeArrowheads="1"/>
          </p:cNvSpPr>
          <p:nvPr/>
        </p:nvSpPr>
        <p:spPr bwMode="auto">
          <a:xfrm>
            <a:off x="3810000" y="3505200"/>
            <a:ext cx="1524000" cy="3810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>
                <a:solidFill>
                  <a:srgbClr val="0D05A7"/>
                </a:solidFill>
                <a:latin typeface="Comic Sans MS" pitchFamily="66" charset="0"/>
              </a:rPr>
              <a:t>why </a:t>
            </a:r>
            <a:r>
              <a:rPr lang="en-US" altLang="en-US" sz="1800">
                <a:solidFill>
                  <a:srgbClr val="FF00FF"/>
                </a:solidFill>
                <a:latin typeface="Comic Sans MS" pitchFamily="66" charset="0"/>
              </a:rPr>
              <a:t>always</a:t>
            </a:r>
            <a:r>
              <a:rPr lang="en-US" altLang="en-US" sz="1800">
                <a:solidFill>
                  <a:srgbClr val="0D05A7"/>
                </a:solidFill>
                <a:latin typeface="Comic Sans MS" pitchFamily="66" charset="0"/>
              </a:rPr>
              <a:t>?</a:t>
            </a:r>
          </a:p>
        </p:txBody>
      </p:sp>
      <p:sp>
        <p:nvSpPr>
          <p:cNvPr id="429066" name="Text Box 10"/>
          <p:cNvSpPr txBox="1">
            <a:spLocks noChangeArrowheads="1"/>
          </p:cNvSpPr>
          <p:nvPr/>
        </p:nvSpPr>
        <p:spPr bwMode="auto">
          <a:xfrm>
            <a:off x="2790825" y="457200"/>
            <a:ext cx="3609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Well Ordering Principle</a:t>
            </a:r>
          </a:p>
        </p:txBody>
      </p:sp>
      <p:sp>
        <p:nvSpPr>
          <p:cNvPr id="429067" name="Text Box 11"/>
          <p:cNvSpPr txBox="1">
            <a:spLocks noChangeArrowheads="1"/>
          </p:cNvSpPr>
          <p:nvPr/>
        </p:nvSpPr>
        <p:spPr bwMode="auto">
          <a:xfrm>
            <a:off x="1905000" y="4665663"/>
            <a:ext cx="31416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By </a:t>
            </a:r>
            <a:r>
              <a:rPr kumimoji="0" lang="en-US" altLang="en-US" i="1">
                <a:solidFill>
                  <a:srgbClr val="FF00FF"/>
                </a:solidFill>
              </a:rPr>
              <a:t>WOP</a:t>
            </a:r>
            <a:r>
              <a:rPr kumimoji="0" lang="en-US" altLang="en-US"/>
              <a:t>, </a:t>
            </a:r>
            <a:r>
              <a:rPr kumimoji="0" lang="en-US" altLang="en-US" b="1">
                <a:solidFill>
                  <a:srgbClr val="059513"/>
                </a:solidFill>
                <a:sym typeface="Euclid Symbol" pitchFamily="18" charset="2"/>
              </a:rPr>
              <a:t></a:t>
            </a:r>
            <a:r>
              <a:rPr kumimoji="0" lang="en-US" altLang="en-US">
                <a:solidFill>
                  <a:srgbClr val="059513"/>
                </a:solidFill>
                <a:sym typeface="Euclid Symbol" pitchFamily="18" charset="2"/>
              </a:rPr>
              <a:t> </a:t>
            </a:r>
            <a:r>
              <a:rPr kumimoji="0" lang="en-US" altLang="en-US">
                <a:solidFill>
                  <a:srgbClr val="059513"/>
                </a:solidFill>
              </a:rPr>
              <a:t>minimum |</a:t>
            </a:r>
            <a:r>
              <a:rPr kumimoji="0" lang="en-US" altLang="en-US" i="1">
                <a:solidFill>
                  <a:srgbClr val="059513"/>
                </a:solidFill>
              </a:rPr>
              <a:t>m</a:t>
            </a:r>
            <a:r>
              <a:rPr kumimoji="0" lang="en-US" altLang="en-US">
                <a:solidFill>
                  <a:srgbClr val="059513"/>
                </a:solidFill>
              </a:rPr>
              <a:t>|</a:t>
            </a:r>
            <a:r>
              <a:rPr kumimoji="0" lang="en-US" altLang="en-US"/>
              <a:t> s.t.</a:t>
            </a:r>
          </a:p>
        </p:txBody>
      </p:sp>
      <p:graphicFrame>
        <p:nvGraphicFramePr>
          <p:cNvPr id="429068" name="Object 12"/>
          <p:cNvGraphicFramePr>
            <a:graphicFrameLocks noChangeAspect="1"/>
          </p:cNvGraphicFramePr>
          <p:nvPr/>
        </p:nvGraphicFramePr>
        <p:xfrm>
          <a:off x="5084763" y="4437063"/>
          <a:ext cx="12573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095" name="Equation" r:id="rId7" imgW="609480" imgH="380880" progId="Equation.DSMT4">
                  <p:embed/>
                </p:oleObj>
              </mc:Choice>
              <mc:Fallback>
                <p:oleObj name="Equation" r:id="rId7" imgW="609480" imgH="3808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4763" y="4437063"/>
                        <a:ext cx="1257300" cy="787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070" name="Text Box 14"/>
          <p:cNvSpPr txBox="1">
            <a:spLocks noChangeArrowheads="1"/>
          </p:cNvSpPr>
          <p:nvPr/>
        </p:nvSpPr>
        <p:spPr bwMode="auto">
          <a:xfrm>
            <a:off x="1998663" y="5594350"/>
            <a:ext cx="4206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/>
              <a:t>so</a:t>
            </a:r>
          </a:p>
        </p:txBody>
      </p:sp>
      <p:graphicFrame>
        <p:nvGraphicFramePr>
          <p:cNvPr id="429071" name="Object 15"/>
          <p:cNvGraphicFramePr>
            <a:graphicFrameLocks noChangeAspect="1"/>
          </p:cNvGraphicFramePr>
          <p:nvPr/>
        </p:nvGraphicFramePr>
        <p:xfrm>
          <a:off x="2608263" y="5400675"/>
          <a:ext cx="114300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9096" name="Equation" r:id="rId9" imgW="634680" imgH="444240" progId="Equation.DSMT4">
                  <p:embed/>
                </p:oleObj>
              </mc:Choice>
              <mc:Fallback>
                <p:oleObj name="Equation" r:id="rId9" imgW="634680" imgH="44424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8263" y="5400675"/>
                        <a:ext cx="1143000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9072" name="Text Box 16"/>
          <p:cNvSpPr txBox="1">
            <a:spLocks noChangeArrowheads="1"/>
          </p:cNvSpPr>
          <p:nvPr/>
        </p:nvSpPr>
        <p:spPr bwMode="auto">
          <a:xfrm>
            <a:off x="3903663" y="5580063"/>
            <a:ext cx="2743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/>
              <a:t>where </a:t>
            </a:r>
            <a:r>
              <a:rPr kumimoji="0" lang="en-US" altLang="en-US">
                <a:solidFill>
                  <a:srgbClr val="059513"/>
                </a:solidFill>
              </a:rPr>
              <a:t>|</a:t>
            </a:r>
            <a:r>
              <a:rPr kumimoji="0" lang="en-US" altLang="en-US" i="1">
                <a:solidFill>
                  <a:srgbClr val="059513"/>
                </a:solidFill>
              </a:rPr>
              <a:t>m</a:t>
            </a:r>
            <a:r>
              <a:rPr kumimoji="0" lang="en-US" altLang="en-US" i="1" baseline="-25000">
                <a:solidFill>
                  <a:srgbClr val="059513"/>
                </a:solidFill>
              </a:rPr>
              <a:t>0</a:t>
            </a:r>
            <a:r>
              <a:rPr kumimoji="0" lang="en-US" altLang="en-US">
                <a:solidFill>
                  <a:srgbClr val="059513"/>
                </a:solidFill>
              </a:rPr>
              <a:t>| is minimum</a:t>
            </a:r>
            <a:r>
              <a:rPr kumimoji="0" lang="en-US" alt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64" grpId="0"/>
      <p:bldP spid="429065" grpId="0" animBg="1"/>
      <p:bldP spid="429067" grpId="0"/>
      <p:bldP spid="429070" grpId="0"/>
      <p:bldP spid="4290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Text Box 2"/>
          <p:cNvSpPr txBox="1">
            <a:spLocks noChangeArrowheads="1"/>
          </p:cNvSpPr>
          <p:nvPr/>
        </p:nvSpPr>
        <p:spPr bwMode="auto">
          <a:xfrm>
            <a:off x="3048000" y="609600"/>
            <a:ext cx="2986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The Induction Rule</a:t>
            </a:r>
          </a:p>
        </p:txBody>
      </p:sp>
      <p:sp>
        <p:nvSpPr>
          <p:cNvPr id="419843" name="Rectangle 3"/>
          <p:cNvSpPr>
            <a:spLocks noChangeArrowheads="1"/>
          </p:cNvSpPr>
          <p:nvPr/>
        </p:nvSpPr>
        <p:spPr bwMode="auto">
          <a:xfrm>
            <a:off x="457200" y="1473200"/>
            <a:ext cx="63246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200000"/>
              </a:lnSpc>
              <a:spcBef>
                <a:spcPct val="20000"/>
              </a:spcBef>
            </a:pPr>
            <a:r>
              <a:rPr kumimoji="0" lang="en-US" altLang="en-US">
                <a:solidFill>
                  <a:srgbClr val="CC0000"/>
                </a:solidFill>
              </a:rPr>
              <a:t>0</a:t>
            </a:r>
            <a:r>
              <a:rPr kumimoji="0" lang="en-US" altLang="en-US"/>
              <a:t> and (from </a:t>
            </a:r>
            <a:r>
              <a:rPr kumimoji="0" lang="en-US" altLang="en-US" i="1">
                <a:solidFill>
                  <a:srgbClr val="CC0000"/>
                </a:solidFill>
              </a:rPr>
              <a:t>n </a:t>
            </a:r>
            <a:r>
              <a:rPr kumimoji="0" lang="en-US" altLang="en-US">
                <a:solidFill>
                  <a:schemeClr val="tx2"/>
                </a:solidFill>
                <a:sym typeface="Symbol" pitchFamily="18" charset="2"/>
              </a:rPr>
              <a:t>to</a:t>
            </a:r>
            <a:r>
              <a:rPr kumimoji="0" lang="en-US" altLang="en-US">
                <a:solidFill>
                  <a:schemeClr val="tx2"/>
                </a:solidFill>
              </a:rPr>
              <a:t> </a:t>
            </a:r>
            <a:r>
              <a:rPr kumimoji="0" lang="en-US" altLang="en-US" i="1">
                <a:solidFill>
                  <a:srgbClr val="CC0000"/>
                </a:solidFill>
              </a:rPr>
              <a:t>n </a:t>
            </a:r>
            <a:r>
              <a:rPr kumimoji="0" lang="en-US" altLang="en-US">
                <a:solidFill>
                  <a:srgbClr val="CC0000"/>
                </a:solidFill>
              </a:rPr>
              <a:t>+1</a:t>
            </a:r>
            <a:r>
              <a:rPr kumimoji="0" lang="en-US" altLang="en-US"/>
              <a:t>),</a:t>
            </a:r>
          </a:p>
          <a:p>
            <a:pPr algn="ctr">
              <a:lnSpc>
                <a:spcPct val="200000"/>
              </a:lnSpc>
              <a:spcBef>
                <a:spcPct val="20000"/>
              </a:spcBef>
            </a:pPr>
            <a:r>
              <a:rPr kumimoji="0" lang="en-US" altLang="en-US"/>
              <a:t>proves </a:t>
            </a:r>
            <a:r>
              <a:rPr kumimoji="0" lang="en-US" altLang="en-US">
                <a:solidFill>
                  <a:srgbClr val="CC0000"/>
                </a:solidFill>
              </a:rPr>
              <a:t>0</a:t>
            </a:r>
            <a:r>
              <a:rPr kumimoji="0" lang="en-US" altLang="en-US"/>
              <a:t>, </a:t>
            </a:r>
            <a:r>
              <a:rPr kumimoji="0" lang="en-US" altLang="en-US">
                <a:solidFill>
                  <a:srgbClr val="CC0000"/>
                </a:solidFill>
              </a:rPr>
              <a:t>1</a:t>
            </a:r>
            <a:r>
              <a:rPr kumimoji="0" lang="en-US" altLang="en-US"/>
              <a:t>, </a:t>
            </a:r>
            <a:r>
              <a:rPr kumimoji="0" lang="en-US" altLang="en-US">
                <a:solidFill>
                  <a:srgbClr val="CC0000"/>
                </a:solidFill>
              </a:rPr>
              <a:t>2</a:t>
            </a:r>
            <a:r>
              <a:rPr kumimoji="0" lang="en-US" altLang="en-US"/>
              <a:t>, </a:t>
            </a:r>
            <a:r>
              <a:rPr kumimoji="0" lang="en-US" altLang="en-US">
                <a:solidFill>
                  <a:srgbClr val="CC0000"/>
                </a:solidFill>
              </a:rPr>
              <a:t>3</a:t>
            </a:r>
            <a:r>
              <a:rPr kumimoji="0" lang="en-US" altLang="en-US"/>
              <a:t>,….</a:t>
            </a:r>
          </a:p>
          <a:p>
            <a:pPr algn="ctr">
              <a:lnSpc>
                <a:spcPct val="200000"/>
              </a:lnSpc>
              <a:spcBef>
                <a:spcPct val="20000"/>
              </a:spcBef>
            </a:pPr>
            <a:endParaRPr kumimoji="0" lang="en-US" altLang="en-US"/>
          </a:p>
          <a:p>
            <a:pPr algn="ctr">
              <a:lnSpc>
                <a:spcPct val="200000"/>
              </a:lnSpc>
              <a:spcBef>
                <a:spcPct val="20000"/>
              </a:spcBef>
            </a:pPr>
            <a:r>
              <a:rPr kumimoji="0" lang="en-US" altLang="en-US" sz="2400" i="1">
                <a:sym typeface="Symbol" pitchFamily="18" charset="2"/>
              </a:rPr>
              <a:t>P </a:t>
            </a:r>
            <a:r>
              <a:rPr kumimoji="0" lang="en-US" altLang="en-US" sz="2400">
                <a:sym typeface="Symbol" pitchFamily="18" charset="2"/>
              </a:rPr>
              <a:t>(0), </a:t>
            </a:r>
            <a:r>
              <a:rPr kumimoji="0" lang="en-US" altLang="en-US" sz="2400" i="1">
                <a:sym typeface="Euclid Extra" pitchFamily="18" charset="2"/>
              </a:rPr>
              <a:t>P </a:t>
            </a:r>
            <a:r>
              <a:rPr kumimoji="0" lang="en-US" altLang="en-US" sz="2400">
                <a:sym typeface="Euclid Extra" pitchFamily="18" charset="2"/>
              </a:rPr>
              <a:t>(</a:t>
            </a:r>
            <a:r>
              <a:rPr kumimoji="0" lang="en-US" altLang="en-US" sz="2400" i="1">
                <a:sym typeface="Euclid Extra" pitchFamily="18" charset="2"/>
              </a:rPr>
              <a:t>n</a:t>
            </a:r>
            <a:r>
              <a:rPr kumimoji="0" lang="en-US" altLang="en-US" sz="2400">
                <a:sym typeface="Euclid Extra" pitchFamily="18" charset="2"/>
              </a:rPr>
              <a:t>)</a:t>
            </a:r>
            <a:r>
              <a:rPr kumimoji="0" lang="en-US" altLang="en-US" sz="2400">
                <a:sym typeface="Euclid Symbol" pitchFamily="18" charset="2"/>
              </a:rPr>
              <a:t></a:t>
            </a:r>
            <a:r>
              <a:rPr kumimoji="0" lang="en-US" altLang="en-US" sz="2400" i="1">
                <a:sym typeface="Euclid Symbol" pitchFamily="18" charset="2"/>
              </a:rPr>
              <a:t>P </a:t>
            </a:r>
            <a:r>
              <a:rPr kumimoji="0" lang="en-US" altLang="en-US" sz="2400">
                <a:sym typeface="Euclid Symbol" pitchFamily="18" charset="2"/>
              </a:rPr>
              <a:t>(</a:t>
            </a:r>
            <a:r>
              <a:rPr kumimoji="0" lang="en-US" altLang="en-US" sz="2400" i="1">
                <a:sym typeface="Euclid Symbol" pitchFamily="18" charset="2"/>
              </a:rPr>
              <a:t>n</a:t>
            </a:r>
            <a:r>
              <a:rPr kumimoji="0" lang="en-US" altLang="en-US" sz="2400">
                <a:sym typeface="Euclid Symbol" pitchFamily="18" charset="2"/>
              </a:rPr>
              <a:t>+1)</a:t>
            </a:r>
          </a:p>
          <a:p>
            <a:pPr algn="ctr">
              <a:lnSpc>
                <a:spcPct val="200000"/>
              </a:lnSpc>
              <a:spcBef>
                <a:spcPct val="20000"/>
              </a:spcBef>
            </a:pPr>
            <a:r>
              <a:rPr kumimoji="0" lang="en-US" altLang="en-US" sz="2400">
                <a:sym typeface="Symbol" pitchFamily="18" charset="2"/>
              </a:rPr>
              <a:t></a:t>
            </a:r>
            <a:r>
              <a:rPr kumimoji="0" lang="en-US" altLang="en-US" sz="2400" i="1">
                <a:sym typeface="Symbol" pitchFamily="18" charset="2"/>
              </a:rPr>
              <a:t>m</a:t>
            </a:r>
            <a:r>
              <a:rPr kumimoji="0" lang="en-US" altLang="en-US" sz="2400">
                <a:sym typeface="Symbol" pitchFamily="18" charset="2"/>
              </a:rPr>
              <a:t></a:t>
            </a:r>
            <a:r>
              <a:rPr kumimoji="0" lang="en-US" altLang="en-US" sz="2400" u="sng">
                <a:sym typeface="Euclid Extra" pitchFamily="18" charset="2"/>
              </a:rPr>
              <a:t>N.</a:t>
            </a:r>
            <a:r>
              <a:rPr kumimoji="0" lang="en-US" altLang="en-US" sz="2400">
                <a:sym typeface="Symbol" pitchFamily="18" charset="2"/>
              </a:rPr>
              <a:t> </a:t>
            </a:r>
            <a:r>
              <a:rPr kumimoji="0" lang="en-US" altLang="en-US" sz="2400" i="1">
                <a:sym typeface="Symbol" pitchFamily="18" charset="2"/>
              </a:rPr>
              <a:t>P </a:t>
            </a:r>
            <a:r>
              <a:rPr kumimoji="0" lang="en-US" altLang="en-US" sz="2400">
                <a:sym typeface="Symbol" pitchFamily="18" charset="2"/>
              </a:rPr>
              <a:t>(</a:t>
            </a:r>
            <a:r>
              <a:rPr kumimoji="0" lang="en-US" altLang="en-US" sz="2400" i="1">
                <a:sym typeface="Symbol" pitchFamily="18" charset="2"/>
              </a:rPr>
              <a:t>m</a:t>
            </a:r>
            <a:r>
              <a:rPr kumimoji="0" lang="en-US" altLang="en-US" sz="2400">
                <a:sym typeface="Symbol" pitchFamily="18" charset="2"/>
              </a:rPr>
              <a:t>)</a:t>
            </a:r>
          </a:p>
        </p:txBody>
      </p:sp>
      <p:sp>
        <p:nvSpPr>
          <p:cNvPr id="419846" name="Line 6"/>
          <p:cNvSpPr>
            <a:spLocks noChangeShapeType="1"/>
          </p:cNvSpPr>
          <p:nvPr/>
        </p:nvSpPr>
        <p:spPr bwMode="auto">
          <a:xfrm>
            <a:off x="1676400" y="4114800"/>
            <a:ext cx="411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419847" name="Picture 7" descr="domin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276600"/>
            <a:ext cx="2057400" cy="317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9848" name="Text Box 8"/>
          <p:cNvSpPr txBox="1">
            <a:spLocks noChangeArrowheads="1"/>
          </p:cNvSpPr>
          <p:nvPr/>
        </p:nvSpPr>
        <p:spPr bwMode="auto">
          <a:xfrm>
            <a:off x="3962400" y="5867400"/>
            <a:ext cx="23574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Like domino effect…</a:t>
            </a:r>
          </a:p>
        </p:txBody>
      </p:sp>
      <p:sp>
        <p:nvSpPr>
          <p:cNvPr id="419849" name="AutoShape 9"/>
          <p:cNvSpPr>
            <a:spLocks noChangeArrowheads="1"/>
          </p:cNvSpPr>
          <p:nvPr/>
        </p:nvSpPr>
        <p:spPr bwMode="auto">
          <a:xfrm>
            <a:off x="228600" y="5029200"/>
            <a:ext cx="1828800" cy="457200"/>
          </a:xfrm>
          <a:prstGeom prst="wedgeRoundRectCallout">
            <a:avLst>
              <a:gd name="adj1" fmla="val 113977"/>
              <a:gd name="adj2" fmla="val -27777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/>
              <a:t>For any n&gt;=0</a:t>
            </a:r>
          </a:p>
        </p:txBody>
      </p:sp>
      <p:sp>
        <p:nvSpPr>
          <p:cNvPr id="419850" name="AutoShape 10"/>
          <p:cNvSpPr>
            <a:spLocks noChangeArrowheads="1"/>
          </p:cNvSpPr>
          <p:nvPr/>
        </p:nvSpPr>
        <p:spPr bwMode="auto">
          <a:xfrm>
            <a:off x="228600" y="2362200"/>
            <a:ext cx="1828800" cy="914400"/>
          </a:xfrm>
          <a:prstGeom prst="wedgeEllipseCallout">
            <a:avLst>
              <a:gd name="adj1" fmla="val 75259"/>
              <a:gd name="adj2" fmla="val 86634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/>
              <a:t>Very easy to prove</a:t>
            </a:r>
          </a:p>
        </p:txBody>
      </p:sp>
      <p:sp>
        <p:nvSpPr>
          <p:cNvPr id="419851" name="AutoShape 11"/>
          <p:cNvSpPr>
            <a:spLocks noChangeArrowheads="1"/>
          </p:cNvSpPr>
          <p:nvPr/>
        </p:nvSpPr>
        <p:spPr bwMode="auto">
          <a:xfrm>
            <a:off x="5562600" y="1600200"/>
            <a:ext cx="2971800" cy="1219200"/>
          </a:xfrm>
          <a:prstGeom prst="wedgeEllipseCallout">
            <a:avLst>
              <a:gd name="adj1" fmla="val -98292"/>
              <a:gd name="adj2" fmla="val 111718"/>
            </a:avLst>
          </a:prstGeom>
          <a:solidFill>
            <a:srgbClr val="CC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zh-TW"/>
              <a:t>Much easier to prove with P(n) as an assumption.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43" grpId="0" build="allAtOnce"/>
      <p:bldP spid="419846" grpId="0" animBg="1"/>
      <p:bldP spid="419848" grpId="0"/>
      <p:bldP spid="419849" grpId="0" animBg="1"/>
      <p:bldP spid="419850" grpId="0" animBg="1"/>
      <p:bldP spid="419851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8039" name="Object 7"/>
          <p:cNvGraphicFramePr>
            <a:graphicFrameLocks noChangeAspect="1"/>
          </p:cNvGraphicFramePr>
          <p:nvPr/>
        </p:nvGraphicFramePr>
        <p:xfrm>
          <a:off x="3751263" y="1828800"/>
          <a:ext cx="1658937" cy="909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056" name="Equation" r:id="rId3" imgW="812520" imgH="444240" progId="Equation.DSMT4">
                  <p:embed/>
                </p:oleObj>
              </mc:Choice>
              <mc:Fallback>
                <p:oleObj name="Equation" r:id="rId3" imgW="812520" imgH="444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1263" y="1828800"/>
                        <a:ext cx="1658937" cy="909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8040" name="Rectangle 8"/>
          <p:cNvSpPr>
            <a:spLocks noChangeArrowheads="1"/>
          </p:cNvSpPr>
          <p:nvPr/>
        </p:nvSpPr>
        <p:spPr bwMode="auto">
          <a:xfrm>
            <a:off x="2133600" y="1371600"/>
            <a:ext cx="487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en-US"/>
              <a:t>but if </a:t>
            </a:r>
            <a:r>
              <a:rPr kumimoji="0" lang="en-US" altLang="en-US" i="1"/>
              <a:t>m</a:t>
            </a:r>
            <a:r>
              <a:rPr kumimoji="0" lang="en-US" altLang="en-US" i="1" baseline="-25000"/>
              <a:t>0</a:t>
            </a:r>
            <a:r>
              <a:rPr kumimoji="0" lang="en-US" altLang="en-US" i="1"/>
              <a:t>, n</a:t>
            </a:r>
            <a:r>
              <a:rPr kumimoji="0" lang="en-US" altLang="en-US" i="1" baseline="-25000"/>
              <a:t>0</a:t>
            </a:r>
            <a:r>
              <a:rPr kumimoji="0" lang="en-US" altLang="en-US" i="1"/>
              <a:t> </a:t>
            </a:r>
            <a:r>
              <a:rPr kumimoji="0" lang="en-US" altLang="en-US"/>
              <a:t>had common factor </a:t>
            </a:r>
            <a:r>
              <a:rPr kumimoji="0" lang="en-US" altLang="en-US" i="1"/>
              <a:t>c</a:t>
            </a:r>
            <a:r>
              <a:rPr kumimoji="0" lang="en-US" altLang="en-US"/>
              <a:t> &gt; 1, then</a:t>
            </a:r>
          </a:p>
        </p:txBody>
      </p:sp>
      <p:sp>
        <p:nvSpPr>
          <p:cNvPr id="428042" name="Text Box 10"/>
          <p:cNvSpPr txBox="1">
            <a:spLocks noChangeArrowheads="1"/>
          </p:cNvSpPr>
          <p:nvPr/>
        </p:nvSpPr>
        <p:spPr bwMode="auto">
          <a:xfrm>
            <a:off x="1447800" y="3135313"/>
            <a:ext cx="6273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en-US"/>
              <a:t>and                                  </a:t>
            </a:r>
            <a:r>
              <a:rPr kumimoji="0" lang="en-US" altLang="en-US">
                <a:solidFill>
                  <a:srgbClr val="F20000"/>
                </a:solidFill>
              </a:rPr>
              <a:t>contradicting</a:t>
            </a:r>
            <a:r>
              <a:rPr kumimoji="0" lang="en-US" altLang="en-US"/>
              <a:t> minimality of |</a:t>
            </a:r>
            <a:r>
              <a:rPr kumimoji="0" lang="en-US" altLang="en-US" i="1"/>
              <a:t>m</a:t>
            </a:r>
            <a:r>
              <a:rPr kumimoji="0" lang="en-US" altLang="en-US" baseline="-25000"/>
              <a:t>0</a:t>
            </a:r>
            <a:r>
              <a:rPr kumimoji="0" lang="en-US" altLang="en-US"/>
              <a:t>|</a:t>
            </a:r>
          </a:p>
        </p:txBody>
      </p:sp>
      <p:graphicFrame>
        <p:nvGraphicFramePr>
          <p:cNvPr id="428043" name="Object 11"/>
          <p:cNvGraphicFramePr>
            <a:graphicFrameLocks noChangeAspect="1"/>
          </p:cNvGraphicFramePr>
          <p:nvPr/>
        </p:nvGraphicFramePr>
        <p:xfrm>
          <a:off x="2133600" y="3048000"/>
          <a:ext cx="187801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8057" name="Equation" r:id="rId5" imgW="888840" imgH="253800" progId="Equation.DSMT4">
                  <p:embed/>
                </p:oleObj>
              </mc:Choice>
              <mc:Fallback>
                <p:oleObj name="Equation" r:id="rId5" imgW="888840" imgH="2538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048000"/>
                        <a:ext cx="1878013" cy="53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8044" name="Text Box 12"/>
          <p:cNvSpPr txBox="1">
            <a:spLocks noChangeArrowheads="1"/>
          </p:cNvSpPr>
          <p:nvPr/>
        </p:nvSpPr>
        <p:spPr bwMode="auto">
          <a:xfrm>
            <a:off x="2790825" y="457200"/>
            <a:ext cx="3609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Well Ordering Principle</a:t>
            </a:r>
          </a:p>
        </p:txBody>
      </p:sp>
      <p:sp>
        <p:nvSpPr>
          <p:cNvPr id="428045" name="Text Box 13"/>
          <p:cNvSpPr txBox="1">
            <a:spLocks noChangeArrowheads="1"/>
          </p:cNvSpPr>
          <p:nvPr/>
        </p:nvSpPr>
        <p:spPr bwMode="auto">
          <a:xfrm>
            <a:off x="228600" y="4248150"/>
            <a:ext cx="878205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The well ordering principle is usually used in “proof by contradiction”.</a:t>
            </a:r>
          </a:p>
          <a:p>
            <a:pPr>
              <a:lnSpc>
                <a:spcPct val="18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Assume the statement is not true, so there is a counterexample.</a:t>
            </a:r>
          </a:p>
          <a:p>
            <a:pPr>
              <a:lnSpc>
                <a:spcPct val="18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Choose the “smallest” counterexample, and find a even smaller counterexample.</a:t>
            </a:r>
          </a:p>
          <a:p>
            <a:pPr>
              <a:lnSpc>
                <a:spcPct val="180000"/>
              </a:lnSpc>
              <a:buClr>
                <a:srgbClr val="A50021"/>
              </a:buClr>
              <a:buFontTx/>
              <a:buChar char="•"/>
            </a:pPr>
            <a:r>
              <a:rPr lang="en-US" altLang="en-US"/>
              <a:t> Conclude that a counterexample does not exist.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0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8042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ChangeArrowheads="1"/>
          </p:cNvSpPr>
          <p:nvPr/>
        </p:nvSpPr>
        <p:spPr bwMode="auto">
          <a:xfrm>
            <a:off x="1295400" y="1752600"/>
            <a:ext cx="64770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990600" indent="-5334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371600" indent="-4572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752600" indent="-381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209800" indent="-3810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6670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31242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5814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4038600" indent="-3810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ctr">
              <a:buClr>
                <a:srgbClr val="A50021"/>
              </a:buClr>
              <a:buFontTx/>
              <a:buNone/>
            </a:pPr>
            <a:r>
              <a:rPr lang="en-US" altLang="en-US" sz="1800" u="sng">
                <a:latin typeface="Comic Sans MS" pitchFamily="66" charset="0"/>
              </a:rPr>
              <a:t>To prove ``</a:t>
            </a:r>
            <a:r>
              <a:rPr lang="en-US" altLang="en-US" sz="1800" u="sng">
                <a:latin typeface="Comic Sans MS" pitchFamily="66" charset="0"/>
                <a:sym typeface="Euclid Symbol" pitchFamily="18" charset="2"/>
              </a:rPr>
              <a:t></a:t>
            </a:r>
            <a:r>
              <a:rPr lang="en-US" altLang="en-US" sz="1800" i="1" u="sng">
                <a:latin typeface="Comic Sans MS" pitchFamily="66" charset="0"/>
                <a:sym typeface="Euclid Symbol" pitchFamily="18" charset="2"/>
              </a:rPr>
              <a:t>n</a:t>
            </a:r>
            <a:r>
              <a:rPr lang="en-US" altLang="en-US" sz="1800" u="sng">
                <a:latin typeface="Comic Sans MS" pitchFamily="66" charset="0"/>
                <a:sym typeface="Euclid Symbol" pitchFamily="18" charset="2"/>
              </a:rPr>
              <a:t></a:t>
            </a:r>
            <a:r>
              <a:rPr lang="en-US" altLang="en-US" sz="1800" u="sng">
                <a:latin typeface="Comic Sans MS" pitchFamily="66" charset="0"/>
                <a:sym typeface="Euclid Extra" pitchFamily="18" charset="2"/>
              </a:rPr>
              <a:t>N</a:t>
            </a:r>
            <a:r>
              <a:rPr lang="en-US" altLang="en-US" sz="1800" u="sng">
                <a:latin typeface="Comic Sans MS" pitchFamily="66" charset="0"/>
                <a:sym typeface="Euclid Symbol" pitchFamily="18" charset="2"/>
              </a:rPr>
              <a:t>. </a:t>
            </a:r>
            <a:r>
              <a:rPr lang="en-US" altLang="en-US" sz="1800" i="1" u="sng">
                <a:latin typeface="Comic Sans MS" pitchFamily="66" charset="0"/>
              </a:rPr>
              <a:t>P</a:t>
            </a:r>
            <a:r>
              <a:rPr lang="en-US" altLang="en-US" sz="1800" u="sng">
                <a:latin typeface="Comic Sans MS" pitchFamily="66" charset="0"/>
              </a:rPr>
              <a:t>(</a:t>
            </a:r>
            <a:r>
              <a:rPr lang="en-US" altLang="en-US" sz="1800" i="1" u="sng">
                <a:latin typeface="Comic Sans MS" pitchFamily="66" charset="0"/>
              </a:rPr>
              <a:t>n</a:t>
            </a:r>
            <a:r>
              <a:rPr lang="en-US" altLang="en-US" sz="1800" u="sng">
                <a:latin typeface="Comic Sans MS" pitchFamily="66" charset="0"/>
              </a:rPr>
              <a:t>)’’ using WOP:</a:t>
            </a:r>
            <a:r>
              <a:rPr lang="en-US" altLang="en-US" sz="1800">
                <a:latin typeface="Comic Sans MS" pitchFamily="66" charset="0"/>
              </a:rPr>
              <a:t>  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AutoNum type="arabicPeriod"/>
            </a:pPr>
            <a:r>
              <a:rPr lang="en-US" altLang="en-US" sz="1800">
                <a:latin typeface="Comic Sans MS" pitchFamily="66" charset="0"/>
              </a:rPr>
              <a:t>Define the set of</a:t>
            </a:r>
            <a:r>
              <a:rPr lang="en-US" altLang="en-US" sz="1800" i="1">
                <a:latin typeface="Comic Sans MS" pitchFamily="66" charset="0"/>
              </a:rPr>
              <a:t> counterexamples</a:t>
            </a:r>
            <a:r>
              <a:rPr lang="en-US" altLang="en-US" sz="1800">
                <a:latin typeface="Comic Sans MS" pitchFamily="66" charset="0"/>
              </a:rPr>
              <a:t> 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None/>
            </a:pPr>
            <a:r>
              <a:rPr lang="en-US" altLang="en-US" sz="1800">
                <a:latin typeface="Comic Sans MS" pitchFamily="66" charset="0"/>
              </a:rPr>
              <a:t>			 </a:t>
            </a:r>
            <a:r>
              <a:rPr lang="en-US" altLang="en-US" sz="1800" i="1">
                <a:latin typeface="Comic Sans MS" pitchFamily="66" charset="0"/>
              </a:rPr>
              <a:t>C</a:t>
            </a:r>
            <a:r>
              <a:rPr lang="en-US" altLang="en-US" sz="1800">
                <a:latin typeface="Comic Sans MS" pitchFamily="66" charset="0"/>
              </a:rPr>
              <a:t> ::= {</a:t>
            </a:r>
            <a:r>
              <a:rPr lang="en-US" altLang="en-US" sz="1800" i="1">
                <a:latin typeface="Comic Sans MS" pitchFamily="66" charset="0"/>
              </a:rPr>
              <a:t>n</a:t>
            </a:r>
            <a:r>
              <a:rPr lang="en-US" altLang="en-US" sz="1800">
                <a:latin typeface="Comic Sans MS" pitchFamily="66" charset="0"/>
              </a:rPr>
              <a:t> 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</a:t>
            </a:r>
            <a:r>
              <a:rPr lang="en-US" altLang="en-US" sz="1800">
                <a:latin typeface="Comic Sans MS" pitchFamily="66" charset="0"/>
                <a:sym typeface="Euclid Extra" pitchFamily="18" charset="2"/>
              </a:rPr>
              <a:t> </a:t>
            </a:r>
            <a:r>
              <a:rPr lang="en-US" altLang="en-US" sz="1800">
                <a:latin typeface="Comic Sans MS" pitchFamily="66" charset="0"/>
              </a:rPr>
              <a:t>| ¬</a:t>
            </a:r>
            <a:r>
              <a:rPr lang="en-US" altLang="en-US" sz="1800" i="1">
                <a:latin typeface="Comic Sans MS" pitchFamily="66" charset="0"/>
              </a:rPr>
              <a:t>P</a:t>
            </a:r>
            <a:r>
              <a:rPr lang="en-US" altLang="en-US" sz="1800">
                <a:latin typeface="Comic Sans MS" pitchFamily="66" charset="0"/>
              </a:rPr>
              <a:t>(</a:t>
            </a:r>
            <a:r>
              <a:rPr lang="en-US" altLang="en-US" sz="1800" i="1">
                <a:latin typeface="Comic Sans MS" pitchFamily="66" charset="0"/>
              </a:rPr>
              <a:t>n</a:t>
            </a:r>
            <a:r>
              <a:rPr lang="en-US" altLang="en-US" sz="1800">
                <a:latin typeface="Comic Sans MS" pitchFamily="66" charset="0"/>
              </a:rPr>
              <a:t>)}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None/>
            </a:pPr>
            <a:r>
              <a:rPr lang="en-US" altLang="en-US" sz="1800">
                <a:solidFill>
                  <a:srgbClr val="A50021"/>
                </a:solidFill>
                <a:latin typeface="Comic Sans MS" pitchFamily="66" charset="0"/>
              </a:rPr>
              <a:t>2.</a:t>
            </a:r>
            <a:r>
              <a:rPr lang="en-US" altLang="en-US" sz="1800">
                <a:latin typeface="Comic Sans MS" pitchFamily="66" charset="0"/>
              </a:rPr>
              <a:t>	Assume </a:t>
            </a:r>
            <a:r>
              <a:rPr lang="en-US" altLang="en-US" sz="1800" i="1">
                <a:latin typeface="Comic Sans MS" pitchFamily="66" charset="0"/>
              </a:rPr>
              <a:t>C</a:t>
            </a:r>
            <a:r>
              <a:rPr lang="en-US" altLang="en-US" sz="1800">
                <a:latin typeface="Comic Sans MS" pitchFamily="66" charset="0"/>
              </a:rPr>
              <a:t> is not empty.  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None/>
            </a:pPr>
            <a:r>
              <a:rPr lang="en-US" altLang="en-US" sz="1800">
                <a:solidFill>
                  <a:srgbClr val="A50021"/>
                </a:solidFill>
                <a:latin typeface="Comic Sans MS" pitchFamily="66" charset="0"/>
              </a:rPr>
              <a:t>3.</a:t>
            </a:r>
            <a:r>
              <a:rPr lang="en-US" altLang="en-US" sz="1800">
                <a:latin typeface="Comic Sans MS" pitchFamily="66" charset="0"/>
              </a:rPr>
              <a:t>	By WOP, have minimum element </a:t>
            </a:r>
            <a:r>
              <a:rPr lang="en-US" altLang="en-US" sz="1800" i="1">
                <a:latin typeface="Comic Sans MS" pitchFamily="66" charset="0"/>
              </a:rPr>
              <a:t>m</a:t>
            </a:r>
            <a:r>
              <a:rPr lang="en-US" altLang="en-US" sz="1800" i="1" baseline="-25000">
                <a:latin typeface="Comic Sans MS" pitchFamily="66" charset="0"/>
              </a:rPr>
              <a:t>0</a:t>
            </a:r>
            <a:r>
              <a:rPr lang="en-US" altLang="en-US" sz="1800">
                <a:latin typeface="Comic Sans MS" pitchFamily="66" charset="0"/>
              </a:rPr>
              <a:t> 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</a:t>
            </a:r>
            <a:r>
              <a:rPr lang="en-US" altLang="en-US" sz="1800">
                <a:latin typeface="Comic Sans MS" pitchFamily="66" charset="0"/>
              </a:rPr>
              <a:t> </a:t>
            </a:r>
            <a:r>
              <a:rPr lang="en-US" altLang="en-US" sz="1800" i="1">
                <a:latin typeface="Comic Sans MS" pitchFamily="66" charset="0"/>
              </a:rPr>
              <a:t>C</a:t>
            </a:r>
            <a:r>
              <a:rPr lang="en-US" altLang="en-US" sz="1800">
                <a:latin typeface="Comic Sans MS" pitchFamily="66" charset="0"/>
              </a:rPr>
              <a:t>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None/>
            </a:pPr>
            <a:r>
              <a:rPr lang="en-US" altLang="en-US" sz="1800">
                <a:solidFill>
                  <a:srgbClr val="A50021"/>
                </a:solidFill>
                <a:latin typeface="Comic Sans MS" pitchFamily="66" charset="0"/>
              </a:rPr>
              <a:t>4.</a:t>
            </a:r>
            <a:r>
              <a:rPr lang="en-US" altLang="en-US" sz="1800">
                <a:latin typeface="Comic Sans MS" pitchFamily="66" charset="0"/>
              </a:rPr>
              <a:t>	Reach a contradiction</a:t>
            </a:r>
            <a:r>
              <a:rPr lang="en-US" altLang="en-US" sz="1800" i="1">
                <a:latin typeface="Comic Sans MS" pitchFamily="66" charset="0"/>
              </a:rPr>
              <a:t> </a:t>
            </a:r>
            <a:r>
              <a:rPr lang="en-US" altLang="en-US" sz="1800">
                <a:latin typeface="Comic Sans MS" pitchFamily="66" charset="0"/>
              </a:rPr>
              <a:t>(</a:t>
            </a:r>
            <a:r>
              <a:rPr lang="en-US" altLang="en-US" sz="1800" i="1">
                <a:solidFill>
                  <a:srgbClr val="003399"/>
                </a:solidFill>
                <a:latin typeface="Comic Sans MS" pitchFamily="66" charset="0"/>
              </a:rPr>
              <a:t>somehow</a:t>
            </a:r>
            <a:r>
              <a:rPr lang="en-US" altLang="en-US" sz="1800">
                <a:latin typeface="Comic Sans MS" pitchFamily="66" charset="0"/>
              </a:rPr>
              <a:t>) – 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None/>
            </a:pPr>
            <a:r>
              <a:rPr lang="en-US" altLang="en-US" sz="1800">
                <a:latin typeface="Comic Sans MS" pitchFamily="66" charset="0"/>
              </a:rPr>
              <a:t>		usually by finding a member of </a:t>
            </a:r>
            <a:r>
              <a:rPr lang="en-US" altLang="en-US" sz="1800" i="1">
                <a:latin typeface="Comic Sans MS" pitchFamily="66" charset="0"/>
              </a:rPr>
              <a:t>C </a:t>
            </a:r>
            <a:r>
              <a:rPr lang="en-US" altLang="en-US" sz="1800">
                <a:latin typeface="Comic Sans MS" pitchFamily="66" charset="0"/>
              </a:rPr>
              <a:t>that is &lt;</a:t>
            </a:r>
            <a:r>
              <a:rPr lang="en-US" altLang="en-US" sz="1800" i="1">
                <a:latin typeface="Comic Sans MS" pitchFamily="66" charset="0"/>
              </a:rPr>
              <a:t> m</a:t>
            </a:r>
            <a:r>
              <a:rPr lang="en-US" altLang="en-US" sz="1800" i="1" baseline="-25000">
                <a:latin typeface="Comic Sans MS" pitchFamily="66" charset="0"/>
              </a:rPr>
              <a:t>0 </a:t>
            </a:r>
            <a:r>
              <a:rPr lang="en-US" altLang="en-US" sz="1800" i="1">
                <a:latin typeface="Comic Sans MS" pitchFamily="66" charset="0"/>
              </a:rPr>
              <a:t>.</a:t>
            </a:r>
          </a:p>
          <a:p>
            <a:pPr>
              <a:lnSpc>
                <a:spcPct val="150000"/>
              </a:lnSpc>
              <a:buClr>
                <a:srgbClr val="A50021"/>
              </a:buClr>
              <a:buFontTx/>
              <a:buNone/>
            </a:pPr>
            <a:r>
              <a:rPr lang="en-US" altLang="en-US" sz="1800">
                <a:solidFill>
                  <a:srgbClr val="A50021"/>
                </a:solidFill>
                <a:latin typeface="Comic Sans MS" pitchFamily="66" charset="0"/>
              </a:rPr>
              <a:t>5.</a:t>
            </a:r>
            <a:r>
              <a:rPr lang="en-US" altLang="en-US" sz="1800">
                <a:latin typeface="Comic Sans MS" pitchFamily="66" charset="0"/>
              </a:rPr>
              <a:t>	Conclude no counterexamples exist.  QED</a:t>
            </a:r>
          </a:p>
        </p:txBody>
      </p:sp>
      <p:sp>
        <p:nvSpPr>
          <p:cNvPr id="424963" name="Text Box 3"/>
          <p:cNvSpPr txBox="1">
            <a:spLocks noChangeArrowheads="1"/>
          </p:cNvSpPr>
          <p:nvPr/>
        </p:nvSpPr>
        <p:spPr bwMode="auto">
          <a:xfrm>
            <a:off x="2057400" y="457200"/>
            <a:ext cx="5051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Well Ordering Principle in Proofs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9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Text Box 2"/>
          <p:cNvSpPr txBox="1">
            <a:spLocks noChangeArrowheads="1"/>
          </p:cNvSpPr>
          <p:nvPr/>
        </p:nvSpPr>
        <p:spPr bwMode="auto">
          <a:xfrm>
            <a:off x="2855913" y="457200"/>
            <a:ext cx="3392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Non-Fermat Theorem</a:t>
            </a:r>
          </a:p>
        </p:txBody>
      </p:sp>
      <p:sp>
        <p:nvSpPr>
          <p:cNvPr id="523267" name="Text Box 3"/>
          <p:cNvSpPr txBox="1">
            <a:spLocks noChangeArrowheads="1"/>
          </p:cNvSpPr>
          <p:nvPr/>
        </p:nvSpPr>
        <p:spPr bwMode="auto">
          <a:xfrm>
            <a:off x="1066800" y="1447800"/>
            <a:ext cx="6953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It is difficult to prove there is no positive integer solutions for</a:t>
            </a:r>
          </a:p>
        </p:txBody>
      </p:sp>
      <p:pic>
        <p:nvPicPr>
          <p:cNvPr id="523268" name="Picture 4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057400"/>
            <a:ext cx="26162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3269" name="Text Box 5"/>
          <p:cNvSpPr txBox="1">
            <a:spLocks noChangeArrowheads="1"/>
          </p:cNvSpPr>
          <p:nvPr/>
        </p:nvSpPr>
        <p:spPr bwMode="auto">
          <a:xfrm>
            <a:off x="1096963" y="3317875"/>
            <a:ext cx="69040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But it is easy to prove there is no positive integer solutions for</a:t>
            </a:r>
          </a:p>
        </p:txBody>
      </p:sp>
      <p:pic>
        <p:nvPicPr>
          <p:cNvPr id="523270" name="Picture 6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191000"/>
            <a:ext cx="31607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3271" name="Text Box 7"/>
          <p:cNvSpPr txBox="1">
            <a:spLocks noChangeArrowheads="1"/>
          </p:cNvSpPr>
          <p:nvPr/>
        </p:nvSpPr>
        <p:spPr bwMode="auto">
          <a:xfrm>
            <a:off x="1371600" y="5410200"/>
            <a:ext cx="6367463" cy="376238"/>
          </a:xfrm>
          <a:prstGeom prst="rect">
            <a:avLst/>
          </a:prstGeom>
          <a:solidFill>
            <a:srgbClr val="FFFFCC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A50021"/>
                </a:solidFill>
              </a:rPr>
              <a:t>Hint:</a:t>
            </a:r>
            <a:r>
              <a:rPr lang="en-US" altLang="en-US"/>
              <a:t> Prove by contradiction using well ordering principle…</a:t>
            </a:r>
          </a:p>
        </p:txBody>
      </p:sp>
      <p:sp>
        <p:nvSpPr>
          <p:cNvPr id="523272" name="Text Box 8"/>
          <p:cNvSpPr txBox="1">
            <a:spLocks noChangeArrowheads="1"/>
          </p:cNvSpPr>
          <p:nvPr/>
        </p:nvSpPr>
        <p:spPr bwMode="auto">
          <a:xfrm>
            <a:off x="5083175" y="2174875"/>
            <a:ext cx="208915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Fermat’s theorem</a:t>
            </a:r>
          </a:p>
        </p:txBody>
      </p:sp>
      <p:sp>
        <p:nvSpPr>
          <p:cNvPr id="523273" name="Text Box 9"/>
          <p:cNvSpPr txBox="1">
            <a:spLocks noChangeArrowheads="1"/>
          </p:cNvSpPr>
          <p:nvPr/>
        </p:nvSpPr>
        <p:spPr bwMode="auto">
          <a:xfrm>
            <a:off x="5105400" y="4271963"/>
            <a:ext cx="2606675" cy="3762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Non-Fermat’s theorem</a:t>
            </a:r>
          </a:p>
        </p:txBody>
      </p:sp>
    </p:spTree>
    <p:extLst>
      <p:ext uri="{BB962C8B-B14F-4D97-AF65-F5344CB8AC3E}">
        <p14:creationId xmlns:p14="http://schemas.microsoft.com/office/powerpoint/2010/main" val="45850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69" grpId="0"/>
      <p:bldP spid="523271" grpId="0" animBg="1"/>
      <p:bldP spid="523273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4291" name="Picture 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295400"/>
            <a:ext cx="31607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4292" name="Text Box 4"/>
          <p:cNvSpPr txBox="1">
            <a:spLocks noChangeArrowheads="1"/>
          </p:cNvSpPr>
          <p:nvPr/>
        </p:nvSpPr>
        <p:spPr bwMode="auto">
          <a:xfrm>
            <a:off x="685800" y="2209800"/>
            <a:ext cx="77295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Suppose, by contradiction, there are integer solutions to this equation.</a:t>
            </a:r>
          </a:p>
        </p:txBody>
      </p:sp>
      <p:sp>
        <p:nvSpPr>
          <p:cNvPr id="524293" name="Text Box 5"/>
          <p:cNvSpPr txBox="1">
            <a:spLocks noChangeArrowheads="1"/>
          </p:cNvSpPr>
          <p:nvPr/>
        </p:nvSpPr>
        <p:spPr bwMode="auto">
          <a:xfrm>
            <a:off x="685800" y="2819400"/>
            <a:ext cx="7270750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By the well ordering principle, there is a solution with |a| smallest.</a:t>
            </a:r>
          </a:p>
        </p:txBody>
      </p:sp>
      <p:sp>
        <p:nvSpPr>
          <p:cNvPr id="524294" name="Text Box 6"/>
          <p:cNvSpPr txBox="1">
            <a:spLocks noChangeArrowheads="1"/>
          </p:cNvSpPr>
          <p:nvPr/>
        </p:nvSpPr>
        <p:spPr bwMode="auto">
          <a:xfrm>
            <a:off x="762000" y="3505200"/>
            <a:ext cx="5627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In this solution, a,b,c do not have a common factor.</a:t>
            </a:r>
          </a:p>
        </p:txBody>
      </p:sp>
      <p:sp>
        <p:nvSpPr>
          <p:cNvPr id="524295" name="Text Box 7"/>
          <p:cNvSpPr txBox="1">
            <a:spLocks noChangeArrowheads="1"/>
          </p:cNvSpPr>
          <p:nvPr/>
        </p:nvSpPr>
        <p:spPr bwMode="auto">
          <a:xfrm>
            <a:off x="1239838" y="4021138"/>
            <a:ext cx="5008562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Otherwise, if a=a’k, b=b’k, c=c’k, </a:t>
            </a:r>
          </a:p>
          <a:p>
            <a:endParaRPr lang="en-US" altLang="zh-TW"/>
          </a:p>
          <a:p>
            <a:r>
              <a:rPr lang="en-US" altLang="zh-TW"/>
              <a:t>then a’,b’,c’ is another solution with |a’| &lt; |a|, </a:t>
            </a:r>
          </a:p>
          <a:p>
            <a:endParaRPr lang="en-US" altLang="zh-TW"/>
          </a:p>
          <a:p>
            <a:r>
              <a:rPr lang="en-US" altLang="zh-TW"/>
              <a:t>contradicting the choice of a,b,c. </a:t>
            </a:r>
          </a:p>
        </p:txBody>
      </p:sp>
      <p:sp>
        <p:nvSpPr>
          <p:cNvPr id="524296" name="Text Box 8"/>
          <p:cNvSpPr txBox="1">
            <a:spLocks noChangeArrowheads="1"/>
          </p:cNvSpPr>
          <p:nvPr/>
        </p:nvSpPr>
        <p:spPr bwMode="auto">
          <a:xfrm>
            <a:off x="762000" y="5867400"/>
            <a:ext cx="7200900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(*) There is a solution in which a,b,c do not have a common factor.</a:t>
            </a:r>
          </a:p>
        </p:txBody>
      </p:sp>
      <p:sp>
        <p:nvSpPr>
          <p:cNvPr id="524297" name="Text Box 9"/>
          <p:cNvSpPr txBox="1">
            <a:spLocks noChangeArrowheads="1"/>
          </p:cNvSpPr>
          <p:nvPr/>
        </p:nvSpPr>
        <p:spPr bwMode="auto">
          <a:xfrm>
            <a:off x="2855913" y="457200"/>
            <a:ext cx="3392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Non-Fermat Theorem</a:t>
            </a:r>
          </a:p>
        </p:txBody>
      </p:sp>
    </p:spTree>
    <p:extLst>
      <p:ext uri="{BB962C8B-B14F-4D97-AF65-F5344CB8AC3E}">
        <p14:creationId xmlns:p14="http://schemas.microsoft.com/office/powerpoint/2010/main" val="376801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2" grpId="0"/>
      <p:bldP spid="524293" grpId="0" animBg="1"/>
      <p:bldP spid="524294" grpId="0"/>
      <p:bldP spid="524296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5315" name="Picture 3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295400"/>
            <a:ext cx="3160713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5316" name="Text Box 4"/>
          <p:cNvSpPr txBox="1">
            <a:spLocks noChangeArrowheads="1"/>
          </p:cNvSpPr>
          <p:nvPr/>
        </p:nvSpPr>
        <p:spPr bwMode="auto">
          <a:xfrm>
            <a:off x="762000" y="2209800"/>
            <a:ext cx="7629525" cy="92551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On the other hand, we prove that every solution must have a,b,c even.</a:t>
            </a:r>
          </a:p>
          <a:p>
            <a:endParaRPr lang="en-US" altLang="zh-TW"/>
          </a:p>
          <a:p>
            <a:r>
              <a:rPr lang="en-US" altLang="zh-TW"/>
              <a:t>This will contradict (*), and complete the proof.</a:t>
            </a:r>
          </a:p>
        </p:txBody>
      </p:sp>
      <p:sp>
        <p:nvSpPr>
          <p:cNvPr id="525317" name="Text Box 5"/>
          <p:cNvSpPr txBox="1">
            <a:spLocks noChangeArrowheads="1"/>
          </p:cNvSpPr>
          <p:nvPr/>
        </p:nvSpPr>
        <p:spPr bwMode="auto">
          <a:xfrm>
            <a:off x="914400" y="3505200"/>
            <a:ext cx="4359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First, since c</a:t>
            </a:r>
            <a:r>
              <a:rPr lang="en-US" altLang="zh-TW" baseline="30000"/>
              <a:t>3</a:t>
            </a:r>
            <a:r>
              <a:rPr lang="en-US" altLang="zh-TW"/>
              <a:t> is even, c must be even.  </a:t>
            </a:r>
          </a:p>
        </p:txBody>
      </p:sp>
      <p:sp>
        <p:nvSpPr>
          <p:cNvPr id="525318" name="Text Box 6"/>
          <p:cNvSpPr txBox="1">
            <a:spLocks noChangeArrowheads="1"/>
          </p:cNvSpPr>
          <p:nvPr/>
        </p:nvSpPr>
        <p:spPr bwMode="auto">
          <a:xfrm>
            <a:off x="914400" y="4038600"/>
            <a:ext cx="1895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c = 2c’, then</a:t>
            </a:r>
          </a:p>
        </p:txBody>
      </p:sp>
      <p:pic>
        <p:nvPicPr>
          <p:cNvPr id="525319" name="Picture 7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038600"/>
            <a:ext cx="396716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5320" name="Picture 8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724400"/>
            <a:ext cx="3552825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5321" name="Rectangle 9"/>
          <p:cNvSpPr>
            <a:spLocks noChangeArrowheads="1"/>
          </p:cNvSpPr>
          <p:nvPr/>
        </p:nvSpPr>
        <p:spPr bwMode="auto">
          <a:xfrm>
            <a:off x="5181600" y="3443288"/>
            <a:ext cx="3124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(because odd power is odd).</a:t>
            </a:r>
          </a:p>
        </p:txBody>
      </p:sp>
      <p:pic>
        <p:nvPicPr>
          <p:cNvPr id="525322" name="Picture 10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511800"/>
            <a:ext cx="3205163" cy="45720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5323" name="Text Box 11"/>
          <p:cNvSpPr txBox="1">
            <a:spLocks noChangeArrowheads="1"/>
          </p:cNvSpPr>
          <p:nvPr/>
        </p:nvSpPr>
        <p:spPr bwMode="auto">
          <a:xfrm>
            <a:off x="2855913" y="457200"/>
            <a:ext cx="3392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Non-Fermat Theorem</a:t>
            </a:r>
          </a:p>
        </p:txBody>
      </p:sp>
    </p:spTree>
    <p:extLst>
      <p:ext uri="{BB962C8B-B14F-4D97-AF65-F5344CB8AC3E}">
        <p14:creationId xmlns:p14="http://schemas.microsoft.com/office/powerpoint/2010/main" val="4119729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6" grpId="0" animBg="1"/>
      <p:bldP spid="525317" grpId="0"/>
      <p:bldP spid="525318" grpId="0"/>
      <p:bldP spid="525321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9" name="Text Box 3"/>
          <p:cNvSpPr txBox="1">
            <a:spLocks noChangeArrowheads="1"/>
          </p:cNvSpPr>
          <p:nvPr/>
        </p:nvSpPr>
        <p:spPr bwMode="auto">
          <a:xfrm>
            <a:off x="1219200" y="2209800"/>
            <a:ext cx="67198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Since b</a:t>
            </a:r>
            <a:r>
              <a:rPr lang="en-US" altLang="zh-TW" baseline="30000"/>
              <a:t>3</a:t>
            </a:r>
            <a:r>
              <a:rPr lang="en-US" altLang="zh-TW"/>
              <a:t> is even, b must be even.  (because odd power is odd).</a:t>
            </a:r>
          </a:p>
        </p:txBody>
      </p:sp>
      <p:sp>
        <p:nvSpPr>
          <p:cNvPr id="526340" name="Text Box 4"/>
          <p:cNvSpPr txBox="1">
            <a:spLocks noChangeArrowheads="1"/>
          </p:cNvSpPr>
          <p:nvPr/>
        </p:nvSpPr>
        <p:spPr bwMode="auto">
          <a:xfrm>
            <a:off x="1219200" y="2743200"/>
            <a:ext cx="193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Let b = 2b’, then</a:t>
            </a:r>
          </a:p>
        </p:txBody>
      </p:sp>
      <p:sp>
        <p:nvSpPr>
          <p:cNvPr id="526341" name="Text Box 5"/>
          <p:cNvSpPr txBox="1">
            <a:spLocks noChangeArrowheads="1"/>
          </p:cNvSpPr>
          <p:nvPr/>
        </p:nvSpPr>
        <p:spPr bwMode="auto">
          <a:xfrm>
            <a:off x="1219200" y="5029200"/>
            <a:ext cx="6684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Since a</a:t>
            </a:r>
            <a:r>
              <a:rPr lang="en-US" altLang="zh-TW" baseline="30000"/>
              <a:t>3</a:t>
            </a:r>
            <a:r>
              <a:rPr lang="en-US" altLang="zh-TW"/>
              <a:t> is even, a must be even.  (because odd power is odd).</a:t>
            </a:r>
          </a:p>
        </p:txBody>
      </p:sp>
      <p:sp>
        <p:nvSpPr>
          <p:cNvPr id="526342" name="Text Box 6"/>
          <p:cNvSpPr txBox="1">
            <a:spLocks noChangeArrowheads="1"/>
          </p:cNvSpPr>
          <p:nvPr/>
        </p:nvSpPr>
        <p:spPr bwMode="auto">
          <a:xfrm>
            <a:off x="1371600" y="5715000"/>
            <a:ext cx="4594225" cy="376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There a,b,c are all even, contradicting (*)</a:t>
            </a:r>
          </a:p>
        </p:txBody>
      </p:sp>
      <p:pic>
        <p:nvPicPr>
          <p:cNvPr id="526343" name="Picture 7" descr="txp_fi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313" y="1397000"/>
            <a:ext cx="3205162" cy="457200"/>
          </a:xfrm>
          <a:prstGeom prst="rect">
            <a:avLst/>
          </a:prstGeom>
          <a:noFill/>
          <a:ln w="9525">
            <a:solidFill>
              <a:schemeClr val="bg2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6344" name="Picture 8" descr="txp_fi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0413" y="2735263"/>
            <a:ext cx="39909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6345" name="Picture 9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975" y="3454400"/>
            <a:ext cx="35766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26346" name="Picture 10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600" y="4216400"/>
            <a:ext cx="3316288" cy="45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6347" name="Text Box 11"/>
          <p:cNvSpPr txBox="1">
            <a:spLocks noChangeArrowheads="1"/>
          </p:cNvSpPr>
          <p:nvPr/>
        </p:nvSpPr>
        <p:spPr bwMode="auto">
          <a:xfrm>
            <a:off x="2855913" y="457200"/>
            <a:ext cx="33924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Non-Fermat Theorem</a:t>
            </a:r>
          </a:p>
        </p:txBody>
      </p:sp>
    </p:spTree>
    <p:extLst>
      <p:ext uri="{BB962C8B-B14F-4D97-AF65-F5344CB8AC3E}">
        <p14:creationId xmlns:p14="http://schemas.microsoft.com/office/powerpoint/2010/main" val="89811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6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6339" grpId="0"/>
      <p:bldP spid="526340" grpId="0"/>
      <p:bldP spid="526341" grpId="0"/>
      <p:bldP spid="5263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Text Box 2"/>
          <p:cNvSpPr txBox="1">
            <a:spLocks noChangeArrowheads="1"/>
          </p:cNvSpPr>
          <p:nvPr/>
        </p:nvSpPr>
        <p:spPr bwMode="auto">
          <a:xfrm>
            <a:off x="3505200" y="457200"/>
            <a:ext cx="2051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This Lecture</a:t>
            </a:r>
          </a:p>
        </p:txBody>
      </p:sp>
      <p:sp>
        <p:nvSpPr>
          <p:cNvPr id="462853" name="Text Box 5"/>
          <p:cNvSpPr txBox="1">
            <a:spLocks noChangeArrowheads="1"/>
          </p:cNvSpPr>
          <p:nvPr/>
        </p:nvSpPr>
        <p:spPr bwMode="auto">
          <a:xfrm>
            <a:off x="1143000" y="2209800"/>
            <a:ext cx="68262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The idea of mathematical induction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Basic induction proofs (e.g. equality, inequality, property,etc)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/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/>
              <a:t> </a:t>
            </a:r>
            <a:r>
              <a:rPr lang="en-US" altLang="zh-TW">
                <a:solidFill>
                  <a:schemeClr val="bg2"/>
                </a:solidFill>
              </a:rPr>
              <a:t>An interesting example</a:t>
            </a:r>
          </a:p>
          <a:p>
            <a:pPr>
              <a:buClr>
                <a:srgbClr val="A50021"/>
              </a:buClr>
              <a:buFontTx/>
              <a:buChar char="•"/>
            </a:pPr>
            <a:endParaRPr lang="en-US" altLang="zh-TW">
              <a:solidFill>
                <a:schemeClr val="bg2"/>
              </a:solidFill>
            </a:endParaRPr>
          </a:p>
          <a:p>
            <a:pPr>
              <a:buClr>
                <a:srgbClr val="A50021"/>
              </a:buClr>
              <a:buFontTx/>
              <a:buChar char="•"/>
            </a:pPr>
            <a:r>
              <a:rPr lang="en-US" altLang="zh-TW">
                <a:solidFill>
                  <a:schemeClr val="bg2"/>
                </a:solidFill>
              </a:rPr>
              <a:t> A paradox</a:t>
            </a:r>
          </a:p>
        </p:txBody>
      </p:sp>
    </p:spTree>
    <p:extLst>
      <p:ext uri="{BB962C8B-B14F-4D97-AF65-F5344CB8AC3E}">
        <p14:creationId xmlns:p14="http://schemas.microsoft.com/office/powerpoint/2010/main" val="365840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ChangeArrowheads="1"/>
          </p:cNvSpPr>
          <p:nvPr/>
        </p:nvSpPr>
        <p:spPr bwMode="auto">
          <a:xfrm>
            <a:off x="1252538" y="3376613"/>
            <a:ext cx="6596062" cy="141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>
                <a:latin typeface="Comic Sans MS" pitchFamily="66" charset="0"/>
              </a:rPr>
              <a:t>Statements in </a:t>
            </a:r>
            <a:r>
              <a:rPr lang="en-US" altLang="en-US" sz="1800">
                <a:solidFill>
                  <a:srgbClr val="009900"/>
                </a:solidFill>
                <a:latin typeface="Comic Sans MS" pitchFamily="66" charset="0"/>
              </a:rPr>
              <a:t>green</a:t>
            </a:r>
            <a:r>
              <a:rPr lang="en-US" altLang="en-US" sz="1800">
                <a:latin typeface="Comic Sans MS" pitchFamily="66" charset="0"/>
              </a:rPr>
              <a:t> form a template for inductive proofs.</a:t>
            </a:r>
            <a:endParaRPr lang="en-US" altLang="en-US" sz="1800">
              <a:solidFill>
                <a:srgbClr val="00990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1800">
                <a:solidFill>
                  <a:srgbClr val="009900"/>
                </a:solidFill>
                <a:latin typeface="Comic Sans MS" pitchFamily="66" charset="0"/>
              </a:rPr>
              <a:t>Proof: (by induction on </a:t>
            </a:r>
            <a:r>
              <a:rPr lang="en-US" altLang="en-US" sz="1800" i="1">
                <a:solidFill>
                  <a:srgbClr val="009900"/>
                </a:solidFill>
                <a:latin typeface="Comic Sans MS" pitchFamily="66" charset="0"/>
              </a:rPr>
              <a:t>n</a:t>
            </a:r>
            <a:r>
              <a:rPr lang="en-US" altLang="en-US" sz="1800">
                <a:solidFill>
                  <a:srgbClr val="009900"/>
                </a:solidFill>
                <a:latin typeface="Comic Sans MS" pitchFamily="66" charset="0"/>
              </a:rPr>
              <a:t>)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1800">
                <a:solidFill>
                  <a:srgbClr val="009900"/>
                </a:solidFill>
                <a:latin typeface="Comic Sans MS" pitchFamily="66" charset="0"/>
              </a:rPr>
              <a:t>The induction hypothesis, </a:t>
            </a:r>
            <a:r>
              <a:rPr lang="en-US" altLang="en-US" sz="1800" i="1">
                <a:solidFill>
                  <a:srgbClr val="009900"/>
                </a:solidFill>
                <a:latin typeface="Comic Sans MS" pitchFamily="66" charset="0"/>
              </a:rPr>
              <a:t>P</a:t>
            </a:r>
            <a:r>
              <a:rPr lang="en-US" altLang="en-US" sz="1800">
                <a:solidFill>
                  <a:srgbClr val="009900"/>
                </a:solidFill>
                <a:latin typeface="Comic Sans MS" pitchFamily="66" charset="0"/>
              </a:rPr>
              <a:t>(</a:t>
            </a:r>
            <a:r>
              <a:rPr lang="en-US" altLang="en-US" sz="1800" i="1">
                <a:solidFill>
                  <a:srgbClr val="009900"/>
                </a:solidFill>
                <a:latin typeface="Comic Sans MS" pitchFamily="66" charset="0"/>
              </a:rPr>
              <a:t>n</a:t>
            </a:r>
            <a:r>
              <a:rPr lang="en-US" altLang="en-US" sz="1800">
                <a:solidFill>
                  <a:srgbClr val="009900"/>
                </a:solidFill>
                <a:latin typeface="Comic Sans MS" pitchFamily="66" charset="0"/>
              </a:rPr>
              <a:t>), is:</a:t>
            </a:r>
          </a:p>
        </p:txBody>
      </p:sp>
      <p:pic>
        <p:nvPicPr>
          <p:cNvPr id="418819" name="Picture 3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863" y="4976813"/>
            <a:ext cx="6154737" cy="66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8820" name="Text Box 4"/>
          <p:cNvSpPr txBox="1">
            <a:spLocks noChangeArrowheads="1"/>
          </p:cNvSpPr>
          <p:nvPr/>
        </p:nvSpPr>
        <p:spPr bwMode="auto">
          <a:xfrm>
            <a:off x="3048000" y="457200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Proof by Induction</a:t>
            </a:r>
          </a:p>
        </p:txBody>
      </p:sp>
      <p:sp>
        <p:nvSpPr>
          <p:cNvPr id="418821" name="Text Box 5"/>
          <p:cNvSpPr txBox="1">
            <a:spLocks noChangeArrowheads="1"/>
          </p:cNvSpPr>
          <p:nvPr/>
        </p:nvSpPr>
        <p:spPr bwMode="auto">
          <a:xfrm>
            <a:off x="1295400" y="1565275"/>
            <a:ext cx="1420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Let’s prove:</a:t>
            </a:r>
          </a:p>
        </p:txBody>
      </p:sp>
      <p:pic>
        <p:nvPicPr>
          <p:cNvPr id="418823" name="Picture 7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133600"/>
            <a:ext cx="6172200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18824" name="Object 8"/>
          <p:cNvGraphicFramePr>
            <a:graphicFrameLocks noChangeAspect="1"/>
          </p:cNvGraphicFramePr>
          <p:nvPr/>
        </p:nvGraphicFramePr>
        <p:xfrm>
          <a:off x="762000" y="2309813"/>
          <a:ext cx="114300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36" name="Equation" r:id="rId7" imgW="469800" imgH="177480" progId="Equation.DSMT4">
                  <p:embed/>
                </p:oleObj>
              </mc:Choice>
              <mc:Fallback>
                <p:oleObj name="Equation" r:id="rId7" imgW="469800" imgH="177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309813"/>
                        <a:ext cx="1143000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8825" name="Object 9"/>
          <p:cNvGraphicFramePr>
            <a:graphicFrameLocks noChangeAspect="1"/>
          </p:cNvGraphicFramePr>
          <p:nvPr/>
        </p:nvGraphicFramePr>
        <p:xfrm>
          <a:off x="685800" y="5129213"/>
          <a:ext cx="1143000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37" name="Equation" r:id="rId9" imgW="469800" imgH="177480" progId="Equation.DSMT4">
                  <p:embed/>
                </p:oleObj>
              </mc:Choice>
              <mc:Fallback>
                <p:oleObj name="Equation" r:id="rId9" imgW="469800" imgH="177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129213"/>
                        <a:ext cx="1143000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ChangeArrowheads="1"/>
          </p:cNvSpPr>
          <p:nvPr/>
        </p:nvSpPr>
        <p:spPr bwMode="auto">
          <a:xfrm>
            <a:off x="1052513" y="1473200"/>
            <a:ext cx="7100887" cy="431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Induction Step: Assume 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P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(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n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) for some 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n 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  <a:sym typeface="Symbol" pitchFamily="18" charset="2"/>
              </a:rPr>
              <a:t> 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0  and prove 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P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(</a:t>
            </a:r>
            <a:r>
              <a:rPr lang="en-US" altLang="en-US" sz="1800" i="1">
                <a:solidFill>
                  <a:srgbClr val="008000"/>
                </a:solidFill>
                <a:latin typeface="Comic Sans MS" pitchFamily="66" charset="0"/>
              </a:rPr>
              <a:t>n</a:t>
            </a:r>
            <a:r>
              <a:rPr lang="en-US" altLang="en-US" sz="1800">
                <a:solidFill>
                  <a:srgbClr val="008000"/>
                </a:solidFill>
                <a:latin typeface="Comic Sans MS" pitchFamily="66" charset="0"/>
              </a:rPr>
              <a:t> + 1):</a:t>
            </a:r>
          </a:p>
        </p:txBody>
      </p:sp>
      <p:graphicFrame>
        <p:nvGraphicFramePr>
          <p:cNvPr id="416771" name="Object 3"/>
          <p:cNvGraphicFramePr>
            <a:graphicFrameLocks noChangeAspect="1"/>
          </p:cNvGraphicFramePr>
          <p:nvPr/>
        </p:nvGraphicFramePr>
        <p:xfrm>
          <a:off x="1752600" y="2178050"/>
          <a:ext cx="55626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86" name="Equation" r:id="rId3" imgW="2463480" imgH="419040" progId="Equation.DSMT4">
                  <p:embed/>
                </p:oleObj>
              </mc:Choice>
              <mc:Fallback>
                <p:oleObj name="Equation" r:id="rId3" imgW="2463480" imgH="419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78050"/>
                        <a:ext cx="5562600" cy="946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6772" name="Text Box 4"/>
          <p:cNvSpPr txBox="1">
            <a:spLocks noChangeArrowheads="1"/>
          </p:cNvSpPr>
          <p:nvPr/>
        </p:nvSpPr>
        <p:spPr bwMode="auto">
          <a:xfrm>
            <a:off x="3048000" y="457200"/>
            <a:ext cx="2952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400" b="1">
                <a:solidFill>
                  <a:srgbClr val="003366"/>
                </a:solidFill>
              </a:rPr>
              <a:t>Proof by Induction</a:t>
            </a:r>
          </a:p>
        </p:txBody>
      </p:sp>
      <p:sp>
        <p:nvSpPr>
          <p:cNvPr id="416773" name="Rectangle 5"/>
          <p:cNvSpPr>
            <a:spLocks noChangeArrowheads="1"/>
          </p:cNvSpPr>
          <p:nvPr/>
        </p:nvSpPr>
        <p:spPr bwMode="auto">
          <a:xfrm>
            <a:off x="990600" y="3508375"/>
            <a:ext cx="7086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>
              <a:buFontTx/>
              <a:buNone/>
            </a:pPr>
            <a:r>
              <a:rPr lang="en-US" altLang="en-US" sz="1800">
                <a:latin typeface="Comic Sans MS" pitchFamily="66" charset="0"/>
              </a:rPr>
              <a:t>Have</a:t>
            </a:r>
            <a:r>
              <a:rPr lang="en-US" altLang="en-US" sz="1800" i="1">
                <a:latin typeface="Comic Sans MS" pitchFamily="66" charset="0"/>
              </a:rPr>
              <a:t> P </a:t>
            </a:r>
            <a:r>
              <a:rPr lang="en-US" altLang="en-US" sz="1800">
                <a:latin typeface="Comic Sans MS" pitchFamily="66" charset="0"/>
              </a:rPr>
              <a:t>(</a:t>
            </a:r>
            <a:r>
              <a:rPr lang="en-US" altLang="en-US" sz="1800" i="1">
                <a:solidFill>
                  <a:srgbClr val="009900"/>
                </a:solidFill>
                <a:latin typeface="Comic Sans MS" pitchFamily="66" charset="0"/>
              </a:rPr>
              <a:t>n</a:t>
            </a:r>
            <a:r>
              <a:rPr lang="en-US" altLang="en-US" sz="1800">
                <a:latin typeface="Comic Sans MS" pitchFamily="66" charset="0"/>
              </a:rPr>
              <a:t>) by assumption: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en-US" altLang="en-US" sz="1800">
                <a:latin typeface="Comic Sans MS" pitchFamily="66" charset="0"/>
              </a:rPr>
              <a:t>So let </a:t>
            </a:r>
            <a:r>
              <a:rPr lang="en-US" altLang="en-US" sz="1800" i="1">
                <a:latin typeface="Comic Sans MS" pitchFamily="66" charset="0"/>
              </a:rPr>
              <a:t>r</a:t>
            </a:r>
            <a:r>
              <a:rPr lang="en-US" altLang="en-US" sz="1800">
                <a:latin typeface="Comic Sans MS" pitchFamily="66" charset="0"/>
              </a:rPr>
              <a:t>  be any number </a:t>
            </a:r>
            <a:r>
              <a:rPr lang="en-US" altLang="en-US" sz="1800">
                <a:latin typeface="Comic Sans MS" pitchFamily="66" charset="0"/>
                <a:sym typeface="Euclid Symbol" pitchFamily="18" charset="2"/>
              </a:rPr>
              <a:t> </a:t>
            </a:r>
            <a:r>
              <a:rPr lang="en-US" altLang="en-US" sz="1800">
                <a:latin typeface="Comic Sans MS" pitchFamily="66" charset="0"/>
              </a:rPr>
              <a:t>1, then from </a:t>
            </a:r>
            <a:r>
              <a:rPr lang="en-US" altLang="en-US" sz="1800" i="1">
                <a:latin typeface="Comic Sans MS" pitchFamily="66" charset="0"/>
              </a:rPr>
              <a:t>P </a:t>
            </a:r>
            <a:r>
              <a:rPr lang="en-US" altLang="en-US" sz="1800">
                <a:latin typeface="Comic Sans MS" pitchFamily="66" charset="0"/>
              </a:rPr>
              <a:t>(</a:t>
            </a:r>
            <a:r>
              <a:rPr lang="en-US" altLang="en-US" sz="1800" i="1">
                <a:solidFill>
                  <a:srgbClr val="009900"/>
                </a:solidFill>
                <a:latin typeface="Comic Sans MS" pitchFamily="66" charset="0"/>
              </a:rPr>
              <a:t>n</a:t>
            </a:r>
            <a:r>
              <a:rPr lang="en-US" altLang="en-US" sz="1800">
                <a:latin typeface="Comic Sans MS" pitchFamily="66" charset="0"/>
              </a:rPr>
              <a:t>)  we have</a:t>
            </a:r>
          </a:p>
        </p:txBody>
      </p:sp>
      <p:graphicFrame>
        <p:nvGraphicFramePr>
          <p:cNvPr id="416774" name="Object 6"/>
          <p:cNvGraphicFramePr>
            <a:graphicFrameLocks noChangeAspect="1"/>
          </p:cNvGraphicFramePr>
          <p:nvPr/>
        </p:nvGraphicFramePr>
        <p:xfrm>
          <a:off x="2366963" y="4572000"/>
          <a:ext cx="4414837" cy="106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87" name="Equation" r:id="rId5" imgW="1739880" imgH="419040" progId="Equation.DSMT4">
                  <p:embed/>
                </p:oleObj>
              </mc:Choice>
              <mc:Fallback>
                <p:oleObj name="Equation" r:id="rId5" imgW="1739880" imgH="419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6963" y="4572000"/>
                        <a:ext cx="4414837" cy="1063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6775" name="Text Box 7"/>
          <p:cNvSpPr txBox="1">
            <a:spLocks noChangeArrowheads="1"/>
          </p:cNvSpPr>
          <p:nvPr/>
        </p:nvSpPr>
        <p:spPr bwMode="auto">
          <a:xfrm>
            <a:off x="3429000" y="5943600"/>
            <a:ext cx="2365375" cy="3762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How do we proceed?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FONTSIZE" val="10"/>
  <p:tag name="DEFAULTWIDTH" val="353"/>
  <p:tag name="DEFAULTHEIGHT" val="2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1^3 + 2^3 + \ldots + n^3 + (n+1)^3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91"/>
  <p:tag name="PICTUREFILESIZE" val="961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big(\frac{n(n+1)}{2}\big)^2 + (n+1)^3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54"/>
  <p:tag name="PICTUREFILESIZE" val="1317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(n+1)^2(n^2/4 + n + 1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55"/>
  <p:tag name="PICTUREFILESIZE" val="10434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(n+1)^2(\frac{n^2 + 4n + 4}{4}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47"/>
  <p:tag name="PICTUREFILESIZE" val="1220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Big(\frac{(n+1)(n+2)}{2}\Big)^2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2"/>
  <p:tag name="PICTUREFILESIZE" val="1116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n \geq 1,~~2^{2n}-1 {\rm~is~divisible~by~3~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25"/>
  <p:tag name="PICTUREFILESIZE" val="1487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2^{2n} - 1 = 2^2-1 = 3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6"/>
  <p:tag name="PICTUREFILESIZE" val="6655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2^{2i} - 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5"/>
  <p:tag name="PICTUREFILESIZE" val="260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2^{2(i+1)} - 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7"/>
  <p:tag name="PICTUREFILESIZE" val="452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2^{2(i+1)} - 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7"/>
  <p:tag name="PICTUREFILESIZE" val="452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k \in N~odd(m^k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4"/>
  <p:tag name="PICTUREFILESIZE" val="995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2^{2i+2} - 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17"/>
  <p:tag name="PICTUREFILESIZE" val="396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4 \cdot 2^{2i} - 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18"/>
  <p:tag name="PICTUREFILESIZE" val="383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3 \cdot 2^{2i} + 2^{2i} - 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75"/>
  <p:tag name="PICTUREFILESIZE" val="673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n \geq 2,~~n^3-n {\rm~is~divisible~by~6~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15"/>
  <p:tag name="PICTUREFILESIZE" val="15134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2^3 - 2 = 6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4"/>
  <p:tag name="PICTUREFILESIZE" val="387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n^3-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2"/>
  <p:tag name="PICTUREFILESIZE" val="264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(n+1)^3 - (n+1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80"/>
  <p:tag name="PICTUREFILESIZE" val="715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(n+1)^3 - (n+1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80"/>
  <p:tag name="PICTUREFILESIZE" val="715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(n^3 + 3n^2 + 3n + 1) - (n+1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24"/>
  <p:tag name="PICTUREFILESIZE" val="1195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(n^3 - n) + 3(n^2+n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29"/>
  <p:tag name="PICTUREFILESIZE" val="997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k \in N~P(k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2"/>
  <p:tag name="PICTUREFILESIZE" val="717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n \geq 3,~~2n + 1 &lt; 2^n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9"/>
  <p:tag name="PICTUREFILESIZE" val="895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2n + 1 = 7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8"/>
  <p:tag name="PICTUREFILESIZE" val="347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 2^n = 2^3 = 8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1"/>
  <p:tag name="PICTUREFILESIZE" val="5698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2i + 1 &lt; 2^i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6"/>
  <p:tag name="PICTUREFILESIZE" val="4519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2(i+1) + 1 &lt; 2^{(i+1)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208"/>
  <p:tag name="PICTUREFILESIZE" val="8725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2(i+1) + 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19"/>
  <p:tag name="PICTUREFILESIZE" val="433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2i + 1 + 2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6"/>
  <p:tag name="PICTUREFILESIZE" val="346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 2^i + 2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0"/>
  <p:tag name="PICTUREFILESIZE" val="3442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 2^i + 2^i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7"/>
  <p:tag name="PICTUREFILESIZE" val="366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2n + 1 = 7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08"/>
  <p:tag name="PICTUREFILESIZE" val="347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n\geq 0~P(n)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0"/>
  <p:tag name="PICTUREFILESIZE" val="6545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lt; 2^n = 2^3 = 8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1"/>
  <p:tag name="PICTUREFILESIZE" val="5698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2^{(i+1)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3"/>
  <p:tag name="PICTUREFILESIZE" val="348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n \geq 2,~~\frac{1}{\sqrt{1}} + \frac{1}{\sqrt{2}} + \ldots + \frac{1}{\sqrt{n}} &gt; \sqrt{n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58"/>
  <p:tag name="PICTUREFILESIZE" val="1633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1}{\sqrt{1}} + \frac{1}{\sqrt{2}} + \ldots + \frac{1}{\sqrt{n}} + \frac{1}{\sqrt{n+1}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10"/>
  <p:tag name="PICTUREFILESIZE" val="1210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gt; \sqrt{n} + \frac{1}{\sqrt{n+1}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3"/>
  <p:tag name="PICTUREFILESIZE" val="7039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frac{\sqrt{n} \sqrt{n+1} + 1}{\sqrt{n+1}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8"/>
  <p:tag name="PICTUREFILESIZE" val="8707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&gt; \frac{\sqrt{n} \sqrt{n} + 1}{\sqrt{n+1}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5"/>
  <p:tag name="PICTUREFILESIZE" val="8384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frac{n + 1}{\sqrt{n+1}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8"/>
  <p:tag name="PICTUREFILESIZE" val="4830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= \sqrt{n+1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96"/>
  <p:tag name="PICTUREFILESIZE" val="334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2^{2n} - 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70"/>
  <p:tag name="PICTUREFILESIZE" val="288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P(0) \land P(1) \land P(2) \land \ldots \land P(n) \ldots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37"/>
  <p:tag name="PICTUREFILESIZE" val="15002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sum_{i=0}^{n-1} i = \frac{n(n-1)}{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1"/>
  <p:tag name="PICTUREFILESIZE" val="1132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n(n-1)}{2}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84"/>
  <p:tag name="PICTUREFILESIZE" val="5137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rac{2ab + a^2 - a + b^2 - b}{2} = \frac{(a+b)^2 - (a+b)}{2} =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436"/>
  <p:tag name="PICTUREFILESIZE" val="20139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^3 + b^3 = c^3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20"/>
  <p:tag name="PICTUREFILESIZE" val="5296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4a^3 + 2b^3 = c^3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5"/>
  <p:tag name="PICTUREFILESIZE" val="700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4a^3 + 2b^3 = c^3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5"/>
  <p:tag name="PICTUREFILESIZE" val="7000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4a^3 + 2b^3 = c^3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5"/>
  <p:tag name="PICTUREFILESIZE" val="700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4a^3 + 2b^3 = (2c')^3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82"/>
  <p:tag name="PICTUREFILESIZE" val="942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4a^3 + 2b^3 = 8c'^3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3"/>
  <p:tag name="PICTUREFILESIZE" val="846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b^3 = 4c'^3 - 2a^3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7"/>
  <p:tag name="PICTUREFILESIZE" val="692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input{c:/latex-macros/texpoint.sty}&#10;\begin{document}&#10;$1+r+r^2+\cdots+r^{\textcolor{green}{n}} = &#10;\frac{r^{\textcolor{green}{n}+1}-1}{r-1}$&#10;\end{document}"/>
  <p:tag name="EXTERNALNAME" val="TP_tmp"/>
  <p:tag name="BLEND" val="0"/>
  <p:tag name="TRANSPARENT" val="1"/>
  <p:tag name="RESOLUTION" val="600"/>
  <p:tag name="WORKAROUNDTRANSPARENCYBUG" val="0"/>
  <p:tag name="ALLOWFONTSUBSTITUTION" val="0"/>
  <p:tag name="BITMAPFORMAT" val="png256"/>
  <p:tag name="ORIGWIDTH" val="298"/>
  <p:tag name="PICTUREFILESIZE" val="7453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b^3 = 4c'^3 - 2a^3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47"/>
  <p:tag name="PICTUREFILESIZE" val="6925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(2b')^3 = 4c'^3 - 2a^3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83"/>
  <p:tag name="PICTUREFILESIZE" val="9638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8b'^3 = 4c'^3 - 2a^3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64"/>
  <p:tag name="PICTUREFILESIZE" val="8249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a^3 = 2c'^3 - 4b'^3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152"/>
  <p:tag name="PICTUREFILESIZE" val="729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$1+r+r^2+\cdots+r^{{n}} = &#10;\frac{r^{{n}+1}-1}{r-1}$&#10;\end{document}"/>
  <p:tag name="EXTERNALNAME" val="TP_tmp"/>
  <p:tag name="BLEND" val="False"/>
  <p:tag name="TRANSPARENT" val="False"/>
  <p:tag name="KEEPFILES" val="False"/>
  <p:tag name="DEBUGPAUSE" val="False"/>
  <p:tag name="RESOLUTION" val="6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256"/>
  <p:tag name="ORIGWIDTH" val="298.875"/>
  <p:tag name="PICTUREFILESIZE" val="742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1^3 + 2^3 + \ldots + n^3 = \big(\frac{n(n+1)}{2}\big)^2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327"/>
  <p:tag name="PICTUREFILESIZE" val="1478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begin{document}&#10;\[\forall n \geq 1\]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3"/>
  <p:tag name="BOXHEIGHT" val="200"/>
  <p:tag name="BOXFONT" val="10"/>
  <p:tag name="BOXWRAP" val="False"/>
  <p:tag name="WORKAROUNDTRANSPARENCYBUG" val="False"/>
  <p:tag name="ALLOWFONTSUBSTITUTION" val="False"/>
  <p:tag name="BITMAPFORMAT" val="pngmono"/>
  <p:tag name="ORIGWIDTH" val="64"/>
  <p:tag name="PICTUREFILESIZE" val="3049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8829</TotalTime>
  <Words>3294</Words>
  <Application>Microsoft Office PowerPoint</Application>
  <PresentationFormat>On-screen Show (4:3)</PresentationFormat>
  <Paragraphs>663</Paragraphs>
  <Slides>65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7" baseType="lpstr">
      <vt:lpstr>Default Design</vt:lpstr>
      <vt:lpstr>Equation</vt:lpstr>
      <vt:lpstr>Induction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CUHK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Mathematics</dc:title>
  <dc:creator>CSE</dc:creator>
  <cp:lastModifiedBy>DELL</cp:lastModifiedBy>
  <cp:revision>124</cp:revision>
  <dcterms:created xsi:type="dcterms:W3CDTF">2007-08-29T04:27:34Z</dcterms:created>
  <dcterms:modified xsi:type="dcterms:W3CDTF">2015-02-11T06:52:08Z</dcterms:modified>
</cp:coreProperties>
</file>