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56" r:id="rId3"/>
    <p:sldId id="364" r:id="rId4"/>
    <p:sldId id="320" r:id="rId5"/>
    <p:sldId id="331" r:id="rId6"/>
    <p:sldId id="323" r:id="rId7"/>
    <p:sldId id="322" r:id="rId8"/>
    <p:sldId id="324" r:id="rId9"/>
    <p:sldId id="332" r:id="rId10"/>
    <p:sldId id="365" r:id="rId11"/>
    <p:sldId id="335" r:id="rId12"/>
    <p:sldId id="345" r:id="rId13"/>
    <p:sldId id="346" r:id="rId14"/>
    <p:sldId id="357" r:id="rId15"/>
    <p:sldId id="336" r:id="rId16"/>
    <p:sldId id="337" r:id="rId17"/>
    <p:sldId id="358" r:id="rId18"/>
    <p:sldId id="359" r:id="rId19"/>
    <p:sldId id="344" r:id="rId20"/>
    <p:sldId id="342" r:id="rId21"/>
    <p:sldId id="340" r:id="rId22"/>
    <p:sldId id="366" r:id="rId23"/>
    <p:sldId id="367" r:id="rId24"/>
    <p:sldId id="360" r:id="rId25"/>
    <p:sldId id="361" r:id="rId26"/>
    <p:sldId id="362" r:id="rId27"/>
    <p:sldId id="363" r:id="rId28"/>
    <p:sldId id="369" r:id="rId29"/>
    <p:sldId id="370" r:id="rId30"/>
    <p:sldId id="371" r:id="rId31"/>
    <p:sldId id="372" r:id="rId32"/>
    <p:sldId id="373" r:id="rId33"/>
    <p:sldId id="374" r:id="rId34"/>
    <p:sldId id="325" r:id="rId35"/>
    <p:sldId id="349" r:id="rId36"/>
    <p:sldId id="352" r:id="rId37"/>
    <p:sldId id="327" r:id="rId38"/>
    <p:sldId id="353" r:id="rId39"/>
    <p:sldId id="329" r:id="rId40"/>
    <p:sldId id="350" r:id="rId41"/>
    <p:sldId id="368" r:id="rId42"/>
  </p:sldIdLst>
  <p:sldSz cx="9144000" cy="6858000" type="screen4x3"/>
  <p:notesSz cx="6858000" cy="9144000"/>
  <p:custDataLst>
    <p:tags r:id="rId44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99"/>
    <a:srgbClr val="CCECFF"/>
    <a:srgbClr val="FFFFCC"/>
    <a:srgbClr val="A50021"/>
    <a:srgbClr val="FFCCFF"/>
    <a:srgbClr val="008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D5248EA-4854-4AAF-B286-2227F690D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494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CAFD4-E6C4-4807-9843-C9E46F7297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53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C5C9-F155-4F95-9608-02417E7ED9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346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C6448-A2A5-4885-B77F-39B41731D2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642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261CC-9C32-4F86-ADC0-2852C43BC2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730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FAEC8-C172-4BFB-9AEC-BC521D4128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7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114F8-B46E-47F5-B48B-28A80E4C4C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5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9DA76-DF0B-4618-B758-6D33A78E3B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40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E1AB9-30DD-4AE2-8083-DE1046BE72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08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A40B2-5603-4B73-8E6E-5B1E2C7C3E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60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277CE-CBDD-4470-8C57-7AB9636754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6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BDCB3-B480-4095-9530-33A232E709D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3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7EEADDF-591E-475E-B570-8A41ACFEAC7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antor's_diagonal_argumen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8.png"/><Relationship Id="rId4" Type="http://schemas.openxmlformats.org/officeDocument/2006/relationships/tags" Target="../tags/tag5.xml"/><Relationship Id="rId9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5943600" cy="914400"/>
          </a:xfrm>
        </p:spPr>
        <p:txBody>
          <a:bodyPr/>
          <a:lstStyle/>
          <a:p>
            <a:r>
              <a:rPr lang="en-US" altLang="zh-TW" sz="4000">
                <a:latin typeface="Comic Sans MS" pitchFamily="66" charset="0"/>
              </a:rPr>
              <a:t>Functions</a:t>
            </a:r>
          </a:p>
        </p:txBody>
      </p: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995363" y="2286000"/>
            <a:ext cx="7153275" cy="3276600"/>
            <a:chOff x="326" y="1632"/>
            <a:chExt cx="5167" cy="2608"/>
          </a:xfrm>
        </p:grpSpPr>
        <p:cxnSp>
          <p:nvCxnSpPr>
            <p:cNvPr id="2080" name="AutoShape 32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1" name="AutoShape 33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2" name="AutoShape 34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3" name="AutoShape 35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4" name="AutoShape 36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Oval 40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Oval 41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Oval 42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Oval 43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Oval 45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Oval 46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Oval 47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Oval 48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Text Box 49"/>
            <p:cNvSpPr txBox="1">
              <a:spLocks noChangeArrowheads="1"/>
            </p:cNvSpPr>
            <p:nvPr/>
          </p:nvSpPr>
          <p:spPr bwMode="auto">
            <a:xfrm>
              <a:off x="326" y="2357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008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4990" y="2396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099" name="Group 51"/>
          <p:cNvGrpSpPr>
            <a:grpSpLocks/>
          </p:cNvGrpSpPr>
          <p:nvPr/>
        </p:nvGrpSpPr>
        <p:grpSpPr bwMode="auto">
          <a:xfrm>
            <a:off x="3448050" y="2057400"/>
            <a:ext cx="2247900" cy="914400"/>
            <a:chOff x="2190" y="1068"/>
            <a:chExt cx="1416" cy="576"/>
          </a:xfrm>
        </p:grpSpPr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2101" name="Oval 53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" name="Oval 54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67100" y="45720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Inverse Sets</a:t>
            </a:r>
          </a:p>
        </p:txBody>
      </p:sp>
      <p:cxnSp>
        <p:nvCxnSpPr>
          <p:cNvPr id="12291" name="AutoShape 3"/>
          <p:cNvCxnSpPr>
            <a:cxnSpLocks noChangeShapeType="1"/>
          </p:cNvCxnSpPr>
          <p:nvPr/>
        </p:nvCxnSpPr>
        <p:spPr bwMode="auto">
          <a:xfrm>
            <a:off x="2076450" y="1962150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AutoShape 4"/>
          <p:cNvCxnSpPr>
            <a:cxnSpLocks noChangeShapeType="1"/>
            <a:stCxn id="12309" idx="6"/>
          </p:cNvCxnSpPr>
          <p:nvPr/>
        </p:nvCxnSpPr>
        <p:spPr bwMode="auto">
          <a:xfrm>
            <a:off x="2093913" y="2754313"/>
            <a:ext cx="4810125" cy="920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AutoShape 5"/>
          <p:cNvCxnSpPr>
            <a:cxnSpLocks noChangeShapeType="1"/>
          </p:cNvCxnSpPr>
          <p:nvPr/>
        </p:nvCxnSpPr>
        <p:spPr bwMode="auto">
          <a:xfrm>
            <a:off x="2076450" y="3049588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AutoShape 6"/>
          <p:cNvCxnSpPr>
            <a:cxnSpLocks noChangeShapeType="1"/>
          </p:cNvCxnSpPr>
          <p:nvPr/>
        </p:nvCxnSpPr>
        <p:spPr bwMode="auto">
          <a:xfrm>
            <a:off x="2076450" y="3641725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7"/>
          <p:cNvCxnSpPr>
            <a:cxnSpLocks noChangeShapeType="1"/>
          </p:cNvCxnSpPr>
          <p:nvPr/>
        </p:nvCxnSpPr>
        <p:spPr bwMode="auto">
          <a:xfrm flipV="1">
            <a:off x="2076450" y="3324225"/>
            <a:ext cx="4640263" cy="793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997075" y="19097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10"/>
          <p:cNvSpPr>
            <a:spLocks noChangeArrowheads="1"/>
          </p:cNvSpPr>
          <p:nvPr/>
        </p:nvSpPr>
        <p:spPr bwMode="auto">
          <a:xfrm>
            <a:off x="2032000" y="3049588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1997075" y="3600450"/>
            <a:ext cx="144463" cy="125413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2009775" y="40751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13"/>
          <p:cNvSpPr>
            <a:spLocks noChangeArrowheads="1"/>
          </p:cNvSpPr>
          <p:nvPr/>
        </p:nvSpPr>
        <p:spPr bwMode="auto">
          <a:xfrm>
            <a:off x="1524000" y="1447800"/>
            <a:ext cx="995363" cy="3211513"/>
          </a:xfrm>
          <a:prstGeom prst="ellipse">
            <a:avLst/>
          </a:prstGeom>
          <a:solidFill>
            <a:srgbClr val="00CC99">
              <a:alpha val="23137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2301" name="Oval 14"/>
          <p:cNvSpPr>
            <a:spLocks noChangeArrowheads="1"/>
          </p:cNvSpPr>
          <p:nvPr/>
        </p:nvSpPr>
        <p:spPr bwMode="auto">
          <a:xfrm>
            <a:off x="6719888" y="3271838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15"/>
          <p:cNvSpPr>
            <a:spLocks noChangeArrowheads="1"/>
          </p:cNvSpPr>
          <p:nvPr/>
        </p:nvSpPr>
        <p:spPr bwMode="auto">
          <a:xfrm>
            <a:off x="6892925" y="2786063"/>
            <a:ext cx="144463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6"/>
          <p:cNvSpPr>
            <a:spLocks noChangeArrowheads="1"/>
          </p:cNvSpPr>
          <p:nvPr/>
        </p:nvSpPr>
        <p:spPr bwMode="auto">
          <a:xfrm>
            <a:off x="6338888" y="1370013"/>
            <a:ext cx="1179512" cy="3444875"/>
          </a:xfrm>
          <a:prstGeom prst="ellipse">
            <a:avLst/>
          </a:prstGeom>
          <a:solidFill>
            <a:srgbClr val="FF3300">
              <a:alpha val="32156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7"/>
          <p:cNvSpPr>
            <a:spLocks noChangeArrowheads="1"/>
          </p:cNvSpPr>
          <p:nvPr/>
        </p:nvSpPr>
        <p:spPr bwMode="auto">
          <a:xfrm>
            <a:off x="6916738" y="388461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18"/>
          <p:cNvSpPr>
            <a:spLocks noChangeArrowheads="1"/>
          </p:cNvSpPr>
          <p:nvPr/>
        </p:nvSpPr>
        <p:spPr bwMode="auto">
          <a:xfrm>
            <a:off x="6905625" y="448786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860425" y="2381250"/>
            <a:ext cx="69691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66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7608888" y="2433638"/>
            <a:ext cx="6969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6600" i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2308" name="Oval 21"/>
          <p:cNvSpPr>
            <a:spLocks noChangeArrowheads="1"/>
          </p:cNvSpPr>
          <p:nvPr/>
        </p:nvSpPr>
        <p:spPr bwMode="auto">
          <a:xfrm>
            <a:off x="1997075" y="19097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2"/>
          <p:cNvSpPr>
            <a:spLocks noChangeArrowheads="1"/>
          </p:cNvSpPr>
          <p:nvPr/>
        </p:nvSpPr>
        <p:spPr bwMode="auto">
          <a:xfrm>
            <a:off x="1951038" y="26908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Text Box 32"/>
          <p:cNvSpPr txBox="1">
            <a:spLocks noChangeArrowheads="1"/>
          </p:cNvSpPr>
          <p:nvPr/>
        </p:nvSpPr>
        <p:spPr bwMode="auto">
          <a:xfrm>
            <a:off x="619125" y="5029200"/>
            <a:ext cx="7839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an element y in B, the </a:t>
            </a:r>
            <a:r>
              <a:rPr lang="en-US" altLang="zh-TW">
                <a:solidFill>
                  <a:schemeClr val="accent2"/>
                </a:solidFill>
              </a:rPr>
              <a:t>inverse set</a:t>
            </a:r>
            <a:r>
              <a:rPr lang="en-US" altLang="zh-TW"/>
              <a:t> of y := f</a:t>
            </a:r>
            <a:r>
              <a:rPr lang="en-US" altLang="zh-TW" baseline="30000"/>
              <a:t>-1</a:t>
            </a:r>
            <a:r>
              <a:rPr lang="en-US" altLang="zh-TW"/>
              <a:t>(y) = {x in A | f(x) = y}.</a:t>
            </a:r>
          </a:p>
        </p:txBody>
      </p:sp>
      <p:sp>
        <p:nvSpPr>
          <p:cNvPr id="12311" name="Oval 33"/>
          <p:cNvSpPr>
            <a:spLocks noChangeArrowheads="1"/>
          </p:cNvSpPr>
          <p:nvPr/>
        </p:nvSpPr>
        <p:spPr bwMode="auto">
          <a:xfrm>
            <a:off x="6781800" y="2514600"/>
            <a:ext cx="381000" cy="6096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2" name="Oval 34"/>
          <p:cNvSpPr>
            <a:spLocks noChangeArrowheads="1"/>
          </p:cNvSpPr>
          <p:nvPr/>
        </p:nvSpPr>
        <p:spPr bwMode="auto">
          <a:xfrm>
            <a:off x="1828800" y="1676400"/>
            <a:ext cx="457200" cy="12954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5000" y="5421313"/>
            <a:ext cx="614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 words, this is the set of inputs that are mapped to y.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36588" y="5867400"/>
            <a:ext cx="54594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More generally, for a subset Y of B,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</a:t>
            </a:r>
            <a:r>
              <a:rPr lang="en-US" altLang="zh-TW">
                <a:solidFill>
                  <a:schemeClr val="accent2"/>
                </a:solidFill>
              </a:rPr>
              <a:t>inverse set</a:t>
            </a:r>
            <a:r>
              <a:rPr lang="en-US" altLang="zh-TW"/>
              <a:t> </a:t>
            </a:r>
            <a:r>
              <a:rPr lang="en-US" altLang="en-US"/>
              <a:t>of Y := </a:t>
            </a:r>
            <a:r>
              <a:rPr lang="en-US" altLang="zh-TW"/>
              <a:t>f</a:t>
            </a:r>
            <a:r>
              <a:rPr lang="en-US" altLang="zh-TW" baseline="30000"/>
              <a:t>-1</a:t>
            </a:r>
            <a:r>
              <a:rPr lang="en-US" altLang="zh-TW"/>
              <a:t>(Y) = {x in A | f(x) in Y}.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69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Inverse Function</a:t>
            </a:r>
          </a:p>
        </p:txBody>
      </p:sp>
      <p:grpSp>
        <p:nvGrpSpPr>
          <p:cNvPr id="405507" name="Group 3"/>
          <p:cNvGrpSpPr>
            <a:grpSpLocks/>
          </p:cNvGrpSpPr>
          <p:nvPr/>
        </p:nvGrpSpPr>
        <p:grpSpPr bwMode="auto">
          <a:xfrm>
            <a:off x="995363" y="2514600"/>
            <a:ext cx="7153275" cy="3276600"/>
            <a:chOff x="326" y="1632"/>
            <a:chExt cx="5167" cy="2608"/>
          </a:xfrm>
        </p:grpSpPr>
        <p:cxnSp>
          <p:nvCxnSpPr>
            <p:cNvPr id="405508" name="AutoShape 4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09" name="AutoShape 5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0" name="AutoShape 6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1" name="AutoShape 7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2" name="AutoShape 8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5513" name="Oval 9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4" name="Oval 10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5" name="Oval 11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6" name="Oval 12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7" name="Oval 13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8" name="Oval 14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9" name="Oval 15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05520" name="Oval 16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1" name="Oval 17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2" name="Oval 18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3" name="Oval 19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4" name="Oval 20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5" name="Text Box 21"/>
            <p:cNvSpPr txBox="1">
              <a:spLocks noChangeArrowheads="1"/>
            </p:cNvSpPr>
            <p:nvPr/>
          </p:nvSpPr>
          <p:spPr bwMode="auto">
            <a:xfrm>
              <a:off x="326" y="2357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008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4990" y="2396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05529" name="Group 25"/>
          <p:cNvGrpSpPr>
            <a:grpSpLocks/>
          </p:cNvGrpSpPr>
          <p:nvPr/>
        </p:nvGrpSpPr>
        <p:grpSpPr bwMode="auto">
          <a:xfrm>
            <a:off x="3448050" y="2286000"/>
            <a:ext cx="2247900" cy="914400"/>
            <a:chOff x="2190" y="1068"/>
            <a:chExt cx="1416" cy="576"/>
          </a:xfrm>
        </p:grpSpPr>
        <p:sp>
          <p:nvSpPr>
            <p:cNvPr id="405530" name="Text Box 26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405531" name="Oval 27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2" name="Oval 28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5534" name="Text Box 30"/>
          <p:cNvSpPr txBox="1">
            <a:spLocks noChangeArrowheads="1"/>
          </p:cNvSpPr>
          <p:nvPr/>
        </p:nvSpPr>
        <p:spPr bwMode="auto">
          <a:xfrm>
            <a:off x="5257800" y="1981200"/>
            <a:ext cx="3059113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</a:rPr>
              <a:t>exactly one arrow in</a:t>
            </a:r>
          </a:p>
        </p:txBody>
      </p:sp>
      <p:sp>
        <p:nvSpPr>
          <p:cNvPr id="405538" name="Text Box 34"/>
          <p:cNvSpPr txBox="1">
            <a:spLocks noChangeArrowheads="1"/>
          </p:cNvSpPr>
          <p:nvPr/>
        </p:nvSpPr>
        <p:spPr bwMode="auto">
          <a:xfrm>
            <a:off x="533400" y="1295400"/>
            <a:ext cx="804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Informally, an inverse function f</a:t>
            </a:r>
            <a:r>
              <a:rPr lang="en-US" altLang="zh-TW" baseline="30000"/>
              <a:t>-1 </a:t>
            </a:r>
            <a:r>
              <a:rPr lang="en-US" altLang="zh-TW"/>
              <a:t>is to “undo” the operation of function f.</a:t>
            </a:r>
          </a:p>
        </p:txBody>
      </p:sp>
      <p:sp>
        <p:nvSpPr>
          <p:cNvPr id="405539" name="Text Box 35"/>
          <p:cNvSpPr txBox="1">
            <a:spLocks noChangeArrowheads="1"/>
          </p:cNvSpPr>
          <p:nvPr/>
        </p:nvSpPr>
        <p:spPr bwMode="auto">
          <a:xfrm>
            <a:off x="990600" y="6096000"/>
            <a:ext cx="71945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inverse function f</a:t>
            </a:r>
            <a:r>
              <a:rPr lang="en-US" altLang="zh-TW" baseline="30000"/>
              <a:t>-1</a:t>
            </a:r>
            <a:r>
              <a:rPr lang="en-US" altLang="zh-TW"/>
              <a:t> for f if and only if f is a bijection.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34" grpId="0" animBg="1"/>
      <p:bldP spid="4055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78" name="Oval 34"/>
          <p:cNvSpPr>
            <a:spLocks noChangeArrowheads="1"/>
          </p:cNvSpPr>
          <p:nvPr/>
        </p:nvSpPr>
        <p:spPr bwMode="auto">
          <a:xfrm>
            <a:off x="3733800" y="2971800"/>
            <a:ext cx="1676400" cy="3048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1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Composition of Functions</a:t>
            </a:r>
          </a:p>
        </p:txBody>
      </p:sp>
      <p:sp>
        <p:nvSpPr>
          <p:cNvPr id="415773" name="Text Box 29"/>
          <p:cNvSpPr txBox="1">
            <a:spLocks noChangeArrowheads="1"/>
          </p:cNvSpPr>
          <p:nvPr/>
        </p:nvSpPr>
        <p:spPr bwMode="auto">
          <a:xfrm>
            <a:off x="990600" y="1295400"/>
            <a:ext cx="71167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Two functions f:X-&gt;Y’, g:Y-&gt;Z so that Y’ is a subset of Y,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composition of f and g is the function g</a:t>
            </a:r>
            <a:r>
              <a:rPr lang="zh-TW" altLang="en-US"/>
              <a:t>。</a:t>
            </a:r>
            <a:r>
              <a:rPr lang="en-US" altLang="zh-TW"/>
              <a:t>f: X-&gt;Z, where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		g</a:t>
            </a:r>
            <a:r>
              <a:rPr lang="zh-TW" altLang="en-US"/>
              <a:t>。</a:t>
            </a:r>
            <a:r>
              <a:rPr lang="en-US" altLang="zh-TW"/>
              <a:t>f(x) = g(f(x)).</a:t>
            </a:r>
          </a:p>
        </p:txBody>
      </p:sp>
      <p:sp>
        <p:nvSpPr>
          <p:cNvPr id="415775" name="Oval 31"/>
          <p:cNvSpPr>
            <a:spLocks noChangeArrowheads="1"/>
          </p:cNvSpPr>
          <p:nvPr/>
        </p:nvSpPr>
        <p:spPr bwMode="auto">
          <a:xfrm>
            <a:off x="1524000" y="3352800"/>
            <a:ext cx="990600" cy="1981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6" name="Oval 32"/>
          <p:cNvSpPr>
            <a:spLocks noChangeArrowheads="1"/>
          </p:cNvSpPr>
          <p:nvPr/>
        </p:nvSpPr>
        <p:spPr bwMode="auto">
          <a:xfrm>
            <a:off x="4038600" y="3200400"/>
            <a:ext cx="990600" cy="1981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7" name="Oval 33"/>
          <p:cNvSpPr>
            <a:spLocks noChangeArrowheads="1"/>
          </p:cNvSpPr>
          <p:nvPr/>
        </p:nvSpPr>
        <p:spPr bwMode="auto">
          <a:xfrm>
            <a:off x="6629400" y="3200400"/>
            <a:ext cx="11430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9" name="Text Box 35"/>
          <p:cNvSpPr txBox="1">
            <a:spLocks noChangeArrowheads="1"/>
          </p:cNvSpPr>
          <p:nvPr/>
        </p:nvSpPr>
        <p:spPr bwMode="auto">
          <a:xfrm>
            <a:off x="1812925" y="56800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</a:t>
            </a:r>
          </a:p>
        </p:txBody>
      </p:sp>
      <p:sp>
        <p:nvSpPr>
          <p:cNvPr id="415780" name="Text Box 36"/>
          <p:cNvSpPr txBox="1">
            <a:spLocks noChangeArrowheads="1"/>
          </p:cNvSpPr>
          <p:nvPr/>
        </p:nvSpPr>
        <p:spPr bwMode="auto">
          <a:xfrm>
            <a:off x="4419600" y="6248400"/>
            <a:ext cx="328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</a:t>
            </a:r>
          </a:p>
        </p:txBody>
      </p:sp>
      <p:sp>
        <p:nvSpPr>
          <p:cNvPr id="415781" name="Text Box 37"/>
          <p:cNvSpPr txBox="1">
            <a:spLocks noChangeArrowheads="1"/>
          </p:cNvSpPr>
          <p:nvPr/>
        </p:nvSpPr>
        <p:spPr bwMode="auto">
          <a:xfrm>
            <a:off x="7086600" y="5638800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Z</a:t>
            </a:r>
          </a:p>
        </p:txBody>
      </p:sp>
      <p:sp>
        <p:nvSpPr>
          <p:cNvPr id="415782" name="Oval 38"/>
          <p:cNvSpPr>
            <a:spLocks noChangeArrowheads="1"/>
          </p:cNvSpPr>
          <p:nvPr/>
        </p:nvSpPr>
        <p:spPr bwMode="auto">
          <a:xfrm>
            <a:off x="1905000" y="3657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3" name="Oval 39"/>
          <p:cNvSpPr>
            <a:spLocks noChangeArrowheads="1"/>
          </p:cNvSpPr>
          <p:nvPr/>
        </p:nvSpPr>
        <p:spPr bwMode="auto">
          <a:xfrm>
            <a:off x="1905000" y="4114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4" name="Oval 40"/>
          <p:cNvSpPr>
            <a:spLocks noChangeArrowheads="1"/>
          </p:cNvSpPr>
          <p:nvPr/>
        </p:nvSpPr>
        <p:spPr bwMode="auto">
          <a:xfrm>
            <a:off x="19050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5" name="Oval 41"/>
          <p:cNvSpPr>
            <a:spLocks noChangeArrowheads="1"/>
          </p:cNvSpPr>
          <p:nvPr/>
        </p:nvSpPr>
        <p:spPr bwMode="auto">
          <a:xfrm>
            <a:off x="1905000" y="4876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6" name="Oval 42"/>
          <p:cNvSpPr>
            <a:spLocks noChangeArrowheads="1"/>
          </p:cNvSpPr>
          <p:nvPr/>
        </p:nvSpPr>
        <p:spPr bwMode="auto">
          <a:xfrm>
            <a:off x="4495800" y="3505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7" name="Oval 43"/>
          <p:cNvSpPr>
            <a:spLocks noChangeArrowheads="1"/>
          </p:cNvSpPr>
          <p:nvPr/>
        </p:nvSpPr>
        <p:spPr bwMode="auto">
          <a:xfrm>
            <a:off x="4495800" y="3962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8" name="Oval 44"/>
          <p:cNvSpPr>
            <a:spLocks noChangeArrowheads="1"/>
          </p:cNvSpPr>
          <p:nvPr/>
        </p:nvSpPr>
        <p:spPr bwMode="auto">
          <a:xfrm>
            <a:off x="44958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9" name="Oval 45"/>
          <p:cNvSpPr>
            <a:spLocks noChangeArrowheads="1"/>
          </p:cNvSpPr>
          <p:nvPr/>
        </p:nvSpPr>
        <p:spPr bwMode="auto">
          <a:xfrm>
            <a:off x="4495800" y="4724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0" name="Oval 46"/>
          <p:cNvSpPr>
            <a:spLocks noChangeArrowheads="1"/>
          </p:cNvSpPr>
          <p:nvPr/>
        </p:nvSpPr>
        <p:spPr bwMode="auto">
          <a:xfrm>
            <a:off x="4495800" y="5334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1" name="Oval 47"/>
          <p:cNvSpPr>
            <a:spLocks noChangeArrowheads="1"/>
          </p:cNvSpPr>
          <p:nvPr/>
        </p:nvSpPr>
        <p:spPr bwMode="auto">
          <a:xfrm>
            <a:off x="4495800" y="5638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2" name="Oval 48"/>
          <p:cNvSpPr>
            <a:spLocks noChangeArrowheads="1"/>
          </p:cNvSpPr>
          <p:nvPr/>
        </p:nvSpPr>
        <p:spPr bwMode="auto">
          <a:xfrm>
            <a:off x="7162800" y="3505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3" name="Oval 49"/>
          <p:cNvSpPr>
            <a:spLocks noChangeArrowheads="1"/>
          </p:cNvSpPr>
          <p:nvPr/>
        </p:nvSpPr>
        <p:spPr bwMode="auto">
          <a:xfrm>
            <a:off x="7162800" y="3962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4" name="Oval 50"/>
          <p:cNvSpPr>
            <a:spLocks noChangeArrowheads="1"/>
          </p:cNvSpPr>
          <p:nvPr/>
        </p:nvSpPr>
        <p:spPr bwMode="auto">
          <a:xfrm>
            <a:off x="71628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5" name="Oval 51"/>
          <p:cNvSpPr>
            <a:spLocks noChangeArrowheads="1"/>
          </p:cNvSpPr>
          <p:nvPr/>
        </p:nvSpPr>
        <p:spPr bwMode="auto">
          <a:xfrm>
            <a:off x="7162800" y="4724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6" name="Oval 52"/>
          <p:cNvSpPr>
            <a:spLocks noChangeArrowheads="1"/>
          </p:cNvSpPr>
          <p:nvPr/>
        </p:nvSpPr>
        <p:spPr bwMode="auto">
          <a:xfrm>
            <a:off x="71628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7" name="Line 53"/>
          <p:cNvSpPr>
            <a:spLocks noChangeShapeType="1"/>
          </p:cNvSpPr>
          <p:nvPr/>
        </p:nvSpPr>
        <p:spPr bwMode="auto">
          <a:xfrm flipV="1">
            <a:off x="1981200" y="3581400"/>
            <a:ext cx="2590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798" name="Line 54"/>
          <p:cNvSpPr>
            <a:spLocks noChangeShapeType="1"/>
          </p:cNvSpPr>
          <p:nvPr/>
        </p:nvSpPr>
        <p:spPr bwMode="auto">
          <a:xfrm flipV="1">
            <a:off x="1981200" y="4038600"/>
            <a:ext cx="2590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799" name="Line 55"/>
          <p:cNvSpPr>
            <a:spLocks noChangeShapeType="1"/>
          </p:cNvSpPr>
          <p:nvPr/>
        </p:nvSpPr>
        <p:spPr bwMode="auto">
          <a:xfrm flipV="1">
            <a:off x="1981200" y="3581400"/>
            <a:ext cx="2590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0" name="Line 56"/>
          <p:cNvSpPr>
            <a:spLocks noChangeShapeType="1"/>
          </p:cNvSpPr>
          <p:nvPr/>
        </p:nvSpPr>
        <p:spPr bwMode="auto">
          <a:xfrm flipV="1">
            <a:off x="1981200" y="4800600"/>
            <a:ext cx="2590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1" name="Line 57"/>
          <p:cNvSpPr>
            <a:spLocks noChangeShapeType="1"/>
          </p:cNvSpPr>
          <p:nvPr/>
        </p:nvSpPr>
        <p:spPr bwMode="auto">
          <a:xfrm>
            <a:off x="4648200" y="3581400"/>
            <a:ext cx="2590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2" name="Line 58"/>
          <p:cNvSpPr>
            <a:spLocks noChangeShapeType="1"/>
          </p:cNvSpPr>
          <p:nvPr/>
        </p:nvSpPr>
        <p:spPr bwMode="auto">
          <a:xfrm flipV="1">
            <a:off x="4648200" y="35814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3" name="Line 59"/>
          <p:cNvSpPr>
            <a:spLocks noChangeShapeType="1"/>
          </p:cNvSpPr>
          <p:nvPr/>
        </p:nvSpPr>
        <p:spPr bwMode="auto">
          <a:xfrm>
            <a:off x="4648200" y="4419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4" name="Line 60"/>
          <p:cNvSpPr>
            <a:spLocks noChangeShapeType="1"/>
          </p:cNvSpPr>
          <p:nvPr/>
        </p:nvSpPr>
        <p:spPr bwMode="auto">
          <a:xfrm flipV="1">
            <a:off x="4648200" y="40386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5" name="Line 61"/>
          <p:cNvSpPr>
            <a:spLocks noChangeShapeType="1"/>
          </p:cNvSpPr>
          <p:nvPr/>
        </p:nvSpPr>
        <p:spPr bwMode="auto">
          <a:xfrm flipV="1">
            <a:off x="4648200" y="3581400"/>
            <a:ext cx="2514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6" name="Line 62"/>
          <p:cNvSpPr>
            <a:spLocks noChangeShapeType="1"/>
          </p:cNvSpPr>
          <p:nvPr/>
        </p:nvSpPr>
        <p:spPr bwMode="auto">
          <a:xfrm flipV="1">
            <a:off x="4648200" y="5181600"/>
            <a:ext cx="2590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08" name="Text Box 64"/>
          <p:cNvSpPr txBox="1">
            <a:spLocks noChangeArrowheads="1"/>
          </p:cNvSpPr>
          <p:nvPr/>
        </p:nvSpPr>
        <p:spPr bwMode="auto">
          <a:xfrm>
            <a:off x="4724400" y="3124200"/>
            <a:ext cx="369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Y’</a:t>
            </a:r>
          </a:p>
        </p:txBody>
      </p:sp>
      <p:sp>
        <p:nvSpPr>
          <p:cNvPr id="415809" name="Text Box 65"/>
          <p:cNvSpPr txBox="1">
            <a:spLocks noChangeArrowheads="1"/>
          </p:cNvSpPr>
          <p:nvPr/>
        </p:nvSpPr>
        <p:spPr bwMode="auto">
          <a:xfrm>
            <a:off x="3048000" y="306228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</a:t>
            </a:r>
          </a:p>
        </p:txBody>
      </p:sp>
      <p:sp>
        <p:nvSpPr>
          <p:cNvPr id="415810" name="Text Box 66"/>
          <p:cNvSpPr txBox="1">
            <a:spLocks noChangeArrowheads="1"/>
          </p:cNvSpPr>
          <p:nvPr/>
        </p:nvSpPr>
        <p:spPr bwMode="auto">
          <a:xfrm>
            <a:off x="5867400" y="3048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828" name="Group 60"/>
          <p:cNvGraphicFramePr>
            <a:graphicFrameLocks noGrp="1"/>
          </p:cNvGraphicFramePr>
          <p:nvPr/>
        </p:nvGraphicFramePr>
        <p:xfrm>
          <a:off x="381000" y="1295400"/>
          <a:ext cx="8382000" cy="49530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Function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Function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。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injective?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。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surjective?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。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surjective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injective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surjective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surjective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injective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surjective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 bijective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g:Y-&gt;Z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g bijective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f:X-&gt;Y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-1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:Y-&gt;X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814" name="Text Box 46"/>
          <p:cNvSpPr txBox="1">
            <a:spLocks noChangeArrowheads="1"/>
          </p:cNvSpPr>
          <p:nvPr/>
        </p:nvSpPr>
        <p:spPr bwMode="auto">
          <a:xfrm>
            <a:off x="3048000" y="4572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416830" name="Rectangle 62"/>
          <p:cNvSpPr>
            <a:spLocks noChangeArrowheads="1"/>
          </p:cNvSpPr>
          <p:nvPr/>
        </p:nvSpPr>
        <p:spPr bwMode="auto">
          <a:xfrm>
            <a:off x="3733800" y="21336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1" name="Rectangle 63"/>
          <p:cNvSpPr>
            <a:spLocks noChangeArrowheads="1"/>
          </p:cNvSpPr>
          <p:nvPr/>
        </p:nvSpPr>
        <p:spPr bwMode="auto">
          <a:xfrm>
            <a:off x="5410200" y="21336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2" name="Rectangle 64"/>
          <p:cNvSpPr>
            <a:spLocks noChangeArrowheads="1"/>
          </p:cNvSpPr>
          <p:nvPr/>
        </p:nvSpPr>
        <p:spPr bwMode="auto">
          <a:xfrm>
            <a:off x="7086600" y="21478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3" name="Rectangle 65"/>
          <p:cNvSpPr>
            <a:spLocks noChangeArrowheads="1"/>
          </p:cNvSpPr>
          <p:nvPr/>
        </p:nvSpPr>
        <p:spPr bwMode="auto">
          <a:xfrm>
            <a:off x="7086600" y="2986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4" name="Rectangle 66"/>
          <p:cNvSpPr>
            <a:spLocks noChangeArrowheads="1"/>
          </p:cNvSpPr>
          <p:nvPr/>
        </p:nvSpPr>
        <p:spPr bwMode="auto">
          <a:xfrm>
            <a:off x="3733800" y="29718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5" name="Rectangle 67"/>
          <p:cNvSpPr>
            <a:spLocks noChangeArrowheads="1"/>
          </p:cNvSpPr>
          <p:nvPr/>
        </p:nvSpPr>
        <p:spPr bwMode="auto">
          <a:xfrm>
            <a:off x="3733800" y="3748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6" name="Rectangle 68"/>
          <p:cNvSpPr>
            <a:spLocks noChangeArrowheads="1"/>
          </p:cNvSpPr>
          <p:nvPr/>
        </p:nvSpPr>
        <p:spPr bwMode="auto">
          <a:xfrm>
            <a:off x="5410200" y="3748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7" name="Rectangle 69"/>
          <p:cNvSpPr>
            <a:spLocks noChangeArrowheads="1"/>
          </p:cNvSpPr>
          <p:nvPr/>
        </p:nvSpPr>
        <p:spPr bwMode="auto">
          <a:xfrm>
            <a:off x="7086600" y="3748088"/>
            <a:ext cx="487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16839" name="Rectangle 71"/>
          <p:cNvSpPr>
            <a:spLocks noChangeArrowheads="1"/>
          </p:cNvSpPr>
          <p:nvPr/>
        </p:nvSpPr>
        <p:spPr bwMode="auto">
          <a:xfrm>
            <a:off x="5410200" y="29718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0" name="Rectangle 72"/>
          <p:cNvSpPr>
            <a:spLocks noChangeArrowheads="1"/>
          </p:cNvSpPr>
          <p:nvPr/>
        </p:nvSpPr>
        <p:spPr bwMode="auto">
          <a:xfrm>
            <a:off x="3733800" y="4586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1" name="Rectangle 73"/>
          <p:cNvSpPr>
            <a:spLocks noChangeArrowheads="1"/>
          </p:cNvSpPr>
          <p:nvPr/>
        </p:nvSpPr>
        <p:spPr bwMode="auto">
          <a:xfrm>
            <a:off x="5410200" y="4572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2" name="Rectangle 74"/>
          <p:cNvSpPr>
            <a:spLocks noChangeArrowheads="1"/>
          </p:cNvSpPr>
          <p:nvPr/>
        </p:nvSpPr>
        <p:spPr bwMode="auto">
          <a:xfrm>
            <a:off x="7086600" y="4586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3" name="Rectangle 75"/>
          <p:cNvSpPr>
            <a:spLocks noChangeArrowheads="1"/>
          </p:cNvSpPr>
          <p:nvPr/>
        </p:nvSpPr>
        <p:spPr bwMode="auto">
          <a:xfrm>
            <a:off x="7086600" y="5424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4" name="Rectangle 76"/>
          <p:cNvSpPr>
            <a:spLocks noChangeArrowheads="1"/>
          </p:cNvSpPr>
          <p:nvPr/>
        </p:nvSpPr>
        <p:spPr bwMode="auto">
          <a:xfrm>
            <a:off x="5410200" y="5410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16845" name="Rectangle 77"/>
          <p:cNvSpPr>
            <a:spLocks noChangeArrowheads="1"/>
          </p:cNvSpPr>
          <p:nvPr/>
        </p:nvSpPr>
        <p:spPr bwMode="auto">
          <a:xfrm>
            <a:off x="3733800" y="5410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30" grpId="0"/>
      <p:bldP spid="416831" grpId="0"/>
      <p:bldP spid="416832" grpId="0"/>
      <p:bldP spid="416833" grpId="0"/>
      <p:bldP spid="416834" grpId="0"/>
      <p:bldP spid="416835" grpId="0"/>
      <p:bldP spid="416836" grpId="0"/>
      <p:bldP spid="416837" grpId="0"/>
      <p:bldP spid="416839" grpId="0"/>
      <p:bldP spid="416840" grpId="0"/>
      <p:bldP spid="416841" grpId="0"/>
      <p:bldP spid="416842" grpId="0"/>
      <p:bldP spid="416843" grpId="0"/>
      <p:bldP spid="416844" grpId="0"/>
      <p:bldP spid="4168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1325563" y="2514600"/>
            <a:ext cx="64468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Examples and definitions (injection, surjection, bijection)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Pigeonhole principle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2147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412750" y="1447800"/>
            <a:ext cx="7905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If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more</a:t>
            </a:r>
            <a:r>
              <a:rPr lang="en-US" altLang="en-US" sz="2400" i="1">
                <a:latin typeface="Comic Sans MS" pitchFamily="66" charset="0"/>
              </a:rPr>
              <a:t> </a:t>
            </a:r>
            <a:r>
              <a:rPr lang="en-US" altLang="en-US" sz="2400">
                <a:latin typeface="Comic Sans MS" pitchFamily="66" charset="0"/>
              </a:rPr>
              <a:t>pigeons</a:t>
            </a: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than pigeonholes,</a:t>
            </a: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</p:txBody>
      </p:sp>
      <p:grpSp>
        <p:nvGrpSpPr>
          <p:cNvPr id="406531" name="Group 3"/>
          <p:cNvGrpSpPr>
            <a:grpSpLocks/>
          </p:cNvGrpSpPr>
          <p:nvPr/>
        </p:nvGrpSpPr>
        <p:grpSpPr bwMode="auto">
          <a:xfrm>
            <a:off x="412750" y="2590800"/>
            <a:ext cx="8489950" cy="800100"/>
            <a:chOff x="260" y="1712"/>
            <a:chExt cx="5348" cy="504"/>
          </a:xfrm>
        </p:grpSpPr>
        <p:pic>
          <p:nvPicPr>
            <p:cNvPr id="406532" name="Picture 4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3" name="Picture 5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0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4" name="Picture 6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5" name="Picture 7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2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6" name="Picture 8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6537" name="Group 9"/>
          <p:cNvGrpSpPr>
            <a:grpSpLocks/>
          </p:cNvGrpSpPr>
          <p:nvPr/>
        </p:nvGrpSpPr>
        <p:grpSpPr bwMode="auto">
          <a:xfrm>
            <a:off x="635000" y="4495800"/>
            <a:ext cx="7823200" cy="1117600"/>
            <a:chOff x="616" y="3136"/>
            <a:chExt cx="4928" cy="704"/>
          </a:xfrm>
        </p:grpSpPr>
        <p:grpSp>
          <p:nvGrpSpPr>
            <p:cNvPr id="406538" name="Group 10"/>
            <p:cNvGrpSpPr>
              <a:grpSpLocks/>
            </p:cNvGrpSpPr>
            <p:nvPr/>
          </p:nvGrpSpPr>
          <p:grpSpPr bwMode="auto">
            <a:xfrm>
              <a:off x="616" y="3144"/>
              <a:ext cx="1088" cy="696"/>
              <a:chOff x="768" y="3328"/>
              <a:chExt cx="504" cy="496"/>
            </a:xfrm>
          </p:grpSpPr>
          <p:sp>
            <p:nvSpPr>
              <p:cNvPr id="406539" name="Line 11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0" name="Line 12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1" name="AutoShape 13"/>
              <p:cNvCxnSpPr>
                <a:cxnSpLocks noChangeShapeType="1"/>
                <a:stCxn id="406539" idx="1"/>
                <a:endCxn id="406540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42" name="Group 14"/>
            <p:cNvGrpSpPr>
              <a:grpSpLocks/>
            </p:cNvGrpSpPr>
            <p:nvPr/>
          </p:nvGrpSpPr>
          <p:grpSpPr bwMode="auto">
            <a:xfrm>
              <a:off x="1896" y="3144"/>
              <a:ext cx="1088" cy="696"/>
              <a:chOff x="768" y="3328"/>
              <a:chExt cx="504" cy="496"/>
            </a:xfrm>
          </p:grpSpPr>
          <p:sp>
            <p:nvSpPr>
              <p:cNvPr id="406543" name="Line 15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4" name="Line 16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5" name="AutoShape 17"/>
              <p:cNvCxnSpPr>
                <a:cxnSpLocks noChangeShapeType="1"/>
                <a:stCxn id="406543" idx="1"/>
                <a:endCxn id="406544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46" name="Group 18"/>
            <p:cNvGrpSpPr>
              <a:grpSpLocks/>
            </p:cNvGrpSpPr>
            <p:nvPr/>
          </p:nvGrpSpPr>
          <p:grpSpPr bwMode="auto">
            <a:xfrm>
              <a:off x="3160" y="3136"/>
              <a:ext cx="1088" cy="696"/>
              <a:chOff x="768" y="3328"/>
              <a:chExt cx="504" cy="496"/>
            </a:xfrm>
          </p:grpSpPr>
          <p:sp>
            <p:nvSpPr>
              <p:cNvPr id="406547" name="Line 19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8" name="Line 20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9" name="AutoShape 21"/>
              <p:cNvCxnSpPr>
                <a:cxnSpLocks noChangeShapeType="1"/>
                <a:stCxn id="406547" idx="1"/>
                <a:endCxn id="406548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50" name="Group 22"/>
            <p:cNvGrpSpPr>
              <a:grpSpLocks/>
            </p:cNvGrpSpPr>
            <p:nvPr/>
          </p:nvGrpSpPr>
          <p:grpSpPr bwMode="auto">
            <a:xfrm>
              <a:off x="4456" y="3144"/>
              <a:ext cx="1088" cy="696"/>
              <a:chOff x="768" y="3328"/>
              <a:chExt cx="504" cy="496"/>
            </a:xfrm>
          </p:grpSpPr>
          <p:sp>
            <p:nvSpPr>
              <p:cNvPr id="406551" name="Line 23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2" name="Line 24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53" name="AutoShape 25"/>
              <p:cNvCxnSpPr>
                <a:cxnSpLocks noChangeShapeType="1"/>
                <a:stCxn id="406551" idx="1"/>
                <a:endCxn id="406552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06554" name="Text Box 26"/>
          <p:cNvSpPr txBox="1">
            <a:spLocks noChangeArrowheads="1"/>
          </p:cNvSpPr>
          <p:nvPr/>
        </p:nvSpPr>
        <p:spPr bwMode="auto">
          <a:xfrm>
            <a:off x="3074988" y="457200"/>
            <a:ext cx="302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Pigeonhole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3074988" y="457200"/>
            <a:ext cx="302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Pigeonhole Principle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1066800" y="1219200"/>
            <a:ext cx="697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then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some hole </a:t>
            </a:r>
            <a:r>
              <a:rPr lang="en-US" altLang="en-US" sz="2400">
                <a:latin typeface="Comic Sans MS" pitchFamily="66" charset="0"/>
              </a:rPr>
              <a:t>must have at least </a:t>
            </a:r>
            <a:r>
              <a:rPr lang="en-US" altLang="en-US" sz="2400">
                <a:solidFill>
                  <a:srgbClr val="008000"/>
                </a:solidFill>
                <a:latin typeface="Comic Sans MS" pitchFamily="66" charset="0"/>
              </a:rPr>
              <a:t>two</a:t>
            </a:r>
            <a:r>
              <a:rPr lang="en-US" altLang="en-US" sz="2400">
                <a:latin typeface="Comic Sans MS" pitchFamily="66" charset="0"/>
              </a:rPr>
              <a:t> pigeons!</a:t>
            </a:r>
          </a:p>
        </p:txBody>
      </p:sp>
      <p:grpSp>
        <p:nvGrpSpPr>
          <p:cNvPr id="407556" name="Group 4"/>
          <p:cNvGrpSpPr>
            <a:grpSpLocks/>
          </p:cNvGrpSpPr>
          <p:nvPr/>
        </p:nvGrpSpPr>
        <p:grpSpPr bwMode="auto">
          <a:xfrm>
            <a:off x="635000" y="1955800"/>
            <a:ext cx="7823200" cy="1625600"/>
            <a:chOff x="616" y="2744"/>
            <a:chExt cx="4928" cy="1024"/>
          </a:xfrm>
        </p:grpSpPr>
        <p:grpSp>
          <p:nvGrpSpPr>
            <p:cNvPr id="407557" name="Group 5"/>
            <p:cNvGrpSpPr>
              <a:grpSpLocks/>
            </p:cNvGrpSpPr>
            <p:nvPr/>
          </p:nvGrpSpPr>
          <p:grpSpPr bwMode="auto">
            <a:xfrm>
              <a:off x="616" y="3072"/>
              <a:ext cx="1088" cy="696"/>
              <a:chOff x="768" y="3328"/>
              <a:chExt cx="504" cy="496"/>
            </a:xfrm>
          </p:grpSpPr>
          <p:sp>
            <p:nvSpPr>
              <p:cNvPr id="407558" name="Line 6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59" name="Line 7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0" name="AutoShape 8"/>
              <p:cNvCxnSpPr>
                <a:cxnSpLocks noChangeShapeType="1"/>
                <a:stCxn id="407558" idx="1"/>
                <a:endCxn id="407559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1" name="Group 9"/>
            <p:cNvGrpSpPr>
              <a:grpSpLocks/>
            </p:cNvGrpSpPr>
            <p:nvPr/>
          </p:nvGrpSpPr>
          <p:grpSpPr bwMode="auto">
            <a:xfrm>
              <a:off x="1896" y="3072"/>
              <a:ext cx="1088" cy="696"/>
              <a:chOff x="768" y="3328"/>
              <a:chExt cx="504" cy="496"/>
            </a:xfrm>
          </p:grpSpPr>
          <p:sp>
            <p:nvSpPr>
              <p:cNvPr id="407562" name="Line 10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3" name="Line 11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4" name="AutoShape 12"/>
              <p:cNvCxnSpPr>
                <a:cxnSpLocks noChangeShapeType="1"/>
                <a:stCxn id="407562" idx="1"/>
                <a:endCxn id="407563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5" name="Group 13"/>
            <p:cNvGrpSpPr>
              <a:grpSpLocks/>
            </p:cNvGrpSpPr>
            <p:nvPr/>
          </p:nvGrpSpPr>
          <p:grpSpPr bwMode="auto">
            <a:xfrm>
              <a:off x="3160" y="3064"/>
              <a:ext cx="1088" cy="696"/>
              <a:chOff x="768" y="3328"/>
              <a:chExt cx="504" cy="496"/>
            </a:xfrm>
          </p:grpSpPr>
          <p:sp>
            <p:nvSpPr>
              <p:cNvPr id="407566" name="Line 14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7" name="Line 15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8" name="AutoShape 16"/>
              <p:cNvCxnSpPr>
                <a:cxnSpLocks noChangeShapeType="1"/>
                <a:stCxn id="407566" idx="1"/>
                <a:endCxn id="407567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9" name="Group 17"/>
            <p:cNvGrpSpPr>
              <a:grpSpLocks/>
            </p:cNvGrpSpPr>
            <p:nvPr/>
          </p:nvGrpSpPr>
          <p:grpSpPr bwMode="auto">
            <a:xfrm>
              <a:off x="4456" y="3072"/>
              <a:ext cx="1088" cy="696"/>
              <a:chOff x="768" y="3328"/>
              <a:chExt cx="504" cy="496"/>
            </a:xfrm>
          </p:grpSpPr>
          <p:sp>
            <p:nvSpPr>
              <p:cNvPr id="407570" name="Line 18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1" name="Line 19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72" name="AutoShape 20"/>
              <p:cNvCxnSpPr>
                <a:cxnSpLocks noChangeShapeType="1"/>
                <a:stCxn id="407570" idx="1"/>
                <a:endCxn id="407571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407573" name="Picture 21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" y="3216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4" name="Picture 22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323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5" name="Picture 23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2744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6" name="Picture 24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2" y="3168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7" name="Picture 25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" y="3200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7582" name="Text Box 30"/>
          <p:cNvSpPr txBox="1">
            <a:spLocks noChangeArrowheads="1"/>
          </p:cNvSpPr>
          <p:nvPr/>
        </p:nvSpPr>
        <p:spPr bwMode="auto">
          <a:xfrm>
            <a:off x="914400" y="4343400"/>
            <a:ext cx="709295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Pigeonhole principle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function from a larger set to a smaller set cannot be </a:t>
            </a:r>
            <a:r>
              <a:rPr lang="en-US" altLang="zh-TW">
                <a:solidFill>
                  <a:srgbClr val="A50021"/>
                </a:solidFill>
              </a:rPr>
              <a:t>injective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(There must be at least two elements in the domain that have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same image in the codomain.)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1</a:t>
            </a:r>
          </a:p>
        </p:txBody>
      </p:sp>
      <p:sp>
        <p:nvSpPr>
          <p:cNvPr id="413703" name="Text Box 7"/>
          <p:cNvSpPr txBox="1">
            <a:spLocks noChangeArrowheads="1"/>
          </p:cNvSpPr>
          <p:nvPr/>
        </p:nvSpPr>
        <p:spPr bwMode="auto">
          <a:xfrm>
            <a:off x="2311400" y="1371600"/>
            <a:ext cx="4479925" cy="1338263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Question:  </a:t>
            </a:r>
            <a:r>
              <a:rPr lang="en-US" altLang="zh-TW"/>
              <a:t>Let A = {1,2,3,4,5,6,7,8}</a:t>
            </a:r>
          </a:p>
          <a:p>
            <a:endParaRPr lang="en-US" altLang="zh-TW"/>
          </a:p>
          <a:p>
            <a:r>
              <a:rPr lang="en-US" altLang="zh-TW"/>
              <a:t>If five integers are selected from A,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must a pair of integers have a sum of 9?</a:t>
            </a: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2286000" y="3276600"/>
            <a:ext cx="4689475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the pairs {1,8}, {2,7}, {3,6}, {4,5}.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sum of each pair is equal to 9.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If we choose 5 numbers from this set,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by the pigeonhole principle,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both elements of some pair will be chosen,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their sum is equal to 9.</a:t>
            </a:r>
          </a:p>
        </p:txBody>
      </p:sp>
    </p:spTree>
    <p:extLst>
      <p:ext uri="{BB962C8B-B14F-4D97-AF65-F5344CB8AC3E}">
        <p14:creationId xmlns:p14="http://schemas.microsoft.com/office/powerpoint/2010/main" val="63383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Text Box 2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2</a:t>
            </a:r>
          </a:p>
        </p:txBody>
      </p:sp>
      <p:sp>
        <p:nvSpPr>
          <p:cNvPr id="439323" name="Text Box 27"/>
          <p:cNvSpPr txBox="1">
            <a:spLocks noChangeArrowheads="1"/>
          </p:cNvSpPr>
          <p:nvPr/>
        </p:nvSpPr>
        <p:spPr bwMode="auto">
          <a:xfrm>
            <a:off x="703263" y="1371600"/>
            <a:ext cx="7678737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Question:</a:t>
            </a:r>
            <a:r>
              <a:rPr lang="en-US" altLang="zh-TW"/>
              <a:t>   In a party of n people, is it always true that there are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two people shaking hands with the same number of people?</a:t>
            </a:r>
          </a:p>
        </p:txBody>
      </p:sp>
      <p:sp>
        <p:nvSpPr>
          <p:cNvPr id="439324" name="Text Box 28"/>
          <p:cNvSpPr txBox="1">
            <a:spLocks noChangeArrowheads="1"/>
          </p:cNvSpPr>
          <p:nvPr/>
        </p:nvSpPr>
        <p:spPr bwMode="auto">
          <a:xfrm>
            <a:off x="304800" y="2362200"/>
            <a:ext cx="84391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Everyone can shake hand with 0 to n-1 people, and there are n people,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so it does not seem that it must be the case, but think about it carefully:</a:t>
            </a:r>
          </a:p>
        </p:txBody>
      </p:sp>
      <p:sp>
        <p:nvSpPr>
          <p:cNvPr id="439325" name="Text Box 29"/>
          <p:cNvSpPr txBox="1">
            <a:spLocks noChangeArrowheads="1"/>
          </p:cNvSpPr>
          <p:nvPr/>
        </p:nvSpPr>
        <p:spPr bwMode="auto">
          <a:xfrm>
            <a:off x="974725" y="3352800"/>
            <a:ext cx="7227888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accent2"/>
                </a:solidFill>
              </a:rPr>
              <a:t>Case 1:</a:t>
            </a:r>
            <a:r>
              <a:rPr lang="en-US" altLang="zh-TW"/>
              <a:t> if there is a person who does not shake hand with others,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then any person can shake hands with at most n-2 people,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and so everyone shakes hand with 0 to n-2 people, and so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the answer is “yes” by the pigeonhole principle.</a:t>
            </a:r>
          </a:p>
          <a:p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chemeClr val="accent2"/>
                </a:solidFill>
              </a:rPr>
              <a:t>Case 2:</a:t>
            </a:r>
            <a:r>
              <a:rPr lang="en-US" altLang="zh-TW"/>
              <a:t> if everyone shakes hand with at least one person, then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any person shakes hand with 1 to n-1 people, and so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the answer is “yes” by the pigeonhole principle.</a:t>
            </a:r>
          </a:p>
        </p:txBody>
      </p:sp>
    </p:spTree>
    <p:extLst>
      <p:ext uri="{BB962C8B-B14F-4D97-AF65-F5344CB8AC3E}">
        <p14:creationId xmlns:p14="http://schemas.microsoft.com/office/powerpoint/2010/main" val="1695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Birthday Paradox</a:t>
            </a:r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304800" y="1157288"/>
            <a:ext cx="8467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a group of 366 people, there </a:t>
            </a:r>
            <a:r>
              <a:rPr lang="en-US" altLang="zh-TW">
                <a:solidFill>
                  <a:srgbClr val="A50021"/>
                </a:solidFill>
              </a:rPr>
              <a:t>must</a:t>
            </a:r>
            <a:r>
              <a:rPr lang="en-US" altLang="zh-TW"/>
              <a:t> be two people having the same birthday.</a:t>
            </a:r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809783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n &lt;= 365, what is the probability that in a random set of n people,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some pair of them will have the same birthday?</a:t>
            </a:r>
          </a:p>
        </p:txBody>
      </p:sp>
      <p:sp>
        <p:nvSpPr>
          <p:cNvPr id="414726" name="Text Box 6"/>
          <p:cNvSpPr txBox="1">
            <a:spLocks noChangeArrowheads="1"/>
          </p:cNvSpPr>
          <p:nvPr/>
        </p:nvSpPr>
        <p:spPr bwMode="auto">
          <a:xfrm>
            <a:off x="84138" y="2895600"/>
            <a:ext cx="8907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can think of it as picking n random numbers from 1 to 365 without repetition. </a:t>
            </a:r>
          </a:p>
        </p:txBody>
      </p:sp>
      <p:sp>
        <p:nvSpPr>
          <p:cNvPr id="414727" name="Text Box 7"/>
          <p:cNvSpPr txBox="1">
            <a:spLocks noChangeArrowheads="1"/>
          </p:cNvSpPr>
          <p:nvPr/>
        </p:nvSpPr>
        <p:spPr bwMode="auto">
          <a:xfrm>
            <a:off x="1443038" y="3505200"/>
            <a:ext cx="6253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365</a:t>
            </a:r>
            <a:r>
              <a:rPr lang="en-US" altLang="zh-TW" baseline="30000"/>
              <a:t>n</a:t>
            </a:r>
            <a:r>
              <a:rPr lang="en-US" altLang="zh-TW"/>
              <a:t> ways of picking n numbers from 1 to 365.</a:t>
            </a:r>
          </a:p>
        </p:txBody>
      </p:sp>
      <p:sp>
        <p:nvSpPr>
          <p:cNvPr id="414731" name="Text Box 11"/>
          <p:cNvSpPr txBox="1">
            <a:spLocks noChangeArrowheads="1"/>
          </p:cNvSpPr>
          <p:nvPr/>
        </p:nvSpPr>
        <p:spPr bwMode="auto">
          <a:xfrm>
            <a:off x="1447800" y="4114800"/>
            <a:ext cx="5681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365·364·363·…·(365-n+1) ways of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picking n numbers from 1 to 365 without repetition.</a:t>
            </a:r>
          </a:p>
        </p:txBody>
      </p:sp>
      <p:sp>
        <p:nvSpPr>
          <p:cNvPr id="414732" name="Text Box 12"/>
          <p:cNvSpPr txBox="1">
            <a:spLocks noChangeArrowheads="1"/>
          </p:cNvSpPr>
          <p:nvPr/>
        </p:nvSpPr>
        <p:spPr bwMode="auto">
          <a:xfrm>
            <a:off x="1408113" y="5146675"/>
            <a:ext cx="63722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 probability that </a:t>
            </a:r>
            <a:r>
              <a:rPr lang="en-US" altLang="zh-TW">
                <a:solidFill>
                  <a:srgbClr val="A50021"/>
                </a:solidFill>
              </a:rPr>
              <a:t>no pairs</a:t>
            </a:r>
            <a:r>
              <a:rPr lang="en-US" altLang="zh-TW"/>
              <a:t> have the same birthday is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equal to    365·364·363·…·(365-n+1) / 365</a:t>
            </a:r>
            <a:r>
              <a:rPr lang="en-US" altLang="zh-TW" baseline="30000"/>
              <a:t>n</a:t>
            </a:r>
          </a:p>
        </p:txBody>
      </p:sp>
      <p:sp>
        <p:nvSpPr>
          <p:cNvPr id="414737" name="Text Box 17"/>
          <p:cNvSpPr txBox="1">
            <a:spLocks noChangeArrowheads="1"/>
          </p:cNvSpPr>
          <p:nvPr/>
        </p:nvSpPr>
        <p:spPr bwMode="auto">
          <a:xfrm>
            <a:off x="733425" y="6172200"/>
            <a:ext cx="768508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smaller than 50% for 23 people, smaller than 1% for 57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5" grpId="0" animBg="1"/>
      <p:bldP spid="414726" grpId="0"/>
      <p:bldP spid="414727" grpId="0"/>
      <p:bldP spid="414731" grpId="0"/>
      <p:bldP spid="414732" grpId="0"/>
      <p:bldP spid="4147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26013" name="Text Box 29"/>
          <p:cNvSpPr txBox="1">
            <a:spLocks noChangeArrowheads="1"/>
          </p:cNvSpPr>
          <p:nvPr/>
        </p:nvSpPr>
        <p:spPr bwMode="auto">
          <a:xfrm>
            <a:off x="1143000" y="1447800"/>
            <a:ext cx="6846888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We will </a:t>
            </a:r>
            <a:r>
              <a:rPr lang="en-US" altLang="zh-TW" dirty="0" smtClean="0"/>
              <a:t>define a </a:t>
            </a:r>
            <a:r>
              <a:rPr lang="en-US" altLang="zh-TW" dirty="0"/>
              <a:t>function formally, and then 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in the next lecture we will use this concept in counting.</a:t>
            </a:r>
          </a:p>
          <a:p>
            <a:endParaRPr lang="en-US" altLang="zh-TW" dirty="0"/>
          </a:p>
          <a:p>
            <a:r>
              <a:rPr lang="en-US" altLang="zh-TW" dirty="0"/>
              <a:t>We will also study the pigeonhole principle and its applications.</a:t>
            </a:r>
          </a:p>
        </p:txBody>
      </p:sp>
      <p:sp>
        <p:nvSpPr>
          <p:cNvPr id="426014" name="Text Box 30"/>
          <p:cNvSpPr txBox="1">
            <a:spLocks noChangeArrowheads="1"/>
          </p:cNvSpPr>
          <p:nvPr/>
        </p:nvSpPr>
        <p:spPr bwMode="auto">
          <a:xfrm>
            <a:off x="1325563" y="3200400"/>
            <a:ext cx="64468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Examples and definitions (injection, surjection, bijection)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Pigeonhole principle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250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85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Generalized Pigeonhole Principle</a:t>
            </a:r>
          </a:p>
        </p:txBody>
      </p:sp>
      <p:sp>
        <p:nvSpPr>
          <p:cNvPr id="412698" name="Rectangle 26"/>
          <p:cNvSpPr>
            <a:spLocks noChangeArrowheads="1"/>
          </p:cNvSpPr>
          <p:nvPr/>
        </p:nvSpPr>
        <p:spPr bwMode="auto">
          <a:xfrm>
            <a:off x="609600" y="20574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If </a:t>
            </a:r>
            <a:r>
              <a:rPr lang="en-US" altLang="en-US" sz="2400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lang="en-US" altLang="en-US" sz="2400">
                <a:latin typeface="Comic Sans MS" pitchFamily="66" charset="0"/>
              </a:rPr>
              <a:t> pigeons and </a:t>
            </a:r>
            <a:r>
              <a:rPr lang="en-US" altLang="en-US" sz="2400" i="1">
                <a:solidFill>
                  <a:srgbClr val="3333CC"/>
                </a:solidFill>
                <a:latin typeface="Comic Sans MS" pitchFamily="66" charset="0"/>
              </a:rPr>
              <a:t>h</a:t>
            </a:r>
            <a:r>
              <a:rPr lang="en-US" altLang="en-US" sz="2400">
                <a:latin typeface="Comic Sans MS" pitchFamily="66" charset="0"/>
              </a:rPr>
              <a:t> holes,</a:t>
            </a: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then some hole has at least</a:t>
            </a:r>
          </a:p>
        </p:txBody>
      </p:sp>
      <p:graphicFrame>
        <p:nvGraphicFramePr>
          <p:cNvPr id="412699" name="Object 27"/>
          <p:cNvGraphicFramePr>
            <a:graphicFrameLocks noChangeAspect="1"/>
          </p:cNvGraphicFramePr>
          <p:nvPr/>
        </p:nvGraphicFramePr>
        <p:xfrm>
          <a:off x="4648200" y="2209800"/>
          <a:ext cx="7731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43" name="Equation" r:id="rId3" imgW="291960" imgH="431640" progId="Equation.DSMT4">
                  <p:embed/>
                </p:oleObj>
              </mc:Choice>
              <mc:Fallback>
                <p:oleObj name="Equation" r:id="rId3" imgW="29196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7731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00" name="Text Box 28"/>
          <p:cNvSpPr txBox="1">
            <a:spLocks noChangeArrowheads="1"/>
          </p:cNvSpPr>
          <p:nvPr/>
        </p:nvSpPr>
        <p:spPr bwMode="auto">
          <a:xfrm>
            <a:off x="5410200" y="2514600"/>
            <a:ext cx="130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en-US" sz="2400"/>
              <a:t>pigeons.</a:t>
            </a:r>
          </a:p>
        </p:txBody>
      </p:sp>
      <p:sp>
        <p:nvSpPr>
          <p:cNvPr id="412701" name="Text Box 29"/>
          <p:cNvSpPr txBox="1">
            <a:spLocks noChangeArrowheads="1"/>
          </p:cNvSpPr>
          <p:nvPr/>
        </p:nvSpPr>
        <p:spPr bwMode="auto">
          <a:xfrm>
            <a:off x="685800" y="1371600"/>
            <a:ext cx="4868863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Generalized Pigeonhole Principle</a:t>
            </a:r>
          </a:p>
        </p:txBody>
      </p:sp>
      <p:sp>
        <p:nvSpPr>
          <p:cNvPr id="412702" name="Text Box 30"/>
          <p:cNvSpPr txBox="1">
            <a:spLocks noChangeArrowheads="1"/>
          </p:cNvSpPr>
          <p:nvPr/>
        </p:nvSpPr>
        <p:spPr bwMode="auto">
          <a:xfrm>
            <a:off x="1838325" y="6248400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2400">
                <a:solidFill>
                  <a:srgbClr val="000000"/>
                </a:solidFill>
              </a:rPr>
              <a:t>Can</a:t>
            </a:r>
            <a:r>
              <a:rPr kumimoji="0" lang="en-US" altLang="en-US" sz="2400">
                <a:solidFill>
                  <a:srgbClr val="CC0000"/>
                </a:solidFill>
              </a:rPr>
              <a:t>not</a:t>
            </a:r>
            <a:r>
              <a:rPr kumimoji="0" lang="en-US" altLang="en-US" sz="2400">
                <a:solidFill>
                  <a:srgbClr val="000000"/>
                </a:solidFill>
              </a:rPr>
              <a:t> have </a:t>
            </a:r>
            <a:r>
              <a:rPr kumimoji="0" lang="en-US" altLang="en-US" sz="2400">
                <a:solidFill>
                  <a:srgbClr val="CC0000"/>
                </a:solidFill>
                <a:cs typeface="Times New Roman" pitchFamily="18" charset="0"/>
              </a:rPr>
              <a:t>&lt; 3 </a:t>
            </a:r>
            <a:r>
              <a:rPr kumimoji="0" lang="en-US" altLang="en-US" sz="2400">
                <a:solidFill>
                  <a:srgbClr val="000000"/>
                </a:solidFill>
              </a:rPr>
              <a:t>cards in every hole.</a:t>
            </a:r>
          </a:p>
        </p:txBody>
      </p:sp>
      <p:grpSp>
        <p:nvGrpSpPr>
          <p:cNvPr id="412703" name="Group 31"/>
          <p:cNvGrpSpPr>
            <a:grpSpLocks/>
          </p:cNvGrpSpPr>
          <p:nvPr/>
        </p:nvGrpSpPr>
        <p:grpSpPr bwMode="auto">
          <a:xfrm>
            <a:off x="1316038" y="3524250"/>
            <a:ext cx="6456362" cy="2498725"/>
            <a:chOff x="1344" y="1328"/>
            <a:chExt cx="4067" cy="1574"/>
          </a:xfrm>
        </p:grpSpPr>
        <p:grpSp>
          <p:nvGrpSpPr>
            <p:cNvPr id="412704" name="Group 32"/>
            <p:cNvGrpSpPr>
              <a:grpSpLocks/>
            </p:cNvGrpSpPr>
            <p:nvPr/>
          </p:nvGrpSpPr>
          <p:grpSpPr bwMode="auto">
            <a:xfrm>
              <a:off x="1344" y="1872"/>
              <a:ext cx="3118" cy="1030"/>
              <a:chOff x="1968" y="2568"/>
              <a:chExt cx="3118" cy="1030"/>
            </a:xfrm>
          </p:grpSpPr>
          <p:grpSp>
            <p:nvGrpSpPr>
              <p:cNvPr id="412705" name="Group 33"/>
              <p:cNvGrpSpPr>
                <a:grpSpLocks/>
              </p:cNvGrpSpPr>
              <p:nvPr/>
            </p:nvGrpSpPr>
            <p:grpSpPr bwMode="auto">
              <a:xfrm>
                <a:off x="1968" y="2568"/>
                <a:ext cx="528" cy="520"/>
                <a:chOff x="768" y="3328"/>
                <a:chExt cx="504" cy="496"/>
              </a:xfrm>
            </p:grpSpPr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08" name="AutoShape 36"/>
                <p:cNvCxnSpPr>
                  <a:cxnSpLocks noChangeShapeType="1"/>
                  <a:stCxn id="412706" idx="1"/>
                  <a:endCxn id="412707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09" name="Group 37"/>
              <p:cNvGrpSpPr>
                <a:grpSpLocks/>
              </p:cNvGrpSpPr>
              <p:nvPr/>
            </p:nvGrpSpPr>
            <p:grpSpPr bwMode="auto">
              <a:xfrm>
                <a:off x="2808" y="2576"/>
                <a:ext cx="528" cy="520"/>
                <a:chOff x="768" y="3328"/>
                <a:chExt cx="504" cy="496"/>
              </a:xfrm>
            </p:grpSpPr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12" name="AutoShape 40"/>
                <p:cNvCxnSpPr>
                  <a:cxnSpLocks noChangeShapeType="1"/>
                  <a:stCxn id="412710" idx="1"/>
                  <a:endCxn id="412711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13" name="Group 41"/>
              <p:cNvGrpSpPr>
                <a:grpSpLocks/>
              </p:cNvGrpSpPr>
              <p:nvPr/>
            </p:nvGrpSpPr>
            <p:grpSpPr bwMode="auto">
              <a:xfrm>
                <a:off x="3624" y="2568"/>
                <a:ext cx="528" cy="520"/>
                <a:chOff x="768" y="3328"/>
                <a:chExt cx="504" cy="496"/>
              </a:xfrm>
            </p:grpSpPr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16" name="AutoShape 44"/>
                <p:cNvCxnSpPr>
                  <a:cxnSpLocks noChangeShapeType="1"/>
                  <a:stCxn id="412714" idx="1"/>
                  <a:endCxn id="412715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17" name="Group 45"/>
              <p:cNvGrpSpPr>
                <a:grpSpLocks/>
              </p:cNvGrpSpPr>
              <p:nvPr/>
            </p:nvGrpSpPr>
            <p:grpSpPr bwMode="auto">
              <a:xfrm>
                <a:off x="4392" y="2568"/>
                <a:ext cx="528" cy="520"/>
                <a:chOff x="768" y="3328"/>
                <a:chExt cx="504" cy="496"/>
              </a:xfrm>
            </p:grpSpPr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20" name="AutoShape 48"/>
                <p:cNvCxnSpPr>
                  <a:cxnSpLocks noChangeShapeType="1"/>
                  <a:stCxn id="412718" idx="1"/>
                  <a:endCxn id="412719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412721" name="Text Box 49"/>
              <p:cNvSpPr txBox="1">
                <a:spLocks noChangeArrowheads="1"/>
              </p:cNvSpPr>
              <p:nvPr/>
            </p:nvSpPr>
            <p:spPr bwMode="auto">
              <a:xfrm>
                <a:off x="2054" y="2964"/>
                <a:ext cx="3032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0" lang="en-US" altLang="en-US" sz="6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♠     </a:t>
                </a:r>
                <a:r>
                  <a:rPr kumimoji="0" lang="en-US" altLang="en-US" sz="6000">
                    <a:solidFill>
                      <a:srgbClr val="CC0000"/>
                    </a:solidFill>
                    <a:latin typeface="Times New Roman" pitchFamily="18" charset="0"/>
                  </a:rPr>
                  <a:t>♥</a:t>
                </a:r>
                <a:r>
                  <a:rPr kumimoji="0" lang="en-US" altLang="en-US" sz="3600">
                    <a:solidFill>
                      <a:srgbClr val="000000"/>
                    </a:solidFill>
                    <a:latin typeface="Times New Roman" pitchFamily="18" charset="0"/>
                  </a:rPr>
                  <a:t>       </a:t>
                </a:r>
                <a:r>
                  <a:rPr kumimoji="0" lang="en-US" altLang="en-US" sz="6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♣    </a:t>
                </a:r>
                <a:r>
                  <a:rPr kumimoji="0" lang="en-US" altLang="en-US" sz="600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♦</a:t>
                </a:r>
              </a:p>
            </p:txBody>
          </p:sp>
        </p:grpSp>
        <p:grpSp>
          <p:nvGrpSpPr>
            <p:cNvPr id="412722" name="Group 50"/>
            <p:cNvGrpSpPr>
              <a:grpSpLocks/>
            </p:cNvGrpSpPr>
            <p:nvPr/>
          </p:nvGrpSpPr>
          <p:grpSpPr bwMode="auto">
            <a:xfrm>
              <a:off x="1448" y="1328"/>
              <a:ext cx="2755" cy="949"/>
              <a:chOff x="1448" y="1328"/>
              <a:chExt cx="2755" cy="949"/>
            </a:xfrm>
          </p:grpSpPr>
          <p:sp>
            <p:nvSpPr>
              <p:cNvPr id="412723" name="Rectangle 51" descr="Zig zag"/>
              <p:cNvSpPr>
                <a:spLocks noChangeArrowheads="1"/>
              </p:cNvSpPr>
              <p:nvPr/>
            </p:nvSpPr>
            <p:spPr bwMode="auto">
              <a:xfrm>
                <a:off x="1456" y="1856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4" name="Rectangle 52" descr="Zig zag"/>
              <p:cNvSpPr>
                <a:spLocks noChangeArrowheads="1"/>
              </p:cNvSpPr>
              <p:nvPr/>
            </p:nvSpPr>
            <p:spPr bwMode="auto">
              <a:xfrm>
                <a:off x="3099" y="1816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5" name="Rectangle 53" descr="Zig zag"/>
              <p:cNvSpPr>
                <a:spLocks noChangeArrowheads="1"/>
              </p:cNvSpPr>
              <p:nvPr/>
            </p:nvSpPr>
            <p:spPr bwMode="auto">
              <a:xfrm>
                <a:off x="2265" y="183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6" name="Rectangle 54" descr="Zig zag"/>
              <p:cNvSpPr>
                <a:spLocks noChangeArrowheads="1"/>
              </p:cNvSpPr>
              <p:nvPr/>
            </p:nvSpPr>
            <p:spPr bwMode="auto">
              <a:xfrm>
                <a:off x="3871" y="1819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7" name="Rectangle 55" descr="Zig zag"/>
              <p:cNvSpPr>
                <a:spLocks noChangeArrowheads="1"/>
              </p:cNvSpPr>
              <p:nvPr/>
            </p:nvSpPr>
            <p:spPr bwMode="auto">
              <a:xfrm>
                <a:off x="1448" y="1368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8" name="Rectangle 56" descr="Zig zag"/>
              <p:cNvSpPr>
                <a:spLocks noChangeArrowheads="1"/>
              </p:cNvSpPr>
              <p:nvPr/>
            </p:nvSpPr>
            <p:spPr bwMode="auto">
              <a:xfrm>
                <a:off x="3091" y="1328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9" name="Rectangle 57" descr="Zig zag"/>
              <p:cNvSpPr>
                <a:spLocks noChangeArrowheads="1"/>
              </p:cNvSpPr>
              <p:nvPr/>
            </p:nvSpPr>
            <p:spPr bwMode="auto">
              <a:xfrm>
                <a:off x="2257" y="1347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30" name="Rectangle 58" descr="Zig zag"/>
              <p:cNvSpPr>
                <a:spLocks noChangeArrowheads="1"/>
              </p:cNvSpPr>
              <p:nvPr/>
            </p:nvSpPr>
            <p:spPr bwMode="auto">
              <a:xfrm>
                <a:off x="3863" y="1331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731" name="Group 59"/>
            <p:cNvGrpSpPr>
              <a:grpSpLocks/>
            </p:cNvGrpSpPr>
            <p:nvPr/>
          </p:nvGrpSpPr>
          <p:grpSpPr bwMode="auto">
            <a:xfrm>
              <a:off x="4879" y="1715"/>
              <a:ext cx="532" cy="661"/>
              <a:chOff x="4879" y="1715"/>
              <a:chExt cx="532" cy="661"/>
            </a:xfrm>
          </p:grpSpPr>
          <p:sp>
            <p:nvSpPr>
              <p:cNvPr id="412732" name="Rectangle 60" descr="Zig zag"/>
              <p:cNvSpPr>
                <a:spLocks noChangeArrowheads="1"/>
              </p:cNvSpPr>
              <p:nvPr/>
            </p:nvSpPr>
            <p:spPr bwMode="auto">
              <a:xfrm>
                <a:off x="4879" y="171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33" name="Rectangle 61" descr="Zig zag"/>
              <p:cNvSpPr>
                <a:spLocks noChangeArrowheads="1"/>
              </p:cNvSpPr>
              <p:nvPr/>
            </p:nvSpPr>
            <p:spPr bwMode="auto">
              <a:xfrm>
                <a:off x="5079" y="195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91540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3629025" y="457200"/>
            <a:ext cx="193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Subset Sum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60325" y="5805488"/>
            <a:ext cx="908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Two different subsets of the 90 25-digit numbers shown above have the same sum.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629025" y="457200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Subset Sum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1104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A be the set of the 90 numbers, each with at most 25 digits.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So the total sum of the 90 numbers is at most 90x10</a:t>
            </a:r>
            <a:r>
              <a:rPr lang="en-US" altLang="en-US" baseline="30000"/>
              <a:t>25</a:t>
            </a:r>
            <a:r>
              <a:rPr lang="en-US" altLang="en-US"/>
              <a:t>.</a:t>
            </a:r>
            <a:endParaRPr lang="en-US" altLang="en-US" baseline="30000"/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5757863" cy="3698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2</a:t>
            </a:r>
            <a:r>
              <a:rPr lang="en-US" altLang="en-US" baseline="30000"/>
              <a:t>A</a:t>
            </a:r>
            <a:r>
              <a:rPr lang="en-US" altLang="en-US"/>
              <a:t> be the set of all subsets of the 90 numbers.</a:t>
            </a: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914400" y="3357563"/>
            <a:ext cx="52625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B be the set of integers from 0 to 90x10</a:t>
            </a:r>
            <a:r>
              <a:rPr lang="en-US" altLang="en-US" baseline="30000"/>
              <a:t>25</a:t>
            </a:r>
            <a:r>
              <a:rPr lang="en-US" altLang="en-US"/>
              <a:t>.</a:t>
            </a:r>
          </a:p>
        </p:txBody>
      </p:sp>
      <p:sp>
        <p:nvSpPr>
          <p:cNvPr id="424968" name="Text Box 8"/>
          <p:cNvSpPr txBox="1">
            <a:spLocks noChangeArrowheads="1"/>
          </p:cNvSpPr>
          <p:nvPr/>
        </p:nvSpPr>
        <p:spPr bwMode="auto">
          <a:xfrm>
            <a:off x="6842125" y="2605088"/>
            <a:ext cx="113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(pigeons)</a:t>
            </a:r>
          </a:p>
        </p:txBody>
      </p:sp>
      <p:sp>
        <p:nvSpPr>
          <p:cNvPr id="424969" name="Text Box 9"/>
          <p:cNvSpPr txBox="1">
            <a:spLocks noChangeArrowheads="1"/>
          </p:cNvSpPr>
          <p:nvPr/>
        </p:nvSpPr>
        <p:spPr bwMode="auto">
          <a:xfrm>
            <a:off x="6858000" y="3367088"/>
            <a:ext cx="158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(pigeonholes)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4267200"/>
            <a:ext cx="722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f:2</a:t>
            </a:r>
            <a:r>
              <a:rPr lang="en-US" altLang="en-US" baseline="30000"/>
              <a:t>A</a:t>
            </a:r>
            <a:r>
              <a:rPr lang="en-US" altLang="en-US"/>
              <a:t>-&gt;B be a function mapping each subset of A into its sum.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5029200"/>
            <a:ext cx="7820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If we could show that |2</a:t>
            </a:r>
            <a:r>
              <a:rPr lang="en-US" altLang="en-US" baseline="30000"/>
              <a:t>A</a:t>
            </a:r>
            <a:r>
              <a:rPr lang="en-US" altLang="en-US"/>
              <a:t>| &gt; |B|, then by the pigeonhole principle,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function f must map two elements in 2</a:t>
            </a:r>
            <a:r>
              <a:rPr lang="en-US" altLang="en-US" baseline="30000"/>
              <a:t>A</a:t>
            </a:r>
            <a:r>
              <a:rPr lang="en-US" altLang="en-US"/>
              <a:t> into the same element in B.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This means that there are two subsets with the same sum.</a:t>
            </a:r>
          </a:p>
        </p:txBody>
      </p:sp>
    </p:spTree>
    <p:extLst>
      <p:ext uri="{BB962C8B-B14F-4D97-AF65-F5344CB8AC3E}">
        <p14:creationId xmlns:p14="http://schemas.microsoft.com/office/powerpoint/2010/main" val="2695357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4" grpId="0" animBg="1"/>
      <p:bldP spid="424965" grpId="0" animBg="1"/>
      <p:bldP spid="424968" grpId="0"/>
      <p:bldP spid="424969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629025" y="457200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Subset Sum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24000" y="1447800"/>
            <a:ext cx="61007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90 numbers, each with at most 25 digits.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So the total sum of the 90 numbers is at most 90x10</a:t>
            </a:r>
            <a:r>
              <a:rPr lang="en-US" altLang="en-US" baseline="30000"/>
              <a:t>25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914400" y="3357563"/>
            <a:ext cx="52625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B be the set of integers from 0 to 90x10</a:t>
            </a:r>
            <a:r>
              <a:rPr lang="en-US" altLang="en-US" baseline="30000"/>
              <a:t>25</a:t>
            </a:r>
            <a:r>
              <a:rPr lang="en-US" altLang="en-US"/>
              <a:t>.</a:t>
            </a:r>
          </a:p>
        </p:txBody>
      </p:sp>
      <p:pic>
        <p:nvPicPr>
          <p:cNvPr id="42496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8538"/>
            <a:ext cx="49942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38862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842125" y="2605088"/>
            <a:ext cx="1138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(pigeons)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858000" y="3367088"/>
            <a:ext cx="158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(pigeonholes)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/>
        </p:nvSpPr>
        <p:spPr bwMode="auto">
          <a:xfrm>
            <a:off x="228600" y="5527675"/>
            <a:ext cx="8724900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|2</a:t>
            </a:r>
            <a:r>
              <a:rPr lang="en-US" altLang="en-US" baseline="30000"/>
              <a:t>A</a:t>
            </a:r>
            <a:r>
              <a:rPr lang="en-US" altLang="en-US"/>
              <a:t>| &gt; |B|.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By the pigeonhole principle, there are two different subsets with the same sum.</a:t>
            </a:r>
          </a:p>
        </p:txBody>
      </p:sp>
      <p:sp>
        <p:nvSpPr>
          <p:cNvPr id="24586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5757863" cy="3698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Let 2</a:t>
            </a:r>
            <a:r>
              <a:rPr lang="en-US" altLang="en-US" baseline="30000"/>
              <a:t>A</a:t>
            </a:r>
            <a:r>
              <a:rPr lang="en-US" altLang="en-US"/>
              <a:t> be the set of all subsets of the 90 numbers.</a:t>
            </a:r>
          </a:p>
        </p:txBody>
      </p:sp>
    </p:spTree>
    <p:extLst>
      <p:ext uri="{BB962C8B-B14F-4D97-AF65-F5344CB8AC3E}">
        <p14:creationId xmlns:p14="http://schemas.microsoft.com/office/powerpoint/2010/main" val="2078065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7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990600" y="3048000"/>
            <a:ext cx="719772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796925" y="1247775"/>
            <a:ext cx="7280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agree that given any two people, either they have met or not.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796925" y="1781175"/>
            <a:ext cx="723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every people in a group has met, then we’ll call the group a </a:t>
            </a:r>
            <a:r>
              <a:rPr lang="en-US" altLang="en-US">
                <a:solidFill>
                  <a:srgbClr val="A50021"/>
                </a:solidFill>
              </a:rPr>
              <a:t>club</a:t>
            </a:r>
            <a:r>
              <a:rPr lang="en-US" altLang="en-US"/>
              <a:t>.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796925" y="2300288"/>
            <a:ext cx="811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every people in a group has not met, then we’ll call a group of </a:t>
            </a:r>
            <a:r>
              <a:rPr lang="en-US" altLang="en-US">
                <a:solidFill>
                  <a:srgbClr val="006699"/>
                </a:solidFill>
              </a:rPr>
              <a:t>strangers</a:t>
            </a:r>
            <a:r>
              <a:rPr lang="en-US" altLang="en-US"/>
              <a:t>.</a:t>
            </a:r>
          </a:p>
        </p:txBody>
      </p: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977900" y="4189413"/>
            <a:ext cx="75707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 x be one of the six people.</a:t>
            </a:r>
          </a:p>
          <a:p>
            <a:endParaRPr lang="en-US" altLang="en-US"/>
          </a:p>
          <a:p>
            <a:r>
              <a:rPr lang="en-US" altLang="en-US"/>
              <a:t>By the (generalized) pigeonhole principle, we have the following claim.</a:t>
            </a:r>
          </a:p>
        </p:txBody>
      </p:sp>
      <p:sp>
        <p:nvSpPr>
          <p:cNvPr id="432136" name="Text Box 8"/>
          <p:cNvSpPr txBox="1">
            <a:spLocks noChangeArrowheads="1"/>
          </p:cNvSpPr>
          <p:nvPr/>
        </p:nvSpPr>
        <p:spPr bwMode="auto">
          <a:xfrm>
            <a:off x="914400" y="5410200"/>
            <a:ext cx="7327900" cy="78898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Claim:</a:t>
            </a:r>
            <a:r>
              <a:rPr lang="en-US" altLang="en-US"/>
              <a:t> Among the remaining 5 people, either 3 of them have met x,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or 3 of them have not met x.</a:t>
            </a:r>
          </a:p>
        </p:txBody>
      </p:sp>
    </p:spTree>
    <p:extLst>
      <p:ext uri="{BB962C8B-B14F-4D97-AF65-F5344CB8AC3E}">
        <p14:creationId xmlns:p14="http://schemas.microsoft.com/office/powerpoint/2010/main" val="42570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animBg="1"/>
      <p:bldP spid="432133" grpId="0"/>
      <p:bldP spid="432134" grpId="0"/>
      <p:bldP spid="432135" grpId="0"/>
      <p:bldP spid="4321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990600" y="1219200"/>
            <a:ext cx="719772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914400" y="2259013"/>
            <a:ext cx="7327900" cy="788987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Claim:</a:t>
            </a:r>
            <a:r>
              <a:rPr lang="en-US" altLang="en-US"/>
              <a:t> Among the remaining 5 people, either 3 of them have met x,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or 3 of them have not met x.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982663" y="3443288"/>
            <a:ext cx="3589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1: “3 people have met x”</a:t>
            </a:r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1185863" y="4173538"/>
            <a:ext cx="582453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1.1: No pair among those people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there is a group of 3 strangers.</a:t>
            </a: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8312150" y="4251325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  <p:sp>
        <p:nvSpPr>
          <p:cNvPr id="434184" name="Text Box 8"/>
          <p:cNvSpPr txBox="1">
            <a:spLocks noChangeArrowheads="1"/>
          </p:cNvSpPr>
          <p:nvPr/>
        </p:nvSpPr>
        <p:spPr bwMode="auto">
          <a:xfrm>
            <a:off x="1219200" y="5240338"/>
            <a:ext cx="71580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1.2: Some pair among those people have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that pair, together with x, form a club of 3 people.</a:t>
            </a:r>
          </a:p>
        </p:txBody>
      </p:sp>
      <p:sp>
        <p:nvSpPr>
          <p:cNvPr id="434185" name="Text Box 9"/>
          <p:cNvSpPr txBox="1">
            <a:spLocks noChangeArrowheads="1"/>
          </p:cNvSpPr>
          <p:nvPr/>
        </p:nvSpPr>
        <p:spPr bwMode="auto">
          <a:xfrm>
            <a:off x="8305800" y="5181600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227483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/>
      <p:bldP spid="434182" grpId="0"/>
      <p:bldP spid="434183" grpId="0"/>
      <p:bldP spid="434184" grpId="0"/>
      <p:bldP spid="4341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990600" y="1219200"/>
            <a:ext cx="719772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914400" y="2259013"/>
            <a:ext cx="7327900" cy="788987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Claim:</a:t>
            </a:r>
            <a:r>
              <a:rPr lang="en-US" altLang="en-US"/>
              <a:t> Among the remaining 5 people, either 3 of them have met x,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or 3 of them have not met x.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982663" y="3443288"/>
            <a:ext cx="403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2: “3 people have not met x”</a:t>
            </a:r>
          </a:p>
        </p:txBody>
      </p:sp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1185863" y="4173538"/>
            <a:ext cx="61658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2.1: Every pair among those people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there is a club of 3 people.</a:t>
            </a:r>
          </a:p>
        </p:txBody>
      </p:sp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8312150" y="4251325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  <p:sp>
        <p:nvSpPr>
          <p:cNvPr id="435208" name="Text Box 8"/>
          <p:cNvSpPr txBox="1">
            <a:spLocks noChangeArrowheads="1"/>
          </p:cNvSpPr>
          <p:nvPr/>
        </p:nvSpPr>
        <p:spPr bwMode="auto">
          <a:xfrm>
            <a:off x="1219200" y="5240338"/>
            <a:ext cx="7670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2.2: Some pair among those people have not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that pair, together with x, form a group of 3 strangers.</a:t>
            </a:r>
          </a:p>
        </p:txBody>
      </p:sp>
      <p:sp>
        <p:nvSpPr>
          <p:cNvPr id="435209" name="Text Box 9"/>
          <p:cNvSpPr txBox="1">
            <a:spLocks noChangeArrowheads="1"/>
          </p:cNvSpPr>
          <p:nvPr/>
        </p:nvSpPr>
        <p:spPr bwMode="auto">
          <a:xfrm>
            <a:off x="8305800" y="5181600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259405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/>
      <p:bldP spid="435206" grpId="0"/>
      <p:bldP spid="435207" grpId="0"/>
      <p:bldP spid="435208" grpId="0"/>
      <p:bldP spid="43520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990600" y="1497013"/>
            <a:ext cx="7197725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5886450" cy="12017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</a:rPr>
              <a:t>Theorem:</a:t>
            </a:r>
            <a:r>
              <a:rPr lang="en-US" altLang="en-US"/>
              <a:t> For every k, if there are enough people,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then either there exists a </a:t>
            </a:r>
            <a:r>
              <a:rPr lang="en-US" altLang="en-US">
                <a:solidFill>
                  <a:srgbClr val="A50021"/>
                </a:solidFill>
              </a:rPr>
              <a:t>club of k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or a </a:t>
            </a:r>
            <a:r>
              <a:rPr lang="en-US" altLang="en-US">
                <a:solidFill>
                  <a:srgbClr val="006699"/>
                </a:solidFill>
              </a:rPr>
              <a:t>group of k strangers</a:t>
            </a:r>
            <a:r>
              <a:rPr lang="en-US" altLang="en-US"/>
              <a:t>.</a:t>
            </a:r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1714500" y="4662488"/>
            <a:ext cx="576262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large enough structure cannot be totally disorder.</a:t>
            </a:r>
          </a:p>
        </p:txBody>
      </p:sp>
    </p:spTree>
    <p:extLst>
      <p:ext uri="{BB962C8B-B14F-4D97-AF65-F5344CB8AC3E}">
        <p14:creationId xmlns:p14="http://schemas.microsoft.com/office/powerpoint/2010/main" val="8918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 animBg="1"/>
      <p:bldP spid="4362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33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2935" y="1295400"/>
            <a:ext cx="784860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every integer n there is a multiple of n that has only 0s and 1s in its decimal representation.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2183" y="2438400"/>
                <a:ext cx="7848600" cy="646331"/>
              </a:xfrm>
              <a:prstGeom prst="rect">
                <a:avLst/>
              </a:prstGeom>
              <a:solidFill>
                <a:srgbClr val="CC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n different numbers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1, 11, 111, …</m:t>
                    </m:r>
                  </m:oMath>
                </a14:m>
                <a:r>
                  <a:rPr lang="en-US" dirty="0" smtClean="0"/>
                  <a:t> Note that the last number has n 1s in its decimal representation. These are the pigeons.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83" y="2438400"/>
                <a:ext cx="7848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21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8600" y="3625334"/>
            <a:ext cx="8763000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either of these numbers is a multiple of n we are done. So assume otherwise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393" y="4495800"/>
            <a:ext cx="788709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Consider the remainder obtained when these numbers are divided by n. </a:t>
            </a:r>
          </a:p>
          <a:p>
            <a:r>
              <a:rPr lang="en-US" dirty="0" smtClean="0"/>
              <a:t>This can take values from 1 to n-1. These are the holes.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578795"/>
            <a:ext cx="83058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Two of the n numbers will have the same remainder when divided by n. Hence the difference  of these numbers (which contains only 0s and 1s) is a multiple of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2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305800" cy="923330"/>
          </a:xfrm>
          <a:prstGeom prst="rect">
            <a:avLst/>
          </a:prstGeom>
          <a:solidFill>
            <a:srgbClr val="CC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Team DD plays 45 games in April and at least one game each day. Show that there must be a period of consecutive days during which DD plays exactly 14 games.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679577"/>
                <a:ext cx="8316379" cy="391646"/>
              </a:xfrm>
              <a:prstGeom prst="rect">
                <a:avLst/>
              </a:prstGeom>
              <a:solidFill>
                <a:srgbClr val="CCFFFF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is the number of games played till day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. Note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&lt;…&lt;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=45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679577"/>
                <a:ext cx="8316379" cy="391646"/>
              </a:xfrm>
              <a:prstGeom prst="rect">
                <a:avLst/>
              </a:prstGeom>
              <a:blipFill rotWithShape="1">
                <a:blip r:embed="rId2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3398154"/>
                <a:ext cx="5559279" cy="391646"/>
              </a:xfrm>
              <a:prstGeom prst="rect">
                <a:avLst/>
              </a:prstGeom>
              <a:solidFill>
                <a:srgbClr val="CCFFFF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+14</m:t>
                    </m:r>
                  </m:oMath>
                </a14:m>
                <a:r>
                  <a:rPr lang="en-US" dirty="0" smtClean="0"/>
                  <a:t>.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15≤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&lt;…&lt;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=59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98154"/>
                <a:ext cx="5559279" cy="391646"/>
              </a:xfrm>
              <a:prstGeom prst="rect">
                <a:avLst/>
              </a:prstGeom>
              <a:blipFill rotWithShape="1">
                <a:blip r:embed="rId3"/>
                <a:stretch>
                  <a:fillRect l="-877" t="-6154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4267200"/>
                <a:ext cx="8001000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the 60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as pigeons. Since these numbers take values between 1 and 59, two of them have the same value. 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67200"/>
                <a:ext cx="8001000" cy="668645"/>
              </a:xfrm>
              <a:prstGeom prst="rect">
                <a:avLst/>
              </a:prstGeom>
              <a:blipFill rotWithShape="1">
                <a:blip r:embed="rId4"/>
                <a:stretch>
                  <a:fillRect l="-609" t="-3636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5290577"/>
                <a:ext cx="8323304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s are distinct. So it can only be that 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+14.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90577"/>
                <a:ext cx="8323304" cy="391646"/>
              </a:xfrm>
              <a:prstGeom prst="rect">
                <a:avLst/>
              </a:prstGeom>
              <a:blipFill rotWithShape="1">
                <a:blip r:embed="rId5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04800" y="6152511"/>
            <a:ext cx="5989140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Hence from day j+1 to day </a:t>
            </a:r>
            <a:r>
              <a:rPr lang="en-US" dirty="0" err="1" smtClean="0"/>
              <a:t>i</a:t>
            </a:r>
            <a:r>
              <a:rPr lang="en-US" dirty="0" smtClean="0"/>
              <a:t> the team played 14 games.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3790950" y="457200"/>
            <a:ext cx="154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Functions</a:t>
            </a:r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1295400" y="2963863"/>
            <a:ext cx="6705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to represent that </a:t>
            </a:r>
            <a:r>
              <a:rPr lang="en-US" altLang="en-US" i="1">
                <a:solidFill>
                  <a:schemeClr val="accent2"/>
                </a:solidFill>
              </a:rPr>
              <a:t>f</a:t>
            </a:r>
            <a:r>
              <a:rPr lang="en-US" altLang="en-US">
                <a:solidFill>
                  <a:schemeClr val="accent2"/>
                </a:solidFill>
              </a:rPr>
              <a:t>  is a function from set 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 to set </a:t>
            </a:r>
            <a:r>
              <a:rPr lang="en-US" altLang="en-US" i="1">
                <a:solidFill>
                  <a:schemeClr val="accent2"/>
                </a:solidFill>
              </a:rPr>
              <a:t>B, </a:t>
            </a:r>
            <a:r>
              <a:rPr lang="en-US" altLang="en-US"/>
              <a:t>which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associates an element                   with an element </a:t>
            </a:r>
          </a:p>
        </p:txBody>
      </p:sp>
      <p:graphicFrame>
        <p:nvGraphicFramePr>
          <p:cNvPr id="400388" name="Object 4"/>
          <p:cNvGraphicFramePr>
            <a:graphicFrameLocks noChangeAspect="1"/>
          </p:cNvGraphicFramePr>
          <p:nvPr/>
        </p:nvGraphicFramePr>
        <p:xfrm>
          <a:off x="4191000" y="2209800"/>
          <a:ext cx="1752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10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09800"/>
                        <a:ext cx="17526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89" name="Object 5"/>
          <p:cNvGraphicFramePr>
            <a:graphicFrameLocks noChangeAspect="1"/>
          </p:cNvGraphicFramePr>
          <p:nvPr/>
        </p:nvGraphicFramePr>
        <p:xfrm>
          <a:off x="3733800" y="3352800"/>
          <a:ext cx="11430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11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11430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90" name="Object 6"/>
          <p:cNvGraphicFramePr>
            <a:graphicFrameLocks noChangeAspect="1"/>
          </p:cNvGraphicFramePr>
          <p:nvPr/>
        </p:nvGraphicFramePr>
        <p:xfrm>
          <a:off x="6781800" y="3357563"/>
          <a:ext cx="8382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12" name="Equation" r:id="rId7" imgW="393480" imgH="177480" progId="Equation.DSMT4">
                  <p:embed/>
                </p:oleObj>
              </mc:Choice>
              <mc:Fallback>
                <p:oleObj name="Equation" r:id="rId7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357563"/>
                        <a:ext cx="8382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1" name="Rectangle 7"/>
          <p:cNvSpPr>
            <a:spLocks noChangeArrowheads="1"/>
          </p:cNvSpPr>
          <p:nvPr/>
        </p:nvSpPr>
        <p:spPr bwMode="auto">
          <a:xfrm>
            <a:off x="4572000" y="4419600"/>
            <a:ext cx="3886200" cy="838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chemeClr val="accent2"/>
                </a:solidFill>
              </a:rPr>
              <a:t>domain (input)</a:t>
            </a:r>
            <a:r>
              <a:rPr lang="en-US" altLang="en-US"/>
              <a:t> of</a:t>
            </a:r>
            <a:r>
              <a:rPr lang="en-US" altLang="en-US" i="1"/>
              <a:t> f  </a:t>
            </a:r>
            <a:r>
              <a:rPr lang="en-US" altLang="en-US"/>
              <a:t>is A.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chemeClr val="accent2"/>
                </a:solidFill>
              </a:rPr>
              <a:t>codomain (output)</a:t>
            </a:r>
            <a:r>
              <a:rPr lang="en-US" altLang="en-US"/>
              <a:t> of</a:t>
            </a:r>
            <a:r>
              <a:rPr lang="en-US" altLang="en-US" i="1"/>
              <a:t> f</a:t>
            </a:r>
            <a:r>
              <a:rPr lang="en-US" altLang="en-US"/>
              <a:t>  is B</a:t>
            </a:r>
            <a:r>
              <a:rPr lang="en-US" altLang="en-US">
                <a:sym typeface="Euclid Math Two" pitchFamily="18" charset="2"/>
              </a:rPr>
              <a:t>.</a:t>
            </a:r>
            <a:endParaRPr lang="en-US" altLang="en-US"/>
          </a:p>
        </p:txBody>
      </p:sp>
      <p:sp>
        <p:nvSpPr>
          <p:cNvPr id="400394" name="Text Box 10"/>
          <p:cNvSpPr txBox="1">
            <a:spLocks noChangeArrowheads="1"/>
          </p:cNvSpPr>
          <p:nvPr/>
        </p:nvSpPr>
        <p:spPr bwMode="auto">
          <a:xfrm>
            <a:off x="1524000" y="6024563"/>
            <a:ext cx="60737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Definition:</a:t>
            </a:r>
            <a:r>
              <a:rPr lang="en-US" altLang="zh-TW"/>
              <a:t> For every input there is exactly one output.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95400" y="4119563"/>
            <a:ext cx="2662238" cy="1547812"/>
            <a:chOff x="254" y="1632"/>
            <a:chExt cx="5012" cy="2649"/>
          </a:xfrm>
        </p:grpSpPr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137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156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254" y="2363"/>
              <a:ext cx="347" cy="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 sz="6600" i="1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919" y="2401"/>
              <a:ext cx="347" cy="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 sz="6600" i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34" name="TextBox 30"/>
          <p:cNvSpPr txBox="1">
            <a:spLocks noChangeArrowheads="1"/>
          </p:cNvSpPr>
          <p:nvPr/>
        </p:nvSpPr>
        <p:spPr bwMode="auto">
          <a:xfrm>
            <a:off x="1219200" y="1143000"/>
            <a:ext cx="67405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Informally, a function f “maps” the element of an input set 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to the elements of an output set B.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47800" y="2286000"/>
            <a:ext cx="276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More formally, we write</a:t>
            </a:r>
          </a:p>
        </p:txBody>
      </p:sp>
    </p:spTree>
    <p:extLst>
      <p:ext uri="{BB962C8B-B14F-4D97-AF65-F5344CB8AC3E}">
        <p14:creationId xmlns:p14="http://schemas.microsoft.com/office/powerpoint/2010/main" val="31132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/>
      <p:bldP spid="400391" grpId="0" animBg="1"/>
      <p:bldP spid="400394" grpId="0" animBg="1"/>
      <p:bldP spid="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" y="1371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Among n+1 positive integers not exceeding 2n there must be an integer that divides one of the other integers.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9176" y="2286000"/>
                <a:ext cx="845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&lt;…&lt;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≤2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be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integers. No loss of generality to assume they are distinct as else the </a:t>
                </a:r>
                <a:r>
                  <a:rPr lang="en-US" dirty="0" err="1" smtClean="0"/>
                  <a:t>stmt</a:t>
                </a:r>
                <a:r>
                  <a:rPr lang="en-US" dirty="0" smtClean="0"/>
                  <a:t> is trivially true.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76" y="2286000"/>
                <a:ext cx="845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49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9176" y="3158935"/>
                <a:ext cx="8491492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 smtClean="0"/>
                  <a:t> be odd.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≤2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 are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odd integers.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76" y="3158935"/>
                <a:ext cx="8491492" cy="374270"/>
              </a:xfrm>
              <a:prstGeom prst="rect">
                <a:avLst/>
              </a:prstGeom>
              <a:blipFill rotWithShape="1">
                <a:blip r:embed="rId3"/>
                <a:stretch>
                  <a:fillRect l="-646" t="-4839" r="-1005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5018" y="3733800"/>
                <a:ext cx="8491492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Since there are only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odd integers between 1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, by PHP for some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  <m:r>
                      <a:rPr lang="en-US" i="1" dirty="0" smtClean="0">
                        <a:latin typeface="Cambria Math"/>
                      </a:rPr>
                      <m:t>,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8" y="3733800"/>
                <a:ext cx="8491492" cy="668645"/>
              </a:xfrm>
              <a:prstGeom prst="rect">
                <a:avLst/>
              </a:prstGeom>
              <a:blipFill rotWithShape="1">
                <a:blip r:embed="rId4"/>
                <a:stretch>
                  <a:fillRect l="-646" t="-3670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5224" y="4648200"/>
                <a:ext cx="8491492" cy="410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and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 smtClean="0"/>
                  <a:t> divides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24" y="4648200"/>
                <a:ext cx="8491492" cy="410882"/>
              </a:xfrm>
              <a:prstGeom prst="rect">
                <a:avLst/>
              </a:prstGeom>
              <a:blipFill rotWithShape="1">
                <a:blip r:embed="rId5"/>
                <a:stretch>
                  <a:fillRect l="-574" t="-1493" b="-17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4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900" y="1371600"/>
                <a:ext cx="845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sequence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distinct numbers contains a subsequence of length n+1 that is strictly increasing or strictly decreasing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371600"/>
                <a:ext cx="845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76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5859" y="2362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 8, 11, 9, 1, 4, 6, 12, 10, 5, </a:t>
            </a:r>
            <a:r>
              <a:rPr lang="en-US" dirty="0" smtClean="0"/>
              <a:t>7 contains the increasing subsequence 1,4,6,10 of length 4.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8409" y="3334434"/>
                <a:ext cx="8536991" cy="1203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 be the sequence. 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length of the longest increasing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 Similarly,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the length of the longest decreasing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09" y="3334434"/>
                <a:ext cx="8536991" cy="1203727"/>
              </a:xfrm>
              <a:prstGeom prst="rect">
                <a:avLst/>
              </a:prstGeom>
              <a:blipFill rotWithShape="1">
                <a:blip r:embed="rId3"/>
                <a:stretch>
                  <a:fillRect l="-571" t="-2030" r="-1142" b="-7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95300" y="4800600"/>
                <a:ext cx="815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 the above example: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(3)=2, 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(3)=3, </m:t>
                    </m:r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(5)=3, 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(5)=1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4800600"/>
                <a:ext cx="815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98" t="-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4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08000" y="1371600"/>
                <a:ext cx="8536991" cy="926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 is the sequence. 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length of the longest increasing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length of the longest decreasing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00" y="1371600"/>
                <a:ext cx="8536991" cy="926729"/>
              </a:xfrm>
              <a:prstGeom prst="rect">
                <a:avLst/>
              </a:prstGeom>
              <a:blipFill rotWithShape="1">
                <a:blip r:embed="rId2"/>
                <a:stretch>
                  <a:fillRect t="-2632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38400" y="533400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</a:t>
            </a:r>
            <a:r>
              <a:rPr lang="en-US" sz="2400" dirty="0" smtClean="0"/>
              <a:t>4 (contd.)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7592" y="2743200"/>
                <a:ext cx="85369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for some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exceeds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then we are done (there is an </a:t>
                </a:r>
                <a:r>
                  <a:rPr lang="en-US" dirty="0" err="1" smtClean="0"/>
                  <a:t>inc.</a:t>
                </a:r>
                <a:r>
                  <a:rPr lang="en-US" dirty="0" smtClean="0"/>
                  <a:t>/</a:t>
                </a:r>
                <a:r>
                  <a:rPr lang="en-US" dirty="0" err="1" smtClean="0"/>
                  <a:t>dec.</a:t>
                </a:r>
                <a:r>
                  <a:rPr lang="en-US" dirty="0" smtClean="0"/>
                  <a:t> subsequence of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92" y="2743200"/>
                <a:ext cx="8536991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43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3868" y="3657600"/>
                <a:ext cx="5292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contradiction, 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, 1≤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68" y="3657600"/>
                <a:ext cx="529220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921" t="-6557" r="-460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08000" y="4345619"/>
                <a:ext cx="8355000" cy="717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tuples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1" dirty="0" smtClean="0">
                            <a:latin typeface="Cambria Math"/>
                          </a:rPr>
                          <m:t>,</m:t>
                        </m:r>
                        <m:r>
                          <a:rPr lang="en-US" i="1" dirty="0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</m:d>
                    <m:r>
                      <a:rPr lang="en-US" i="1" dirty="0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i="1" dirty="0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</a:rPr>
                      <m:t>,…,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Since these takes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different values, by PHP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∃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00" y="4345619"/>
                <a:ext cx="8355000" cy="717632"/>
              </a:xfrm>
              <a:prstGeom prst="rect">
                <a:avLst/>
              </a:prstGeom>
              <a:blipFill rotWithShape="1">
                <a:blip r:embed="rId5"/>
                <a:stretch>
                  <a:fillRect l="-656" t="-847" r="-511"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89379" y="5486400"/>
                <a:ext cx="5292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 loss of generality to assume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9" y="5486400"/>
                <a:ext cx="529220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922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860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08000" y="1371600"/>
                <a:ext cx="8355000" cy="1480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 is the sequence.</a:t>
                </a:r>
              </a:p>
              <a:p>
                <a:pPr/>
                <a:r>
                  <a:rPr lang="en-US" dirty="0" smtClean="0"/>
                  <a:t>Longest increasing 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 = Longest increasing 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=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/>
                <a:r>
                  <a:rPr lang="en-US" dirty="0"/>
                  <a:t>Longest </a:t>
                </a:r>
                <a:r>
                  <a:rPr lang="en-US" dirty="0" smtClean="0"/>
                  <a:t>decreasing </a:t>
                </a:r>
                <a:r>
                  <a:rPr lang="en-US" dirty="0"/>
                  <a:t>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= Longest </a:t>
                </a:r>
                <a:r>
                  <a:rPr lang="en-US" dirty="0" smtClean="0"/>
                  <a:t>decreasing </a:t>
                </a:r>
                <a:r>
                  <a:rPr lang="en-US" dirty="0"/>
                  <a:t>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=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00" y="1371600"/>
                <a:ext cx="8355000" cy="1480726"/>
              </a:xfrm>
              <a:prstGeom prst="rect">
                <a:avLst/>
              </a:prstGeom>
              <a:blipFill rotWithShape="1">
                <a:blip r:embed="rId2"/>
                <a:stretch>
                  <a:fillRect l="-656" t="-1646" r="-219" b="-5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38400" y="533400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</a:t>
            </a:r>
            <a:r>
              <a:rPr lang="en-US" sz="2400" dirty="0" smtClean="0"/>
              <a:t>4 (contd.)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4915" y="5449669"/>
                <a:ext cx="85369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This implies tat our assumption that “there is no increasing or decreasing subsequence of length more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” is incorrect. 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15" y="5449669"/>
                <a:ext cx="8536991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43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9379" y="3581400"/>
                <a:ext cx="8355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Two possibilities: 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: Then we have an increasing subsequence of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 – a contradiction. 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  <a:r>
                  <a:rPr lang="en-US" dirty="0" smtClean="0"/>
                  <a:t> </a:t>
                </a:r>
                <a:r>
                  <a:rPr lang="en-US" dirty="0"/>
                  <a:t>Then we have </a:t>
                </a:r>
                <a:r>
                  <a:rPr lang="en-US" dirty="0" smtClean="0"/>
                  <a:t>a decreasing </a:t>
                </a:r>
                <a:r>
                  <a:rPr lang="en-US" dirty="0"/>
                  <a:t>subsequence of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/>
                  <a:t>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– a contradiction. 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9" y="3581400"/>
                <a:ext cx="83550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584" t="-1653" r="-14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56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3644900" y="457200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Cardinality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295400" y="1371600"/>
            <a:ext cx="705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Functions are useful to compare the sizes of two different sets.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295400" y="2362200"/>
            <a:ext cx="6218369" cy="3693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A50021"/>
                </a:solidFill>
              </a:rPr>
              <a:t>Question</a:t>
            </a:r>
            <a:r>
              <a:rPr lang="en-US" altLang="zh-TW" dirty="0"/>
              <a:t>: </a:t>
            </a:r>
            <a:r>
              <a:rPr lang="en-US" altLang="zh-TW" dirty="0" smtClean="0"/>
              <a:t>Do </a:t>
            </a:r>
            <a:r>
              <a:rPr lang="en-US" altLang="zh-TW" dirty="0"/>
              <a:t>all infinite sets </a:t>
            </a:r>
            <a:r>
              <a:rPr lang="en-US" altLang="zh-TW" dirty="0" smtClean="0"/>
              <a:t>have </a:t>
            </a:r>
            <a:r>
              <a:rPr lang="en-US" altLang="zh-TW" dirty="0"/>
              <a:t>the same cardinality?</a:t>
            </a:r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1295400" y="3352800"/>
            <a:ext cx="6249988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Two sets A and B have the same cardinality if and only if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is a bijection between A and B.</a:t>
            </a:r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1295401" y="4876800"/>
            <a:ext cx="6324600" cy="6463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A </a:t>
            </a:r>
            <a:r>
              <a:rPr lang="en-US" altLang="zh-TW" dirty="0" smtClean="0"/>
              <a:t>set, S, </a:t>
            </a:r>
            <a:r>
              <a:rPr lang="en-US" altLang="zh-TW" dirty="0"/>
              <a:t>is </a:t>
            </a:r>
            <a:r>
              <a:rPr lang="en-US" altLang="zh-TW" dirty="0">
                <a:solidFill>
                  <a:srgbClr val="A50021"/>
                </a:solidFill>
              </a:rPr>
              <a:t>countable</a:t>
            </a:r>
            <a:r>
              <a:rPr lang="en-US" altLang="zh-TW" dirty="0"/>
              <a:t> if </a:t>
            </a:r>
            <a:r>
              <a:rPr lang="en-US" altLang="zh-TW" dirty="0" smtClean="0"/>
              <a:t>there exists an injective mapping from S to the </a:t>
            </a:r>
            <a:r>
              <a:rPr lang="en-US" altLang="zh-TW" dirty="0"/>
              <a:t>set of positive integers.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7" grpId="0" animBg="1"/>
      <p:bldP spid="18535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Integers vs Positive Integers</a:t>
            </a:r>
          </a:p>
        </p:txBody>
      </p:sp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762000" y="2362200"/>
            <a:ext cx="8077200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Define </a:t>
            </a:r>
            <a:r>
              <a:rPr lang="en-US" altLang="zh-TW" dirty="0" smtClean="0"/>
              <a:t>an injection from the set of all </a:t>
            </a:r>
            <a:r>
              <a:rPr lang="en-US" altLang="zh-TW" dirty="0"/>
              <a:t>integers </a:t>
            </a:r>
            <a:r>
              <a:rPr lang="en-US" altLang="zh-TW" dirty="0" smtClean="0"/>
              <a:t>to </a:t>
            </a:r>
            <a:r>
              <a:rPr lang="en-US" altLang="zh-TW" dirty="0"/>
              <a:t>the positive </a:t>
            </a:r>
            <a:r>
              <a:rPr lang="en-US" altLang="zh-TW" dirty="0" smtClean="0"/>
              <a:t>integers.</a:t>
            </a:r>
            <a:endParaRPr lang="en-US" altLang="zh-TW" dirty="0"/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2667000" y="1447800"/>
            <a:ext cx="37433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the set of integers countable?</a:t>
            </a:r>
          </a:p>
        </p:txBody>
      </p:sp>
      <p:sp>
        <p:nvSpPr>
          <p:cNvPr id="419846" name="Rectangle 6"/>
          <p:cNvSpPr>
            <a:spLocks noChangeArrowheads="1"/>
          </p:cNvSpPr>
          <p:nvPr/>
        </p:nvSpPr>
        <p:spPr bwMode="auto">
          <a:xfrm>
            <a:off x="2971800" y="3200400"/>
            <a:ext cx="323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dirty="0"/>
              <a:t>1  2   3   4    5   6    7   8 . . .</a:t>
            </a:r>
          </a:p>
          <a:p>
            <a:r>
              <a:rPr lang="en-US" altLang="zh-TW" dirty="0"/>
              <a:t>0  1  −1   2  −2   3  −3   4 . . .</a:t>
            </a:r>
          </a:p>
        </p:txBody>
      </p:sp>
      <p:sp>
        <p:nvSpPr>
          <p:cNvPr id="419847" name="Rectangle 7"/>
          <p:cNvSpPr>
            <a:spLocks noChangeArrowheads="1"/>
          </p:cNvSpPr>
          <p:nvPr/>
        </p:nvSpPr>
        <p:spPr bwMode="auto">
          <a:xfrm>
            <a:off x="3886200" y="4191000"/>
            <a:ext cx="2590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n/2, if n is even;</a:t>
            </a:r>
          </a:p>
          <a:p>
            <a:pPr>
              <a:lnSpc>
                <a:spcPct val="150000"/>
              </a:lnSpc>
            </a:pPr>
            <a:r>
              <a:rPr lang="en-US" altLang="zh-TW"/>
              <a:t>−(n − 1)/2, if n is odd.</a:t>
            </a:r>
          </a:p>
        </p:txBody>
      </p:sp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2803525" y="4384675"/>
            <a:ext cx="77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f(n) =</a:t>
            </a:r>
          </a:p>
        </p:txBody>
      </p:sp>
      <p:sp>
        <p:nvSpPr>
          <p:cNvPr id="419849" name="AutoShape 9"/>
          <p:cNvSpPr>
            <a:spLocks/>
          </p:cNvSpPr>
          <p:nvPr/>
        </p:nvSpPr>
        <p:spPr bwMode="auto">
          <a:xfrm>
            <a:off x="3581400" y="41148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50" name="Text Box 10"/>
          <p:cNvSpPr txBox="1">
            <a:spLocks noChangeArrowheads="1"/>
          </p:cNvSpPr>
          <p:nvPr/>
        </p:nvSpPr>
        <p:spPr bwMode="auto">
          <a:xfrm>
            <a:off x="2522538" y="5410200"/>
            <a:ext cx="4030662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the set of integers is countable.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nimBg="1"/>
      <p:bldP spid="419846" grpId="0"/>
      <p:bldP spid="419847" grpId="0"/>
      <p:bldP spid="419848" grpId="0"/>
      <p:bldP spid="419849" grpId="0" animBg="1"/>
      <p:bldP spid="41985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1676400" y="1371600"/>
            <a:ext cx="5844870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A50021"/>
                </a:solidFill>
              </a:rPr>
              <a:t>Question</a:t>
            </a:r>
            <a:r>
              <a:rPr lang="en-US" altLang="zh-TW" dirty="0"/>
              <a:t>: Is the set of </a:t>
            </a:r>
            <a:r>
              <a:rPr lang="en-US" altLang="zh-TW" b="1" dirty="0"/>
              <a:t>rational </a:t>
            </a:r>
            <a:r>
              <a:rPr lang="en-US" altLang="zh-TW" b="1" dirty="0" smtClean="0"/>
              <a:t>numbers</a:t>
            </a:r>
            <a:r>
              <a:rPr lang="en-US" altLang="zh-TW" dirty="0" smtClean="0"/>
              <a:t> </a:t>
            </a:r>
            <a:r>
              <a:rPr lang="en-US" altLang="zh-TW" dirty="0"/>
              <a:t>countable?</a:t>
            </a:r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1676400" y="457200"/>
            <a:ext cx="582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Numbers vs Positive Integers</a:t>
            </a:r>
          </a:p>
        </p:txBody>
      </p:sp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995040" y="2706469"/>
            <a:ext cx="7239000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We want to show that the set </a:t>
            </a:r>
            <a:r>
              <a:rPr lang="en-US" altLang="zh-TW" dirty="0" smtClean="0"/>
              <a:t>rational numbers is </a:t>
            </a:r>
            <a:r>
              <a:rPr lang="en-US" altLang="zh-TW" dirty="0"/>
              <a:t>countable, by defining </a:t>
            </a:r>
            <a:r>
              <a:rPr lang="en-US" altLang="zh-TW" dirty="0" smtClean="0"/>
              <a:t>an </a:t>
            </a:r>
            <a:r>
              <a:rPr lang="en-US" altLang="zh-TW" b="1" dirty="0" smtClean="0">
                <a:solidFill>
                  <a:srgbClr val="A50021"/>
                </a:solidFill>
              </a:rPr>
              <a:t>injective mapping</a:t>
            </a:r>
            <a:r>
              <a:rPr lang="en-US" altLang="zh-TW" dirty="0" smtClean="0"/>
              <a:t> </a:t>
            </a:r>
            <a:r>
              <a:rPr lang="en-US" altLang="zh-TW" dirty="0"/>
              <a:t>to the set of positive integers.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06501" y="4648200"/>
            <a:ext cx="70231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 smtClean="0"/>
              <a:t>The mapping is defined by visiting the rational numbers in a specific order such that all numbers appear. 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 animBg="1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723900" y="1066800"/>
            <a:ext cx="80391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600">
                <a:latin typeface="Courier" pitchFamily="49" charset="0"/>
              </a:rPr>
              <a:t>(0, 0), (0, 1), (0,−1), (0, 2), (0,−2), (0, 3), (0,−3), . . .</a:t>
            </a:r>
          </a:p>
          <a:p>
            <a:r>
              <a:rPr lang="en-US" altLang="zh-TW" sz="1600">
                <a:latin typeface="Courier" pitchFamily="49" charset="0"/>
              </a:rPr>
              <a:t>(1, 0), (1, 1), (1,−1), (1, 2), (1,−2), (1, 3), (1,−3), . . .</a:t>
            </a:r>
          </a:p>
          <a:p>
            <a:r>
              <a:rPr lang="en-US" altLang="zh-TW" sz="1600">
                <a:latin typeface="Courier" pitchFamily="49" charset="0"/>
              </a:rPr>
              <a:t>(−1, 0),(−1, 1),(−1,−1),(−1, 2),(−1,−2),(−1, 3), (−1,−3), . . . </a:t>
            </a:r>
          </a:p>
          <a:p>
            <a:r>
              <a:rPr lang="en-US" altLang="zh-TW" sz="1600">
                <a:latin typeface="Courier" pitchFamily="49" charset="0"/>
              </a:rPr>
              <a:t>(2, 0), (2, 1), (2,−1), (2, 2), (2,−2), (2, 3),  (2,−3), . . .</a:t>
            </a:r>
          </a:p>
          <a:p>
            <a:r>
              <a:rPr lang="en-US" altLang="zh-TW" sz="1600">
                <a:latin typeface="Courier" pitchFamily="49" charset="0"/>
              </a:rPr>
              <a:t>(−2, 0),(−2, 1),(−2,−1),(−2, 2),(−2,−2), (−2, 3),(−2,−3), . . .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1270863" y="3738563"/>
            <a:ext cx="67818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dirty="0"/>
              <a:t>The trick is to visit the rational numbers diagonal by diagonal.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1193006" y="4572000"/>
            <a:ext cx="6757987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Each diagonal is finite, so eventually every pair will be visited.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381000" y="5545138"/>
            <a:ext cx="8229600" cy="646331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/>
              <a:t>Therefore, there is </a:t>
            </a:r>
            <a:r>
              <a:rPr lang="en-US" altLang="zh-TW" dirty="0" smtClean="0"/>
              <a:t>an injective mapping from the </a:t>
            </a:r>
            <a:r>
              <a:rPr lang="en-US" altLang="zh-TW" dirty="0" err="1" smtClean="0"/>
              <a:t>rationals</a:t>
            </a:r>
            <a:r>
              <a:rPr lang="en-US" altLang="zh-TW" dirty="0" smtClean="0"/>
              <a:t> to the set </a:t>
            </a:r>
            <a:r>
              <a:rPr lang="en-US" altLang="zh-TW" dirty="0"/>
              <a:t>of positive </a:t>
            </a:r>
            <a:r>
              <a:rPr lang="en-US" altLang="zh-TW" dirty="0" err="1" smtClean="0"/>
              <a:t>integers,and</a:t>
            </a:r>
            <a:r>
              <a:rPr lang="en-US" altLang="zh-TW" dirty="0" smtClean="0"/>
              <a:t> </a:t>
            </a:r>
            <a:r>
              <a:rPr lang="en-US" altLang="zh-TW" dirty="0"/>
              <a:t>so the set of rational numbers is countable.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1676400" y="457200"/>
            <a:ext cx="582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Rational Numbers vs Positive Integers</a:t>
            </a:r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 flipV="1">
            <a:off x="762000" y="11430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1" name="Line 15"/>
          <p:cNvSpPr>
            <a:spLocks noChangeShapeType="1"/>
          </p:cNvSpPr>
          <p:nvPr/>
        </p:nvSpPr>
        <p:spPr bwMode="auto">
          <a:xfrm flipV="1">
            <a:off x="762000" y="1143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 flipV="1">
            <a:off x="762000" y="1143000"/>
            <a:ext cx="2667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V="1">
            <a:off x="762000" y="1143000"/>
            <a:ext cx="3657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 flipV="1">
            <a:off x="762000" y="1143000"/>
            <a:ext cx="457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2648764"/>
            <a:ext cx="7315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dirty="0" smtClean="0"/>
              <a:t>If we first visit all numbers in first row/column then we will never reach the second row/column. </a:t>
            </a:r>
            <a:endParaRPr lang="en-US" altLang="zh-T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6" grpId="0" animBg="1"/>
      <p:bldP spid="183307" grpId="0" animBg="1"/>
      <p:bldP spid="183308" grpId="0" animBg="1"/>
      <p:bldP spid="183310" grpId="0" animBg="1"/>
      <p:bldP spid="183311" grpId="0" animBg="1"/>
      <p:bldP spid="183312" grpId="0" animBg="1"/>
      <p:bldP spid="183313" grpId="0" animBg="1"/>
      <p:bldP spid="183314" grpId="0" animBg="1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ext Box 2"/>
          <p:cNvSpPr txBox="1">
            <a:spLocks noChangeArrowheads="1"/>
          </p:cNvSpPr>
          <p:nvPr/>
        </p:nvSpPr>
        <p:spPr bwMode="auto">
          <a:xfrm>
            <a:off x="1905000" y="1295400"/>
            <a:ext cx="5431295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A50021"/>
                </a:solidFill>
              </a:rPr>
              <a:t>Question</a:t>
            </a:r>
            <a:r>
              <a:rPr lang="en-US" altLang="zh-TW" dirty="0"/>
              <a:t>: Is the set of </a:t>
            </a:r>
            <a:r>
              <a:rPr lang="en-US" altLang="zh-TW" b="1" dirty="0"/>
              <a:t>real </a:t>
            </a:r>
            <a:r>
              <a:rPr lang="en-US" altLang="zh-TW" b="1" dirty="0" smtClean="0"/>
              <a:t>numbers</a:t>
            </a:r>
            <a:r>
              <a:rPr lang="en-US" altLang="zh-TW" dirty="0" smtClean="0"/>
              <a:t> </a:t>
            </a:r>
            <a:r>
              <a:rPr lang="en-US" altLang="zh-TW" dirty="0"/>
              <a:t>countable?</a:t>
            </a: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838200" y="2098675"/>
            <a:ext cx="7827784" cy="3693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Theorem: </a:t>
            </a:r>
            <a:r>
              <a:rPr lang="en-US" altLang="zh-TW" b="1" dirty="0">
                <a:solidFill>
                  <a:srgbClr val="A50021"/>
                </a:solidFill>
              </a:rPr>
              <a:t>No </a:t>
            </a:r>
            <a:r>
              <a:rPr lang="en-US" altLang="zh-TW" b="1" dirty="0" smtClean="0">
                <a:solidFill>
                  <a:srgbClr val="A50021"/>
                </a:solidFill>
              </a:rPr>
              <a:t>injective</a:t>
            </a:r>
            <a:r>
              <a:rPr lang="en-US" altLang="zh-TW" dirty="0" smtClean="0"/>
              <a:t> </a:t>
            </a:r>
            <a:r>
              <a:rPr lang="en-US" altLang="zh-TW" dirty="0"/>
              <a:t>mapping from real numbers to </a:t>
            </a:r>
            <a:r>
              <a:rPr lang="en-US" altLang="zh-TW" dirty="0" smtClean="0"/>
              <a:t>positive integers.</a:t>
            </a:r>
            <a:endParaRPr lang="en-US" altLang="zh-TW" dirty="0"/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1887538" y="457200"/>
            <a:ext cx="528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Real Numbers vs Positive Integers</a:t>
            </a:r>
          </a:p>
        </p:txBody>
      </p:sp>
      <p:pic>
        <p:nvPicPr>
          <p:cNvPr id="423941" name="Picture 5" descr="429px-Diagonal_argument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408622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3942" name="Line 6"/>
          <p:cNvSpPr>
            <a:spLocks noChangeShapeType="1"/>
          </p:cNvSpPr>
          <p:nvPr/>
        </p:nvSpPr>
        <p:spPr bwMode="auto">
          <a:xfrm flipV="1">
            <a:off x="38100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943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3744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 string map to the first natural number</a:t>
            </a:r>
          </a:p>
        </p:txBody>
      </p:sp>
      <p:sp>
        <p:nvSpPr>
          <p:cNvPr id="423944" name="Line 8"/>
          <p:cNvSpPr>
            <a:spLocks noChangeShapeType="1"/>
          </p:cNvSpPr>
          <p:nvPr/>
        </p:nvSpPr>
        <p:spPr bwMode="auto">
          <a:xfrm>
            <a:off x="3810000" y="3657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945" name="Text Box 9"/>
          <p:cNvSpPr txBox="1">
            <a:spLocks noChangeArrowheads="1"/>
          </p:cNvSpPr>
          <p:nvPr/>
        </p:nvSpPr>
        <p:spPr bwMode="auto">
          <a:xfrm>
            <a:off x="152400" y="3505200"/>
            <a:ext cx="376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 string map to the fifth natural number</a:t>
            </a:r>
          </a:p>
        </p:txBody>
      </p:sp>
      <p:sp>
        <p:nvSpPr>
          <p:cNvPr id="423946" name="AutoShape 10"/>
          <p:cNvSpPr>
            <a:spLocks noChangeArrowheads="1"/>
          </p:cNvSpPr>
          <p:nvPr/>
        </p:nvSpPr>
        <p:spPr bwMode="auto">
          <a:xfrm>
            <a:off x="381000" y="6248400"/>
            <a:ext cx="3657600" cy="381000"/>
          </a:xfrm>
          <a:prstGeom prst="wedgeRoundRectCallout">
            <a:avLst>
              <a:gd name="adj1" fmla="val 60940"/>
              <a:gd name="adj2" fmla="val -212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The opposite of the diagonal</a:t>
            </a:r>
          </a:p>
        </p:txBody>
      </p:sp>
      <p:sp>
        <p:nvSpPr>
          <p:cNvPr id="423947" name="AutoShape 11"/>
          <p:cNvSpPr>
            <a:spLocks noChangeArrowheads="1"/>
          </p:cNvSpPr>
          <p:nvPr/>
        </p:nvSpPr>
        <p:spPr bwMode="auto">
          <a:xfrm>
            <a:off x="533400" y="4267200"/>
            <a:ext cx="3429000" cy="1524000"/>
          </a:xfrm>
          <a:prstGeom prst="wedgeRoundRectCallout">
            <a:avLst>
              <a:gd name="adj1" fmla="val -6343"/>
              <a:gd name="adj2" fmla="val 72292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altLang="zh-TW"/>
              <a:t>It can not be in any row i because its i-th bit is different, and so this string is not mapped!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animBg="1"/>
      <p:bldP spid="423942" grpId="0" animBg="1"/>
      <p:bldP spid="423943" grpId="0"/>
      <p:bldP spid="423944" grpId="0" animBg="1"/>
      <p:bldP spid="423945" grpId="0"/>
      <p:bldP spid="423946" grpId="0" animBg="1"/>
      <p:bldP spid="42394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3092450" y="457200"/>
            <a:ext cx="3932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 err="1" smtClean="0">
                <a:solidFill>
                  <a:srgbClr val="003366"/>
                </a:solidFill>
              </a:rPr>
              <a:t>Diagonalization</a:t>
            </a:r>
            <a:r>
              <a:rPr lang="en-US" altLang="zh-TW" sz="2400" b="1" dirty="0" smtClean="0">
                <a:solidFill>
                  <a:srgbClr val="003366"/>
                </a:solidFill>
              </a:rPr>
              <a:t> </a:t>
            </a:r>
            <a:r>
              <a:rPr lang="en-US" altLang="zh-TW" sz="2400" b="1" dirty="0">
                <a:solidFill>
                  <a:srgbClr val="003366"/>
                </a:solidFill>
              </a:rPr>
              <a:t>Argument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752600" y="2390775"/>
            <a:ext cx="5621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argument is called Cantor’s diagonal argument.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447800" y="2833688"/>
            <a:ext cx="6332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hlinkClick r:id="rId2"/>
              </a:rPr>
              <a:t>http://en.wikipedia.org/wiki/Cantor's_diagonal_argument</a:t>
            </a:r>
            <a:endParaRPr lang="en-US" altLang="zh-TW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82738" y="1462088"/>
            <a:ext cx="5961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Similarly,  power sets can be shown to be </a:t>
            </a:r>
            <a:r>
              <a:rPr lang="en-US" altLang="zh-TW" b="1" dirty="0"/>
              <a:t>uncountable</a:t>
            </a:r>
            <a:r>
              <a:rPr lang="en-US" altLang="zh-TW" dirty="0"/>
              <a:t>.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762000" y="3900488"/>
            <a:ext cx="756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has been used in many places; for example the Russell’s paradox.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3790950" y="457200"/>
            <a:ext cx="154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Functions</a:t>
            </a:r>
          </a:p>
        </p:txBody>
      </p:sp>
      <p:pic>
        <p:nvPicPr>
          <p:cNvPr id="19047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30350"/>
            <a:ext cx="16764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7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22588"/>
            <a:ext cx="2397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9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94188"/>
            <a:ext cx="236061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81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572125"/>
            <a:ext cx="18557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5992813" y="1530350"/>
            <a:ext cx="20272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R</a:t>
            </a:r>
            <a:r>
              <a:rPr lang="en-US" altLang="zh-TW" baseline="30000"/>
              <a:t>+</a:t>
            </a:r>
            <a:r>
              <a:rPr lang="en-US" altLang="zh-TW"/>
              <a:t>-{0}</a:t>
            </a:r>
            <a:endParaRPr lang="en-US" altLang="zh-TW" baseline="30000"/>
          </a:p>
          <a:p>
            <a:pPr>
              <a:lnSpc>
                <a:spcPct val="130000"/>
              </a:lnSpc>
            </a:pPr>
            <a:endParaRPr lang="en-US" altLang="zh-TW"/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6019800" y="2787650"/>
            <a:ext cx="17891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  <a:r>
              <a:rPr lang="en-US" altLang="zh-TW" baseline="30000"/>
              <a:t>+</a:t>
            </a:r>
            <a:r>
              <a:rPr lang="en-US" altLang="zh-TW"/>
              <a:t>-{0}</a:t>
            </a:r>
            <a:endParaRPr lang="en-US" altLang="zh-TW" baseline="30000"/>
          </a:p>
          <a:p>
            <a:pPr>
              <a:lnSpc>
                <a:spcPct val="130000"/>
              </a:lnSpc>
            </a:pPr>
            <a:r>
              <a:rPr lang="en-US" altLang="zh-TW"/>
              <a:t>codomain = R</a:t>
            </a:r>
          </a:p>
        </p:txBody>
      </p:sp>
      <p:pic>
        <p:nvPicPr>
          <p:cNvPr id="190486" name="Picture 2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60638"/>
            <a:ext cx="1676400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87" name="Picture 2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01750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88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044950"/>
            <a:ext cx="16002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6019800" y="4197350"/>
            <a:ext cx="18859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  <a:endParaRPr lang="en-US" altLang="zh-TW" baseline="30000"/>
          </a:p>
          <a:p>
            <a:pPr>
              <a:lnSpc>
                <a:spcPct val="130000"/>
              </a:lnSpc>
            </a:pPr>
            <a:r>
              <a:rPr lang="en-US" altLang="zh-TW"/>
              <a:t>codomain = [0,1]</a:t>
            </a:r>
          </a:p>
        </p:txBody>
      </p:sp>
      <p:pic>
        <p:nvPicPr>
          <p:cNvPr id="190490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92750"/>
            <a:ext cx="16002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91" name="Text Box 27"/>
          <p:cNvSpPr txBox="1">
            <a:spLocks noChangeArrowheads="1"/>
          </p:cNvSpPr>
          <p:nvPr/>
        </p:nvSpPr>
        <p:spPr bwMode="auto">
          <a:xfrm>
            <a:off x="6038850" y="5530850"/>
            <a:ext cx="16240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  <a:r>
              <a:rPr lang="en-US" altLang="zh-TW" baseline="30000"/>
              <a:t>+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R</a:t>
            </a:r>
            <a:r>
              <a:rPr lang="en-US" altLang="zh-TW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2" grpId="0"/>
      <p:bldP spid="190483" grpId="0"/>
      <p:bldP spid="190489" grpId="0"/>
      <p:bldP spid="19049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Cardinality and Computability</a:t>
            </a:r>
          </a:p>
        </p:txBody>
      </p:sp>
      <p:sp>
        <p:nvSpPr>
          <p:cNvPr id="420871" name="Text Box 7"/>
          <p:cNvSpPr txBox="1">
            <a:spLocks noChangeArrowheads="1"/>
          </p:cNvSpPr>
          <p:nvPr/>
        </p:nvSpPr>
        <p:spPr bwMode="auto">
          <a:xfrm>
            <a:off x="457200" y="1905000"/>
            <a:ext cx="82343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set of all computer programs in a given computer language is countable.</a:t>
            </a:r>
          </a:p>
        </p:txBody>
      </p:sp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452438" y="2747963"/>
            <a:ext cx="43259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set of all functions is uncountable.</a:t>
            </a:r>
          </a:p>
        </p:txBody>
      </p:sp>
      <p:sp>
        <p:nvSpPr>
          <p:cNvPr id="420873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49545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must exist a non-computable function!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1066800" y="1524000"/>
            <a:ext cx="70866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Make sure you understand basic definitions of functions.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These will be used in the next lecture for counting.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pigeonhole principle is very simple,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but there are many clever uses of it to prove non-trivial results. </a:t>
            </a:r>
          </a:p>
        </p:txBody>
      </p:sp>
    </p:spTree>
    <p:extLst>
      <p:ext uri="{BB962C8B-B14F-4D97-AF65-F5344CB8AC3E}">
        <p14:creationId xmlns:p14="http://schemas.microsoft.com/office/powerpoint/2010/main" val="21254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3790950" y="457200"/>
            <a:ext cx="154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Functions</a:t>
            </a:r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914400" y="1419225"/>
            <a:ext cx="1347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f(S) = |S|</a:t>
            </a:r>
          </a:p>
        </p:txBody>
      </p:sp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914400" y="2638425"/>
            <a:ext cx="3122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f(string) = length(string)</a:t>
            </a:r>
          </a:p>
        </p:txBody>
      </p:sp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914400" y="3933825"/>
            <a:ext cx="3748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f(student-name) = student-ID</a:t>
            </a:r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914400" y="5153025"/>
            <a:ext cx="2236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f(x) = is-prime(x)</a:t>
            </a:r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5059363" y="1295400"/>
            <a:ext cx="3703637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the set of all sets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non-negative integers</a:t>
            </a:r>
          </a:p>
        </p:txBody>
      </p:sp>
      <p:sp>
        <p:nvSpPr>
          <p:cNvPr id="401422" name="Text Box 14"/>
          <p:cNvSpPr txBox="1">
            <a:spLocks noChangeArrowheads="1"/>
          </p:cNvSpPr>
          <p:nvPr/>
        </p:nvSpPr>
        <p:spPr bwMode="auto">
          <a:xfrm>
            <a:off x="5059363" y="2476500"/>
            <a:ext cx="3703637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the set of all strings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non-negative integers</a:t>
            </a:r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>
            <a:off x="5105400" y="5181600"/>
            <a:ext cx="2946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positive integers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{T,F}</a:t>
            </a:r>
          </a:p>
        </p:txBody>
      </p:sp>
      <p:sp>
        <p:nvSpPr>
          <p:cNvPr id="401424" name="Text Box 16"/>
          <p:cNvSpPr txBox="1">
            <a:spLocks noChangeArrowheads="1"/>
          </p:cNvSpPr>
          <p:nvPr/>
        </p:nvSpPr>
        <p:spPr bwMode="auto">
          <a:xfrm>
            <a:off x="5105400" y="3733800"/>
            <a:ext cx="2998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a function,</a:t>
            </a:r>
          </a:p>
          <a:p>
            <a:r>
              <a:rPr lang="en-US" altLang="zh-TW"/>
              <a:t>since one input could have </a:t>
            </a:r>
          </a:p>
          <a:p>
            <a:r>
              <a:rPr lang="en-US" altLang="zh-TW"/>
              <a:t>more than one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1" grpId="0"/>
      <p:bldP spid="401422" grpId="0"/>
      <p:bldP spid="401423" grpId="0"/>
      <p:bldP spid="4014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42" name="Text Box 50"/>
          <p:cNvSpPr txBox="1">
            <a:spLocks noChangeArrowheads="1"/>
          </p:cNvSpPr>
          <p:nvPr/>
        </p:nvSpPr>
        <p:spPr bwMode="auto">
          <a:xfrm>
            <a:off x="5867400" y="1895475"/>
            <a:ext cx="1830388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  <a:cs typeface="Times New Roman" pitchFamily="18" charset="0"/>
              </a:rPr>
              <a:t>≤ </a:t>
            </a:r>
            <a:r>
              <a:rPr kumimoji="0" lang="en-US" altLang="zh-TW" sz="2400">
                <a:solidFill>
                  <a:srgbClr val="FF0000"/>
                </a:solidFill>
              </a:rPr>
              <a:t>1 arrow in</a:t>
            </a:r>
          </a:p>
        </p:txBody>
      </p:sp>
      <p:grpSp>
        <p:nvGrpSpPr>
          <p:cNvPr id="187448" name="Group 56"/>
          <p:cNvGrpSpPr>
            <a:grpSpLocks/>
          </p:cNvGrpSpPr>
          <p:nvPr/>
        </p:nvGrpSpPr>
        <p:grpSpPr bwMode="auto">
          <a:xfrm>
            <a:off x="1157288" y="2286000"/>
            <a:ext cx="6827837" cy="3175000"/>
            <a:chOff x="334" y="1360"/>
            <a:chExt cx="5194" cy="2608"/>
          </a:xfrm>
        </p:grpSpPr>
        <p:grpSp>
          <p:nvGrpSpPr>
            <p:cNvPr id="187421" name="Group 29"/>
            <p:cNvGrpSpPr>
              <a:grpSpLocks/>
            </p:cNvGrpSpPr>
            <p:nvPr/>
          </p:nvGrpSpPr>
          <p:grpSpPr bwMode="auto">
            <a:xfrm>
              <a:off x="334" y="1360"/>
              <a:ext cx="5194" cy="2608"/>
              <a:chOff x="326" y="1632"/>
              <a:chExt cx="5194" cy="2608"/>
            </a:xfrm>
          </p:grpSpPr>
          <p:cxnSp>
            <p:nvCxnSpPr>
              <p:cNvPr id="187422" name="AutoShape 30"/>
              <p:cNvCxnSpPr>
                <a:cxnSpLocks noChangeShapeType="1"/>
              </p:cNvCxnSpPr>
              <p:nvPr/>
            </p:nvCxnSpPr>
            <p:spPr bwMode="auto">
              <a:xfrm>
                <a:off x="1166" y="2040"/>
                <a:ext cx="3336" cy="6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3" name="AutoShape 31"/>
              <p:cNvCxnSpPr>
                <a:cxnSpLocks noChangeShapeType="1"/>
              </p:cNvCxnSpPr>
              <p:nvPr/>
            </p:nvCxnSpPr>
            <p:spPr bwMode="auto">
              <a:xfrm flipV="1">
                <a:off x="1102" y="2096"/>
                <a:ext cx="3224" cy="32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4" name="AutoShape 32"/>
              <p:cNvCxnSpPr>
                <a:cxnSpLocks noChangeShapeType="1"/>
              </p:cNvCxnSpPr>
              <p:nvPr/>
            </p:nvCxnSpPr>
            <p:spPr bwMode="auto">
              <a:xfrm>
                <a:off x="1166" y="2864"/>
                <a:ext cx="3336" cy="6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5" name="AutoShape 33"/>
              <p:cNvCxnSpPr>
                <a:cxnSpLocks noChangeShapeType="1"/>
              </p:cNvCxnSpPr>
              <p:nvPr/>
            </p:nvCxnSpPr>
            <p:spPr bwMode="auto">
              <a:xfrm>
                <a:off x="1166" y="3312"/>
                <a:ext cx="3336" cy="6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6" name="AutoShape 34"/>
              <p:cNvCxnSpPr>
                <a:cxnSpLocks noChangeShapeType="1"/>
              </p:cNvCxnSpPr>
              <p:nvPr/>
            </p:nvCxnSpPr>
            <p:spPr bwMode="auto">
              <a:xfrm flipV="1">
                <a:off x="1166" y="3072"/>
                <a:ext cx="3208" cy="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7427" name="Oval 35"/>
              <p:cNvSpPr>
                <a:spLocks noChangeArrowheads="1"/>
              </p:cNvSpPr>
              <p:nvPr/>
            </p:nvSpPr>
            <p:spPr bwMode="auto">
              <a:xfrm>
                <a:off x="1112" y="2000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28" name="Oval 36"/>
              <p:cNvSpPr>
                <a:spLocks noChangeArrowheads="1"/>
              </p:cNvSpPr>
              <p:nvPr/>
            </p:nvSpPr>
            <p:spPr bwMode="auto">
              <a:xfrm>
                <a:off x="1072" y="2352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29" name="Oval 37"/>
              <p:cNvSpPr>
                <a:spLocks noChangeArrowheads="1"/>
              </p:cNvSpPr>
              <p:nvPr/>
            </p:nvSpPr>
            <p:spPr bwMode="auto">
              <a:xfrm>
                <a:off x="1136" y="2864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0" name="Oval 38"/>
              <p:cNvSpPr>
                <a:spLocks noChangeArrowheads="1"/>
              </p:cNvSpPr>
              <p:nvPr/>
            </p:nvSpPr>
            <p:spPr bwMode="auto">
              <a:xfrm>
                <a:off x="1112" y="3280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1" name="Oval 39"/>
              <p:cNvSpPr>
                <a:spLocks noChangeArrowheads="1"/>
              </p:cNvSpPr>
              <p:nvPr/>
            </p:nvSpPr>
            <p:spPr bwMode="auto">
              <a:xfrm>
                <a:off x="1120" y="3640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2" name="Oval 40"/>
              <p:cNvSpPr>
                <a:spLocks noChangeArrowheads="1"/>
              </p:cNvSpPr>
              <p:nvPr/>
            </p:nvSpPr>
            <p:spPr bwMode="auto">
              <a:xfrm>
                <a:off x="4320" y="2048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3" name="Oval 41"/>
              <p:cNvSpPr>
                <a:spLocks noChangeArrowheads="1"/>
              </p:cNvSpPr>
              <p:nvPr/>
            </p:nvSpPr>
            <p:spPr bwMode="auto">
              <a:xfrm>
                <a:off x="800" y="1672"/>
                <a:ext cx="688" cy="2432"/>
              </a:xfrm>
              <a:prstGeom prst="ellipse">
                <a:avLst/>
              </a:prstGeom>
              <a:solidFill>
                <a:srgbClr val="00CC99">
                  <a:alpha val="23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87434" name="Oval 42"/>
              <p:cNvSpPr>
                <a:spLocks noChangeArrowheads="1"/>
              </p:cNvSpPr>
              <p:nvPr/>
            </p:nvSpPr>
            <p:spPr bwMode="auto">
              <a:xfrm>
                <a:off x="4376" y="3032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5" name="Oval 43"/>
              <p:cNvSpPr>
                <a:spLocks noChangeArrowheads="1"/>
              </p:cNvSpPr>
              <p:nvPr/>
            </p:nvSpPr>
            <p:spPr bwMode="auto">
              <a:xfrm>
                <a:off x="4496" y="2664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6" name="Oval 44"/>
              <p:cNvSpPr>
                <a:spLocks noChangeArrowheads="1"/>
              </p:cNvSpPr>
              <p:nvPr/>
            </p:nvSpPr>
            <p:spPr bwMode="auto">
              <a:xfrm>
                <a:off x="4512" y="3496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7" name="Oval 45"/>
              <p:cNvSpPr>
                <a:spLocks noChangeArrowheads="1"/>
              </p:cNvSpPr>
              <p:nvPr/>
            </p:nvSpPr>
            <p:spPr bwMode="auto">
              <a:xfrm>
                <a:off x="4504" y="3952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8" name="Oval 46"/>
              <p:cNvSpPr>
                <a:spLocks noChangeArrowheads="1"/>
              </p:cNvSpPr>
              <p:nvPr/>
            </p:nvSpPr>
            <p:spPr bwMode="auto">
              <a:xfrm>
                <a:off x="4104" y="1632"/>
                <a:ext cx="816" cy="2608"/>
              </a:xfrm>
              <a:prstGeom prst="ellipse">
                <a:avLst/>
              </a:prstGeom>
              <a:solidFill>
                <a:srgbClr val="FF3300">
                  <a:alpha val="32001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9" name="Text Box 47"/>
              <p:cNvSpPr txBox="1">
                <a:spLocks noChangeArrowheads="1"/>
              </p:cNvSpPr>
              <p:nvPr/>
            </p:nvSpPr>
            <p:spPr bwMode="auto">
              <a:xfrm>
                <a:off x="326" y="2357"/>
                <a:ext cx="530" cy="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6600" i="1">
                    <a:solidFill>
                      <a:srgbClr val="008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87440" name="Text Box 48"/>
              <p:cNvSpPr txBox="1">
                <a:spLocks noChangeArrowheads="1"/>
              </p:cNvSpPr>
              <p:nvPr/>
            </p:nvSpPr>
            <p:spPr bwMode="auto">
              <a:xfrm>
                <a:off x="4989" y="2397"/>
                <a:ext cx="531" cy="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6600" i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187441" name="Oval 49"/>
            <p:cNvSpPr>
              <a:spLocks noChangeArrowheads="1"/>
            </p:cNvSpPr>
            <p:nvPr/>
          </p:nvSpPr>
          <p:spPr bwMode="auto">
            <a:xfrm>
              <a:off x="1120" y="1728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3" name="Oval 51"/>
            <p:cNvSpPr>
              <a:spLocks noChangeArrowheads="1"/>
            </p:cNvSpPr>
            <p:nvPr/>
          </p:nvSpPr>
          <p:spPr bwMode="auto">
            <a:xfrm>
              <a:off x="4432" y="2072"/>
              <a:ext cx="99" cy="96"/>
            </a:xfrm>
            <a:prstGeom prst="ellipse">
              <a:avLst/>
            </a:prstGeom>
            <a:solidFill>
              <a:srgbClr val="F8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444" name="Group 52"/>
          <p:cNvGrpSpPr>
            <a:grpSpLocks/>
          </p:cNvGrpSpPr>
          <p:nvPr/>
        </p:nvGrpSpPr>
        <p:grpSpPr bwMode="auto">
          <a:xfrm>
            <a:off x="3448050" y="1981200"/>
            <a:ext cx="2247900" cy="914400"/>
            <a:chOff x="2190" y="1068"/>
            <a:chExt cx="1416" cy="576"/>
          </a:xfrm>
        </p:grpSpPr>
        <p:sp>
          <p:nvSpPr>
            <p:cNvPr id="187445" name="Text Box 53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187446" name="Oval 54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7" name="Oval 55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7449" name="Text Box 57"/>
          <p:cNvSpPr txBox="1">
            <a:spLocks noChangeArrowheads="1"/>
          </p:cNvSpPr>
          <p:nvPr/>
        </p:nvSpPr>
        <p:spPr bwMode="auto">
          <a:xfrm>
            <a:off x="2667000" y="457200"/>
            <a:ext cx="383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Injections (One-to-One)</a:t>
            </a:r>
          </a:p>
        </p:txBody>
      </p:sp>
      <p:sp>
        <p:nvSpPr>
          <p:cNvPr id="187454" name="Text Box 62"/>
          <p:cNvSpPr txBox="1">
            <a:spLocks noChangeArrowheads="1"/>
          </p:cNvSpPr>
          <p:nvPr/>
        </p:nvSpPr>
        <p:spPr bwMode="auto">
          <a:xfrm>
            <a:off x="2438400" y="13096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TW">
                <a:solidFill>
                  <a:srgbClr val="000000"/>
                </a:solidFill>
              </a:rPr>
              <a:t>is an </a:t>
            </a:r>
            <a:r>
              <a:rPr kumimoji="0" lang="en-US" altLang="zh-TW" i="1">
                <a:solidFill>
                  <a:srgbClr val="3333CC"/>
                </a:solidFill>
              </a:rPr>
              <a:t>in</a:t>
            </a:r>
            <a:r>
              <a:rPr kumimoji="0" lang="en-US" altLang="zh-TW" i="1">
                <a:solidFill>
                  <a:srgbClr val="000000"/>
                </a:solidFill>
              </a:rPr>
              <a:t>jection </a:t>
            </a:r>
            <a:r>
              <a:rPr kumimoji="0" lang="en-US" altLang="zh-TW">
                <a:solidFill>
                  <a:srgbClr val="000000"/>
                </a:solidFill>
              </a:rPr>
              <a:t>iff no two inputs have the same output.</a:t>
            </a:r>
          </a:p>
        </p:txBody>
      </p:sp>
      <p:graphicFrame>
        <p:nvGraphicFramePr>
          <p:cNvPr id="187456" name="Object 64"/>
          <p:cNvGraphicFramePr>
            <a:graphicFrameLocks noChangeAspect="1"/>
          </p:cNvGraphicFramePr>
          <p:nvPr/>
        </p:nvGraphicFramePr>
        <p:xfrm>
          <a:off x="762000" y="1219200"/>
          <a:ext cx="1727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93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17272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57" name="Object 65"/>
          <p:cNvGraphicFramePr>
            <a:graphicFrameLocks noChangeAspect="1"/>
          </p:cNvGraphicFramePr>
          <p:nvPr/>
        </p:nvGraphicFramePr>
        <p:xfrm>
          <a:off x="685800" y="5468938"/>
          <a:ext cx="440690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94" name="Equation" r:id="rId5" imgW="1752480" imgH="431640" progId="Equation.DSMT4">
                  <p:embed/>
                </p:oleObj>
              </mc:Choice>
              <mc:Fallback>
                <p:oleObj name="Equation" r:id="rId5" imgW="1752480" imgH="43164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68938"/>
                        <a:ext cx="4406900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59" name="Rectangle 67"/>
          <p:cNvSpPr>
            <a:spLocks noChangeArrowheads="1"/>
          </p:cNvSpPr>
          <p:nvPr/>
        </p:nvSpPr>
        <p:spPr bwMode="auto">
          <a:xfrm>
            <a:off x="5715000" y="5826125"/>
            <a:ext cx="1828800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  </a:t>
            </a:r>
            <a:r>
              <a:rPr kumimoji="0" lang="en-US" altLang="zh-TW" sz="36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42" grpId="0" animBg="1"/>
      <p:bldP spid="1874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113088" y="457200"/>
            <a:ext cx="290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Surjections (Onto)</a:t>
            </a:r>
          </a:p>
        </p:txBody>
      </p:sp>
      <p:cxnSp>
        <p:nvCxnSpPr>
          <p:cNvPr id="188444" name="AutoShape 28"/>
          <p:cNvCxnSpPr>
            <a:cxnSpLocks noChangeShapeType="1"/>
          </p:cNvCxnSpPr>
          <p:nvPr/>
        </p:nvCxnSpPr>
        <p:spPr bwMode="auto">
          <a:xfrm>
            <a:off x="2076450" y="2647950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5" name="AutoShape 29"/>
          <p:cNvCxnSpPr>
            <a:cxnSpLocks noChangeShapeType="1"/>
            <a:stCxn id="188467" idx="6"/>
          </p:cNvCxnSpPr>
          <p:nvPr/>
        </p:nvCxnSpPr>
        <p:spPr bwMode="auto">
          <a:xfrm>
            <a:off x="2093913" y="3440113"/>
            <a:ext cx="4810125" cy="920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6" name="AutoShape 30"/>
          <p:cNvCxnSpPr>
            <a:cxnSpLocks noChangeShapeType="1"/>
          </p:cNvCxnSpPr>
          <p:nvPr/>
        </p:nvCxnSpPr>
        <p:spPr bwMode="auto">
          <a:xfrm>
            <a:off x="2076450" y="3735388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7" name="AutoShape 31"/>
          <p:cNvCxnSpPr>
            <a:cxnSpLocks noChangeShapeType="1"/>
          </p:cNvCxnSpPr>
          <p:nvPr/>
        </p:nvCxnSpPr>
        <p:spPr bwMode="auto">
          <a:xfrm>
            <a:off x="2076450" y="4327525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8" name="AutoShape 32"/>
          <p:cNvCxnSpPr>
            <a:cxnSpLocks noChangeShapeType="1"/>
          </p:cNvCxnSpPr>
          <p:nvPr/>
        </p:nvCxnSpPr>
        <p:spPr bwMode="auto">
          <a:xfrm flipV="1">
            <a:off x="2076450" y="4010025"/>
            <a:ext cx="4640263" cy="793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449" name="Oval 33"/>
          <p:cNvSpPr>
            <a:spLocks noChangeArrowheads="1"/>
          </p:cNvSpPr>
          <p:nvPr/>
        </p:nvSpPr>
        <p:spPr bwMode="auto">
          <a:xfrm>
            <a:off x="1997075" y="25955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1" name="Oval 35"/>
          <p:cNvSpPr>
            <a:spLocks noChangeArrowheads="1"/>
          </p:cNvSpPr>
          <p:nvPr/>
        </p:nvSpPr>
        <p:spPr bwMode="auto">
          <a:xfrm>
            <a:off x="2032000" y="3735388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2" name="Oval 36"/>
          <p:cNvSpPr>
            <a:spLocks noChangeArrowheads="1"/>
          </p:cNvSpPr>
          <p:nvPr/>
        </p:nvSpPr>
        <p:spPr bwMode="auto">
          <a:xfrm>
            <a:off x="1997075" y="4286250"/>
            <a:ext cx="144463" cy="125413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3" name="Oval 37"/>
          <p:cNvSpPr>
            <a:spLocks noChangeArrowheads="1"/>
          </p:cNvSpPr>
          <p:nvPr/>
        </p:nvSpPr>
        <p:spPr bwMode="auto">
          <a:xfrm>
            <a:off x="2009775" y="47609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4" name="Oval 38"/>
          <p:cNvSpPr>
            <a:spLocks noChangeArrowheads="1"/>
          </p:cNvSpPr>
          <p:nvPr/>
        </p:nvSpPr>
        <p:spPr bwMode="auto">
          <a:xfrm>
            <a:off x="1524000" y="2133600"/>
            <a:ext cx="995363" cy="3211513"/>
          </a:xfrm>
          <a:prstGeom prst="ellipse">
            <a:avLst/>
          </a:prstGeom>
          <a:solidFill>
            <a:srgbClr val="00CC99">
              <a:alpha val="23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88455" name="Oval 39"/>
          <p:cNvSpPr>
            <a:spLocks noChangeArrowheads="1"/>
          </p:cNvSpPr>
          <p:nvPr/>
        </p:nvSpPr>
        <p:spPr bwMode="auto">
          <a:xfrm>
            <a:off x="6719888" y="3957638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6" name="Oval 40"/>
          <p:cNvSpPr>
            <a:spLocks noChangeArrowheads="1"/>
          </p:cNvSpPr>
          <p:nvPr/>
        </p:nvSpPr>
        <p:spPr bwMode="auto">
          <a:xfrm>
            <a:off x="6892925" y="3471863"/>
            <a:ext cx="144463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7" name="Oval 41"/>
          <p:cNvSpPr>
            <a:spLocks noChangeArrowheads="1"/>
          </p:cNvSpPr>
          <p:nvPr/>
        </p:nvSpPr>
        <p:spPr bwMode="auto">
          <a:xfrm>
            <a:off x="6338888" y="2055813"/>
            <a:ext cx="1179512" cy="3444875"/>
          </a:xfrm>
          <a:prstGeom prst="ellipse">
            <a:avLst/>
          </a:prstGeom>
          <a:solidFill>
            <a:srgbClr val="FF3300">
              <a:alpha val="32001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8" name="Oval 42"/>
          <p:cNvSpPr>
            <a:spLocks noChangeArrowheads="1"/>
          </p:cNvSpPr>
          <p:nvPr/>
        </p:nvSpPr>
        <p:spPr bwMode="auto">
          <a:xfrm>
            <a:off x="6916738" y="457041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9" name="Oval 43"/>
          <p:cNvSpPr>
            <a:spLocks noChangeArrowheads="1"/>
          </p:cNvSpPr>
          <p:nvPr/>
        </p:nvSpPr>
        <p:spPr bwMode="auto">
          <a:xfrm>
            <a:off x="6905625" y="517366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0" name="Text Box 44"/>
          <p:cNvSpPr txBox="1">
            <a:spLocks noChangeArrowheads="1"/>
          </p:cNvSpPr>
          <p:nvPr/>
        </p:nvSpPr>
        <p:spPr bwMode="auto">
          <a:xfrm>
            <a:off x="860425" y="3067050"/>
            <a:ext cx="6969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66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7608888" y="3119438"/>
            <a:ext cx="69691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6600" i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88462" name="Oval 46"/>
          <p:cNvSpPr>
            <a:spLocks noChangeArrowheads="1"/>
          </p:cNvSpPr>
          <p:nvPr/>
        </p:nvSpPr>
        <p:spPr bwMode="auto">
          <a:xfrm>
            <a:off x="1997075" y="25955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7" name="Oval 51"/>
          <p:cNvSpPr>
            <a:spLocks noChangeArrowheads="1"/>
          </p:cNvSpPr>
          <p:nvPr/>
        </p:nvSpPr>
        <p:spPr bwMode="auto">
          <a:xfrm>
            <a:off x="1951038" y="33766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8" name="Text Box 52"/>
          <p:cNvSpPr txBox="1">
            <a:spLocks noChangeArrowheads="1"/>
          </p:cNvSpPr>
          <p:nvPr/>
        </p:nvSpPr>
        <p:spPr bwMode="auto">
          <a:xfrm>
            <a:off x="5867400" y="1981200"/>
            <a:ext cx="17399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  <a:sym typeface="Euclid Symbol" pitchFamily="18" charset="2"/>
              </a:rPr>
              <a:t>1</a:t>
            </a:r>
            <a:r>
              <a:rPr kumimoji="0" lang="en-US" altLang="zh-TW" sz="2400">
                <a:solidFill>
                  <a:srgbClr val="FF0000"/>
                </a:solidFill>
              </a:rPr>
              <a:t> arrow in</a:t>
            </a:r>
          </a:p>
        </p:txBody>
      </p:sp>
      <p:sp>
        <p:nvSpPr>
          <p:cNvPr id="188470" name="Text Box 54"/>
          <p:cNvSpPr txBox="1">
            <a:spLocks noChangeArrowheads="1"/>
          </p:cNvSpPr>
          <p:nvPr/>
        </p:nvSpPr>
        <p:spPr bwMode="auto">
          <a:xfrm>
            <a:off x="2587625" y="1295400"/>
            <a:ext cx="6099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TW"/>
              <a:t>is a</a:t>
            </a:r>
            <a:r>
              <a:rPr kumimoji="0" lang="en-US" altLang="zh-TW">
                <a:solidFill>
                  <a:schemeClr val="accent2"/>
                </a:solidFill>
              </a:rPr>
              <a:t> </a:t>
            </a:r>
            <a:r>
              <a:rPr kumimoji="0" lang="en-US" altLang="zh-TW" i="1">
                <a:solidFill>
                  <a:schemeClr val="accent2"/>
                </a:solidFill>
              </a:rPr>
              <a:t>sur</a:t>
            </a:r>
            <a:r>
              <a:rPr kumimoji="0" lang="en-US" altLang="zh-TW" i="1"/>
              <a:t>jection</a:t>
            </a:r>
            <a:r>
              <a:rPr kumimoji="0" lang="en-US" altLang="zh-TW">
                <a:solidFill>
                  <a:schemeClr val="accent2"/>
                </a:solidFill>
              </a:rPr>
              <a:t> </a:t>
            </a:r>
            <a:r>
              <a:rPr kumimoji="0" lang="en-US" altLang="zh-TW"/>
              <a:t>iff every output is possible.</a:t>
            </a:r>
          </a:p>
        </p:txBody>
      </p:sp>
      <p:graphicFrame>
        <p:nvGraphicFramePr>
          <p:cNvPr id="188471" name="Object 55"/>
          <p:cNvGraphicFramePr>
            <a:graphicFrameLocks noChangeAspect="1"/>
          </p:cNvGraphicFramePr>
          <p:nvPr/>
        </p:nvGraphicFramePr>
        <p:xfrm>
          <a:off x="762000" y="1219200"/>
          <a:ext cx="1727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8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17272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8472" name="Group 56"/>
          <p:cNvGrpSpPr>
            <a:grpSpLocks/>
          </p:cNvGrpSpPr>
          <p:nvPr/>
        </p:nvGrpSpPr>
        <p:grpSpPr bwMode="auto">
          <a:xfrm>
            <a:off x="3429000" y="1828800"/>
            <a:ext cx="2247900" cy="914400"/>
            <a:chOff x="2190" y="1068"/>
            <a:chExt cx="1416" cy="576"/>
          </a:xfrm>
        </p:grpSpPr>
        <p:sp>
          <p:nvSpPr>
            <p:cNvPr id="188473" name="Text Box 57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en-US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en-US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188474" name="Oval 58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5" name="Oval 59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8476" name="Object 60"/>
          <p:cNvGraphicFramePr>
            <a:graphicFrameLocks noChangeAspect="1"/>
          </p:cNvGraphicFramePr>
          <p:nvPr/>
        </p:nvGraphicFramePr>
        <p:xfrm>
          <a:off x="606425" y="5856288"/>
          <a:ext cx="44989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9" name="Equation" r:id="rId5" imgW="1473120" imgH="203040" progId="Equation.DSMT4">
                  <p:embed/>
                </p:oleObj>
              </mc:Choice>
              <mc:Fallback>
                <p:oleObj name="Equation" r:id="rId5" imgW="1473120" imgH="20304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5856288"/>
                        <a:ext cx="44989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78" name="Rectangle 62"/>
          <p:cNvSpPr>
            <a:spLocks noChangeArrowheads="1"/>
          </p:cNvSpPr>
          <p:nvPr/>
        </p:nvSpPr>
        <p:spPr bwMode="auto">
          <a:xfrm>
            <a:off x="5905500" y="5826125"/>
            <a:ext cx="17145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  </a:t>
            </a:r>
            <a:r>
              <a:rPr kumimoji="0" lang="en-US" altLang="zh-TW" sz="36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68" grpId="0" animBg="1"/>
      <p:bldP spid="1884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160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Bijections</a:t>
            </a:r>
          </a:p>
        </p:txBody>
      </p:sp>
      <p:grpSp>
        <p:nvGrpSpPr>
          <p:cNvPr id="186391" name="Group 23"/>
          <p:cNvGrpSpPr>
            <a:grpSpLocks/>
          </p:cNvGrpSpPr>
          <p:nvPr/>
        </p:nvGrpSpPr>
        <p:grpSpPr bwMode="auto">
          <a:xfrm>
            <a:off x="995363" y="2286000"/>
            <a:ext cx="7153275" cy="3276600"/>
            <a:chOff x="326" y="1632"/>
            <a:chExt cx="5167" cy="2608"/>
          </a:xfrm>
        </p:grpSpPr>
        <p:cxnSp>
          <p:nvCxnSpPr>
            <p:cNvPr id="186392" name="AutoShape 24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3" name="AutoShape 25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4" name="AutoShape 26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5" name="AutoShape 27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6" name="AutoShape 28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6397" name="Oval 29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8" name="Oval 30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9" name="Oval 31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0" name="Oval 32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1" name="Oval 33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2" name="Oval 34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3" name="Oval 35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186404" name="Oval 36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5" name="Oval 37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6" name="Oval 38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7" name="Oval 39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8" name="Oval 40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9" name="Text Box 41"/>
            <p:cNvSpPr txBox="1">
              <a:spLocks noChangeArrowheads="1"/>
            </p:cNvSpPr>
            <p:nvPr/>
          </p:nvSpPr>
          <p:spPr bwMode="auto">
            <a:xfrm>
              <a:off x="326" y="2357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008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86410" name="Text Box 42"/>
            <p:cNvSpPr txBox="1">
              <a:spLocks noChangeArrowheads="1"/>
            </p:cNvSpPr>
            <p:nvPr/>
          </p:nvSpPr>
          <p:spPr bwMode="auto">
            <a:xfrm>
              <a:off x="4990" y="2396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186416" name="Rectangle 48"/>
          <p:cNvSpPr>
            <a:spLocks noChangeArrowheads="1"/>
          </p:cNvSpPr>
          <p:nvPr/>
        </p:nvSpPr>
        <p:spPr bwMode="auto">
          <a:xfrm>
            <a:off x="2971800" y="12319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Comic Sans MS" pitchFamily="66" charset="0"/>
              </a:rPr>
              <a:t>is a </a:t>
            </a:r>
            <a:r>
              <a:rPr lang="en-US" altLang="zh-TW" sz="1800" i="1">
                <a:solidFill>
                  <a:srgbClr val="3333CC"/>
                </a:solidFill>
                <a:latin typeface="Comic Sans MS" pitchFamily="66" charset="0"/>
              </a:rPr>
              <a:t>bi</a:t>
            </a:r>
            <a:r>
              <a:rPr lang="en-US" altLang="zh-TW" sz="1800" i="1">
                <a:solidFill>
                  <a:srgbClr val="000000"/>
                </a:solidFill>
                <a:latin typeface="Comic Sans MS" pitchFamily="66" charset="0"/>
              </a:rPr>
              <a:t>jection</a:t>
            </a:r>
            <a:r>
              <a:rPr lang="en-US" altLang="zh-TW" sz="1800">
                <a:solidFill>
                  <a:srgbClr val="000000"/>
                </a:solidFill>
                <a:latin typeface="Comic Sans MS" pitchFamily="66" charset="0"/>
              </a:rPr>
              <a:t> iff it is surjection and injection.</a:t>
            </a:r>
          </a:p>
        </p:txBody>
      </p:sp>
      <p:graphicFrame>
        <p:nvGraphicFramePr>
          <p:cNvPr id="186417" name="Object 49"/>
          <p:cNvGraphicFramePr>
            <a:graphicFrameLocks noChangeAspect="1"/>
          </p:cNvGraphicFramePr>
          <p:nvPr/>
        </p:nvGraphicFramePr>
        <p:xfrm>
          <a:off x="1371600" y="1219200"/>
          <a:ext cx="1524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5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19200"/>
                        <a:ext cx="1524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6418" name="Group 50"/>
          <p:cNvGrpSpPr>
            <a:grpSpLocks/>
          </p:cNvGrpSpPr>
          <p:nvPr/>
        </p:nvGrpSpPr>
        <p:grpSpPr bwMode="auto">
          <a:xfrm>
            <a:off x="3448050" y="2057400"/>
            <a:ext cx="2247900" cy="914400"/>
            <a:chOff x="2190" y="1068"/>
            <a:chExt cx="1416" cy="576"/>
          </a:xfrm>
        </p:grpSpPr>
        <p:sp>
          <p:nvSpPr>
            <p:cNvPr id="186419" name="Text Box 51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186420" name="Oval 52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1" name="Oval 53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423" name="Text Box 55"/>
          <p:cNvSpPr txBox="1">
            <a:spLocks noChangeArrowheads="1"/>
          </p:cNvSpPr>
          <p:nvPr/>
        </p:nvSpPr>
        <p:spPr bwMode="auto">
          <a:xfrm>
            <a:off x="5257800" y="1752600"/>
            <a:ext cx="3059113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</a:rPr>
              <a:t>exactly one arrow in</a:t>
            </a:r>
          </a:p>
        </p:txBody>
      </p:sp>
      <p:sp>
        <p:nvSpPr>
          <p:cNvPr id="186425" name="Rectangle 57"/>
          <p:cNvSpPr>
            <a:spLocks noChangeArrowheads="1"/>
          </p:cNvSpPr>
          <p:nvPr/>
        </p:nvSpPr>
        <p:spPr bwMode="auto">
          <a:xfrm>
            <a:off x="3659188" y="5562600"/>
            <a:ext cx="1835150" cy="65087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  </a:t>
            </a:r>
            <a:r>
              <a:rPr kumimoji="0" lang="en-US" altLang="zh-TW" sz="36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23" grpId="0" animBg="1"/>
      <p:bldP spid="1864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507" name="Group 75"/>
          <p:cNvGraphicFramePr>
            <a:graphicFrameLocks noGrp="1"/>
          </p:cNvGraphicFramePr>
          <p:nvPr/>
        </p:nvGraphicFramePr>
        <p:xfrm>
          <a:off x="304800" y="1219200"/>
          <a:ext cx="8458200" cy="4216400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Codomain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Injective?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Surjective?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f(x)=sin(x)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f(x)=2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Positive 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f(x)=x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Non-negative 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Reverse 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Bit strings of length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Bit strings of length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2488" name="Text Box 56"/>
          <p:cNvSpPr txBox="1">
            <a:spLocks noChangeArrowheads="1"/>
          </p:cNvSpPr>
          <p:nvPr/>
        </p:nvSpPr>
        <p:spPr bwMode="auto">
          <a:xfrm>
            <a:off x="3048000" y="4572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402492" name="Text Box 60"/>
          <p:cNvSpPr txBox="1">
            <a:spLocks noChangeArrowheads="1"/>
          </p:cNvSpPr>
          <p:nvPr/>
        </p:nvSpPr>
        <p:spPr bwMode="auto">
          <a:xfrm>
            <a:off x="1630363" y="5764213"/>
            <a:ext cx="5892800" cy="78898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Whether a function is injective, surjective, bijective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depends on its domain and the codomain.</a:t>
            </a:r>
          </a:p>
        </p:txBody>
      </p:sp>
      <p:sp>
        <p:nvSpPr>
          <p:cNvPr id="402493" name="Rectangle 61"/>
          <p:cNvSpPr>
            <a:spLocks noChangeArrowheads="1"/>
          </p:cNvSpPr>
          <p:nvPr/>
        </p:nvSpPr>
        <p:spPr bwMode="auto">
          <a:xfrm>
            <a:off x="4572000" y="22098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4" name="Rectangle 62"/>
          <p:cNvSpPr>
            <a:spLocks noChangeArrowheads="1"/>
          </p:cNvSpPr>
          <p:nvPr/>
        </p:nvSpPr>
        <p:spPr bwMode="auto">
          <a:xfrm>
            <a:off x="6019800" y="22098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5" name="Rectangle 63"/>
          <p:cNvSpPr>
            <a:spLocks noChangeArrowheads="1"/>
          </p:cNvSpPr>
          <p:nvPr/>
        </p:nvSpPr>
        <p:spPr bwMode="auto">
          <a:xfrm>
            <a:off x="7361238" y="22098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6" name="Rectangle 64"/>
          <p:cNvSpPr>
            <a:spLocks noChangeArrowheads="1"/>
          </p:cNvSpPr>
          <p:nvPr/>
        </p:nvSpPr>
        <p:spPr bwMode="auto">
          <a:xfrm>
            <a:off x="7361238" y="38862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7" name="Rectangle 65"/>
          <p:cNvSpPr>
            <a:spLocks noChangeArrowheads="1"/>
          </p:cNvSpPr>
          <p:nvPr/>
        </p:nvSpPr>
        <p:spPr bwMode="auto">
          <a:xfrm>
            <a:off x="4541838" y="38862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8" name="Rectangle 66"/>
          <p:cNvSpPr>
            <a:spLocks noChangeArrowheads="1"/>
          </p:cNvSpPr>
          <p:nvPr/>
        </p:nvSpPr>
        <p:spPr bwMode="auto">
          <a:xfrm>
            <a:off x="4540250" y="3048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499" name="Rectangle 67"/>
          <p:cNvSpPr>
            <a:spLocks noChangeArrowheads="1"/>
          </p:cNvSpPr>
          <p:nvPr/>
        </p:nvSpPr>
        <p:spPr bwMode="auto">
          <a:xfrm>
            <a:off x="5943600" y="3062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0" name="Rectangle 68"/>
          <p:cNvSpPr>
            <a:spLocks noChangeArrowheads="1"/>
          </p:cNvSpPr>
          <p:nvPr/>
        </p:nvSpPr>
        <p:spPr bwMode="auto">
          <a:xfrm>
            <a:off x="7359650" y="3062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1" name="Rectangle 69"/>
          <p:cNvSpPr>
            <a:spLocks noChangeArrowheads="1"/>
          </p:cNvSpPr>
          <p:nvPr/>
        </p:nvSpPr>
        <p:spPr bwMode="auto">
          <a:xfrm>
            <a:off x="7359650" y="4648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2" name="Rectangle 70"/>
          <p:cNvSpPr>
            <a:spLocks noChangeArrowheads="1"/>
          </p:cNvSpPr>
          <p:nvPr/>
        </p:nvSpPr>
        <p:spPr bwMode="auto">
          <a:xfrm>
            <a:off x="5943600" y="4648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3" name="Rectangle 71"/>
          <p:cNvSpPr>
            <a:spLocks noChangeArrowheads="1"/>
          </p:cNvSpPr>
          <p:nvPr/>
        </p:nvSpPr>
        <p:spPr bwMode="auto">
          <a:xfrm>
            <a:off x="4540250" y="4662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4" name="Rectangle 72"/>
          <p:cNvSpPr>
            <a:spLocks noChangeArrowheads="1"/>
          </p:cNvSpPr>
          <p:nvPr/>
        </p:nvSpPr>
        <p:spPr bwMode="auto">
          <a:xfrm>
            <a:off x="5943600" y="3886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92" grpId="0" animBg="1"/>
      <p:bldP spid="402493" grpId="0"/>
      <p:bldP spid="402494" grpId="0"/>
      <p:bldP spid="402495" grpId="0"/>
      <p:bldP spid="402496" grpId="0"/>
      <p:bldP spid="402497" grpId="0"/>
      <p:bldP spid="402498" grpId="0"/>
      <p:bldP spid="402499" grpId="0"/>
      <p:bldP spid="402500" grpId="0"/>
      <p:bldP spid="402501" grpId="0"/>
      <p:bldP spid="402502" grpId="0"/>
      <p:bldP spid="402503" grpId="0"/>
      <p:bldP spid="40250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e^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48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\log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735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\sin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1"/>
  <p:tag name="PICTUREFILESIZE" val="69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\sqrt{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3"/>
  <p:tag name="PICTUREFILESIZE" val="50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B| = 90 \times 10^{25} + 1 \leq 0.901 \times 10^{27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9"/>
  <p:tag name="PICTUREFILESIZE" val="1468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|2^A| = 2^{90} \geq 1.237 \times 10^{27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55"/>
  <p:tag name="PICTUREFILESIZE" val="1216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5286</TotalTime>
  <Words>3432</Words>
  <Application>Microsoft Office PowerPoint</Application>
  <PresentationFormat>On-screen Show (4:3)</PresentationFormat>
  <Paragraphs>382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Default Design</vt:lpstr>
      <vt:lpstr>Equation</vt:lpstr>
      <vt:lpstr>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120</cp:revision>
  <dcterms:created xsi:type="dcterms:W3CDTF">2007-08-29T04:27:34Z</dcterms:created>
  <dcterms:modified xsi:type="dcterms:W3CDTF">2015-03-12T04:31:09Z</dcterms:modified>
</cp:coreProperties>
</file>