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02" r:id="rId3"/>
    <p:sldId id="406" r:id="rId4"/>
    <p:sldId id="382" r:id="rId5"/>
    <p:sldId id="417" r:id="rId6"/>
    <p:sldId id="354" r:id="rId7"/>
    <p:sldId id="342" r:id="rId8"/>
    <p:sldId id="356" r:id="rId9"/>
    <p:sldId id="343" r:id="rId10"/>
    <p:sldId id="357" r:id="rId11"/>
    <p:sldId id="408" r:id="rId12"/>
    <p:sldId id="358" r:id="rId13"/>
    <p:sldId id="359" r:id="rId14"/>
    <p:sldId id="409" r:id="rId15"/>
    <p:sldId id="362" r:id="rId16"/>
    <p:sldId id="361" r:id="rId17"/>
    <p:sldId id="413" r:id="rId18"/>
    <p:sldId id="414" r:id="rId19"/>
    <p:sldId id="415" r:id="rId20"/>
    <p:sldId id="416" r:id="rId21"/>
    <p:sldId id="363" r:id="rId22"/>
    <p:sldId id="403" r:id="rId23"/>
    <p:sldId id="364" r:id="rId24"/>
    <p:sldId id="410" r:id="rId25"/>
    <p:sldId id="347" r:id="rId26"/>
    <p:sldId id="368" r:id="rId27"/>
    <p:sldId id="385" r:id="rId28"/>
    <p:sldId id="348" r:id="rId29"/>
    <p:sldId id="381" r:id="rId30"/>
    <p:sldId id="411" r:id="rId31"/>
    <p:sldId id="351" r:id="rId32"/>
    <p:sldId id="404" r:id="rId33"/>
    <p:sldId id="387" r:id="rId34"/>
    <p:sldId id="389" r:id="rId35"/>
    <p:sldId id="405" r:id="rId36"/>
    <p:sldId id="407" r:id="rId37"/>
    <p:sldId id="412" r:id="rId38"/>
  </p:sldIdLst>
  <p:sldSz cx="9144000" cy="6858000" type="screen4x3"/>
  <p:notesSz cx="6858000" cy="9144000"/>
  <p:custDataLst>
    <p:tags r:id="rId40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D40D6BA-9BBF-4840-AB66-D1B2CB6176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426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0E728-BBB0-4A4F-A91A-84599ED66737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3D506-0B65-4771-A01E-B4E9F819C5BC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25900-565A-4EC2-83C3-D850CB3B18C8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16916-8066-4736-8E6A-20C1193930A4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CDD7-5CDF-4697-8E5F-8AA232880E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323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3FF52-B6BE-4EBB-A1F8-5601CA0EB2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43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6F5-BA95-41F6-A608-2D98D57B3A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852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6ED11-5678-41AD-9A8E-72DF4DCDD8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31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61903-7902-42F3-BE31-FFFC248B9E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272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A277D-AD3E-444F-AB03-23483CBA0C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451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FBF56-C647-41D0-9C54-7E4B398433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588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1377-A697-4FF6-836E-9E04E7DE63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14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41A-262A-48F7-971D-AABA4D431C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520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3015-E80E-45E7-B1EA-E7B1BDFAB8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014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D07C-AEDA-4A83-8DBC-02DE397DF5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95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D25383B-4458-4A9D-B106-8698ED0A22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15.xml"/><Relationship Id="rId7" Type="http://schemas.openxmlformats.org/officeDocument/2006/relationships/image" Target="../media/image14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1.pn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20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19.png"/><Relationship Id="rId5" Type="http://schemas.openxmlformats.org/officeDocument/2006/relationships/tags" Target="../tags/tag21.xml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tags" Target="../tags/tag20.xml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8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27.png"/><Relationship Id="rId5" Type="http://schemas.openxmlformats.org/officeDocument/2006/relationships/tags" Target="../tags/tag28.xml"/><Relationship Id="rId10" Type="http://schemas.openxmlformats.org/officeDocument/2006/relationships/image" Target="../media/image26.png"/><Relationship Id="rId4" Type="http://schemas.openxmlformats.org/officeDocument/2006/relationships/tags" Target="../tags/tag27.xml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37.xml"/><Relationship Id="rId7" Type="http://schemas.openxmlformats.org/officeDocument/2006/relationships/image" Target="../media/image35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8.xml"/><Relationship Id="rId9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41.xml"/><Relationship Id="rId7" Type="http://schemas.openxmlformats.org/officeDocument/2006/relationships/image" Target="../media/image38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3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2.xml"/><Relationship Id="rId9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tags" Target="../tags/tag45.xml"/><Relationship Id="rId7" Type="http://schemas.openxmlformats.org/officeDocument/2006/relationships/image" Target="../media/image42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4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6.xml"/><Relationship Id="rId9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51.png"/><Relationship Id="rId2" Type="http://schemas.openxmlformats.org/officeDocument/2006/relationships/tags" Target="../tags/tag48.xml"/><Relationship Id="rId16" Type="http://schemas.openxmlformats.org/officeDocument/2006/relationships/image" Target="../media/image50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image" Target="../media/image49.png"/><Relationship Id="rId10" Type="http://schemas.openxmlformats.org/officeDocument/2006/relationships/tags" Target="../tags/tag56.xml"/><Relationship Id="rId19" Type="http://schemas.openxmlformats.org/officeDocument/2006/relationships/image" Target="../media/image53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4" Type="http://schemas.openxmlformats.org/officeDocument/2006/relationships/image" Target="../media/image5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8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0" Type="http://schemas.openxmlformats.org/officeDocument/2006/relationships/image" Target="../media/image9.png"/><Relationship Id="rId4" Type="http://schemas.openxmlformats.org/officeDocument/2006/relationships/tags" Target="../tags/tag9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altLang="zh-TW" sz="3200">
                <a:latin typeface="Comic Sans MS" pitchFamily="66" charset="0"/>
              </a:rPr>
              <a:t>First Order Logic</a:t>
            </a:r>
          </a:p>
        </p:txBody>
      </p:sp>
      <p:pic>
        <p:nvPicPr>
          <p:cNvPr id="2076" name="Picture 28" descr="Kurt_G%C3%B6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2047875"/>
            <a:ext cx="1830387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30213" y="1447800"/>
            <a:ext cx="8281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Goldbach’s conjecture</a:t>
            </a:r>
            <a:r>
              <a:rPr lang="en-US" altLang="en-US"/>
              <a:t>: Every even number is the sum of two prime numbers.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33400" y="4348163"/>
            <a:ext cx="265271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write prime(p)?</a:t>
            </a:r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1903413" y="457200"/>
            <a:ext cx="533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Translating Mathematical Theorem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813752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we have a predicate prime(x) to determine if x is a prime number.</a:t>
            </a:r>
          </a:p>
        </p:txBody>
      </p:sp>
      <p:pic>
        <p:nvPicPr>
          <p:cNvPr id="154641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43488"/>
            <a:ext cx="19812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5" name="Picture 2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2862263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7" name="Picture 2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333750"/>
            <a:ext cx="7375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648" name="Picture 2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48313"/>
            <a:ext cx="836295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1" grpId="0" animBg="1"/>
      <p:bldP spid="1546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1981200" y="1855788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61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Negations of Quantified Statements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26876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Everyone likes football.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4502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statement?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396875" y="4191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(generalized) DeMorgan’s Law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57200" y="2590800"/>
            <a:ext cx="83994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 everyone likes football = There exists someone who doesn’t like football.</a:t>
            </a:r>
          </a:p>
        </p:txBody>
      </p:sp>
      <p:pic>
        <p:nvPicPr>
          <p:cNvPr id="155660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376613"/>
            <a:ext cx="3114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56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89313"/>
            <a:ext cx="17462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4038600" y="4195763"/>
            <a:ext cx="4181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Say the domain has only three values.</a:t>
            </a:r>
          </a:p>
        </p:txBody>
      </p:sp>
      <p:pic>
        <p:nvPicPr>
          <p:cNvPr id="155666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91200"/>
            <a:ext cx="33528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68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91200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69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3200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71" name="Picture 2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73" name="Picture 2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00663"/>
            <a:ext cx="35020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63500" y="6389688"/>
            <a:ext cx="9080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same idea can be used to prove it for any number of variables, by mathematical induction.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 animBg="1"/>
      <p:bldP spid="155663" grpId="0" animBg="1"/>
      <p:bldP spid="1556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1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Negations of Quantified Statements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488950" y="1295400"/>
            <a:ext cx="32448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 plant that can fly.</a:t>
            </a:r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457200" y="1905000"/>
            <a:ext cx="4502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statement?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457200" y="2590800"/>
            <a:ext cx="60626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 exists a plant that can fly = every plant cannot fly.</a:t>
            </a:r>
          </a:p>
        </p:txBody>
      </p:sp>
      <p:pic>
        <p:nvPicPr>
          <p:cNvPr id="156685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9313"/>
            <a:ext cx="3114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396875" y="4191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(generalized) DeMorgan’s Law</a:t>
            </a:r>
          </a:p>
        </p:txBody>
      </p:sp>
      <p:pic>
        <p:nvPicPr>
          <p:cNvPr id="156680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3389313"/>
            <a:ext cx="17668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4038600" y="4195763"/>
            <a:ext cx="4181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Say the domain has only three values.</a:t>
            </a:r>
          </a:p>
        </p:txBody>
      </p:sp>
      <p:pic>
        <p:nvPicPr>
          <p:cNvPr id="156691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4343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69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03875"/>
            <a:ext cx="33528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693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19800"/>
            <a:ext cx="1371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63500" y="6389688"/>
            <a:ext cx="9080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same idea can be used to prove it for any number of variables, by mathematical induction.</a:t>
            </a:r>
          </a:p>
        </p:txBody>
      </p:sp>
      <p:pic>
        <p:nvPicPr>
          <p:cNvPr id="156696" name="Picture 2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5178425"/>
            <a:ext cx="35020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4" grpId="0" animBg="1"/>
      <p:bldP spid="156686" grpId="0"/>
      <p:bldP spid="156690" grpId="0" animBg="1"/>
      <p:bldP spid="1566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1981200" y="1855788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tx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743200" y="1919288"/>
            <a:ext cx="3614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interpret this sentence?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827088" y="2819400"/>
            <a:ext cx="7494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every computer virus, there is an anti-virus program that kills it.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765300" y="3962400"/>
            <a:ext cx="55499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For every attack, I have a defense: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MYDOOM</a:t>
            </a:r>
            <a:r>
              <a:rPr lang="en-US" altLang="en-US" sz="1800">
                <a:latin typeface="Comic Sans MS" pitchFamily="66" charset="0"/>
              </a:rPr>
              <a:t>,  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Defender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ILOVEYOU</a:t>
            </a:r>
            <a:r>
              <a:rPr lang="en-US" altLang="en-US" sz="1800">
                <a:latin typeface="Comic Sans MS" pitchFamily="66" charset="0"/>
              </a:rPr>
              <a:t>,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Norton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against </a:t>
            </a:r>
            <a:r>
              <a:rPr lang="en-US" altLang="en-US" sz="1800" b="1">
                <a:solidFill>
                  <a:srgbClr val="CC00CC"/>
                </a:solidFill>
                <a:latin typeface="Comic Sans MS" pitchFamily="66" charset="0"/>
              </a:rPr>
              <a:t>BABLAS</a:t>
            </a:r>
            <a:r>
              <a:rPr lang="en-US" altLang="en-US" sz="1800">
                <a:latin typeface="Comic Sans MS" pitchFamily="66" charset="0"/>
              </a:rPr>
              <a:t>,      use</a:t>
            </a:r>
            <a:r>
              <a:rPr lang="en-US" altLang="en-US" sz="180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Comic Sans MS" pitchFamily="66" charset="0"/>
              </a:rPr>
              <a:t>Zonealarm </a:t>
            </a:r>
            <a:r>
              <a:rPr lang="en-US" altLang="en-US" sz="1800">
                <a:latin typeface="Comic Sans MS" pitchFamily="66" charset="0"/>
              </a:rPr>
              <a:t>…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1800" b="1">
                <a:solidFill>
                  <a:srgbClr val="E80616"/>
                </a:solidFill>
                <a:latin typeface="Comic Sans MS" pitchFamily="66" charset="0"/>
                <a:sym typeface="Euclid Symbol" pitchFamily="18" charset="2"/>
              </a:rPr>
              <a:t></a:t>
            </a:r>
            <a:r>
              <a:rPr lang="en-US" altLang="en-US" sz="1800">
                <a:solidFill>
                  <a:srgbClr val="E80616"/>
                </a:solidFill>
                <a:latin typeface="Comic Sans MS" pitchFamily="66" charset="0"/>
                <a:sym typeface="Euclid Symbol" pitchFamily="18" charset="2"/>
              </a:rPr>
              <a:t>  is e</a:t>
            </a:r>
            <a:r>
              <a:rPr lang="en-US" altLang="en-US" sz="1800">
                <a:solidFill>
                  <a:srgbClr val="E80616"/>
                </a:solidFill>
                <a:latin typeface="Comic Sans MS" pitchFamily="66" charset="0"/>
              </a:rPr>
              <a:t>xpensive!</a:t>
            </a:r>
          </a:p>
        </p:txBody>
      </p:sp>
      <p:pic>
        <p:nvPicPr>
          <p:cNvPr id="160777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3232150"/>
            <a:ext cx="33099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0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27088" y="2667000"/>
            <a:ext cx="748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one single anti-virus program that kills all computer viruses.</a:t>
            </a:r>
          </a:p>
        </p:txBody>
      </p:sp>
      <p:pic>
        <p:nvPicPr>
          <p:cNvPr id="15975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117850"/>
            <a:ext cx="328771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2743200" y="1919288"/>
            <a:ext cx="3614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interpret this sentence?</a:t>
            </a: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1981200" y="3886200"/>
            <a:ext cx="5251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 have </a:t>
            </a:r>
            <a:r>
              <a:rPr lang="en-US" altLang="en-US" sz="1800" i="1">
                <a:latin typeface="Comic Sans MS" pitchFamily="66" charset="0"/>
              </a:rPr>
              <a:t>one</a:t>
            </a:r>
            <a:r>
              <a:rPr lang="en-US" altLang="en-US" sz="1800">
                <a:latin typeface="Comic Sans MS" pitchFamily="66" charset="0"/>
              </a:rPr>
              <a:t> defense good against every attack.</a:t>
            </a:r>
          </a:p>
          <a:p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048000" y="4495800"/>
            <a:ext cx="32369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Example: </a:t>
            </a:r>
            <a:r>
              <a:rPr kumimoji="0" lang="en-US" altLang="en-US">
                <a:solidFill>
                  <a:schemeClr val="accent2"/>
                </a:solidFill>
              </a:rPr>
              <a:t>P</a:t>
            </a:r>
            <a:r>
              <a:rPr kumimoji="0" lang="en-US" altLang="en-US"/>
              <a:t> is </a:t>
            </a:r>
            <a:r>
              <a:rPr kumimoji="0" lang="en-US" altLang="en-US">
                <a:solidFill>
                  <a:schemeClr val="accent2"/>
                </a:solidFill>
              </a:rPr>
              <a:t>CSE-antivirus,</a:t>
            </a:r>
            <a:endParaRPr kumimoji="0" lang="en-US" altLang="en-US"/>
          </a:p>
          <a:p>
            <a:pPr>
              <a:lnSpc>
                <a:spcPct val="130000"/>
              </a:lnSpc>
            </a:pPr>
            <a:r>
              <a:rPr kumimoji="0" lang="en-US" altLang="en-US"/>
              <a:t>protects against </a:t>
            </a:r>
            <a:r>
              <a:rPr kumimoji="0" lang="en-US" altLang="en-US" i="1"/>
              <a:t>ALL </a:t>
            </a:r>
            <a:r>
              <a:rPr kumimoji="0" lang="en-US" altLang="en-US">
                <a:solidFill>
                  <a:srgbClr val="CC00CC"/>
                </a:solidFill>
              </a:rPr>
              <a:t>viruses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3384550" y="5486400"/>
            <a:ext cx="2297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That’s much better!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1563688" y="6019800"/>
            <a:ext cx="5980112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Order of quantifiers is very important!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/>
      <p:bldP spid="159761" grpId="0"/>
      <p:bldP spid="159762" grpId="0"/>
      <p:bldP spid="159763" grpId="0"/>
      <p:bldP spid="1597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19285" name="Group 149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9287" name="Picture 15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1905000"/>
            <a:ext cx="57658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288" name="Text Box 152"/>
          <p:cNvSpPr txBox="1">
            <a:spLocks noChangeArrowheads="1"/>
          </p:cNvSpPr>
          <p:nvPr/>
        </p:nvSpPr>
        <p:spPr bwMode="auto">
          <a:xfrm>
            <a:off x="2312988" y="5957888"/>
            <a:ext cx="446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this table satisfies the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20164" name="Group 4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1600200" y="5867400"/>
            <a:ext cx="59245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if the order of the quantifiers are changes,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then this table no longer satisfies the new statement.</a:t>
            </a:r>
          </a:p>
        </p:txBody>
      </p:sp>
      <p:pic>
        <p:nvPicPr>
          <p:cNvPr id="220217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901825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2911475" y="45720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Order of Quantifiers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325688" y="1260475"/>
            <a:ext cx="453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say we have an array A of size 6x6.</a:t>
            </a:r>
          </a:p>
        </p:txBody>
      </p:sp>
      <p:graphicFrame>
        <p:nvGraphicFramePr>
          <p:cNvPr id="221242" name="Group 58"/>
          <p:cNvGraphicFramePr>
            <a:graphicFrameLocks noGrp="1"/>
          </p:cNvGraphicFramePr>
          <p:nvPr/>
        </p:nvGraphicFramePr>
        <p:xfrm>
          <a:off x="2819400" y="2514600"/>
          <a:ext cx="3429000" cy="3108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39" name="Text Box 55"/>
          <p:cNvSpPr txBox="1">
            <a:spLocks noChangeArrowheads="1"/>
          </p:cNvSpPr>
          <p:nvPr/>
        </p:nvSpPr>
        <p:spPr bwMode="auto">
          <a:xfrm>
            <a:off x="1004888" y="6019800"/>
            <a:ext cx="7072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 satisfy the new statement, there must be a row with all ones.</a:t>
            </a:r>
          </a:p>
        </p:txBody>
      </p:sp>
      <p:pic>
        <p:nvPicPr>
          <p:cNvPr id="221240" name="Picture 5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901825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304800" y="1295400"/>
            <a:ext cx="84978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Last time we talked about propositional logic, a logic on simple statements.</a:t>
            </a:r>
          </a:p>
          <a:p>
            <a:endParaRPr lang="en-US" altLang="zh-TW"/>
          </a:p>
          <a:p>
            <a:r>
              <a:rPr lang="en-US" altLang="zh-TW"/>
              <a:t>This time we will talk about first order logic, a logic on quantified statements.</a:t>
            </a:r>
          </a:p>
          <a:p>
            <a:endParaRPr lang="en-US" altLang="zh-TW"/>
          </a:p>
          <a:p>
            <a:r>
              <a:rPr lang="en-US" altLang="zh-TW"/>
              <a:t>First order logic is much more expressive than propositional logic.</a:t>
            </a:r>
          </a:p>
          <a:p>
            <a:endParaRPr lang="en-US" altLang="zh-TW"/>
          </a:p>
          <a:p>
            <a:r>
              <a:rPr lang="en-US" altLang="zh-TW"/>
              <a:t>The topics on first order logic are: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1981200" y="3700463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62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Questions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667000" y="1260475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Are these statements equivalent?</a:t>
            </a:r>
          </a:p>
        </p:txBody>
      </p:sp>
      <p:pic>
        <p:nvPicPr>
          <p:cNvPr id="222265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898650"/>
            <a:ext cx="576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67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2457450"/>
            <a:ext cx="576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68" name="Text Box 60"/>
          <p:cNvSpPr txBox="1">
            <a:spLocks noChangeArrowheads="1"/>
          </p:cNvSpPr>
          <p:nvPr/>
        </p:nvSpPr>
        <p:spPr bwMode="auto">
          <a:xfrm>
            <a:off x="2644775" y="35052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Are these statements equivalent?</a:t>
            </a:r>
          </a:p>
        </p:txBody>
      </p:sp>
      <p:pic>
        <p:nvPicPr>
          <p:cNvPr id="222271" name="Picture 6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4140200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72" name="Picture 6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4699000"/>
            <a:ext cx="57483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73" name="Text Box 65"/>
          <p:cNvSpPr txBox="1">
            <a:spLocks noChangeArrowheads="1"/>
          </p:cNvSpPr>
          <p:nvPr/>
        </p:nvSpPr>
        <p:spPr bwMode="auto">
          <a:xfrm>
            <a:off x="1447800" y="5562600"/>
            <a:ext cx="63119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Yes, in general, you can change the order of two “foralls”,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you can change the order of two “exists”.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282950" y="457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Negations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1295400" y="1066800"/>
            <a:ext cx="6470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anti-virus program killing every computer virus.</a:t>
            </a:r>
          </a:p>
        </p:txBody>
      </p:sp>
      <p:pic>
        <p:nvPicPr>
          <p:cNvPr id="16179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600200"/>
            <a:ext cx="328771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400300" y="23622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negation of this sentence?</a:t>
            </a:r>
          </a:p>
        </p:txBody>
      </p:sp>
      <p:pic>
        <p:nvPicPr>
          <p:cNvPr id="161804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3048000"/>
            <a:ext cx="39576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1355725" y="5486400"/>
            <a:ext cx="63754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every program, there is some virus that it can not kill.</a:t>
            </a:r>
          </a:p>
        </p:txBody>
      </p:sp>
      <p:pic>
        <p:nvPicPr>
          <p:cNvPr id="161809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71900"/>
            <a:ext cx="4419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81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27550"/>
            <a:ext cx="3749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/>
      <p:bldP spid="16180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495617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a smallest positive integer.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no smallest positive real number.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infinitely many prime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838200" y="1371600"/>
            <a:ext cx="495617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a smallest positive integer.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is no smallest positive real number.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infinitely many prime numbers.</a:t>
            </a:r>
          </a:p>
        </p:txBody>
      </p:sp>
      <p:pic>
        <p:nvPicPr>
          <p:cNvPr id="16282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47323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34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3578225"/>
            <a:ext cx="4794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41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849938"/>
            <a:ext cx="90471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843" name="Picture 2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40338"/>
            <a:ext cx="34004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1981200" y="1855788"/>
            <a:ext cx="5118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>
                <a:solidFill>
                  <a:schemeClr val="bg2"/>
                </a:solidFill>
              </a:rPr>
              <a:t> (Optional) 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109913" y="4860925"/>
            <a:ext cx="29860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en-US">
                <a:solidFill>
                  <a:srgbClr val="006600"/>
                </a:solidFill>
                <a:latin typeface="Comic Sans MS" pitchFamily="66" charset="0"/>
              </a:rPr>
              <a:t>True</a:t>
            </a: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b="1" i="1">
                <a:latin typeface="Comic Sans MS" pitchFamily="66" charset="0"/>
              </a:rPr>
              <a:t>no matter what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the Domain is,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or the predicates are.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633538" y="4100513"/>
            <a:ext cx="565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ym typeface="Symbol" pitchFamily="18" charset="2"/>
              </a:rPr>
              <a:t>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 [</a:t>
            </a:r>
            <a:r>
              <a:rPr kumimoji="0" lang="en-US" altLang="en-US" sz="2400" i="1">
                <a:sym typeface="Symbol" pitchFamily="18" charset="2"/>
              </a:rPr>
              <a:t>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ym typeface="Euclid Symbol" pitchFamily="18" charset="2"/>
              </a:rPr>
              <a:t></a:t>
            </a:r>
            <a:r>
              <a:rPr kumimoji="0" lang="en-US" altLang="en-US" sz="2400">
                <a:sym typeface="Symbol" pitchFamily="18" charset="2"/>
              </a:rPr>
              <a:t> </a:t>
            </a:r>
            <a:r>
              <a:rPr kumimoji="0" lang="en-US" altLang="en-US" sz="2400" i="1">
                <a:sym typeface="Symbol" pitchFamily="18" charset="2"/>
              </a:rPr>
              <a:t>P</a:t>
            </a:r>
            <a:r>
              <a:rPr kumimoji="0" lang="en-US" altLang="en-US" sz="2400">
                <a:sym typeface="Symbol" pitchFamily="18" charset="2"/>
              </a:rPr>
              <a:t>(z)] </a:t>
            </a:r>
            <a:r>
              <a:rPr kumimoji="0" lang="en-US" altLang="en-US" sz="240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>
                <a:sym typeface="Symbol" pitchFamily="18" charset="2"/>
              </a:rPr>
              <a:t>[</a:t>
            </a:r>
            <a:r>
              <a:rPr kumimoji="0" lang="en-US" altLang="en-US" sz="2400" i="1">
                <a:sym typeface="Symbol" pitchFamily="18" charset="2"/>
              </a:rPr>
              <a:t>x.Q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x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ym typeface="Euclid Symbol" pitchFamily="18" charset="2"/>
              </a:rPr>
              <a:t></a:t>
            </a:r>
            <a:r>
              <a:rPr kumimoji="0" lang="en-US" altLang="en-US" sz="2400">
                <a:sym typeface="Symbol" pitchFamily="18" charset="2"/>
              </a:rPr>
              <a:t> </a:t>
            </a:r>
            <a:r>
              <a:rPr kumimoji="0" lang="en-US" altLang="en-US" sz="2400" i="1">
                <a:sym typeface="Symbol" pitchFamily="18" charset="2"/>
              </a:rPr>
              <a:t>y.P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y</a:t>
            </a:r>
            <a:r>
              <a:rPr kumimoji="0" lang="en-US" altLang="en-US" sz="2400">
                <a:sym typeface="Symbol" pitchFamily="18" charset="2"/>
              </a:rPr>
              <a:t>)]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3106738" y="298767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7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987675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Predicate Calculus Validity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600200" y="2743200"/>
            <a:ext cx="591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en-US">
                <a:solidFill>
                  <a:srgbClr val="006600"/>
                </a:solidFill>
                <a:latin typeface="Comic Sans MS" pitchFamily="66" charset="0"/>
              </a:rPr>
              <a:t>True</a:t>
            </a: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b="1" i="1">
                <a:latin typeface="Comic Sans MS" pitchFamily="66" charset="0"/>
              </a:rPr>
              <a:t>no matter what </a:t>
            </a:r>
            <a:r>
              <a:rPr kumimoji="0" lang="en-US" altLang="en-US">
                <a:latin typeface="Comic Sans MS" pitchFamily="66" charset="0"/>
              </a:rPr>
              <a:t>the truth values of </a:t>
            </a:r>
            <a:r>
              <a:rPr kumimoji="0" lang="en-US" altLang="en-US" i="1">
                <a:latin typeface="Comic Sans MS" pitchFamily="66" charset="0"/>
              </a:rPr>
              <a:t>A</a:t>
            </a:r>
            <a:r>
              <a:rPr kumimoji="0" lang="en-US" altLang="en-US">
                <a:latin typeface="Comic Sans MS" pitchFamily="66" charset="0"/>
              </a:rPr>
              <a:t> and </a:t>
            </a:r>
            <a:r>
              <a:rPr kumimoji="0" lang="en-US" altLang="en-US" i="1"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 are</a:t>
            </a:r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2971800" y="1828800"/>
          <a:ext cx="3200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8" name="Equation" r:id="rId5" imgW="1257120" imgH="253800" progId="Equation.DSMT4">
                  <p:embed/>
                </p:oleObj>
              </mc:Choice>
              <mc:Fallback>
                <p:oleObj name="Equation" r:id="rId5" imgW="12571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3200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497013" y="1295400"/>
            <a:ext cx="2389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Propositional validity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94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Predicate calculus validity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143000" y="6262688"/>
            <a:ext cx="68167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That is, logically correct, independent of the specific content.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/>
      <p:bldP spid="109577" grpId="0"/>
      <p:bldP spid="10957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568450" y="457200"/>
            <a:ext cx="600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Arguments with Quantified Statements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273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instantiation:</a:t>
            </a:r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990600" y="2667000"/>
            <a:ext cx="286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modus ponens:</a:t>
            </a:r>
          </a:p>
        </p:txBody>
      </p:sp>
      <p:pic>
        <p:nvPicPr>
          <p:cNvPr id="166925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3178175"/>
            <a:ext cx="2359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27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43313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29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4048125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1022350" y="4662488"/>
            <a:ext cx="285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modus tollens:</a:t>
            </a:r>
          </a:p>
        </p:txBody>
      </p:sp>
      <p:pic>
        <p:nvPicPr>
          <p:cNvPr id="166931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359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6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6105525"/>
            <a:ext cx="869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7" name="Picture 2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0" y="5707063"/>
            <a:ext cx="869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8" name="Picture 2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9" name="Picture 2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0" name="Picture 2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752600"/>
            <a:ext cx="117951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2" name="Picture 3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3" name="Picture 31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3" grpId="0"/>
      <p:bldP spid="1669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2682875" y="457200"/>
            <a:ext cx="372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Universal Generalization</a:t>
            </a:r>
          </a:p>
        </p:txBody>
      </p:sp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3330575" y="1219200"/>
          <a:ext cx="24384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3" name="Equation" r:id="rId3" imgW="876240" imgH="419040" progId="Equation.DSMT4">
                  <p:embed/>
                </p:oleObj>
              </mc:Choice>
              <mc:Fallback>
                <p:oleObj name="Equation" r:id="rId3" imgW="8762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1219200"/>
                        <a:ext cx="24384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752600" y="1614488"/>
            <a:ext cx="1157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</a:rPr>
              <a:t>valid rule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2622550" y="2590800"/>
            <a:ext cx="361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>
                <a:solidFill>
                  <a:srgbClr val="A50021"/>
                </a:solidFill>
              </a:rPr>
              <a:t>providing </a:t>
            </a:r>
            <a:r>
              <a:rPr kumimoji="0" lang="en-US" altLang="en-US" i="1">
                <a:solidFill>
                  <a:srgbClr val="A50021"/>
                </a:solidFill>
                <a:sym typeface="Euclid Symbol" pitchFamily="18" charset="2"/>
              </a:rPr>
              <a:t>c </a:t>
            </a:r>
            <a:r>
              <a:rPr kumimoji="0" lang="en-US" altLang="en-US">
                <a:solidFill>
                  <a:srgbClr val="A50021"/>
                </a:solidFill>
                <a:sym typeface="Euclid Symbol" pitchFamily="18" charset="2"/>
              </a:rPr>
              <a:t>is independent of</a:t>
            </a:r>
            <a:r>
              <a:rPr kumimoji="0" lang="en-US" altLang="en-US" i="1">
                <a:solidFill>
                  <a:srgbClr val="A50021"/>
                </a:solidFill>
                <a:sym typeface="Euclid Symbol" pitchFamily="18" charset="2"/>
              </a:rPr>
              <a:t> A</a:t>
            </a:r>
            <a:endParaRPr kumimoji="0" lang="en-US" altLang="en-US">
              <a:solidFill>
                <a:srgbClr val="A50021"/>
              </a:solidFill>
              <a:sym typeface="Euclid Symbol" pitchFamily="18" charset="2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076450" y="4418013"/>
            <a:ext cx="49561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given any number c, 2c is an even number</a:t>
            </a:r>
          </a:p>
          <a:p>
            <a:endParaRPr lang="en-US" altLang="zh-TW"/>
          </a:p>
          <a:p>
            <a:r>
              <a:rPr lang="en-US" altLang="zh-TW"/>
              <a:t>=&gt;   for all x, 2x is an even number.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682625" y="3352800"/>
            <a:ext cx="778827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Informally, if we could prove that R(c) is true for an arbitrary c</a:t>
            </a:r>
          </a:p>
          <a:p>
            <a:pPr>
              <a:lnSpc>
                <a:spcPct val="150000"/>
              </a:lnSpc>
            </a:pPr>
            <a:r>
              <a:rPr lang="en-US" altLang="zh-TW"/>
              <a:t>(in a sense, c is a “variable”), then we could prove the for all statement.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833755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Remark:</a:t>
            </a:r>
            <a:r>
              <a:rPr lang="en-US" altLang="zh-TW"/>
              <a:t> Universal generalization is often difficult to prove, we will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introduce mathematical induction to prove the validity of for all statements.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/>
      <p:bldP spid="184327" grpId="0" animBg="1"/>
      <p:bldP spid="1843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900238"/>
            <a:ext cx="8143875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Proof</a:t>
            </a:r>
            <a:r>
              <a:rPr kumimoji="0" lang="en-US" altLang="en-US"/>
              <a:t>:  Give </a:t>
            </a:r>
            <a:r>
              <a:rPr kumimoji="0" lang="en-US" altLang="en-US" b="1" i="1">
                <a:solidFill>
                  <a:schemeClr val="accent2"/>
                </a:solidFill>
              </a:rPr>
              <a:t>countermodel</a:t>
            </a:r>
            <a:r>
              <a:rPr kumimoji="0" lang="en-US" altLang="en-US">
                <a:sym typeface="Symbol" pitchFamily="18" charset="2"/>
              </a:rPr>
              <a:t>, where</a:t>
            </a:r>
          </a:p>
          <a:p>
            <a:pPr>
              <a:lnSpc>
                <a:spcPct val="150000"/>
              </a:lnSpc>
            </a:pPr>
            <a:r>
              <a:rPr kumimoji="0" lang="en-US" altLang="en-US" b="1">
                <a:solidFill>
                  <a:srgbClr val="9900CC"/>
                </a:solidFill>
                <a:sym typeface="Symbol" pitchFamily="18" charset="2"/>
              </a:rPr>
              <a:t>            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 [</a:t>
            </a:r>
            <a:r>
              <a:rPr kumimoji="0" lang="en-US" altLang="en-US" i="1">
                <a:sym typeface="Symbol" pitchFamily="18" charset="2"/>
              </a:rPr>
              <a:t>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)</a:t>
            </a:r>
            <a:r>
              <a:rPr kumimoji="0" lang="en-US" altLang="en-US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kumimoji="0" lang="en-US" altLang="en-US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>
                <a:solidFill>
                  <a:schemeClr val="accent2"/>
                </a:solidFill>
                <a:sym typeface="Euclid Symbol" pitchFamily="18" charset="2"/>
              </a:rPr>
              <a:t> </a:t>
            </a:r>
            <a:r>
              <a:rPr kumimoji="0" lang="en-US" altLang="en-US" i="1">
                <a:sym typeface="Symbol" pitchFamily="18" charset="2"/>
              </a:rPr>
              <a:t>P</a:t>
            </a:r>
            <a:r>
              <a:rPr kumimoji="0" lang="en-US" altLang="en-US">
                <a:sym typeface="Symbol" pitchFamily="18" charset="2"/>
              </a:rPr>
              <a:t>(z)]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  </a:t>
            </a:r>
            <a:r>
              <a:rPr kumimoji="0" lang="en-US" altLang="en-US">
                <a:sym typeface="Symbol" pitchFamily="18" charset="2"/>
              </a:rPr>
              <a:t>is 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true</a:t>
            </a:r>
            <a:r>
              <a:rPr kumimoji="0" lang="en-US" altLang="en-US">
                <a:sym typeface="Symbol" pitchFamily="18" charset="2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ym typeface="Symbol" pitchFamily="18" charset="2"/>
              </a:rPr>
              <a:t>       	but </a:t>
            </a:r>
            <a:r>
              <a:rPr kumimoji="0" lang="en-US" altLang="en-US" i="1">
                <a:sym typeface="Symbol" pitchFamily="18" charset="2"/>
              </a:rPr>
              <a:t>x.Q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x</a:t>
            </a:r>
            <a:r>
              <a:rPr kumimoji="0" lang="en-US" altLang="en-US">
                <a:sym typeface="Symbol" pitchFamily="18" charset="2"/>
              </a:rPr>
              <a:t>)</a:t>
            </a:r>
            <a:r>
              <a:rPr kumimoji="0" lang="en-US" altLang="en-US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kumimoji="0" lang="en-US" altLang="en-US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y.P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y</a:t>
            </a:r>
            <a:r>
              <a:rPr kumimoji="0" lang="en-US" altLang="en-US">
                <a:sym typeface="Symbol" pitchFamily="18" charset="2"/>
              </a:rPr>
              <a:t>)</a:t>
            </a:r>
            <a:r>
              <a:rPr kumimoji="0" lang="en-US" altLang="en-US" b="1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kumimoji="0" lang="en-US" altLang="en-US">
                <a:sym typeface="Symbol" pitchFamily="18" charset="2"/>
              </a:rPr>
              <a:t>is</a:t>
            </a:r>
            <a:r>
              <a:rPr kumimoji="0" lang="en-US" altLang="en-US">
                <a:solidFill>
                  <a:srgbClr val="F80000"/>
                </a:solidFill>
                <a:sym typeface="Symbol" pitchFamily="18" charset="2"/>
              </a:rPr>
              <a:t> </a:t>
            </a:r>
            <a:r>
              <a:rPr kumimoji="0" lang="en-US" altLang="en-US">
                <a:solidFill>
                  <a:srgbClr val="D00614"/>
                </a:solidFill>
                <a:sym typeface="Symbol" pitchFamily="18" charset="2"/>
              </a:rPr>
              <a:t>false</a:t>
            </a:r>
            <a:r>
              <a:rPr kumimoji="0" lang="en-US" altLang="en-US">
                <a:solidFill>
                  <a:srgbClr val="F80000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endParaRPr kumimoji="0" lang="en-US" altLang="en-US">
              <a:solidFill>
                <a:srgbClr val="F80000"/>
              </a:solidFill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kumimoji="0" lang="en-US" altLang="en-US">
                <a:sym typeface="Symbol" pitchFamily="18" charset="2"/>
              </a:rPr>
              <a:t>	In this example, let domain be integers,</a:t>
            </a:r>
          </a:p>
          <a:p>
            <a:pPr>
              <a:lnSpc>
                <a:spcPct val="150000"/>
              </a:lnSpc>
            </a:pPr>
            <a:r>
              <a:rPr kumimoji="0" lang="en-US" altLang="en-US" i="1">
                <a:sym typeface="Symbol" pitchFamily="18" charset="2"/>
              </a:rPr>
              <a:t>                         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) be true if z is an even number, i.e. Q(z)=even(z)</a:t>
            </a:r>
          </a:p>
          <a:p>
            <a:pPr>
              <a:lnSpc>
                <a:spcPct val="150000"/>
              </a:lnSpc>
            </a:pPr>
            <a:r>
              <a:rPr kumimoji="0" lang="en-US" altLang="en-US" i="1">
                <a:sym typeface="Symbol" pitchFamily="18" charset="2"/>
              </a:rPr>
              <a:t>                         P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) be true if z is an odd number, i.e. P(z)=odd(z)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676400" y="1066800"/>
            <a:ext cx="565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ym typeface="Symbol" pitchFamily="18" charset="2"/>
              </a:rPr>
              <a:t>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 [</a:t>
            </a:r>
            <a:r>
              <a:rPr kumimoji="0" lang="en-US" altLang="en-US" sz="2400" i="1">
                <a:sym typeface="Symbol" pitchFamily="18" charset="2"/>
              </a:rPr>
              <a:t>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 sz="2400">
                <a:sym typeface="Symbol" pitchFamily="18" charset="2"/>
              </a:rPr>
              <a:t> </a:t>
            </a:r>
            <a:r>
              <a:rPr kumimoji="0" lang="en-US" altLang="en-US" sz="2400" i="1">
                <a:sym typeface="Symbol" pitchFamily="18" charset="2"/>
              </a:rPr>
              <a:t>P</a:t>
            </a:r>
            <a:r>
              <a:rPr kumimoji="0" lang="en-US" altLang="en-US" sz="2400">
                <a:sym typeface="Symbol" pitchFamily="18" charset="2"/>
              </a:rPr>
              <a:t>(z)] </a:t>
            </a:r>
            <a:r>
              <a:rPr kumimoji="0" lang="en-US" altLang="en-US" sz="240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>
                <a:sym typeface="Symbol" pitchFamily="18" charset="2"/>
              </a:rPr>
              <a:t>[</a:t>
            </a:r>
            <a:r>
              <a:rPr kumimoji="0" lang="en-US" altLang="en-US" sz="2400" i="1">
                <a:sym typeface="Symbol" pitchFamily="18" charset="2"/>
              </a:rPr>
              <a:t>x.Q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x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 sz="2400">
                <a:sym typeface="Symbol" pitchFamily="18" charset="2"/>
              </a:rPr>
              <a:t> </a:t>
            </a:r>
            <a:r>
              <a:rPr kumimoji="0" lang="en-US" altLang="en-US" sz="2400" i="1">
                <a:sym typeface="Symbol" pitchFamily="18" charset="2"/>
              </a:rPr>
              <a:t>y.P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y</a:t>
            </a:r>
            <a:r>
              <a:rPr kumimoji="0" lang="en-US" altLang="en-US" sz="2400">
                <a:sym typeface="Symbol" pitchFamily="18" charset="2"/>
              </a:rPr>
              <a:t>)]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657600" y="457200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Rule?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259388" y="2243138"/>
            <a:ext cx="1900237" cy="733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 a domain,</a:t>
            </a:r>
          </a:p>
          <a:p>
            <a:pPr>
              <a:lnSpc>
                <a:spcPct val="130000"/>
              </a:lnSpc>
            </a:pPr>
            <a:r>
              <a:rPr lang="en-US" altLang="en-US"/>
              <a:t>and a predicate.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914400" y="5043488"/>
            <a:ext cx="8091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 [</a:t>
            </a:r>
            <a:r>
              <a:rPr kumimoji="0" lang="en-US" altLang="en-US" i="1">
                <a:sym typeface="Symbol" pitchFamily="18" charset="2"/>
              </a:rPr>
              <a:t>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) </a:t>
            </a:r>
            <a:r>
              <a:rPr kumimoji="0" lang="en-US" altLang="en-US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>
                <a:sym typeface="Symbol" pitchFamily="18" charset="2"/>
              </a:rPr>
              <a:t> </a:t>
            </a:r>
            <a:r>
              <a:rPr kumimoji="0" lang="en-US" altLang="en-US" i="1">
                <a:sym typeface="Symbol" pitchFamily="18" charset="2"/>
              </a:rPr>
              <a:t>P</a:t>
            </a:r>
            <a:r>
              <a:rPr kumimoji="0" lang="en-US" altLang="en-US">
                <a:sym typeface="Symbol" pitchFamily="18" charset="2"/>
              </a:rPr>
              <a:t>(z)] is true, because every number is either even or odd.</a:t>
            </a:r>
            <a:endParaRPr kumimoji="0" lang="en-US" altLang="zh-TW">
              <a:sym typeface="Symbol" pitchFamily="18" charset="2"/>
            </a:endParaRP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27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But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x.Q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x</a:t>
            </a:r>
            <a:r>
              <a:rPr kumimoji="0" lang="en-US" altLang="en-US">
                <a:sym typeface="Symbol" pitchFamily="18" charset="2"/>
              </a:rPr>
              <a:t>) is not true, since not every number is an even number.</a:t>
            </a:r>
            <a:endParaRPr kumimoji="0" lang="en-US" altLang="zh-TW">
              <a:sym typeface="Symbol" pitchFamily="18" charset="2"/>
            </a:endParaRP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914400" y="5957888"/>
            <a:ext cx="711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Similarly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y.P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y</a:t>
            </a:r>
            <a:r>
              <a:rPr kumimoji="0" lang="en-US" altLang="en-US">
                <a:sym typeface="Symbol" pitchFamily="18" charset="2"/>
              </a:rPr>
              <a:t>) is not true, and so </a:t>
            </a:r>
            <a:r>
              <a:rPr kumimoji="0" lang="en-US" altLang="en-US" i="1">
                <a:sym typeface="Symbol" pitchFamily="18" charset="2"/>
              </a:rPr>
              <a:t>x.Q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x</a:t>
            </a:r>
            <a:r>
              <a:rPr kumimoji="0" lang="en-US" altLang="en-US">
                <a:sym typeface="Symbol" pitchFamily="18" charset="2"/>
              </a:rPr>
              <a:t>) </a:t>
            </a:r>
            <a:r>
              <a:rPr kumimoji="0" lang="en-US" altLang="en-US" b="1">
                <a:solidFill>
                  <a:srgbClr val="D00614"/>
                </a:solidFill>
                <a:sym typeface="Euclid Symbol" pitchFamily="18" charset="2"/>
              </a:rPr>
              <a:t></a:t>
            </a:r>
            <a:r>
              <a:rPr kumimoji="0" lang="en-US" altLang="en-US">
                <a:sym typeface="Symbol" pitchFamily="18" charset="2"/>
              </a:rPr>
              <a:t> </a:t>
            </a:r>
            <a:r>
              <a:rPr kumimoji="0" lang="en-US" altLang="en-US" i="1">
                <a:sym typeface="Symbol" pitchFamily="18" charset="2"/>
              </a:rPr>
              <a:t>y.P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y</a:t>
            </a:r>
            <a:r>
              <a:rPr kumimoji="0" lang="en-US" altLang="en-US">
                <a:sym typeface="Symbol" pitchFamily="18" charset="2"/>
              </a:rPr>
              <a:t>) is not true.</a:t>
            </a:r>
            <a:endParaRPr kumimoji="0" lang="en-US" altLang="zh-TW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/>
      <p:bldP spid="110599" grpId="0"/>
      <p:bldP spid="1106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685800" y="2438400"/>
            <a:ext cx="79756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Proof</a:t>
            </a:r>
            <a:r>
              <a:rPr kumimoji="0" lang="en-US" altLang="en-US"/>
              <a:t>:  Assume 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 [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)</a:t>
            </a:r>
            <a:r>
              <a:rPr kumimoji="0" lang="en-US" altLang="en-US">
                <a:solidFill>
                  <a:srgbClr val="9900CC"/>
                </a:solidFill>
                <a:sym typeface="Euclid Symbol" pitchFamily="18" charset="2"/>
              </a:rPr>
              <a:t>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P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(z)]</a:t>
            </a:r>
            <a:r>
              <a:rPr kumimoji="0" lang="en-US" altLang="en-US">
                <a:solidFill>
                  <a:srgbClr val="003399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ym typeface="Symbol" pitchFamily="18" charset="2"/>
              </a:rPr>
              <a:t>So 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)</a:t>
            </a:r>
            <a:r>
              <a:rPr kumimoji="0" lang="en-US" altLang="en-US">
                <a:solidFill>
                  <a:srgbClr val="9900CC"/>
                </a:solidFill>
                <a:sym typeface="Euclid Symbol" pitchFamily="18" charset="2"/>
              </a:rPr>
              <a:t>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P</a:t>
            </a:r>
            <a:r>
              <a:rPr kumimoji="0" lang="en-US" altLang="en-US">
                <a:solidFill>
                  <a:srgbClr val="9900CC"/>
                </a:solidFill>
                <a:sym typeface="Symbol" pitchFamily="18" charset="2"/>
              </a:rPr>
              <a:t>(z)</a:t>
            </a:r>
            <a:r>
              <a:rPr kumimoji="0" lang="en-US" altLang="en-US" b="1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kumimoji="0" lang="en-US" altLang="en-US">
                <a:sym typeface="Symbol" pitchFamily="18" charset="2"/>
              </a:rPr>
              <a:t>holds for all </a:t>
            </a:r>
            <a:r>
              <a:rPr kumimoji="0" lang="en-US" altLang="en-US" i="1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>
                <a:sym typeface="Symbol" pitchFamily="18" charset="2"/>
              </a:rPr>
              <a:t> in the domain D.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ym typeface="Symbol" pitchFamily="18" charset="2"/>
              </a:rPr>
              <a:t>Now let </a:t>
            </a:r>
            <a:r>
              <a:rPr kumimoji="0" lang="en-US" altLang="en-US" i="1">
                <a:solidFill>
                  <a:srgbClr val="003399"/>
                </a:solidFill>
                <a:sym typeface="Symbol" pitchFamily="18" charset="2"/>
              </a:rPr>
              <a:t>c</a:t>
            </a:r>
            <a:r>
              <a:rPr kumimoji="0" lang="en-US" altLang="en-US">
                <a:sym typeface="Symbol" pitchFamily="18" charset="2"/>
              </a:rPr>
              <a:t>  be some element in the domain D.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So </a:t>
            </a:r>
            <a:r>
              <a:rPr kumimoji="0" lang="en-US" altLang="en-US" i="1">
                <a:solidFill>
                  <a:srgbClr val="000066"/>
                </a:solidFill>
              </a:rPr>
              <a:t>Q</a:t>
            </a:r>
            <a:r>
              <a:rPr kumimoji="0" lang="en-US" altLang="en-US">
                <a:solidFill>
                  <a:srgbClr val="000066"/>
                </a:solidFill>
              </a:rPr>
              <a:t>(</a:t>
            </a:r>
            <a:r>
              <a:rPr kumimoji="0" lang="en-US" altLang="en-US" i="1">
                <a:solidFill>
                  <a:schemeClr val="accent2"/>
                </a:solidFill>
              </a:rPr>
              <a:t>c</a:t>
            </a:r>
            <a:r>
              <a:rPr kumimoji="0" lang="en-US" altLang="en-US">
                <a:solidFill>
                  <a:srgbClr val="000066"/>
                </a:solidFill>
              </a:rPr>
              <a:t>)</a:t>
            </a:r>
            <a:r>
              <a:rPr kumimoji="0" lang="en-US" altLang="en-US">
                <a:solidFill>
                  <a:srgbClr val="000066"/>
                </a:solidFill>
                <a:sym typeface="Euclid Symbol" pitchFamily="18" charset="2"/>
              </a:rPr>
              <a:t></a:t>
            </a:r>
            <a:r>
              <a:rPr kumimoji="0" lang="en-US" altLang="en-US" i="1">
                <a:solidFill>
                  <a:srgbClr val="000066"/>
                </a:solidFill>
                <a:sym typeface="Symbol" pitchFamily="18" charset="2"/>
              </a:rPr>
              <a:t>P</a:t>
            </a:r>
            <a:r>
              <a:rPr kumimoji="0" lang="en-US" altLang="en-US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chemeClr val="accent2"/>
                </a:solidFill>
                <a:sym typeface="Symbol" pitchFamily="18" charset="2"/>
              </a:rPr>
              <a:t>c</a:t>
            </a:r>
            <a:r>
              <a:rPr kumimoji="0" lang="en-US" altLang="en-US">
                <a:solidFill>
                  <a:srgbClr val="000066"/>
                </a:solidFill>
                <a:sym typeface="Symbol" pitchFamily="18" charset="2"/>
              </a:rPr>
              <a:t>)</a:t>
            </a:r>
            <a:r>
              <a:rPr kumimoji="0" lang="en-US" altLang="en-US"/>
              <a:t> holds (by instantiation), and therefore </a:t>
            </a:r>
            <a:r>
              <a:rPr kumimoji="0" lang="en-US" altLang="en-US" i="1">
                <a:solidFill>
                  <a:srgbClr val="000066"/>
                </a:solidFill>
              </a:rPr>
              <a:t>Q</a:t>
            </a:r>
            <a:r>
              <a:rPr kumimoji="0" lang="en-US" altLang="en-US">
                <a:solidFill>
                  <a:srgbClr val="000066"/>
                </a:solidFill>
              </a:rPr>
              <a:t>(</a:t>
            </a:r>
            <a:r>
              <a:rPr kumimoji="0" lang="en-US" altLang="en-US" i="1">
                <a:solidFill>
                  <a:schemeClr val="accent2"/>
                </a:solidFill>
              </a:rPr>
              <a:t>c</a:t>
            </a:r>
            <a:r>
              <a:rPr kumimoji="0" lang="en-US" altLang="en-US">
                <a:solidFill>
                  <a:srgbClr val="000066"/>
                </a:solidFill>
              </a:rPr>
              <a:t>)</a:t>
            </a:r>
            <a:r>
              <a:rPr kumimoji="0" lang="en-US" altLang="en-US" b="1">
                <a:solidFill>
                  <a:srgbClr val="000066"/>
                </a:solidFill>
              </a:rPr>
              <a:t> </a:t>
            </a:r>
            <a:r>
              <a:rPr kumimoji="0" lang="en-US" altLang="en-US"/>
              <a:t>by itself holds.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But </a:t>
            </a:r>
            <a:r>
              <a:rPr kumimoji="0" lang="en-US" altLang="en-US" i="1">
                <a:solidFill>
                  <a:schemeClr val="accent2"/>
                </a:solidFill>
              </a:rPr>
              <a:t>c</a:t>
            </a:r>
            <a:r>
              <a:rPr kumimoji="0" lang="en-US" altLang="en-US"/>
              <a:t> could have been any element of the domain D.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So</a:t>
            </a:r>
            <a:r>
              <a:rPr kumimoji="0" lang="en-US" altLang="en-US" b="1" i="1">
                <a:solidFill>
                  <a:srgbClr val="FF3300"/>
                </a:solidFill>
              </a:rPr>
              <a:t> </a:t>
            </a:r>
            <a:r>
              <a:rPr kumimoji="0" lang="en-US" altLang="en-US"/>
              <a:t>we conclude 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x.Q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x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).  </a:t>
            </a:r>
            <a:r>
              <a:rPr kumimoji="0" lang="en-US" altLang="en-US">
                <a:sym typeface="Symbol" pitchFamily="18" charset="2"/>
              </a:rPr>
              <a:t>(by generalization)</a:t>
            </a:r>
            <a:endParaRPr kumimoji="0" lang="en-US" altLang="en-US"/>
          </a:p>
          <a:p>
            <a:pPr>
              <a:lnSpc>
                <a:spcPct val="150000"/>
              </a:lnSpc>
            </a:pPr>
            <a:r>
              <a:rPr kumimoji="0" lang="en-US" altLang="en-US"/>
              <a:t>We conclude 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y.P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y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)</a:t>
            </a:r>
            <a:r>
              <a:rPr kumimoji="0" lang="en-US" altLang="en-US" b="1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kumimoji="0" lang="en-US" altLang="en-US"/>
              <a:t>similarly (by generalization). Therefore,</a:t>
            </a:r>
          </a:p>
          <a:p>
            <a:pPr>
              <a:lnSpc>
                <a:spcPct val="150000"/>
              </a:lnSpc>
            </a:pPr>
            <a:r>
              <a:rPr kumimoji="0" lang="en-US" altLang="en-US" b="1">
                <a:solidFill>
                  <a:srgbClr val="008000"/>
                </a:solidFill>
                <a:sym typeface="Symbol" pitchFamily="18" charset="2"/>
              </a:rPr>
              <a:t>                     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x.Q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x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) </a:t>
            </a:r>
            <a:r>
              <a:rPr kumimoji="0" lang="en-US" altLang="en-US">
                <a:solidFill>
                  <a:srgbClr val="006600"/>
                </a:solidFill>
                <a:sym typeface="Euclid Symbol" pitchFamily="18" charset="2"/>
              </a:rPr>
              <a:t>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 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y.P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Symbol" pitchFamily="18" charset="2"/>
              </a:rPr>
              <a:t>y</a:t>
            </a:r>
            <a:r>
              <a:rPr kumimoji="0" lang="en-US" altLang="en-US">
                <a:solidFill>
                  <a:srgbClr val="008000"/>
                </a:solidFill>
                <a:sym typeface="Symbol" pitchFamily="18" charset="2"/>
              </a:rPr>
              <a:t>)                 </a:t>
            </a:r>
            <a:r>
              <a:rPr kumimoji="0" lang="en-US" altLang="en-US">
                <a:solidFill>
                  <a:srgbClr val="003399"/>
                </a:solidFill>
              </a:rPr>
              <a:t> </a:t>
            </a:r>
            <a:r>
              <a:rPr kumimoji="0" lang="en-US" altLang="en-US">
                <a:solidFill>
                  <a:srgbClr val="000066"/>
                </a:solidFill>
              </a:rPr>
              <a:t>QED.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ym typeface="Symbol" pitchFamily="18" charset="2"/>
              </a:rPr>
              <a:t>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   D   [</a:t>
            </a:r>
            <a:r>
              <a:rPr kumimoji="0" lang="en-US" altLang="en-US" sz="2400" i="1">
                <a:sym typeface="Symbol" pitchFamily="18" charset="2"/>
              </a:rPr>
              <a:t>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z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ym typeface="Euclid Symbol" pitchFamily="18" charset="2"/>
              </a:rPr>
              <a:t></a:t>
            </a:r>
            <a:r>
              <a:rPr kumimoji="0" lang="en-US" altLang="en-US" sz="2400">
                <a:sym typeface="Symbol" pitchFamily="18" charset="2"/>
              </a:rPr>
              <a:t> </a:t>
            </a:r>
            <a:r>
              <a:rPr kumimoji="0" lang="en-US" altLang="en-US" sz="2400" i="1">
                <a:sym typeface="Symbol" pitchFamily="18" charset="2"/>
              </a:rPr>
              <a:t>P</a:t>
            </a:r>
            <a:r>
              <a:rPr kumimoji="0" lang="en-US" altLang="en-US" sz="2400">
                <a:sym typeface="Symbol" pitchFamily="18" charset="2"/>
              </a:rPr>
              <a:t>(z)] </a:t>
            </a:r>
            <a:r>
              <a:rPr kumimoji="0" lang="en-US" altLang="en-US" sz="240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>
                <a:sym typeface="Symbol" pitchFamily="18" charset="2"/>
              </a:rPr>
              <a:t>[</a:t>
            </a:r>
            <a:r>
              <a:rPr kumimoji="0" lang="en-US" altLang="en-US" sz="2400" i="1">
                <a:sym typeface="Symbol" pitchFamily="18" charset="2"/>
              </a:rPr>
              <a:t>x   D Q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x</a:t>
            </a:r>
            <a:r>
              <a:rPr kumimoji="0" lang="en-US" altLang="en-US" sz="2400">
                <a:sym typeface="Symbol" pitchFamily="18" charset="2"/>
              </a:rPr>
              <a:t>) </a:t>
            </a:r>
            <a:r>
              <a:rPr kumimoji="0" lang="en-US" altLang="en-US" sz="2400" b="1">
                <a:sym typeface="Euclid Symbol" pitchFamily="18" charset="2"/>
              </a:rPr>
              <a:t></a:t>
            </a:r>
            <a:r>
              <a:rPr kumimoji="0" lang="en-US" altLang="en-US" sz="2400">
                <a:sym typeface="Symbol" pitchFamily="18" charset="2"/>
              </a:rPr>
              <a:t> </a:t>
            </a:r>
            <a:r>
              <a:rPr kumimoji="0" lang="en-US" altLang="en-US" sz="2400" i="1">
                <a:sym typeface="Symbol" pitchFamily="18" charset="2"/>
              </a:rPr>
              <a:t>y   D P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y</a:t>
            </a:r>
            <a:r>
              <a:rPr kumimoji="0" lang="en-US" altLang="en-US" sz="2400">
                <a:sym typeface="Symbol" pitchFamily="18" charset="2"/>
              </a:rPr>
              <a:t>)]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3657600" y="457200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Rule?</a:t>
            </a:r>
          </a:p>
        </p:txBody>
      </p:sp>
      <p:pic>
        <p:nvPicPr>
          <p:cNvPr id="180230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0231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0232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1954213" y="1447800"/>
            <a:ext cx="5233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Propositional logic – </a:t>
            </a:r>
            <a:r>
              <a:rPr kumimoji="0" lang="en-US" altLang="en-US"/>
              <a:t>logic of simple statements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2114550" y="457200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Limitation of Propositional Logic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942975" y="3244850"/>
            <a:ext cx="7256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formulate Pythagoreans’ theorem using propositional logic?</a:t>
            </a:r>
          </a:p>
        </p:txBody>
      </p:sp>
      <p:pic>
        <p:nvPicPr>
          <p:cNvPr id="20992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48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9926" name="Group 6"/>
          <p:cNvGrpSpPr>
            <a:grpSpLocks/>
          </p:cNvGrpSpPr>
          <p:nvPr/>
        </p:nvGrpSpPr>
        <p:grpSpPr bwMode="auto">
          <a:xfrm>
            <a:off x="3962400" y="3924300"/>
            <a:ext cx="1139825" cy="1866900"/>
            <a:chOff x="2086" y="960"/>
            <a:chExt cx="1157" cy="1749"/>
          </a:xfrm>
        </p:grpSpPr>
        <p:grpSp>
          <p:nvGrpSpPr>
            <p:cNvPr id="209927" name="Group 7"/>
            <p:cNvGrpSpPr>
              <a:grpSpLocks/>
            </p:cNvGrpSpPr>
            <p:nvPr/>
          </p:nvGrpSpPr>
          <p:grpSpPr bwMode="auto">
            <a:xfrm>
              <a:off x="2086" y="960"/>
              <a:ext cx="1157" cy="1749"/>
              <a:chOff x="3267" y="1104"/>
              <a:chExt cx="981" cy="1670"/>
            </a:xfrm>
          </p:grpSpPr>
          <p:grpSp>
            <p:nvGrpSpPr>
              <p:cNvPr id="209928" name="Group 8"/>
              <p:cNvGrpSpPr>
                <a:grpSpLocks/>
              </p:cNvGrpSpPr>
              <p:nvPr/>
            </p:nvGrpSpPr>
            <p:grpSpPr bwMode="auto">
              <a:xfrm>
                <a:off x="3267" y="1104"/>
                <a:ext cx="981" cy="1248"/>
                <a:chOff x="2259" y="1152"/>
                <a:chExt cx="981" cy="1248"/>
              </a:xfrm>
            </p:grpSpPr>
            <p:sp>
              <p:nvSpPr>
                <p:cNvPr id="2099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86" y="1535"/>
                  <a:ext cx="31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099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259" y="1632"/>
                  <a:ext cx="33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09931" name="AutoShape 11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9932" name="Text Box 12"/>
              <p:cNvSpPr txBox="1">
                <a:spLocks noChangeArrowheads="1"/>
              </p:cNvSpPr>
              <p:nvPr/>
            </p:nvSpPr>
            <p:spPr bwMode="auto">
              <a:xfrm>
                <a:off x="3693" y="2256"/>
                <a:ext cx="3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209933" name="Group 13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209934" name="Line 14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5" name="Line 15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666750" y="6019800"/>
            <a:ext cx="7808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formulate the statement that there are infinitely many primes?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/>
      <p:bldP spid="2099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1981200" y="1855788"/>
            <a:ext cx="436209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 dirty="0"/>
              <a:t> </a:t>
            </a:r>
            <a:r>
              <a:rPr lang="en-US" altLang="zh-TW" dirty="0">
                <a:solidFill>
                  <a:schemeClr val="bg2"/>
                </a:solidFill>
              </a:rPr>
              <a:t>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 dirty="0"/>
              <a:t> </a:t>
            </a:r>
            <a:r>
              <a:rPr lang="en-US" altLang="zh-TW" dirty="0">
                <a:solidFill>
                  <a:schemeClr val="bg2"/>
                </a:solidFill>
              </a:rPr>
              <a:t>Negation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 dirty="0"/>
              <a:t> </a:t>
            </a:r>
            <a:r>
              <a:rPr lang="en-US" altLang="zh-TW" dirty="0">
                <a:solidFill>
                  <a:schemeClr val="bg2"/>
                </a:solidFill>
              </a:rPr>
              <a:t>Multiple quantifiers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 dirty="0">
                <a:solidFill>
                  <a:schemeClr val="bg2"/>
                </a:solidFill>
              </a:rPr>
              <a:t> Arguments of quantified statements</a:t>
            </a: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 typeface="Wingdings" pitchFamily="2" charset="2"/>
              <a:buChar char="l"/>
            </a:pPr>
            <a:r>
              <a:rPr lang="en-US" altLang="zh-TW" dirty="0">
                <a:solidFill>
                  <a:schemeClr val="bg2"/>
                </a:solidFill>
              </a:rPr>
              <a:t> </a:t>
            </a:r>
            <a:r>
              <a:rPr lang="en-US" altLang="zh-TW" dirty="0" smtClean="0"/>
              <a:t> </a:t>
            </a:r>
            <a:r>
              <a:rPr lang="en-US" altLang="zh-TW" dirty="0"/>
              <a:t>Important theorems,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352800" y="497150"/>
            <a:ext cx="31037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Mathematical 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Proof</a:t>
            </a:r>
            <a:endParaRPr lang="en-US" altLang="zh-TW" sz="2400" b="1" dirty="0">
              <a:solidFill>
                <a:srgbClr val="003366"/>
              </a:solidFill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839913" y="1412875"/>
            <a:ext cx="5562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We prove mathematical </a:t>
            </a:r>
            <a:r>
              <a:rPr lang="en-US" altLang="en-US" dirty="0" smtClean="0"/>
              <a:t>statements </a:t>
            </a:r>
            <a:r>
              <a:rPr lang="en-US" altLang="en-US" dirty="0"/>
              <a:t>by using logic.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2819400" y="2057400"/>
          <a:ext cx="34290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8" name="Equation" r:id="rId3" imgW="1562040" imgH="419040" progId="Equation.DSMT4">
                  <p:embed/>
                </p:oleObj>
              </mc:Choice>
              <mc:Fallback>
                <p:oleObj name="Equation" r:id="rId3" imgW="15620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57400"/>
                        <a:ext cx="34290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705600" y="2366963"/>
            <a:ext cx="1089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not valid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295400" y="3443288"/>
            <a:ext cx="6611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 prove something is true, we need to assume some </a:t>
            </a:r>
            <a:r>
              <a:rPr lang="en-US" altLang="en-US" b="1">
                <a:solidFill>
                  <a:srgbClr val="008000"/>
                </a:solidFill>
              </a:rPr>
              <a:t>axioms</a:t>
            </a:r>
            <a:r>
              <a:rPr lang="en-US" altLang="en-US"/>
              <a:t>!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787525" y="4038600"/>
            <a:ext cx="5747086" cy="120032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This </a:t>
            </a:r>
            <a:r>
              <a:rPr lang="en-US" altLang="en-US" dirty="0" smtClean="0"/>
              <a:t>was </a:t>
            </a:r>
            <a:r>
              <a:rPr lang="en-US" altLang="en-US" dirty="0"/>
              <a:t>invented by Euclid in 300 BC,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who </a:t>
            </a:r>
            <a:r>
              <a:rPr lang="en-US" altLang="en-US" dirty="0" smtClean="0"/>
              <a:t>began </a:t>
            </a:r>
            <a:r>
              <a:rPr lang="en-US" altLang="en-US" dirty="0"/>
              <a:t>with 5 assumptions about geometry,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and </a:t>
            </a:r>
            <a:r>
              <a:rPr lang="en-US" altLang="en-US" dirty="0" smtClean="0"/>
              <a:t>derived </a:t>
            </a:r>
            <a:r>
              <a:rPr lang="en-US" altLang="en-US" dirty="0"/>
              <a:t>many theorems as logical consequences.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1855788" y="5410200"/>
            <a:ext cx="543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http://en.wikipedia.org/wiki/Euclidean_geometry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/>
      <p:bldP spid="113671" grpId="0" animBg="1"/>
      <p:bldP spid="1136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2667000" y="470517"/>
            <a:ext cx="41184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Ideal Mathematical 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World</a:t>
            </a:r>
            <a:endParaRPr lang="en-US" altLang="zh-TW" sz="2400" b="1" dirty="0">
              <a:solidFill>
                <a:srgbClr val="003366"/>
              </a:solidFill>
            </a:endParaRP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914400" y="1447800"/>
            <a:ext cx="45354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do we expect from a logic system?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1117600" y="2174875"/>
            <a:ext cx="4956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What we prove is true.  (soundness)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What is true can be proven.  (completeness)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914400" y="3581400"/>
            <a:ext cx="20716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Hilbert’s program</a:t>
            </a:r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1106488" y="4267200"/>
            <a:ext cx="6900862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To resolve foundational crisis of mathematics (e.g. paradoxes)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Find a finite, complete set of axioms,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and provide a proof that these axioms were consistent.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1743075" y="6186488"/>
            <a:ext cx="5243513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http://en.wikipedia.org/wiki/Hilbert’s_program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0" grpId="0" animBg="1"/>
      <p:bldP spid="2068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124200" y="457199"/>
            <a:ext cx="2364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Power of 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Logic</a:t>
            </a:r>
            <a:endParaRPr lang="en-US" altLang="zh-TW" sz="2400" b="1" dirty="0">
              <a:solidFill>
                <a:srgbClr val="003366"/>
              </a:solidFill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133600" y="1447800"/>
            <a:ext cx="494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Good news:</a:t>
            </a:r>
            <a:r>
              <a:rPr lang="en-US" altLang="en-US" b="1">
                <a:solidFill>
                  <a:schemeClr val="tx2"/>
                </a:solidFill>
              </a:rPr>
              <a:t> Gödel's Completeness Theorem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6967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Only need to know a few axioms &amp; rules, to prove </a:t>
            </a:r>
            <a:r>
              <a:rPr kumimoji="0" lang="en-US" altLang="en-US" i="1">
                <a:solidFill>
                  <a:srgbClr val="006600"/>
                </a:solidFill>
              </a:rPr>
              <a:t>all </a:t>
            </a:r>
            <a:r>
              <a:rPr kumimoji="0" lang="en-US" altLang="en-US"/>
              <a:t>validities.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3048000"/>
            <a:ext cx="5867400" cy="1676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That is, starting from a few propositional &amp; simple predicate validities, every valid first order logic formula can be proved using just universal generalization and </a:t>
            </a:r>
            <a:r>
              <a:rPr lang="en-US" altLang="en-US" sz="1800" i="1">
                <a:latin typeface="Comic Sans MS" pitchFamily="66" charset="0"/>
              </a:rPr>
              <a:t>modus ponens </a:t>
            </a:r>
            <a:r>
              <a:rPr lang="en-US" altLang="en-US" sz="1800">
                <a:latin typeface="Comic Sans MS" pitchFamily="66" charset="0"/>
              </a:rPr>
              <a:t>repeatedly!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1643063" y="5232400"/>
            <a:ext cx="163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modus ponens</a:t>
            </a:r>
          </a:p>
        </p:txBody>
      </p:sp>
      <p:pic>
        <p:nvPicPr>
          <p:cNvPr id="186375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029200"/>
            <a:ext cx="15303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  <p:bldP spid="186373" grpId="0" build="p"/>
      <p:bldP spid="1863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1955800"/>
            <a:ext cx="6477000" cy="14732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For any “reasonable” theory that proves basic arithmetic truth, an arithmetic statement that is true, but not provable in the theory, can be constructed.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1905000" y="1295400"/>
            <a:ext cx="538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Gödel's </a:t>
            </a:r>
            <a:r>
              <a:rPr lang="en-US" altLang="en-US" i="1">
                <a:solidFill>
                  <a:srgbClr val="CC0000"/>
                </a:solidFill>
              </a:rPr>
              <a:t>In</a:t>
            </a:r>
            <a:r>
              <a:rPr lang="en-US" altLang="en-US">
                <a:solidFill>
                  <a:schemeClr val="tx2"/>
                </a:solidFill>
              </a:rPr>
              <a:t>completeness Theorem </a:t>
            </a:r>
            <a:r>
              <a:rPr lang="en-US" altLang="en-US">
                <a:solidFill>
                  <a:srgbClr val="000066"/>
                </a:solidFill>
              </a:rPr>
              <a:t>for Arithmetic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2590800" y="457200"/>
            <a:ext cx="392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Limits of Logic (Optional)</a:t>
            </a:r>
          </a:p>
        </p:txBody>
      </p:sp>
      <p:pic>
        <p:nvPicPr>
          <p:cNvPr id="190469" name="Picture 5" descr="Kurt_G%C3%B6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1830388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2286000" y="4495800"/>
            <a:ext cx="6348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Any theory “expressive” enough can express the sentence</a:t>
            </a:r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2286000" y="3962400"/>
            <a:ext cx="321310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i="1"/>
              <a:t>(very very brief) proof idea:</a:t>
            </a:r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2422525" y="5043488"/>
            <a:ext cx="353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“This sentence is not provable.”</a:t>
            </a:r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2362200" y="5562600"/>
            <a:ext cx="5608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this is provable, then the theory is inconsistent.</a:t>
            </a:r>
          </a:p>
          <a:p>
            <a:endParaRPr lang="en-US" altLang="zh-TW"/>
          </a:p>
          <a:p>
            <a:r>
              <a:rPr lang="en-US" altLang="zh-TW"/>
              <a:t>So it is not provable.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3" grpId="0"/>
      <p:bldP spid="190474" grpId="0" animBg="1"/>
      <p:bldP spid="19047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55800"/>
            <a:ext cx="6553200" cy="10922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For any “reasonable” theory that proves basic arithemetic truth, it cannot prove its </a:t>
            </a:r>
            <a:r>
              <a:rPr lang="en-US" altLang="en-US" sz="2000">
                <a:solidFill>
                  <a:srgbClr val="A50021"/>
                </a:solidFill>
                <a:latin typeface="Comic Sans MS" pitchFamily="66" charset="0"/>
              </a:rPr>
              <a:t>consistency</a:t>
            </a:r>
            <a:r>
              <a:rPr lang="en-US" altLang="en-US" sz="2000">
                <a:latin typeface="Comic Sans MS" pitchFamily="66" charset="0"/>
              </a:rPr>
              <a:t>.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1447800" y="1295400"/>
            <a:ext cx="623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Gödel's </a:t>
            </a:r>
            <a:r>
              <a:rPr lang="en-US" altLang="en-US">
                <a:solidFill>
                  <a:srgbClr val="006600"/>
                </a:solidFill>
              </a:rPr>
              <a:t>Second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i="1">
                <a:solidFill>
                  <a:srgbClr val="CC0000"/>
                </a:solidFill>
              </a:rPr>
              <a:t>In</a:t>
            </a:r>
            <a:r>
              <a:rPr lang="en-US" altLang="en-US">
                <a:solidFill>
                  <a:schemeClr val="tx2"/>
                </a:solidFill>
              </a:rPr>
              <a:t>completeness Theorem </a:t>
            </a:r>
            <a:r>
              <a:rPr lang="en-US" altLang="en-US">
                <a:solidFill>
                  <a:srgbClr val="000066"/>
                </a:solidFill>
              </a:rPr>
              <a:t>for Arithmetic</a:t>
            </a:r>
          </a:p>
        </p:txBody>
      </p:sp>
      <p:pic>
        <p:nvPicPr>
          <p:cNvPr id="207877" name="Picture 5" descr="Kurt_G%C3%B6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1830388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2286000" y="3662363"/>
            <a:ext cx="6372225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 hope to find a complete and consistent set of axioms?!</a:t>
            </a:r>
          </a:p>
        </p:txBody>
      </p:sp>
      <p:pic>
        <p:nvPicPr>
          <p:cNvPr id="207879" name="Picture 7" descr="41V5ZTF24CL__BO2,204,203,200_PIsitb-dp-500-arrow,TopRight,45,-64_OU01_AA240_SH2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3429000" y="4724400"/>
            <a:ext cx="3049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 excellent project topic: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152400" y="5562600"/>
            <a:ext cx="6396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http://en.wikipedia.org/wiki/G%C3%B6del%27s_incompleteness_theorems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2590800" y="457200"/>
            <a:ext cx="392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Limits of Logic (Optional)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8" grpId="0" animBg="1"/>
      <p:bldP spid="207880" grpId="0"/>
      <p:bldP spid="20788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130353" y="435006"/>
            <a:ext cx="32704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Applications of 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Logic</a:t>
            </a:r>
            <a:endParaRPr lang="en-US" altLang="zh-TW" sz="2400" b="1" dirty="0">
              <a:solidFill>
                <a:srgbClr val="003366"/>
              </a:solidFill>
            </a:endParaRPr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914400" y="1600200"/>
            <a:ext cx="2159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Logic programming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Database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Digital circuit</a:t>
            </a:r>
          </a:p>
        </p:txBody>
      </p:sp>
      <p:pic>
        <p:nvPicPr>
          <p:cNvPr id="2109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1828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5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40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1371600" y="2209800"/>
            <a:ext cx="2620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solve problems by logic</a:t>
            </a:r>
          </a:p>
        </p:txBody>
      </p:sp>
      <p:pic>
        <p:nvPicPr>
          <p:cNvPr id="21096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8200"/>
            <a:ext cx="6248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1431925" y="4003675"/>
            <a:ext cx="308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making queries, data mining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1279525" y="3429000"/>
            <a:ext cx="65008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Express (quantified) statements using logic formula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Use simple logic rules (e.g. DeMorgan, contrapositive, 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Fluent with arguments and logical equivalence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203325" y="1489075"/>
            <a:ext cx="6699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finishes the introduction to logic, half of the first part.</a:t>
            </a:r>
          </a:p>
          <a:p>
            <a:endParaRPr lang="en-US" altLang="zh-TW"/>
          </a:p>
          <a:p>
            <a:r>
              <a:rPr lang="en-US" altLang="zh-TW"/>
              <a:t>In the other half we will use logic to do mathematical proofs.</a:t>
            </a:r>
          </a:p>
          <a:p>
            <a:endParaRPr lang="en-US" altLang="zh-TW"/>
          </a:p>
          <a:p>
            <a:r>
              <a:rPr lang="en-US" altLang="zh-TW"/>
              <a:t>At this point, you should be able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295400" y="1219200"/>
            <a:ext cx="6524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Predicates </a:t>
            </a:r>
            <a:r>
              <a:rPr kumimoji="0" lang="en-US" altLang="en-US"/>
              <a:t>are propositions (i.e. statements) with variables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876800" y="2038350"/>
            <a:ext cx="1076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x</a:t>
            </a:r>
            <a:r>
              <a:rPr kumimoji="0" lang="en-US" altLang="en-US">
                <a:solidFill>
                  <a:schemeClr val="accent2"/>
                </a:solidFill>
              </a:rPr>
              <a:t> + 2 = </a:t>
            </a:r>
            <a:r>
              <a:rPr kumimoji="0" lang="en-US" altLang="en-US" i="1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905000" y="2038350"/>
            <a:ext cx="117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Example:</a:t>
            </a:r>
            <a:endParaRPr kumimoji="0" lang="en-US" alt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638550" y="203835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P </a:t>
            </a:r>
            <a:r>
              <a:rPr kumimoji="0" lang="en-US" altLang="en-US">
                <a:solidFill>
                  <a:schemeClr val="accent2"/>
                </a:solidFill>
              </a:rPr>
              <a:t>(</a:t>
            </a:r>
            <a:r>
              <a:rPr kumimoji="0" lang="en-US" altLang="en-US" i="1">
                <a:solidFill>
                  <a:schemeClr val="accent2"/>
                </a:solidFill>
              </a:rPr>
              <a:t>x,y</a:t>
            </a:r>
            <a:r>
              <a:rPr kumimoji="0" lang="en-US" altLang="en-US">
                <a:solidFill>
                  <a:schemeClr val="accent2"/>
                </a:solidFill>
              </a:rPr>
              <a:t>)</a:t>
            </a:r>
            <a:r>
              <a:rPr kumimoji="0" lang="en-US" altLang="en-US"/>
              <a:t>  ::=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695700" y="457200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Predicates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598863" y="2557463"/>
            <a:ext cx="333533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/>
              <a:t>x</a:t>
            </a:r>
            <a:r>
              <a:rPr kumimoji="0" lang="en-US" altLang="en-US"/>
              <a:t> = 1 and </a:t>
            </a:r>
            <a:r>
              <a:rPr kumimoji="0" lang="en-US" altLang="en-US" i="1"/>
              <a:t>y</a:t>
            </a:r>
            <a:r>
              <a:rPr kumimoji="0" lang="en-US" altLang="en-US"/>
              <a:t> = 3:  </a:t>
            </a:r>
            <a:r>
              <a:rPr kumimoji="0" lang="en-US" altLang="en-US" i="1">
                <a:solidFill>
                  <a:srgbClr val="009900"/>
                </a:solidFill>
              </a:rPr>
              <a:t>P</a:t>
            </a:r>
            <a:r>
              <a:rPr kumimoji="0" lang="en-US" altLang="en-US">
                <a:solidFill>
                  <a:srgbClr val="009900"/>
                </a:solidFill>
              </a:rPr>
              <a:t>(1,3) is true</a:t>
            </a:r>
          </a:p>
          <a:p>
            <a:endParaRPr kumimoji="0" lang="en-US" altLang="en-US"/>
          </a:p>
          <a:p>
            <a:r>
              <a:rPr kumimoji="0" lang="en-US" altLang="en-US" i="1"/>
              <a:t>x</a:t>
            </a:r>
            <a:r>
              <a:rPr kumimoji="0" lang="en-US" altLang="en-US"/>
              <a:t> = 1 and </a:t>
            </a:r>
            <a:r>
              <a:rPr kumimoji="0" lang="en-US" altLang="en-US" i="1"/>
              <a:t>y</a:t>
            </a:r>
            <a:r>
              <a:rPr kumimoji="0" lang="en-US" altLang="en-US"/>
              <a:t> = 4:  </a:t>
            </a:r>
            <a:r>
              <a:rPr kumimoji="0" lang="en-US" altLang="en-US" i="1">
                <a:solidFill>
                  <a:srgbClr val="CC0000"/>
                </a:solidFill>
              </a:rPr>
              <a:t>P</a:t>
            </a:r>
            <a:r>
              <a:rPr kumimoji="0" lang="en-US" altLang="en-US">
                <a:solidFill>
                  <a:srgbClr val="CC0000"/>
                </a:solidFill>
              </a:rPr>
              <a:t>(1,4) is false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                    </a:t>
            </a:r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</a:t>
            </a:r>
            <a:r>
              <a:rPr kumimoji="0" lang="en-US" altLang="en-US" i="1">
                <a:solidFill>
                  <a:srgbClr val="009900"/>
                </a:solidFill>
              </a:rPr>
              <a:t>P</a:t>
            </a:r>
            <a:r>
              <a:rPr kumimoji="0" lang="en-US" altLang="en-US">
                <a:solidFill>
                  <a:srgbClr val="009900"/>
                </a:solidFill>
              </a:rPr>
              <a:t>(1,4) is true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1901825" y="5014913"/>
            <a:ext cx="5349875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 </a:t>
            </a:r>
            <a:r>
              <a:rPr kumimoji="0" lang="en-US" altLang="en-US" b="1"/>
              <a:t>domain</a:t>
            </a:r>
            <a:r>
              <a:rPr kumimoji="0" lang="en-US" altLang="en-US"/>
              <a:t> of a variable is the set of all values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that may be substituted in place of the variable.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76263" y="4419600"/>
            <a:ext cx="799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there is a variable, we need to specify what to put in the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181252" grpId="0"/>
      <p:bldP spid="181253" grpId="0"/>
      <p:bldP spid="181257" grpId="0" animBg="1"/>
      <p:bldP spid="1812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191000" y="457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Set</a:t>
            </a:r>
          </a:p>
        </p:txBody>
      </p:sp>
      <p:graphicFrame>
        <p:nvGraphicFramePr>
          <p:cNvPr id="150557" name="Group 29"/>
          <p:cNvGraphicFramePr>
            <a:graphicFrameLocks noGrp="1"/>
          </p:cNvGraphicFramePr>
          <p:nvPr/>
        </p:nvGraphicFramePr>
        <p:xfrm>
          <a:off x="3505200" y="2209800"/>
          <a:ext cx="3429000" cy="1193801"/>
        </p:xfrm>
        <a:graphic>
          <a:graphicData uri="http://schemas.openxmlformats.org/drawingml/2006/table">
            <a:tbl>
              <a:tblPr/>
              <a:tblGrid>
                <a:gridCol w="395288"/>
                <a:gridCol w="3033712"/>
              </a:tblGrid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real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Set of all rational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0558" name="Picture 3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4530725"/>
            <a:ext cx="1016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59" name="Text Box 31"/>
          <p:cNvSpPr txBox="1">
            <a:spLocks noChangeArrowheads="1"/>
          </p:cNvSpPr>
          <p:nvPr/>
        </p:nvSpPr>
        <p:spPr bwMode="auto">
          <a:xfrm>
            <a:off x="2149475" y="4495800"/>
            <a:ext cx="570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means that x is an </a:t>
            </a:r>
            <a:r>
              <a:rPr lang="en-US" altLang="zh-TW">
                <a:solidFill>
                  <a:srgbClr val="A50021"/>
                </a:solidFill>
              </a:rPr>
              <a:t>element</a:t>
            </a:r>
            <a:r>
              <a:rPr lang="en-US" altLang="zh-TW"/>
              <a:t> of A  (pronounce: x in A)</a:t>
            </a:r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2149475" y="5024438"/>
            <a:ext cx="6537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means that x is </a:t>
            </a:r>
            <a:r>
              <a:rPr lang="en-US" altLang="zh-TW">
                <a:solidFill>
                  <a:srgbClr val="006600"/>
                </a:solidFill>
              </a:rPr>
              <a:t>not</a:t>
            </a:r>
            <a:r>
              <a:rPr lang="en-US" altLang="zh-TW"/>
              <a:t> an </a:t>
            </a:r>
            <a:r>
              <a:rPr lang="en-US" altLang="zh-TW">
                <a:solidFill>
                  <a:srgbClr val="A50021"/>
                </a:solidFill>
              </a:rPr>
              <a:t>element</a:t>
            </a:r>
            <a:r>
              <a:rPr lang="en-US" altLang="zh-TW"/>
              <a:t> of A  (pronounce: x not in A)</a:t>
            </a:r>
          </a:p>
        </p:txBody>
      </p:sp>
      <p:pic>
        <p:nvPicPr>
          <p:cNvPr id="150562" name="Picture 3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5014913"/>
            <a:ext cx="10160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457200" y="5945188"/>
            <a:ext cx="3440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Sets can be defined explicitly:</a:t>
            </a: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4114800" y="5943600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{1,2,4,8,16,32,…}, {CSC1130,CSC2110,…}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1371600" y="1108075"/>
            <a:ext cx="64785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specify the domain, we often need the concept of a </a:t>
            </a:r>
            <a:r>
              <a:rPr lang="en-US" altLang="zh-TW" b="1"/>
              <a:t>set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Roughly speaking, a set is just a collection of objects.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1541463" y="2590800"/>
            <a:ext cx="1811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Some examples</a:t>
            </a: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304800" y="3900488"/>
            <a:ext cx="845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set, the (only) important question is whether an element belongs to it.</a:t>
            </a:r>
          </a:p>
        </p:txBody>
      </p:sp>
    </p:spTree>
    <p:extLst>
      <p:ext uri="{BB962C8B-B14F-4D97-AF65-F5344CB8AC3E}">
        <p14:creationId xmlns:p14="http://schemas.microsoft.com/office/powerpoint/2010/main" val="1754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9" grpId="0"/>
      <p:bldP spid="150561" grpId="0"/>
      <p:bldP spid="150563" grpId="0"/>
      <p:bldP spid="150564" grpId="0"/>
      <p:bldP spid="150566" grpId="0"/>
      <p:bldP spid="1505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Truth Set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2608263" y="1757363"/>
            <a:ext cx="393541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Sets can be defined by a predicate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1295400" y="2514600"/>
            <a:ext cx="65532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Given a predicate P(x) </a:t>
            </a:r>
            <a:r>
              <a:rPr lang="en-US" altLang="zh-TW" dirty="0" smtClean="0"/>
              <a:t>where</a:t>
            </a:r>
            <a:r>
              <a:rPr lang="en-US" altLang="zh-TW" dirty="0" smtClean="0"/>
              <a:t> </a:t>
            </a:r>
            <a:r>
              <a:rPr lang="en-US" altLang="zh-TW" dirty="0"/>
              <a:t>x has domain D, the </a:t>
            </a:r>
            <a:r>
              <a:rPr lang="en-US" altLang="zh-TW" dirty="0">
                <a:solidFill>
                  <a:srgbClr val="A50021"/>
                </a:solidFill>
              </a:rPr>
              <a:t>truth set</a:t>
            </a:r>
            <a:r>
              <a:rPr lang="en-US" altLang="zh-TW" dirty="0"/>
              <a:t> </a:t>
            </a:r>
            <a:r>
              <a:rPr lang="en-US" altLang="zh-TW" dirty="0" smtClean="0"/>
              <a:t>of P(x</a:t>
            </a:r>
            <a:r>
              <a:rPr lang="en-US" altLang="zh-TW" dirty="0"/>
              <a:t>) is the set of all elements of D that make P(x) true.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762000" y="5486400"/>
            <a:ext cx="7602538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Let P(x) be “x is a prime number”, 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and the domain D of x is the set of positive integers.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Then the truth set is the set of all positive integers which are prime numbers.</a:t>
            </a:r>
          </a:p>
        </p:txBody>
      </p:sp>
      <p:pic>
        <p:nvPicPr>
          <p:cNvPr id="151577" name="Picture 2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556000"/>
            <a:ext cx="27813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727075" y="4286250"/>
            <a:ext cx="8416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Let P(x) be “x is the square of a number”, 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and the domain D of x is the set of positive integers.</a:t>
            </a:r>
          </a:p>
          <a:p>
            <a:pPr>
              <a:lnSpc>
                <a:spcPct val="130000"/>
              </a:lnSpc>
            </a:pPr>
            <a:r>
              <a:rPr lang="en-US" altLang="zh-TW" sz="1600"/>
              <a:t>Then the truth set is the set of all positive integers which are the square of a number.</a:t>
            </a:r>
          </a:p>
        </p:txBody>
      </p:sp>
      <p:sp>
        <p:nvSpPr>
          <p:cNvPr id="151580" name="Text Box 28"/>
          <p:cNvSpPr txBox="1">
            <a:spLocks noChangeArrowheads="1"/>
          </p:cNvSpPr>
          <p:nvPr/>
        </p:nvSpPr>
        <p:spPr bwMode="auto">
          <a:xfrm>
            <a:off x="152400" y="42672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228600" y="54102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1582" name="Text Box 30"/>
          <p:cNvSpPr txBox="1">
            <a:spLocks noChangeArrowheads="1"/>
          </p:cNvSpPr>
          <p:nvPr/>
        </p:nvSpPr>
        <p:spPr bwMode="auto">
          <a:xfrm>
            <a:off x="838200" y="1219200"/>
            <a:ext cx="7424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Sometimes it is inconvenient or impossible to define a set explicitly.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5" grpId="0" animBg="1"/>
      <p:bldP spid="151576" grpId="0"/>
      <p:bldP spid="151579" grpId="0"/>
      <p:bldP spid="151580" grpId="0"/>
      <p:bldP spid="1515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387975" y="13858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for </a:t>
            </a:r>
            <a:r>
              <a:rPr kumimoji="0" lang="en-US" altLang="en-US">
                <a:solidFill>
                  <a:srgbClr val="009900"/>
                </a:solidFill>
              </a:rPr>
              <a:t>ALL</a:t>
            </a:r>
            <a:r>
              <a:rPr kumimoji="0" lang="en-US" altLang="en-US"/>
              <a:t> </a:t>
            </a:r>
            <a:r>
              <a:rPr kumimoji="0" lang="en-US" altLang="en-US" i="1"/>
              <a:t>x</a:t>
            </a:r>
            <a:endParaRPr kumimoji="0" lang="en-US" alt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699000" y="1385888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x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90800" y="457200"/>
            <a:ext cx="388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Universal Quantifier</a:t>
            </a:r>
          </a:p>
        </p:txBody>
      </p:sp>
      <p:grpSp>
        <p:nvGrpSpPr>
          <p:cNvPr id="104466" name="Group 18"/>
          <p:cNvGrpSpPr>
            <a:grpSpLocks/>
          </p:cNvGrpSpPr>
          <p:nvPr/>
        </p:nvGrpSpPr>
        <p:grpSpPr bwMode="auto">
          <a:xfrm>
            <a:off x="685800" y="2992438"/>
            <a:ext cx="1139825" cy="1866900"/>
            <a:chOff x="2086" y="960"/>
            <a:chExt cx="1157" cy="1749"/>
          </a:xfrm>
        </p:grpSpPr>
        <p:grpSp>
          <p:nvGrpSpPr>
            <p:cNvPr id="104467" name="Group 19"/>
            <p:cNvGrpSpPr>
              <a:grpSpLocks/>
            </p:cNvGrpSpPr>
            <p:nvPr/>
          </p:nvGrpSpPr>
          <p:grpSpPr bwMode="auto">
            <a:xfrm>
              <a:off x="2086" y="960"/>
              <a:ext cx="1157" cy="1749"/>
              <a:chOff x="3267" y="1104"/>
              <a:chExt cx="981" cy="1670"/>
            </a:xfrm>
          </p:grpSpPr>
          <p:grpSp>
            <p:nvGrpSpPr>
              <p:cNvPr id="104468" name="Group 20"/>
              <p:cNvGrpSpPr>
                <a:grpSpLocks/>
              </p:cNvGrpSpPr>
              <p:nvPr/>
            </p:nvGrpSpPr>
            <p:grpSpPr bwMode="auto">
              <a:xfrm>
                <a:off x="3267" y="1104"/>
                <a:ext cx="981" cy="1248"/>
                <a:chOff x="2259" y="1152"/>
                <a:chExt cx="981" cy="1248"/>
              </a:xfrm>
            </p:grpSpPr>
            <p:sp>
              <p:nvSpPr>
                <p:cNvPr id="10446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86" y="1535"/>
                  <a:ext cx="31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044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59" y="1632"/>
                  <a:ext cx="33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04471" name="AutoShape 23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4472" name="Text Box 24"/>
              <p:cNvSpPr txBox="1">
                <a:spLocks noChangeArrowheads="1"/>
              </p:cNvSpPr>
              <p:nvPr/>
            </p:nvSpPr>
            <p:spPr bwMode="auto">
              <a:xfrm>
                <a:off x="3693" y="2256"/>
                <a:ext cx="3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04473" name="Group 25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104474" name="Line 26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5" name="Line 27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2498725" y="2230438"/>
            <a:ext cx="3597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lang="en-US" altLang="zh-TW"/>
              <a:t> x     Z  </a:t>
            </a:r>
            <a:r>
              <a:rPr kumimoji="0" lang="en-US" altLang="en-US">
                <a:solidFill>
                  <a:srgbClr val="009900"/>
                </a:solidFill>
                <a:sym typeface="Symbol" pitchFamily="18" charset="2"/>
              </a:rPr>
              <a:t></a:t>
            </a:r>
            <a:r>
              <a:rPr lang="en-US" altLang="zh-TW"/>
              <a:t> y     Z,  x + y = y + x.</a:t>
            </a:r>
          </a:p>
        </p:txBody>
      </p:sp>
      <p:pic>
        <p:nvPicPr>
          <p:cNvPr id="104477" name="Picture 2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41563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78" name="Picture 3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41563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80" name="Picture 3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06838"/>
            <a:ext cx="30480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82" name="Picture 3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30638"/>
            <a:ext cx="1585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1736725" y="1371600"/>
            <a:ext cx="2732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universal quantifier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2590800" y="3297238"/>
            <a:ext cx="2611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Pythagorean’s theorem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990600" y="2230438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Example: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990600" y="5126038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Example:</a:t>
            </a:r>
          </a:p>
        </p:txBody>
      </p:sp>
      <p:pic>
        <p:nvPicPr>
          <p:cNvPr id="104487" name="Picture 3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49838"/>
            <a:ext cx="17653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1054100" y="5683250"/>
            <a:ext cx="709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This statement is true if the domain is Z, but not true if the domain is R.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1863725" y="6253163"/>
            <a:ext cx="549381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truth of a </a:t>
            </a:r>
            <a:r>
              <a:rPr lang="en-US" altLang="zh-TW" dirty="0" smtClean="0"/>
              <a:t>statement </a:t>
            </a:r>
            <a:r>
              <a:rPr lang="en-US" altLang="zh-TW" dirty="0"/>
              <a:t>depends on the domain.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6" grpId="0"/>
      <p:bldP spid="104484" grpId="0"/>
      <p:bldP spid="104485" grpId="0"/>
      <p:bldP spid="104486" grpId="0"/>
      <p:bldP spid="104488" grpId="0"/>
      <p:bldP spid="1044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2514600" y="457200"/>
            <a:ext cx="410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Existential Quantifier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048000" y="1371600"/>
            <a:ext cx="42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kumimoji="0" lang="en-US" altLang="en-US" i="1">
                <a:sym typeface="Symbol" pitchFamily="18" charset="2"/>
              </a:rPr>
              <a:t>y</a:t>
            </a:r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3581400" y="1371600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There </a:t>
            </a:r>
            <a:r>
              <a:rPr kumimoji="0" lang="en-US" altLang="en-US">
                <a:solidFill>
                  <a:srgbClr val="003399"/>
                </a:solidFill>
              </a:rPr>
              <a:t>EXISTS</a:t>
            </a:r>
            <a:r>
              <a:rPr kumimoji="0" lang="en-US" altLang="en-US"/>
              <a:t> some </a:t>
            </a:r>
            <a:r>
              <a:rPr kumimoji="0" lang="en-US" altLang="en-US" i="1"/>
              <a:t>y</a:t>
            </a:r>
          </a:p>
        </p:txBody>
      </p:sp>
      <p:pic>
        <p:nvPicPr>
          <p:cNvPr id="153620" name="Picture 2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12925"/>
            <a:ext cx="170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3621" name="Object 21"/>
          <p:cNvGraphicFramePr>
            <a:graphicFrameLocks noChangeAspect="1"/>
          </p:cNvGraphicFramePr>
          <p:nvPr/>
        </p:nvGraphicFramePr>
        <p:xfrm>
          <a:off x="3733800" y="3559175"/>
          <a:ext cx="2057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5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59175"/>
                        <a:ext cx="20574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2832100" y="4052888"/>
            <a:ext cx="110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 u="sng"/>
              <a:t>Domain  </a:t>
            </a:r>
            <a:r>
              <a:rPr kumimoji="0" lang="en-US" altLang="en-US" u="sng"/>
              <a:t>      </a:t>
            </a:r>
            <a:r>
              <a:rPr kumimoji="0" lang="en-US" altLang="en-US"/>
              <a:t>                                                   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5270500" y="405288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 </a:t>
            </a:r>
            <a:r>
              <a:rPr kumimoji="0" lang="en-US" altLang="en-US" i="1" u="sng"/>
              <a:t>Truth value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2254250" y="5119688"/>
            <a:ext cx="224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positive</a:t>
            </a:r>
            <a:r>
              <a:rPr kumimoji="0" lang="en-US" altLang="en-US">
                <a:solidFill>
                  <a:srgbClr val="003399"/>
                </a:solidFill>
              </a:rPr>
              <a:t> 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r>
              <a:rPr kumimoji="0" lang="en-US" altLang="en-US" baseline="30000">
                <a:solidFill>
                  <a:srgbClr val="003399"/>
                </a:solidFill>
              </a:rPr>
              <a:t>+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3290888" y="5354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0" lang="en-US" altLang="en-US"/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2738438" y="4586288"/>
            <a:ext cx="1274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3399"/>
                </a:solidFill>
              </a:rPr>
              <a:t>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endParaRPr kumimoji="0" lang="en-US" altLang="en-US">
              <a:solidFill>
                <a:srgbClr val="003399"/>
              </a:solidFill>
            </a:endParaRPr>
          </a:p>
        </p:txBody>
      </p:sp>
      <p:sp>
        <p:nvSpPr>
          <p:cNvPr id="153629" name="Rectangle 29"/>
          <p:cNvSpPr>
            <a:spLocks noChangeArrowheads="1"/>
          </p:cNvSpPr>
          <p:nvPr/>
        </p:nvSpPr>
        <p:spPr bwMode="auto">
          <a:xfrm>
            <a:off x="2198688" y="5638800"/>
            <a:ext cx="2297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negative</a:t>
            </a:r>
            <a:r>
              <a:rPr kumimoji="0" lang="en-US" altLang="en-US">
                <a:solidFill>
                  <a:srgbClr val="003399"/>
                </a:solidFill>
              </a:rPr>
              <a:t> integers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</a:t>
            </a:r>
            <a:r>
              <a:rPr kumimoji="0" lang="en-US" altLang="en-US" baseline="30000">
                <a:solidFill>
                  <a:srgbClr val="003399"/>
                </a:solidFill>
                <a:sym typeface="Euclid Math Two" pitchFamily="18" charset="2"/>
              </a:rPr>
              <a:t>-</a:t>
            </a:r>
            <a:endParaRPr kumimoji="0" lang="en-US" altLang="en-US" baseline="30000">
              <a:solidFill>
                <a:srgbClr val="003399"/>
              </a:solidFill>
            </a:endParaRPr>
          </a:p>
        </p:txBody>
      </p:sp>
      <p:sp>
        <p:nvSpPr>
          <p:cNvPr id="153631" name="Rectangle 31"/>
          <p:cNvSpPr>
            <a:spLocks noChangeArrowheads="1"/>
          </p:cNvSpPr>
          <p:nvPr/>
        </p:nvSpPr>
        <p:spPr bwMode="auto">
          <a:xfrm>
            <a:off x="2390775" y="6110288"/>
            <a:ext cx="192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003399"/>
                </a:solidFill>
              </a:rPr>
              <a:t>negative</a:t>
            </a:r>
            <a:r>
              <a:rPr kumimoji="0" lang="en-US" altLang="en-US">
                <a:solidFill>
                  <a:srgbClr val="003399"/>
                </a:solidFill>
              </a:rPr>
              <a:t> reals </a:t>
            </a:r>
            <a:r>
              <a:rPr kumimoji="0" lang="en-US" altLang="en-US">
                <a:solidFill>
                  <a:srgbClr val="003399"/>
                </a:solidFill>
                <a:sym typeface="Euclid Math Two" pitchFamily="18" charset="2"/>
              </a:rPr>
              <a:t></a:t>
            </a:r>
            <a:r>
              <a:rPr kumimoji="0" lang="en-US" altLang="en-US" baseline="30000">
                <a:solidFill>
                  <a:srgbClr val="003399"/>
                </a:solidFill>
                <a:sym typeface="Euclid Math Two" pitchFamily="18" charset="2"/>
              </a:rPr>
              <a:t>-</a:t>
            </a:r>
            <a:endParaRPr kumimoji="0" lang="en-US" altLang="en-US" baseline="30000">
              <a:solidFill>
                <a:srgbClr val="003399"/>
              </a:solidFill>
            </a:endParaRPr>
          </a:p>
        </p:txBody>
      </p: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5880100" y="4586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3048000" y="18288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</a:t>
            </a:r>
          </a:p>
        </p:txBody>
      </p:sp>
      <p:sp>
        <p:nvSpPr>
          <p:cNvPr id="153636" name="Rectangle 36"/>
          <p:cNvSpPr>
            <a:spLocks noChangeArrowheads="1"/>
          </p:cNvSpPr>
          <p:nvPr/>
        </p:nvSpPr>
        <p:spPr bwMode="auto">
          <a:xfrm>
            <a:off x="1828800" y="3429000"/>
            <a:ext cx="5486400" cy="3200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1905000" y="2747963"/>
            <a:ext cx="549381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truth of a </a:t>
            </a:r>
            <a:r>
              <a:rPr lang="en-US" altLang="zh-TW" dirty="0" smtClean="0"/>
              <a:t>statement</a:t>
            </a:r>
            <a:r>
              <a:rPr lang="en-US" altLang="zh-TW" dirty="0" smtClean="0"/>
              <a:t> </a:t>
            </a:r>
            <a:r>
              <a:rPr lang="en-US" altLang="zh-TW" dirty="0"/>
              <a:t>depends on the domain.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5880100" y="51196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5880100" y="56388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</a:t>
            </a: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5880100" y="6110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2" grpId="0"/>
      <p:bldP spid="153623" grpId="0"/>
      <p:bldP spid="153624" grpId="0"/>
      <p:bldP spid="153627" grpId="0"/>
      <p:bldP spid="153629" grpId="0"/>
      <p:bldP spid="153631" grpId="0"/>
      <p:bldP spid="153633" grpId="0"/>
      <p:bldP spid="153634" grpId="0"/>
      <p:bldP spid="153636" grpId="0" animBg="1"/>
      <p:bldP spid="153637" grpId="0" animBg="1"/>
      <p:bldP spid="153638" grpId="0"/>
      <p:bldP spid="153639" grpId="0"/>
      <p:bldP spid="1536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903413" y="457200"/>
            <a:ext cx="533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Translating Mathematical Theorem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81000" y="13716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Fermat (1637):</a:t>
            </a:r>
            <a:r>
              <a:rPr lang="en-US" altLang="en-US"/>
              <a:t> If an integer n is greater than 2, </a:t>
            </a:r>
          </a:p>
          <a:p>
            <a:pPr>
              <a:lnSpc>
                <a:spcPct val="200000"/>
              </a:lnSpc>
            </a:pPr>
            <a:r>
              <a:rPr lang="en-US" altLang="en-US"/>
              <a:t>then the equation a</a:t>
            </a:r>
            <a:r>
              <a:rPr lang="en-US" altLang="en-US" sz="2400" baseline="30000"/>
              <a:t>n</a:t>
            </a:r>
            <a:r>
              <a:rPr lang="en-US" altLang="en-US"/>
              <a:t> + b</a:t>
            </a:r>
            <a:r>
              <a:rPr lang="en-US" altLang="en-US" sz="2400" baseline="30000"/>
              <a:t>n</a:t>
            </a:r>
            <a:r>
              <a:rPr lang="en-US" altLang="en-US"/>
              <a:t> = c</a:t>
            </a:r>
            <a:r>
              <a:rPr lang="en-US" altLang="en-US" sz="2400" baseline="30000"/>
              <a:t>n</a:t>
            </a:r>
            <a:r>
              <a:rPr lang="en-US" altLang="en-US"/>
              <a:t> has no solutions in non-zero integers a, b, and c.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31800" y="3838575"/>
            <a:ext cx="242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Andrew Wiles (1994)</a:t>
            </a:r>
            <a:endParaRPr lang="en-US" altLang="en-US"/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2895600" y="3810000"/>
            <a:ext cx="5840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http://en.wikipedia.org/wiki/Fermat's_last_theorem</a:t>
            </a:r>
          </a:p>
        </p:txBody>
      </p:sp>
      <p:pic>
        <p:nvPicPr>
          <p:cNvPr id="105484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47950"/>
            <a:ext cx="7467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2" grpId="0"/>
      <p:bldP spid="10548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51"/>
  <p:tag name="DEFAULTHEIGHT" val="35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~~x^2 \geq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3"/>
  <p:tag name="PICTUREFILESIZE" val="49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y, y^2=y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5"/>
  <p:tag name="PICTUREFILESIZE" val="41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&gt; 2~\forall a \in Z^+~\forall b \in Z^+~\forall c \in Z^+~~a^n + b^n \neq c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7"/>
  <p:tag name="PICTUREFILESIZE" val="2127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{\rm prime}(p)~:=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54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in Z~{\rm even}(n) 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85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 \in Z~\exists q \in Z~{\rm prime}(p)~\land~{\rm prime}(q)~\land~(p+q=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5"/>
  <p:tag name="PICTUREFILESIZE" val="219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&gt;1) \land (\forall a \in Z~\forall b \in Z~((a &gt; 1)~\land~(b&gt;1) \rightarrow a \cdot b \neq p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3"/>
  <p:tag name="PICTUREFILESIZE" val="24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forall x P(x) \equiv~~~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8"/>
  <p:tag name="PICTUREFILESIZE" val="622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42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(1) \lor \lnot P(2) \lor \lnot P(3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92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, \land, \lor, \to, 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398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exists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452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and P(2) \land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17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forall x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49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and P(2)) \lor \lnot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7"/>
  <p:tag name="PICTUREFILESIZE" val="1202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exists x P(x) \equiv~~~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8"/>
  <p:tag name="PICTUREFILESIZE" val="539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4"/>
  <p:tag name="PICTUREFILESIZE" val="499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\exists x P(x) \equiv \lnot (P(1) \lor P(2) \lor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5"/>
  <p:tag name="PICTUREFILESIZE" val="156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(1) \land \lnot P(2) \land \lnot P(3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943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x \lnot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533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P(1) \lor P(2)) \land \lnot P(3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7"/>
  <p:tag name="PICTUREFILESIZE" val="1204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40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V~ \exists P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8"/>
  <p:tag name="PICTUREFILESIZE" val="78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~\forall V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7"/>
  <p:tag name="PICTUREFILESIZE" val="75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ow~} x~\exists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254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240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240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ow~} x~\forall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2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column~} y~\forall {\rm~row~} x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3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row~} x~\exists {\rm~column~} y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16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{\rm~column~} y~\exists {\rm~row~} x~~A[x,y]=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17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~\forall V,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7"/>
  <p:tag name="PICTUREFILESIZE" val="75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not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85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\exists P~\forall V, {\rm kill}(P,V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9"/>
  <p:tag name="PICTUREFILESIZE" val="893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P~\lnot (\forall V, {\rm kill}(P,V)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006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forall P \exists V \lnot {\rm kill}(P,V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78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s \in Z^+~\forall x \in Z^+~s \leq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6"/>
  <p:tag name="PICTUREFILESIZE" val="96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r \in R^+~\exists x \in R^+~x &lt;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9"/>
  <p:tag name="PICTUREFILESIZE" val="929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p \in Z~prime(p)~\to~\exists q \in Z~prime(q) \land (q &gt; p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455"/>
  <p:tag name="PICTUREFILESIZE" val="2298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xists p \in Z~ prime(p) 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51"/>
  <p:tag name="BOXHEIGHT" val="359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988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 P(x) \to Q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917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84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35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 \in D~|~P(x)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731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 P(x) \to Q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917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9"/>
  <p:tag name="PICTUREFILESIZE" val="302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9"/>
  <p:tag name="PICTUREFILESIZE" val="370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514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84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P \rightarrow Q, P}{Q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623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{\rm~right-angled~triangle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101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2 + b^2 = c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07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1991</Words>
  <Application>Microsoft Office PowerPoint</Application>
  <PresentationFormat>On-screen Show (4:3)</PresentationFormat>
  <Paragraphs>357</Paragraphs>
  <Slides>37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Equation</vt:lpstr>
      <vt:lpstr>First Order 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139</cp:revision>
  <dcterms:created xsi:type="dcterms:W3CDTF">2007-08-29T04:27:34Z</dcterms:created>
  <dcterms:modified xsi:type="dcterms:W3CDTF">2015-01-23T10:59:16Z</dcterms:modified>
</cp:coreProperties>
</file>