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508" r:id="rId2"/>
    <p:sldId id="509" r:id="rId3"/>
    <p:sldId id="536" r:id="rId4"/>
    <p:sldId id="535" r:id="rId5"/>
    <p:sldId id="510" r:id="rId6"/>
    <p:sldId id="511" r:id="rId7"/>
    <p:sldId id="531" r:id="rId8"/>
    <p:sldId id="547" r:id="rId9"/>
    <p:sldId id="538" r:id="rId10"/>
    <p:sldId id="545" r:id="rId11"/>
    <p:sldId id="537" r:id="rId12"/>
    <p:sldId id="526" r:id="rId13"/>
    <p:sldId id="525" r:id="rId14"/>
    <p:sldId id="527" r:id="rId15"/>
    <p:sldId id="528" r:id="rId16"/>
    <p:sldId id="514" r:id="rId17"/>
    <p:sldId id="539" r:id="rId18"/>
    <p:sldId id="530" r:id="rId19"/>
    <p:sldId id="548" r:id="rId20"/>
    <p:sldId id="534" r:id="rId21"/>
    <p:sldId id="540" r:id="rId22"/>
    <p:sldId id="541" r:id="rId23"/>
    <p:sldId id="519" r:id="rId24"/>
    <p:sldId id="542" r:id="rId25"/>
    <p:sldId id="543" r:id="rId26"/>
    <p:sldId id="515" r:id="rId27"/>
    <p:sldId id="516" r:id="rId28"/>
    <p:sldId id="521" r:id="rId29"/>
    <p:sldId id="522" r:id="rId30"/>
    <p:sldId id="544" r:id="rId31"/>
    <p:sldId id="546" r:id="rId32"/>
  </p:sldIdLst>
  <p:sldSz cx="9144000" cy="6858000" type="screen4x3"/>
  <p:notesSz cx="6858000" cy="9144000"/>
  <p:custDataLst>
    <p:tags r:id="rId34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8000"/>
    <a:srgbClr val="CCCCFF"/>
    <a:srgbClr val="FFFF66"/>
    <a:srgbClr val="FFCCFF"/>
    <a:srgbClr val="A50021"/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82" autoAdjust="0"/>
    <p:restoredTop sz="94660"/>
  </p:normalViewPr>
  <p:slideViewPr>
    <p:cSldViewPr showGuides="1">
      <p:cViewPr varScale="1">
        <p:scale>
          <a:sx n="77" d="100"/>
          <a:sy n="77" d="100"/>
        </p:scale>
        <p:origin x="-96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115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42A89F4-9800-450B-A5AA-9358495174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843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34932-9E3D-4CED-8E9F-81304D5BAEC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502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21C2A-7119-43EB-99DA-19F0820E92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325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C3B62-739C-4FA6-8056-4EA1614E8D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784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8371E-6F34-46C1-91D6-0CE85D6509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459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8CA50A-7B6A-4365-98D4-B92B3F8437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897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300C2-BF9B-4AE8-BCCF-939F259BF52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301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164C9-C8FC-4AED-85B1-1B1A4B2B33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458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ED46C-9059-48DF-AD57-381A86C1EE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48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C3FA5-4174-4515-B656-155587D8B9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242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32684-8DEA-44E7-A769-9E86341F066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249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80C41F-B69E-47AD-B46E-45AB74AD9F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553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BD2DF7BC-DD0C-49DC-81E8-9BEC5BBE42F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zh-TW" smtClean="0">
                <a:latin typeface="Comic Sans MS" pitchFamily="66" charset="0"/>
              </a:rPr>
              <a:t>Chinese Remainder Theorem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6324600"/>
            <a:ext cx="3048000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latin typeface="Comic Sans MS" pitchFamily="66" charset="0"/>
              </a:rPr>
              <a:t>Dec 29</a:t>
            </a: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5486400" y="4419600"/>
            <a:ext cx="1295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5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0"/>
          <a:stretch>
            <a:fillRect/>
          </a:stretch>
        </p:blipFill>
        <p:spPr bwMode="auto">
          <a:xfrm>
            <a:off x="4572000" y="2362200"/>
            <a:ext cx="3657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4724400" y="1752600"/>
            <a:ext cx="33988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Picture from </a:t>
            </a:r>
          </a:p>
          <a:p>
            <a:pPr eaLnBrk="1" hangingPunct="1"/>
            <a:r>
              <a:rPr lang="en-US" altLang="zh-TW" sz="1000"/>
              <a:t>http://img5.epochtimes.com/i6/801180520191974.jpg</a:t>
            </a:r>
          </a:p>
        </p:txBody>
      </p:sp>
      <p:pic>
        <p:nvPicPr>
          <p:cNvPr id="2055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05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76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 Box 23"/>
          <p:cNvSpPr txBox="1">
            <a:spLocks noChangeArrowheads="1"/>
          </p:cNvSpPr>
          <p:nvPr/>
        </p:nvSpPr>
        <p:spPr bwMode="auto">
          <a:xfrm>
            <a:off x="1600200" y="2590800"/>
            <a:ext cx="14128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</p:txBody>
      </p:sp>
      <p:pic>
        <p:nvPicPr>
          <p:cNvPr id="2061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05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35052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3048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25908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52578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4800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4343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0" name="Text Box 33"/>
          <p:cNvSpPr txBox="1">
            <a:spLocks noChangeArrowheads="1"/>
          </p:cNvSpPr>
          <p:nvPr/>
        </p:nvSpPr>
        <p:spPr bwMode="auto">
          <a:xfrm>
            <a:off x="1576388" y="4343400"/>
            <a:ext cx="14128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</p:txBody>
      </p:sp>
      <p:pic>
        <p:nvPicPr>
          <p:cNvPr id="2071" name="Picture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52578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4800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4343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57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Picture 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00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Picture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43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Text Box 2"/>
          <p:cNvSpPr txBox="1">
            <a:spLocks noChangeArrowheads="1"/>
          </p:cNvSpPr>
          <p:nvPr/>
        </p:nvSpPr>
        <p:spPr bwMode="auto">
          <a:xfrm>
            <a:off x="1219200" y="1687513"/>
            <a:ext cx="67818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en-US"/>
              <a:t>Example: </a:t>
            </a:r>
            <a:r>
              <a:rPr kumimoji="0" lang="en-US" altLang="en-US">
                <a:solidFill>
                  <a:srgbClr val="0000CC"/>
                </a:solidFill>
              </a:rPr>
              <a:t>n</a:t>
            </a:r>
            <a:r>
              <a:rPr kumimoji="0" lang="en-US" altLang="en-US"/>
              <a:t> = 123, </a:t>
            </a:r>
            <a:r>
              <a:rPr kumimoji="0" lang="en-US" altLang="en-US">
                <a:solidFill>
                  <a:srgbClr val="0000CC"/>
                </a:solidFill>
              </a:rPr>
              <a:t>k</a:t>
            </a:r>
            <a:r>
              <a:rPr kumimoji="0" lang="en-US" altLang="en-US"/>
              <a:t>=37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en-US"/>
              <a:t>123 = 3·37 + 12    	so 12 = n - 3k 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en-US"/>
              <a:t>37 = 3·12 + 1        	so 1 = 37 – 3·12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en-US"/>
              <a:t>                                               = k – 3(n-3k) = 10k - 3n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en-US"/>
              <a:t>12 = 12·1 + 0         	done, gcd=1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en-US"/>
              <a:t>                                         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57400" y="457200"/>
            <a:ext cx="496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Computing Multiplicative Inverse</a:t>
            </a:r>
          </a:p>
        </p:txBody>
      </p:sp>
      <p:sp>
        <p:nvSpPr>
          <p:cNvPr id="894981" name="Text Box 5"/>
          <p:cNvSpPr txBox="1">
            <a:spLocks noChangeArrowheads="1"/>
          </p:cNvSpPr>
          <p:nvPr/>
        </p:nvSpPr>
        <p:spPr bwMode="auto">
          <a:xfrm>
            <a:off x="533400" y="5103813"/>
            <a:ext cx="81391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/>
              <a:t>So 1 = 10k-3n.  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Then we know that 10 is the multiplicative inverse of 37 under modulo 123.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527300" y="2176463"/>
            <a:ext cx="40259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One equation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Ancient application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Two equations and three equations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Chinese Remainder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486400" y="4419600"/>
            <a:ext cx="1295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0"/>
          <a:stretch>
            <a:fillRect/>
          </a:stretch>
        </p:blipFill>
        <p:spPr bwMode="auto">
          <a:xfrm>
            <a:off x="5562600" y="2971800"/>
            <a:ext cx="251460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971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81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00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62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33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8" y="5334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81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800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638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95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05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029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19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6" name="Text Box 27"/>
          <p:cNvSpPr txBox="1">
            <a:spLocks noChangeArrowheads="1"/>
          </p:cNvSpPr>
          <p:nvPr/>
        </p:nvSpPr>
        <p:spPr bwMode="auto">
          <a:xfrm>
            <a:off x="1600200" y="457200"/>
            <a:ext cx="589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Ancient Application of Number Theory</a:t>
            </a:r>
          </a:p>
        </p:txBody>
      </p:sp>
      <p:sp>
        <p:nvSpPr>
          <p:cNvPr id="13337" name="Text Box 28"/>
          <p:cNvSpPr txBox="1">
            <a:spLocks noChangeArrowheads="1"/>
          </p:cNvSpPr>
          <p:nvPr/>
        </p:nvSpPr>
        <p:spPr bwMode="auto">
          <a:xfrm>
            <a:off x="1127125" y="1371600"/>
            <a:ext cx="6900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Starting from </a:t>
            </a:r>
            <a:r>
              <a:rPr lang="en-US" altLang="zh-TW" sz="1600">
                <a:solidFill>
                  <a:srgbClr val="0000CC"/>
                </a:solidFill>
              </a:rPr>
              <a:t>1500</a:t>
            </a:r>
            <a:r>
              <a:rPr lang="en-US" altLang="zh-TW" sz="1600"/>
              <a:t> soldiers, after a war, about </a:t>
            </a:r>
            <a:r>
              <a:rPr lang="en-US" altLang="zh-TW" sz="1600">
                <a:solidFill>
                  <a:srgbClr val="0000CC"/>
                </a:solidFill>
              </a:rPr>
              <a:t>400-500</a:t>
            </a:r>
            <a:r>
              <a:rPr lang="en-US" altLang="zh-TW" sz="1600"/>
              <a:t> soldiers died.</a:t>
            </a:r>
          </a:p>
        </p:txBody>
      </p:sp>
      <p:sp>
        <p:nvSpPr>
          <p:cNvPr id="13338" name="Text Box 29"/>
          <p:cNvSpPr txBox="1">
            <a:spLocks noChangeArrowheads="1"/>
          </p:cNvSpPr>
          <p:nvPr/>
        </p:nvSpPr>
        <p:spPr bwMode="auto">
          <a:xfrm>
            <a:off x="6572250" y="53213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zh-TW" altLang="en-US" sz="1600"/>
              <a:t>韓信</a:t>
            </a:r>
          </a:p>
        </p:txBody>
      </p:sp>
      <p:sp>
        <p:nvSpPr>
          <p:cNvPr id="13339" name="Text Box 30"/>
          <p:cNvSpPr txBox="1">
            <a:spLocks noChangeArrowheads="1"/>
          </p:cNvSpPr>
          <p:nvPr/>
        </p:nvSpPr>
        <p:spPr bwMode="auto">
          <a:xfrm>
            <a:off x="2125663" y="1905000"/>
            <a:ext cx="4808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Now we want to know how many soldiers are left.</a:t>
            </a:r>
          </a:p>
        </p:txBody>
      </p:sp>
      <p:sp>
        <p:nvSpPr>
          <p:cNvPr id="875551" name="AutoShape 31"/>
          <p:cNvSpPr>
            <a:spLocks noChangeArrowheads="1"/>
          </p:cNvSpPr>
          <p:nvPr/>
        </p:nvSpPr>
        <p:spPr bwMode="auto">
          <a:xfrm>
            <a:off x="5334000" y="2438400"/>
            <a:ext cx="3276600" cy="381000"/>
          </a:xfrm>
          <a:prstGeom prst="wedgeRoundRectCallout">
            <a:avLst>
              <a:gd name="adj1" fmla="val -12306"/>
              <a:gd name="adj2" fmla="val 1925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zh-TW"/>
              <a:t>Form groups of </a:t>
            </a:r>
            <a:r>
              <a:rPr lang="en-US" altLang="zh-TW">
                <a:solidFill>
                  <a:srgbClr val="0000CC"/>
                </a:solidFill>
              </a:rPr>
              <a:t>3</a:t>
            </a:r>
            <a:r>
              <a:rPr lang="en-US" altLang="zh-TW"/>
              <a:t> soldiers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55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486400" y="4419600"/>
            <a:ext cx="1295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" name="Text Box 30"/>
          <p:cNvSpPr txBox="1">
            <a:spLocks noChangeArrowheads="1"/>
          </p:cNvSpPr>
          <p:nvPr/>
        </p:nvSpPr>
        <p:spPr bwMode="auto">
          <a:xfrm>
            <a:off x="1600200" y="457200"/>
            <a:ext cx="589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Ancient Application of Number Theory</a:t>
            </a:r>
          </a:p>
        </p:txBody>
      </p:sp>
      <p:pic>
        <p:nvPicPr>
          <p:cNvPr id="14340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0"/>
          <a:stretch>
            <a:fillRect/>
          </a:stretch>
        </p:blipFill>
        <p:spPr bwMode="auto">
          <a:xfrm>
            <a:off x="5562600" y="2971800"/>
            <a:ext cx="251460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29" name="Picture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90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0" name="Picture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1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76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2" name="Picture 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029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3" name="Picture 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029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4534" name="Text Box 38"/>
          <p:cNvSpPr txBox="1">
            <a:spLocks noChangeArrowheads="1"/>
          </p:cNvSpPr>
          <p:nvPr/>
        </p:nvSpPr>
        <p:spPr bwMode="auto">
          <a:xfrm>
            <a:off x="1676400" y="1676400"/>
            <a:ext cx="14128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</p:txBody>
      </p:sp>
      <p:pic>
        <p:nvPicPr>
          <p:cNvPr id="874535" name="Picture 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90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6" name="Picture 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7" name="Picture 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8" name="Picture 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5908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39" name="Picture 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133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0" name="Picture 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1676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1" name="Picture 4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4343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2" name="Picture 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38862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3" name="Picture 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3429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4544" name="Text Box 48"/>
          <p:cNvSpPr txBox="1">
            <a:spLocks noChangeArrowheads="1"/>
          </p:cNvSpPr>
          <p:nvPr/>
        </p:nvSpPr>
        <p:spPr bwMode="auto">
          <a:xfrm>
            <a:off x="1652588" y="3429000"/>
            <a:ext cx="14128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</p:txBody>
      </p:sp>
      <p:pic>
        <p:nvPicPr>
          <p:cNvPr id="874545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4343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6" name="Picture 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38862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7" name="Picture 5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3429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8" name="Picture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43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49" name="Picture 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4550" name="Picture 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4552" name="Rectangle 56"/>
          <p:cNvSpPr>
            <a:spLocks noChangeArrowheads="1"/>
          </p:cNvSpPr>
          <p:nvPr/>
        </p:nvSpPr>
        <p:spPr bwMode="auto">
          <a:xfrm>
            <a:off x="990600" y="5867400"/>
            <a:ext cx="29130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 are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soliders left.</a:t>
            </a:r>
          </a:p>
        </p:txBody>
      </p:sp>
      <p:sp>
        <p:nvSpPr>
          <p:cNvPr id="874554" name="AutoShape 58"/>
          <p:cNvSpPr>
            <a:spLocks noChangeArrowheads="1"/>
          </p:cNvSpPr>
          <p:nvPr/>
        </p:nvSpPr>
        <p:spPr bwMode="auto">
          <a:xfrm>
            <a:off x="5334000" y="2438400"/>
            <a:ext cx="3276600" cy="381000"/>
          </a:xfrm>
          <a:prstGeom prst="wedgeRoundRectCallout">
            <a:avLst>
              <a:gd name="adj1" fmla="val -12306"/>
              <a:gd name="adj2" fmla="val 1925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zh-TW"/>
              <a:t>Form groups of </a:t>
            </a:r>
            <a:r>
              <a:rPr lang="en-US" altLang="zh-TW">
                <a:solidFill>
                  <a:srgbClr val="0000CC"/>
                </a:solidFill>
              </a:rPr>
              <a:t>5</a:t>
            </a:r>
            <a:r>
              <a:rPr lang="en-US" altLang="zh-TW"/>
              <a:t> soldiers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7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7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7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7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7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7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7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7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7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7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7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7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7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7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7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7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7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534" grpId="0"/>
      <p:bldP spid="874544" grpId="0"/>
      <p:bldP spid="874552" grpId="0" animBg="1"/>
      <p:bldP spid="8745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486400" y="4419600"/>
            <a:ext cx="1295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00200" y="457200"/>
            <a:ext cx="589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Ancient Application of Number Theory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0"/>
          <a:stretch>
            <a:fillRect/>
          </a:stretch>
        </p:blipFill>
        <p:spPr bwMode="auto">
          <a:xfrm>
            <a:off x="5562600" y="2971800"/>
            <a:ext cx="251460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4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86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28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876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876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6554" name="Text Box 10"/>
          <p:cNvSpPr txBox="1">
            <a:spLocks noChangeArrowheads="1"/>
          </p:cNvSpPr>
          <p:nvPr/>
        </p:nvSpPr>
        <p:spPr bwMode="auto">
          <a:xfrm>
            <a:off x="1676400" y="1828800"/>
            <a:ext cx="141287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</p:txBody>
      </p:sp>
      <p:pic>
        <p:nvPicPr>
          <p:cNvPr id="87655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7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8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7432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5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286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6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18288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2" name="Picture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657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3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200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4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3657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5" name="Picture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3200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6" name="Picture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657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7" name="Picture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200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6578" name="Picture 3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76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6580" name="Rectangle 36"/>
          <p:cNvSpPr>
            <a:spLocks noChangeArrowheads="1"/>
          </p:cNvSpPr>
          <p:nvPr/>
        </p:nvSpPr>
        <p:spPr bwMode="auto">
          <a:xfrm>
            <a:off x="990600" y="5867400"/>
            <a:ext cx="29130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 are </a:t>
            </a:r>
            <a:r>
              <a:rPr lang="en-US" altLang="zh-TW">
                <a:solidFill>
                  <a:srgbClr val="0000CC"/>
                </a:solidFill>
              </a:rPr>
              <a:t>3</a:t>
            </a:r>
            <a:r>
              <a:rPr lang="en-US" altLang="zh-TW"/>
              <a:t> soliders left.</a:t>
            </a:r>
          </a:p>
        </p:txBody>
      </p:sp>
      <p:sp>
        <p:nvSpPr>
          <p:cNvPr id="876581" name="AutoShape 37"/>
          <p:cNvSpPr>
            <a:spLocks noChangeArrowheads="1"/>
          </p:cNvSpPr>
          <p:nvPr/>
        </p:nvSpPr>
        <p:spPr bwMode="auto">
          <a:xfrm>
            <a:off x="5334000" y="2438400"/>
            <a:ext cx="3276600" cy="381000"/>
          </a:xfrm>
          <a:prstGeom prst="wedgeRoundRectCallout">
            <a:avLst>
              <a:gd name="adj1" fmla="val -12306"/>
              <a:gd name="adj2" fmla="val 1925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zh-TW"/>
              <a:t>Form groups of </a:t>
            </a:r>
            <a:r>
              <a:rPr lang="en-US" altLang="zh-TW">
                <a:solidFill>
                  <a:srgbClr val="0000CC"/>
                </a:solidFill>
              </a:rPr>
              <a:t>7</a:t>
            </a:r>
            <a:r>
              <a:rPr lang="en-US" altLang="zh-TW"/>
              <a:t> soldiers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76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7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76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6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76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7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7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7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7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7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7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7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7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7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7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54" grpId="0"/>
      <p:bldP spid="876580" grpId="0" animBg="1"/>
      <p:bldP spid="8765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486400" y="4419600"/>
            <a:ext cx="1295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600200" y="457200"/>
            <a:ext cx="5894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Ancient Application of Number Theory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0"/>
          <a:stretch>
            <a:fillRect/>
          </a:stretch>
        </p:blipFill>
        <p:spPr bwMode="auto">
          <a:xfrm>
            <a:off x="5562600" y="2971800"/>
            <a:ext cx="251460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90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7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7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76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7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81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7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81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7578" name="Text Box 10"/>
          <p:cNvSpPr txBox="1">
            <a:spLocks noChangeArrowheads="1"/>
          </p:cNvSpPr>
          <p:nvPr/>
        </p:nvSpPr>
        <p:spPr bwMode="auto">
          <a:xfrm>
            <a:off x="1676400" y="1600200"/>
            <a:ext cx="1412875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………………………</a:t>
            </a:r>
          </a:p>
        </p:txBody>
      </p:sp>
      <p:pic>
        <p:nvPicPr>
          <p:cNvPr id="87757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908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0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2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5908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133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4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1676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6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5052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7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048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8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35052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89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30480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0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5052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1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0480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3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4419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4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013" y="3962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5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44196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6" name="Picture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3962400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7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44196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7598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962400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7600" name="Rectangle 32"/>
          <p:cNvSpPr>
            <a:spLocks noChangeArrowheads="1"/>
          </p:cNvSpPr>
          <p:nvPr/>
        </p:nvSpPr>
        <p:spPr bwMode="auto">
          <a:xfrm>
            <a:off x="990600" y="5867400"/>
            <a:ext cx="29130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 are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soliders left.</a:t>
            </a:r>
          </a:p>
        </p:txBody>
      </p:sp>
      <p:sp>
        <p:nvSpPr>
          <p:cNvPr id="877601" name="AutoShape 33"/>
          <p:cNvSpPr>
            <a:spLocks noChangeArrowheads="1"/>
          </p:cNvSpPr>
          <p:nvPr/>
        </p:nvSpPr>
        <p:spPr bwMode="auto">
          <a:xfrm>
            <a:off x="5334000" y="2438400"/>
            <a:ext cx="2971800" cy="381000"/>
          </a:xfrm>
          <a:prstGeom prst="wedgeRoundRectCallout">
            <a:avLst>
              <a:gd name="adj1" fmla="val -8440"/>
              <a:gd name="adj2" fmla="val 1925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altLang="zh-TW"/>
              <a:t>We have </a:t>
            </a:r>
            <a:r>
              <a:rPr lang="en-US" altLang="zh-TW">
                <a:solidFill>
                  <a:srgbClr val="0000CC"/>
                </a:solidFill>
              </a:rPr>
              <a:t>1073</a:t>
            </a:r>
            <a:r>
              <a:rPr lang="en-US" altLang="zh-TW"/>
              <a:t> soliders.</a:t>
            </a:r>
          </a:p>
        </p:txBody>
      </p:sp>
      <p:sp>
        <p:nvSpPr>
          <p:cNvPr id="877602" name="Text Box 34"/>
          <p:cNvSpPr txBox="1">
            <a:spLocks noChangeArrowheads="1"/>
          </p:cNvSpPr>
          <p:nvPr/>
        </p:nvSpPr>
        <p:spPr bwMode="auto">
          <a:xfrm>
            <a:off x="5137150" y="5872163"/>
            <a:ext cx="3146425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could he figure it out?!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7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7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7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7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7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7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7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7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7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7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7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7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7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7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7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7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7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7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7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7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7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7578" grpId="0"/>
      <p:bldP spid="877600" grpId="0" animBg="1"/>
      <p:bldP spid="877601" grpId="0" animBg="1"/>
      <p:bldP spid="87760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438400" y="457200"/>
            <a:ext cx="427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The Mathematical Question</a:t>
            </a: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1574800" y="1600200"/>
            <a:ext cx="2082800" cy="15621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3)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5)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1066800" y="4343400"/>
            <a:ext cx="2616200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1000 &lt;= x &lt;= 1100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2362200" y="3359150"/>
            <a:ext cx="403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3600"/>
              <a:t>+</a:t>
            </a:r>
          </a:p>
        </p:txBody>
      </p:sp>
      <p:sp>
        <p:nvSpPr>
          <p:cNvPr id="17414" name="AutoShape 10"/>
          <p:cNvSpPr>
            <a:spLocks noChangeArrowheads="1"/>
          </p:cNvSpPr>
          <p:nvPr/>
        </p:nvSpPr>
        <p:spPr bwMode="auto">
          <a:xfrm>
            <a:off x="4343400" y="3429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5746750" y="3429000"/>
            <a:ext cx="14033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= 1073</a:t>
            </a:r>
          </a:p>
        </p:txBody>
      </p:sp>
      <p:sp>
        <p:nvSpPr>
          <p:cNvPr id="863244" name="Text Box 12"/>
          <p:cNvSpPr txBox="1">
            <a:spLocks noChangeArrowheads="1"/>
          </p:cNvSpPr>
          <p:nvPr/>
        </p:nvSpPr>
        <p:spPr bwMode="auto">
          <a:xfrm>
            <a:off x="1911350" y="5715000"/>
            <a:ext cx="52514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to solve this system of modular equations?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27300" y="2176463"/>
            <a:ext cx="40259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One equation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Ancient application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Two equations and three equations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Chinese Remainder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71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Two Equations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198813" y="1752600"/>
            <a:ext cx="2746375" cy="101441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c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 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d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m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solidFill>
                  <a:srgbClr val="0000CC"/>
                </a:solidFill>
              </a:rPr>
              <a:t>c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 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d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m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79623" name="Rectangle 7"/>
          <p:cNvSpPr>
            <a:spLocks noChangeArrowheads="1"/>
          </p:cNvSpPr>
          <p:nvPr/>
        </p:nvSpPr>
        <p:spPr bwMode="auto">
          <a:xfrm>
            <a:off x="3352800" y="3892550"/>
            <a:ext cx="2438400" cy="1014413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1495425" y="1233488"/>
            <a:ext cx="6124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Find a solution to satisfy both equations simultaneously.</a:t>
            </a:r>
          </a:p>
        </p:txBody>
      </p:sp>
      <p:sp>
        <p:nvSpPr>
          <p:cNvPr id="879625" name="Text Box 9"/>
          <p:cNvSpPr txBox="1">
            <a:spLocks noChangeArrowheads="1"/>
          </p:cNvSpPr>
          <p:nvPr/>
        </p:nvSpPr>
        <p:spPr bwMode="auto">
          <a:xfrm>
            <a:off x="990600" y="2895600"/>
            <a:ext cx="75406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First we can solve each equation to reduce to the following form.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(Of course, if one equation has no solution, then there is no solution.)</a:t>
            </a:r>
          </a:p>
        </p:txBody>
      </p:sp>
      <p:sp>
        <p:nvSpPr>
          <p:cNvPr id="879626" name="Text Box 10"/>
          <p:cNvSpPr txBox="1">
            <a:spLocks noChangeArrowheads="1"/>
          </p:cNvSpPr>
          <p:nvPr/>
        </p:nvSpPr>
        <p:spPr bwMode="auto">
          <a:xfrm>
            <a:off x="914400" y="5011738"/>
            <a:ext cx="7367588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 may be no solutions simultaneously satisfying both equations.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For example, consider 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(mod 3),    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2 (mod 3).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		         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(mod 6),    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</a:rPr>
              <a:t>2 (mod 4).</a:t>
            </a:r>
            <a:endParaRPr lang="en-US" altLang="zh-TW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23" grpId="0" animBg="1"/>
      <p:bldP spid="8796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71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Two Equations</a:t>
            </a:r>
          </a:p>
        </p:txBody>
      </p:sp>
      <p:sp>
        <p:nvSpPr>
          <p:cNvPr id="881672" name="Rectangle 8"/>
          <p:cNvSpPr>
            <a:spLocks noChangeArrowheads="1"/>
          </p:cNvSpPr>
          <p:nvPr/>
        </p:nvSpPr>
        <p:spPr bwMode="auto">
          <a:xfrm>
            <a:off x="3505200" y="1600200"/>
            <a:ext cx="2133600" cy="83185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3)</a:t>
            </a:r>
          </a:p>
          <a:p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4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881673" name="Text Box 9"/>
          <p:cNvSpPr txBox="1">
            <a:spLocks noChangeArrowheads="1"/>
          </p:cNvSpPr>
          <p:nvPr/>
        </p:nvSpPr>
        <p:spPr bwMode="auto">
          <a:xfrm>
            <a:off x="2513013" y="1066800"/>
            <a:ext cx="41179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Case 1: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 are relatively prime.</a:t>
            </a:r>
          </a:p>
        </p:txBody>
      </p:sp>
      <p:sp>
        <p:nvSpPr>
          <p:cNvPr id="881674" name="Text Box 10"/>
          <p:cNvSpPr txBox="1">
            <a:spLocks noChangeArrowheads="1"/>
          </p:cNvSpPr>
          <p:nvPr/>
        </p:nvSpPr>
        <p:spPr bwMode="auto">
          <a:xfrm>
            <a:off x="2063750" y="2749550"/>
            <a:ext cx="5022850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x = 2+3u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x = 4+7v</a:t>
            </a:r>
            <a:r>
              <a:rPr lang="en-US" altLang="zh-TW" sz="1600"/>
              <a:t> for some integers </a:t>
            </a:r>
            <a:r>
              <a:rPr lang="en-US" altLang="zh-TW" sz="1600">
                <a:solidFill>
                  <a:srgbClr val="0000CC"/>
                </a:solidFill>
              </a:rPr>
              <a:t>u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v</a:t>
            </a:r>
            <a:r>
              <a:rPr lang="en-US" altLang="zh-TW" sz="1600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 sz="1600">
                <a:solidFill>
                  <a:srgbClr val="0000CC"/>
                </a:solidFill>
              </a:rPr>
              <a:t>2+3u = 4+7v</a:t>
            </a:r>
            <a:r>
              <a:rPr lang="en-US" altLang="zh-TW" sz="1600"/>
              <a:t>    =&gt;   </a:t>
            </a:r>
            <a:r>
              <a:rPr lang="en-US" altLang="zh-TW" sz="1600">
                <a:solidFill>
                  <a:srgbClr val="0000CC"/>
                </a:solidFill>
              </a:rPr>
              <a:t>3u = 2+7v</a:t>
            </a:r>
          </a:p>
          <a:p>
            <a:pPr>
              <a:lnSpc>
                <a:spcPct val="150000"/>
              </a:lnSpc>
            </a:pPr>
            <a:r>
              <a:rPr lang="en-US" altLang="zh-TW" sz="1600"/>
              <a:t>                      =&gt;   </a:t>
            </a:r>
            <a:r>
              <a:rPr lang="en-US" altLang="zh-TW" sz="1600">
                <a:solidFill>
                  <a:srgbClr val="0000CC"/>
                </a:solidFill>
              </a:rPr>
              <a:t>3u </a:t>
            </a:r>
            <a:r>
              <a:rPr lang="en-US" altLang="en-US" sz="1600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2 (mod 7)</a:t>
            </a:r>
          </a:p>
          <a:p>
            <a:pPr>
              <a:lnSpc>
                <a:spcPct val="150000"/>
              </a:lnSpc>
            </a:pP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lang="en-US" altLang="zh-TW" sz="1600"/>
              <a:t> is the multiplicative inverse for </a:t>
            </a:r>
            <a:r>
              <a:rPr lang="en-US" altLang="zh-TW" sz="1600">
                <a:solidFill>
                  <a:srgbClr val="0000CC"/>
                </a:solidFill>
              </a:rPr>
              <a:t>3</a:t>
            </a:r>
            <a:r>
              <a:rPr lang="en-US" altLang="zh-TW" sz="1600"/>
              <a:t> under modulo 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</a:p>
          <a:p>
            <a:pPr>
              <a:lnSpc>
                <a:spcPct val="150000"/>
              </a:lnSpc>
            </a:pPr>
            <a:r>
              <a:rPr lang="en-US" altLang="zh-TW" sz="1600"/>
              <a:t>Multiply 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lang="en-US" altLang="zh-TW" sz="1600"/>
              <a:t> on both sides gives:</a:t>
            </a:r>
          </a:p>
          <a:p>
            <a:pPr>
              <a:lnSpc>
                <a:spcPct val="150000"/>
              </a:lnSpc>
            </a:pPr>
            <a:r>
              <a:rPr lang="en-US" altLang="zh-TW" sz="1600"/>
              <a:t>		  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·3</a:t>
            </a:r>
            <a:r>
              <a:rPr lang="en-US" altLang="zh-TW" sz="1600">
                <a:solidFill>
                  <a:srgbClr val="0000CC"/>
                </a:solidFill>
              </a:rPr>
              <a:t>u </a:t>
            </a:r>
            <a:r>
              <a:rPr lang="en-US" altLang="en-US" sz="1600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5</a:t>
            </a:r>
            <a:r>
              <a:rPr kumimoji="0" lang="en-US" altLang="en-US" sz="1600">
                <a:solidFill>
                  <a:srgbClr val="0000CC"/>
                </a:solidFill>
              </a:rPr>
              <a:t>·2</a:t>
            </a:r>
            <a:r>
              <a:rPr lang="en-US" altLang="zh-TW" sz="1600">
                <a:solidFill>
                  <a:srgbClr val="0000CC"/>
                </a:solidFill>
              </a:rPr>
              <a:t> (mod 7)</a:t>
            </a:r>
          </a:p>
          <a:p>
            <a:pPr>
              <a:lnSpc>
                <a:spcPct val="150000"/>
              </a:lnSpc>
            </a:pPr>
            <a:r>
              <a:rPr lang="en-US" altLang="zh-TW" sz="1600"/>
              <a:t>	         =&gt;    </a:t>
            </a:r>
            <a:r>
              <a:rPr lang="en-US" altLang="zh-TW" sz="1600">
                <a:solidFill>
                  <a:srgbClr val="0000CC"/>
                </a:solidFill>
              </a:rPr>
              <a:t>u </a:t>
            </a:r>
            <a:r>
              <a:rPr lang="en-US" altLang="en-US" sz="1600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3 (mod 7)  </a:t>
            </a:r>
            <a:r>
              <a:rPr lang="en-US" altLang="zh-TW" sz="1600"/>
              <a:t>=&gt;    </a:t>
            </a:r>
            <a:r>
              <a:rPr lang="en-US" altLang="zh-TW" sz="1600">
                <a:solidFill>
                  <a:srgbClr val="0000CC"/>
                </a:solidFill>
              </a:rPr>
              <a:t>u = 3 + 7w</a:t>
            </a:r>
          </a:p>
          <a:p>
            <a:pPr>
              <a:lnSpc>
                <a:spcPct val="150000"/>
              </a:lnSpc>
            </a:pPr>
            <a:r>
              <a:rPr lang="en-US" altLang="zh-TW" sz="1600"/>
              <a:t>Therefore, </a:t>
            </a:r>
            <a:r>
              <a:rPr lang="en-US" altLang="zh-TW" sz="1600">
                <a:solidFill>
                  <a:srgbClr val="0000CC"/>
                </a:solidFill>
              </a:rPr>
              <a:t>x = 2+3u = 2+3(3+7w) = 11+21w</a:t>
            </a:r>
          </a:p>
          <a:p>
            <a:pPr>
              <a:lnSpc>
                <a:spcPct val="150000"/>
              </a:lnSpc>
            </a:pPr>
            <a:r>
              <a:rPr lang="en-US" altLang="zh-TW" sz="1600"/>
              <a:t>So </a:t>
            </a:r>
            <a:r>
              <a:rPr lang="en-US" altLang="zh-TW" sz="1600">
                <a:solidFill>
                  <a:srgbClr val="008000"/>
                </a:solidFill>
              </a:rPr>
              <a:t>any</a:t>
            </a:r>
            <a:r>
              <a:rPr lang="en-US" altLang="zh-TW" sz="1600">
                <a:solidFill>
                  <a:srgbClr val="0000CC"/>
                </a:solidFill>
              </a:rPr>
              <a:t> x </a:t>
            </a:r>
            <a:r>
              <a:rPr lang="en-US" altLang="en-US" sz="1600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11 (mod 21) </a:t>
            </a:r>
            <a:r>
              <a:rPr lang="en-US" altLang="zh-TW" sz="1600"/>
              <a:t>is the solution.</a:t>
            </a:r>
          </a:p>
        </p:txBody>
      </p:sp>
      <p:sp>
        <p:nvSpPr>
          <p:cNvPr id="881676" name="Text Box 12"/>
          <p:cNvSpPr txBox="1">
            <a:spLocks noChangeArrowheads="1"/>
          </p:cNvSpPr>
          <p:nvPr/>
        </p:nvSpPr>
        <p:spPr bwMode="auto">
          <a:xfrm>
            <a:off x="762000" y="6324600"/>
            <a:ext cx="7559675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Where did we use the assumption that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 are relatively prime?</a:t>
            </a:r>
          </a:p>
        </p:txBody>
      </p:sp>
      <p:sp>
        <p:nvSpPr>
          <p:cNvPr id="881677" name="Freeform 13"/>
          <p:cNvSpPr>
            <a:spLocks/>
          </p:cNvSpPr>
          <p:nvPr/>
        </p:nvSpPr>
        <p:spPr bwMode="auto">
          <a:xfrm>
            <a:off x="5562600" y="3162300"/>
            <a:ext cx="2908300" cy="3162300"/>
          </a:xfrm>
          <a:custGeom>
            <a:avLst/>
            <a:gdLst>
              <a:gd name="T0" fmla="*/ 1488 w 1832"/>
              <a:gd name="T1" fmla="*/ 1992 h 1992"/>
              <a:gd name="T2" fmla="*/ 1584 w 1832"/>
              <a:gd name="T3" fmla="*/ 312 h 1992"/>
              <a:gd name="T4" fmla="*/ 0 w 1832"/>
              <a:gd name="T5" fmla="*/ 120 h 1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32" h="1992">
                <a:moveTo>
                  <a:pt x="1488" y="1992"/>
                </a:moveTo>
                <a:cubicBezTo>
                  <a:pt x="1660" y="1308"/>
                  <a:pt x="1832" y="624"/>
                  <a:pt x="1584" y="312"/>
                </a:cubicBezTo>
                <a:cubicBezTo>
                  <a:pt x="1336" y="0"/>
                  <a:pt x="668" y="60"/>
                  <a:pt x="0" y="1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2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8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672" grpId="0" animBg="1"/>
      <p:bldP spid="881676" grpId="0" animBg="1"/>
      <p:bldP spid="8816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3075" name="Text Box 16"/>
          <p:cNvSpPr txBox="1">
            <a:spLocks noChangeArrowheads="1"/>
          </p:cNvSpPr>
          <p:nvPr/>
        </p:nvSpPr>
        <p:spPr bwMode="auto">
          <a:xfrm>
            <a:off x="1219200" y="1371600"/>
            <a:ext cx="66675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this lecture we will study the Chinese remainder theorem,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which is a method to solve equations about remainders.</a:t>
            </a:r>
          </a:p>
        </p:txBody>
      </p:sp>
      <p:sp>
        <p:nvSpPr>
          <p:cNvPr id="3076" name="Text Box 17"/>
          <p:cNvSpPr txBox="1">
            <a:spLocks noChangeArrowheads="1"/>
          </p:cNvSpPr>
          <p:nvPr/>
        </p:nvSpPr>
        <p:spPr bwMode="auto">
          <a:xfrm>
            <a:off x="2651125" y="2860675"/>
            <a:ext cx="40259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One equation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Ancient application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Two equations and three equations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Chinese Remainder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443288" y="457200"/>
            <a:ext cx="2271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Two Equations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657600" y="1600200"/>
            <a:ext cx="1828800" cy="8636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CC"/>
                </a:solidFill>
              </a:rPr>
              <a:t>x </a:t>
            </a:r>
            <a:r>
              <a:rPr lang="en-US" altLang="en-US" sz="20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000" baseline="30000">
                <a:solidFill>
                  <a:srgbClr val="0000CC"/>
                </a:solidFill>
              </a:rPr>
              <a:t> </a:t>
            </a:r>
            <a:r>
              <a:rPr lang="en-US" altLang="en-US" sz="2000">
                <a:solidFill>
                  <a:srgbClr val="0000CC"/>
                </a:solidFill>
              </a:rPr>
              <a:t>(mod 3)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>
                <a:solidFill>
                  <a:srgbClr val="0000CC"/>
                </a:solidFill>
              </a:rPr>
              <a:t>x </a:t>
            </a:r>
            <a:r>
              <a:rPr lang="en-US" altLang="en-US" sz="20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</a:rPr>
              <a:t>4</a:t>
            </a:r>
            <a:r>
              <a:rPr lang="en-US" altLang="en-US" sz="2000" baseline="30000">
                <a:solidFill>
                  <a:srgbClr val="0000CC"/>
                </a:solidFill>
              </a:rPr>
              <a:t> </a:t>
            </a:r>
            <a:r>
              <a:rPr lang="en-US" altLang="en-US" sz="20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13013" y="1066800"/>
            <a:ext cx="41973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Assume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 are relatively prime.</a:t>
            </a:r>
          </a:p>
        </p:txBody>
      </p:sp>
      <p:sp>
        <p:nvSpPr>
          <p:cNvPr id="883721" name="Text Box 9"/>
          <p:cNvSpPr txBox="1">
            <a:spLocks noChangeArrowheads="1"/>
          </p:cNvSpPr>
          <p:nvPr/>
        </p:nvSpPr>
        <p:spPr bwMode="auto">
          <a:xfrm>
            <a:off x="1752600" y="2743200"/>
            <a:ext cx="56197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original idea is to construct such an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directly.</a:t>
            </a:r>
          </a:p>
        </p:txBody>
      </p:sp>
      <p:sp>
        <p:nvSpPr>
          <p:cNvPr id="883722" name="Text Box 10"/>
          <p:cNvSpPr txBox="1">
            <a:spLocks noChangeArrowheads="1"/>
          </p:cNvSpPr>
          <p:nvPr/>
        </p:nvSpPr>
        <p:spPr bwMode="auto">
          <a:xfrm>
            <a:off x="3581400" y="3290888"/>
            <a:ext cx="1958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x =</a:t>
            </a:r>
            <a:r>
              <a:rPr lang="en-US" altLang="zh-TW"/>
              <a:t> </a:t>
            </a:r>
            <a:r>
              <a:rPr kumimoji="0" lang="en-US" altLang="en-US">
                <a:solidFill>
                  <a:srgbClr val="0000CC"/>
                </a:solidFill>
              </a:rPr>
              <a:t>3·a + 7·b</a:t>
            </a:r>
            <a:r>
              <a:rPr lang="en-US" altLang="zh-TW"/>
              <a:t> </a:t>
            </a:r>
          </a:p>
        </p:txBody>
      </p:sp>
      <p:sp>
        <p:nvSpPr>
          <p:cNvPr id="883723" name="Text Box 11"/>
          <p:cNvSpPr txBox="1">
            <a:spLocks noChangeArrowheads="1"/>
          </p:cNvSpPr>
          <p:nvPr/>
        </p:nvSpPr>
        <p:spPr bwMode="auto">
          <a:xfrm>
            <a:off x="685800" y="3733800"/>
            <a:ext cx="7718425" cy="7127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Note that when </a:t>
            </a:r>
            <a:r>
              <a:rPr lang="en-US" altLang="zh-TW" sz="1600">
                <a:solidFill>
                  <a:srgbClr val="0000CC"/>
                </a:solidFill>
              </a:rPr>
              <a:t>x</a:t>
            </a:r>
            <a:r>
              <a:rPr lang="en-US" altLang="zh-TW" sz="1600"/>
              <a:t> is divided by </a:t>
            </a:r>
            <a:r>
              <a:rPr lang="en-US" altLang="zh-TW" sz="1600">
                <a:solidFill>
                  <a:srgbClr val="0000CC"/>
                </a:solidFill>
              </a:rPr>
              <a:t>3</a:t>
            </a:r>
            <a:r>
              <a:rPr lang="en-US" altLang="zh-TW" sz="1600"/>
              <a:t>, the remainder is decided by the second term.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And when </a:t>
            </a:r>
            <a:r>
              <a:rPr lang="en-US" altLang="zh-TW" sz="1600">
                <a:solidFill>
                  <a:srgbClr val="0000CC"/>
                </a:solidFill>
              </a:rPr>
              <a:t>x</a:t>
            </a:r>
            <a:r>
              <a:rPr lang="en-US" altLang="zh-TW" sz="1600"/>
              <a:t> is divided by 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lang="en-US" altLang="zh-TW" sz="1600"/>
              <a:t>, the remainder is decided by the first term.</a:t>
            </a:r>
          </a:p>
        </p:txBody>
      </p:sp>
      <p:sp>
        <p:nvSpPr>
          <p:cNvPr id="883724" name="Text Box 12"/>
          <p:cNvSpPr txBox="1">
            <a:spLocks noChangeArrowheads="1"/>
          </p:cNvSpPr>
          <p:nvPr/>
        </p:nvSpPr>
        <p:spPr bwMode="auto">
          <a:xfrm>
            <a:off x="730250" y="4586288"/>
            <a:ext cx="605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More precisely, </a:t>
            </a:r>
            <a:r>
              <a:rPr lang="en-US" altLang="zh-TW">
                <a:solidFill>
                  <a:srgbClr val="0000CC"/>
                </a:solidFill>
              </a:rPr>
              <a:t>x mod 7 =</a:t>
            </a:r>
            <a:r>
              <a:rPr lang="en-US" altLang="zh-TW"/>
              <a:t> </a:t>
            </a:r>
            <a:r>
              <a:rPr kumimoji="0" lang="en-US" altLang="en-US">
                <a:solidFill>
                  <a:srgbClr val="0000CC"/>
                </a:solidFill>
              </a:rPr>
              <a:t>(3·a + 7·b) mod 7 = 3a mod 7</a:t>
            </a:r>
            <a:r>
              <a:rPr lang="en-US" altLang="zh-TW"/>
              <a:t> </a:t>
            </a:r>
          </a:p>
        </p:txBody>
      </p:sp>
      <p:sp>
        <p:nvSpPr>
          <p:cNvPr id="883725" name="Rectangle 13"/>
          <p:cNvSpPr>
            <a:spLocks noChangeArrowheads="1"/>
          </p:cNvSpPr>
          <p:nvPr/>
        </p:nvSpPr>
        <p:spPr bwMode="auto">
          <a:xfrm>
            <a:off x="685800" y="5029200"/>
            <a:ext cx="5421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Similarly, </a:t>
            </a:r>
            <a:r>
              <a:rPr lang="en-US" altLang="zh-TW">
                <a:solidFill>
                  <a:srgbClr val="0000CC"/>
                </a:solidFill>
              </a:rPr>
              <a:t>x mod 3 =</a:t>
            </a:r>
            <a:r>
              <a:rPr lang="en-US" altLang="zh-TW"/>
              <a:t> </a:t>
            </a:r>
            <a:r>
              <a:rPr kumimoji="0" lang="en-US" altLang="en-US">
                <a:solidFill>
                  <a:srgbClr val="0000CC"/>
                </a:solidFill>
              </a:rPr>
              <a:t>(3·a + 7·b) mod 3 = 7b mod 3</a:t>
            </a:r>
            <a:r>
              <a:rPr lang="en-US" altLang="zh-TW"/>
              <a:t> </a:t>
            </a:r>
          </a:p>
        </p:txBody>
      </p:sp>
      <p:sp>
        <p:nvSpPr>
          <p:cNvPr id="883726" name="Text Box 14"/>
          <p:cNvSpPr txBox="1">
            <a:spLocks noChangeArrowheads="1"/>
          </p:cNvSpPr>
          <p:nvPr/>
        </p:nvSpPr>
        <p:spPr bwMode="auto">
          <a:xfrm>
            <a:off x="762000" y="5638800"/>
            <a:ext cx="6959600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Therefore, to satisfy the equations, we just need to find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a</a:t>
            </a:r>
            <a:r>
              <a:rPr lang="en-US" altLang="zh-TW"/>
              <a:t> such that </a:t>
            </a:r>
            <a:r>
              <a:rPr lang="en-US" altLang="zh-TW">
                <a:solidFill>
                  <a:srgbClr val="0000CC"/>
                </a:solidFill>
              </a:rPr>
              <a:t>3a mod 7 = 4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such that </a:t>
            </a:r>
            <a:r>
              <a:rPr lang="en-US" altLang="zh-TW">
                <a:solidFill>
                  <a:srgbClr val="0000CC"/>
                </a:solidFill>
              </a:rPr>
              <a:t>7b mod 3 = 2</a:t>
            </a:r>
            <a:r>
              <a:rPr lang="en-US" altLang="zh-TW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21" grpId="0" animBg="1"/>
      <p:bldP spid="883722" grpId="0"/>
      <p:bldP spid="883724" grpId="0"/>
      <p:bldP spid="883725" grpId="0"/>
      <p:bldP spid="8837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443288" y="457200"/>
            <a:ext cx="2271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Two Equations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657600" y="1600200"/>
            <a:ext cx="1828800" cy="8636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CC"/>
                </a:solidFill>
              </a:rPr>
              <a:t>x </a:t>
            </a:r>
            <a:r>
              <a:rPr lang="en-US" altLang="en-US" sz="20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000" baseline="30000">
                <a:solidFill>
                  <a:srgbClr val="0000CC"/>
                </a:solidFill>
              </a:rPr>
              <a:t> </a:t>
            </a:r>
            <a:r>
              <a:rPr lang="en-US" altLang="en-US" sz="2000">
                <a:solidFill>
                  <a:srgbClr val="0000CC"/>
                </a:solidFill>
              </a:rPr>
              <a:t>(mod 3)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>
                <a:solidFill>
                  <a:srgbClr val="0000CC"/>
                </a:solidFill>
              </a:rPr>
              <a:t>x </a:t>
            </a:r>
            <a:r>
              <a:rPr lang="en-US" altLang="en-US" sz="20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</a:rPr>
              <a:t>4</a:t>
            </a:r>
            <a:r>
              <a:rPr lang="en-US" altLang="en-US" sz="2000" baseline="30000">
                <a:solidFill>
                  <a:srgbClr val="0000CC"/>
                </a:solidFill>
              </a:rPr>
              <a:t> </a:t>
            </a:r>
            <a:r>
              <a:rPr lang="en-US" altLang="en-US" sz="20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13013" y="1066800"/>
            <a:ext cx="41973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Assume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 are relatively prime.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752600" y="2743200"/>
            <a:ext cx="56197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original idea is to construct such an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directly.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581400" y="3290888"/>
            <a:ext cx="1958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x =</a:t>
            </a:r>
            <a:r>
              <a:rPr lang="en-US" altLang="zh-TW"/>
              <a:t> </a:t>
            </a:r>
            <a:r>
              <a:rPr kumimoji="0" lang="en-US" altLang="en-US">
                <a:solidFill>
                  <a:srgbClr val="0000CC"/>
                </a:solidFill>
              </a:rPr>
              <a:t>3·a + 7·b</a:t>
            </a:r>
            <a:r>
              <a:rPr lang="en-US" altLang="zh-TW"/>
              <a:t> </a:t>
            </a:r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760413" y="4779963"/>
            <a:ext cx="6908800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 sz="1600"/>
              <a:t>Since </a:t>
            </a:r>
            <a:r>
              <a:rPr lang="en-US" altLang="zh-TW" sz="1600">
                <a:solidFill>
                  <a:srgbClr val="0000CC"/>
                </a:solidFill>
              </a:rPr>
              <a:t>3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lang="en-US" altLang="zh-TW" sz="1600"/>
              <a:t> are </a:t>
            </a:r>
            <a:r>
              <a:rPr lang="en-US" altLang="zh-TW" sz="1600">
                <a:solidFill>
                  <a:srgbClr val="A50021"/>
                </a:solidFill>
              </a:rPr>
              <a:t>relatively prime</a:t>
            </a:r>
            <a:r>
              <a:rPr lang="en-US" altLang="zh-TW" sz="1600"/>
              <a:t>, both the equations can be solved.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 first equation is </a:t>
            </a:r>
            <a:r>
              <a:rPr lang="en-US" altLang="zh-TW" sz="1600">
                <a:solidFill>
                  <a:srgbClr val="0000CC"/>
                </a:solidFill>
              </a:rPr>
              <a:t>3a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4 (mod 7),</a:t>
            </a:r>
            <a:r>
              <a:rPr lang="en-US" altLang="zh-TW" sz="1600"/>
              <a:t> and the answer is </a:t>
            </a:r>
            <a:r>
              <a:rPr lang="en-US" altLang="zh-TW" sz="1600">
                <a:solidFill>
                  <a:srgbClr val="0000CC"/>
                </a:solidFill>
              </a:rPr>
              <a:t>a=6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Similarly, the second equation is </a:t>
            </a:r>
            <a:r>
              <a:rPr lang="en-US" altLang="zh-TW" sz="1600">
                <a:solidFill>
                  <a:srgbClr val="0000CC"/>
                </a:solidFill>
              </a:rPr>
              <a:t>7b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2 (mod 3),</a:t>
            </a:r>
            <a:r>
              <a:rPr lang="en-US" altLang="zh-TW" sz="1600"/>
              <a:t> and the answer is </a:t>
            </a:r>
            <a:r>
              <a:rPr lang="en-US" altLang="zh-TW" sz="1600">
                <a:solidFill>
                  <a:srgbClr val="0000CC"/>
                </a:solidFill>
              </a:rPr>
              <a:t>b=2</a:t>
            </a:r>
            <a:r>
              <a:rPr lang="en-US" altLang="zh-TW" sz="1600"/>
              <a:t>.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So one answer is </a:t>
            </a:r>
            <a:r>
              <a:rPr lang="en-US" altLang="zh-TW" sz="1600">
                <a:solidFill>
                  <a:srgbClr val="0000CC"/>
                </a:solidFill>
              </a:rPr>
              <a:t>x = 3a+7b = 3(6)+7(2) = 32</a:t>
            </a:r>
            <a:r>
              <a:rPr lang="en-US" altLang="zh-TW" sz="1600"/>
              <a:t>.</a:t>
            </a:r>
            <a:endParaRPr lang="en-US" altLang="zh-TW" sz="1600">
              <a:solidFill>
                <a:srgbClr val="0000CC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752600" y="3859213"/>
            <a:ext cx="5592763" cy="7127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Therefore, to satisfy the equations, we just need to find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>
                <a:solidFill>
                  <a:srgbClr val="0000CC"/>
                </a:solidFill>
              </a:rPr>
              <a:t>a</a:t>
            </a:r>
            <a:r>
              <a:rPr lang="en-US" altLang="zh-TW" sz="1600"/>
              <a:t> such that </a:t>
            </a:r>
            <a:r>
              <a:rPr lang="en-US" altLang="zh-TW" sz="1600">
                <a:solidFill>
                  <a:srgbClr val="0000CC"/>
                </a:solidFill>
              </a:rPr>
              <a:t>3a mod 7 = 4</a:t>
            </a:r>
            <a:r>
              <a:rPr lang="en-US" altLang="zh-TW" sz="1600"/>
              <a:t> and </a:t>
            </a:r>
            <a:r>
              <a:rPr lang="en-US" altLang="zh-TW" sz="1600">
                <a:solidFill>
                  <a:srgbClr val="0000CC"/>
                </a:solidFill>
              </a:rPr>
              <a:t>b</a:t>
            </a:r>
            <a:r>
              <a:rPr lang="en-US" altLang="zh-TW" sz="1600"/>
              <a:t> such that </a:t>
            </a:r>
            <a:r>
              <a:rPr lang="en-US" altLang="zh-TW" sz="1600">
                <a:solidFill>
                  <a:srgbClr val="0000CC"/>
                </a:solidFill>
              </a:rPr>
              <a:t>7b mod 3 = 2</a:t>
            </a:r>
            <a:r>
              <a:rPr lang="en-US" altLang="zh-TW" sz="1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443288" y="457200"/>
            <a:ext cx="2271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Two Equations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657600" y="1600200"/>
            <a:ext cx="1828800" cy="8636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CC"/>
                </a:solidFill>
              </a:rPr>
              <a:t>x </a:t>
            </a:r>
            <a:r>
              <a:rPr lang="en-US" altLang="en-US" sz="20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000" baseline="30000">
                <a:solidFill>
                  <a:srgbClr val="0000CC"/>
                </a:solidFill>
              </a:rPr>
              <a:t> </a:t>
            </a:r>
            <a:r>
              <a:rPr lang="en-US" altLang="en-US" sz="2000">
                <a:solidFill>
                  <a:srgbClr val="0000CC"/>
                </a:solidFill>
              </a:rPr>
              <a:t>(mod 3)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000">
                <a:solidFill>
                  <a:srgbClr val="0000CC"/>
                </a:solidFill>
              </a:rPr>
              <a:t>x </a:t>
            </a:r>
            <a:r>
              <a:rPr lang="en-US" altLang="en-US" sz="20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000">
                <a:solidFill>
                  <a:srgbClr val="0000CC"/>
                </a:solidFill>
              </a:rPr>
              <a:t>4</a:t>
            </a:r>
            <a:r>
              <a:rPr lang="en-US" altLang="en-US" sz="2000" baseline="30000">
                <a:solidFill>
                  <a:srgbClr val="0000CC"/>
                </a:solidFill>
              </a:rPr>
              <a:t> </a:t>
            </a:r>
            <a:r>
              <a:rPr lang="en-US" altLang="en-US" sz="20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513013" y="1066800"/>
            <a:ext cx="41973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Assume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 are relatively prime.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752600" y="2743200"/>
            <a:ext cx="56197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original idea is to construct such an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directly.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581400" y="3290888"/>
            <a:ext cx="1958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</a:t>
            </a:r>
            <a:r>
              <a:rPr lang="en-US" altLang="zh-TW">
                <a:solidFill>
                  <a:srgbClr val="0000CC"/>
                </a:solidFill>
              </a:rPr>
              <a:t>x =</a:t>
            </a:r>
            <a:r>
              <a:rPr lang="en-US" altLang="zh-TW"/>
              <a:t> </a:t>
            </a:r>
            <a:r>
              <a:rPr kumimoji="0" lang="en-US" altLang="en-US">
                <a:solidFill>
                  <a:srgbClr val="0000CC"/>
                </a:solidFill>
              </a:rPr>
              <a:t>3·a + 7·b</a:t>
            </a:r>
            <a:r>
              <a:rPr lang="en-US" altLang="zh-TW"/>
              <a:t> 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362200" y="3810000"/>
            <a:ext cx="43751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 sz="1600"/>
              <a:t>So one answer is </a:t>
            </a:r>
            <a:r>
              <a:rPr lang="en-US" altLang="zh-TW" sz="1600">
                <a:solidFill>
                  <a:srgbClr val="0000CC"/>
                </a:solidFill>
              </a:rPr>
              <a:t>x = 3a+7b = 3(6)+7(2) = 32</a:t>
            </a:r>
            <a:r>
              <a:rPr lang="en-US" altLang="zh-TW" sz="1600"/>
              <a:t>.</a:t>
            </a:r>
            <a:endParaRPr lang="en-US" altLang="zh-TW" sz="1600">
              <a:solidFill>
                <a:srgbClr val="0000CC"/>
              </a:solidFill>
            </a:endParaRPr>
          </a:p>
        </p:txBody>
      </p:sp>
      <p:sp>
        <p:nvSpPr>
          <p:cNvPr id="890889" name="Text Box 9"/>
          <p:cNvSpPr txBox="1">
            <a:spLocks noChangeArrowheads="1"/>
          </p:cNvSpPr>
          <p:nvPr/>
        </p:nvSpPr>
        <p:spPr bwMode="auto">
          <a:xfrm>
            <a:off x="1146175" y="5029200"/>
            <a:ext cx="6969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Note that </a:t>
            </a:r>
            <a:r>
              <a:rPr lang="en-US" altLang="zh-TW">
                <a:solidFill>
                  <a:srgbClr val="0000CC"/>
                </a:solidFill>
              </a:rPr>
              <a:t>32 + 3·7·k</a:t>
            </a:r>
            <a:r>
              <a:rPr lang="en-US" altLang="zh-TW"/>
              <a:t> is also a solution to satisfy both equations.</a:t>
            </a:r>
          </a:p>
        </p:txBody>
      </p:sp>
      <p:sp>
        <p:nvSpPr>
          <p:cNvPr id="890890" name="Text Box 10"/>
          <p:cNvSpPr txBox="1">
            <a:spLocks noChangeArrowheads="1"/>
          </p:cNvSpPr>
          <p:nvPr/>
        </p:nvSpPr>
        <p:spPr bwMode="auto">
          <a:xfrm>
            <a:off x="1128713" y="6096000"/>
            <a:ext cx="6907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only solutions are of the form </a:t>
            </a:r>
            <a:r>
              <a:rPr lang="en-US" altLang="zh-TW">
                <a:solidFill>
                  <a:srgbClr val="0000CC"/>
                </a:solidFill>
              </a:rPr>
              <a:t>32 + 21k</a:t>
            </a:r>
            <a:r>
              <a:rPr lang="en-US" altLang="zh-TW"/>
              <a:t> for some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.</a:t>
            </a:r>
          </a:p>
        </p:txBody>
      </p:sp>
      <p:sp>
        <p:nvSpPr>
          <p:cNvPr id="890891" name="Text Box 11"/>
          <p:cNvSpPr txBox="1">
            <a:spLocks noChangeArrowheads="1"/>
          </p:cNvSpPr>
          <p:nvPr/>
        </p:nvSpPr>
        <p:spPr bwMode="auto">
          <a:xfrm>
            <a:off x="3051175" y="4495800"/>
            <a:ext cx="304958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Are there other solutions?</a:t>
            </a:r>
          </a:p>
        </p:txBody>
      </p:sp>
      <p:sp>
        <p:nvSpPr>
          <p:cNvPr id="890892" name="Text Box 12"/>
          <p:cNvSpPr txBox="1">
            <a:spLocks noChangeArrowheads="1"/>
          </p:cNvSpPr>
          <p:nvPr/>
        </p:nvSpPr>
        <p:spPr bwMode="auto">
          <a:xfrm>
            <a:off x="3048000" y="5567363"/>
            <a:ext cx="3049588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Are there other solutions?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889" grpId="0"/>
      <p:bldP spid="890890" grpId="0"/>
      <p:bldP spid="890891" grpId="0" animBg="1"/>
      <p:bldP spid="89089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56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Three Equations</a:t>
            </a:r>
          </a:p>
        </p:txBody>
      </p:sp>
      <p:sp>
        <p:nvSpPr>
          <p:cNvPr id="868359" name="Text Box 7"/>
          <p:cNvSpPr txBox="1">
            <a:spLocks noChangeArrowheads="1"/>
          </p:cNvSpPr>
          <p:nvPr/>
        </p:nvSpPr>
        <p:spPr bwMode="auto">
          <a:xfrm>
            <a:off x="4648200" y="1600200"/>
            <a:ext cx="28590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Let </a:t>
            </a:r>
            <a:r>
              <a:rPr lang="en-US" altLang="zh-TW" sz="1600">
                <a:solidFill>
                  <a:srgbClr val="0000CC"/>
                </a:solidFill>
              </a:rPr>
              <a:t>x = 5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>
                <a:solidFill>
                  <a:srgbClr val="0000CC"/>
                </a:solidFill>
              </a:rPr>
              <a:t>·a</a:t>
            </a:r>
            <a:r>
              <a:rPr lang="en-US" altLang="zh-TW" sz="1600">
                <a:solidFill>
                  <a:srgbClr val="0000CC"/>
                </a:solidFill>
              </a:rPr>
              <a:t> + 3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>
                <a:solidFill>
                  <a:srgbClr val="0000CC"/>
                </a:solidFill>
              </a:rPr>
              <a:t>·b</a:t>
            </a:r>
            <a:r>
              <a:rPr lang="en-US" altLang="zh-TW" sz="1600">
                <a:solidFill>
                  <a:srgbClr val="0000CC"/>
                </a:solidFill>
              </a:rPr>
              <a:t>  + 3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1600200" y="1143000"/>
            <a:ext cx="2082800" cy="119697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3)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5)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868365" name="Text Box 13"/>
          <p:cNvSpPr txBox="1">
            <a:spLocks noChangeArrowheads="1"/>
          </p:cNvSpPr>
          <p:nvPr/>
        </p:nvSpPr>
        <p:spPr bwMode="auto">
          <a:xfrm>
            <a:off x="381000" y="2667000"/>
            <a:ext cx="834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So the </a:t>
            </a:r>
            <a:r>
              <a:rPr lang="en-US" altLang="zh-TW" sz="1600">
                <a:solidFill>
                  <a:srgbClr val="0000CC"/>
                </a:solidFill>
              </a:rPr>
              <a:t>first</a:t>
            </a:r>
            <a:r>
              <a:rPr lang="en-US" altLang="zh-TW" sz="1600"/>
              <a:t> (</a:t>
            </a:r>
            <a:r>
              <a:rPr lang="en-US" altLang="zh-TW" sz="1600">
                <a:solidFill>
                  <a:srgbClr val="008000"/>
                </a:solidFill>
              </a:rPr>
              <a:t>second</a:t>
            </a:r>
            <a:r>
              <a:rPr lang="en-US" altLang="zh-TW" sz="1600"/>
              <a:t>, </a:t>
            </a:r>
            <a:r>
              <a:rPr lang="en-US" altLang="zh-TW" sz="1600">
                <a:solidFill>
                  <a:srgbClr val="A50021"/>
                </a:solidFill>
              </a:rPr>
              <a:t>third</a:t>
            </a:r>
            <a:r>
              <a:rPr lang="en-US" altLang="zh-TW" sz="1600"/>
              <a:t>) term is responsible for the </a:t>
            </a:r>
            <a:r>
              <a:rPr lang="en-US" altLang="zh-TW" sz="1600">
                <a:solidFill>
                  <a:srgbClr val="0000CC"/>
                </a:solidFill>
              </a:rPr>
              <a:t>first</a:t>
            </a:r>
            <a:r>
              <a:rPr lang="en-US" altLang="zh-TW" sz="1600"/>
              <a:t> (</a:t>
            </a:r>
            <a:r>
              <a:rPr lang="en-US" altLang="zh-TW" sz="1600">
                <a:solidFill>
                  <a:srgbClr val="008000"/>
                </a:solidFill>
              </a:rPr>
              <a:t>second</a:t>
            </a:r>
            <a:r>
              <a:rPr lang="en-US" altLang="zh-TW" sz="1600"/>
              <a:t>, </a:t>
            </a:r>
            <a:r>
              <a:rPr lang="en-US" altLang="zh-TW" sz="1600">
                <a:solidFill>
                  <a:srgbClr val="A50021"/>
                </a:solidFill>
              </a:rPr>
              <a:t>third</a:t>
            </a:r>
            <a:r>
              <a:rPr lang="en-US" altLang="zh-TW" sz="1600"/>
              <a:t>) equation. </a:t>
            </a:r>
          </a:p>
        </p:txBody>
      </p:sp>
      <p:sp>
        <p:nvSpPr>
          <p:cNvPr id="868367" name="Text Box 15"/>
          <p:cNvSpPr txBox="1">
            <a:spLocks noChangeArrowheads="1"/>
          </p:cNvSpPr>
          <p:nvPr/>
        </p:nvSpPr>
        <p:spPr bwMode="auto">
          <a:xfrm>
            <a:off x="457200" y="3260725"/>
            <a:ext cx="670718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More precisely, </a:t>
            </a:r>
            <a:r>
              <a:rPr lang="en-US" altLang="zh-TW" sz="1600">
                <a:solidFill>
                  <a:srgbClr val="0000CC"/>
                </a:solidFill>
              </a:rPr>
              <a:t>x mod 3 =</a:t>
            </a:r>
            <a:r>
              <a:rPr lang="en-US" altLang="zh-TW" sz="1600"/>
              <a:t> </a:t>
            </a:r>
            <a:r>
              <a:rPr kumimoji="0" lang="en-US" altLang="en-US" sz="1600">
                <a:solidFill>
                  <a:srgbClr val="0000CC"/>
                </a:solidFill>
              </a:rPr>
              <a:t>(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·a</a:t>
            </a:r>
            <a:r>
              <a:rPr lang="en-US" altLang="zh-TW" sz="1600">
                <a:solidFill>
                  <a:srgbClr val="0000CC"/>
                </a:solidFill>
              </a:rPr>
              <a:t> + 3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·b</a:t>
            </a:r>
            <a:r>
              <a:rPr lang="en-US" altLang="zh-TW" sz="1600">
                <a:solidFill>
                  <a:srgbClr val="0000CC"/>
                </a:solidFill>
              </a:rPr>
              <a:t>  + 3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c</a:t>
            </a:r>
            <a:r>
              <a:rPr kumimoji="0" lang="en-US" altLang="en-US" sz="1600">
                <a:solidFill>
                  <a:srgbClr val="0000CC"/>
                </a:solidFill>
              </a:rPr>
              <a:t>) mod 3 = 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·a mod 3</a:t>
            </a:r>
            <a:r>
              <a:rPr lang="en-US" altLang="zh-TW" sz="1600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	          </a:t>
            </a:r>
            <a:r>
              <a:rPr lang="en-US" altLang="zh-TW" sz="1600">
                <a:solidFill>
                  <a:srgbClr val="0000CC"/>
                </a:solidFill>
              </a:rPr>
              <a:t>x mod 5 =</a:t>
            </a:r>
            <a:r>
              <a:rPr lang="en-US" altLang="zh-TW" sz="1600"/>
              <a:t> </a:t>
            </a:r>
            <a:r>
              <a:rPr kumimoji="0" lang="en-US" altLang="en-US" sz="1600">
                <a:solidFill>
                  <a:srgbClr val="0000CC"/>
                </a:solidFill>
              </a:rPr>
              <a:t>(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·a</a:t>
            </a:r>
            <a:r>
              <a:rPr lang="en-US" altLang="zh-TW" sz="1600">
                <a:solidFill>
                  <a:srgbClr val="0000CC"/>
                </a:solidFill>
              </a:rPr>
              <a:t> + 3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·b</a:t>
            </a:r>
            <a:r>
              <a:rPr lang="en-US" altLang="zh-TW" sz="1600">
                <a:solidFill>
                  <a:srgbClr val="0000CC"/>
                </a:solidFill>
              </a:rPr>
              <a:t>  + 3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c</a:t>
            </a:r>
            <a:r>
              <a:rPr kumimoji="0" lang="en-US" altLang="en-US" sz="1600">
                <a:solidFill>
                  <a:srgbClr val="0000CC"/>
                </a:solidFill>
              </a:rPr>
              <a:t>) mod 5 = 3·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·b mod 5</a:t>
            </a:r>
            <a:r>
              <a:rPr lang="en-US" altLang="zh-TW" sz="1600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	          </a:t>
            </a:r>
            <a:r>
              <a:rPr lang="en-US" altLang="zh-TW" sz="1600">
                <a:solidFill>
                  <a:srgbClr val="0000CC"/>
                </a:solidFill>
              </a:rPr>
              <a:t>x mod 7 =</a:t>
            </a:r>
            <a:r>
              <a:rPr lang="en-US" altLang="zh-TW" sz="1600"/>
              <a:t> </a:t>
            </a:r>
            <a:r>
              <a:rPr kumimoji="0" lang="en-US" altLang="en-US" sz="1600">
                <a:solidFill>
                  <a:srgbClr val="0000CC"/>
                </a:solidFill>
              </a:rPr>
              <a:t>(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·a</a:t>
            </a:r>
            <a:r>
              <a:rPr lang="en-US" altLang="zh-TW" sz="1600">
                <a:solidFill>
                  <a:srgbClr val="0000CC"/>
                </a:solidFill>
              </a:rPr>
              <a:t> + 3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 sz="1600">
                <a:solidFill>
                  <a:srgbClr val="0000CC"/>
                </a:solidFill>
              </a:rPr>
              <a:t>·b</a:t>
            </a:r>
            <a:r>
              <a:rPr lang="en-US" altLang="zh-TW" sz="1600">
                <a:solidFill>
                  <a:srgbClr val="0000CC"/>
                </a:solidFill>
              </a:rPr>
              <a:t>  + 3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 sz="1600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c</a:t>
            </a:r>
            <a:r>
              <a:rPr kumimoji="0" lang="en-US" altLang="en-US" sz="1600">
                <a:solidFill>
                  <a:srgbClr val="0000CC"/>
                </a:solidFill>
              </a:rPr>
              <a:t>) mod 7 = 3·5·c mod 7</a:t>
            </a:r>
            <a:r>
              <a:rPr lang="en-US" altLang="zh-TW" sz="1600"/>
              <a:t> </a:t>
            </a:r>
          </a:p>
        </p:txBody>
      </p:sp>
      <p:sp>
        <p:nvSpPr>
          <p:cNvPr id="868368" name="Text Box 16"/>
          <p:cNvSpPr txBox="1">
            <a:spLocks noChangeArrowheads="1"/>
          </p:cNvSpPr>
          <p:nvPr/>
        </p:nvSpPr>
        <p:spPr bwMode="auto">
          <a:xfrm>
            <a:off x="457200" y="4637088"/>
            <a:ext cx="79692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Therefore, to satisfy the equations, we want to find </a:t>
            </a:r>
            <a:r>
              <a:rPr lang="en-US" altLang="zh-TW" sz="1600">
                <a:solidFill>
                  <a:srgbClr val="0000CC"/>
                </a:solidFill>
              </a:rPr>
              <a:t>a,b,c</a:t>
            </a:r>
            <a:r>
              <a:rPr lang="en-US" altLang="zh-TW" sz="1600"/>
              <a:t> to satisfy the following: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>
                <a:solidFill>
                  <a:srgbClr val="0000CC"/>
                </a:solidFill>
              </a:rPr>
              <a:t>		x mod 3 =</a:t>
            </a:r>
            <a:r>
              <a:rPr lang="en-US" altLang="zh-TW" sz="1600"/>
              <a:t> </a:t>
            </a:r>
            <a:r>
              <a:rPr kumimoji="0" lang="en-US" altLang="en-US" sz="1600">
                <a:solidFill>
                  <a:srgbClr val="0000CC"/>
                </a:solidFill>
              </a:rPr>
              <a:t>35a mod 3 = 2</a:t>
            </a:r>
            <a:endParaRPr lang="en-US" altLang="zh-TW" sz="1600"/>
          </a:p>
          <a:p>
            <a:pPr eaLnBrk="1" hangingPunct="1">
              <a:lnSpc>
                <a:spcPct val="150000"/>
              </a:lnSpc>
            </a:pPr>
            <a:r>
              <a:rPr lang="en-US" altLang="zh-TW" sz="1600">
                <a:solidFill>
                  <a:srgbClr val="0000CC"/>
                </a:solidFill>
              </a:rPr>
              <a:t>		x mod 5 =</a:t>
            </a:r>
            <a:r>
              <a:rPr lang="en-US" altLang="zh-TW" sz="1600"/>
              <a:t> </a:t>
            </a:r>
            <a:r>
              <a:rPr kumimoji="0" lang="en-US" altLang="en-US" sz="1600">
                <a:solidFill>
                  <a:srgbClr val="0000CC"/>
                </a:solidFill>
              </a:rPr>
              <a:t>21b mod 5 = 3</a:t>
            </a:r>
            <a:endParaRPr lang="en-US" altLang="zh-TW" sz="1600"/>
          </a:p>
          <a:p>
            <a:pPr eaLnBrk="1" hangingPunct="1">
              <a:lnSpc>
                <a:spcPct val="150000"/>
              </a:lnSpc>
            </a:pPr>
            <a:r>
              <a:rPr lang="en-US" altLang="zh-TW" sz="1600">
                <a:solidFill>
                  <a:srgbClr val="0000CC"/>
                </a:solidFill>
              </a:rPr>
              <a:t>		x mod 7 =</a:t>
            </a:r>
            <a:r>
              <a:rPr lang="en-US" altLang="zh-TW" sz="1600"/>
              <a:t> </a:t>
            </a:r>
            <a:r>
              <a:rPr kumimoji="0" lang="en-US" altLang="en-US" sz="1600">
                <a:solidFill>
                  <a:srgbClr val="0000CC"/>
                </a:solidFill>
              </a:rPr>
              <a:t>15c mod 7 = 2</a:t>
            </a:r>
            <a:r>
              <a:rPr lang="en-US" altLang="zh-TW" sz="1600"/>
              <a:t> </a:t>
            </a:r>
          </a:p>
          <a:p>
            <a:pPr eaLnBrk="1" hangingPunct="1"/>
            <a:endParaRPr lang="en-US" altLang="zh-TW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35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56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Three Equations</a:t>
            </a:r>
          </a:p>
        </p:txBody>
      </p:sp>
      <p:sp>
        <p:nvSpPr>
          <p:cNvPr id="891907" name="Text Box 3"/>
          <p:cNvSpPr txBox="1">
            <a:spLocks noChangeArrowheads="1"/>
          </p:cNvSpPr>
          <p:nvPr/>
        </p:nvSpPr>
        <p:spPr bwMode="auto">
          <a:xfrm>
            <a:off x="4648200" y="1600200"/>
            <a:ext cx="28590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Let </a:t>
            </a:r>
            <a:r>
              <a:rPr lang="en-US" altLang="zh-TW" sz="1600">
                <a:solidFill>
                  <a:srgbClr val="0000CC"/>
                </a:solidFill>
              </a:rPr>
              <a:t>x = 5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>
                <a:solidFill>
                  <a:srgbClr val="0000CC"/>
                </a:solidFill>
              </a:rPr>
              <a:t>·a</a:t>
            </a:r>
            <a:r>
              <a:rPr lang="en-US" altLang="zh-TW" sz="1600">
                <a:solidFill>
                  <a:srgbClr val="0000CC"/>
                </a:solidFill>
              </a:rPr>
              <a:t> + 3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7</a:t>
            </a:r>
            <a:r>
              <a:rPr kumimoji="0" lang="en-US" altLang="en-US">
                <a:solidFill>
                  <a:srgbClr val="0000CC"/>
                </a:solidFill>
              </a:rPr>
              <a:t>·b</a:t>
            </a:r>
            <a:r>
              <a:rPr lang="en-US" altLang="zh-TW" sz="1600">
                <a:solidFill>
                  <a:srgbClr val="0000CC"/>
                </a:solidFill>
              </a:rPr>
              <a:t>  + 3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5</a:t>
            </a:r>
            <a:r>
              <a:rPr kumimoji="0" lang="en-US" altLang="en-US">
                <a:solidFill>
                  <a:srgbClr val="0000CC"/>
                </a:solidFill>
              </a:rPr>
              <a:t>·</a:t>
            </a:r>
            <a:r>
              <a:rPr lang="en-US" altLang="zh-TW" sz="160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600200" y="1143000"/>
            <a:ext cx="2082800" cy="119697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3)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5)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7)</a:t>
            </a:r>
          </a:p>
        </p:txBody>
      </p:sp>
      <p:sp>
        <p:nvSpPr>
          <p:cNvPr id="891909" name="Text Box 5"/>
          <p:cNvSpPr txBox="1">
            <a:spLocks noChangeArrowheads="1"/>
          </p:cNvSpPr>
          <p:nvPr/>
        </p:nvSpPr>
        <p:spPr bwMode="auto">
          <a:xfrm>
            <a:off x="381000" y="2667000"/>
            <a:ext cx="83470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So the </a:t>
            </a:r>
            <a:r>
              <a:rPr lang="en-US" altLang="zh-TW" sz="1600">
                <a:solidFill>
                  <a:srgbClr val="0000CC"/>
                </a:solidFill>
              </a:rPr>
              <a:t>first</a:t>
            </a:r>
            <a:r>
              <a:rPr lang="en-US" altLang="zh-TW" sz="1600"/>
              <a:t> (</a:t>
            </a:r>
            <a:r>
              <a:rPr lang="en-US" altLang="zh-TW" sz="1600">
                <a:solidFill>
                  <a:srgbClr val="008000"/>
                </a:solidFill>
              </a:rPr>
              <a:t>second</a:t>
            </a:r>
            <a:r>
              <a:rPr lang="en-US" altLang="zh-TW" sz="1600"/>
              <a:t>, </a:t>
            </a:r>
            <a:r>
              <a:rPr lang="en-US" altLang="zh-TW" sz="1600">
                <a:solidFill>
                  <a:srgbClr val="A50021"/>
                </a:solidFill>
              </a:rPr>
              <a:t>third</a:t>
            </a:r>
            <a:r>
              <a:rPr lang="en-US" altLang="zh-TW" sz="1600"/>
              <a:t>) term is responsible for the </a:t>
            </a:r>
            <a:r>
              <a:rPr lang="en-US" altLang="zh-TW" sz="1600">
                <a:solidFill>
                  <a:srgbClr val="0000CC"/>
                </a:solidFill>
              </a:rPr>
              <a:t>first</a:t>
            </a:r>
            <a:r>
              <a:rPr lang="en-US" altLang="zh-TW" sz="1600"/>
              <a:t> (</a:t>
            </a:r>
            <a:r>
              <a:rPr lang="en-US" altLang="zh-TW" sz="1600">
                <a:solidFill>
                  <a:srgbClr val="008000"/>
                </a:solidFill>
              </a:rPr>
              <a:t>second</a:t>
            </a:r>
            <a:r>
              <a:rPr lang="en-US" altLang="zh-TW" sz="1600"/>
              <a:t>, </a:t>
            </a:r>
            <a:r>
              <a:rPr lang="en-US" altLang="zh-TW" sz="1600">
                <a:solidFill>
                  <a:srgbClr val="A50021"/>
                </a:solidFill>
              </a:rPr>
              <a:t>third</a:t>
            </a:r>
            <a:r>
              <a:rPr lang="en-US" altLang="zh-TW" sz="1600"/>
              <a:t>) equation.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Now we just need to solve the following three equations separately.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		</a:t>
            </a:r>
            <a:r>
              <a:rPr lang="en-US" altLang="zh-TW" sz="1600">
                <a:solidFill>
                  <a:srgbClr val="0000CC"/>
                </a:solidFill>
              </a:rPr>
              <a:t>35a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2 (mod 3), 	21b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3 (mod 5), 	15c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2 (mod 7).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This is equal to 	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		</a:t>
            </a:r>
            <a:r>
              <a:rPr lang="en-US" altLang="zh-TW" sz="1600">
                <a:solidFill>
                  <a:srgbClr val="0000CC"/>
                </a:solidFill>
              </a:rPr>
              <a:t>2a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2 (mod 3),	b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3 (mod 5),	c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2 (mod 7)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Therefore, we can set </a:t>
            </a:r>
            <a:r>
              <a:rPr lang="en-US" altLang="zh-TW" sz="1600">
                <a:solidFill>
                  <a:srgbClr val="0000CC"/>
                </a:solidFill>
              </a:rPr>
              <a:t>a = 1, b = 3, c = 2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Then </a:t>
            </a:r>
            <a:r>
              <a:rPr lang="en-US" altLang="zh-TW" sz="1600">
                <a:solidFill>
                  <a:srgbClr val="0000CC"/>
                </a:solidFill>
              </a:rPr>
              <a:t>x = 35a+21b+15c = 35(1)+21(3)+15(2) = 128.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Note that </a:t>
            </a:r>
            <a:r>
              <a:rPr lang="en-US" altLang="zh-TW" sz="1600">
                <a:solidFill>
                  <a:srgbClr val="0000CC"/>
                </a:solidFill>
              </a:rPr>
              <a:t>128+3</a:t>
            </a:r>
            <a:r>
              <a:rPr kumimoji="0" lang="en-US" altLang="en-US" sz="1600">
                <a:solidFill>
                  <a:srgbClr val="0000CC"/>
                </a:solidFill>
              </a:rPr>
              <a:t>·5·7·k = 128+105k </a:t>
            </a:r>
            <a:r>
              <a:rPr kumimoji="0" lang="en-US" altLang="en-US" sz="1600">
                <a:solidFill>
                  <a:schemeClr val="tx2"/>
                </a:solidFill>
              </a:rPr>
              <a:t>is also a solution</a:t>
            </a:r>
            <a:r>
              <a:rPr kumimoji="0" lang="en-US" altLang="en-US" sz="1600">
                <a:solidFill>
                  <a:srgbClr val="0000CC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zh-TW" sz="1600"/>
              <a:t>Since</a:t>
            </a:r>
            <a:r>
              <a:rPr kumimoji="0" lang="en-US" altLang="zh-TW" sz="1600">
                <a:solidFill>
                  <a:srgbClr val="0000CC"/>
                </a:solidFill>
              </a:rPr>
              <a:t> </a:t>
            </a:r>
            <a:r>
              <a:rPr lang="zh-TW" altLang="en-US" sz="1600"/>
              <a:t>韓信 </a:t>
            </a:r>
            <a:r>
              <a:rPr lang="en-US" altLang="zh-TW" sz="1600"/>
              <a:t>knows that </a:t>
            </a:r>
            <a:r>
              <a:rPr lang="en-US" altLang="zh-TW" sz="1600">
                <a:solidFill>
                  <a:srgbClr val="0000CC"/>
                </a:solidFill>
              </a:rPr>
              <a:t>1000 &lt;= x &lt;= 1100</a:t>
            </a:r>
            <a:r>
              <a:rPr lang="en-US" altLang="zh-TW" sz="1600"/>
              <a:t>, he concludes that </a:t>
            </a:r>
            <a:r>
              <a:rPr lang="en-US" altLang="zh-TW" sz="1600">
                <a:solidFill>
                  <a:srgbClr val="0000CC"/>
                </a:solidFill>
              </a:rPr>
              <a:t>x = 1073</a:t>
            </a:r>
            <a:r>
              <a:rPr lang="en-US" altLang="zh-TW" sz="1600"/>
              <a:t>.</a:t>
            </a:r>
          </a:p>
        </p:txBody>
      </p:sp>
      <p:sp>
        <p:nvSpPr>
          <p:cNvPr id="891910" name="Text Box 6"/>
          <p:cNvSpPr txBox="1">
            <a:spLocks noChangeArrowheads="1"/>
          </p:cNvSpPr>
          <p:nvPr/>
        </p:nvSpPr>
        <p:spPr bwMode="auto">
          <a:xfrm>
            <a:off x="1254125" y="6253163"/>
            <a:ext cx="6594475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Wait, but how does he know that there is no other 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07" grpId="0" animBg="1"/>
      <p:bldP spid="8919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527300" y="2176463"/>
            <a:ext cx="40259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One equation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Ancient application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Two equations and three equations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/>
              <a:t>Chinese Remainder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362200" y="457200"/>
            <a:ext cx="433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Chinese Remainder Theorem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376613" y="2590800"/>
            <a:ext cx="22653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  <a:p>
            <a:pPr eaLnBrk="1" hangingPunct="1"/>
            <a:endParaRPr lang="en-US" altLang="en-US" sz="2400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</a:rPr>
              <a:t>k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k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057400" y="1600200"/>
            <a:ext cx="5160963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b="1"/>
              <a:t>Theorem:</a:t>
            </a:r>
            <a:r>
              <a:rPr lang="en-US" altLang="en-US"/>
              <a:t> If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,n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,…,n</a:t>
            </a:r>
            <a:r>
              <a:rPr lang="en-US" altLang="en-US" baseline="-25000">
                <a:solidFill>
                  <a:srgbClr val="0000CC"/>
                </a:solidFill>
              </a:rPr>
              <a:t>k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/>
              <a:t>are relatively prime and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 	   </a:t>
            </a:r>
            <a:r>
              <a:rPr lang="en-US" altLang="en-US">
                <a:solidFill>
                  <a:srgbClr val="0000CC"/>
                </a:solidFill>
              </a:rPr>
              <a:t>a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,a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,…,a</a:t>
            </a:r>
            <a:r>
              <a:rPr lang="en-US" altLang="en-US" baseline="-25000">
                <a:solidFill>
                  <a:srgbClr val="0000CC"/>
                </a:solidFill>
              </a:rPr>
              <a:t>k</a:t>
            </a:r>
            <a:r>
              <a:rPr lang="en-US" altLang="en-US"/>
              <a:t> are integers, then</a:t>
            </a:r>
            <a:endParaRPr lang="en-US" altLang="en-US">
              <a:solidFill>
                <a:srgbClr val="0000CC"/>
              </a:solidFill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524000" y="1371600"/>
            <a:ext cx="6096000" cy="3886200"/>
          </a:xfrm>
          <a:prstGeom prst="rect">
            <a:avLst/>
          </a:prstGeom>
          <a:noFill/>
          <a:ln w="3810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70125" y="4384675"/>
            <a:ext cx="48863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have a simultaneous solution x that is </a:t>
            </a:r>
            <a:r>
              <a:rPr lang="en-US" altLang="zh-TW" b="1">
                <a:solidFill>
                  <a:srgbClr val="008000"/>
                </a:solidFill>
              </a:rPr>
              <a:t>unique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modulo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, where </a:t>
            </a:r>
            <a:r>
              <a:rPr lang="en-US" altLang="zh-TW">
                <a:solidFill>
                  <a:srgbClr val="0000CC"/>
                </a:solidFill>
              </a:rPr>
              <a:t>n =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…n</a:t>
            </a:r>
            <a:r>
              <a:rPr lang="en-US" altLang="zh-TW" baseline="-25000">
                <a:solidFill>
                  <a:srgbClr val="0000CC"/>
                </a:solidFill>
              </a:rPr>
              <a:t>k</a:t>
            </a:r>
            <a:r>
              <a:rPr lang="en-US" altLang="zh-TW"/>
              <a:t>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98563" y="5749925"/>
            <a:ext cx="6726237" cy="3460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We will give a proof when k=3, but it can be extended easily to any 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676400" y="457200"/>
            <a:ext cx="569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Proof of Chinese Remainder Theorem</a:t>
            </a:r>
          </a:p>
        </p:txBody>
      </p:sp>
      <p:sp>
        <p:nvSpPr>
          <p:cNvPr id="865283" name="Rectangle 3"/>
          <p:cNvSpPr>
            <a:spLocks noChangeArrowheads="1"/>
          </p:cNvSpPr>
          <p:nvPr/>
        </p:nvSpPr>
        <p:spPr bwMode="auto">
          <a:xfrm>
            <a:off x="1981200" y="1219200"/>
            <a:ext cx="1458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= n</a:t>
            </a:r>
            <a:r>
              <a:rPr lang="en-US" altLang="en-US" sz="2400" baseline="-25000">
                <a:solidFill>
                  <a:srgbClr val="0000CC"/>
                </a:solidFill>
              </a:rPr>
              <a:t>2 </a:t>
            </a:r>
            <a:r>
              <a:rPr lang="en-US" altLang="en-US" sz="2400">
                <a:solidFill>
                  <a:srgbClr val="0000CC"/>
                </a:solidFill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endParaRPr lang="en-US" altLang="en-US" sz="2400">
              <a:solidFill>
                <a:srgbClr val="0000CC"/>
              </a:solidFill>
            </a:endParaRPr>
          </a:p>
        </p:txBody>
      </p:sp>
      <p:sp>
        <p:nvSpPr>
          <p:cNvPr id="865284" name="Rectangle 4"/>
          <p:cNvSpPr>
            <a:spLocks noChangeArrowheads="1"/>
          </p:cNvSpPr>
          <p:nvPr/>
        </p:nvSpPr>
        <p:spPr bwMode="auto">
          <a:xfrm>
            <a:off x="457200" y="25146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285" name="Rectangle 5"/>
          <p:cNvSpPr>
            <a:spLocks noChangeArrowheads="1"/>
          </p:cNvSpPr>
          <p:nvPr/>
        </p:nvSpPr>
        <p:spPr bwMode="auto">
          <a:xfrm>
            <a:off x="2249488" y="3886200"/>
            <a:ext cx="4654550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Let</a:t>
            </a:r>
            <a:r>
              <a:rPr lang="en-US" altLang="en-US" sz="2400">
                <a:solidFill>
                  <a:srgbClr val="0000CC"/>
                </a:solidFill>
              </a:rPr>
              <a:t> x =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1 </a:t>
            </a:r>
            <a:r>
              <a:rPr lang="en-US" altLang="en-US" sz="2400">
                <a:solidFill>
                  <a:srgbClr val="0000CC"/>
                </a:solidFill>
              </a:rPr>
              <a:t>+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 +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endParaRPr lang="en-US" altLang="en-US" sz="2400">
              <a:solidFill>
                <a:srgbClr val="0000CC"/>
              </a:solidFill>
            </a:endParaRPr>
          </a:p>
        </p:txBody>
      </p:sp>
      <p:sp>
        <p:nvSpPr>
          <p:cNvPr id="865286" name="Rectangle 6"/>
          <p:cNvSpPr>
            <a:spLocks noChangeArrowheads="1"/>
          </p:cNvSpPr>
          <p:nvPr/>
        </p:nvSpPr>
        <p:spPr bwMode="auto">
          <a:xfrm>
            <a:off x="4038600" y="5410200"/>
            <a:ext cx="2211388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287" name="Text Box 7"/>
          <p:cNvSpPr txBox="1">
            <a:spLocks noChangeArrowheads="1"/>
          </p:cNvSpPr>
          <p:nvPr/>
        </p:nvSpPr>
        <p:spPr bwMode="auto">
          <a:xfrm>
            <a:off x="1066800" y="1219200"/>
            <a:ext cx="542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</a:t>
            </a:r>
          </a:p>
        </p:txBody>
      </p:sp>
      <p:sp>
        <p:nvSpPr>
          <p:cNvPr id="865288" name="Rectangle 8"/>
          <p:cNvSpPr>
            <a:spLocks noChangeArrowheads="1"/>
          </p:cNvSpPr>
          <p:nvPr/>
        </p:nvSpPr>
        <p:spPr bwMode="auto">
          <a:xfrm>
            <a:off x="3841750" y="1219200"/>
            <a:ext cx="1458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= n</a:t>
            </a:r>
            <a:r>
              <a:rPr lang="en-US" altLang="en-US" sz="2400" baseline="-25000">
                <a:solidFill>
                  <a:srgbClr val="0000CC"/>
                </a:solidFill>
              </a:rPr>
              <a:t>1 </a:t>
            </a:r>
            <a:r>
              <a:rPr lang="en-US" altLang="en-US" sz="2400">
                <a:solidFill>
                  <a:srgbClr val="0000CC"/>
                </a:solidFill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endParaRPr lang="en-US" altLang="en-US" sz="2400">
              <a:solidFill>
                <a:srgbClr val="0000CC"/>
              </a:solidFill>
            </a:endParaRPr>
          </a:p>
        </p:txBody>
      </p:sp>
      <p:sp>
        <p:nvSpPr>
          <p:cNvPr id="865289" name="Rectangle 9"/>
          <p:cNvSpPr>
            <a:spLocks noChangeArrowheads="1"/>
          </p:cNvSpPr>
          <p:nvPr/>
        </p:nvSpPr>
        <p:spPr bwMode="auto">
          <a:xfrm>
            <a:off x="5856288" y="1219200"/>
            <a:ext cx="1458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= n</a:t>
            </a:r>
            <a:r>
              <a:rPr lang="en-US" altLang="en-US" sz="2400" baseline="-25000">
                <a:solidFill>
                  <a:srgbClr val="0000CC"/>
                </a:solidFill>
              </a:rPr>
              <a:t>1 </a:t>
            </a:r>
            <a:r>
              <a:rPr lang="en-US" altLang="en-US" sz="2400">
                <a:solidFill>
                  <a:srgbClr val="0000CC"/>
                </a:solidFill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endParaRPr lang="en-US" altLang="en-US" sz="2400">
              <a:solidFill>
                <a:srgbClr val="0000CC"/>
              </a:solidFill>
            </a:endParaRPr>
          </a:p>
        </p:txBody>
      </p:sp>
      <p:sp>
        <p:nvSpPr>
          <p:cNvPr id="865290" name="Text Box 10"/>
          <p:cNvSpPr txBox="1">
            <a:spLocks noChangeArrowheads="1"/>
          </p:cNvSpPr>
          <p:nvPr/>
        </p:nvSpPr>
        <p:spPr bwMode="auto">
          <a:xfrm>
            <a:off x="381000" y="1981200"/>
            <a:ext cx="790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Since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/>
              <a:t> are relatively prime, this implies that there exist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 x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 x</a:t>
            </a:r>
            <a:r>
              <a:rPr lang="en-US" altLang="zh-TW" baseline="-2500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865291" name="Rectangle 11"/>
          <p:cNvSpPr>
            <a:spLocks noChangeArrowheads="1"/>
          </p:cNvSpPr>
          <p:nvPr/>
        </p:nvSpPr>
        <p:spPr bwMode="auto">
          <a:xfrm>
            <a:off x="3286125" y="2514600"/>
            <a:ext cx="257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292" name="Rectangle 12"/>
          <p:cNvSpPr>
            <a:spLocks noChangeArrowheads="1"/>
          </p:cNvSpPr>
          <p:nvPr/>
        </p:nvSpPr>
        <p:spPr bwMode="auto">
          <a:xfrm>
            <a:off x="6248400" y="2514600"/>
            <a:ext cx="257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293" name="Text Box 13"/>
          <p:cNvSpPr txBox="1">
            <a:spLocks noChangeArrowheads="1"/>
          </p:cNvSpPr>
          <p:nvPr/>
        </p:nvSpPr>
        <p:spPr bwMode="auto">
          <a:xfrm>
            <a:off x="0" y="3244850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So,</a:t>
            </a:r>
          </a:p>
        </p:txBody>
      </p:sp>
      <p:sp>
        <p:nvSpPr>
          <p:cNvPr id="865294" name="Rectangle 14"/>
          <p:cNvSpPr>
            <a:spLocks noChangeArrowheads="1"/>
          </p:cNvSpPr>
          <p:nvPr/>
        </p:nvSpPr>
        <p:spPr bwMode="auto">
          <a:xfrm>
            <a:off x="457200" y="3200400"/>
            <a:ext cx="2919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),</a:t>
            </a:r>
          </a:p>
        </p:txBody>
      </p:sp>
      <p:sp>
        <p:nvSpPr>
          <p:cNvPr id="865295" name="Rectangle 15"/>
          <p:cNvSpPr>
            <a:spLocks noChangeArrowheads="1"/>
          </p:cNvSpPr>
          <p:nvPr/>
        </p:nvSpPr>
        <p:spPr bwMode="auto">
          <a:xfrm>
            <a:off x="3276600" y="3200400"/>
            <a:ext cx="3078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),</a:t>
            </a:r>
          </a:p>
        </p:txBody>
      </p:sp>
      <p:sp>
        <p:nvSpPr>
          <p:cNvPr id="865296" name="Rectangle 16"/>
          <p:cNvSpPr>
            <a:spLocks noChangeArrowheads="1"/>
          </p:cNvSpPr>
          <p:nvPr/>
        </p:nvSpPr>
        <p:spPr bwMode="auto">
          <a:xfrm>
            <a:off x="6248400" y="3200400"/>
            <a:ext cx="299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297" name="Rectangle 17"/>
          <p:cNvSpPr>
            <a:spLocks noChangeArrowheads="1"/>
          </p:cNvSpPr>
          <p:nvPr/>
        </p:nvSpPr>
        <p:spPr bwMode="auto">
          <a:xfrm>
            <a:off x="3962400" y="4648200"/>
            <a:ext cx="2868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298" name="Text Box 18"/>
          <p:cNvSpPr txBox="1">
            <a:spLocks noChangeArrowheads="1"/>
          </p:cNvSpPr>
          <p:nvPr/>
        </p:nvSpPr>
        <p:spPr bwMode="auto">
          <a:xfrm>
            <a:off x="914400" y="4648200"/>
            <a:ext cx="290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Since </a:t>
            </a:r>
            <a:r>
              <a:rPr lang="en-US" altLang="en-US" sz="2400">
                <a:solidFill>
                  <a:srgbClr val="0000CC"/>
                </a:solidFill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|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 </a:t>
            </a:r>
            <a:r>
              <a:rPr lang="en-US" altLang="zh-TW"/>
              <a:t>and </a:t>
            </a:r>
            <a:r>
              <a:rPr lang="en-US" altLang="en-US" sz="2400">
                <a:solidFill>
                  <a:srgbClr val="0000CC"/>
                </a:solidFill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|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zh-TW"/>
              <a:t>,</a:t>
            </a:r>
          </a:p>
        </p:txBody>
      </p:sp>
      <p:sp>
        <p:nvSpPr>
          <p:cNvPr id="865299" name="Rectangle 19"/>
          <p:cNvSpPr>
            <a:spLocks noChangeArrowheads="1"/>
          </p:cNvSpPr>
          <p:nvPr/>
        </p:nvSpPr>
        <p:spPr bwMode="auto">
          <a:xfrm>
            <a:off x="685800" y="5410200"/>
            <a:ext cx="3192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Since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x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 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  <a:r>
              <a:rPr lang="en-US" altLang="zh-TW"/>
              <a:t>,</a:t>
            </a:r>
            <a:endParaRPr lang="en-US" altLang="en-US"/>
          </a:p>
        </p:txBody>
      </p:sp>
      <p:sp>
        <p:nvSpPr>
          <p:cNvPr id="865300" name="Text Box 20"/>
          <p:cNvSpPr txBox="1">
            <a:spLocks noChangeArrowheads="1"/>
          </p:cNvSpPr>
          <p:nvPr/>
        </p:nvSpPr>
        <p:spPr bwMode="auto">
          <a:xfrm>
            <a:off x="1219200" y="6172200"/>
            <a:ext cx="1181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Similarly,</a:t>
            </a:r>
          </a:p>
        </p:txBody>
      </p:sp>
      <p:sp>
        <p:nvSpPr>
          <p:cNvPr id="865301" name="Rectangle 21"/>
          <p:cNvSpPr>
            <a:spLocks noChangeArrowheads="1"/>
          </p:cNvSpPr>
          <p:nvPr/>
        </p:nvSpPr>
        <p:spPr bwMode="auto">
          <a:xfrm>
            <a:off x="2743200" y="6162675"/>
            <a:ext cx="2274888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5302" name="Rectangle 22"/>
          <p:cNvSpPr>
            <a:spLocks noChangeArrowheads="1"/>
          </p:cNvSpPr>
          <p:nvPr/>
        </p:nvSpPr>
        <p:spPr bwMode="auto">
          <a:xfrm>
            <a:off x="5484813" y="6172200"/>
            <a:ext cx="2274887" cy="4667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3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5283" grpId="0"/>
      <p:bldP spid="865284" grpId="0"/>
      <p:bldP spid="865285" grpId="0" animBg="1"/>
      <p:bldP spid="865286" grpId="0" animBg="1"/>
      <p:bldP spid="865287" grpId="0"/>
      <p:bldP spid="865288" grpId="0"/>
      <p:bldP spid="865289" grpId="0"/>
      <p:bldP spid="865290" grpId="0"/>
      <p:bldP spid="865291" grpId="0"/>
      <p:bldP spid="865292" grpId="0"/>
      <p:bldP spid="865293" grpId="0"/>
      <p:bldP spid="865294" grpId="0"/>
      <p:bldP spid="865295" grpId="0"/>
      <p:bldP spid="865296" grpId="0"/>
      <p:bldP spid="865297" grpId="0"/>
      <p:bldP spid="865298" grpId="0"/>
      <p:bldP spid="865299" grpId="0"/>
      <p:bldP spid="865300" grpId="0"/>
      <p:bldP spid="865301" grpId="0" animBg="1"/>
      <p:bldP spid="86530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657600" y="4572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Uniqueness</a:t>
            </a:r>
          </a:p>
        </p:txBody>
      </p:sp>
      <p:sp>
        <p:nvSpPr>
          <p:cNvPr id="28675" name="Rectangle 24"/>
          <p:cNvSpPr>
            <a:spLocks noChangeArrowheads="1"/>
          </p:cNvSpPr>
          <p:nvPr/>
        </p:nvSpPr>
        <p:spPr bwMode="auto">
          <a:xfrm>
            <a:off x="3429000" y="1219200"/>
            <a:ext cx="22653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1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2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  <a:p>
            <a:pPr eaLnBrk="1" hangingPunct="1"/>
            <a:endParaRPr lang="en-US" altLang="en-US" sz="2400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a</a:t>
            </a:r>
            <a:r>
              <a:rPr lang="en-US" altLang="en-US" sz="2400" baseline="-25000">
                <a:solidFill>
                  <a:srgbClr val="0000CC"/>
                </a:solidFill>
              </a:rPr>
              <a:t>k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</a:t>
            </a:r>
            <a:r>
              <a:rPr lang="en-US" altLang="en-US" sz="2400" baseline="-25000">
                <a:solidFill>
                  <a:srgbClr val="0000CC"/>
                </a:solidFill>
              </a:rPr>
              <a:t>k</a:t>
            </a:r>
            <a:r>
              <a:rPr lang="en-US" altLang="en-US" sz="240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70425" name="Text Box 25"/>
          <p:cNvSpPr txBox="1">
            <a:spLocks noChangeArrowheads="1"/>
          </p:cNvSpPr>
          <p:nvPr/>
        </p:nvSpPr>
        <p:spPr bwMode="auto">
          <a:xfrm>
            <a:off x="1144588" y="3276600"/>
            <a:ext cx="6853237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Suppose there are two solutions,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y</a:t>
            </a:r>
            <a:r>
              <a:rPr lang="en-US" altLang="zh-TW"/>
              <a:t>, to the above system.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</a:t>
            </a:r>
            <a:r>
              <a:rPr lang="en-US" altLang="zh-TW">
                <a:solidFill>
                  <a:srgbClr val="0000CC"/>
                </a:solidFill>
              </a:rPr>
              <a:t>x – y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0 (mod n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>
                <a:solidFill>
                  <a:srgbClr val="0000CC"/>
                </a:solidFill>
              </a:rPr>
              <a:t>)</a:t>
            </a:r>
            <a:r>
              <a:rPr lang="en-US" altLang="zh-TW"/>
              <a:t> for any </a:t>
            </a:r>
            <a:r>
              <a:rPr lang="en-US" altLang="zh-TW">
                <a:solidFill>
                  <a:srgbClr val="0000CC"/>
                </a:solidFill>
              </a:rPr>
              <a:t>i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means that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>
                <a:solidFill>
                  <a:srgbClr val="0000CC"/>
                </a:solidFill>
              </a:rPr>
              <a:t> | x – y</a:t>
            </a:r>
            <a:r>
              <a:rPr lang="en-US" altLang="zh-TW"/>
              <a:t> for any </a:t>
            </a:r>
            <a:r>
              <a:rPr lang="en-US" altLang="zh-TW">
                <a:solidFill>
                  <a:srgbClr val="0000CC"/>
                </a:solidFill>
              </a:rPr>
              <a:t>i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Since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,n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,…,n</a:t>
            </a:r>
            <a:r>
              <a:rPr lang="en-US" altLang="zh-TW" baseline="-25000">
                <a:solidFill>
                  <a:srgbClr val="0000CC"/>
                </a:solidFill>
              </a:rPr>
              <a:t>k</a:t>
            </a:r>
            <a:r>
              <a:rPr lang="en-US" altLang="zh-TW"/>
              <a:t> are relatively prime,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this means that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…n</a:t>
            </a:r>
            <a:r>
              <a:rPr lang="en-US" altLang="zh-TW" baseline="-25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 | x – y</a:t>
            </a:r>
            <a:r>
              <a:rPr lang="en-US" altLang="zh-TW"/>
              <a:t>.  (why?)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Therefore, </a:t>
            </a:r>
            <a:r>
              <a:rPr lang="en-US" altLang="zh-TW">
                <a:solidFill>
                  <a:srgbClr val="0000CC"/>
                </a:solidFill>
              </a:rPr>
              <a:t>x = y (mod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…n</a:t>
            </a:r>
            <a:r>
              <a:rPr lang="en-US" altLang="zh-TW" baseline="-25000">
                <a:solidFill>
                  <a:srgbClr val="0000CC"/>
                </a:solidFill>
              </a:rPr>
              <a:t>k</a:t>
            </a:r>
            <a:r>
              <a:rPr lang="en-US" altLang="zh-TW">
                <a:solidFill>
                  <a:srgbClr val="0000CC"/>
                </a:solidFill>
              </a:rPr>
              <a:t>).</a:t>
            </a:r>
          </a:p>
        </p:txBody>
      </p:sp>
      <p:sp>
        <p:nvSpPr>
          <p:cNvPr id="870426" name="Text Box 26"/>
          <p:cNvSpPr txBox="1">
            <a:spLocks noChangeArrowheads="1"/>
          </p:cNvSpPr>
          <p:nvPr/>
        </p:nvSpPr>
        <p:spPr bwMode="auto">
          <a:xfrm>
            <a:off x="1203325" y="5984875"/>
            <a:ext cx="592931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 there is a unique solution in every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…n</a:t>
            </a:r>
            <a:r>
              <a:rPr lang="en-US" altLang="zh-TW" baseline="-25000">
                <a:solidFill>
                  <a:srgbClr val="0000CC"/>
                </a:solidFill>
              </a:rPr>
              <a:t>k </a:t>
            </a:r>
            <a:r>
              <a:rPr lang="en-US" altLang="zh-TW"/>
              <a:t>numbers.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47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Systems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368550" y="1111250"/>
            <a:ext cx="4346575" cy="3460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What if </a:t>
            </a:r>
            <a:r>
              <a:rPr lang="en-US" altLang="zh-TW" sz="1600">
                <a:solidFill>
                  <a:srgbClr val="0000CC"/>
                </a:solidFill>
              </a:rPr>
              <a:t>n1,n2,…,nk</a:t>
            </a:r>
            <a:r>
              <a:rPr lang="en-US" altLang="zh-TW" sz="1600"/>
              <a:t> are </a:t>
            </a:r>
            <a:r>
              <a:rPr lang="en-US" altLang="zh-TW" sz="1600">
                <a:solidFill>
                  <a:srgbClr val="A50021"/>
                </a:solidFill>
              </a:rPr>
              <a:t>not</a:t>
            </a:r>
            <a:r>
              <a:rPr lang="en-US" altLang="zh-TW" sz="1600"/>
              <a:t> relatively prime?</a:t>
            </a:r>
          </a:p>
        </p:txBody>
      </p:sp>
      <p:sp>
        <p:nvSpPr>
          <p:cNvPr id="871428" name="Rectangle 4"/>
          <p:cNvSpPr>
            <a:spLocks noChangeArrowheads="1"/>
          </p:cNvSpPr>
          <p:nvPr/>
        </p:nvSpPr>
        <p:spPr bwMode="auto">
          <a:xfrm>
            <a:off x="1447800" y="1905000"/>
            <a:ext cx="225901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10)</a:t>
            </a:r>
          </a:p>
          <a:p>
            <a:pPr eaLnBrk="1" hangingPunct="1"/>
            <a:endParaRPr lang="en-US" altLang="en-US" sz="2400">
              <a:solidFill>
                <a:srgbClr val="0000CC"/>
              </a:solidFill>
            </a:endParaRPr>
          </a:p>
          <a:p>
            <a:pPr eaLnBrk="1" hangingPunct="1"/>
            <a:endParaRPr lang="en-US" altLang="en-US" sz="2400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8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15)</a:t>
            </a:r>
          </a:p>
          <a:p>
            <a:pPr eaLnBrk="1" hangingPunct="1"/>
            <a:endParaRPr lang="en-US" altLang="en-US" sz="2400">
              <a:solidFill>
                <a:srgbClr val="0000CC"/>
              </a:solidFill>
            </a:endParaRPr>
          </a:p>
          <a:p>
            <a:pPr eaLnBrk="1" hangingPunct="1"/>
            <a:endParaRPr lang="en-US" altLang="en-US" sz="2400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5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84)</a:t>
            </a:r>
          </a:p>
        </p:txBody>
      </p:sp>
      <p:sp>
        <p:nvSpPr>
          <p:cNvPr id="871431" name="Rectangle 7"/>
          <p:cNvSpPr>
            <a:spLocks noChangeArrowheads="1"/>
          </p:cNvSpPr>
          <p:nvPr/>
        </p:nvSpPr>
        <p:spPr bwMode="auto">
          <a:xfrm>
            <a:off x="4191000" y="1752600"/>
            <a:ext cx="3006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3 (mod 2)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1 (mod 2)</a:t>
            </a:r>
            <a:r>
              <a:rPr lang="en-US" altLang="zh-TW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871432" name="Rectangle 8"/>
          <p:cNvSpPr>
            <a:spLocks noChangeArrowheads="1"/>
          </p:cNvSpPr>
          <p:nvPr/>
        </p:nvSpPr>
        <p:spPr bwMode="auto">
          <a:xfrm>
            <a:off x="4151313" y="2681288"/>
            <a:ext cx="2938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8 (mod 3)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2 (mod 3)</a:t>
            </a:r>
          </a:p>
        </p:txBody>
      </p:sp>
      <p:sp>
        <p:nvSpPr>
          <p:cNvPr id="871433" name="Rectangle 9"/>
          <p:cNvSpPr>
            <a:spLocks noChangeArrowheads="1"/>
          </p:cNvSpPr>
          <p:nvPr/>
        </p:nvSpPr>
        <p:spPr bwMode="auto">
          <a:xfrm>
            <a:off x="4151313" y="3138488"/>
            <a:ext cx="2938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8 (mod 5)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3 (mod 5)</a:t>
            </a:r>
          </a:p>
        </p:txBody>
      </p:sp>
      <p:sp>
        <p:nvSpPr>
          <p:cNvPr id="871434" name="Rectangle 10"/>
          <p:cNvSpPr>
            <a:spLocks noChangeArrowheads="1"/>
          </p:cNvSpPr>
          <p:nvPr/>
        </p:nvSpPr>
        <p:spPr bwMode="auto">
          <a:xfrm>
            <a:off x="4114800" y="3733800"/>
            <a:ext cx="2938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5 (mod 4)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1 (mod 4)</a:t>
            </a:r>
          </a:p>
        </p:txBody>
      </p:sp>
      <p:sp>
        <p:nvSpPr>
          <p:cNvPr id="871435" name="Rectangle 11"/>
          <p:cNvSpPr>
            <a:spLocks noChangeArrowheads="1"/>
          </p:cNvSpPr>
          <p:nvPr/>
        </p:nvSpPr>
        <p:spPr bwMode="auto">
          <a:xfrm>
            <a:off x="4114800" y="4205288"/>
            <a:ext cx="2938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5 (mod 3)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2 (mod 3)</a:t>
            </a:r>
          </a:p>
        </p:txBody>
      </p:sp>
      <p:sp>
        <p:nvSpPr>
          <p:cNvPr id="871436" name="Rectangle 12"/>
          <p:cNvSpPr>
            <a:spLocks noChangeArrowheads="1"/>
          </p:cNvSpPr>
          <p:nvPr/>
        </p:nvSpPr>
        <p:spPr bwMode="auto">
          <a:xfrm>
            <a:off x="4125913" y="4662488"/>
            <a:ext cx="1658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5 (mod 7)</a:t>
            </a:r>
          </a:p>
        </p:txBody>
      </p:sp>
      <p:sp>
        <p:nvSpPr>
          <p:cNvPr id="871437" name="Rectangle 13"/>
          <p:cNvSpPr>
            <a:spLocks noChangeArrowheads="1"/>
          </p:cNvSpPr>
          <p:nvPr/>
        </p:nvSpPr>
        <p:spPr bwMode="auto">
          <a:xfrm>
            <a:off x="4191000" y="2133600"/>
            <a:ext cx="1658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b="1">
                <a:solidFill>
                  <a:srgbClr val="0000CC"/>
                </a:solidFill>
              </a:rPr>
              <a:t>3 (mod 5)</a:t>
            </a:r>
          </a:p>
        </p:txBody>
      </p:sp>
      <p:sp>
        <p:nvSpPr>
          <p:cNvPr id="871438" name="Text Box 14"/>
          <p:cNvSpPr txBox="1">
            <a:spLocks noChangeArrowheads="1"/>
          </p:cNvSpPr>
          <p:nvPr/>
        </p:nvSpPr>
        <p:spPr bwMode="auto">
          <a:xfrm>
            <a:off x="7527925" y="1752600"/>
            <a:ext cx="46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(a)</a:t>
            </a:r>
          </a:p>
        </p:txBody>
      </p:sp>
      <p:sp>
        <p:nvSpPr>
          <p:cNvPr id="871439" name="Text Box 15"/>
          <p:cNvSpPr txBox="1">
            <a:spLocks noChangeArrowheads="1"/>
          </p:cNvSpPr>
          <p:nvPr/>
        </p:nvSpPr>
        <p:spPr bwMode="auto">
          <a:xfrm>
            <a:off x="7531100" y="2147888"/>
            <a:ext cx="487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(b)</a:t>
            </a:r>
          </a:p>
        </p:txBody>
      </p:sp>
      <p:sp>
        <p:nvSpPr>
          <p:cNvPr id="871440" name="Text Box 16"/>
          <p:cNvSpPr txBox="1">
            <a:spLocks noChangeArrowheads="1"/>
          </p:cNvSpPr>
          <p:nvPr/>
        </p:nvSpPr>
        <p:spPr bwMode="auto">
          <a:xfrm>
            <a:off x="7543800" y="2681288"/>
            <a:ext cx="469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(c)</a:t>
            </a:r>
          </a:p>
        </p:txBody>
      </p:sp>
      <p:sp>
        <p:nvSpPr>
          <p:cNvPr id="871441" name="Text Box 17"/>
          <p:cNvSpPr txBox="1">
            <a:spLocks noChangeArrowheads="1"/>
          </p:cNvSpPr>
          <p:nvPr/>
        </p:nvSpPr>
        <p:spPr bwMode="auto">
          <a:xfrm>
            <a:off x="7543800" y="3138488"/>
            <a:ext cx="487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(d)</a:t>
            </a:r>
          </a:p>
        </p:txBody>
      </p:sp>
      <p:sp>
        <p:nvSpPr>
          <p:cNvPr id="871442" name="Text Box 18"/>
          <p:cNvSpPr txBox="1">
            <a:spLocks noChangeArrowheads="1"/>
          </p:cNvSpPr>
          <p:nvPr/>
        </p:nvSpPr>
        <p:spPr bwMode="auto">
          <a:xfrm>
            <a:off x="7543800" y="3671888"/>
            <a:ext cx="477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(e)</a:t>
            </a:r>
          </a:p>
        </p:txBody>
      </p:sp>
      <p:sp>
        <p:nvSpPr>
          <p:cNvPr id="871443" name="Text Box 19"/>
          <p:cNvSpPr txBox="1">
            <a:spLocks noChangeArrowheads="1"/>
          </p:cNvSpPr>
          <p:nvPr/>
        </p:nvSpPr>
        <p:spPr bwMode="auto">
          <a:xfrm>
            <a:off x="7543800" y="4191000"/>
            <a:ext cx="468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(f)</a:t>
            </a:r>
          </a:p>
        </p:txBody>
      </p:sp>
      <p:sp>
        <p:nvSpPr>
          <p:cNvPr id="871444" name="Text Box 20"/>
          <p:cNvSpPr txBox="1">
            <a:spLocks noChangeArrowheads="1"/>
          </p:cNvSpPr>
          <p:nvPr/>
        </p:nvSpPr>
        <p:spPr bwMode="auto">
          <a:xfrm>
            <a:off x="7543800" y="4662488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(g)</a:t>
            </a:r>
          </a:p>
        </p:txBody>
      </p:sp>
      <p:sp>
        <p:nvSpPr>
          <p:cNvPr id="871445" name="Text Box 21"/>
          <p:cNvSpPr txBox="1">
            <a:spLocks noChangeArrowheads="1"/>
          </p:cNvSpPr>
          <p:nvPr/>
        </p:nvSpPr>
        <p:spPr bwMode="auto">
          <a:xfrm>
            <a:off x="4724400" y="5334000"/>
            <a:ext cx="280987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(b) and (d) are the same.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FF9900"/>
                </a:solidFill>
              </a:rPr>
              <a:t>(c) and (f) are the same.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A50021"/>
                </a:solidFill>
              </a:rPr>
              <a:t>(e) is stronger than (a).</a:t>
            </a:r>
          </a:p>
        </p:txBody>
      </p:sp>
      <p:sp>
        <p:nvSpPr>
          <p:cNvPr id="871447" name="Text Box 23"/>
          <p:cNvSpPr txBox="1">
            <a:spLocks noChangeArrowheads="1"/>
          </p:cNvSpPr>
          <p:nvPr/>
        </p:nvSpPr>
        <p:spPr bwMode="auto">
          <a:xfrm>
            <a:off x="715963" y="5351463"/>
            <a:ext cx="3322637" cy="12017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 we reduce the problem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to the relatively prime case.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 answer is 173 (mod 420).</a:t>
            </a:r>
          </a:p>
        </p:txBody>
      </p:sp>
      <p:sp>
        <p:nvSpPr>
          <p:cNvPr id="871448" name="Line 24"/>
          <p:cNvSpPr>
            <a:spLocks noChangeShapeType="1"/>
          </p:cNvSpPr>
          <p:nvPr/>
        </p:nvSpPr>
        <p:spPr bwMode="auto">
          <a:xfrm flipV="1">
            <a:off x="3657600" y="1981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49" name="Line 25"/>
          <p:cNvSpPr>
            <a:spLocks noChangeShapeType="1"/>
          </p:cNvSpPr>
          <p:nvPr/>
        </p:nvSpPr>
        <p:spPr bwMode="auto">
          <a:xfrm>
            <a:off x="3657600" y="2133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0" name="Line 26"/>
          <p:cNvSpPr>
            <a:spLocks noChangeShapeType="1"/>
          </p:cNvSpPr>
          <p:nvPr/>
        </p:nvSpPr>
        <p:spPr bwMode="auto">
          <a:xfrm flipV="1">
            <a:off x="3657600" y="2971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1" name="Line 27"/>
          <p:cNvSpPr>
            <a:spLocks noChangeShapeType="1"/>
          </p:cNvSpPr>
          <p:nvPr/>
        </p:nvSpPr>
        <p:spPr bwMode="auto">
          <a:xfrm>
            <a:off x="3657600" y="32004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2" name="Line 28"/>
          <p:cNvSpPr>
            <a:spLocks noChangeShapeType="1"/>
          </p:cNvSpPr>
          <p:nvPr/>
        </p:nvSpPr>
        <p:spPr bwMode="auto">
          <a:xfrm flipV="1">
            <a:off x="3657600" y="3962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3" name="Line 29"/>
          <p:cNvSpPr>
            <a:spLocks noChangeShapeType="1"/>
          </p:cNvSpPr>
          <p:nvPr/>
        </p:nvSpPr>
        <p:spPr bwMode="auto">
          <a:xfrm>
            <a:off x="3657600" y="43434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4" name="Line 30"/>
          <p:cNvSpPr>
            <a:spLocks noChangeShapeType="1"/>
          </p:cNvSpPr>
          <p:nvPr/>
        </p:nvSpPr>
        <p:spPr bwMode="auto">
          <a:xfrm>
            <a:off x="3657600" y="4343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5" name="Line 31"/>
          <p:cNvSpPr>
            <a:spLocks noChangeShapeType="1"/>
          </p:cNvSpPr>
          <p:nvPr/>
        </p:nvSpPr>
        <p:spPr bwMode="auto">
          <a:xfrm>
            <a:off x="4191000" y="3352800"/>
            <a:ext cx="3886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6" name="Line 32"/>
          <p:cNvSpPr>
            <a:spLocks noChangeShapeType="1"/>
          </p:cNvSpPr>
          <p:nvPr/>
        </p:nvSpPr>
        <p:spPr bwMode="auto">
          <a:xfrm>
            <a:off x="4191000" y="4419600"/>
            <a:ext cx="3810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7" name="Line 33"/>
          <p:cNvSpPr>
            <a:spLocks noChangeShapeType="1"/>
          </p:cNvSpPr>
          <p:nvPr/>
        </p:nvSpPr>
        <p:spPr bwMode="auto">
          <a:xfrm>
            <a:off x="4267200" y="1981200"/>
            <a:ext cx="3810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7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7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7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7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7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7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7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7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7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7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7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7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7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7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7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428" grpId="0"/>
      <p:bldP spid="871431" grpId="0"/>
      <p:bldP spid="871432" grpId="0"/>
      <p:bldP spid="871433" grpId="0"/>
      <p:bldP spid="871434" grpId="0"/>
      <p:bldP spid="871435" grpId="0"/>
      <p:bldP spid="871436" grpId="0"/>
      <p:bldP spid="871437" grpId="0"/>
      <p:bldP spid="871438" grpId="0"/>
      <p:bldP spid="871439" grpId="0"/>
      <p:bldP spid="871440" grpId="0"/>
      <p:bldP spid="871441" grpId="0"/>
      <p:bldP spid="871442" grpId="0"/>
      <p:bldP spid="871443" grpId="0"/>
      <p:bldP spid="871444" grpId="0"/>
      <p:bldP spid="871447" grpId="0" animBg="1"/>
      <p:bldP spid="871448" grpId="0" animBg="1"/>
      <p:bldP spid="871449" grpId="0" animBg="1"/>
      <p:bldP spid="871450" grpId="0" animBg="1"/>
      <p:bldP spid="871451" grpId="0" animBg="1"/>
      <p:bldP spid="871452" grpId="0" animBg="1"/>
      <p:bldP spid="871453" grpId="0" animBg="1"/>
      <p:bldP spid="871454" grpId="0" animBg="1"/>
      <p:bldP spid="871455" grpId="0" animBg="1"/>
      <p:bldP spid="871456" grpId="0" animBg="1"/>
      <p:bldP spid="8714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633788" y="457200"/>
            <a:ext cx="1852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Case Study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467100" y="1981200"/>
            <a:ext cx="220821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ax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760663" y="1423988"/>
            <a:ext cx="4056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to solve the following equation?</a:t>
            </a:r>
          </a:p>
        </p:txBody>
      </p:sp>
      <p:sp>
        <p:nvSpPr>
          <p:cNvPr id="885765" name="Text Box 5"/>
          <p:cNvSpPr txBox="1">
            <a:spLocks noChangeArrowheads="1"/>
          </p:cNvSpPr>
          <p:nvPr/>
        </p:nvSpPr>
        <p:spPr bwMode="auto">
          <a:xfrm>
            <a:off x="4953000" y="2878138"/>
            <a:ext cx="1738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2x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3 (mod 7)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5767" name="Text Box 7"/>
          <p:cNvSpPr txBox="1">
            <a:spLocks noChangeArrowheads="1"/>
          </p:cNvSpPr>
          <p:nvPr/>
        </p:nvSpPr>
        <p:spPr bwMode="auto">
          <a:xfrm>
            <a:off x="914400" y="2878138"/>
            <a:ext cx="3913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example, consider the equation</a:t>
            </a:r>
          </a:p>
        </p:txBody>
      </p:sp>
      <p:sp>
        <p:nvSpPr>
          <p:cNvPr id="885768" name="Text Box 8"/>
          <p:cNvSpPr txBox="1">
            <a:spLocks noChangeArrowheads="1"/>
          </p:cNvSpPr>
          <p:nvPr/>
        </p:nvSpPr>
        <p:spPr bwMode="auto">
          <a:xfrm>
            <a:off x="914400" y="3455988"/>
            <a:ext cx="5573713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Suppose there is a solution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to the equation,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there is a solution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in the range from </a:t>
            </a:r>
            <a:r>
              <a:rPr lang="en-US" altLang="zh-TW">
                <a:solidFill>
                  <a:srgbClr val="0000CC"/>
                </a:solidFill>
              </a:rPr>
              <a:t>0</a:t>
            </a:r>
            <a:r>
              <a:rPr lang="en-US" altLang="zh-TW"/>
              <a:t> to </a:t>
            </a:r>
            <a:r>
              <a:rPr lang="en-US" altLang="zh-TW">
                <a:solidFill>
                  <a:srgbClr val="0000CC"/>
                </a:solidFill>
              </a:rPr>
              <a:t>6</a:t>
            </a:r>
            <a:r>
              <a:rPr lang="en-US" altLang="zh-TW"/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because we can replace </a:t>
            </a:r>
            <a:r>
              <a:rPr lang="en-US" altLang="zh-TW">
                <a:solidFill>
                  <a:srgbClr val="0000CC"/>
                </a:solidFill>
              </a:rPr>
              <a:t>x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x mod 7</a:t>
            </a:r>
            <a:r>
              <a:rPr lang="en-US" altLang="zh-TW"/>
              <a:t>.</a:t>
            </a:r>
          </a:p>
        </p:txBody>
      </p:sp>
      <p:sp>
        <p:nvSpPr>
          <p:cNvPr id="885769" name="Text Box 9"/>
          <p:cNvSpPr txBox="1">
            <a:spLocks noChangeArrowheads="1"/>
          </p:cNvSpPr>
          <p:nvPr/>
        </p:nvSpPr>
        <p:spPr bwMode="auto">
          <a:xfrm>
            <a:off x="968375" y="4967288"/>
            <a:ext cx="4289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Then we can see that </a:t>
            </a:r>
            <a:r>
              <a:rPr lang="en-US" altLang="zh-TW">
                <a:solidFill>
                  <a:srgbClr val="0000CC"/>
                </a:solidFill>
              </a:rPr>
              <a:t>x=5</a:t>
            </a:r>
            <a:r>
              <a:rPr lang="en-US" altLang="zh-TW"/>
              <a:t> is a solution.</a:t>
            </a:r>
          </a:p>
        </p:txBody>
      </p:sp>
      <p:sp>
        <p:nvSpPr>
          <p:cNvPr id="885770" name="Text Box 10"/>
          <p:cNvSpPr txBox="1">
            <a:spLocks noChangeArrowheads="1"/>
          </p:cNvSpPr>
          <p:nvPr/>
        </p:nvSpPr>
        <p:spPr bwMode="auto">
          <a:xfrm>
            <a:off x="974725" y="5638800"/>
            <a:ext cx="717867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Also, </a:t>
            </a:r>
            <a:r>
              <a:rPr lang="en-US" altLang="zh-TW">
                <a:solidFill>
                  <a:srgbClr val="0000CC"/>
                </a:solidFill>
              </a:rPr>
              <a:t>5+7, 5+2·7, 5+3·7, …, 5-7, 5-2·7</a:t>
            </a:r>
            <a:r>
              <a:rPr lang="en-US" altLang="zh-TW"/>
              <a:t>…, are solutions.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Therefore the solutions are of the form </a:t>
            </a:r>
            <a:r>
              <a:rPr lang="en-US" altLang="zh-TW">
                <a:solidFill>
                  <a:srgbClr val="0000CC"/>
                </a:solidFill>
              </a:rPr>
              <a:t>5+7k</a:t>
            </a:r>
            <a:r>
              <a:rPr lang="en-US" altLang="zh-TW"/>
              <a:t> for some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5765" grpId="0"/>
      <p:bldP spid="885767" grpId="0"/>
      <p:bldP spid="885768" grpId="0"/>
      <p:bldP spid="885769" grpId="0"/>
      <p:bldP spid="88577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314700" y="3048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893983" name="Text Box 31"/>
          <p:cNvSpPr txBox="1">
            <a:spLocks noChangeArrowheads="1"/>
          </p:cNvSpPr>
          <p:nvPr/>
        </p:nvSpPr>
        <p:spPr bwMode="auto">
          <a:xfrm>
            <a:off x="304800" y="981075"/>
            <a:ext cx="857250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First we talk about how to solve one equation </a:t>
            </a:r>
            <a:r>
              <a:rPr lang="en-US" altLang="en-US">
                <a:solidFill>
                  <a:srgbClr val="0000CC"/>
                </a:solidFill>
              </a:rPr>
              <a:t>ax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>
                <a:solidFill>
                  <a:srgbClr val="0000CC"/>
                </a:solidFill>
              </a:rPr>
              <a:t> (mod n)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The equation has solutions if and only if </a:t>
            </a:r>
            <a:r>
              <a:rPr lang="en-US" altLang="zh-TW">
                <a:solidFill>
                  <a:srgbClr val="0000CC"/>
                </a:solidFill>
              </a:rPr>
              <a:t>gcd(a,n)</a:t>
            </a:r>
            <a:r>
              <a:rPr lang="en-US" altLang="zh-TW"/>
              <a:t> divides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30000"/>
              </a:lnSpc>
            </a:pPr>
            <a:endParaRPr lang="en-US" altLang="zh-TW"/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Then we talk about how to find simultaneous solutions to two equations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>
                <a:solidFill>
                  <a:srgbClr val="0000CC"/>
                </a:solidFill>
              </a:rPr>
              <a:t>	a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(mod n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) </a:t>
            </a:r>
            <a:r>
              <a:rPr lang="en-US" altLang="zh-TW"/>
              <a:t>and</a:t>
            </a:r>
            <a:r>
              <a:rPr lang="en-US" altLang="en-US">
                <a:solidFill>
                  <a:srgbClr val="0000CC"/>
                </a:solidFill>
              </a:rPr>
              <a:t> a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(mod 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)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First use the technique in one equation to reduce to the form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>
                <a:solidFill>
                  <a:srgbClr val="0000CC"/>
                </a:solidFill>
              </a:rPr>
              <a:t>	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c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(mod n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) </a:t>
            </a:r>
            <a:r>
              <a:rPr lang="en-US" altLang="zh-TW"/>
              <a:t>and</a:t>
            </a:r>
            <a:r>
              <a:rPr lang="en-US" altLang="en-US">
                <a:solidFill>
                  <a:srgbClr val="0000CC"/>
                </a:solidFill>
              </a:rPr>
              <a:t> 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c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(mod 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)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By setting </a:t>
            </a:r>
            <a:r>
              <a:rPr lang="en-US" altLang="zh-TW">
                <a:solidFill>
                  <a:srgbClr val="0000CC"/>
                </a:solidFill>
              </a:rPr>
              <a:t>x = k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 + k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, then we just need to find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/>
              <a:t> so that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>
                <a:solidFill>
                  <a:srgbClr val="0000CC"/>
                </a:solidFill>
              </a:rPr>
              <a:t>	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c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k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1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(mod 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) </a:t>
            </a:r>
            <a:r>
              <a:rPr lang="en-US" altLang="zh-TW"/>
              <a:t>and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c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k</a:t>
            </a:r>
            <a:r>
              <a:rPr lang="en-US" altLang="en-US" baseline="-25000">
                <a:solidFill>
                  <a:srgbClr val="0000CC"/>
                </a:solidFill>
                <a:sym typeface="Euclid Symbol" pitchFamily="18" charset="2"/>
              </a:rPr>
              <a:t>2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 (mod n</a:t>
            </a:r>
            <a:r>
              <a:rPr lang="en-US" altLang="en-US" baseline="-25000">
                <a:solidFill>
                  <a:srgbClr val="0000CC"/>
                </a:solidFill>
              </a:rPr>
              <a:t>1</a:t>
            </a:r>
            <a:r>
              <a:rPr lang="en-US" altLang="en-US">
                <a:solidFill>
                  <a:srgbClr val="0000CC"/>
                </a:solidFill>
              </a:rPr>
              <a:t>)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These equations can be solved separately by using techniques for one equation.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	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The same techniques apply for more than two equations.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And the solution is </a:t>
            </a:r>
            <a:r>
              <a:rPr lang="en-US" altLang="zh-TW">
                <a:solidFill>
                  <a:srgbClr val="A50021"/>
                </a:solidFill>
              </a:rPr>
              <a:t>unique</a:t>
            </a:r>
            <a:r>
              <a:rPr lang="en-US" altLang="zh-TW"/>
              <a:t> </a:t>
            </a:r>
            <a:r>
              <a:rPr lang="en-US" altLang="en-US">
                <a:solidFill>
                  <a:srgbClr val="0000CC"/>
                </a:solidFill>
              </a:rPr>
              <a:t>mod n</a:t>
            </a:r>
            <a:r>
              <a:rPr lang="en-US" altLang="en-US" baseline="-25000">
                <a:solidFill>
                  <a:srgbClr val="0000CC"/>
                </a:solidFill>
              </a:rPr>
              <a:t>1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…n</a:t>
            </a:r>
            <a:r>
              <a:rPr lang="en-US" altLang="en-US" baseline="-25000">
                <a:solidFill>
                  <a:srgbClr val="0000CC"/>
                </a:solidFill>
              </a:rPr>
              <a:t>k </a:t>
            </a:r>
            <a:r>
              <a:rPr lang="en-US" altLang="en-US">
                <a:solidFill>
                  <a:srgbClr val="0000CC"/>
                </a:solidFill>
              </a:rPr>
              <a:t> </a:t>
            </a:r>
            <a:r>
              <a:rPr lang="en-US" altLang="en-US"/>
              <a:t>if there are </a:t>
            </a:r>
            <a:r>
              <a:rPr lang="en-US" altLang="en-US">
                <a:solidFill>
                  <a:srgbClr val="0000CC"/>
                </a:solidFill>
              </a:rPr>
              <a:t>k</a:t>
            </a:r>
            <a:r>
              <a:rPr lang="en-US" altLang="en-US"/>
              <a:t> equations.</a:t>
            </a:r>
          </a:p>
          <a:p>
            <a:pPr eaLnBrk="1" hangingPunct="1">
              <a:lnSpc>
                <a:spcPct val="130000"/>
              </a:lnSpc>
            </a:pPr>
            <a:endParaRPr lang="en-US" altLang="zh-TW"/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Finally, when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 baseline="-25000">
                <a:solidFill>
                  <a:srgbClr val="0000CC"/>
                </a:solidFill>
              </a:rPr>
              <a:t>1 </a:t>
            </a:r>
            <a:r>
              <a:rPr lang="en-US" altLang="en-US">
                <a:solidFill>
                  <a:srgbClr val="0000CC"/>
                </a:solidFill>
              </a:rPr>
              <a:t>n</a:t>
            </a:r>
            <a:r>
              <a:rPr lang="en-US" altLang="en-US" baseline="-25000">
                <a:solidFill>
                  <a:srgbClr val="0000CC"/>
                </a:solidFill>
              </a:rPr>
              <a:t>2</a:t>
            </a:r>
            <a:r>
              <a:rPr lang="en-US" altLang="en-US">
                <a:solidFill>
                  <a:srgbClr val="0000CC"/>
                </a:solidFill>
              </a:rPr>
              <a:t>…n</a:t>
            </a:r>
            <a:r>
              <a:rPr lang="en-US" altLang="en-US" baseline="-25000">
                <a:solidFill>
                  <a:srgbClr val="0000CC"/>
                </a:solidFill>
              </a:rPr>
              <a:t>k </a:t>
            </a:r>
            <a:r>
              <a:rPr lang="en-US" altLang="zh-TW"/>
              <a:t>are not relatively prime, we show how to reduce it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back to the relatively prime case.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30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 Faster Method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3429000" y="1479550"/>
            <a:ext cx="22590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3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10)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8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15)</a:t>
            </a:r>
          </a:p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</a:rPr>
              <a:t>5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84)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922338" y="1066800"/>
            <a:ext cx="733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 is another method to solve the system of modular equations.</a:t>
            </a:r>
          </a:p>
        </p:txBody>
      </p:sp>
      <p:sp>
        <p:nvSpPr>
          <p:cNvPr id="872455" name="Text Box 7"/>
          <p:cNvSpPr txBox="1">
            <a:spLocks noChangeArrowheads="1"/>
          </p:cNvSpPr>
          <p:nvPr/>
        </p:nvSpPr>
        <p:spPr bwMode="auto">
          <a:xfrm>
            <a:off x="439738" y="2819400"/>
            <a:ext cx="8269287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From the third equation we know that </a:t>
            </a:r>
            <a:r>
              <a:rPr lang="en-US" altLang="zh-TW" sz="1600">
                <a:solidFill>
                  <a:srgbClr val="0000CC"/>
                </a:solidFill>
              </a:rPr>
              <a:t>x = 5+84u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Plug it into the second equation gives </a:t>
            </a:r>
            <a:r>
              <a:rPr lang="en-US" altLang="zh-TW" sz="1600">
                <a:solidFill>
                  <a:srgbClr val="0000CC"/>
                </a:solidFill>
              </a:rPr>
              <a:t>5+84u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8 (mod 15)   </a:t>
            </a:r>
            <a:r>
              <a:rPr lang="en-US" altLang="zh-TW" sz="1600"/>
              <a:t>=&gt; </a:t>
            </a:r>
            <a:r>
              <a:rPr lang="en-US" altLang="zh-TW" sz="1600">
                <a:solidFill>
                  <a:srgbClr val="0000CC"/>
                </a:solidFill>
              </a:rPr>
              <a:t>  84u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3 (mod 15).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Solving this would give us </a:t>
            </a:r>
            <a:r>
              <a:rPr lang="en-US" altLang="zh-TW" sz="1600">
                <a:solidFill>
                  <a:srgbClr val="0000CC"/>
                </a:solidFill>
              </a:rPr>
              <a:t>u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/>
              <a:t> </a:t>
            </a:r>
            <a:r>
              <a:rPr lang="en-US" altLang="zh-TW" sz="1600">
                <a:solidFill>
                  <a:srgbClr val="0000CC"/>
                </a:solidFill>
              </a:rPr>
              <a:t>2 (mod 5)   </a:t>
            </a:r>
            <a:r>
              <a:rPr lang="en-US" altLang="zh-TW" sz="1600"/>
              <a:t>=&gt;</a:t>
            </a:r>
            <a:r>
              <a:rPr lang="en-US" altLang="zh-TW" sz="1600">
                <a:solidFill>
                  <a:srgbClr val="0000CC"/>
                </a:solidFill>
              </a:rPr>
              <a:t>   u = 2 + 5v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Therefore </a:t>
            </a:r>
            <a:r>
              <a:rPr lang="en-US" altLang="zh-TW" sz="1600">
                <a:solidFill>
                  <a:srgbClr val="0000CC"/>
                </a:solidFill>
              </a:rPr>
              <a:t>x = 5+84u = 5+84(2+5v) = 173 + 420v</a:t>
            </a:r>
            <a:r>
              <a:rPr lang="en-US" altLang="zh-TW" sz="160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Plug it into the first equation gives </a:t>
            </a:r>
            <a:r>
              <a:rPr lang="en-US" altLang="zh-TW" sz="1600">
                <a:solidFill>
                  <a:srgbClr val="0000CC"/>
                </a:solidFill>
              </a:rPr>
              <a:t>173+420v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3 (mod 10)</a:t>
            </a:r>
            <a:r>
              <a:rPr lang="en-US" altLang="zh-TW" sz="1600"/>
              <a:t>   =&gt;   </a:t>
            </a:r>
            <a:r>
              <a:rPr lang="en-US" altLang="zh-TW" sz="1600">
                <a:solidFill>
                  <a:srgbClr val="0000CC"/>
                </a:solidFill>
              </a:rPr>
              <a:t>420v = -170 (mod 10).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This equation is always true.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1600"/>
              <a:t>So we can conclude that </a:t>
            </a:r>
            <a:r>
              <a:rPr lang="en-US" altLang="zh-TW" sz="1600">
                <a:solidFill>
                  <a:srgbClr val="0000CC"/>
                </a:solidFill>
              </a:rPr>
              <a:t>x = 173+420v</a:t>
            </a:r>
            <a:r>
              <a:rPr lang="en-US" altLang="zh-TW" sz="1600"/>
              <a:t>, or equivalently </a:t>
            </a:r>
            <a:r>
              <a:rPr lang="en-US" altLang="zh-TW" sz="1600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 sz="1600">
                <a:solidFill>
                  <a:srgbClr val="0000CC"/>
                </a:solidFill>
              </a:rPr>
              <a:t> 173 (mod 420).</a:t>
            </a:r>
            <a:r>
              <a:rPr lang="en-US" altLang="zh-TW" sz="1600"/>
              <a:t> </a:t>
            </a:r>
          </a:p>
        </p:txBody>
      </p:sp>
      <p:sp>
        <p:nvSpPr>
          <p:cNvPr id="872456" name="Text Box 8"/>
          <p:cNvSpPr txBox="1">
            <a:spLocks noChangeArrowheads="1"/>
          </p:cNvSpPr>
          <p:nvPr/>
        </p:nvSpPr>
        <p:spPr bwMode="auto">
          <a:xfrm>
            <a:off x="304800" y="5715000"/>
            <a:ext cx="8491538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1600"/>
              <a:t>This method can also be used to prove the Chinese Remainder Theorem.</a:t>
            </a:r>
          </a:p>
          <a:p>
            <a:pPr eaLnBrk="1" hangingPunct="1"/>
            <a:endParaRPr lang="en-US" altLang="zh-TW" sz="1600"/>
          </a:p>
          <a:p>
            <a:pPr eaLnBrk="1" hangingPunct="1"/>
            <a:r>
              <a:rPr lang="en-US" altLang="zh-TW" sz="1600"/>
              <a:t>It is much faster (no need to find factorization), requiring only k-1 Euclidean algorithm.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4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11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One Equation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467100" y="1981200"/>
            <a:ext cx="220821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ax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760663" y="1423988"/>
            <a:ext cx="4056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to solve the following equation?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751013" y="3048000"/>
            <a:ext cx="18415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2x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3 (mod 7)</a:t>
            </a:r>
          </a:p>
          <a:p>
            <a:pPr eaLnBrk="1" hangingPunct="1"/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5x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6 (mod 9)</a:t>
            </a: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/>
            </a:r>
            <a:br>
              <a:rPr lang="en-US" altLang="zh-TW">
                <a:solidFill>
                  <a:srgbClr val="0000CC"/>
                </a:solidFill>
                <a:sym typeface="Euclid Symbol" pitchFamily="18" charset="2"/>
              </a:rPr>
            </a:b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4x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-1 (mod 5)</a:t>
            </a:r>
          </a:p>
          <a:p>
            <a:pPr eaLnBrk="1" hangingPunct="1"/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4x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2 (mod 6)</a:t>
            </a:r>
          </a:p>
          <a:p>
            <a:pPr eaLnBrk="1" hangingPunct="1"/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10x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2 (mod 7)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3x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1 (mod 6)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4742" name="Text Box 6"/>
          <p:cNvSpPr txBox="1">
            <a:spLocks noChangeArrowheads="1"/>
          </p:cNvSpPr>
          <p:nvPr/>
        </p:nvSpPr>
        <p:spPr bwMode="auto">
          <a:xfrm>
            <a:off x="4630738" y="3059113"/>
            <a:ext cx="3090862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= 5 + 7k</a:t>
            </a:r>
            <a:r>
              <a:rPr lang="en-US" altLang="zh-TW"/>
              <a:t> for any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= 3 + 9k</a:t>
            </a:r>
            <a:r>
              <a:rPr lang="en-US" altLang="zh-TW"/>
              <a:t> for any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= 1 + 5k</a:t>
            </a:r>
            <a:r>
              <a:rPr lang="en-US" altLang="zh-TW"/>
              <a:t> for any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= 2 + 3k</a:t>
            </a:r>
            <a:r>
              <a:rPr lang="en-US" altLang="zh-TW"/>
              <a:t> for any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= 3 + 7k</a:t>
            </a:r>
            <a:r>
              <a:rPr lang="en-US" altLang="zh-TW"/>
              <a:t> for any integer 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no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09800" y="457200"/>
            <a:ext cx="4729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One Equation: Relatively Prime</a:t>
            </a:r>
          </a:p>
        </p:txBody>
      </p:sp>
      <p:sp>
        <p:nvSpPr>
          <p:cNvPr id="859139" name="Text Box 3"/>
          <p:cNvSpPr txBox="1">
            <a:spLocks noChangeArrowheads="1"/>
          </p:cNvSpPr>
          <p:nvPr/>
        </p:nvSpPr>
        <p:spPr bwMode="auto">
          <a:xfrm>
            <a:off x="2627313" y="2057400"/>
            <a:ext cx="389731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Case 1: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are relatively prime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467100" y="1209675"/>
            <a:ext cx="220821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ax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859142" name="Text Box 6"/>
          <p:cNvSpPr txBox="1">
            <a:spLocks noChangeArrowheads="1"/>
          </p:cNvSpPr>
          <p:nvPr/>
        </p:nvSpPr>
        <p:spPr bwMode="auto">
          <a:xfrm>
            <a:off x="252413" y="2751138"/>
            <a:ext cx="8586787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Without loss of generality, we can assume that </a:t>
            </a:r>
            <a:r>
              <a:rPr lang="en-US" altLang="zh-TW">
                <a:solidFill>
                  <a:srgbClr val="0000CC"/>
                </a:solidFill>
              </a:rPr>
              <a:t>0 &lt; a &lt; n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Because we can replace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a mod n</a:t>
            </a:r>
            <a:r>
              <a:rPr lang="en-US" altLang="zh-TW"/>
              <a:t> without changing the equation.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e.g.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103x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6 (mod 9)</a:t>
            </a:r>
            <a:r>
              <a:rPr lang="en-US" altLang="en-US">
                <a:sym typeface="Euclid Symbol" pitchFamily="18" charset="2"/>
              </a:rPr>
              <a:t> is equivalent to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4x  6 (mod 9).</a:t>
            </a:r>
          </a:p>
          <a:p>
            <a:pPr eaLnBrk="1" hangingPunct="1">
              <a:lnSpc>
                <a:spcPct val="150000"/>
              </a:lnSpc>
            </a:pP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Since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ym typeface="Euclid Symbol" pitchFamily="18" charset="2"/>
              </a:rPr>
              <a:t> and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>
                <a:sym typeface="Euclid Symbol" pitchFamily="18" charset="2"/>
              </a:rPr>
              <a:t> are relatively prime, there exists a multiplicative inverse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a’</a:t>
            </a:r>
            <a:r>
              <a:rPr lang="en-US" altLang="en-US">
                <a:sym typeface="Euclid Symbol" pitchFamily="18" charset="2"/>
              </a:rPr>
              <a:t> for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ym typeface="Euclid Symbol" pitchFamily="18" charset="2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sym typeface="Euclid Symbol" pitchFamily="18" charset="2"/>
              </a:rPr>
              <a:t>Hence we can multiply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a’</a:t>
            </a:r>
            <a:r>
              <a:rPr lang="en-US" altLang="en-US">
                <a:sym typeface="Euclid Symbol" pitchFamily="18" charset="2"/>
              </a:rPr>
              <a:t> on both sides of the equation to obtain</a:t>
            </a:r>
          </a:p>
        </p:txBody>
      </p:sp>
      <p:sp>
        <p:nvSpPr>
          <p:cNvPr id="859143" name="Rectangle 7"/>
          <p:cNvSpPr>
            <a:spLocks noChangeArrowheads="1"/>
          </p:cNvSpPr>
          <p:nvPr/>
        </p:nvSpPr>
        <p:spPr bwMode="auto">
          <a:xfrm>
            <a:off x="3657600" y="5414963"/>
            <a:ext cx="17716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a’b</a:t>
            </a:r>
            <a:r>
              <a:rPr lang="en-US" altLang="en-US">
                <a:solidFill>
                  <a:srgbClr val="0000CC"/>
                </a:solidFill>
              </a:rPr>
              <a:t> (mod n)</a:t>
            </a:r>
          </a:p>
        </p:txBody>
      </p:sp>
      <p:sp>
        <p:nvSpPr>
          <p:cNvPr id="859144" name="Rectangle 8"/>
          <p:cNvSpPr>
            <a:spLocks noChangeArrowheads="1"/>
          </p:cNvSpPr>
          <p:nvPr/>
        </p:nvSpPr>
        <p:spPr bwMode="auto">
          <a:xfrm>
            <a:off x="762000" y="6096000"/>
            <a:ext cx="755967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ym typeface="Euclid Symbol" pitchFamily="18" charset="2"/>
              </a:rPr>
              <a:t>Therefore, a solution always exists when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en-US">
                <a:sym typeface="Euclid Symbol" pitchFamily="18" charset="2"/>
              </a:rPr>
              <a:t> and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n</a:t>
            </a:r>
            <a:r>
              <a:rPr lang="en-US" altLang="en-US">
                <a:sym typeface="Euclid Symbol" pitchFamily="18" charset="2"/>
              </a:rPr>
              <a:t> are relatively prime.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39" grpId="0" animBg="1"/>
      <p:bldP spid="859143" grpId="0" animBg="1"/>
      <p:bldP spid="8591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61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One Equation: Common Factor</a:t>
            </a:r>
          </a:p>
        </p:txBody>
      </p:sp>
      <p:sp>
        <p:nvSpPr>
          <p:cNvPr id="860163" name="Text Box 3"/>
          <p:cNvSpPr txBox="1">
            <a:spLocks noChangeArrowheads="1"/>
          </p:cNvSpPr>
          <p:nvPr/>
        </p:nvSpPr>
        <p:spPr bwMode="auto">
          <a:xfrm>
            <a:off x="2362200" y="1881188"/>
            <a:ext cx="475932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Case 2: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have a common factor </a:t>
            </a:r>
            <a:r>
              <a:rPr lang="en-US" altLang="zh-TW">
                <a:solidFill>
                  <a:srgbClr val="0000CC"/>
                </a:solidFill>
              </a:rPr>
              <a:t>c&gt;=2</a:t>
            </a:r>
            <a:r>
              <a:rPr lang="en-US" altLang="zh-TW"/>
              <a:t>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467100" y="1209675"/>
            <a:ext cx="220821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ax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860165" name="Rectangle 5"/>
          <p:cNvSpPr>
            <a:spLocks noChangeArrowheads="1"/>
          </p:cNvSpPr>
          <p:nvPr/>
        </p:nvSpPr>
        <p:spPr bwMode="auto">
          <a:xfrm>
            <a:off x="2362200" y="2438400"/>
            <a:ext cx="233838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Case 2a: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/>
              <a:t> divides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.</a:t>
            </a:r>
          </a:p>
        </p:txBody>
      </p:sp>
      <p:sp>
        <p:nvSpPr>
          <p:cNvPr id="860166" name="Rectangle 6"/>
          <p:cNvSpPr>
            <a:spLocks noChangeArrowheads="1"/>
          </p:cNvSpPr>
          <p:nvPr/>
        </p:nvSpPr>
        <p:spPr bwMode="auto">
          <a:xfrm>
            <a:off x="2286000" y="3200400"/>
            <a:ext cx="3673475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    ax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>
                <a:solidFill>
                  <a:srgbClr val="0000CC"/>
                </a:solidFill>
              </a:rPr>
              <a:t> (mod n)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ax = b + nk </a:t>
            </a:r>
            <a:r>
              <a:rPr lang="en-US" altLang="zh-TW"/>
              <a:t>for some integer</a:t>
            </a:r>
            <a:r>
              <a:rPr lang="en-US" altLang="zh-TW">
                <a:solidFill>
                  <a:srgbClr val="0000CC"/>
                </a:solidFill>
              </a:rPr>
              <a:t> 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cx = b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c +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ck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x = b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 +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</a:t>
            </a:r>
            <a:r>
              <a:rPr lang="en-US" altLang="zh-TW">
                <a:solidFill>
                  <a:srgbClr val="0000CC"/>
                </a:solidFill>
              </a:rPr>
              <a:t> b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 (mod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860167" name="Text Box 7"/>
          <p:cNvSpPr txBox="1">
            <a:spLocks noChangeArrowheads="1"/>
          </p:cNvSpPr>
          <p:nvPr/>
        </p:nvSpPr>
        <p:spPr bwMode="auto">
          <a:xfrm>
            <a:off x="381000" y="6096000"/>
            <a:ext cx="84328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In Case (2a) we can simplify the equation, and solve the new equation instead.</a:t>
            </a:r>
          </a:p>
        </p:txBody>
      </p:sp>
      <p:sp>
        <p:nvSpPr>
          <p:cNvPr id="860168" name="Text Box 8"/>
          <p:cNvSpPr txBox="1">
            <a:spLocks noChangeArrowheads="1"/>
          </p:cNvSpPr>
          <p:nvPr/>
        </p:nvSpPr>
        <p:spPr bwMode="auto">
          <a:xfrm>
            <a:off x="4876800" y="4267200"/>
            <a:ext cx="3941763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we assume c|a and c|n and also c|b.</a:t>
            </a:r>
          </a:p>
        </p:txBody>
      </p:sp>
      <p:sp>
        <p:nvSpPr>
          <p:cNvPr id="860169" name="Line 9"/>
          <p:cNvSpPr>
            <a:spLocks noChangeShapeType="1"/>
          </p:cNvSpPr>
          <p:nvPr/>
        </p:nvSpPr>
        <p:spPr bwMode="auto">
          <a:xfrm flipV="1">
            <a:off x="6553200" y="2286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70" name="Line 10"/>
          <p:cNvSpPr>
            <a:spLocks noChangeShapeType="1"/>
          </p:cNvSpPr>
          <p:nvPr/>
        </p:nvSpPr>
        <p:spPr bwMode="auto">
          <a:xfrm flipH="1" flipV="1">
            <a:off x="4724400" y="2667000"/>
            <a:ext cx="37338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72" name="Line 12"/>
          <p:cNvSpPr>
            <a:spLocks noChangeShapeType="1"/>
          </p:cNvSpPr>
          <p:nvPr/>
        </p:nvSpPr>
        <p:spPr bwMode="auto">
          <a:xfrm flipH="1" flipV="1">
            <a:off x="4572000" y="5638800"/>
            <a:ext cx="2667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63" grpId="0" animBg="1"/>
      <p:bldP spid="860165" grpId="0" animBg="1"/>
      <p:bldP spid="860167" grpId="0" animBg="1"/>
      <p:bldP spid="860168" grpId="0" animBg="1"/>
      <p:bldP spid="860169" grpId="0" animBg="1"/>
      <p:bldP spid="860170" grpId="0" animBg="1"/>
      <p:bldP spid="8601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0" y="457200"/>
            <a:ext cx="461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One Equation: Common Factor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362200" y="1881188"/>
            <a:ext cx="475932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Case 2: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/>
              <a:t> and </a:t>
            </a:r>
            <a:r>
              <a:rPr lang="en-US" altLang="zh-TW">
                <a:solidFill>
                  <a:srgbClr val="0000CC"/>
                </a:solidFill>
              </a:rPr>
              <a:t>n</a:t>
            </a:r>
            <a:r>
              <a:rPr lang="en-US" altLang="zh-TW"/>
              <a:t> have a common factor </a:t>
            </a:r>
            <a:r>
              <a:rPr lang="en-US" altLang="zh-TW">
                <a:solidFill>
                  <a:srgbClr val="0000CC"/>
                </a:solidFill>
              </a:rPr>
              <a:t>c&gt;=2</a:t>
            </a:r>
            <a:r>
              <a:rPr lang="en-US" altLang="zh-TW"/>
              <a:t>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67100" y="1209675"/>
            <a:ext cx="220821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</a:rPr>
              <a:t>ax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880645" name="Rectangle 5"/>
          <p:cNvSpPr>
            <a:spLocks noChangeArrowheads="1"/>
          </p:cNvSpPr>
          <p:nvPr/>
        </p:nvSpPr>
        <p:spPr bwMode="auto">
          <a:xfrm>
            <a:off x="2362200" y="2438400"/>
            <a:ext cx="3332163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Case 2b: </a:t>
            </a:r>
            <a:r>
              <a:rPr lang="en-US" altLang="zh-TW">
                <a:solidFill>
                  <a:srgbClr val="0000CC"/>
                </a:solidFill>
              </a:rPr>
              <a:t>c</a:t>
            </a:r>
            <a:r>
              <a:rPr lang="en-US" altLang="zh-TW"/>
              <a:t> does not divides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.</a:t>
            </a:r>
          </a:p>
        </p:txBody>
      </p:sp>
      <p:sp>
        <p:nvSpPr>
          <p:cNvPr id="880646" name="Rectangle 6"/>
          <p:cNvSpPr>
            <a:spLocks noChangeArrowheads="1"/>
          </p:cNvSpPr>
          <p:nvPr/>
        </p:nvSpPr>
        <p:spPr bwMode="auto">
          <a:xfrm>
            <a:off x="1600200" y="3124200"/>
            <a:ext cx="5873750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    ax </a:t>
            </a:r>
            <a:r>
              <a:rPr lang="en-US" altLang="en-US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>
                <a:solidFill>
                  <a:srgbClr val="0000CC"/>
                </a:solidFill>
              </a:rPr>
              <a:t> (mod n)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ax = b + nk </a:t>
            </a:r>
            <a:r>
              <a:rPr lang="en-US" altLang="zh-TW"/>
              <a:t>for some integer</a:t>
            </a:r>
            <a:r>
              <a:rPr lang="en-US" altLang="zh-TW">
                <a:solidFill>
                  <a:srgbClr val="0000CC"/>
                </a:solidFill>
              </a:rPr>
              <a:t> 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cx = b +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ck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x = b/c +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k</a:t>
            </a:r>
          </a:p>
          <a:p>
            <a:pPr eaLnBrk="1" hangingPunct="1"/>
            <a:endParaRPr lang="en-US" altLang="zh-TW">
              <a:solidFill>
                <a:srgbClr val="0000CC"/>
              </a:solidFill>
            </a:endParaRPr>
          </a:p>
          <a:p>
            <a:pPr eaLnBrk="1" hangingPunct="1"/>
            <a:r>
              <a:rPr lang="en-US" altLang="zh-TW">
                <a:sym typeface="Wingdings" pitchFamily="2" charset="2"/>
              </a:rPr>
              <a:t>This is a contradiction, since</a:t>
            </a:r>
            <a:r>
              <a:rPr lang="en-US" altLang="zh-TW">
                <a:solidFill>
                  <a:srgbClr val="0000CC"/>
                </a:solidFill>
                <a:sym typeface="Wingdings" pitchFamily="2" charset="2"/>
              </a:rPr>
              <a:t>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zh-TW"/>
              <a:t>and</a:t>
            </a:r>
            <a:r>
              <a:rPr lang="en-US" altLang="zh-TW">
                <a:solidFill>
                  <a:srgbClr val="0000CC"/>
                </a:solidFill>
              </a:rPr>
              <a:t> n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k </a:t>
            </a:r>
            <a:r>
              <a:rPr lang="en-US" altLang="zh-TW"/>
              <a:t>are integers,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</a:t>
            </a:r>
            <a:r>
              <a:rPr lang="en-US" altLang="zh-TW">
                <a:solidFill>
                  <a:srgbClr val="0000CC"/>
                </a:solidFill>
              </a:rPr>
              <a:t> b/c </a:t>
            </a:r>
            <a:r>
              <a:rPr lang="en-US" altLang="zh-TW"/>
              <a:t>is not an integer since</a:t>
            </a:r>
            <a:r>
              <a:rPr lang="en-US" altLang="zh-TW">
                <a:solidFill>
                  <a:srgbClr val="0000CC"/>
                </a:solidFill>
              </a:rPr>
              <a:t> c </a:t>
            </a:r>
            <a:r>
              <a:rPr lang="en-US" altLang="zh-TW"/>
              <a:t>does not divide</a:t>
            </a:r>
            <a:r>
              <a:rPr lang="en-US" altLang="zh-TW">
                <a:solidFill>
                  <a:srgbClr val="0000CC"/>
                </a:solidFill>
              </a:rPr>
              <a:t> b.</a:t>
            </a:r>
          </a:p>
        </p:txBody>
      </p:sp>
      <p:sp>
        <p:nvSpPr>
          <p:cNvPr id="880647" name="Text Box 7"/>
          <p:cNvSpPr txBox="1">
            <a:spLocks noChangeArrowheads="1"/>
          </p:cNvSpPr>
          <p:nvPr/>
        </p:nvSpPr>
        <p:spPr bwMode="auto">
          <a:xfrm>
            <a:off x="2209800" y="6248400"/>
            <a:ext cx="47625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Therefore, in Case 2b, there is no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5" grpId="0" animBg="1"/>
      <p:bldP spid="8806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116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One Equation</a:t>
            </a:r>
          </a:p>
        </p:txBody>
      </p:sp>
      <p:sp>
        <p:nvSpPr>
          <p:cNvPr id="862211" name="Text Box 3"/>
          <p:cNvSpPr txBox="1">
            <a:spLocks noChangeArrowheads="1"/>
          </p:cNvSpPr>
          <p:nvPr/>
        </p:nvSpPr>
        <p:spPr bwMode="auto">
          <a:xfrm>
            <a:off x="563563" y="2119313"/>
            <a:ext cx="7970837" cy="16144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Theorem.</a:t>
            </a:r>
            <a:r>
              <a:rPr lang="en-US" altLang="zh-TW"/>
              <a:t>  Let </a:t>
            </a:r>
            <a:r>
              <a:rPr lang="en-US" altLang="zh-TW">
                <a:solidFill>
                  <a:srgbClr val="0000CC"/>
                </a:solidFill>
              </a:rPr>
              <a:t>a, b, n</a:t>
            </a:r>
            <a:r>
              <a:rPr lang="en-US" altLang="zh-TW"/>
              <a:t> be given integers. 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above equation has a solution if and only if </a:t>
            </a:r>
            <a:r>
              <a:rPr lang="en-US" altLang="zh-TW">
                <a:solidFill>
                  <a:srgbClr val="0000CC"/>
                </a:solidFill>
              </a:rPr>
              <a:t>gcd(a,n) | b.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Furthermore, if the condition </a:t>
            </a:r>
            <a:r>
              <a:rPr lang="en-US" altLang="zh-TW">
                <a:solidFill>
                  <a:srgbClr val="0000CC"/>
                </a:solidFill>
              </a:rPr>
              <a:t>gcd(a,n) | b</a:t>
            </a:r>
            <a:r>
              <a:rPr lang="en-US" altLang="zh-TW"/>
              <a:t> is satisfied,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the solutions are of the form </a:t>
            </a:r>
            <a:r>
              <a:rPr lang="en-US" altLang="zh-TW">
                <a:solidFill>
                  <a:srgbClr val="0000CC"/>
                </a:solidFill>
              </a:rPr>
              <a:t>y mod (n/gcd(a,n))</a:t>
            </a:r>
            <a:r>
              <a:rPr lang="en-US" altLang="zh-TW"/>
              <a:t> for some integer </a:t>
            </a:r>
            <a:r>
              <a:rPr lang="en-US" altLang="zh-TW">
                <a:solidFill>
                  <a:srgbClr val="0000CC"/>
                </a:solidFill>
              </a:rPr>
              <a:t>y</a:t>
            </a:r>
            <a:r>
              <a:rPr lang="en-US" altLang="zh-TW"/>
              <a:t>.</a:t>
            </a:r>
          </a:p>
        </p:txBody>
      </p:sp>
      <p:sp>
        <p:nvSpPr>
          <p:cNvPr id="862212" name="Rectangle 4"/>
          <p:cNvSpPr>
            <a:spLocks noChangeArrowheads="1"/>
          </p:cNvSpPr>
          <p:nvPr/>
        </p:nvSpPr>
        <p:spPr bwMode="auto">
          <a:xfrm>
            <a:off x="3467100" y="1209675"/>
            <a:ext cx="220821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CC"/>
                </a:solidFill>
              </a:rPr>
              <a:t>ax </a:t>
            </a:r>
            <a:r>
              <a:rPr lang="en-US" altLang="en-US" sz="2400" b="1">
                <a:solidFill>
                  <a:srgbClr val="0000CC"/>
                </a:solidFill>
                <a:sym typeface="Euclid Symbol" pitchFamily="18" charset="2"/>
              </a:rPr>
              <a:t> </a:t>
            </a:r>
            <a:r>
              <a:rPr lang="en-US" altLang="en-US" sz="2400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en-US" sz="2400" baseline="30000">
                <a:solidFill>
                  <a:srgbClr val="0000CC"/>
                </a:solidFill>
              </a:rPr>
              <a:t> </a:t>
            </a:r>
            <a:r>
              <a:rPr lang="en-US" altLang="en-US" sz="2400">
                <a:solidFill>
                  <a:srgbClr val="0000CC"/>
                </a:solidFill>
              </a:rPr>
              <a:t>(mod n)</a:t>
            </a:r>
          </a:p>
        </p:txBody>
      </p:sp>
      <p:sp>
        <p:nvSpPr>
          <p:cNvPr id="862213" name="Text Box 5"/>
          <p:cNvSpPr txBox="1">
            <a:spLocks noChangeArrowheads="1"/>
          </p:cNvSpPr>
          <p:nvPr/>
        </p:nvSpPr>
        <p:spPr bwMode="auto">
          <a:xfrm>
            <a:off x="1004888" y="4262438"/>
            <a:ext cx="7132637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Proof.  	First, divide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gcd(a,n).</a:t>
            </a:r>
          </a:p>
          <a:p>
            <a:pPr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If not divisible, then there is no solution by Case (2b).</a:t>
            </a:r>
          </a:p>
          <a:p>
            <a:pPr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If divisible, then we simplify the solution as in Case (2a).</a:t>
            </a:r>
          </a:p>
          <a:p>
            <a:pPr>
              <a:lnSpc>
                <a:spcPct val="150000"/>
              </a:lnSpc>
            </a:pPr>
            <a:r>
              <a:rPr lang="en-US" altLang="zh-TW">
                <a:solidFill>
                  <a:srgbClr val="0000CC"/>
                </a:solidFill>
              </a:rPr>
              <a:t>	</a:t>
            </a:r>
            <a:r>
              <a:rPr lang="en-US" altLang="zh-TW"/>
              <a:t>Then we proceed as in Case (1) to compute the solution.</a:t>
            </a:r>
          </a:p>
        </p:txBody>
      </p:sp>
    </p:spTree>
    <p:extLst>
      <p:ext uri="{BB962C8B-B14F-4D97-AF65-F5344CB8AC3E}">
        <p14:creationId xmlns:p14="http://schemas.microsoft.com/office/powerpoint/2010/main" val="144442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362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One Equation: Exercise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762000" y="1295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87x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3 (mod 15)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7814" name="Text Box 6"/>
          <p:cNvSpPr txBox="1">
            <a:spLocks noChangeArrowheads="1"/>
          </p:cNvSpPr>
          <p:nvPr/>
        </p:nvSpPr>
        <p:spPr bwMode="auto">
          <a:xfrm>
            <a:off x="935038" y="4953000"/>
            <a:ext cx="1427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no solutions</a:t>
            </a:r>
          </a:p>
        </p:txBody>
      </p:sp>
      <p:sp>
        <p:nvSpPr>
          <p:cNvPr id="887815" name="Text Box 7"/>
          <p:cNvSpPr txBox="1">
            <a:spLocks noChangeArrowheads="1"/>
          </p:cNvSpPr>
          <p:nvPr/>
        </p:nvSpPr>
        <p:spPr bwMode="auto">
          <a:xfrm>
            <a:off x="3497263" y="1295400"/>
            <a:ext cx="2827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Replace </a:t>
            </a:r>
            <a:r>
              <a:rPr lang="en-US" altLang="zh-TW">
                <a:solidFill>
                  <a:srgbClr val="0000CC"/>
                </a:solidFill>
              </a:rPr>
              <a:t>87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87 mod 15</a:t>
            </a:r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>
            <a:off x="3200400" y="10668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7817" name="Text Box 9"/>
          <p:cNvSpPr txBox="1">
            <a:spLocks noChangeArrowheads="1"/>
          </p:cNvSpPr>
          <p:nvPr/>
        </p:nvSpPr>
        <p:spPr bwMode="auto">
          <a:xfrm>
            <a:off x="798513" y="1828800"/>
            <a:ext cx="1944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12x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3 (mod 15)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7818" name="Text Box 10"/>
          <p:cNvSpPr txBox="1">
            <a:spLocks noChangeArrowheads="1"/>
          </p:cNvSpPr>
          <p:nvPr/>
        </p:nvSpPr>
        <p:spPr bwMode="auto">
          <a:xfrm>
            <a:off x="3489325" y="1828800"/>
            <a:ext cx="3898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Divide both sides by </a:t>
            </a:r>
            <a:r>
              <a:rPr lang="en-US" altLang="zh-TW">
                <a:solidFill>
                  <a:srgbClr val="0000CC"/>
                </a:solidFill>
              </a:rPr>
              <a:t>gcd(12,15) = 3</a:t>
            </a:r>
          </a:p>
        </p:txBody>
      </p:sp>
      <p:sp>
        <p:nvSpPr>
          <p:cNvPr id="887819" name="Text Box 11"/>
          <p:cNvSpPr txBox="1">
            <a:spLocks noChangeArrowheads="1"/>
          </p:cNvSpPr>
          <p:nvPr/>
        </p:nvSpPr>
        <p:spPr bwMode="auto">
          <a:xfrm>
            <a:off x="889000" y="2376488"/>
            <a:ext cx="170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4x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1 (mod 5)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7820" name="Text Box 12"/>
          <p:cNvSpPr txBox="1">
            <a:spLocks noChangeArrowheads="1"/>
          </p:cNvSpPr>
          <p:nvPr/>
        </p:nvSpPr>
        <p:spPr bwMode="auto">
          <a:xfrm>
            <a:off x="3489325" y="2403475"/>
            <a:ext cx="5375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Compute the multiplicative inverse of </a:t>
            </a:r>
            <a:r>
              <a:rPr lang="en-US" altLang="zh-TW">
                <a:solidFill>
                  <a:srgbClr val="0000CC"/>
                </a:solidFill>
              </a:rPr>
              <a:t>4</a:t>
            </a:r>
            <a:r>
              <a:rPr lang="en-US" altLang="zh-TW"/>
              <a:t> modulo </a:t>
            </a:r>
            <a:r>
              <a:rPr lang="en-US" altLang="zh-TW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887821" name="Text Box 13"/>
          <p:cNvSpPr txBox="1">
            <a:spLocks noChangeArrowheads="1"/>
          </p:cNvSpPr>
          <p:nvPr/>
        </p:nvSpPr>
        <p:spPr bwMode="auto">
          <a:xfrm>
            <a:off x="1028700" y="2909888"/>
            <a:ext cx="1230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4 + 5k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228600" y="34290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16"/>
          <p:cNvSpPr txBox="1">
            <a:spLocks noChangeArrowheads="1"/>
          </p:cNvSpPr>
          <p:nvPr/>
        </p:nvSpPr>
        <p:spPr bwMode="auto">
          <a:xfrm>
            <a:off x="685800" y="3810000"/>
            <a:ext cx="2084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114x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5 (mod 22)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7825" name="Text Box 17"/>
          <p:cNvSpPr txBox="1">
            <a:spLocks noChangeArrowheads="1"/>
          </p:cNvSpPr>
          <p:nvPr/>
        </p:nvSpPr>
        <p:spPr bwMode="auto">
          <a:xfrm>
            <a:off x="3505200" y="3824288"/>
            <a:ext cx="299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Replace </a:t>
            </a:r>
            <a:r>
              <a:rPr lang="en-US" altLang="zh-TW">
                <a:solidFill>
                  <a:srgbClr val="0000CC"/>
                </a:solidFill>
              </a:rPr>
              <a:t>114</a:t>
            </a:r>
            <a:r>
              <a:rPr lang="en-US" altLang="zh-TW"/>
              <a:t> by </a:t>
            </a:r>
            <a:r>
              <a:rPr lang="en-US" altLang="zh-TW">
                <a:solidFill>
                  <a:srgbClr val="0000CC"/>
                </a:solidFill>
              </a:rPr>
              <a:t>114 mod 22</a:t>
            </a:r>
          </a:p>
        </p:txBody>
      </p:sp>
      <p:sp>
        <p:nvSpPr>
          <p:cNvPr id="887826" name="Text Box 18"/>
          <p:cNvSpPr txBox="1">
            <a:spLocks noChangeArrowheads="1"/>
          </p:cNvSpPr>
          <p:nvPr/>
        </p:nvSpPr>
        <p:spPr bwMode="auto">
          <a:xfrm>
            <a:off x="901700" y="4357688"/>
            <a:ext cx="1878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4x </a:t>
            </a:r>
            <a:r>
              <a:rPr lang="en-US" altLang="en-US">
                <a:solidFill>
                  <a:srgbClr val="0000CC"/>
                </a:solidFill>
                <a:sym typeface="Euclid Symbol" pitchFamily="18" charset="2"/>
              </a:rPr>
              <a:t> 5 (mod 22)</a:t>
            </a:r>
            <a:endParaRPr lang="en-US" altLang="zh-TW">
              <a:solidFill>
                <a:srgbClr val="0000CC"/>
              </a:solidFill>
              <a:sym typeface="Euclid Symbol" pitchFamily="18" charset="2"/>
            </a:endParaRPr>
          </a:p>
        </p:txBody>
      </p:sp>
      <p:sp>
        <p:nvSpPr>
          <p:cNvPr id="887827" name="Text Box 19"/>
          <p:cNvSpPr txBox="1">
            <a:spLocks noChangeArrowheads="1"/>
          </p:cNvSpPr>
          <p:nvPr/>
        </p:nvSpPr>
        <p:spPr bwMode="auto">
          <a:xfrm>
            <a:off x="3492500" y="4357688"/>
            <a:ext cx="3832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Divide both sides by </a:t>
            </a:r>
            <a:r>
              <a:rPr lang="en-US" altLang="zh-TW">
                <a:solidFill>
                  <a:srgbClr val="0000CC"/>
                </a:solidFill>
              </a:rPr>
              <a:t>gcd(4,22) = 2</a:t>
            </a:r>
          </a:p>
        </p:txBody>
      </p:sp>
      <p:sp>
        <p:nvSpPr>
          <p:cNvPr id="887828" name="Text Box 20"/>
          <p:cNvSpPr txBox="1">
            <a:spLocks noChangeArrowheads="1"/>
          </p:cNvSpPr>
          <p:nvPr/>
        </p:nvSpPr>
        <p:spPr bwMode="auto">
          <a:xfrm>
            <a:off x="3505200" y="4967288"/>
            <a:ext cx="31956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Because </a:t>
            </a:r>
            <a:r>
              <a:rPr lang="en-US" altLang="zh-TW">
                <a:solidFill>
                  <a:srgbClr val="0000CC"/>
                </a:solidFill>
              </a:rPr>
              <a:t>2</a:t>
            </a:r>
            <a:r>
              <a:rPr lang="en-US" altLang="zh-TW"/>
              <a:t> does not divide </a:t>
            </a:r>
            <a:r>
              <a:rPr lang="en-US" altLang="zh-TW">
                <a:solidFill>
                  <a:srgbClr val="0000CC"/>
                </a:solidFill>
              </a:rPr>
              <a:t>5</a:t>
            </a:r>
            <a:r>
              <a:rPr lang="en-US" altLang="zh-TW"/>
              <a:t>.</a:t>
            </a:r>
          </a:p>
        </p:txBody>
      </p:sp>
      <p:sp>
        <p:nvSpPr>
          <p:cNvPr id="887829" name="Text Box 21"/>
          <p:cNvSpPr txBox="1">
            <a:spLocks noChangeArrowheads="1"/>
          </p:cNvSpPr>
          <p:nvPr/>
        </p:nvSpPr>
        <p:spPr bwMode="auto">
          <a:xfrm>
            <a:off x="1000125" y="5688013"/>
            <a:ext cx="7153275" cy="788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Important:</a:t>
            </a:r>
            <a:r>
              <a:rPr lang="en-US" altLang="zh-TW"/>
              <a:t> to be familiar with the extended Euclidean algorithm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	     to compute gcd and to compute multiplicative inverse.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7815" grpId="0"/>
      <p:bldP spid="887817" grpId="0"/>
      <p:bldP spid="887818" grpId="0"/>
      <p:bldP spid="887819" grpId="0"/>
      <p:bldP spid="887820" grpId="0"/>
      <p:bldP spid="887821" grpId="0"/>
      <p:bldP spid="887825" grpId="0"/>
      <p:bldP spid="887826" grpId="0"/>
      <p:bldP spid="887827" grpId="0"/>
      <p:bldP spid="887828" grpId="0"/>
      <p:bldP spid="88782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16077</TotalTime>
  <Words>2375</Words>
  <Application>Microsoft Office PowerPoint</Application>
  <PresentationFormat>On-screen Show (4:3)</PresentationFormat>
  <Paragraphs>412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Comic Sans MS</vt:lpstr>
      <vt:lpstr>PMingLiU</vt:lpstr>
      <vt:lpstr>Arial</vt:lpstr>
      <vt:lpstr>Euclid Symbol</vt:lpstr>
      <vt:lpstr>Wingdings</vt:lpstr>
      <vt:lpstr>Default Design</vt:lpstr>
      <vt:lpstr>Chinese Remainder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309</cp:revision>
  <dcterms:created xsi:type="dcterms:W3CDTF">2007-08-29T04:27:34Z</dcterms:created>
  <dcterms:modified xsi:type="dcterms:W3CDTF">2015-09-02T11:28:02Z</dcterms:modified>
</cp:coreProperties>
</file>