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264" r:id="rId21"/>
    <p:sldId id="265" r:id="rId22"/>
    <p:sldId id="267" r:id="rId23"/>
    <p:sldId id="318" r:id="rId24"/>
    <p:sldId id="269" r:id="rId25"/>
    <p:sldId id="271" r:id="rId26"/>
    <p:sldId id="273" r:id="rId27"/>
    <p:sldId id="316" r:id="rId28"/>
    <p:sldId id="274" r:id="rId29"/>
    <p:sldId id="319" r:id="rId30"/>
    <p:sldId id="275" r:id="rId31"/>
    <p:sldId id="279" r:id="rId32"/>
    <p:sldId id="280" r:id="rId33"/>
    <p:sldId id="281" r:id="rId34"/>
    <p:sldId id="282" r:id="rId35"/>
    <p:sldId id="283" r:id="rId36"/>
    <p:sldId id="317" r:id="rId37"/>
    <p:sldId id="320" r:id="rId38"/>
    <p:sldId id="288" r:id="rId39"/>
    <p:sldId id="321" r:id="rId40"/>
    <p:sldId id="311" r:id="rId41"/>
    <p:sldId id="341" r:id="rId42"/>
    <p:sldId id="342" r:id="rId43"/>
    <p:sldId id="343" r:id="rId44"/>
    <p:sldId id="344" r:id="rId45"/>
    <p:sldId id="345" r:id="rId46"/>
    <p:sldId id="346" r:id="rId47"/>
    <p:sldId id="323" r:id="rId48"/>
    <p:sldId id="314" r:id="rId49"/>
    <p:sldId id="315" r:id="rId50"/>
    <p:sldId id="322" r:id="rId51"/>
    <p:sldId id="340" r:id="rId52"/>
    <p:sldId id="347" r:id="rId53"/>
    <p:sldId id="348" r:id="rId54"/>
    <p:sldId id="349" r:id="rId55"/>
  </p:sldIdLst>
  <p:sldSz cx="9144000" cy="6858000" type="screen4x3"/>
  <p:notesSz cx="6858000" cy="9144000"/>
  <p:custDataLst>
    <p:tags r:id="rId57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CC"/>
    <a:srgbClr val="FFFFCC"/>
    <a:srgbClr val="FF6600"/>
    <a:srgbClr val="FFCCFF"/>
    <a:srgbClr val="A5002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5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9DA4F24-D2CA-415D-8310-0614951438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38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52316-9213-4B62-9B3C-8D4FF4DF4BE7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52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EC73-01AB-443B-8C76-E16CAE030AA2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79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13A11-B93D-45E4-99F3-64DF2BAC0DEF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7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47FCF-4DB7-4905-8298-81EB15A10AE6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54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6FF6F-D80B-4CB2-9400-45024E4FF8D0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03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0D1F5-7217-4034-A58B-A8954BA3BDDF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127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E7EFD-06ED-481D-96E0-467E084700E0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47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C8756-FBBF-4BC4-877A-917EC10AB2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06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00644-B624-4215-9618-4AD81464D9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41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31F40-E6C3-4E69-B7A4-7FF7B7EBC7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2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CA1AA-2EBA-45DA-A084-1A639C31FC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263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D3D80-0CB5-440D-BA05-61D92FE927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021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35126-3BE9-40A5-8E8B-22851A62FF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1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A18C-3AEB-437B-A001-C113EC9A14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892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46519-587B-429D-8030-90847EE536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375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2511D-0A74-4224-917E-AFE3AF84204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68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4C63B-35A6-467C-B15F-C30C1204B2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576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FE88-2A41-4817-93FB-E787CFF85D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59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AE9EEAE-DC30-4E96-AFA1-C19ECFFF90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ne-line_intersection" TargetMode="External"/><Relationship Id="rId3" Type="http://schemas.openxmlformats.org/officeDocument/2006/relationships/hyperlink" Target="http://en.wikipedia.org/wiki/Finite" TargetMode="External"/><Relationship Id="rId7" Type="http://schemas.openxmlformats.org/officeDocument/2006/relationships/hyperlink" Target="http://en.wikipedia.org/wiki/Polygon" TargetMode="External"/><Relationship Id="rId2" Type="http://schemas.openxmlformats.org/officeDocument/2006/relationships/hyperlink" Target="http://en.wikipedia.org/wiki/Straight_li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Parallel_postulate" TargetMode="External"/><Relationship Id="rId5" Type="http://schemas.openxmlformats.org/officeDocument/2006/relationships/hyperlink" Target="http://en.wikipedia.org/wiki/Right_angle" TargetMode="External"/><Relationship Id="rId4" Type="http://schemas.openxmlformats.org/officeDocument/2006/relationships/hyperlink" Target="http://en.wikipedia.org/wiki/Circle" TargetMode="External"/><Relationship Id="rId9" Type="http://schemas.openxmlformats.org/officeDocument/2006/relationships/hyperlink" Target="http://en.wikipedia.org/wiki/Angles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0.wmf"/><Relationship Id="rId3" Type="http://schemas.openxmlformats.org/officeDocument/2006/relationships/tags" Target="../tags/tag7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5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22.png"/><Relationship Id="rId15" Type="http://schemas.openxmlformats.org/officeDocument/2006/relationships/image" Target="../media/image21.wmf"/><Relationship Id="rId10" Type="http://schemas.openxmlformats.org/officeDocument/2006/relationships/image" Target="../media/image19.wmf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6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tags" Target="../tags/tag15.xml"/><Relationship Id="rId7" Type="http://schemas.openxmlformats.org/officeDocument/2006/relationships/image" Target="../media/image30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9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.xml"/><Relationship Id="rId9" Type="http://schemas.openxmlformats.org/officeDocument/2006/relationships/image" Target="../media/image32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tags" Target="../tags/tag19.xml"/><Relationship Id="rId21" Type="http://schemas.openxmlformats.org/officeDocument/2006/relationships/image" Target="../media/image40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tags" Target="../tags/tag18.xm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43.png"/><Relationship Id="rId5" Type="http://schemas.openxmlformats.org/officeDocument/2006/relationships/tags" Target="../tags/tag21.xml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10" Type="http://schemas.openxmlformats.org/officeDocument/2006/relationships/tags" Target="../tags/tag26.xml"/><Relationship Id="rId19" Type="http://schemas.openxmlformats.org/officeDocument/2006/relationships/image" Target="../media/image38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41.png"/><Relationship Id="rId27" Type="http://schemas.openxmlformats.org/officeDocument/2006/relationships/image" Target="../media/image46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tags" Target="../tags/tag32.xml"/><Relationship Id="rId21" Type="http://schemas.openxmlformats.org/officeDocument/2006/relationships/image" Target="../media/image47.png"/><Relationship Id="rId7" Type="http://schemas.openxmlformats.org/officeDocument/2006/relationships/tags" Target="../tags/tag36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38.png"/><Relationship Id="rId2" Type="http://schemas.openxmlformats.org/officeDocument/2006/relationships/tags" Target="../tags/tag31.xml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image" Target="../media/image36.png"/><Relationship Id="rId23" Type="http://schemas.openxmlformats.org/officeDocument/2006/relationships/image" Target="../media/image49.png"/><Relationship Id="rId10" Type="http://schemas.openxmlformats.org/officeDocument/2006/relationships/tags" Target="../tags/tag39.xml"/><Relationship Id="rId19" Type="http://schemas.openxmlformats.org/officeDocument/2006/relationships/image" Target="../media/image40.pn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image" Target="../media/image35.png"/><Relationship Id="rId22" Type="http://schemas.openxmlformats.org/officeDocument/2006/relationships/image" Target="../media/image48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54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image" Target="../media/image53.png"/><Relationship Id="rId5" Type="http://schemas.openxmlformats.org/officeDocument/2006/relationships/tags" Target="../tags/tag45.xml"/><Relationship Id="rId10" Type="http://schemas.openxmlformats.org/officeDocument/2006/relationships/image" Target="../media/image52.png"/><Relationship Id="rId4" Type="http://schemas.openxmlformats.org/officeDocument/2006/relationships/tags" Target="../tags/tag44.xml"/><Relationship Id="rId9" Type="http://schemas.openxmlformats.org/officeDocument/2006/relationships/image" Target="../media/image51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image" Target="../media/image51.png"/><Relationship Id="rId18" Type="http://schemas.openxmlformats.org/officeDocument/2006/relationships/image" Target="../media/image55.png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image" Target="../media/image50.png"/><Relationship Id="rId17" Type="http://schemas.openxmlformats.org/officeDocument/2006/relationships/image" Target="../media/image32.png"/><Relationship Id="rId2" Type="http://schemas.openxmlformats.org/officeDocument/2006/relationships/tags" Target="../tags/tag48.xml"/><Relationship Id="rId16" Type="http://schemas.openxmlformats.org/officeDocument/2006/relationships/image" Target="../media/image54.png"/><Relationship Id="rId20" Type="http://schemas.openxmlformats.org/officeDocument/2006/relationships/image" Target="../media/image57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51.xml"/><Relationship Id="rId15" Type="http://schemas.openxmlformats.org/officeDocument/2006/relationships/image" Target="../media/image53.png"/><Relationship Id="rId10" Type="http://schemas.openxmlformats.org/officeDocument/2006/relationships/tags" Target="../tags/tag56.xml"/><Relationship Id="rId19" Type="http://schemas.openxmlformats.org/officeDocument/2006/relationships/image" Target="../media/image56.png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image" Target="../media/image52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62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image" Target="../media/image61.png"/><Relationship Id="rId5" Type="http://schemas.openxmlformats.org/officeDocument/2006/relationships/tags" Target="../tags/tag61.xml"/><Relationship Id="rId10" Type="http://schemas.openxmlformats.org/officeDocument/2006/relationships/image" Target="../media/image60.png"/><Relationship Id="rId4" Type="http://schemas.openxmlformats.org/officeDocument/2006/relationships/tags" Target="../tags/tag60.xml"/><Relationship Id="rId9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tags" Target="../tags/tag65.xml"/><Relationship Id="rId7" Type="http://schemas.openxmlformats.org/officeDocument/2006/relationships/image" Target="../media/image64.png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68.png"/><Relationship Id="rId5" Type="http://schemas.openxmlformats.org/officeDocument/2006/relationships/tags" Target="../tags/tag67.xml"/><Relationship Id="rId10" Type="http://schemas.openxmlformats.org/officeDocument/2006/relationships/image" Target="../media/image67.png"/><Relationship Id="rId4" Type="http://schemas.openxmlformats.org/officeDocument/2006/relationships/tags" Target="../tags/tag66.xml"/><Relationship Id="rId9" Type="http://schemas.openxmlformats.org/officeDocument/2006/relationships/image" Target="../media/image66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altLang="zh-TW" sz="3200">
                <a:latin typeface="Comic Sans MS" pitchFamily="66" charset="0"/>
              </a:rPr>
              <a:t>Introduction to Discrete Mathematics</a:t>
            </a:r>
          </a:p>
        </p:txBody>
      </p:sp>
      <p:pic>
        <p:nvPicPr>
          <p:cNvPr id="2106" name="Picture 5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44704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07" name="Group 59"/>
          <p:cNvGrpSpPr>
            <a:grpSpLocks/>
          </p:cNvGrpSpPr>
          <p:nvPr/>
        </p:nvGrpSpPr>
        <p:grpSpPr bwMode="auto">
          <a:xfrm>
            <a:off x="5440363" y="1676400"/>
            <a:ext cx="3094037" cy="2476500"/>
            <a:chOff x="1692" y="1776"/>
            <a:chExt cx="2371" cy="2082"/>
          </a:xfrm>
        </p:grpSpPr>
        <p:sp>
          <p:nvSpPr>
            <p:cNvPr id="2108" name="Text Box 60"/>
            <p:cNvSpPr txBox="1">
              <a:spLocks noChangeArrowheads="1"/>
            </p:cNvSpPr>
            <p:nvPr/>
          </p:nvSpPr>
          <p:spPr bwMode="auto">
            <a:xfrm>
              <a:off x="1692" y="2194"/>
              <a:ext cx="283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09" name="Text Box 61"/>
            <p:cNvSpPr txBox="1">
              <a:spLocks noChangeArrowheads="1"/>
            </p:cNvSpPr>
            <p:nvPr/>
          </p:nvSpPr>
          <p:spPr bwMode="auto">
            <a:xfrm>
              <a:off x="3779" y="2194"/>
              <a:ext cx="2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2728" y="3474"/>
              <a:ext cx="29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grpSp>
          <p:nvGrpSpPr>
            <p:cNvPr id="2111" name="Group 63"/>
            <p:cNvGrpSpPr>
              <a:grpSpLocks/>
            </p:cNvGrpSpPr>
            <p:nvPr/>
          </p:nvGrpSpPr>
          <p:grpSpPr bwMode="auto">
            <a:xfrm>
              <a:off x="2064" y="1776"/>
              <a:ext cx="1632" cy="1608"/>
              <a:chOff x="1984" y="2232"/>
              <a:chExt cx="1632" cy="1608"/>
            </a:xfrm>
          </p:grpSpPr>
          <p:sp>
            <p:nvSpPr>
              <p:cNvPr id="2112" name="Oval 64"/>
              <p:cNvSpPr>
                <a:spLocks noChangeArrowheads="1"/>
              </p:cNvSpPr>
              <p:nvPr/>
            </p:nvSpPr>
            <p:spPr bwMode="auto">
              <a:xfrm>
                <a:off x="1984" y="224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3" name="Oval 65"/>
              <p:cNvSpPr>
                <a:spLocks noChangeArrowheads="1"/>
              </p:cNvSpPr>
              <p:nvPr/>
            </p:nvSpPr>
            <p:spPr bwMode="auto">
              <a:xfrm>
                <a:off x="2292" y="2808"/>
                <a:ext cx="1016" cy="103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Oval 66"/>
              <p:cNvSpPr>
                <a:spLocks noChangeArrowheads="1"/>
              </p:cNvSpPr>
              <p:nvPr/>
            </p:nvSpPr>
            <p:spPr bwMode="auto">
              <a:xfrm>
                <a:off x="1984" y="2248"/>
                <a:ext cx="1016" cy="1032"/>
              </a:xfrm>
              <a:prstGeom prst="ellipse">
                <a:avLst/>
              </a:prstGeom>
              <a:solidFill>
                <a:srgbClr val="33CCFF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5" name="Oval 67"/>
              <p:cNvSpPr>
                <a:spLocks noChangeArrowheads="1"/>
              </p:cNvSpPr>
              <p:nvPr/>
            </p:nvSpPr>
            <p:spPr bwMode="auto">
              <a:xfrm>
                <a:off x="2600" y="2232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116" name="Group 68"/>
          <p:cNvGrpSpPr>
            <a:grpSpLocks/>
          </p:cNvGrpSpPr>
          <p:nvPr/>
        </p:nvGrpSpPr>
        <p:grpSpPr bwMode="auto">
          <a:xfrm>
            <a:off x="4876800" y="4038600"/>
            <a:ext cx="1752600" cy="1524000"/>
            <a:chOff x="3264" y="1632"/>
            <a:chExt cx="1104" cy="960"/>
          </a:xfrm>
        </p:grpSpPr>
        <p:sp>
          <p:nvSpPr>
            <p:cNvPr id="2117" name="Oval 69"/>
            <p:cNvSpPr>
              <a:spLocks noChangeArrowheads="1"/>
            </p:cNvSpPr>
            <p:nvPr/>
          </p:nvSpPr>
          <p:spPr bwMode="auto">
            <a:xfrm>
              <a:off x="3504" y="2443"/>
              <a:ext cx="144" cy="14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Oval 70"/>
            <p:cNvSpPr>
              <a:spLocks noChangeArrowheads="1"/>
            </p:cNvSpPr>
            <p:nvPr/>
          </p:nvSpPr>
          <p:spPr bwMode="auto">
            <a:xfrm>
              <a:off x="326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Oval 71"/>
            <p:cNvSpPr>
              <a:spLocks noChangeArrowheads="1"/>
            </p:cNvSpPr>
            <p:nvPr/>
          </p:nvSpPr>
          <p:spPr bwMode="auto">
            <a:xfrm>
              <a:off x="422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Oval 72"/>
            <p:cNvSpPr>
              <a:spLocks noChangeArrowheads="1"/>
            </p:cNvSpPr>
            <p:nvPr/>
          </p:nvSpPr>
          <p:spPr bwMode="auto">
            <a:xfrm>
              <a:off x="3744" y="1632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Oval 73"/>
            <p:cNvSpPr>
              <a:spLocks noChangeArrowheads="1"/>
            </p:cNvSpPr>
            <p:nvPr/>
          </p:nvSpPr>
          <p:spPr bwMode="auto">
            <a:xfrm>
              <a:off x="3984" y="2448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22" name="AutoShape 74"/>
            <p:cNvCxnSpPr>
              <a:cxnSpLocks noChangeShapeType="1"/>
              <a:stCxn id="2117" idx="6"/>
              <a:endCxn id="2121" idx="2"/>
            </p:cNvCxnSpPr>
            <p:nvPr/>
          </p:nvCxnSpPr>
          <p:spPr bwMode="auto">
            <a:xfrm>
              <a:off x="3648" y="2515"/>
              <a:ext cx="336" cy="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3" name="AutoShape 75"/>
            <p:cNvCxnSpPr>
              <a:cxnSpLocks noChangeShapeType="1"/>
              <a:stCxn id="2120" idx="6"/>
              <a:endCxn id="2119" idx="1"/>
            </p:cNvCxnSpPr>
            <p:nvPr/>
          </p:nvCxnSpPr>
          <p:spPr bwMode="auto">
            <a:xfrm>
              <a:off x="3888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4" name="AutoShape 76"/>
            <p:cNvCxnSpPr>
              <a:cxnSpLocks noChangeShapeType="1"/>
              <a:stCxn id="2119" idx="4"/>
              <a:endCxn id="2121" idx="7"/>
            </p:cNvCxnSpPr>
            <p:nvPr/>
          </p:nvCxnSpPr>
          <p:spPr bwMode="auto">
            <a:xfrm flipH="1">
              <a:off x="4107" y="2112"/>
              <a:ext cx="189" cy="35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5" name="AutoShape 77"/>
            <p:cNvCxnSpPr>
              <a:cxnSpLocks noChangeShapeType="1"/>
              <a:stCxn id="2120" idx="2"/>
              <a:endCxn id="2118" idx="7"/>
            </p:cNvCxnSpPr>
            <p:nvPr/>
          </p:nvCxnSpPr>
          <p:spPr bwMode="auto">
            <a:xfrm flipH="1">
              <a:off x="3387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6" name="AutoShape 78"/>
            <p:cNvCxnSpPr>
              <a:cxnSpLocks noChangeShapeType="1"/>
              <a:stCxn id="2118" idx="4"/>
              <a:endCxn id="2117" idx="1"/>
            </p:cNvCxnSpPr>
            <p:nvPr/>
          </p:nvCxnSpPr>
          <p:spPr bwMode="auto">
            <a:xfrm>
              <a:off x="3336" y="2112"/>
              <a:ext cx="189" cy="35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27" name="Oval 79"/>
            <p:cNvSpPr>
              <a:spLocks noChangeArrowheads="1"/>
            </p:cNvSpPr>
            <p:nvPr/>
          </p:nvSpPr>
          <p:spPr bwMode="auto">
            <a:xfrm>
              <a:off x="3744" y="2064"/>
              <a:ext cx="144" cy="144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28" name="AutoShape 80"/>
            <p:cNvCxnSpPr>
              <a:cxnSpLocks noChangeShapeType="1"/>
              <a:stCxn id="2120" idx="4"/>
              <a:endCxn id="2127" idx="0"/>
            </p:cNvCxnSpPr>
            <p:nvPr/>
          </p:nvCxnSpPr>
          <p:spPr bwMode="auto">
            <a:xfrm>
              <a:off x="3816" y="1776"/>
              <a:ext cx="0" cy="2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9" name="AutoShape 81"/>
            <p:cNvCxnSpPr>
              <a:cxnSpLocks noChangeShapeType="1"/>
              <a:stCxn id="2127" idx="6"/>
              <a:endCxn id="2119" idx="2"/>
            </p:cNvCxnSpPr>
            <p:nvPr/>
          </p:nvCxnSpPr>
          <p:spPr bwMode="auto">
            <a:xfrm flipV="1">
              <a:off x="388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0" name="AutoShape 82"/>
            <p:cNvCxnSpPr>
              <a:cxnSpLocks noChangeShapeType="1"/>
              <a:stCxn id="2127" idx="5"/>
              <a:endCxn id="2121" idx="1"/>
            </p:cNvCxnSpPr>
            <p:nvPr/>
          </p:nvCxnSpPr>
          <p:spPr bwMode="auto">
            <a:xfrm>
              <a:off x="3867" y="2187"/>
              <a:ext cx="138" cy="28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1" name="AutoShape 83"/>
            <p:cNvCxnSpPr>
              <a:cxnSpLocks noChangeShapeType="1"/>
              <a:stCxn id="2127" idx="3"/>
              <a:endCxn id="2117" idx="7"/>
            </p:cNvCxnSpPr>
            <p:nvPr/>
          </p:nvCxnSpPr>
          <p:spPr bwMode="auto">
            <a:xfrm flipH="1">
              <a:off x="3627" y="2187"/>
              <a:ext cx="138" cy="27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2" name="AutoShape 84"/>
            <p:cNvCxnSpPr>
              <a:cxnSpLocks noChangeShapeType="1"/>
              <a:stCxn id="2127" idx="2"/>
              <a:endCxn id="2118" idx="6"/>
            </p:cNvCxnSpPr>
            <p:nvPr/>
          </p:nvCxnSpPr>
          <p:spPr bwMode="auto">
            <a:xfrm flipH="1" flipV="1">
              <a:off x="340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5638800"/>
            <a:ext cx="3532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= qb+r        gcd(a,b) = gcd(b,r)</a:t>
            </a:r>
          </a:p>
        </p:txBody>
      </p:sp>
      <p:pic>
        <p:nvPicPr>
          <p:cNvPr id="2134" name="Picture 86" descr="ist2_413656_encryp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2514600" cy="193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5" name="AutoShape 87"/>
          <p:cNvSpPr>
            <a:spLocks noChangeArrowheads="1"/>
          </p:cNvSpPr>
          <p:nvPr/>
        </p:nvSpPr>
        <p:spPr bwMode="auto">
          <a:xfrm>
            <a:off x="1752600" y="5715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K=2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Oval 23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Freeform 24"/>
          <p:cNvSpPr>
            <a:spLocks/>
          </p:cNvSpPr>
          <p:nvPr/>
        </p:nvSpPr>
        <p:spPr bwMode="auto">
          <a:xfrm>
            <a:off x="5029200" y="2971800"/>
            <a:ext cx="457200" cy="914400"/>
          </a:xfrm>
          <a:custGeom>
            <a:avLst/>
            <a:gdLst>
              <a:gd name="T0" fmla="*/ 0 w 288"/>
              <a:gd name="T1" fmla="*/ 576 h 576"/>
              <a:gd name="T2" fmla="*/ 288 w 288"/>
              <a:gd name="T3" fmla="*/ 288 h 576"/>
              <a:gd name="T4" fmla="*/ 0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576"/>
                </a:moveTo>
                <a:cubicBezTo>
                  <a:pt x="144" y="480"/>
                  <a:pt x="288" y="384"/>
                  <a:pt x="288" y="288"/>
                </a:cubicBezTo>
                <a:cubicBezTo>
                  <a:pt x="288" y="192"/>
                  <a:pt x="144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Oval 25"/>
          <p:cNvSpPr>
            <a:spLocks noChangeArrowheads="1"/>
          </p:cNvSpPr>
          <p:nvPr/>
        </p:nvSpPr>
        <p:spPr bwMode="auto">
          <a:xfrm>
            <a:off x="44958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Oval 26"/>
          <p:cNvSpPr>
            <a:spLocks noChangeArrowheads="1"/>
          </p:cNvSpPr>
          <p:nvPr/>
        </p:nvSpPr>
        <p:spPr bwMode="auto">
          <a:xfrm>
            <a:off x="40386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0.00416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1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 animBg="1"/>
      <p:bldP spid="57367" grpId="0" animBg="1"/>
      <p:bldP spid="573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K=2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Oval 22"/>
          <p:cNvSpPr>
            <a:spLocks noChangeArrowheads="1"/>
          </p:cNvSpPr>
          <p:nvPr/>
        </p:nvSpPr>
        <p:spPr bwMode="auto">
          <a:xfrm>
            <a:off x="49530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Oval 23"/>
          <p:cNvSpPr>
            <a:spLocks noChangeArrowheads="1"/>
          </p:cNvSpPr>
          <p:nvPr/>
        </p:nvSpPr>
        <p:spPr bwMode="auto">
          <a:xfrm>
            <a:off x="44958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40386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114800" y="6253163"/>
            <a:ext cx="8810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4 men.</a:t>
            </a:r>
          </a:p>
        </p:txBody>
      </p:sp>
      <p:sp>
        <p:nvSpPr>
          <p:cNvPr id="58394" name="Freeform 26"/>
          <p:cNvSpPr>
            <a:spLocks/>
          </p:cNvSpPr>
          <p:nvPr/>
        </p:nvSpPr>
        <p:spPr bwMode="auto">
          <a:xfrm>
            <a:off x="4114800" y="3429000"/>
            <a:ext cx="914400" cy="457200"/>
          </a:xfrm>
          <a:custGeom>
            <a:avLst/>
            <a:gdLst>
              <a:gd name="T0" fmla="*/ 0 w 576"/>
              <a:gd name="T1" fmla="*/ 0 h 288"/>
              <a:gd name="T2" fmla="*/ 288 w 576"/>
              <a:gd name="T3" fmla="*/ 288 h 288"/>
              <a:gd name="T4" fmla="*/ 576 w 576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8">
                <a:moveTo>
                  <a:pt x="0" y="0"/>
                </a:moveTo>
                <a:cubicBezTo>
                  <a:pt x="96" y="144"/>
                  <a:pt x="192" y="288"/>
                  <a:pt x="288" y="288"/>
                </a:cubicBezTo>
                <a:cubicBezTo>
                  <a:pt x="384" y="288"/>
                  <a:pt x="480" y="144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914400" y="5638800"/>
            <a:ext cx="740727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 we have reduced to the k=1 configuration, but one level higher.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1895E-6 L 0.09583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1" grpId="0" animBg="1"/>
      <p:bldP spid="58392" grpId="0" animBg="1"/>
      <p:bldP spid="58393" grpId="0" animBg="1"/>
      <p:bldP spid="58394" grpId="0" animBg="1"/>
      <p:bldP spid="58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K=3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Oval 23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Oval 24"/>
          <p:cNvSpPr>
            <a:spLocks noChangeArrowheads="1"/>
          </p:cNvSpPr>
          <p:nvPr/>
        </p:nvSpPr>
        <p:spPr bwMode="auto">
          <a:xfrm>
            <a:off x="44958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Oval 25"/>
          <p:cNvSpPr>
            <a:spLocks noChangeArrowheads="1"/>
          </p:cNvSpPr>
          <p:nvPr/>
        </p:nvSpPr>
        <p:spPr bwMode="auto">
          <a:xfrm>
            <a:off x="40386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Oval 26"/>
          <p:cNvSpPr>
            <a:spLocks noChangeArrowheads="1"/>
          </p:cNvSpPr>
          <p:nvPr/>
        </p:nvSpPr>
        <p:spPr bwMode="auto">
          <a:xfrm>
            <a:off x="58674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9" name="Oval 27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Oval 29"/>
          <p:cNvSpPr>
            <a:spLocks noChangeArrowheads="1"/>
          </p:cNvSpPr>
          <p:nvPr/>
        </p:nvSpPr>
        <p:spPr bwMode="auto">
          <a:xfrm>
            <a:off x="5410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2" name="Freeform 30"/>
          <p:cNvSpPr>
            <a:spLocks/>
          </p:cNvSpPr>
          <p:nvPr/>
        </p:nvSpPr>
        <p:spPr bwMode="auto">
          <a:xfrm>
            <a:off x="3644900" y="2730500"/>
            <a:ext cx="1803400" cy="1765300"/>
          </a:xfrm>
          <a:custGeom>
            <a:avLst/>
            <a:gdLst>
              <a:gd name="T0" fmla="*/ 8 w 1136"/>
              <a:gd name="T1" fmla="*/ 440 h 1112"/>
              <a:gd name="T2" fmla="*/ 296 w 1136"/>
              <a:gd name="T3" fmla="*/ 728 h 1112"/>
              <a:gd name="T4" fmla="*/ 1016 w 1136"/>
              <a:gd name="T5" fmla="*/ 1016 h 1112"/>
              <a:gd name="T6" fmla="*/ 1016 w 1136"/>
              <a:gd name="T7" fmla="*/ 152 h 1112"/>
              <a:gd name="T8" fmla="*/ 344 w 1136"/>
              <a:gd name="T9" fmla="*/ 104 h 1112"/>
              <a:gd name="T10" fmla="*/ 8 w 1136"/>
              <a:gd name="T11" fmla="*/ 440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6" h="1112">
                <a:moveTo>
                  <a:pt x="8" y="440"/>
                </a:moveTo>
                <a:cubicBezTo>
                  <a:pt x="0" y="544"/>
                  <a:pt x="128" y="632"/>
                  <a:pt x="296" y="728"/>
                </a:cubicBezTo>
                <a:cubicBezTo>
                  <a:pt x="464" y="824"/>
                  <a:pt x="896" y="1112"/>
                  <a:pt x="1016" y="1016"/>
                </a:cubicBezTo>
                <a:cubicBezTo>
                  <a:pt x="1136" y="920"/>
                  <a:pt x="1128" y="304"/>
                  <a:pt x="1016" y="152"/>
                </a:cubicBezTo>
                <a:cubicBezTo>
                  <a:pt x="904" y="0"/>
                  <a:pt x="512" y="56"/>
                  <a:pt x="344" y="104"/>
                </a:cubicBezTo>
                <a:cubicBezTo>
                  <a:pt x="176" y="152"/>
                  <a:pt x="16" y="336"/>
                  <a:pt x="8" y="44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1336675" y="5638800"/>
            <a:ext cx="643572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the configuration for k=2, so jump two level higher.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2" grpId="0" animBg="1"/>
      <p:bldP spid="594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K=3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4953000" y="2362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9" name="Oval 23"/>
          <p:cNvSpPr>
            <a:spLocks noChangeArrowheads="1"/>
          </p:cNvSpPr>
          <p:nvPr/>
        </p:nvSpPr>
        <p:spPr bwMode="auto">
          <a:xfrm>
            <a:off x="58674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0" name="Oval 24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Oval 25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2" name="Oval 26"/>
          <p:cNvSpPr>
            <a:spLocks noChangeArrowheads="1"/>
          </p:cNvSpPr>
          <p:nvPr/>
        </p:nvSpPr>
        <p:spPr bwMode="auto">
          <a:xfrm>
            <a:off x="5410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3" name="Freeform 27"/>
          <p:cNvSpPr>
            <a:spLocks/>
          </p:cNvSpPr>
          <p:nvPr/>
        </p:nvSpPr>
        <p:spPr bwMode="auto">
          <a:xfrm>
            <a:off x="5029200" y="3124200"/>
            <a:ext cx="914400" cy="304800"/>
          </a:xfrm>
          <a:custGeom>
            <a:avLst/>
            <a:gdLst>
              <a:gd name="T0" fmla="*/ 576 w 576"/>
              <a:gd name="T1" fmla="*/ 192 h 192"/>
              <a:gd name="T2" fmla="*/ 288 w 576"/>
              <a:gd name="T3" fmla="*/ 0 h 192"/>
              <a:gd name="T4" fmla="*/ 0 w 57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92">
                <a:moveTo>
                  <a:pt x="576" y="192"/>
                </a:moveTo>
                <a:cubicBezTo>
                  <a:pt x="480" y="96"/>
                  <a:pt x="384" y="0"/>
                  <a:pt x="288" y="0"/>
                </a:cubicBezTo>
                <a:cubicBezTo>
                  <a:pt x="192" y="0"/>
                  <a:pt x="96" y="96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Freeform 28"/>
          <p:cNvSpPr>
            <a:spLocks/>
          </p:cNvSpPr>
          <p:nvPr/>
        </p:nvSpPr>
        <p:spPr bwMode="auto">
          <a:xfrm>
            <a:off x="5029200" y="3886200"/>
            <a:ext cx="914400" cy="228600"/>
          </a:xfrm>
          <a:custGeom>
            <a:avLst/>
            <a:gdLst>
              <a:gd name="T0" fmla="*/ 576 w 576"/>
              <a:gd name="T1" fmla="*/ 0 h 144"/>
              <a:gd name="T2" fmla="*/ 288 w 576"/>
              <a:gd name="T3" fmla="*/ 144 h 144"/>
              <a:gd name="T4" fmla="*/ 0 w 57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44">
                <a:moveTo>
                  <a:pt x="576" y="0"/>
                </a:moveTo>
                <a:cubicBezTo>
                  <a:pt x="480" y="72"/>
                  <a:pt x="384" y="144"/>
                  <a:pt x="288" y="144"/>
                </a:cubicBezTo>
                <a:cubicBezTo>
                  <a:pt x="192" y="144"/>
                  <a:pt x="96" y="7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5" name="Freeform 29"/>
          <p:cNvSpPr>
            <a:spLocks/>
          </p:cNvSpPr>
          <p:nvPr/>
        </p:nvSpPr>
        <p:spPr bwMode="auto">
          <a:xfrm>
            <a:off x="4800600" y="2971800"/>
            <a:ext cx="228600" cy="914400"/>
          </a:xfrm>
          <a:custGeom>
            <a:avLst/>
            <a:gdLst>
              <a:gd name="T0" fmla="*/ 144 w 144"/>
              <a:gd name="T1" fmla="*/ 576 h 576"/>
              <a:gd name="T2" fmla="*/ 0 w 144"/>
              <a:gd name="T3" fmla="*/ 288 h 576"/>
              <a:gd name="T4" fmla="*/ 144 w 14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76">
                <a:moveTo>
                  <a:pt x="144" y="576"/>
                </a:moveTo>
                <a:cubicBezTo>
                  <a:pt x="72" y="480"/>
                  <a:pt x="0" y="384"/>
                  <a:pt x="0" y="288"/>
                </a:cubicBezTo>
                <a:cubicBezTo>
                  <a:pt x="0" y="192"/>
                  <a:pt x="72" y="9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Freeform 30"/>
          <p:cNvSpPr>
            <a:spLocks/>
          </p:cNvSpPr>
          <p:nvPr/>
        </p:nvSpPr>
        <p:spPr bwMode="auto">
          <a:xfrm>
            <a:off x="4787900" y="2057400"/>
            <a:ext cx="241300" cy="914400"/>
          </a:xfrm>
          <a:custGeom>
            <a:avLst/>
            <a:gdLst>
              <a:gd name="T0" fmla="*/ 104 w 152"/>
              <a:gd name="T1" fmla="*/ 576 h 576"/>
              <a:gd name="T2" fmla="*/ 8 w 152"/>
              <a:gd name="T3" fmla="*/ 288 h 576"/>
              <a:gd name="T4" fmla="*/ 152 w 152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" h="576">
                <a:moveTo>
                  <a:pt x="104" y="576"/>
                </a:moveTo>
                <a:cubicBezTo>
                  <a:pt x="52" y="480"/>
                  <a:pt x="0" y="384"/>
                  <a:pt x="8" y="288"/>
                </a:cubicBezTo>
                <a:cubicBezTo>
                  <a:pt x="16" y="192"/>
                  <a:pt x="84" y="96"/>
                  <a:pt x="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4114800" y="6253163"/>
            <a:ext cx="8810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8 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1895E-6 L -0.10417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10417 0.005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1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9" grpId="0" animBg="1"/>
      <p:bldP spid="60440" grpId="0" animBg="1"/>
      <p:bldP spid="60441" grpId="0" animBg="1"/>
      <p:bldP spid="60442" grpId="0" animBg="1"/>
      <p:bldP spid="60443" grpId="0" animBg="1"/>
      <p:bldP spid="60444" grpId="0" animBg="1"/>
      <p:bldP spid="60445" grpId="0" animBg="1"/>
      <p:bldP spid="60446" grpId="0" animBg="1"/>
      <p:bldP spid="604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Oval 22"/>
          <p:cNvSpPr>
            <a:spLocks noChangeArrowheads="1"/>
          </p:cNvSpPr>
          <p:nvPr/>
        </p:nvSpPr>
        <p:spPr bwMode="auto">
          <a:xfrm>
            <a:off x="49530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3" name="Oval 23"/>
          <p:cNvSpPr>
            <a:spLocks noChangeArrowheads="1"/>
          </p:cNvSpPr>
          <p:nvPr/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44958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5" name="Oval 25"/>
          <p:cNvSpPr>
            <a:spLocks noChangeArrowheads="1"/>
          </p:cNvSpPr>
          <p:nvPr/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Oval 26"/>
          <p:cNvSpPr>
            <a:spLocks noChangeArrowheads="1"/>
          </p:cNvSpPr>
          <p:nvPr/>
        </p:nvSpPr>
        <p:spPr bwMode="auto">
          <a:xfrm>
            <a:off x="63246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8" name="Oval 28"/>
          <p:cNvSpPr>
            <a:spLocks noChangeArrowheads="1"/>
          </p:cNvSpPr>
          <p:nvPr/>
        </p:nvSpPr>
        <p:spPr bwMode="auto">
          <a:xfrm>
            <a:off x="58674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Oval 29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0" name="Oval 30"/>
          <p:cNvSpPr>
            <a:spLocks noChangeArrowheads="1"/>
          </p:cNvSpPr>
          <p:nvPr/>
        </p:nvSpPr>
        <p:spPr bwMode="auto">
          <a:xfrm>
            <a:off x="4038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1" name="Oval 31"/>
          <p:cNvSpPr>
            <a:spLocks noChangeArrowheads="1"/>
          </p:cNvSpPr>
          <p:nvPr/>
        </p:nvSpPr>
        <p:spPr bwMode="auto">
          <a:xfrm>
            <a:off x="44958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2" name="Oval 32"/>
          <p:cNvSpPr>
            <a:spLocks noChangeArrowheads="1"/>
          </p:cNvSpPr>
          <p:nvPr/>
        </p:nvSpPr>
        <p:spPr bwMode="auto">
          <a:xfrm>
            <a:off x="5867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3" name="Oval 33"/>
          <p:cNvSpPr>
            <a:spLocks noChangeArrowheads="1"/>
          </p:cNvSpPr>
          <p:nvPr/>
        </p:nvSpPr>
        <p:spPr bwMode="auto">
          <a:xfrm>
            <a:off x="6324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4" name="Oval 34"/>
          <p:cNvSpPr>
            <a:spLocks noChangeArrowheads="1"/>
          </p:cNvSpPr>
          <p:nvPr/>
        </p:nvSpPr>
        <p:spPr bwMode="auto">
          <a:xfrm>
            <a:off x="4953000" y="4648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5" name="Oval 35"/>
          <p:cNvSpPr>
            <a:spLocks noChangeArrowheads="1"/>
          </p:cNvSpPr>
          <p:nvPr/>
        </p:nvSpPr>
        <p:spPr bwMode="auto">
          <a:xfrm>
            <a:off x="5410200" y="4648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6" name="Oval 36"/>
          <p:cNvSpPr>
            <a:spLocks noChangeArrowheads="1"/>
          </p:cNvSpPr>
          <p:nvPr/>
        </p:nvSpPr>
        <p:spPr bwMode="auto">
          <a:xfrm>
            <a:off x="67818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7" name="Oval 37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8" name="Oval 38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9" name="Oval 39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0" name="Oval 40"/>
          <p:cNvSpPr>
            <a:spLocks noChangeArrowheads="1"/>
          </p:cNvSpPr>
          <p:nvPr/>
        </p:nvSpPr>
        <p:spPr bwMode="auto">
          <a:xfrm>
            <a:off x="58674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1" name="Oval 41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2" name="Freeform 42"/>
          <p:cNvSpPr>
            <a:spLocks/>
          </p:cNvSpPr>
          <p:nvPr/>
        </p:nvSpPr>
        <p:spPr bwMode="auto">
          <a:xfrm>
            <a:off x="36576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3" name="Freeform 43"/>
          <p:cNvSpPr>
            <a:spLocks/>
          </p:cNvSpPr>
          <p:nvPr/>
        </p:nvSpPr>
        <p:spPr bwMode="auto">
          <a:xfrm>
            <a:off x="41148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4" name="Freeform 44"/>
          <p:cNvSpPr>
            <a:spLocks/>
          </p:cNvSpPr>
          <p:nvPr/>
        </p:nvSpPr>
        <p:spPr bwMode="auto">
          <a:xfrm>
            <a:off x="45720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5" name="Freeform 45"/>
          <p:cNvSpPr>
            <a:spLocks/>
          </p:cNvSpPr>
          <p:nvPr/>
        </p:nvSpPr>
        <p:spPr bwMode="auto">
          <a:xfrm>
            <a:off x="50292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6" name="Freeform 46"/>
          <p:cNvSpPr>
            <a:spLocks/>
          </p:cNvSpPr>
          <p:nvPr/>
        </p:nvSpPr>
        <p:spPr bwMode="auto">
          <a:xfrm>
            <a:off x="54864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61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3" grpId="0" animBg="1"/>
      <p:bldP spid="61464" grpId="0" animBg="1"/>
      <p:bldP spid="61465" grpId="0" animBg="1"/>
      <p:bldP spid="61468" grpId="0" animBg="1"/>
      <p:bldP spid="61469" grpId="0" animBg="1"/>
      <p:bldP spid="61477" grpId="0" animBg="1"/>
      <p:bldP spid="61478" grpId="0" animBg="1"/>
      <p:bldP spid="61479" grpId="0" animBg="1"/>
      <p:bldP spid="61480" grpId="0" animBg="1"/>
      <p:bldP spid="61481" grpId="0" animBg="1"/>
      <p:bldP spid="61482" grpId="0" animBg="1"/>
      <p:bldP spid="61483" grpId="0" animBg="1"/>
      <p:bldP spid="61484" grpId="0" animBg="1"/>
      <p:bldP spid="61485" grpId="0" animBg="1"/>
      <p:bldP spid="614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6" name="Oval 22"/>
          <p:cNvSpPr>
            <a:spLocks noChangeArrowheads="1"/>
          </p:cNvSpPr>
          <p:nvPr/>
        </p:nvSpPr>
        <p:spPr bwMode="auto">
          <a:xfrm>
            <a:off x="49530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Oval 23"/>
          <p:cNvSpPr>
            <a:spLocks noChangeArrowheads="1"/>
          </p:cNvSpPr>
          <p:nvPr/>
        </p:nvSpPr>
        <p:spPr bwMode="auto">
          <a:xfrm>
            <a:off x="49530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8" name="Oval 24"/>
          <p:cNvSpPr>
            <a:spLocks noChangeArrowheads="1"/>
          </p:cNvSpPr>
          <p:nvPr/>
        </p:nvSpPr>
        <p:spPr bwMode="auto">
          <a:xfrm>
            <a:off x="44958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9" name="Oval 25"/>
          <p:cNvSpPr>
            <a:spLocks noChangeArrowheads="1"/>
          </p:cNvSpPr>
          <p:nvPr/>
        </p:nvSpPr>
        <p:spPr bwMode="auto">
          <a:xfrm>
            <a:off x="40386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63246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58674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54102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4038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44958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6" name="Oval 32"/>
          <p:cNvSpPr>
            <a:spLocks noChangeArrowheads="1"/>
          </p:cNvSpPr>
          <p:nvPr/>
        </p:nvSpPr>
        <p:spPr bwMode="auto">
          <a:xfrm>
            <a:off x="5867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Oval 33"/>
          <p:cNvSpPr>
            <a:spLocks noChangeArrowheads="1"/>
          </p:cNvSpPr>
          <p:nvPr/>
        </p:nvSpPr>
        <p:spPr bwMode="auto">
          <a:xfrm>
            <a:off x="6324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Oval 34"/>
          <p:cNvSpPr>
            <a:spLocks noChangeArrowheads="1"/>
          </p:cNvSpPr>
          <p:nvPr/>
        </p:nvSpPr>
        <p:spPr bwMode="auto">
          <a:xfrm>
            <a:off x="4953000" y="4648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9" name="Oval 35"/>
          <p:cNvSpPr>
            <a:spLocks noChangeArrowheads="1"/>
          </p:cNvSpPr>
          <p:nvPr/>
        </p:nvSpPr>
        <p:spPr bwMode="auto">
          <a:xfrm>
            <a:off x="5410200" y="4648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Oval 36"/>
          <p:cNvSpPr>
            <a:spLocks noChangeArrowheads="1"/>
          </p:cNvSpPr>
          <p:nvPr/>
        </p:nvSpPr>
        <p:spPr bwMode="auto">
          <a:xfrm>
            <a:off x="67818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1" name="Freeform 37"/>
          <p:cNvSpPr>
            <a:spLocks/>
          </p:cNvSpPr>
          <p:nvPr/>
        </p:nvSpPr>
        <p:spPr bwMode="auto">
          <a:xfrm>
            <a:off x="4800600" y="3886200"/>
            <a:ext cx="228600" cy="914400"/>
          </a:xfrm>
          <a:custGeom>
            <a:avLst/>
            <a:gdLst>
              <a:gd name="T0" fmla="*/ 144 w 144"/>
              <a:gd name="T1" fmla="*/ 576 h 576"/>
              <a:gd name="T2" fmla="*/ 0 w 144"/>
              <a:gd name="T3" fmla="*/ 288 h 576"/>
              <a:gd name="T4" fmla="*/ 144 w 14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76">
                <a:moveTo>
                  <a:pt x="144" y="576"/>
                </a:moveTo>
                <a:cubicBezTo>
                  <a:pt x="72" y="480"/>
                  <a:pt x="0" y="384"/>
                  <a:pt x="0" y="288"/>
                </a:cubicBezTo>
                <a:cubicBezTo>
                  <a:pt x="0" y="192"/>
                  <a:pt x="72" y="9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2" name="Freeform 38"/>
          <p:cNvSpPr>
            <a:spLocks/>
          </p:cNvSpPr>
          <p:nvPr/>
        </p:nvSpPr>
        <p:spPr bwMode="auto">
          <a:xfrm>
            <a:off x="5257800" y="3886200"/>
            <a:ext cx="228600" cy="914400"/>
          </a:xfrm>
          <a:custGeom>
            <a:avLst/>
            <a:gdLst>
              <a:gd name="T0" fmla="*/ 144 w 144"/>
              <a:gd name="T1" fmla="*/ 576 h 576"/>
              <a:gd name="T2" fmla="*/ 0 w 144"/>
              <a:gd name="T3" fmla="*/ 288 h 576"/>
              <a:gd name="T4" fmla="*/ 144 w 14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76">
                <a:moveTo>
                  <a:pt x="144" y="576"/>
                </a:moveTo>
                <a:cubicBezTo>
                  <a:pt x="72" y="480"/>
                  <a:pt x="0" y="384"/>
                  <a:pt x="0" y="288"/>
                </a:cubicBezTo>
                <a:cubicBezTo>
                  <a:pt x="0" y="192"/>
                  <a:pt x="72" y="9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3" name="Freeform 39"/>
          <p:cNvSpPr>
            <a:spLocks/>
          </p:cNvSpPr>
          <p:nvPr/>
        </p:nvSpPr>
        <p:spPr bwMode="auto">
          <a:xfrm>
            <a:off x="5943600" y="3429000"/>
            <a:ext cx="914400" cy="228600"/>
          </a:xfrm>
          <a:custGeom>
            <a:avLst/>
            <a:gdLst>
              <a:gd name="T0" fmla="*/ 576 w 576"/>
              <a:gd name="T1" fmla="*/ 0 h 144"/>
              <a:gd name="T2" fmla="*/ 288 w 576"/>
              <a:gd name="T3" fmla="*/ 144 h 144"/>
              <a:gd name="T4" fmla="*/ 0 w 57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44">
                <a:moveTo>
                  <a:pt x="576" y="0"/>
                </a:moveTo>
                <a:cubicBezTo>
                  <a:pt x="480" y="72"/>
                  <a:pt x="384" y="144"/>
                  <a:pt x="288" y="144"/>
                </a:cubicBezTo>
                <a:cubicBezTo>
                  <a:pt x="192" y="144"/>
                  <a:pt x="96" y="7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2602E-6 L -0.00417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2602E-6 L -0.00417 -0.127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31853E-6 L -0.10417 0.0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62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6" grpId="0" animBg="1"/>
      <p:bldP spid="62490" grpId="0" animBg="1"/>
      <p:bldP spid="62491" grpId="0" animBg="1"/>
      <p:bldP spid="62498" grpId="0" animBg="1"/>
      <p:bldP spid="62499" grpId="0" animBg="1"/>
      <p:bldP spid="62500" grpId="0" animBg="1"/>
      <p:bldP spid="62501" grpId="0" animBg="1"/>
      <p:bldP spid="62502" grpId="0" animBg="1"/>
      <p:bldP spid="625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Oval 23"/>
          <p:cNvSpPr>
            <a:spLocks noChangeArrowheads="1"/>
          </p:cNvSpPr>
          <p:nvPr/>
        </p:nvSpPr>
        <p:spPr bwMode="auto">
          <a:xfrm>
            <a:off x="49530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Oval 24"/>
          <p:cNvSpPr>
            <a:spLocks noChangeArrowheads="1"/>
          </p:cNvSpPr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Oval 25"/>
          <p:cNvSpPr>
            <a:spLocks noChangeArrowheads="1"/>
          </p:cNvSpPr>
          <p:nvPr/>
        </p:nvSpPr>
        <p:spPr bwMode="auto">
          <a:xfrm>
            <a:off x="40386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58674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Oval 27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6" name="Oval 28"/>
          <p:cNvSpPr>
            <a:spLocks noChangeArrowheads="1"/>
          </p:cNvSpPr>
          <p:nvPr/>
        </p:nvSpPr>
        <p:spPr bwMode="auto">
          <a:xfrm>
            <a:off x="58674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Oval 29"/>
          <p:cNvSpPr>
            <a:spLocks noChangeArrowheads="1"/>
          </p:cNvSpPr>
          <p:nvPr/>
        </p:nvSpPr>
        <p:spPr bwMode="auto">
          <a:xfrm>
            <a:off x="54102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Oval 30"/>
          <p:cNvSpPr>
            <a:spLocks noChangeArrowheads="1"/>
          </p:cNvSpPr>
          <p:nvPr/>
        </p:nvSpPr>
        <p:spPr bwMode="auto">
          <a:xfrm>
            <a:off x="4038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Oval 31"/>
          <p:cNvSpPr>
            <a:spLocks noChangeArrowheads="1"/>
          </p:cNvSpPr>
          <p:nvPr/>
        </p:nvSpPr>
        <p:spPr bwMode="auto">
          <a:xfrm>
            <a:off x="44958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0" name="Oval 32"/>
          <p:cNvSpPr>
            <a:spLocks noChangeArrowheads="1"/>
          </p:cNvSpPr>
          <p:nvPr/>
        </p:nvSpPr>
        <p:spPr bwMode="auto">
          <a:xfrm>
            <a:off x="5867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1" name="Oval 33"/>
          <p:cNvSpPr>
            <a:spLocks noChangeArrowheads="1"/>
          </p:cNvSpPr>
          <p:nvPr/>
        </p:nvSpPr>
        <p:spPr bwMode="auto">
          <a:xfrm>
            <a:off x="6324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2" name="Freeform 34"/>
          <p:cNvSpPr>
            <a:spLocks/>
          </p:cNvSpPr>
          <p:nvPr/>
        </p:nvSpPr>
        <p:spPr bwMode="auto">
          <a:xfrm>
            <a:off x="4114800" y="4343400"/>
            <a:ext cx="914400" cy="228600"/>
          </a:xfrm>
          <a:custGeom>
            <a:avLst/>
            <a:gdLst>
              <a:gd name="T0" fmla="*/ 0 w 576"/>
              <a:gd name="T1" fmla="*/ 0 h 144"/>
              <a:gd name="T2" fmla="*/ 288 w 576"/>
              <a:gd name="T3" fmla="*/ 144 h 144"/>
              <a:gd name="T4" fmla="*/ 576 w 57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44">
                <a:moveTo>
                  <a:pt x="0" y="0"/>
                </a:moveTo>
                <a:cubicBezTo>
                  <a:pt x="96" y="72"/>
                  <a:pt x="192" y="144"/>
                  <a:pt x="288" y="144"/>
                </a:cubicBezTo>
                <a:cubicBezTo>
                  <a:pt x="384" y="144"/>
                  <a:pt x="480" y="72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3" name="Freeform 35"/>
          <p:cNvSpPr>
            <a:spLocks/>
          </p:cNvSpPr>
          <p:nvPr/>
        </p:nvSpPr>
        <p:spPr bwMode="auto">
          <a:xfrm>
            <a:off x="5486400" y="4343400"/>
            <a:ext cx="914400" cy="228600"/>
          </a:xfrm>
          <a:custGeom>
            <a:avLst/>
            <a:gdLst>
              <a:gd name="T0" fmla="*/ 576 w 576"/>
              <a:gd name="T1" fmla="*/ 0 h 144"/>
              <a:gd name="T2" fmla="*/ 288 w 576"/>
              <a:gd name="T3" fmla="*/ 144 h 144"/>
              <a:gd name="T4" fmla="*/ 0 w 57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44">
                <a:moveTo>
                  <a:pt x="576" y="0"/>
                </a:moveTo>
                <a:cubicBezTo>
                  <a:pt x="480" y="72"/>
                  <a:pt x="384" y="144"/>
                  <a:pt x="288" y="144"/>
                </a:cubicBezTo>
                <a:cubicBezTo>
                  <a:pt x="192" y="144"/>
                  <a:pt x="96" y="7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2353E-6 L 0.09583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2353E-6 L -0.10417 0.005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8" grpId="0" animBg="1"/>
      <p:bldP spid="63519" grpId="0" animBg="1"/>
      <p:bldP spid="63520" grpId="0" animBg="1"/>
      <p:bldP spid="63521" grpId="0" animBg="1"/>
      <p:bldP spid="63522" grpId="0" animBg="1"/>
      <p:bldP spid="635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>
            <a:off x="49530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Oval 25"/>
          <p:cNvSpPr>
            <a:spLocks noChangeArrowheads="1"/>
          </p:cNvSpPr>
          <p:nvPr/>
        </p:nvSpPr>
        <p:spPr bwMode="auto">
          <a:xfrm>
            <a:off x="40386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Oval 26"/>
          <p:cNvSpPr>
            <a:spLocks noChangeArrowheads="1"/>
          </p:cNvSpPr>
          <p:nvPr/>
        </p:nvSpPr>
        <p:spPr bwMode="auto">
          <a:xfrm>
            <a:off x="58674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Oval 27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8674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4102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49530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3" name="Oval 31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4" name="Freeform 32"/>
          <p:cNvSpPr>
            <a:spLocks/>
          </p:cNvSpPr>
          <p:nvPr/>
        </p:nvSpPr>
        <p:spPr bwMode="auto">
          <a:xfrm>
            <a:off x="4800600" y="3429000"/>
            <a:ext cx="228600" cy="914400"/>
          </a:xfrm>
          <a:custGeom>
            <a:avLst/>
            <a:gdLst>
              <a:gd name="T0" fmla="*/ 144 w 144"/>
              <a:gd name="T1" fmla="*/ 576 h 576"/>
              <a:gd name="T2" fmla="*/ 0 w 144"/>
              <a:gd name="T3" fmla="*/ 288 h 576"/>
              <a:gd name="T4" fmla="*/ 144 w 14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76">
                <a:moveTo>
                  <a:pt x="144" y="576"/>
                </a:moveTo>
                <a:cubicBezTo>
                  <a:pt x="72" y="480"/>
                  <a:pt x="0" y="384"/>
                  <a:pt x="0" y="288"/>
                </a:cubicBezTo>
                <a:cubicBezTo>
                  <a:pt x="0" y="192"/>
                  <a:pt x="72" y="9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Freeform 33"/>
          <p:cNvSpPr>
            <a:spLocks/>
          </p:cNvSpPr>
          <p:nvPr/>
        </p:nvSpPr>
        <p:spPr bwMode="auto">
          <a:xfrm>
            <a:off x="5486400" y="3429000"/>
            <a:ext cx="304800" cy="914400"/>
          </a:xfrm>
          <a:custGeom>
            <a:avLst/>
            <a:gdLst>
              <a:gd name="T0" fmla="*/ 0 w 192"/>
              <a:gd name="T1" fmla="*/ 576 h 576"/>
              <a:gd name="T2" fmla="*/ 192 w 192"/>
              <a:gd name="T3" fmla="*/ 288 h 576"/>
              <a:gd name="T4" fmla="*/ 0 w 192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0" y="576"/>
                </a:moveTo>
                <a:cubicBezTo>
                  <a:pt x="96" y="480"/>
                  <a:pt x="192" y="384"/>
                  <a:pt x="192" y="288"/>
                </a:cubicBezTo>
                <a:cubicBezTo>
                  <a:pt x="192" y="192"/>
                  <a:pt x="9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2353E-6 L -0.00417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2353E-6 L -0.00417 -0.127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4" grpId="0" animBg="1"/>
      <p:bldP spid="64539" grpId="0" animBg="1"/>
      <p:bldP spid="64542" grpId="0" animBg="1"/>
      <p:bldP spid="64543" grpId="0" animBg="1"/>
      <p:bldP spid="64544" grpId="0" animBg="1"/>
      <p:bldP spid="645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Oval 22"/>
          <p:cNvSpPr>
            <a:spLocks noChangeArrowheads="1"/>
          </p:cNvSpPr>
          <p:nvPr/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Oval 23"/>
          <p:cNvSpPr>
            <a:spLocks noChangeArrowheads="1"/>
          </p:cNvSpPr>
          <p:nvPr/>
        </p:nvSpPr>
        <p:spPr bwMode="auto">
          <a:xfrm>
            <a:off x="49530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Oval 24"/>
          <p:cNvSpPr>
            <a:spLocks noChangeArrowheads="1"/>
          </p:cNvSpPr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1" name="Oval 25"/>
          <p:cNvSpPr>
            <a:spLocks noChangeArrowheads="1"/>
          </p:cNvSpPr>
          <p:nvPr/>
        </p:nvSpPr>
        <p:spPr bwMode="auto">
          <a:xfrm>
            <a:off x="40386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2" name="Oval 26"/>
          <p:cNvSpPr>
            <a:spLocks noChangeArrowheads="1"/>
          </p:cNvSpPr>
          <p:nvPr/>
        </p:nvSpPr>
        <p:spPr bwMode="auto">
          <a:xfrm>
            <a:off x="58674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Oval 28"/>
          <p:cNvSpPr>
            <a:spLocks noChangeArrowheads="1"/>
          </p:cNvSpPr>
          <p:nvPr/>
        </p:nvSpPr>
        <p:spPr bwMode="auto">
          <a:xfrm>
            <a:off x="58674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5" name="Oval 29"/>
          <p:cNvSpPr>
            <a:spLocks noChangeArrowheads="1"/>
          </p:cNvSpPr>
          <p:nvPr/>
        </p:nvSpPr>
        <p:spPr bwMode="auto">
          <a:xfrm>
            <a:off x="54102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914400" y="5638800"/>
            <a:ext cx="7386638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 we have reduced to the k=3 configuration, but one level higher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4011613" y="6324600"/>
            <a:ext cx="10175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20 men!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6" grpId="0" animBg="1"/>
      <p:bldP spid="655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K=5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514725" y="1295400"/>
            <a:ext cx="212407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39 or below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40-50 men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51-70 men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71- 100 men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101 – 1000 men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1001 or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65475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Basic Information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772401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Course </a:t>
            </a:r>
            <a:r>
              <a:rPr lang="en-US" altLang="zh-TW" b="1" dirty="0"/>
              <a:t>homepage</a:t>
            </a:r>
            <a:r>
              <a:rPr lang="en-US" altLang="zh-TW" dirty="0"/>
              <a:t>: </a:t>
            </a:r>
            <a:r>
              <a:rPr lang="en-US" altLang="zh-TW" dirty="0" smtClean="0"/>
              <a:t>http://www.cse.iitd.ac.in/~naveen/teaching/courses/COL202/</a:t>
            </a:r>
            <a:endParaRPr lang="en-US" altLang="zh-TW" b="1" dirty="0"/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Instructor</a:t>
            </a:r>
            <a:r>
              <a:rPr lang="en-US" altLang="zh-TW" dirty="0" smtClean="0"/>
              <a:t>: </a:t>
            </a:r>
            <a:r>
              <a:rPr lang="en-US" altLang="zh-TW" dirty="0" smtClean="0"/>
              <a:t>Naveen </a:t>
            </a:r>
            <a:r>
              <a:rPr lang="en-US" altLang="zh-TW" dirty="0" smtClean="0"/>
              <a:t>Garg</a:t>
            </a:r>
            <a:endParaRPr lang="en-US" altLang="zh-TW" dirty="0"/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Teaching Assistants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Jatin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Batra</a:t>
            </a:r>
            <a:r>
              <a:rPr lang="en-US" altLang="en-US" dirty="0" smtClean="0"/>
              <a:t>, Nikhil Kumar   </a:t>
            </a:r>
            <a:endParaRPr lang="en-US" altLang="en-US" dirty="0"/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Lectures</a:t>
            </a:r>
            <a:r>
              <a:rPr lang="en-US" altLang="zh-TW" dirty="0"/>
              <a:t>: </a:t>
            </a:r>
            <a:r>
              <a:rPr lang="en-US" altLang="zh-TW" dirty="0" smtClean="0"/>
              <a:t>M(0800-0920) </a:t>
            </a:r>
            <a:r>
              <a:rPr lang="en-US" altLang="zh-TW" dirty="0" smtClean="0"/>
              <a:t>and </a:t>
            </a:r>
            <a:r>
              <a:rPr lang="en-US" altLang="zh-TW" dirty="0" err="1" smtClean="0"/>
              <a:t>Th</a:t>
            </a:r>
            <a:r>
              <a:rPr lang="en-US" altLang="zh-TW" dirty="0"/>
              <a:t>(0800-0920) </a:t>
            </a:r>
            <a:endParaRPr lang="en-US" altLang="zh-TW" dirty="0"/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Tutorials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M,W,Th</a:t>
            </a:r>
            <a:r>
              <a:rPr lang="en-US" altLang="en-US" dirty="0" smtClean="0"/>
              <a:t> (1300-1400)</a:t>
            </a:r>
            <a:endParaRPr lang="en-US" altLang="zh-TW" dirty="0" smtClean="0"/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Slides</a:t>
            </a:r>
            <a:r>
              <a:rPr lang="en-US" altLang="zh-TW" dirty="0" smtClean="0"/>
              <a:t>: </a:t>
            </a:r>
          </a:p>
          <a:p>
            <a:pPr marL="742950" lvl="1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dirty="0" smtClean="0"/>
              <a:t>Will be posted on the course page</a:t>
            </a:r>
          </a:p>
          <a:p>
            <a:pPr marL="742950" lvl="1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dirty="0" smtClean="0"/>
              <a:t>adapted (with permission from Lac chi Lau) from course on Discrete Mathematics at CUHK.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724275" y="4572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1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9600" y="2528888"/>
            <a:ext cx="278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play Rubik Cube?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76263" y="4114800"/>
            <a:ext cx="3419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Google: Rubik cube in 26 steps</a:t>
            </a:r>
          </a:p>
        </p:txBody>
      </p:sp>
      <p:pic>
        <p:nvPicPr>
          <p:cNvPr id="23559" name="Picture 7" descr="f8722_13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27971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04850" y="5715000"/>
            <a:ext cx="773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http://www.cse.cuhk.edu.hk/~chi/csc2110-2008/notes/Rubik-Cube.ppt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724275" y="4572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2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681288" y="1524000"/>
            <a:ext cx="3795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mathematics of paper folding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743200" y="6034088"/>
            <a:ext cx="366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http://erikdemaine.org/foldcut/</a:t>
            </a:r>
          </a:p>
          <a:p>
            <a:endParaRPr lang="en-US" altLang="zh-TW"/>
          </a:p>
        </p:txBody>
      </p:sp>
      <p:pic>
        <p:nvPicPr>
          <p:cNvPr id="22534" name="Picture 6" descr="jackolantern_dd_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14650"/>
            <a:ext cx="3124200" cy="283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swan_dd_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838450"/>
            <a:ext cx="401002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011363" y="2209800"/>
            <a:ext cx="5119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http://www.ushistory.org/betsy/flagstar.html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89163" y="6110288"/>
            <a:ext cx="4765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http://128.100.68.6/~drorbn/papers/PDI/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724275" y="4572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81438" y="1233488"/>
            <a:ext cx="1300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3D-images</a:t>
            </a:r>
          </a:p>
        </p:txBody>
      </p:sp>
      <p:pic>
        <p:nvPicPr>
          <p:cNvPr id="20486" name="Picture 6" descr="TorusKn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4038"/>
            <a:ext cx="3844925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ist2_1092314_metal_torus_kn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343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301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Why Mathematics?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587625" y="1447800"/>
            <a:ext cx="39782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Design efficient computer systems.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524000" y="2286000"/>
            <a:ext cx="60436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How did Google manage to build a fast search engine?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What is the foundation of internet security?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352675" y="3733800"/>
            <a:ext cx="444817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algorithms, data structures, database,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parallel computing, distributed systems,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cryptography, computer networks…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011363" y="5486400"/>
            <a:ext cx="512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Logic, number theory, counting, graph theory…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70163" y="457200"/>
            <a:ext cx="3983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1: Logic and Proofs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2251075" y="2146300"/>
            <a:ext cx="46418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Logic:</a:t>
            </a:r>
            <a:r>
              <a:rPr lang="en-US" altLang="zh-TW"/>
              <a:t> propositional logic, first order logic</a:t>
            </a:r>
          </a:p>
          <a:p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rgbClr val="A50021"/>
                </a:solidFill>
              </a:rPr>
              <a:t>Proof:</a:t>
            </a:r>
            <a:r>
              <a:rPr lang="en-US" altLang="zh-TW"/>
              <a:t> induction, contradiction</a:t>
            </a:r>
          </a:p>
        </p:txBody>
      </p:sp>
      <p:pic>
        <p:nvPicPr>
          <p:cNvPr id="18614" name="Picture 182" descr="400px-15-puzz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15" name="Picture 183" descr="400px-15-puzzle-loy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33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16" name="Text Box 184"/>
          <p:cNvSpPr txBox="1">
            <a:spLocks noChangeArrowheads="1"/>
          </p:cNvSpPr>
          <p:nvPr/>
        </p:nvSpPr>
        <p:spPr bwMode="auto">
          <a:xfrm>
            <a:off x="3124200" y="1371600"/>
            <a:ext cx="28844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computers think?</a:t>
            </a:r>
          </a:p>
        </p:txBody>
      </p:sp>
      <p:sp>
        <p:nvSpPr>
          <p:cNvPr id="18618" name="Text Box 186"/>
          <p:cNvSpPr txBox="1">
            <a:spLocks noChangeArrowheads="1"/>
          </p:cNvSpPr>
          <p:nvPr/>
        </p:nvSpPr>
        <p:spPr bwMode="auto">
          <a:xfrm>
            <a:off x="1754188" y="6019800"/>
            <a:ext cx="56435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Artificial intelligence, database, circuit, algorithms</a:t>
            </a:r>
          </a:p>
        </p:txBody>
      </p:sp>
      <p:pic>
        <p:nvPicPr>
          <p:cNvPr id="18620" name="Picture 18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44704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457200"/>
            <a:ext cx="3849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2: Number Theory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066800" y="1219200"/>
            <a:ext cx="7018338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Number sequence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(Extended) Euclidean algorithm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Prime number, modular arithmetic, Chinese remainder theorem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Cryptography, RSA protocol</a:t>
            </a:r>
          </a:p>
        </p:txBody>
      </p:sp>
      <p:pic>
        <p:nvPicPr>
          <p:cNvPr id="16406" name="Picture 22" descr="ist2_413656_encry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2895600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057400" y="6172200"/>
            <a:ext cx="5038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Cryptography, coding theory, data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79763" y="457200"/>
            <a:ext cx="2763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3: Counting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930400" y="1219200"/>
            <a:ext cx="52324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Sets and Functions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Combinations, Permutations, Binomial theorem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Counting by mapping, pigeonhole principle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Recursions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368550" y="6172200"/>
            <a:ext cx="44164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Probability, algorithms, data structures</a:t>
            </a: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971800" y="3276600"/>
            <a:ext cx="3094038" cy="2476500"/>
            <a:chOff x="1692" y="1776"/>
            <a:chExt cx="2371" cy="2082"/>
          </a:xfrm>
        </p:grpSpPr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1692" y="2194"/>
              <a:ext cx="283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3779" y="2194"/>
              <a:ext cx="2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2728" y="3474"/>
              <a:ext cx="29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grpSp>
          <p:nvGrpSpPr>
            <p:cNvPr id="14376" name="Group 40"/>
            <p:cNvGrpSpPr>
              <a:grpSpLocks/>
            </p:cNvGrpSpPr>
            <p:nvPr/>
          </p:nvGrpSpPr>
          <p:grpSpPr bwMode="auto">
            <a:xfrm>
              <a:off x="2064" y="1776"/>
              <a:ext cx="1632" cy="1608"/>
              <a:chOff x="1984" y="2232"/>
              <a:chExt cx="1632" cy="1608"/>
            </a:xfrm>
          </p:grpSpPr>
          <p:sp>
            <p:nvSpPr>
              <p:cNvPr id="14377" name="Oval 41"/>
              <p:cNvSpPr>
                <a:spLocks noChangeArrowheads="1"/>
              </p:cNvSpPr>
              <p:nvPr/>
            </p:nvSpPr>
            <p:spPr bwMode="auto">
              <a:xfrm>
                <a:off x="1984" y="224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78" name="Oval 42"/>
              <p:cNvSpPr>
                <a:spLocks noChangeArrowheads="1"/>
              </p:cNvSpPr>
              <p:nvPr/>
            </p:nvSpPr>
            <p:spPr bwMode="auto">
              <a:xfrm>
                <a:off x="2292" y="2808"/>
                <a:ext cx="1016" cy="103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Oval 43"/>
              <p:cNvSpPr>
                <a:spLocks noChangeArrowheads="1"/>
              </p:cNvSpPr>
              <p:nvPr/>
            </p:nvSpPr>
            <p:spPr bwMode="auto">
              <a:xfrm>
                <a:off x="1984" y="2248"/>
                <a:ext cx="1016" cy="1032"/>
              </a:xfrm>
              <a:prstGeom prst="ellipse">
                <a:avLst/>
              </a:prstGeom>
              <a:solidFill>
                <a:srgbClr val="33CCFF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80" name="Oval 44"/>
              <p:cNvSpPr>
                <a:spLocks noChangeArrowheads="1"/>
              </p:cNvSpPr>
              <p:nvPr/>
            </p:nvSpPr>
            <p:spPr bwMode="auto">
              <a:xfrm>
                <a:off x="2600" y="2232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179763" y="457200"/>
            <a:ext cx="2763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3: Counting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936750" y="1219200"/>
            <a:ext cx="522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steps are needed to sort n numbers?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533400" y="1828800"/>
            <a:ext cx="73009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Algorithm 1 (Bubble Sort):</a:t>
            </a:r>
            <a:r>
              <a:rPr lang="en-US" altLang="zh-TW">
                <a:solidFill>
                  <a:srgbClr val="0066FF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Every iteration moves the i-th smallest number to the i-th position</a:t>
            </a:r>
          </a:p>
        </p:txBody>
      </p:sp>
      <p:pic>
        <p:nvPicPr>
          <p:cNvPr id="7580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5814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525463" y="3657600"/>
            <a:ext cx="3132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Algorithm 2 (Merge Sort):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681038" y="5186363"/>
            <a:ext cx="33575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Which algorithm runs faster?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57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4: Graph Theory</a:t>
            </a: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1882775" y="1219200"/>
            <a:ext cx="5356225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Graphs, Relations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Degree sequence, Eulerian graphs, isomorphism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Trees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Matching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Coloring</a:t>
            </a:r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1752600" y="6019800"/>
            <a:ext cx="5646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Computer networks, circuit design, data structures</a:t>
            </a:r>
          </a:p>
        </p:txBody>
      </p:sp>
      <p:grpSp>
        <p:nvGrpSpPr>
          <p:cNvPr id="13401" name="Group 89"/>
          <p:cNvGrpSpPr>
            <a:grpSpLocks/>
          </p:cNvGrpSpPr>
          <p:nvPr/>
        </p:nvGrpSpPr>
        <p:grpSpPr bwMode="auto">
          <a:xfrm>
            <a:off x="2286000" y="3962400"/>
            <a:ext cx="1752600" cy="1524000"/>
            <a:chOff x="3264" y="1632"/>
            <a:chExt cx="1104" cy="960"/>
          </a:xfrm>
        </p:grpSpPr>
        <p:sp>
          <p:nvSpPr>
            <p:cNvPr id="13402" name="Oval 90"/>
            <p:cNvSpPr>
              <a:spLocks noChangeArrowheads="1"/>
            </p:cNvSpPr>
            <p:nvPr/>
          </p:nvSpPr>
          <p:spPr bwMode="auto">
            <a:xfrm>
              <a:off x="3504" y="2443"/>
              <a:ext cx="144" cy="14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3" name="Oval 91"/>
            <p:cNvSpPr>
              <a:spLocks noChangeArrowheads="1"/>
            </p:cNvSpPr>
            <p:nvPr/>
          </p:nvSpPr>
          <p:spPr bwMode="auto">
            <a:xfrm>
              <a:off x="326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4" name="Oval 92"/>
            <p:cNvSpPr>
              <a:spLocks noChangeArrowheads="1"/>
            </p:cNvSpPr>
            <p:nvPr/>
          </p:nvSpPr>
          <p:spPr bwMode="auto">
            <a:xfrm>
              <a:off x="422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5" name="Oval 93"/>
            <p:cNvSpPr>
              <a:spLocks noChangeArrowheads="1"/>
            </p:cNvSpPr>
            <p:nvPr/>
          </p:nvSpPr>
          <p:spPr bwMode="auto">
            <a:xfrm>
              <a:off x="3744" y="1632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6" name="Oval 94"/>
            <p:cNvSpPr>
              <a:spLocks noChangeArrowheads="1"/>
            </p:cNvSpPr>
            <p:nvPr/>
          </p:nvSpPr>
          <p:spPr bwMode="auto">
            <a:xfrm>
              <a:off x="3984" y="2448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407" name="AutoShape 95"/>
            <p:cNvCxnSpPr>
              <a:cxnSpLocks noChangeShapeType="1"/>
              <a:stCxn id="13402" idx="6"/>
              <a:endCxn id="13406" idx="2"/>
            </p:cNvCxnSpPr>
            <p:nvPr/>
          </p:nvCxnSpPr>
          <p:spPr bwMode="auto">
            <a:xfrm>
              <a:off x="3648" y="2515"/>
              <a:ext cx="336" cy="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08" name="AutoShape 96"/>
            <p:cNvCxnSpPr>
              <a:cxnSpLocks noChangeShapeType="1"/>
              <a:stCxn id="13405" idx="6"/>
              <a:endCxn id="13404" idx="1"/>
            </p:cNvCxnSpPr>
            <p:nvPr/>
          </p:nvCxnSpPr>
          <p:spPr bwMode="auto">
            <a:xfrm>
              <a:off x="3888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09" name="AutoShape 97"/>
            <p:cNvCxnSpPr>
              <a:cxnSpLocks noChangeShapeType="1"/>
              <a:stCxn id="13404" idx="4"/>
              <a:endCxn id="13406" idx="7"/>
            </p:cNvCxnSpPr>
            <p:nvPr/>
          </p:nvCxnSpPr>
          <p:spPr bwMode="auto">
            <a:xfrm flipH="1">
              <a:off x="4107" y="2112"/>
              <a:ext cx="189" cy="35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0" name="AutoShape 98"/>
            <p:cNvCxnSpPr>
              <a:cxnSpLocks noChangeShapeType="1"/>
              <a:stCxn id="13405" idx="2"/>
              <a:endCxn id="13403" idx="7"/>
            </p:cNvCxnSpPr>
            <p:nvPr/>
          </p:nvCxnSpPr>
          <p:spPr bwMode="auto">
            <a:xfrm flipH="1">
              <a:off x="3387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1" name="AutoShape 99"/>
            <p:cNvCxnSpPr>
              <a:cxnSpLocks noChangeShapeType="1"/>
              <a:stCxn id="13403" idx="4"/>
              <a:endCxn id="13402" idx="1"/>
            </p:cNvCxnSpPr>
            <p:nvPr/>
          </p:nvCxnSpPr>
          <p:spPr bwMode="auto">
            <a:xfrm>
              <a:off x="3336" y="2112"/>
              <a:ext cx="189" cy="35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412" name="Oval 100"/>
            <p:cNvSpPr>
              <a:spLocks noChangeArrowheads="1"/>
            </p:cNvSpPr>
            <p:nvPr/>
          </p:nvSpPr>
          <p:spPr bwMode="auto">
            <a:xfrm>
              <a:off x="3744" y="2064"/>
              <a:ext cx="144" cy="144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413" name="AutoShape 101"/>
            <p:cNvCxnSpPr>
              <a:cxnSpLocks noChangeShapeType="1"/>
              <a:stCxn id="13405" idx="4"/>
              <a:endCxn id="13412" idx="0"/>
            </p:cNvCxnSpPr>
            <p:nvPr/>
          </p:nvCxnSpPr>
          <p:spPr bwMode="auto">
            <a:xfrm>
              <a:off x="3816" y="1776"/>
              <a:ext cx="0" cy="2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4" name="AutoShape 102"/>
            <p:cNvCxnSpPr>
              <a:cxnSpLocks noChangeShapeType="1"/>
              <a:stCxn id="13412" idx="6"/>
              <a:endCxn id="13404" idx="2"/>
            </p:cNvCxnSpPr>
            <p:nvPr/>
          </p:nvCxnSpPr>
          <p:spPr bwMode="auto">
            <a:xfrm flipV="1">
              <a:off x="388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5" name="AutoShape 103"/>
            <p:cNvCxnSpPr>
              <a:cxnSpLocks noChangeShapeType="1"/>
              <a:stCxn id="13412" idx="5"/>
              <a:endCxn id="13406" idx="1"/>
            </p:cNvCxnSpPr>
            <p:nvPr/>
          </p:nvCxnSpPr>
          <p:spPr bwMode="auto">
            <a:xfrm>
              <a:off x="3867" y="2187"/>
              <a:ext cx="138" cy="28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6" name="AutoShape 104"/>
            <p:cNvCxnSpPr>
              <a:cxnSpLocks noChangeShapeType="1"/>
              <a:stCxn id="13412" idx="3"/>
              <a:endCxn id="13402" idx="7"/>
            </p:cNvCxnSpPr>
            <p:nvPr/>
          </p:nvCxnSpPr>
          <p:spPr bwMode="auto">
            <a:xfrm flipH="1">
              <a:off x="3627" y="2187"/>
              <a:ext cx="138" cy="27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7" name="AutoShape 105"/>
            <p:cNvCxnSpPr>
              <a:cxnSpLocks noChangeShapeType="1"/>
              <a:stCxn id="13412" idx="2"/>
              <a:endCxn id="13403" idx="6"/>
            </p:cNvCxnSpPr>
            <p:nvPr/>
          </p:nvCxnSpPr>
          <p:spPr bwMode="auto">
            <a:xfrm flipH="1" flipV="1">
              <a:off x="340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418" name="Oval 106"/>
          <p:cNvSpPr>
            <a:spLocks noChangeArrowheads="1"/>
          </p:cNvSpPr>
          <p:nvPr/>
        </p:nvSpPr>
        <p:spPr bwMode="auto">
          <a:xfrm>
            <a:off x="6019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9" name="Oval 107"/>
          <p:cNvSpPr>
            <a:spLocks noChangeArrowheads="1"/>
          </p:cNvSpPr>
          <p:nvPr/>
        </p:nvSpPr>
        <p:spPr bwMode="auto">
          <a:xfrm>
            <a:off x="65532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0" name="Oval 108"/>
          <p:cNvSpPr>
            <a:spLocks noChangeArrowheads="1"/>
          </p:cNvSpPr>
          <p:nvPr/>
        </p:nvSpPr>
        <p:spPr bwMode="auto">
          <a:xfrm>
            <a:off x="4953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1" name="Oval 109"/>
          <p:cNvSpPr>
            <a:spLocks noChangeArrowheads="1"/>
          </p:cNvSpPr>
          <p:nvPr/>
        </p:nvSpPr>
        <p:spPr bwMode="auto">
          <a:xfrm>
            <a:off x="56388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2" name="Oval 110"/>
          <p:cNvSpPr>
            <a:spLocks noChangeArrowheads="1"/>
          </p:cNvSpPr>
          <p:nvPr/>
        </p:nvSpPr>
        <p:spPr bwMode="auto">
          <a:xfrm>
            <a:off x="6248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3" name="Oval 111"/>
          <p:cNvSpPr>
            <a:spLocks noChangeArrowheads="1"/>
          </p:cNvSpPr>
          <p:nvPr/>
        </p:nvSpPr>
        <p:spPr bwMode="auto">
          <a:xfrm>
            <a:off x="6934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4" name="Oval 112"/>
          <p:cNvSpPr>
            <a:spLocks noChangeArrowheads="1"/>
          </p:cNvSpPr>
          <p:nvPr/>
        </p:nvSpPr>
        <p:spPr bwMode="auto">
          <a:xfrm>
            <a:off x="53340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5" name="Line 113"/>
          <p:cNvSpPr>
            <a:spLocks noChangeShapeType="1"/>
          </p:cNvSpPr>
          <p:nvPr/>
        </p:nvSpPr>
        <p:spPr bwMode="auto">
          <a:xfrm flipH="1">
            <a:off x="5410200" y="3810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6" name="Line 114"/>
          <p:cNvSpPr>
            <a:spLocks noChangeShapeType="1"/>
          </p:cNvSpPr>
          <p:nvPr/>
        </p:nvSpPr>
        <p:spPr bwMode="auto">
          <a:xfrm flipH="1">
            <a:off x="5029200" y="4572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7" name="Line 115"/>
          <p:cNvSpPr>
            <a:spLocks noChangeShapeType="1"/>
          </p:cNvSpPr>
          <p:nvPr/>
        </p:nvSpPr>
        <p:spPr bwMode="auto">
          <a:xfrm>
            <a:off x="5410200" y="4572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8" name="Line 116"/>
          <p:cNvSpPr>
            <a:spLocks noChangeShapeType="1"/>
          </p:cNvSpPr>
          <p:nvPr/>
        </p:nvSpPr>
        <p:spPr bwMode="auto">
          <a:xfrm>
            <a:off x="6096000" y="3810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9" name="Line 117"/>
          <p:cNvSpPr>
            <a:spLocks noChangeShapeType="1"/>
          </p:cNvSpPr>
          <p:nvPr/>
        </p:nvSpPr>
        <p:spPr bwMode="auto">
          <a:xfrm flipH="1">
            <a:off x="6324600" y="4572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0" name="Line 118"/>
          <p:cNvSpPr>
            <a:spLocks noChangeShapeType="1"/>
          </p:cNvSpPr>
          <p:nvPr/>
        </p:nvSpPr>
        <p:spPr bwMode="auto">
          <a:xfrm>
            <a:off x="6629400" y="4572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57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4: Graph Theory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381000" y="3810000"/>
            <a:ext cx="4191000" cy="2286000"/>
            <a:chOff x="480" y="1087"/>
            <a:chExt cx="4512" cy="2753"/>
          </a:xfrm>
        </p:grpSpPr>
        <p:sp>
          <p:nvSpPr>
            <p:cNvPr id="88069" name="Line 5"/>
            <p:cNvSpPr>
              <a:spLocks noChangeShapeType="1"/>
            </p:cNvSpPr>
            <p:nvPr/>
          </p:nvSpPr>
          <p:spPr bwMode="auto">
            <a:xfrm flipH="1">
              <a:off x="1939" y="1632"/>
              <a:ext cx="29" cy="74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912" y="2496"/>
              <a:ext cx="1378" cy="853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 flipV="1">
              <a:off x="2304" y="3360"/>
              <a:ext cx="172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1939" y="2381"/>
              <a:ext cx="317" cy="93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 flipV="1">
              <a:off x="1968" y="1682"/>
              <a:ext cx="2284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2016" y="1584"/>
              <a:ext cx="728" cy="797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 flipH="1">
              <a:off x="1968" y="2381"/>
              <a:ext cx="776" cy="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 flipH="1">
              <a:off x="912" y="2381"/>
              <a:ext cx="1027" cy="6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 flipH="1">
              <a:off x="2352" y="2381"/>
              <a:ext cx="392" cy="931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>
              <a:off x="2784" y="2400"/>
              <a:ext cx="512" cy="35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 flipV="1">
              <a:off x="3312" y="1682"/>
              <a:ext cx="940" cy="718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3360" y="2448"/>
              <a:ext cx="720" cy="864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 flipH="1">
              <a:off x="912" y="1574"/>
              <a:ext cx="1077" cy="82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>
              <a:off x="2064" y="1584"/>
              <a:ext cx="2188" cy="9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3" name="Line 19"/>
            <p:cNvSpPr>
              <a:spLocks noChangeShapeType="1"/>
            </p:cNvSpPr>
            <p:nvPr/>
          </p:nvSpPr>
          <p:spPr bwMode="auto">
            <a:xfrm flipH="1">
              <a:off x="4128" y="1682"/>
              <a:ext cx="124" cy="15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4" name="Line 20"/>
            <p:cNvSpPr>
              <a:spLocks noChangeShapeType="1"/>
            </p:cNvSpPr>
            <p:nvPr/>
          </p:nvSpPr>
          <p:spPr bwMode="auto">
            <a:xfrm>
              <a:off x="1989" y="1574"/>
              <a:ext cx="315" cy="173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5" name="Oval 21"/>
            <p:cNvSpPr>
              <a:spLocks noChangeArrowheads="1"/>
            </p:cNvSpPr>
            <p:nvPr/>
          </p:nvSpPr>
          <p:spPr bwMode="auto">
            <a:xfrm>
              <a:off x="2241" y="3297"/>
              <a:ext cx="100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6" name="Oval 22"/>
            <p:cNvSpPr>
              <a:spLocks noChangeArrowheads="1"/>
            </p:cNvSpPr>
            <p:nvPr/>
          </p:nvSpPr>
          <p:spPr bwMode="auto">
            <a:xfrm>
              <a:off x="4051" y="3297"/>
              <a:ext cx="101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7" name="Oval 23"/>
            <p:cNvSpPr>
              <a:spLocks noChangeArrowheads="1"/>
            </p:cNvSpPr>
            <p:nvPr/>
          </p:nvSpPr>
          <p:spPr bwMode="auto">
            <a:xfrm>
              <a:off x="4201" y="1628"/>
              <a:ext cx="101" cy="10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8" name="Oval 24"/>
            <p:cNvSpPr>
              <a:spLocks noChangeArrowheads="1"/>
            </p:cNvSpPr>
            <p:nvPr/>
          </p:nvSpPr>
          <p:spPr bwMode="auto">
            <a:xfrm>
              <a:off x="1939" y="1520"/>
              <a:ext cx="101" cy="1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9" name="Oval 25"/>
            <p:cNvSpPr>
              <a:spLocks noChangeArrowheads="1"/>
            </p:cNvSpPr>
            <p:nvPr/>
          </p:nvSpPr>
          <p:spPr bwMode="auto">
            <a:xfrm>
              <a:off x="833" y="2381"/>
              <a:ext cx="100" cy="10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0" name="Oval 26"/>
            <p:cNvSpPr>
              <a:spLocks noChangeArrowheads="1"/>
            </p:cNvSpPr>
            <p:nvPr/>
          </p:nvSpPr>
          <p:spPr bwMode="auto">
            <a:xfrm>
              <a:off x="1888" y="2327"/>
              <a:ext cx="101" cy="10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1" name="Oval 27"/>
            <p:cNvSpPr>
              <a:spLocks noChangeArrowheads="1"/>
            </p:cNvSpPr>
            <p:nvPr/>
          </p:nvSpPr>
          <p:spPr bwMode="auto">
            <a:xfrm>
              <a:off x="2693" y="2327"/>
              <a:ext cx="100" cy="10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2" name="Oval 28"/>
            <p:cNvSpPr>
              <a:spLocks noChangeArrowheads="1"/>
            </p:cNvSpPr>
            <p:nvPr/>
          </p:nvSpPr>
          <p:spPr bwMode="auto">
            <a:xfrm>
              <a:off x="3247" y="2381"/>
              <a:ext cx="100" cy="1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8093" name="Picture 29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104"/>
              <a:ext cx="720" cy="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4" name="Picture 30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219"/>
              <a:ext cx="353" cy="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5" name="Picture 31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" y="1087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6" name="Picture 32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" y="3500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7" name="Picture 33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" y="3500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8" name="Picture 34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544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9" name="Picture 35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2496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100" name="Picture 36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448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8103" name="Picture 39" descr="usa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43000"/>
            <a:ext cx="4343400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1447800" y="2057400"/>
            <a:ext cx="232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color a map?</a:t>
            </a:r>
          </a:p>
        </p:txBody>
      </p:sp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4860925" y="4689475"/>
            <a:ext cx="3362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send data efficiently?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25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Course Material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03429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Textbook: Discrete Mathematics </a:t>
            </a:r>
            <a:r>
              <a:rPr lang="en-US" altLang="zh-TW" dirty="0" smtClean="0"/>
              <a:t>and its Applications, 7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ed</a:t>
            </a: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r>
              <a:rPr lang="en-US" altLang="zh-TW" dirty="0" smtClean="0"/>
              <a:t>   </a:t>
            </a:r>
            <a:r>
              <a:rPr lang="en-US" altLang="zh-TW" dirty="0"/>
              <a:t>Author: </a:t>
            </a:r>
            <a:r>
              <a:rPr lang="en-US" altLang="zh-TW" dirty="0" smtClean="0"/>
              <a:t>Kenneth H. Rosen</a:t>
            </a: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r>
              <a:rPr lang="en-US" altLang="zh-TW" dirty="0" smtClean="0"/>
              <a:t>   </a:t>
            </a:r>
            <a:r>
              <a:rPr lang="en-US" altLang="zh-TW" dirty="0"/>
              <a:t>Publisher: </a:t>
            </a:r>
            <a:r>
              <a:rPr lang="en-US" altLang="zh-TW" dirty="0" smtClean="0"/>
              <a:t>McGraw Hill</a:t>
            </a:r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 smtClean="0"/>
              <a:t>Reference Texts (links available at the course-page):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 smtClean="0"/>
              <a:t>  Course </a:t>
            </a:r>
            <a:r>
              <a:rPr lang="en-US" altLang="zh-TW" dirty="0"/>
              <a:t>notes from “mathematics for computer science</a:t>
            </a:r>
            <a:r>
              <a:rPr lang="en-US" altLang="zh-TW" dirty="0" smtClean="0"/>
              <a:t>”</a:t>
            </a:r>
          </a:p>
          <a:p>
            <a:pPr marL="742950" lvl="1" indent="-285750"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Discrete Mathematics, Lecture Notes, by L. </a:t>
            </a:r>
            <a:r>
              <a:rPr lang="en-US" altLang="en-US" dirty="0" err="1" smtClean="0"/>
              <a:t>Lov</a:t>
            </a:r>
            <a:r>
              <a:rPr lang="en-US" altLang="en-US" dirty="0" smtClean="0"/>
              <a:t> ́</a:t>
            </a:r>
            <a:r>
              <a:rPr lang="en-US" altLang="en-US" dirty="0" err="1" smtClean="0"/>
              <a:t>asz</a:t>
            </a:r>
            <a:r>
              <a:rPr lang="en-US" altLang="en-US" dirty="0" smtClean="0"/>
              <a:t> and </a:t>
            </a:r>
          </a:p>
          <a:p>
            <a:pPr lvl="1">
              <a:buClr>
                <a:srgbClr val="A50021"/>
              </a:buClr>
            </a:pPr>
            <a:r>
              <a:rPr lang="en-US" altLang="en-US" dirty="0" smtClean="0"/>
              <a:t>K. </a:t>
            </a:r>
            <a:r>
              <a:rPr lang="en-US" altLang="en-US" dirty="0" err="1" smtClean="0"/>
              <a:t>Vesztergombi</a:t>
            </a:r>
            <a:endParaRPr lang="en-US" altLang="en-US" dirty="0" smtClean="0"/>
          </a:p>
          <a:p>
            <a:pPr lvl="1">
              <a:buClr>
                <a:srgbClr val="A50021"/>
              </a:buClr>
            </a:pP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14600" y="457200"/>
            <a:ext cx="4056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Objectives of This Course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57188" y="1752600"/>
            <a:ext cx="84296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To learn basic mathematical concepts, e.g. sets, functions, graphs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To be familiar with formal mathematical reasoning, e.g. logic, proofs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To improve problem solving skills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To see the connections between discrete mathematics and computer science</a:t>
            </a:r>
          </a:p>
          <a:p>
            <a:pPr eaLnBrk="0" hangingPunct="0"/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86000" y="4648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altLang="en-US" sz="2400" i="1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193925" y="5353050"/>
            <a:ext cx="428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0" lang="en-US" altLang="en-US" sz="240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370263" y="4114800"/>
          <a:ext cx="2403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3" imgW="761760" imgH="228600" progId="Equation.DSMT4">
                  <p:embed/>
                </p:oleObj>
              </mc:Choice>
              <mc:Fallback>
                <p:oleObj name="Equation" r:id="rId3" imgW="7617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4114800"/>
                        <a:ext cx="24034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981200" y="5029200"/>
            <a:ext cx="38830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400">
                <a:solidFill>
                  <a:srgbClr val="137117"/>
                </a:solidFill>
              </a:rPr>
              <a:t>Familiar?</a:t>
            </a:r>
          </a:p>
          <a:p>
            <a:pPr algn="ctr">
              <a:lnSpc>
                <a:spcPct val="150000"/>
              </a:lnSpc>
            </a:pPr>
            <a:r>
              <a:rPr kumimoji="0" lang="en-US" altLang="zh-TW" sz="2400">
                <a:solidFill>
                  <a:srgbClr val="000000"/>
                </a:solidFill>
              </a:rPr>
              <a:t>Obvious?</a:t>
            </a:r>
            <a:endParaRPr kumimoji="0" lang="en-US" altLang="zh-TW" sz="2400">
              <a:solidFill>
                <a:srgbClr val="CC0000"/>
              </a:solidFill>
            </a:endParaRPr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3429000" y="1524000"/>
            <a:ext cx="1719263" cy="2493963"/>
            <a:chOff x="2160" y="960"/>
            <a:chExt cx="1083" cy="1571"/>
          </a:xfrm>
        </p:grpSpPr>
        <p:grpSp>
          <p:nvGrpSpPr>
            <p:cNvPr id="33799" name="Group 7"/>
            <p:cNvGrpSpPr>
              <a:grpSpLocks/>
            </p:cNvGrpSpPr>
            <p:nvPr/>
          </p:nvGrpSpPr>
          <p:grpSpPr bwMode="auto">
            <a:xfrm>
              <a:off x="2160" y="960"/>
              <a:ext cx="1083" cy="1571"/>
              <a:chOff x="3330" y="1104"/>
              <a:chExt cx="918" cy="1500"/>
            </a:xfrm>
          </p:grpSpPr>
          <p:grpSp>
            <p:nvGrpSpPr>
              <p:cNvPr id="33800" name="Group 8"/>
              <p:cNvGrpSpPr>
                <a:grpSpLocks/>
              </p:cNvGrpSpPr>
              <p:nvPr/>
            </p:nvGrpSpPr>
            <p:grpSpPr bwMode="auto">
              <a:xfrm>
                <a:off x="3330" y="1104"/>
                <a:ext cx="918" cy="1248"/>
                <a:chOff x="2322" y="1152"/>
                <a:chExt cx="918" cy="1248"/>
              </a:xfrm>
            </p:grpSpPr>
            <p:sp>
              <p:nvSpPr>
                <p:cNvPr id="3380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945" y="1536"/>
                  <a:ext cx="195" cy="3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3380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22" y="1632"/>
                  <a:ext cx="207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33803" name="AutoShape 11"/>
                <p:cNvSpPr>
                  <a:spLocks noChangeArrowheads="1"/>
                </p:cNvSpPr>
                <p:nvPr/>
              </p:nvSpPr>
              <p:spPr bwMode="auto">
                <a:xfrm>
                  <a:off x="2520" y="1152"/>
                  <a:ext cx="720" cy="1248"/>
                </a:xfrm>
                <a:prstGeom prst="rtTriangle">
                  <a:avLst/>
                </a:prstGeom>
                <a:solidFill>
                  <a:srgbClr val="0099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804" name="Text Box 12"/>
              <p:cNvSpPr txBox="1">
                <a:spLocks noChangeArrowheads="1"/>
              </p:cNvSpPr>
              <p:nvPr/>
            </p:nvSpPr>
            <p:spPr bwMode="auto">
              <a:xfrm>
                <a:off x="3756" y="2256"/>
                <a:ext cx="207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3200" i="1">
                    <a:solidFill>
                      <a:srgbClr val="00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33805" name="Group 13"/>
            <p:cNvGrpSpPr>
              <a:grpSpLocks/>
            </p:cNvGrpSpPr>
            <p:nvPr/>
          </p:nvGrpSpPr>
          <p:grpSpPr bwMode="auto">
            <a:xfrm>
              <a:off x="2397" y="2167"/>
              <a:ext cx="113" cy="100"/>
              <a:chOff x="2544" y="2304"/>
              <a:chExt cx="96" cy="96"/>
            </a:xfrm>
          </p:grpSpPr>
          <p:sp>
            <p:nvSpPr>
              <p:cNvPr id="33806" name="Line 14"/>
              <p:cNvSpPr>
                <a:spLocks noChangeShapeType="1"/>
              </p:cNvSpPr>
              <p:nvPr/>
            </p:nvSpPr>
            <p:spPr bwMode="auto">
              <a:xfrm>
                <a:off x="2544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2895600" y="457200"/>
            <a:ext cx="330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Pythagorean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35113" y="240982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38250" y="35687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914400" y="1600200"/>
            <a:ext cx="1096963" cy="2057400"/>
          </a:xfrm>
          <a:prstGeom prst="rtTriangle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906463" y="3460750"/>
            <a:ext cx="193675" cy="190500"/>
            <a:chOff x="576" y="2170"/>
            <a:chExt cx="122" cy="120"/>
          </a:xfrm>
        </p:grpSpPr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 flipV="1">
              <a:off x="576" y="2170"/>
              <a:ext cx="12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695" y="2175"/>
              <a:ext cx="0" cy="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5181600" y="1600200"/>
            <a:ext cx="1096963" cy="205740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2286000" y="1600200"/>
            <a:ext cx="1096963" cy="2057400"/>
          </a:xfrm>
          <a:prstGeom prst="rtTriangle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3200">
              <a:latin typeface="Times New Roman" pitchFamily="18" charset="0"/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3717925" y="1600200"/>
            <a:ext cx="1096963" cy="2057400"/>
          </a:xfrm>
          <a:prstGeom prst="rtTriangle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6705600" y="2667000"/>
            <a:ext cx="960438" cy="960438"/>
            <a:chOff x="4224" y="1680"/>
            <a:chExt cx="605" cy="605"/>
          </a:xfrm>
        </p:grpSpPr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4224" y="1680"/>
              <a:ext cx="605" cy="6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30" name="Group 14"/>
            <p:cNvGrpSpPr>
              <a:grpSpLocks/>
            </p:cNvGrpSpPr>
            <p:nvPr/>
          </p:nvGrpSpPr>
          <p:grpSpPr bwMode="auto">
            <a:xfrm>
              <a:off x="4225" y="2164"/>
              <a:ext cx="122" cy="120"/>
              <a:chOff x="576" y="2170"/>
              <a:chExt cx="122" cy="120"/>
            </a:xfrm>
          </p:grpSpPr>
          <p:sp>
            <p:nvSpPr>
              <p:cNvPr id="34831" name="Line 15"/>
              <p:cNvSpPr>
                <a:spLocks noChangeShapeType="1"/>
              </p:cNvSpPr>
              <p:nvPr/>
            </p:nvSpPr>
            <p:spPr bwMode="auto">
              <a:xfrm flipV="1">
                <a:off x="576" y="2170"/>
                <a:ext cx="12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Line 16"/>
              <p:cNvSpPr>
                <a:spLocks noChangeShapeType="1"/>
              </p:cNvSpPr>
              <p:nvPr/>
            </p:nvSpPr>
            <p:spPr bwMode="auto">
              <a:xfrm>
                <a:off x="695" y="2175"/>
                <a:ext cx="0" cy="1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928938" y="4953000"/>
            <a:ext cx="32845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TW">
                <a:solidFill>
                  <a:srgbClr val="000000"/>
                </a:solidFill>
              </a:rPr>
              <a:t>(i)   a c</a:t>
            </a:r>
            <a:r>
              <a:rPr kumimoji="0" lang="en-US" altLang="zh-TW">
                <a:solidFill>
                  <a:srgbClr val="000000"/>
                </a:solidFill>
                <a:sym typeface="Symbol" pitchFamily="18" charset="2"/>
              </a:rPr>
              <a:t>c </a:t>
            </a:r>
            <a:r>
              <a:rPr kumimoji="0" lang="en-US" altLang="zh-TW">
                <a:solidFill>
                  <a:srgbClr val="000000"/>
                </a:solidFill>
              </a:rPr>
              <a:t>square, and then</a:t>
            </a:r>
          </a:p>
          <a:p>
            <a:pPr>
              <a:lnSpc>
                <a:spcPct val="15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(ii)  an a</a:t>
            </a:r>
            <a:r>
              <a:rPr kumimoji="0" lang="en-US" altLang="zh-TW">
                <a:solidFill>
                  <a:srgbClr val="000000"/>
                </a:solidFill>
                <a:sym typeface="Symbol" pitchFamily="18" charset="2"/>
              </a:rPr>
              <a:t>a</a:t>
            </a:r>
            <a:r>
              <a:rPr kumimoji="0" lang="en-US" altLang="zh-TW">
                <a:solidFill>
                  <a:srgbClr val="000000"/>
                </a:solidFill>
              </a:rPr>
              <a:t> &amp; a b</a:t>
            </a:r>
            <a:r>
              <a:rPr kumimoji="0" lang="en-US" altLang="zh-TW">
                <a:solidFill>
                  <a:srgbClr val="000000"/>
                </a:solidFill>
                <a:sym typeface="Symbol" pitchFamily="18" charset="2"/>
              </a:rPr>
              <a:t>b</a:t>
            </a:r>
            <a:r>
              <a:rPr kumimoji="0" lang="en-US" altLang="zh-TW">
                <a:solidFill>
                  <a:srgbClr val="000000"/>
                </a:solidFill>
              </a:rPr>
              <a:t> square</a:t>
            </a:r>
            <a:endParaRPr lang="en-US" altLang="zh-TW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678238" y="457200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Good Proof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858000" y="3581400"/>
            <a:ext cx="658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b-a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295400" y="4343400"/>
            <a:ext cx="652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show that these five pieces can be rearranged into: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96200" y="2895600"/>
            <a:ext cx="658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b-a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371600" y="6096000"/>
            <a:ext cx="351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And then we can conclude that </a:t>
            </a:r>
          </a:p>
        </p:txBody>
      </p:sp>
      <p:pic>
        <p:nvPicPr>
          <p:cNvPr id="34839" name="Picture 2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19800"/>
            <a:ext cx="213360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3" grpId="0"/>
      <p:bldP spid="34835" grpId="0"/>
      <p:bldP spid="34836" grpId="0"/>
      <p:bldP spid="34837" grpId="0"/>
      <p:bldP spid="3483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 rot="1768937">
            <a:off x="5143500" y="3441700"/>
            <a:ext cx="1143000" cy="198120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 rot="7183246">
            <a:off x="4025900" y="4610100"/>
            <a:ext cx="1143000" cy="1981200"/>
          </a:xfrm>
          <a:prstGeom prst="rtTriangle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0" lang="en-US" altLang="en-US" sz="3200">
              <a:latin typeface="Times New Roman" pitchFamily="18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 rot="-3596887">
            <a:off x="3962400" y="2324100"/>
            <a:ext cx="1143000" cy="1981200"/>
          </a:xfrm>
          <a:prstGeom prst="rtTriangle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0" lang="en-US" altLang="en-US" sz="3200">
              <a:latin typeface="Times New Roman" pitchFamily="18" charset="0"/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 rot="12577164">
            <a:off x="2844800" y="3492500"/>
            <a:ext cx="1143000" cy="1981200"/>
          </a:xfrm>
          <a:prstGeom prst="rtTriangle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152900" y="52578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448300" y="42672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390900" y="41910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765550" y="4876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533900" y="4953000"/>
            <a:ext cx="38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422775" y="32004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 rot="1800000">
            <a:off x="4173538" y="4051300"/>
            <a:ext cx="795337" cy="7953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 rot="-3562255">
            <a:off x="3808413" y="395128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altLang="zh-TW" sz="2000" b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678238" y="457200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Good Proof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362200" y="1371600"/>
            <a:ext cx="437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five pieces can be rearranged into: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3603625" y="1995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>
                <a:solidFill>
                  <a:srgbClr val="000000"/>
                </a:solidFill>
              </a:rPr>
              <a:t>(i)   a c</a:t>
            </a:r>
            <a:r>
              <a:rPr kumimoji="0" lang="en-US" altLang="zh-TW">
                <a:solidFill>
                  <a:srgbClr val="000000"/>
                </a:solidFill>
                <a:sym typeface="Symbol" pitchFamily="18" charset="2"/>
              </a:rPr>
              <a:t>c </a:t>
            </a:r>
            <a:r>
              <a:rPr kumimoji="0" lang="en-US" altLang="zh-TW">
                <a:solidFill>
                  <a:srgbClr val="000000"/>
                </a:solidFill>
              </a:rPr>
              <a:t>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35113" y="368617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3714750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38250" y="48450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914400" y="2876550"/>
            <a:ext cx="1096963" cy="2057400"/>
          </a:xfrm>
          <a:prstGeom prst="rtTriangle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906463" y="4737100"/>
            <a:ext cx="193675" cy="190500"/>
            <a:chOff x="576" y="2170"/>
            <a:chExt cx="122" cy="120"/>
          </a:xfrm>
        </p:grpSpPr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 flipV="1">
              <a:off x="576" y="2170"/>
              <a:ext cx="12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695" y="2175"/>
              <a:ext cx="0" cy="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5181600" y="2876550"/>
            <a:ext cx="1096963" cy="205740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2286000" y="2876550"/>
            <a:ext cx="1096963" cy="2057400"/>
          </a:xfrm>
          <a:prstGeom prst="rtTriangle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3200">
              <a:latin typeface="Times New Roman" pitchFamily="18" charset="0"/>
            </a:endParaRP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3717925" y="2876550"/>
            <a:ext cx="1096963" cy="2057400"/>
          </a:xfrm>
          <a:prstGeom prst="rtTriangle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6791325" y="4132263"/>
            <a:ext cx="1655763" cy="1277937"/>
            <a:chOff x="4278" y="1799"/>
            <a:chExt cx="1043" cy="805"/>
          </a:xfrm>
        </p:grpSpPr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4278" y="2239"/>
              <a:ext cx="4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zh-TW" sz="3200" b="1" i="1">
                  <a:solidFill>
                    <a:srgbClr val="000000"/>
                  </a:solidFill>
                  <a:latin typeface="Times New Roman" pitchFamily="18" charset="0"/>
                </a:rPr>
                <a:t>b-a</a:t>
              </a: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4864" y="1799"/>
              <a:ext cx="4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zh-TW" sz="3200" b="1" i="1">
                  <a:solidFill>
                    <a:srgbClr val="000000"/>
                  </a:solidFill>
                  <a:latin typeface="Times New Roman" pitchFamily="18" charset="0"/>
                </a:rPr>
                <a:t>b-a</a:t>
              </a:r>
            </a:p>
          </p:txBody>
        </p:sp>
      </p:grpSp>
      <p:grpSp>
        <p:nvGrpSpPr>
          <p:cNvPr id="36879" name="Group 15"/>
          <p:cNvGrpSpPr>
            <a:grpSpLocks/>
          </p:cNvGrpSpPr>
          <p:nvPr/>
        </p:nvGrpSpPr>
        <p:grpSpPr bwMode="auto">
          <a:xfrm>
            <a:off x="6705600" y="3943350"/>
            <a:ext cx="960438" cy="960438"/>
            <a:chOff x="4224" y="1680"/>
            <a:chExt cx="605" cy="605"/>
          </a:xfrm>
        </p:grpSpPr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4224" y="1680"/>
              <a:ext cx="605" cy="6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81" name="Group 17"/>
            <p:cNvGrpSpPr>
              <a:grpSpLocks/>
            </p:cNvGrpSpPr>
            <p:nvPr/>
          </p:nvGrpSpPr>
          <p:grpSpPr bwMode="auto">
            <a:xfrm>
              <a:off x="4225" y="2164"/>
              <a:ext cx="122" cy="120"/>
              <a:chOff x="576" y="2170"/>
              <a:chExt cx="122" cy="120"/>
            </a:xfrm>
          </p:grpSpPr>
          <p:sp>
            <p:nvSpPr>
              <p:cNvPr id="36882" name="Line 18"/>
              <p:cNvSpPr>
                <a:spLocks noChangeShapeType="1"/>
              </p:cNvSpPr>
              <p:nvPr/>
            </p:nvSpPr>
            <p:spPr bwMode="auto">
              <a:xfrm flipV="1">
                <a:off x="576" y="2170"/>
                <a:ext cx="12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3" name="Line 19"/>
              <p:cNvSpPr>
                <a:spLocks noChangeShapeType="1"/>
              </p:cNvSpPr>
              <p:nvPr/>
            </p:nvSpPr>
            <p:spPr bwMode="auto">
              <a:xfrm>
                <a:off x="695" y="2175"/>
                <a:ext cx="0" cy="1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678238" y="457200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Good Proof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219200" y="1524000"/>
            <a:ext cx="664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rearrange them into an axa square and a bxb square?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4800600" y="2514600"/>
            <a:ext cx="1143000" cy="198120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 rot="10800000">
            <a:off x="4800600" y="2514600"/>
            <a:ext cx="1143000" cy="1981200"/>
          </a:xfrm>
          <a:prstGeom prst="rtTriangle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 rot="16200000">
            <a:off x="3238500" y="2095500"/>
            <a:ext cx="1143000" cy="1981200"/>
          </a:xfrm>
          <a:prstGeom prst="rtTriangle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 rot="5400000">
            <a:off x="3238500" y="2095500"/>
            <a:ext cx="1143000" cy="1981200"/>
          </a:xfrm>
          <a:prstGeom prst="rtTriangle">
            <a:avLst/>
          </a:prstGeom>
          <a:solidFill>
            <a:srgbClr val="DDDDDD">
              <a:alpha val="8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105400" y="58674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5105400" y="58674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4038600" y="449580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4038600" y="36576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943600" y="3276600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482850" y="27955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244850" y="34813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3962400" y="2514600"/>
            <a:ext cx="0" cy="11430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963988" y="3670300"/>
            <a:ext cx="822325" cy="8223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AutoShape 15"/>
          <p:cNvSpPr>
            <a:spLocks noChangeAspect="1" noChangeArrowheads="1" noTextEdit="1"/>
          </p:cNvSpPr>
          <p:nvPr/>
        </p:nvSpPr>
        <p:spPr bwMode="auto">
          <a:xfrm>
            <a:off x="3543300" y="4275138"/>
            <a:ext cx="1970088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099050" y="4027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062413" y="4040188"/>
            <a:ext cx="658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914400" y="5881688"/>
            <a:ext cx="727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74 proofs in http://www.cut-the-knot.org/pythagoras/index.shtml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724400" y="4891088"/>
            <a:ext cx="38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7909" name="AutoShape 21"/>
          <p:cNvSpPr>
            <a:spLocks/>
          </p:cNvSpPr>
          <p:nvPr/>
        </p:nvSpPr>
        <p:spPr bwMode="auto">
          <a:xfrm rot="5400000">
            <a:off x="4800600" y="3810000"/>
            <a:ext cx="304800" cy="1981200"/>
          </a:xfrm>
          <a:prstGeom prst="rightBrace">
            <a:avLst>
              <a:gd name="adj1" fmla="val 54167"/>
              <a:gd name="adj2" fmla="val 50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678238" y="457200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Good 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 animBg="1"/>
      <p:bldP spid="37907" grpId="0"/>
      <p:bldP spid="37908" grpId="0"/>
      <p:bldP spid="3790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geometric-parad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209800"/>
            <a:ext cx="486727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Bad Proof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539875" y="1066800"/>
            <a:ext cx="600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similar rearrangement technique shows that 65=64…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889250" y="1600200"/>
            <a:ext cx="3375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What’s wrong with the proof?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021013" y="457200"/>
            <a:ext cx="307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Mathematical Proof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914400" y="1219200"/>
            <a:ext cx="728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To prove mathematical theorems, we need a more rigorous system.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953000" y="5530850"/>
            <a:ext cx="3810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/>
              <a:t>http://en.wikipedia.org/wiki/Pythagorean_theorem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57200" y="5500688"/>
            <a:ext cx="4433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Euclid’s proof of Pythagorean’s theorem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57200" y="1828800"/>
            <a:ext cx="8228013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standard procedure for proving mathematical theorems is invented by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Euclid in 300BC.  First he started with five </a:t>
            </a:r>
            <a:r>
              <a:rPr lang="en-US" altLang="zh-TW" b="1">
                <a:solidFill>
                  <a:srgbClr val="003366"/>
                </a:solidFill>
              </a:rPr>
              <a:t>axioms </a:t>
            </a:r>
            <a:r>
              <a:rPr lang="en-US" altLang="zh-TW"/>
              <a:t>(the truth of these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statements are taken for granted).  Then he uses </a:t>
            </a:r>
            <a:r>
              <a:rPr lang="en-US" altLang="zh-TW" b="1">
                <a:solidFill>
                  <a:srgbClr val="003366"/>
                </a:solidFill>
              </a:rPr>
              <a:t>logic</a:t>
            </a:r>
            <a:r>
              <a:rPr lang="en-US" altLang="zh-TW"/>
              <a:t> to deduce the truth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of other statements.</a:t>
            </a: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457200" y="3881438"/>
            <a:ext cx="8512175" cy="13208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zh-TW" sz="1000">
              <a:latin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en-US" altLang="zh-TW" sz="1000">
                <a:latin typeface="Arial" charset="0"/>
              </a:rPr>
              <a:t>It is possible to draw a </a:t>
            </a:r>
            <a:r>
              <a:rPr lang="en-US" altLang="zh-TW" sz="1000">
                <a:latin typeface="Arial" charset="0"/>
                <a:hlinkClick r:id="rId2" tooltip="Straight line"/>
              </a:rPr>
              <a:t>straight line</a:t>
            </a:r>
            <a:r>
              <a:rPr lang="en-US" altLang="zh-TW" sz="1000">
                <a:latin typeface="Arial" charset="0"/>
              </a:rPr>
              <a:t> from any point to any other point. </a:t>
            </a:r>
          </a:p>
          <a:p>
            <a:pPr eaLnBrk="0" hangingPunct="0">
              <a:buFontTx/>
              <a:buAutoNum type="arabicPeriod" startAt="2"/>
            </a:pPr>
            <a:r>
              <a:rPr lang="en-US" altLang="zh-TW" sz="1000">
                <a:latin typeface="Arial" charset="0"/>
              </a:rPr>
              <a:t>It is possible to produce a </a:t>
            </a:r>
            <a:r>
              <a:rPr lang="en-US" altLang="zh-TW" sz="1000">
                <a:latin typeface="Arial" charset="0"/>
                <a:hlinkClick r:id="rId3" tooltip="Finite"/>
              </a:rPr>
              <a:t>finite</a:t>
            </a:r>
            <a:r>
              <a:rPr lang="en-US" altLang="zh-TW" sz="1000">
                <a:latin typeface="Arial" charset="0"/>
              </a:rPr>
              <a:t> straight line continuously in a straight line. </a:t>
            </a:r>
          </a:p>
          <a:p>
            <a:pPr eaLnBrk="0" hangingPunct="0">
              <a:buFontTx/>
              <a:buAutoNum type="arabicPeriod" startAt="3"/>
            </a:pPr>
            <a:r>
              <a:rPr lang="en-US" altLang="zh-TW" sz="1000">
                <a:latin typeface="Arial" charset="0"/>
              </a:rPr>
              <a:t>It is possible to describe a </a:t>
            </a:r>
            <a:r>
              <a:rPr lang="en-US" altLang="zh-TW" sz="1000">
                <a:latin typeface="Arial" charset="0"/>
                <a:hlinkClick r:id="rId4" tooltip="Circle"/>
              </a:rPr>
              <a:t>circle</a:t>
            </a:r>
            <a:r>
              <a:rPr lang="en-US" altLang="zh-TW" sz="1000">
                <a:latin typeface="Arial" charset="0"/>
              </a:rPr>
              <a:t> with any center and any radius. </a:t>
            </a:r>
          </a:p>
          <a:p>
            <a:pPr eaLnBrk="0" hangingPunct="0">
              <a:buFontTx/>
              <a:buAutoNum type="arabicPeriod" startAt="4"/>
            </a:pPr>
            <a:r>
              <a:rPr lang="en-US" altLang="zh-TW" sz="1000">
                <a:latin typeface="Arial" charset="0"/>
              </a:rPr>
              <a:t>It is true that all </a:t>
            </a:r>
            <a:r>
              <a:rPr lang="en-US" altLang="zh-TW" sz="1000">
                <a:latin typeface="Arial" charset="0"/>
                <a:hlinkClick r:id="rId5" tooltip="Right angle"/>
              </a:rPr>
              <a:t>right angles</a:t>
            </a:r>
            <a:r>
              <a:rPr lang="en-US" altLang="zh-TW" sz="1000">
                <a:latin typeface="Arial" charset="0"/>
              </a:rPr>
              <a:t> are equal to one another. </a:t>
            </a:r>
          </a:p>
          <a:p>
            <a:pPr eaLnBrk="0" hangingPunct="0">
              <a:buFontTx/>
              <a:buAutoNum type="arabicPeriod" startAt="5"/>
            </a:pPr>
            <a:r>
              <a:rPr lang="en-US" altLang="zh-TW" sz="1000">
                <a:latin typeface="Arial" charset="0"/>
              </a:rPr>
              <a:t>("</a:t>
            </a:r>
            <a:r>
              <a:rPr lang="en-US" altLang="zh-TW" sz="1000">
                <a:latin typeface="Arial" charset="0"/>
                <a:hlinkClick r:id="rId6" tooltip="Parallel postulate"/>
              </a:rPr>
              <a:t>Parallel postulate</a:t>
            </a:r>
            <a:r>
              <a:rPr lang="en-US" altLang="zh-TW" sz="1000">
                <a:latin typeface="Arial" charset="0"/>
              </a:rPr>
              <a:t>") It is true that, if a straight line falling on two straight lines make the </a:t>
            </a:r>
            <a:r>
              <a:rPr lang="en-US" altLang="zh-TW" sz="1000">
                <a:latin typeface="Arial" charset="0"/>
                <a:hlinkClick r:id="rId7" tooltip="Polygon"/>
              </a:rPr>
              <a:t>interior angles</a:t>
            </a:r>
            <a:r>
              <a:rPr lang="en-US" altLang="zh-TW" sz="1000">
                <a:latin typeface="Arial" charset="0"/>
              </a:rPr>
              <a:t> on the same side less than two right angles, </a:t>
            </a:r>
          </a:p>
          <a:p>
            <a:pPr eaLnBrk="0" hangingPunct="0"/>
            <a:r>
              <a:rPr lang="en-US" altLang="zh-TW" sz="1000">
                <a:latin typeface="Arial" charset="0"/>
              </a:rPr>
              <a:t>   the two straight lines, if produced indefinitely, </a:t>
            </a:r>
            <a:r>
              <a:rPr lang="en-US" altLang="zh-TW" sz="1000">
                <a:latin typeface="Arial" charset="0"/>
                <a:hlinkClick r:id="rId8" tooltip="Line-line intersection"/>
              </a:rPr>
              <a:t>intersect</a:t>
            </a:r>
            <a:r>
              <a:rPr lang="en-US" altLang="zh-TW" sz="1000">
                <a:latin typeface="Arial" charset="0"/>
              </a:rPr>
              <a:t> on that side on which are the </a:t>
            </a:r>
            <a:r>
              <a:rPr lang="en-US" altLang="zh-TW" sz="1000">
                <a:latin typeface="Arial" charset="0"/>
                <a:hlinkClick r:id="rId9" tooltip="Angles"/>
              </a:rPr>
              <a:t>angles</a:t>
            </a:r>
            <a:r>
              <a:rPr lang="en-US" altLang="zh-TW" sz="1000">
                <a:latin typeface="Arial" charset="0"/>
              </a:rPr>
              <a:t> less than the two right angles. </a:t>
            </a:r>
          </a:p>
          <a:p>
            <a:pPr eaLnBrk="0" hangingPunct="0"/>
            <a:endParaRPr lang="en-US" altLang="zh-TW" sz="1000">
              <a:latin typeface="Arial" charset="0"/>
            </a:endParaRP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 flipH="1">
            <a:off x="4724400" y="25146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  <p:bldP spid="90119" grpId="0"/>
      <p:bldP spid="90122" grpId="0" animBg="1"/>
      <p:bldP spid="90124" grpId="0" animBg="1"/>
      <p:bldP spid="9012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741613" y="457200"/>
            <a:ext cx="3659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Statement (Proposition)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60499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A </a:t>
            </a:r>
            <a:r>
              <a:rPr kumimoji="0" lang="en-US" altLang="en-US" i="1">
                <a:solidFill>
                  <a:srgbClr val="0000FF"/>
                </a:solidFill>
              </a:rPr>
              <a:t>Statement</a:t>
            </a:r>
            <a:r>
              <a:rPr kumimoji="0" lang="en-US" altLang="en-US">
                <a:solidFill>
                  <a:srgbClr val="000000"/>
                </a:solidFill>
              </a:rPr>
              <a:t> is a sentence that is either </a:t>
            </a:r>
            <a:r>
              <a:rPr kumimoji="0" lang="en-US" altLang="en-US" b="1">
                <a:solidFill>
                  <a:srgbClr val="008000"/>
                </a:solidFill>
              </a:rPr>
              <a:t>True</a:t>
            </a:r>
            <a:r>
              <a:rPr kumimoji="0" lang="en-US" altLang="en-US">
                <a:solidFill>
                  <a:srgbClr val="000000"/>
                </a:solidFill>
              </a:rPr>
              <a:t> or </a:t>
            </a:r>
            <a:r>
              <a:rPr kumimoji="0" lang="en-US" altLang="en-US" b="1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667000"/>
            <a:ext cx="124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Examples: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752600" y="4419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CC0000"/>
                </a:solidFill>
              </a:rPr>
              <a:t>Non-</a:t>
            </a:r>
            <a:r>
              <a:rPr kumimoji="0" lang="en-US" altLang="en-US">
                <a:solidFill>
                  <a:srgbClr val="0000FF"/>
                </a:solidFill>
              </a:rPr>
              <a:t>examples: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971925" y="44196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x+y&gt;0</a:t>
            </a:r>
          </a:p>
          <a:p>
            <a:endParaRPr kumimoji="0" lang="en-US" altLang="en-US">
              <a:solidFill>
                <a:srgbClr val="000000"/>
              </a:solidFill>
            </a:endParaRPr>
          </a:p>
          <a:p>
            <a:r>
              <a:rPr kumimoji="0" lang="en-US" altLang="en-US">
                <a:solidFill>
                  <a:srgbClr val="000000"/>
                </a:solidFill>
              </a:rPr>
              <a:t>x</a:t>
            </a:r>
            <a:r>
              <a:rPr kumimoji="0" lang="en-US" altLang="en-US" baseline="30000">
                <a:solidFill>
                  <a:srgbClr val="000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+y</a:t>
            </a:r>
            <a:r>
              <a:rPr kumimoji="0" lang="en-US" altLang="en-US" baseline="30000">
                <a:solidFill>
                  <a:srgbClr val="000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=z</a:t>
            </a:r>
            <a:r>
              <a:rPr kumimoji="0" lang="en-US" altLang="en-US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827588" y="2590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True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827588" y="30622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363913" y="2632075"/>
            <a:ext cx="1101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 + 2 = 4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363913" y="3089275"/>
            <a:ext cx="112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 x 3 = 8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79788" y="3622675"/>
            <a:ext cx="246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787009911 is a prime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895600" y="5562600"/>
            <a:ext cx="5257800" cy="6508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They are true for some values of x and y </a:t>
            </a:r>
          </a:p>
          <a:p>
            <a:r>
              <a:rPr lang="en-US" altLang="zh-TW"/>
              <a:t>but are false for some other values of x and 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  <p:bldP spid="43015" grpId="0"/>
      <p:bldP spid="43016" grpId="0"/>
      <p:bldP spid="43017" grpId="0"/>
      <p:bldP spid="43018" grpId="0"/>
      <p:bldP spid="43019" grpId="0"/>
      <p:bldP spid="4302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3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Logic Operators</a:t>
            </a:r>
          </a:p>
        </p:txBody>
      </p:sp>
      <p:pic>
        <p:nvPicPr>
          <p:cNvPr id="91139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3429000"/>
            <a:ext cx="280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2292350" y="3284538"/>
            <a:ext cx="2051050" cy="2659062"/>
            <a:chOff x="1707" y="1902"/>
            <a:chExt cx="1292" cy="1675"/>
          </a:xfrm>
        </p:grpSpPr>
        <p:sp>
          <p:nvSpPr>
            <p:cNvPr id="91141" name="Rectangle 5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4" name="Rectangle 8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91146" name="Group 10"/>
          <p:cNvGrpSpPr>
            <a:grpSpLocks/>
          </p:cNvGrpSpPr>
          <p:nvPr/>
        </p:nvGrpSpPr>
        <p:grpSpPr bwMode="auto">
          <a:xfrm>
            <a:off x="522288" y="3284538"/>
            <a:ext cx="1770062" cy="2659062"/>
            <a:chOff x="592" y="1902"/>
            <a:chExt cx="1115" cy="1675"/>
          </a:xfrm>
        </p:grpSpPr>
        <p:sp>
          <p:nvSpPr>
            <p:cNvPr id="91147" name="Rectangle 11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50" name="Rectangle 14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51" name="Rectangle 15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52" name="Rectangle 16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53" name="Rectangle 17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54" name="Rectangle 18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55" name="Rectangle 19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91156" name="Rectangle 20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91157" name="Group 21"/>
          <p:cNvGrpSpPr>
            <a:grpSpLocks/>
          </p:cNvGrpSpPr>
          <p:nvPr/>
        </p:nvGrpSpPr>
        <p:grpSpPr bwMode="auto">
          <a:xfrm>
            <a:off x="1360488" y="3284538"/>
            <a:ext cx="931862" cy="2659062"/>
            <a:chOff x="1120" y="1902"/>
            <a:chExt cx="587" cy="1675"/>
          </a:xfrm>
        </p:grpSpPr>
        <p:sp>
          <p:nvSpPr>
            <p:cNvPr id="91158" name="Line 22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23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160" name="Group 24"/>
          <p:cNvGrpSpPr>
            <a:grpSpLocks/>
          </p:cNvGrpSpPr>
          <p:nvPr/>
        </p:nvGrpSpPr>
        <p:grpSpPr bwMode="auto">
          <a:xfrm>
            <a:off x="522288" y="3271838"/>
            <a:ext cx="3821112" cy="2659062"/>
            <a:chOff x="592" y="1894"/>
            <a:chExt cx="2407" cy="1675"/>
          </a:xfrm>
        </p:grpSpPr>
        <p:grpSp>
          <p:nvGrpSpPr>
            <p:cNvPr id="91161" name="Group 25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91162" name="Line 26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3" name="Line 27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4" name="Line 28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5" name="Line 29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66" name="Group 30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91167" name="Group 31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91168" name="Line 32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69" name="Line 33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0" name="Line 34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171" name="Line 35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91172" name="Object 36"/>
          <p:cNvGraphicFramePr>
            <a:graphicFrameLocks noChangeAspect="1"/>
          </p:cNvGraphicFramePr>
          <p:nvPr/>
        </p:nvGraphicFramePr>
        <p:xfrm>
          <a:off x="4097338" y="36052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9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36052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174" name="Picture 3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429000"/>
            <a:ext cx="280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1175" name="Object 39"/>
          <p:cNvGraphicFramePr>
            <a:graphicFrameLocks noChangeAspect="1"/>
          </p:cNvGraphicFramePr>
          <p:nvPr/>
        </p:nvGraphicFramePr>
        <p:xfrm>
          <a:off x="1295400" y="2438400"/>
          <a:ext cx="23622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0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23622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6559550" y="3284538"/>
            <a:ext cx="2051050" cy="2659062"/>
            <a:chOff x="1707" y="1902"/>
            <a:chExt cx="1292" cy="1675"/>
          </a:xfrm>
        </p:grpSpPr>
        <p:sp>
          <p:nvSpPr>
            <p:cNvPr id="91177" name="Rectangle 41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78" name="Rectangle 42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79" name="Rectangle 43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80" name="Rectangle 44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81" name="Rectangle 45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91182" name="Group 46"/>
          <p:cNvGrpSpPr>
            <a:grpSpLocks/>
          </p:cNvGrpSpPr>
          <p:nvPr/>
        </p:nvGrpSpPr>
        <p:grpSpPr bwMode="auto">
          <a:xfrm>
            <a:off x="4789488" y="3284538"/>
            <a:ext cx="1770062" cy="2659062"/>
            <a:chOff x="592" y="1902"/>
            <a:chExt cx="1115" cy="1675"/>
          </a:xfrm>
        </p:grpSpPr>
        <p:sp>
          <p:nvSpPr>
            <p:cNvPr id="91183" name="Rectangle 47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84" name="Rectangle 48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85" name="Rectangle 49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86" name="Rectangle 50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87" name="Rectangle 51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88" name="Rectangle 52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89" name="Rectangle 53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90" name="Rectangle 54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91" name="Rectangle 55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91192" name="Rectangle 56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91193" name="Group 57"/>
          <p:cNvGrpSpPr>
            <a:grpSpLocks/>
          </p:cNvGrpSpPr>
          <p:nvPr/>
        </p:nvGrpSpPr>
        <p:grpSpPr bwMode="auto">
          <a:xfrm>
            <a:off x="5627688" y="3284538"/>
            <a:ext cx="931862" cy="2659062"/>
            <a:chOff x="1120" y="1902"/>
            <a:chExt cx="587" cy="1675"/>
          </a:xfrm>
        </p:grpSpPr>
        <p:sp>
          <p:nvSpPr>
            <p:cNvPr id="91194" name="Line 58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95" name="Line 59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196" name="Group 60"/>
          <p:cNvGrpSpPr>
            <a:grpSpLocks/>
          </p:cNvGrpSpPr>
          <p:nvPr/>
        </p:nvGrpSpPr>
        <p:grpSpPr bwMode="auto">
          <a:xfrm>
            <a:off x="4789488" y="3271838"/>
            <a:ext cx="3821112" cy="2659062"/>
            <a:chOff x="592" y="1894"/>
            <a:chExt cx="2407" cy="1675"/>
          </a:xfrm>
        </p:grpSpPr>
        <p:grpSp>
          <p:nvGrpSpPr>
            <p:cNvPr id="91197" name="Group 61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91198" name="Line 62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9" name="Line 63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0" name="Line 64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1" name="Line 65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202" name="Group 66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91203" name="Group 67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91204" name="Line 68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05" name="Line 69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06" name="Line 70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207" name="Line 71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91208" name="Object 72"/>
          <p:cNvGraphicFramePr>
            <a:graphicFrameLocks noChangeAspect="1"/>
          </p:cNvGraphicFramePr>
          <p:nvPr/>
        </p:nvGraphicFramePr>
        <p:xfrm>
          <a:off x="8364538" y="36052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1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4538" y="36052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09" name="Object 73"/>
          <p:cNvGraphicFramePr>
            <a:graphicFrameLocks noChangeAspect="1"/>
          </p:cNvGraphicFramePr>
          <p:nvPr/>
        </p:nvGraphicFramePr>
        <p:xfrm>
          <a:off x="5715000" y="2452688"/>
          <a:ext cx="20574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2" name="Equation" r:id="rId12" imgW="622080" imgH="203040" progId="Equation.3">
                  <p:embed/>
                </p:oleObj>
              </mc:Choice>
              <mc:Fallback>
                <p:oleObj name="Equation" r:id="rId12" imgW="622080" imgH="20304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52688"/>
                        <a:ext cx="20574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12" name="Object 76"/>
          <p:cNvGraphicFramePr>
            <a:graphicFrameLocks noChangeAspect="1"/>
          </p:cNvGraphicFramePr>
          <p:nvPr/>
        </p:nvGraphicFramePr>
        <p:xfrm>
          <a:off x="1295400" y="1447800"/>
          <a:ext cx="23209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3" name="Equation" r:id="rId14" imgW="736560" imgH="203040" progId="Equation.3">
                  <p:embed/>
                </p:oleObj>
              </mc:Choice>
              <mc:Fallback>
                <p:oleObj name="Equation" r:id="rId14" imgW="736560" imgH="20304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47800"/>
                        <a:ext cx="232092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213" name="Text Box 77"/>
          <p:cNvSpPr txBox="1">
            <a:spLocks noChangeArrowheads="1"/>
          </p:cNvSpPr>
          <p:nvPr/>
        </p:nvSpPr>
        <p:spPr bwMode="auto">
          <a:xfrm>
            <a:off x="4198938" y="1600200"/>
            <a:ext cx="25066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~p is true if p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957513" y="457200"/>
            <a:ext cx="322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Course Requirements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284538" y="1755775"/>
            <a:ext cx="2743059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</a:t>
            </a:r>
            <a:r>
              <a:rPr lang="en-US" altLang="zh-TW" dirty="0" smtClean="0"/>
              <a:t>Minors: 30</a:t>
            </a:r>
            <a:r>
              <a:rPr lang="en-US" altLang="zh-TW" dirty="0"/>
              <a:t>%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endParaRPr lang="en-US" altLang="zh-TW" dirty="0"/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</a:t>
            </a:r>
            <a:r>
              <a:rPr lang="en-US" altLang="zh-TW" dirty="0" smtClean="0"/>
              <a:t>Lecture Quizzes</a:t>
            </a:r>
            <a:r>
              <a:rPr lang="en-US" altLang="zh-TW" dirty="0"/>
              <a:t>:</a:t>
            </a:r>
            <a:r>
              <a:rPr lang="en-US" altLang="zh-TW" dirty="0" smtClean="0"/>
              <a:t> 25%</a:t>
            </a:r>
            <a:endParaRPr lang="en-US" altLang="zh-TW" dirty="0"/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endParaRPr lang="en-US" altLang="zh-TW" dirty="0"/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</a:t>
            </a:r>
            <a:r>
              <a:rPr lang="en-US" altLang="zh-TW" dirty="0" smtClean="0"/>
              <a:t>Tutorial Quizzes</a:t>
            </a:r>
            <a:r>
              <a:rPr lang="en-US" altLang="zh-TW" dirty="0"/>
              <a:t>:</a:t>
            </a:r>
            <a:r>
              <a:rPr lang="en-US" altLang="zh-TW" dirty="0" smtClean="0"/>
              <a:t> </a:t>
            </a:r>
            <a:r>
              <a:rPr lang="en-US" altLang="zh-TW" dirty="0"/>
              <a:t>10%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endParaRPr lang="en-US" altLang="zh-TW" dirty="0"/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</a:t>
            </a:r>
            <a:r>
              <a:rPr lang="en-US" altLang="zh-TW" dirty="0" smtClean="0"/>
              <a:t>Major</a:t>
            </a:r>
            <a:r>
              <a:rPr lang="en-US" altLang="zh-TW" dirty="0" smtClean="0"/>
              <a:t> 35%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27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Compound Statement</a:t>
            </a:r>
          </a:p>
        </p:txBody>
      </p:sp>
      <p:sp>
        <p:nvSpPr>
          <p:cNvPr id="67663" name="Text Box 79"/>
          <p:cNvSpPr txBox="1">
            <a:spLocks noChangeArrowheads="1"/>
          </p:cNvSpPr>
          <p:nvPr/>
        </p:nvSpPr>
        <p:spPr bwMode="auto">
          <a:xfrm>
            <a:off x="1981200" y="1524000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 = “it is hot”</a:t>
            </a:r>
          </a:p>
        </p:txBody>
      </p:sp>
      <p:sp>
        <p:nvSpPr>
          <p:cNvPr id="67664" name="Text Box 80"/>
          <p:cNvSpPr txBox="1">
            <a:spLocks noChangeArrowheads="1"/>
          </p:cNvSpPr>
          <p:nvPr/>
        </p:nvSpPr>
        <p:spPr bwMode="auto">
          <a:xfrm>
            <a:off x="4665663" y="1538288"/>
            <a:ext cx="1806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q = “it is sunny”</a:t>
            </a:r>
          </a:p>
        </p:txBody>
      </p:sp>
      <p:sp>
        <p:nvSpPr>
          <p:cNvPr id="67665" name="Text Box 81"/>
          <p:cNvSpPr txBox="1">
            <a:spLocks noChangeArrowheads="1"/>
          </p:cNvSpPr>
          <p:nvPr/>
        </p:nvSpPr>
        <p:spPr bwMode="auto">
          <a:xfrm>
            <a:off x="1752600" y="2695575"/>
            <a:ext cx="30130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hot and sunny</a:t>
            </a:r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It is not hot but sunny</a:t>
            </a:r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It is neither hot nor sunny</a:t>
            </a:r>
          </a:p>
        </p:txBody>
      </p:sp>
      <p:pic>
        <p:nvPicPr>
          <p:cNvPr id="67667" name="Picture 8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7921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71" name="Picture 8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0" y="3595688"/>
            <a:ext cx="10033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73" name="Picture 8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38" y="4352925"/>
            <a:ext cx="124936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Exclusive-Or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759075" y="1309688"/>
            <a:ext cx="18129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coffee “or” tea</a:t>
            </a: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flipH="1">
            <a:off x="4724400" y="15382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248275" y="1066800"/>
            <a:ext cx="612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4400">
                <a:solidFill>
                  <a:srgbClr val="000000"/>
                </a:solidFill>
                <a:latin typeface="Times New Roman" pitchFamily="18" charset="0"/>
                <a:sym typeface="Euclid Symbol" pitchFamily="18" charset="2"/>
              </a:rPr>
              <a:t>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5791200" y="1233488"/>
            <a:ext cx="147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exclusive-or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379538" y="1905000"/>
            <a:ext cx="638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construct a compound statement for exclusive-or?</a:t>
            </a:r>
          </a:p>
        </p:txBody>
      </p:sp>
      <p:graphicFrame>
        <p:nvGraphicFramePr>
          <p:cNvPr id="68659" name="Group 51"/>
          <p:cNvGraphicFramePr>
            <a:graphicFrameLocks noGrp="1"/>
          </p:cNvGraphicFramePr>
          <p:nvPr/>
        </p:nvGraphicFramePr>
        <p:xfrm>
          <a:off x="609600" y="2822575"/>
          <a:ext cx="3429000" cy="25908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Euclid Symbol" pitchFamily="18" charset="2"/>
                        </a:rPr>
                        <a:t> q</a:t>
                      </a:r>
                      <a:endParaRPr kumimoji="0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  <a:sym typeface="Euclid 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60" name="Text Box 52"/>
          <p:cNvSpPr txBox="1">
            <a:spLocks noChangeArrowheads="1"/>
          </p:cNvSpPr>
          <p:nvPr/>
        </p:nvSpPr>
        <p:spPr bwMode="auto">
          <a:xfrm>
            <a:off x="4860925" y="2667000"/>
            <a:ext cx="330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Look at the true rows</a:t>
            </a:r>
          </a:p>
        </p:txBody>
      </p:sp>
      <p:sp>
        <p:nvSpPr>
          <p:cNvPr id="68661" name="Line 53"/>
          <p:cNvSpPr>
            <a:spLocks noChangeShapeType="1"/>
          </p:cNvSpPr>
          <p:nvPr/>
        </p:nvSpPr>
        <p:spPr bwMode="auto">
          <a:xfrm flipH="1">
            <a:off x="4114800" y="28956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62" name="Line 54"/>
          <p:cNvSpPr>
            <a:spLocks noChangeShapeType="1"/>
          </p:cNvSpPr>
          <p:nvPr/>
        </p:nvSpPr>
        <p:spPr bwMode="auto">
          <a:xfrm flipH="1">
            <a:off x="4114800" y="2895600"/>
            <a:ext cx="762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8663" name="Picture 5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30988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71" name="Text Box 63"/>
          <p:cNvSpPr txBox="1">
            <a:spLocks noChangeArrowheads="1"/>
          </p:cNvSpPr>
          <p:nvPr/>
        </p:nvSpPr>
        <p:spPr bwMode="auto">
          <a:xfrm>
            <a:off x="4860925" y="2667000"/>
            <a:ext cx="330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Look at the true rows</a:t>
            </a:r>
          </a:p>
        </p:txBody>
      </p:sp>
      <p:sp>
        <p:nvSpPr>
          <p:cNvPr id="68672" name="Line 64"/>
          <p:cNvSpPr>
            <a:spLocks noChangeShapeType="1"/>
          </p:cNvSpPr>
          <p:nvPr/>
        </p:nvSpPr>
        <p:spPr bwMode="auto">
          <a:xfrm flipH="1">
            <a:off x="4114800" y="28956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4" name="Line 66"/>
          <p:cNvSpPr>
            <a:spLocks noChangeShapeType="1"/>
          </p:cNvSpPr>
          <p:nvPr/>
        </p:nvSpPr>
        <p:spPr bwMode="auto">
          <a:xfrm flipH="1">
            <a:off x="4114800" y="2895600"/>
            <a:ext cx="762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5" name="Text Box 67"/>
          <p:cNvSpPr txBox="1">
            <a:spLocks noChangeArrowheads="1"/>
          </p:cNvSpPr>
          <p:nvPr/>
        </p:nvSpPr>
        <p:spPr bwMode="auto">
          <a:xfrm>
            <a:off x="4860925" y="2667000"/>
            <a:ext cx="33194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Look at the true rows</a:t>
            </a:r>
          </a:p>
        </p:txBody>
      </p:sp>
      <p:sp>
        <p:nvSpPr>
          <p:cNvPr id="68676" name="Line 68"/>
          <p:cNvSpPr>
            <a:spLocks noChangeShapeType="1"/>
          </p:cNvSpPr>
          <p:nvPr/>
        </p:nvSpPr>
        <p:spPr bwMode="auto">
          <a:xfrm flipH="1">
            <a:off x="4114800" y="28956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0" name="Text Box 72"/>
          <p:cNvSpPr txBox="1">
            <a:spLocks noChangeArrowheads="1"/>
          </p:cNvSpPr>
          <p:nvPr/>
        </p:nvSpPr>
        <p:spPr bwMode="auto">
          <a:xfrm>
            <a:off x="4937125" y="3394075"/>
            <a:ext cx="3475038" cy="12017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Want the formula to be true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exactly when the input belongs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to a “true” row.</a:t>
            </a:r>
          </a:p>
        </p:txBody>
      </p:sp>
      <p:sp>
        <p:nvSpPr>
          <p:cNvPr id="68681" name="Text Box 73"/>
          <p:cNvSpPr txBox="1">
            <a:spLocks noChangeArrowheads="1"/>
          </p:cNvSpPr>
          <p:nvPr/>
        </p:nvSpPr>
        <p:spPr bwMode="auto">
          <a:xfrm>
            <a:off x="457200" y="5715000"/>
            <a:ext cx="73310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input is the second row exactly if this sub-formula is satisfied</a:t>
            </a:r>
          </a:p>
        </p:txBody>
      </p:sp>
      <p:sp>
        <p:nvSpPr>
          <p:cNvPr id="68682" name="Line 74"/>
          <p:cNvSpPr>
            <a:spLocks noChangeShapeType="1"/>
          </p:cNvSpPr>
          <p:nvPr/>
        </p:nvSpPr>
        <p:spPr bwMode="auto">
          <a:xfrm flipV="1">
            <a:off x="5257800" y="5334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3" name="Text Box 75"/>
          <p:cNvSpPr txBox="1">
            <a:spLocks noChangeArrowheads="1"/>
          </p:cNvSpPr>
          <p:nvPr/>
        </p:nvSpPr>
        <p:spPr bwMode="auto">
          <a:xfrm>
            <a:off x="76200" y="6262688"/>
            <a:ext cx="8978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And the formula is true exactly when the input is the second row </a:t>
            </a:r>
            <a:r>
              <a:rPr lang="en-US" altLang="zh-TW">
                <a:solidFill>
                  <a:srgbClr val="A50021"/>
                </a:solidFill>
              </a:rPr>
              <a:t>or</a:t>
            </a:r>
            <a:r>
              <a:rPr lang="en-US" altLang="zh-TW"/>
              <a:t> the third row.</a:t>
            </a:r>
          </a:p>
        </p:txBody>
      </p:sp>
      <p:sp>
        <p:nvSpPr>
          <p:cNvPr id="68684" name="Line 76"/>
          <p:cNvSpPr>
            <a:spLocks noChangeShapeType="1"/>
          </p:cNvSpPr>
          <p:nvPr/>
        </p:nvSpPr>
        <p:spPr bwMode="auto">
          <a:xfrm flipH="1" flipV="1">
            <a:off x="6553200" y="5334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2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nimBg="1"/>
      <p:bldP spid="68616" grpId="0"/>
      <p:bldP spid="68617" grpId="0"/>
      <p:bldP spid="68618" grpId="0"/>
      <p:bldP spid="68660" grpId="0"/>
      <p:bldP spid="68661" grpId="0" animBg="1"/>
      <p:bldP spid="68662" grpId="0" animBg="1"/>
      <p:bldP spid="68671" grpId="0"/>
      <p:bldP spid="68672" grpId="0" animBg="1"/>
      <p:bldP spid="68674" grpId="0" animBg="1"/>
      <p:bldP spid="68675" grpId="0" animBg="1"/>
      <p:bldP spid="68676" grpId="0" animBg="1"/>
      <p:bldP spid="68680" grpId="0" animBg="1"/>
      <p:bldP spid="68681" grpId="0" animBg="1"/>
      <p:bldP spid="68682" grpId="0" animBg="1"/>
      <p:bldP spid="68683" grpId="0"/>
      <p:bldP spid="6868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Exclusive-Or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759075" y="1309688"/>
            <a:ext cx="18129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coffee “or” tea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 flipH="1">
            <a:off x="4724400" y="15382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5248275" y="1066800"/>
            <a:ext cx="612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4400">
                <a:solidFill>
                  <a:srgbClr val="000000"/>
                </a:solidFill>
                <a:latin typeface="Times New Roman" pitchFamily="18" charset="0"/>
                <a:sym typeface="Euclid Symbol" pitchFamily="18" charset="2"/>
              </a:rPr>
              <a:t>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5791200" y="1233488"/>
            <a:ext cx="147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exclusive-or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379538" y="1905000"/>
            <a:ext cx="638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construct a compound statement for exclusive-or?</a:t>
            </a:r>
          </a:p>
        </p:txBody>
      </p:sp>
      <p:graphicFrame>
        <p:nvGraphicFramePr>
          <p:cNvPr id="102408" name="Group 8"/>
          <p:cNvGraphicFramePr>
            <a:graphicFrameLocks noGrp="1"/>
          </p:cNvGraphicFramePr>
          <p:nvPr/>
        </p:nvGraphicFramePr>
        <p:xfrm>
          <a:off x="609600" y="2822575"/>
          <a:ext cx="3429000" cy="25908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Euclid Symbol" pitchFamily="18" charset="2"/>
                        </a:rPr>
                        <a:t> q</a:t>
                      </a:r>
                      <a:endParaRPr kumimoji="0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  <a:sym typeface="Euclid 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4876800" y="2743200"/>
            <a:ext cx="34258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2: Look at the false rows</a:t>
            </a:r>
          </a:p>
        </p:txBody>
      </p:sp>
      <p:sp>
        <p:nvSpPr>
          <p:cNvPr id="102439" name="Line 39"/>
          <p:cNvSpPr>
            <a:spLocks noChangeShapeType="1"/>
          </p:cNvSpPr>
          <p:nvPr/>
        </p:nvSpPr>
        <p:spPr bwMode="auto">
          <a:xfrm flipH="1">
            <a:off x="4114800" y="3048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0" name="Line 40"/>
          <p:cNvSpPr>
            <a:spLocks noChangeShapeType="1"/>
          </p:cNvSpPr>
          <p:nvPr/>
        </p:nvSpPr>
        <p:spPr bwMode="auto">
          <a:xfrm flipH="1">
            <a:off x="4114800" y="3048000"/>
            <a:ext cx="68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41" name="Picture 4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60938"/>
            <a:ext cx="381000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1" name="Text Box 51"/>
          <p:cNvSpPr txBox="1">
            <a:spLocks noChangeArrowheads="1"/>
          </p:cNvSpPr>
          <p:nvPr/>
        </p:nvSpPr>
        <p:spPr bwMode="auto">
          <a:xfrm>
            <a:off x="4937125" y="3394075"/>
            <a:ext cx="3255963" cy="12017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Want the formula to be true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exactly when the input does</a:t>
            </a:r>
          </a:p>
          <a:p>
            <a:pPr>
              <a:lnSpc>
                <a:spcPct val="150000"/>
              </a:lnSpc>
            </a:pPr>
            <a:r>
              <a:rPr lang="en-US" altLang="zh-TW" b="1"/>
              <a:t>not</a:t>
            </a:r>
            <a:r>
              <a:rPr lang="en-US" altLang="zh-TW"/>
              <a:t> belong to a “false” row.</a:t>
            </a:r>
          </a:p>
        </p:txBody>
      </p:sp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457200" y="5715000"/>
            <a:ext cx="71104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input is the first row exactly if this sub-formula is satisfied</a:t>
            </a:r>
          </a:p>
        </p:txBody>
      </p:sp>
      <p:sp>
        <p:nvSpPr>
          <p:cNvPr id="102453" name="Line 53"/>
          <p:cNvSpPr>
            <a:spLocks noChangeShapeType="1"/>
          </p:cNvSpPr>
          <p:nvPr/>
        </p:nvSpPr>
        <p:spPr bwMode="auto">
          <a:xfrm flipV="1">
            <a:off x="5257800" y="5334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4" name="Text Box 54"/>
          <p:cNvSpPr txBox="1">
            <a:spLocks noChangeArrowheads="1"/>
          </p:cNvSpPr>
          <p:nvPr/>
        </p:nvSpPr>
        <p:spPr bwMode="auto">
          <a:xfrm>
            <a:off x="76200" y="6262688"/>
            <a:ext cx="9058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And the formula is true exactly when the input is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in the 1</a:t>
            </a:r>
            <a:r>
              <a:rPr lang="en-US" altLang="zh-TW" baseline="30000"/>
              <a:t>st</a:t>
            </a:r>
            <a:r>
              <a:rPr lang="en-US" altLang="zh-TW"/>
              <a:t> row </a:t>
            </a:r>
            <a:r>
              <a:rPr lang="en-US" altLang="zh-TW">
                <a:solidFill>
                  <a:srgbClr val="A50021"/>
                </a:solidFill>
              </a:rPr>
              <a:t>and</a:t>
            </a:r>
            <a:r>
              <a:rPr lang="en-US" altLang="zh-TW"/>
              <a:t> the 4</a:t>
            </a:r>
            <a:r>
              <a:rPr lang="en-US" altLang="zh-TW" baseline="30000"/>
              <a:t>th</a:t>
            </a:r>
            <a:r>
              <a:rPr lang="en-US" altLang="zh-TW"/>
              <a:t> row.</a:t>
            </a:r>
          </a:p>
        </p:txBody>
      </p:sp>
      <p:sp>
        <p:nvSpPr>
          <p:cNvPr id="102455" name="Line 55"/>
          <p:cNvSpPr>
            <a:spLocks noChangeShapeType="1"/>
          </p:cNvSpPr>
          <p:nvPr/>
        </p:nvSpPr>
        <p:spPr bwMode="auto">
          <a:xfrm flipH="1" flipV="1">
            <a:off x="6553200" y="5334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4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8" grpId="0" animBg="1"/>
      <p:bldP spid="102439" grpId="0" animBg="1"/>
      <p:bldP spid="102440" grpId="0" animBg="1"/>
      <p:bldP spid="102451" grpId="0" animBg="1"/>
      <p:bldP spid="102452" grpId="0" animBg="1"/>
      <p:bldP spid="102453" grpId="0" animBg="1"/>
      <p:bldP spid="102454" grpId="0"/>
      <p:bldP spid="10245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63875" y="457200"/>
            <a:ext cx="295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Logical Equivalence</a:t>
            </a:r>
          </a:p>
        </p:txBody>
      </p:sp>
      <p:graphicFrame>
        <p:nvGraphicFramePr>
          <p:cNvPr id="69680" name="Group 48"/>
          <p:cNvGraphicFramePr>
            <a:graphicFrameLocks noGrp="1"/>
          </p:cNvGraphicFramePr>
          <p:nvPr/>
        </p:nvGraphicFramePr>
        <p:xfrm>
          <a:off x="609600" y="2133600"/>
          <a:ext cx="8001000" cy="2895601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6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84" name="Text Box 52"/>
          <p:cNvSpPr txBox="1">
            <a:spLocks noChangeArrowheads="1"/>
          </p:cNvSpPr>
          <p:nvPr/>
        </p:nvSpPr>
        <p:spPr bwMode="auto">
          <a:xfrm>
            <a:off x="1143000" y="5410200"/>
            <a:ext cx="69500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Logical equivalence</a:t>
            </a:r>
            <a:r>
              <a:rPr lang="en-US" altLang="zh-TW"/>
              <a:t>: Two statements have the same truth table</a:t>
            </a:r>
          </a:p>
        </p:txBody>
      </p:sp>
      <p:pic>
        <p:nvPicPr>
          <p:cNvPr id="69685" name="Picture 5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71600"/>
            <a:ext cx="41910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87" name="Picture 5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2286000"/>
            <a:ext cx="792162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90" name="Line 58"/>
          <p:cNvSpPr>
            <a:spLocks noChangeShapeType="1"/>
          </p:cNvSpPr>
          <p:nvPr/>
        </p:nvSpPr>
        <p:spPr bwMode="auto">
          <a:xfrm>
            <a:off x="6705600" y="1676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91" name="Picture 5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2289175"/>
            <a:ext cx="82708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92" name="Picture 6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2262188"/>
            <a:ext cx="13208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93" name="Rectangle 61"/>
          <p:cNvSpPr>
            <a:spLocks noChangeArrowheads="1"/>
          </p:cNvSpPr>
          <p:nvPr/>
        </p:nvSpPr>
        <p:spPr bwMode="auto">
          <a:xfrm>
            <a:off x="3505200" y="1828800"/>
            <a:ext cx="914400" cy="350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4" name="Rectangle 62"/>
          <p:cNvSpPr>
            <a:spLocks noChangeArrowheads="1"/>
          </p:cNvSpPr>
          <p:nvPr/>
        </p:nvSpPr>
        <p:spPr bwMode="auto">
          <a:xfrm>
            <a:off x="7467600" y="1828800"/>
            <a:ext cx="914400" cy="350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5" name="Text Box 63"/>
          <p:cNvSpPr txBox="1">
            <a:spLocks noChangeArrowheads="1"/>
          </p:cNvSpPr>
          <p:nvPr/>
        </p:nvSpPr>
        <p:spPr bwMode="auto">
          <a:xfrm>
            <a:off x="533400" y="1371600"/>
            <a:ext cx="27876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3: Guess and check</a:t>
            </a:r>
          </a:p>
        </p:txBody>
      </p:sp>
      <p:sp>
        <p:nvSpPr>
          <p:cNvPr id="69697" name="Text Box 65"/>
          <p:cNvSpPr txBox="1">
            <a:spLocks noChangeArrowheads="1"/>
          </p:cNvSpPr>
          <p:nvPr/>
        </p:nvSpPr>
        <p:spPr bwMode="auto">
          <a:xfrm>
            <a:off x="152400" y="5943600"/>
            <a:ext cx="89439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 you see, there are many different ways to write the same logical formula.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One can always use a truth table to check whether two statements are equivalent.</a:t>
            </a:r>
          </a:p>
        </p:txBody>
      </p:sp>
    </p:spTree>
    <p:extLst>
      <p:ext uri="{BB962C8B-B14F-4D97-AF65-F5344CB8AC3E}">
        <p14:creationId xmlns:p14="http://schemas.microsoft.com/office/powerpoint/2010/main" val="221027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84" grpId="0" animBg="1"/>
      <p:bldP spid="69690" grpId="0" animBg="1"/>
      <p:bldP spid="69693" grpId="0" animBg="1"/>
      <p:bldP spid="69694" grpId="0" animBg="1"/>
      <p:bldP spid="69695" grpId="0" animBg="1"/>
      <p:bldP spid="6969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648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Writing Logical Formula for a Truth Table</a:t>
            </a:r>
          </a:p>
        </p:txBody>
      </p:sp>
      <p:pic>
        <p:nvPicPr>
          <p:cNvPr id="103497" name="Picture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38250"/>
            <a:ext cx="62484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98" name="Text Box 74"/>
          <p:cNvSpPr txBox="1">
            <a:spLocks noChangeArrowheads="1"/>
          </p:cNvSpPr>
          <p:nvPr/>
        </p:nvSpPr>
        <p:spPr bwMode="auto">
          <a:xfrm>
            <a:off x="457200" y="1924050"/>
            <a:ext cx="15144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Digital logic:</a:t>
            </a:r>
          </a:p>
        </p:txBody>
      </p:sp>
      <p:sp>
        <p:nvSpPr>
          <p:cNvPr id="103499" name="Text Box 75"/>
          <p:cNvSpPr txBox="1">
            <a:spLocks noChangeArrowheads="1"/>
          </p:cNvSpPr>
          <p:nvPr/>
        </p:nvSpPr>
        <p:spPr bwMode="auto">
          <a:xfrm>
            <a:off x="533400" y="3671888"/>
            <a:ext cx="6135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digital circuit, we can construct the truth table.</a:t>
            </a:r>
          </a:p>
        </p:txBody>
      </p:sp>
      <p:sp>
        <p:nvSpPr>
          <p:cNvPr id="103500" name="Text Box 76"/>
          <p:cNvSpPr txBox="1">
            <a:spLocks noChangeArrowheads="1"/>
          </p:cNvSpPr>
          <p:nvPr/>
        </p:nvSpPr>
        <p:spPr bwMode="auto">
          <a:xfrm>
            <a:off x="593725" y="4384675"/>
            <a:ext cx="79136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Now, suppose we are given only the truth table (i.e. the specification),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how can we construct a circuit (i.e. formula) that has the same function?</a:t>
            </a:r>
          </a:p>
        </p:txBody>
      </p:sp>
    </p:spTree>
    <p:extLst>
      <p:ext uri="{BB962C8B-B14F-4D97-AF65-F5344CB8AC3E}">
        <p14:creationId xmlns:p14="http://schemas.microsoft.com/office/powerpoint/2010/main" val="249003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99" grpId="0"/>
      <p:bldP spid="10350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648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Writing Logical Formula for a Truth Table</a:t>
            </a:r>
          </a:p>
        </p:txBody>
      </p:sp>
      <p:graphicFrame>
        <p:nvGraphicFramePr>
          <p:cNvPr id="95235" name="Group 3"/>
          <p:cNvGraphicFramePr>
            <a:graphicFrameLocks noGrp="1"/>
          </p:cNvGraphicFramePr>
          <p:nvPr/>
        </p:nvGraphicFramePr>
        <p:xfrm>
          <a:off x="2413000" y="2505075"/>
          <a:ext cx="2895600" cy="32918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09600"/>
                <a:gridCol w="914400"/>
              </a:tblGrid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output</a:t>
                      </a: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  <a:sym typeface="Euclid 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5289" name="Picture 5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43225"/>
            <a:ext cx="11938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0" name="Picture 5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89300"/>
            <a:ext cx="14081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1" name="Picture 5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3670300"/>
            <a:ext cx="14081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2" name="Picture 6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4006850"/>
            <a:ext cx="1622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3" name="Picture 6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87850"/>
            <a:ext cx="13779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4" name="Picture 6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4737100"/>
            <a:ext cx="15922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5" name="Picture 6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5073650"/>
            <a:ext cx="15922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6" name="Picture 6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54650"/>
            <a:ext cx="18065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99" name="Text Box 67"/>
          <p:cNvSpPr txBox="1">
            <a:spLocks noChangeArrowheads="1"/>
          </p:cNvSpPr>
          <p:nvPr/>
        </p:nvSpPr>
        <p:spPr bwMode="auto">
          <a:xfrm>
            <a:off x="736600" y="1447800"/>
            <a:ext cx="2352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Use idea 1 or idea 2.</a:t>
            </a:r>
          </a:p>
        </p:txBody>
      </p:sp>
      <p:sp>
        <p:nvSpPr>
          <p:cNvPr id="95300" name="Text Box 68"/>
          <p:cNvSpPr txBox="1">
            <a:spLocks noChangeArrowheads="1"/>
          </p:cNvSpPr>
          <p:nvPr/>
        </p:nvSpPr>
        <p:spPr bwMode="auto">
          <a:xfrm>
            <a:off x="5486400" y="1497013"/>
            <a:ext cx="3319463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Look at the true rows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and take the </a:t>
            </a:r>
            <a:r>
              <a:rPr lang="en-US" altLang="zh-TW" b="1">
                <a:solidFill>
                  <a:srgbClr val="008000"/>
                </a:solidFill>
              </a:rPr>
              <a:t>“or”.</a:t>
            </a:r>
          </a:p>
        </p:txBody>
      </p:sp>
      <p:pic>
        <p:nvPicPr>
          <p:cNvPr id="95306" name="Picture 7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8" y="3276600"/>
            <a:ext cx="16525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307" name="Picture 75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657600"/>
            <a:ext cx="18827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308" name="Picture 7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341813"/>
            <a:ext cx="18827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309" name="Picture 77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4722813"/>
            <a:ext cx="20970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310" name="Picture 7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5105400"/>
            <a:ext cx="20970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311" name="Text Box 79"/>
          <p:cNvSpPr txBox="1">
            <a:spLocks noChangeArrowheads="1"/>
          </p:cNvSpPr>
          <p:nvPr/>
        </p:nvSpPr>
        <p:spPr bwMode="auto">
          <a:xfrm>
            <a:off x="876300" y="6172200"/>
            <a:ext cx="73533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The formula is true exactly when the input is one of the true rows.</a:t>
            </a:r>
          </a:p>
        </p:txBody>
      </p:sp>
      <p:sp>
        <p:nvSpPr>
          <p:cNvPr id="95312" name="Line 80"/>
          <p:cNvSpPr>
            <a:spLocks noChangeShapeType="1"/>
          </p:cNvSpPr>
          <p:nvPr/>
        </p:nvSpPr>
        <p:spPr bwMode="auto">
          <a:xfrm flipV="1">
            <a:off x="6400800" y="5334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99" grpId="0" animBg="1"/>
      <p:bldP spid="95300" grpId="0" animBg="1"/>
      <p:bldP spid="95311" grpId="0" animBg="1"/>
      <p:bldP spid="953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648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Writing Logical Formula for a Truth Table</a:t>
            </a:r>
          </a:p>
        </p:txBody>
      </p:sp>
      <p:sp>
        <p:nvSpPr>
          <p:cNvPr id="94417" name="Text Box 209"/>
          <p:cNvSpPr txBox="1">
            <a:spLocks noChangeArrowheads="1"/>
          </p:cNvSpPr>
          <p:nvPr/>
        </p:nvSpPr>
        <p:spPr bwMode="auto">
          <a:xfrm>
            <a:off x="5257800" y="1524000"/>
            <a:ext cx="3548063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2: Look at the false rows,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</a:t>
            </a:r>
            <a:r>
              <a:rPr lang="en-US" altLang="zh-TW">
                <a:solidFill>
                  <a:srgbClr val="A50021"/>
                </a:solidFill>
              </a:rPr>
              <a:t>negate</a:t>
            </a:r>
            <a:r>
              <a:rPr lang="en-US" altLang="zh-TW"/>
              <a:t> and take the </a:t>
            </a:r>
            <a:r>
              <a:rPr lang="en-US" altLang="zh-TW" b="1">
                <a:solidFill>
                  <a:srgbClr val="A50021"/>
                </a:solidFill>
              </a:rPr>
              <a:t>“and”.</a:t>
            </a:r>
          </a:p>
        </p:txBody>
      </p:sp>
      <p:sp>
        <p:nvSpPr>
          <p:cNvPr id="94423" name="Text Box 215"/>
          <p:cNvSpPr txBox="1">
            <a:spLocks noChangeArrowheads="1"/>
          </p:cNvSpPr>
          <p:nvPr/>
        </p:nvSpPr>
        <p:spPr bwMode="auto">
          <a:xfrm>
            <a:off x="685800" y="6176963"/>
            <a:ext cx="77724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The formula is true exactly when the input is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one of the false row.</a:t>
            </a:r>
          </a:p>
        </p:txBody>
      </p:sp>
      <p:graphicFrame>
        <p:nvGraphicFramePr>
          <p:cNvPr id="94424" name="Group 216"/>
          <p:cNvGraphicFramePr>
            <a:graphicFrameLocks noGrp="1"/>
          </p:cNvGraphicFramePr>
          <p:nvPr/>
        </p:nvGraphicFramePr>
        <p:xfrm>
          <a:off x="2078038" y="2503488"/>
          <a:ext cx="2895600" cy="32918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09600"/>
                <a:gridCol w="914400"/>
              </a:tblGrid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output</a:t>
                      </a: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  <a:sym typeface="Euclid 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4476" name="Picture 26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970213"/>
            <a:ext cx="11938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77" name="Picture 26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316288"/>
            <a:ext cx="14081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78" name="Picture 27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97288"/>
            <a:ext cx="14081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79" name="Picture 27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033838"/>
            <a:ext cx="1622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0" name="Picture 27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4414838"/>
            <a:ext cx="13779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1" name="Picture 27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64088"/>
            <a:ext cx="15922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2" name="Picture 274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00638"/>
            <a:ext cx="15922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3" name="Picture 27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75288"/>
            <a:ext cx="18065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4" name="Picture 276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95600"/>
            <a:ext cx="16684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6" name="Picture 27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960813"/>
            <a:ext cx="2311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7" name="Picture 279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8" y="5410200"/>
            <a:ext cx="25257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65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7" grpId="0" animBg="1"/>
      <p:bldP spid="9442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182938" y="457200"/>
            <a:ext cx="2684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DeMorgan’s Laws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69500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Logical equivalence</a:t>
            </a:r>
            <a:r>
              <a:rPr lang="en-US" altLang="zh-TW"/>
              <a:t>: Two statements have the same truth table</a:t>
            </a:r>
          </a:p>
        </p:txBody>
      </p:sp>
      <p:pic>
        <p:nvPicPr>
          <p:cNvPr id="9318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1905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8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057400"/>
            <a:ext cx="381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90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43100"/>
            <a:ext cx="180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223" name="Rectangle 39"/>
          <p:cNvSpPr>
            <a:spLocks noChangeArrowheads="1"/>
          </p:cNvSpPr>
          <p:nvPr/>
        </p:nvSpPr>
        <p:spPr bwMode="auto">
          <a:xfrm>
            <a:off x="3048000" y="1752600"/>
            <a:ext cx="49530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3224" name="Picture 4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4419600"/>
            <a:ext cx="381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225" name="Rectangle 41"/>
          <p:cNvSpPr>
            <a:spLocks noChangeArrowheads="1"/>
          </p:cNvSpPr>
          <p:nvPr/>
        </p:nvSpPr>
        <p:spPr bwMode="auto">
          <a:xfrm>
            <a:off x="3048000" y="4114800"/>
            <a:ext cx="49530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3226" name="Picture 4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1905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227" name="Picture 4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05300"/>
            <a:ext cx="180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228" name="Text Box 44"/>
          <p:cNvSpPr txBox="1">
            <a:spLocks noChangeArrowheads="1"/>
          </p:cNvSpPr>
          <p:nvPr/>
        </p:nvSpPr>
        <p:spPr bwMode="auto">
          <a:xfrm>
            <a:off x="714375" y="426720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 Morgan’s Law</a:t>
            </a:r>
          </a:p>
        </p:txBody>
      </p:sp>
      <p:sp>
        <p:nvSpPr>
          <p:cNvPr id="93229" name="Text Box 45"/>
          <p:cNvSpPr txBox="1">
            <a:spLocks noChangeArrowheads="1"/>
          </p:cNvSpPr>
          <p:nvPr/>
        </p:nvSpPr>
        <p:spPr bwMode="auto">
          <a:xfrm>
            <a:off x="762000" y="198120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 Morgan’s Law</a:t>
            </a:r>
          </a:p>
        </p:txBody>
      </p:sp>
      <p:sp>
        <p:nvSpPr>
          <p:cNvPr id="93234" name="Text Box 50"/>
          <p:cNvSpPr txBox="1">
            <a:spLocks noChangeArrowheads="1"/>
          </p:cNvSpPr>
          <p:nvPr/>
        </p:nvSpPr>
        <p:spPr bwMode="auto">
          <a:xfrm>
            <a:off x="658813" y="2878138"/>
            <a:ext cx="77993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Tom is in the football team and the basketball team.</a:t>
            </a: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Negation:</a:t>
            </a:r>
            <a:r>
              <a:rPr lang="en-US" altLang="en-US"/>
              <a:t> </a:t>
            </a:r>
            <a:r>
              <a:rPr lang="en-US" altLang="zh-TW"/>
              <a:t>Tom is not in the football team or not in the basketball team.</a:t>
            </a:r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419100" y="5316538"/>
            <a:ext cx="840898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The number </a:t>
            </a:r>
            <a:r>
              <a:rPr lang="en-US" altLang="zh-TW"/>
              <a:t>783477841 is divisible by 7 or 11.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Negation:</a:t>
            </a:r>
            <a:r>
              <a:rPr lang="en-US" altLang="en-US"/>
              <a:t> </a:t>
            </a:r>
            <a:r>
              <a:rPr lang="en-US" altLang="zh-TW"/>
              <a:t>The number 783477841 is not divisible by 7 and not divisible by 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182938" y="457200"/>
            <a:ext cx="2684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DeMorgan’s Laws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69500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Logical equivalence</a:t>
            </a:r>
            <a:r>
              <a:rPr lang="en-US" altLang="zh-TW"/>
              <a:t>: Two statements have the same truth table</a:t>
            </a:r>
          </a:p>
        </p:txBody>
      </p:sp>
      <p:pic>
        <p:nvPicPr>
          <p:cNvPr id="7066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1905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1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057400"/>
            <a:ext cx="381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4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43100"/>
            <a:ext cx="180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0726" name="Group 70"/>
          <p:cNvGraphicFramePr>
            <a:graphicFrameLocks noGrp="1"/>
          </p:cNvGraphicFramePr>
          <p:nvPr/>
        </p:nvGraphicFramePr>
        <p:xfrm>
          <a:off x="1295400" y="2743200"/>
          <a:ext cx="6515100" cy="2819402"/>
        </p:xfrm>
        <a:graphic>
          <a:graphicData uri="http://schemas.openxmlformats.org/drawingml/2006/table">
            <a:tbl>
              <a:tblPr/>
              <a:tblGrid>
                <a:gridCol w="1630363"/>
                <a:gridCol w="1627187"/>
                <a:gridCol w="1630363"/>
                <a:gridCol w="1627187"/>
              </a:tblGrid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16" name="Rectangle 60"/>
          <p:cNvSpPr>
            <a:spLocks noChangeArrowheads="1"/>
          </p:cNvSpPr>
          <p:nvPr/>
        </p:nvSpPr>
        <p:spPr bwMode="auto">
          <a:xfrm>
            <a:off x="3048000" y="1752600"/>
            <a:ext cx="49530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0718" name="Picture 6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6096000"/>
            <a:ext cx="381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720" name="Rectangle 64"/>
          <p:cNvSpPr>
            <a:spLocks noChangeArrowheads="1"/>
          </p:cNvSpPr>
          <p:nvPr/>
        </p:nvSpPr>
        <p:spPr bwMode="auto">
          <a:xfrm>
            <a:off x="3048000" y="5791200"/>
            <a:ext cx="49530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0721" name="Picture 6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943600"/>
            <a:ext cx="1905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23" name="Picture 6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981700"/>
            <a:ext cx="180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714375" y="594360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 Morgan’s Law</a:t>
            </a: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762000" y="198120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 Morgan’s Law</a:t>
            </a:r>
          </a:p>
        </p:txBody>
      </p:sp>
      <p:pic>
        <p:nvPicPr>
          <p:cNvPr id="70728" name="Picture 7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95600"/>
            <a:ext cx="13192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30" name="Picture 7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24175"/>
            <a:ext cx="12493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33" name="Picture 7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2932113"/>
            <a:ext cx="21113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34" name="Picture 7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2925763"/>
            <a:ext cx="1762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16" grpId="0" animBg="1"/>
      <p:bldP spid="70720" grpId="0" animBg="1"/>
      <p:bldP spid="70724" grpId="0"/>
      <p:bldP spid="7072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863850" y="457200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Simplifying Statement</a:t>
            </a:r>
          </a:p>
        </p:txBody>
      </p:sp>
      <p:pic>
        <p:nvPicPr>
          <p:cNvPr id="7168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38100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45720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0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39703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7" name="Picture 1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3581400"/>
            <a:ext cx="28114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9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4240213"/>
            <a:ext cx="2297113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1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70802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2674938" y="5832475"/>
            <a:ext cx="38115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See textbook for more identities.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6308725" y="2327275"/>
            <a:ext cx="12731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DeMorgan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6324600" y="3586163"/>
            <a:ext cx="14763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Distributive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2" grpId="0" animBg="1"/>
      <p:bldP spid="71703" grpId="0" animBg="1"/>
      <p:bldP spid="717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900488" y="457200"/>
            <a:ext cx="135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Checker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Oval 24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990600" y="5791200"/>
            <a:ext cx="71183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Start with any configuration with all men on or below the x-axis. </a:t>
            </a:r>
          </a:p>
        </p:txBody>
      </p:sp>
      <p:sp>
        <p:nvSpPr>
          <p:cNvPr id="52250" name="Oval 26"/>
          <p:cNvSpPr>
            <a:spLocks noChangeArrowheads="1"/>
          </p:cNvSpPr>
          <p:nvPr/>
        </p:nvSpPr>
        <p:spPr bwMode="auto">
          <a:xfrm>
            <a:off x="3581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1" name="Oval 27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2" name="Oval 28"/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0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Tautology, Contradiction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51371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tautology is a statement that is always true.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09600" y="3276600"/>
            <a:ext cx="5630863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contradiction is a statement that is always false.</a:t>
            </a:r>
          </a:p>
        </p:txBody>
      </p:sp>
      <p:pic>
        <p:nvPicPr>
          <p:cNvPr id="92169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12874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1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746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3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1438"/>
            <a:ext cx="12874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6248400" y="3276600"/>
            <a:ext cx="280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(negation of a tautology)</a:t>
            </a:r>
          </a:p>
        </p:txBody>
      </p:sp>
      <p:pic>
        <p:nvPicPr>
          <p:cNvPr id="92179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4953000"/>
            <a:ext cx="6354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457200" y="5715000"/>
            <a:ext cx="819785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general it is “difficult” to tell whether a statement is a contradiction.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It is one of the most important problems in CS – the satisfiability problem.</a:t>
            </a:r>
          </a:p>
        </p:txBody>
      </p:sp>
      <p:pic>
        <p:nvPicPr>
          <p:cNvPr id="92181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1663"/>
            <a:ext cx="746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459163" y="1371600"/>
            <a:ext cx="2224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Key points to know.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850900" y="2176463"/>
            <a:ext cx="73787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Write a logical formula from a truth table.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Check logical equivalence of two logical formulas.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DeMorgan’s rule and other simple logical rules (e.g. distributive).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Use simple logical rules to simplify a logical formula.</a:t>
            </a:r>
          </a:p>
        </p:txBody>
      </p:sp>
    </p:spTree>
    <p:extLst>
      <p:ext uri="{BB962C8B-B14F-4D97-AF65-F5344CB8AC3E}">
        <p14:creationId xmlns:p14="http://schemas.microsoft.com/office/powerpoint/2010/main" val="5832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34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Course Project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352800" y="3200400"/>
            <a:ext cx="2448106" cy="36933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 smtClean="0"/>
              <a:t>3 </a:t>
            </a:r>
            <a:r>
              <a:rPr lang="en-US" altLang="zh-TW" dirty="0"/>
              <a:t>students in a group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438400" y="1524000"/>
            <a:ext cx="4319588" cy="925513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Pick an interesting mathematical topic,</a:t>
            </a:r>
          </a:p>
          <a:p>
            <a:pPr>
              <a:lnSpc>
                <a:spcPct val="200000"/>
              </a:lnSpc>
            </a:pPr>
            <a:r>
              <a:rPr lang="en-US" altLang="zh-TW"/>
              <a:t>write a report of about 10 pages.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401888" y="4195763"/>
            <a:ext cx="43132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use any references, but cite them.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057400" y="5257800"/>
            <a:ext cx="5043488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Choose 1-3 groups to present, up to 5% bonus</a:t>
            </a:r>
          </a:p>
        </p:txBody>
      </p:sp>
    </p:spTree>
    <p:extLst>
      <p:ext uri="{BB962C8B-B14F-4D97-AF65-F5344CB8AC3E}">
        <p14:creationId xmlns:p14="http://schemas.microsoft.com/office/powerpoint/2010/main" val="14402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779588" y="1757363"/>
            <a:ext cx="54102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Tell an interesting story related to mathematics.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15938" y="2681288"/>
            <a:ext cx="817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More about good topic and nice presentation, than mathematical difficulty.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1598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Project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3792538"/>
            <a:ext cx="588803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/>
              <a:t> Interesting or curious problems, interesting history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/>
              <a:t> Surprising or elegant solutions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/>
              <a:t> Nice presentation, easy to understand</a:t>
            </a:r>
          </a:p>
        </p:txBody>
      </p:sp>
    </p:spTree>
    <p:extLst>
      <p:ext uri="{BB962C8B-B14F-4D97-AF65-F5344CB8AC3E}">
        <p14:creationId xmlns:p14="http://schemas.microsoft.com/office/powerpoint/2010/main" val="24227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38400" y="1550988"/>
            <a:ext cx="4252913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/>
              <a:t> Magic tricks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/>
              <a:t> More games, more paper folding, etc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/>
              <a:t> Logic paradoxes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/>
              <a:t> Prime numbers</a:t>
            </a:r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endParaRPr lang="en-US" altLang="zh-TW"/>
          </a:p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/>
              <a:t> Game theory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505200" y="457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Project Ideas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200400" y="5414963"/>
            <a:ext cx="26987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Deadline: November 16.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447800" y="4586288"/>
            <a:ext cx="61134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http://www.cse.cuhk.edu.hk/~chi/csc2110/project.html</a:t>
            </a:r>
          </a:p>
        </p:txBody>
      </p:sp>
    </p:spTree>
    <p:extLst>
      <p:ext uri="{BB962C8B-B14F-4D97-AF65-F5344CB8AC3E}">
        <p14:creationId xmlns:p14="http://schemas.microsoft.com/office/powerpoint/2010/main" val="27251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900488" y="457200"/>
            <a:ext cx="135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Checker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Oval 22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Oval 23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Oval 24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2016125" y="5688013"/>
            <a:ext cx="5070475" cy="78898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Move</a:t>
            </a:r>
            <a:r>
              <a:rPr lang="en-US" altLang="zh-TW"/>
              <a:t>: jump through your adjacent neighbour,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but then your neighbour will disappear. </a:t>
            </a:r>
          </a:p>
        </p:txBody>
      </p: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3581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Oval 27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Oval 28"/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7" name="Freeform 29"/>
          <p:cNvSpPr>
            <a:spLocks/>
          </p:cNvSpPr>
          <p:nvPr/>
        </p:nvSpPr>
        <p:spPr bwMode="auto">
          <a:xfrm>
            <a:off x="4114800" y="3810000"/>
            <a:ext cx="914400" cy="317500"/>
          </a:xfrm>
          <a:custGeom>
            <a:avLst/>
            <a:gdLst>
              <a:gd name="T0" fmla="*/ 0 w 576"/>
              <a:gd name="T1" fmla="*/ 0 h 200"/>
              <a:gd name="T2" fmla="*/ 288 w 576"/>
              <a:gd name="T3" fmla="*/ 192 h 200"/>
              <a:gd name="T4" fmla="*/ 576 w 576"/>
              <a:gd name="T5" fmla="*/ 4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00">
                <a:moveTo>
                  <a:pt x="0" y="0"/>
                </a:moveTo>
                <a:cubicBezTo>
                  <a:pt x="96" y="92"/>
                  <a:pt x="192" y="184"/>
                  <a:pt x="288" y="192"/>
                </a:cubicBezTo>
                <a:cubicBezTo>
                  <a:pt x="384" y="200"/>
                  <a:pt x="480" y="124"/>
                  <a:pt x="57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0.09583 0.005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0" grpId="0" animBg="1"/>
      <p:bldP spid="53271" grpId="0" animBg="1"/>
      <p:bldP spid="532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900488" y="457200"/>
            <a:ext cx="135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Checker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2016125" y="5688013"/>
            <a:ext cx="5070475" cy="78898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Move</a:t>
            </a:r>
            <a:r>
              <a:rPr lang="en-US" altLang="zh-TW"/>
              <a:t>: jump through your adjacent neighbour,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but then your neighbour will disappear. </a:t>
            </a:r>
          </a:p>
        </p:txBody>
      </p:sp>
      <p:sp>
        <p:nvSpPr>
          <p:cNvPr id="54297" name="Oval 25"/>
          <p:cNvSpPr>
            <a:spLocks noChangeArrowheads="1"/>
          </p:cNvSpPr>
          <p:nvPr/>
        </p:nvSpPr>
        <p:spPr bwMode="auto">
          <a:xfrm>
            <a:off x="3581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Freeform 28"/>
          <p:cNvSpPr>
            <a:spLocks/>
          </p:cNvSpPr>
          <p:nvPr/>
        </p:nvSpPr>
        <p:spPr bwMode="auto">
          <a:xfrm>
            <a:off x="5029200" y="2971800"/>
            <a:ext cx="457200" cy="914400"/>
          </a:xfrm>
          <a:custGeom>
            <a:avLst/>
            <a:gdLst>
              <a:gd name="T0" fmla="*/ 0 w 288"/>
              <a:gd name="T1" fmla="*/ 576 h 576"/>
              <a:gd name="T2" fmla="*/ 288 w 288"/>
              <a:gd name="T3" fmla="*/ 288 h 576"/>
              <a:gd name="T4" fmla="*/ 0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576"/>
                </a:moveTo>
                <a:cubicBezTo>
                  <a:pt x="144" y="480"/>
                  <a:pt x="288" y="384"/>
                  <a:pt x="288" y="288"/>
                </a:cubicBezTo>
                <a:cubicBezTo>
                  <a:pt x="288" y="192"/>
                  <a:pt x="144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0.00416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4" grpId="0" animBg="1"/>
      <p:bldP spid="542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900488" y="457200"/>
            <a:ext cx="135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Checker</a:t>
            </a: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Oval 22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Oval 23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Oval 24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Oval 25"/>
          <p:cNvSpPr>
            <a:spLocks noChangeArrowheads="1"/>
          </p:cNvSpPr>
          <p:nvPr/>
        </p:nvSpPr>
        <p:spPr bwMode="auto">
          <a:xfrm>
            <a:off x="3581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Oval 26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Oval 27"/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152400" y="5791200"/>
            <a:ext cx="88312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Goal:</a:t>
            </a:r>
            <a:r>
              <a:rPr lang="en-US" altLang="zh-TW"/>
              <a:t> Find an initial configuration with </a:t>
            </a:r>
            <a:r>
              <a:rPr lang="en-US" altLang="zh-TW" b="1">
                <a:solidFill>
                  <a:srgbClr val="A50021"/>
                </a:solidFill>
              </a:rPr>
              <a:t>least</a:t>
            </a:r>
            <a:r>
              <a:rPr lang="en-US" altLang="zh-TW"/>
              <a:t> number of men to jump up to level 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K=1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Freeform 24"/>
          <p:cNvSpPr>
            <a:spLocks/>
          </p:cNvSpPr>
          <p:nvPr/>
        </p:nvSpPr>
        <p:spPr bwMode="auto">
          <a:xfrm>
            <a:off x="5029200" y="2971800"/>
            <a:ext cx="457200" cy="914400"/>
          </a:xfrm>
          <a:custGeom>
            <a:avLst/>
            <a:gdLst>
              <a:gd name="T0" fmla="*/ 0 w 288"/>
              <a:gd name="T1" fmla="*/ 576 h 576"/>
              <a:gd name="T2" fmla="*/ 288 w 288"/>
              <a:gd name="T3" fmla="*/ 288 h 576"/>
              <a:gd name="T4" fmla="*/ 0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576"/>
                </a:moveTo>
                <a:cubicBezTo>
                  <a:pt x="144" y="480"/>
                  <a:pt x="288" y="384"/>
                  <a:pt x="288" y="288"/>
                </a:cubicBezTo>
                <a:cubicBezTo>
                  <a:pt x="288" y="192"/>
                  <a:pt x="144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148138" y="5867400"/>
            <a:ext cx="8810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2 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0.00416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1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2" grpId="0" animBg="1"/>
      <p:bldP spid="56343" grpId="0" animBg="1"/>
      <p:bldP spid="563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90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\land \lnot q) \lor (\lnot 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6"/>
  <p:tag name="PICTUREFILESIZE" val="908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(p \land q) \land \lnot (\lnot p \land \lnot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5"/>
  <p:tag name="PICTUREFILESIZE" val="934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oplus q \equiv (p\lor q) \land \lnot 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8"/>
  <p:tag name="PICTUREFILESIZE" val="1206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oplus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7"/>
  <p:tag name="PICTUREFILESIZE" val="28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6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8"/>
  <p:tag name="PICTUREFILESIZE" val="39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14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14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x_1+x_2+\ldots+x_n}{n} \geq \sqrt[n]{x1\cdot x_2 \cdots x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7"/>
  <p:tag name="PICTUREFILESIZE" val="1593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43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0"/>
  <p:tag name="PICTUREFILESIZE" val="406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421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430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8"/>
  <p:tag name="PICTUREFILESIZE" val="445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 \land q \land \lnot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8"/>
  <p:tag name="PICTUREFILESIZE" val="557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 (p \land \lnot q \land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650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 (\lnot p \land q \land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660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 (\lnot p \land q \land \lnot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7"/>
  <p:tag name="PICTUREFILESIZE" val="666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 (\lnot p \land \lnot q \land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7"/>
  <p:tag name="PICTUREFILESIZE" val="67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x_1+x_2+\ldots+x_n}{n} \geq \sqrt[n]{x1\cdot x_2 \cdots x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7"/>
  <p:tag name="PICTUREFILESIZE" val="1593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8"/>
  <p:tag name="PICTUREFILESIZE" val="391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14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14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43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0"/>
  <p:tag name="PICTUREFILESIZE" val="406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421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430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8"/>
  <p:tag name="PICTUREFILESIZE" val="445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and q \land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9"/>
  <p:tag name="PICTUREFILESIZE" val="568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 \lnot (p \land \lnot q \land \lnot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1"/>
  <p:tag name="PICTUREFILESIZE" val="70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c:/latex-macros/course}&#10;\begin{document}&#10;$a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68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5"/>
  <p:tag name="PICTUREFILESIZE" val="41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 \lnot (\lnot p \land \lnot q \land \lnot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5"/>
  <p:tag name="PICTUREFILESIZE" val="720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6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or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88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8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90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6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or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8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^2 = a^2 + b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05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8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90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6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or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88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"/>
  <p:tag name="PICTUREFILESIZE" val="80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\lnot p \land q) \land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6"/>
  <p:tag name="PICTUREFILESIZE" val="870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(\lnot \lnot p \lor \lnot q) \land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3"/>
  <p:tag name="PICTUREFILESIZE" val="948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(p \lor \lnot q) \land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5"/>
  <p:tag name="PICTUREFILESIZE" val="91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1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p \lor (\lnot q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1"/>
  <p:tag name="PICTUREFILESIZE" val="611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p \lor {\rm False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7"/>
  <p:tag name="PICTUREFILESIZE" val="464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"/>
  <p:tag name="PICTUREFILESIZE" val="113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79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 \land q) \lor (\lnot q \land p) \lor (\lnot p \land \lnot q) \lor (\lnot 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6"/>
  <p:tag name="PICTUREFILESIZE" val="1802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74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(p \land r) \lor (q \land r)) \land (\lnot (p \lor q) \lor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0"/>
  <p:tag name="PICTUREFILESIZE" val="1517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 \lor q) \land (\lnot q \lor p) \land (\lnot p \lor \lnot q) \land (\lnot 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6"/>
  <p:tag name="PICTUREFILESIZE" val="1839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7"/>
  <p:tag name="PICTUREFILESIZE" val="261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1938</Words>
  <Application>Microsoft Office PowerPoint</Application>
  <PresentationFormat>On-screen Show (4:3)</PresentationFormat>
  <Paragraphs>506</Paragraphs>
  <Slides>54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新細明體</vt:lpstr>
      <vt:lpstr>Arial</vt:lpstr>
      <vt:lpstr>Comic Sans MS</vt:lpstr>
      <vt:lpstr>Euclid Symbol</vt:lpstr>
      <vt:lpstr>Symbol</vt:lpstr>
      <vt:lpstr>Times New Roman</vt:lpstr>
      <vt:lpstr>Wingdings</vt:lpstr>
      <vt:lpstr>Default Design</vt:lpstr>
      <vt:lpstr>Equation</vt:lpstr>
      <vt:lpstr>Introduction to Discrete Mathematics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naveen</cp:lastModifiedBy>
  <cp:revision>70</cp:revision>
  <dcterms:created xsi:type="dcterms:W3CDTF">2007-08-29T04:27:34Z</dcterms:created>
  <dcterms:modified xsi:type="dcterms:W3CDTF">2015-07-22T15:43:55Z</dcterms:modified>
</cp:coreProperties>
</file>