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18" r:id="rId2"/>
    <p:sldId id="419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06" r:id="rId15"/>
    <p:sldId id="382" r:id="rId16"/>
    <p:sldId id="417" r:id="rId17"/>
    <p:sldId id="354" r:id="rId18"/>
    <p:sldId id="342" r:id="rId19"/>
    <p:sldId id="356" r:id="rId20"/>
    <p:sldId id="343" r:id="rId21"/>
    <p:sldId id="357" r:id="rId22"/>
    <p:sldId id="408" r:id="rId23"/>
    <p:sldId id="358" r:id="rId24"/>
    <p:sldId id="359" r:id="rId25"/>
    <p:sldId id="409" r:id="rId26"/>
    <p:sldId id="362" r:id="rId27"/>
    <p:sldId id="361" r:id="rId28"/>
    <p:sldId id="413" r:id="rId29"/>
    <p:sldId id="414" r:id="rId30"/>
    <p:sldId id="415" r:id="rId31"/>
    <p:sldId id="416" r:id="rId32"/>
    <p:sldId id="363" r:id="rId33"/>
    <p:sldId id="403" r:id="rId34"/>
    <p:sldId id="364" r:id="rId35"/>
  </p:sldIdLst>
  <p:sldSz cx="9144000" cy="6858000" type="screen4x3"/>
  <p:notesSz cx="7010400" cy="9296400"/>
  <p:custDataLst>
    <p:tags r:id="rId3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CCFFCC"/>
    <a:srgbClr val="FFFFCC"/>
    <a:srgbClr val="A50021"/>
    <a:srgbClr val="663300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E5EA80-C130-49B4-8534-E50A01C49FB8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B5629E-B484-4C06-A0B3-5484CDE0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78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D40D6BA-9BBF-4840-AB66-D1B2CB6176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426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30ADC-A8E2-407D-949A-31F8151161F5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CCDD7-5CDF-4697-8E5F-8AA232880E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323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3FF52-B6BE-4EBB-A1F8-5601CA0EB2A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439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16F5-BA95-41F6-A608-2D98D57B3A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8524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26EC06-9E48-4538-BAE2-CE5CA01526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65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6ED11-5678-41AD-9A8E-72DF4DCDD8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317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61903-7902-42F3-BE31-FFFC248B9E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272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A277D-AD3E-444F-AB03-23483CBA0C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451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FBF56-C647-41D0-9C54-7E4B398433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588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1377-A697-4FF6-836E-9E04E7DE63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147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341A-262A-48F7-971D-AABA4D431C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520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3015-E80E-45E7-B1EA-E7B1BDFAB8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014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AD07C-AEDA-4A83-8DBC-02DE397DF5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95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D25383B-4458-4A9D-B106-8698ED0A22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48.xml"/><Relationship Id="rId7" Type="http://schemas.openxmlformats.org/officeDocument/2006/relationships/image" Target="../media/image8.pn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tags" Target="../tags/tag56.xml"/><Relationship Id="rId7" Type="http://schemas.openxmlformats.org/officeDocument/2006/relationships/image" Target="../media/image26.png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8.xml"/><Relationship Id="rId10" Type="http://schemas.openxmlformats.org/officeDocument/2006/relationships/image" Target="../media/image29.png"/><Relationship Id="rId4" Type="http://schemas.openxmlformats.org/officeDocument/2006/relationships/tags" Target="../tags/tag57.xml"/><Relationship Id="rId9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tags" Target="../tags/tag63.xml"/><Relationship Id="rId7" Type="http://schemas.openxmlformats.org/officeDocument/2006/relationships/image" Target="../media/image34.png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33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4.xml"/><Relationship Id="rId9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41.png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40.pn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image" Target="../media/image39.png"/><Relationship Id="rId5" Type="http://schemas.openxmlformats.org/officeDocument/2006/relationships/tags" Target="../tags/tag69.xml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tags" Target="../tags/tag68.xml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tags" Target="../tags/tag74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8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image" Target="../media/image47.png"/><Relationship Id="rId5" Type="http://schemas.openxmlformats.org/officeDocument/2006/relationships/tags" Target="../tags/tag76.xml"/><Relationship Id="rId10" Type="http://schemas.openxmlformats.org/officeDocument/2006/relationships/image" Target="../media/image46.png"/><Relationship Id="rId4" Type="http://schemas.openxmlformats.org/officeDocument/2006/relationships/tags" Target="../tags/tag75.xml"/><Relationship Id="rId9" Type="http://schemas.openxmlformats.org/officeDocument/2006/relationships/image" Target="../media/image4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tags" Target="../tags/tag85.xml"/><Relationship Id="rId7" Type="http://schemas.openxmlformats.org/officeDocument/2006/relationships/image" Target="../media/image55.png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image" Target="../media/image54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6.xml"/><Relationship Id="rId9" Type="http://schemas.openxmlformats.org/officeDocument/2006/relationships/image" Target="../media/image5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tags" Target="../tags/tag89.xml"/><Relationship Id="rId7" Type="http://schemas.openxmlformats.org/officeDocument/2006/relationships/image" Target="../media/image58.png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image" Target="../media/image5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0.xml"/><Relationship Id="rId9" Type="http://schemas.openxmlformats.org/officeDocument/2006/relationships/image" Target="../media/image6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tags" Target="../tags/tag93.xml"/><Relationship Id="rId7" Type="http://schemas.openxmlformats.org/officeDocument/2006/relationships/image" Target="../media/image62.png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image" Target="../media/image6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4.xml"/><Relationship Id="rId9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png"/><Relationship Id="rId3" Type="http://schemas.openxmlformats.org/officeDocument/2006/relationships/tags" Target="../tags/tag8.xml"/><Relationship Id="rId7" Type="http://schemas.openxmlformats.org/officeDocument/2006/relationships/notesSlide" Target="../notesSlides/notesSlide1.xml"/><Relationship Id="rId12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png"/><Relationship Id="rId5" Type="http://schemas.openxmlformats.org/officeDocument/2006/relationships/tags" Target="../tags/tag10.xml"/><Relationship Id="rId10" Type="http://schemas.openxmlformats.org/officeDocument/2006/relationships/image" Target="../media/image3.png"/><Relationship Id="rId4" Type="http://schemas.openxmlformats.org/officeDocument/2006/relationships/tags" Target="../tags/tag9.xml"/><Relationship Id="rId9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image" Target="../media/image11.png"/><Relationship Id="rId3" Type="http://schemas.openxmlformats.org/officeDocument/2006/relationships/tags" Target="../tags/tag15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image" Target="../media/image10.png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29" Type="http://schemas.openxmlformats.org/officeDocument/2006/relationships/image" Target="../media/image14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image" Target="../media/image9.png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image" Target="../media/image8.png"/><Relationship Id="rId28" Type="http://schemas.openxmlformats.org/officeDocument/2006/relationships/image" Target="../media/image13.png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image" Target="../media/image7.png"/><Relationship Id="rId27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image" Target="../media/image15.png"/><Relationship Id="rId3" Type="http://schemas.openxmlformats.org/officeDocument/2006/relationships/tags" Target="../tags/tag35.xml"/><Relationship Id="rId21" Type="http://schemas.openxmlformats.org/officeDocument/2006/relationships/image" Target="../media/image17.png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image" Target="../media/image11.png"/><Relationship Id="rId2" Type="http://schemas.openxmlformats.org/officeDocument/2006/relationships/tags" Target="../tags/tag34.xml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image" Target="../media/image7.png"/><Relationship Id="rId23" Type="http://schemas.openxmlformats.org/officeDocument/2006/relationships/image" Target="../media/image19.png"/><Relationship Id="rId10" Type="http://schemas.openxmlformats.org/officeDocument/2006/relationships/tags" Target="../tags/tag42.xml"/><Relationship Id="rId19" Type="http://schemas.openxmlformats.org/officeDocument/2006/relationships/image" Target="../media/image16.png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751263" y="457200"/>
            <a:ext cx="1582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Argument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60413" y="1295400"/>
            <a:ext cx="76231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An argument is a sequence of statements.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All statements but the final one are called </a:t>
            </a:r>
            <a:r>
              <a:rPr lang="en-US" altLang="zh-TW">
                <a:solidFill>
                  <a:srgbClr val="A50021"/>
                </a:solidFill>
              </a:rPr>
              <a:t>assumptions </a:t>
            </a:r>
            <a:r>
              <a:rPr lang="en-US" altLang="zh-TW"/>
              <a:t>or </a:t>
            </a:r>
            <a:r>
              <a:rPr lang="en-US" altLang="zh-TW">
                <a:solidFill>
                  <a:srgbClr val="A50021"/>
                </a:solidFill>
              </a:rPr>
              <a:t>hypothesis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final statement is called the </a:t>
            </a:r>
            <a:r>
              <a:rPr lang="en-US" altLang="zh-TW">
                <a:solidFill>
                  <a:srgbClr val="006600"/>
                </a:solidFill>
              </a:rPr>
              <a:t>conclusion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 argument is </a:t>
            </a:r>
            <a:r>
              <a:rPr lang="en-US" altLang="zh-TW">
                <a:solidFill>
                  <a:schemeClr val="accent2"/>
                </a:solidFill>
              </a:rPr>
              <a:t>valid </a:t>
            </a:r>
            <a:r>
              <a:rPr lang="en-US" altLang="zh-TW">
                <a:solidFill>
                  <a:schemeClr val="tx2"/>
                </a:solidFill>
              </a:rPr>
              <a:t>if:</a:t>
            </a:r>
            <a:r>
              <a:rPr lang="en-US" altLang="zh-TW"/>
              <a:t> </a:t>
            </a: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914400" y="3205163"/>
            <a:ext cx="7259638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whenever all the assumptions are true, then the conclusion is true.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54188" y="4038600"/>
            <a:ext cx="590257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If today is Wednesday, then yesterday </a:t>
            </a:r>
            <a:r>
              <a:rPr lang="en-US" altLang="zh-TW" dirty="0" smtClean="0"/>
              <a:t>was </a:t>
            </a:r>
            <a:r>
              <a:rPr lang="en-US" altLang="zh-TW" dirty="0"/>
              <a:t>Tuesday.</a:t>
            </a:r>
          </a:p>
          <a:p>
            <a:endParaRPr lang="en-US" altLang="zh-TW" dirty="0"/>
          </a:p>
          <a:p>
            <a:r>
              <a:rPr lang="en-US" altLang="zh-TW" dirty="0"/>
              <a:t>Today is Wednesday.</a:t>
            </a:r>
          </a:p>
          <a:p>
            <a:endParaRPr lang="en-US" altLang="zh-TW" dirty="0"/>
          </a:p>
          <a:p>
            <a:r>
              <a:rPr lang="en-US" altLang="zh-TW" dirty="0"/>
              <a:t>Yesterday </a:t>
            </a:r>
            <a:r>
              <a:rPr lang="en-US" altLang="zh-TW" dirty="0" smtClean="0"/>
              <a:t>was </a:t>
            </a:r>
            <a:r>
              <a:rPr lang="en-US" altLang="zh-TW" dirty="0"/>
              <a:t>Tuesday.</a:t>
            </a:r>
          </a:p>
        </p:txBody>
      </p:sp>
      <p:pic>
        <p:nvPicPr>
          <p:cNvPr id="58386" name="Picture 1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14938"/>
            <a:ext cx="22860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16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 animBg="1"/>
      <p:bldP spid="583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514725" y="457200"/>
            <a:ext cx="212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Contradiction</a:t>
            </a:r>
          </a:p>
        </p:txBody>
      </p:sp>
      <p:pic>
        <p:nvPicPr>
          <p:cNvPr id="63502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49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4" name="Picture 1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6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1409700"/>
            <a:ext cx="1701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1447800" y="2895600"/>
            <a:ext cx="621347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you can show that the assumption that the statement</a:t>
            </a:r>
          </a:p>
          <a:p>
            <a:pPr>
              <a:lnSpc>
                <a:spcPct val="150000"/>
              </a:lnSpc>
            </a:pPr>
            <a:r>
              <a:rPr lang="en-US" altLang="zh-TW"/>
              <a:t>p is false leads logically to a contradiction,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you can conclude that p is true.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1301750" y="4724400"/>
            <a:ext cx="62295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You are </a:t>
            </a:r>
            <a:r>
              <a:rPr lang="en-US" altLang="zh-TW" dirty="0" smtClean="0"/>
              <a:t>wearing a jacket.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If </a:t>
            </a:r>
            <a:r>
              <a:rPr lang="en-US" altLang="zh-TW" dirty="0" smtClean="0"/>
              <a:t>it was warm, </a:t>
            </a:r>
            <a:r>
              <a:rPr lang="en-US" altLang="zh-TW" dirty="0"/>
              <a:t>then you would not </a:t>
            </a:r>
            <a:r>
              <a:rPr lang="en-US" altLang="zh-TW" dirty="0" smtClean="0"/>
              <a:t>have worn a jacket.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It is not warm.</a:t>
            </a:r>
            <a:endParaRPr lang="en-US" altLang="zh-TW" dirty="0"/>
          </a:p>
        </p:txBody>
      </p:sp>
      <p:pic>
        <p:nvPicPr>
          <p:cNvPr id="63509" name="Picture 2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5605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2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7" grpId="0" animBg="1"/>
      <p:bldP spid="635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299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Knights and Knaves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2266950" y="1295400"/>
            <a:ext cx="32908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Knights always tell the truth.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Knaves always lie.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1873250" y="2286000"/>
            <a:ext cx="408940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says: B is a knight.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B says: A and I are of opposite type.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1855788" y="3429000"/>
            <a:ext cx="5849937" cy="28527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A is a knight.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B is a knight (because what A says is true).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A is a knave (because what B says is true)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contradiction.</a:t>
            </a:r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So A must be a knave.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So B must be a knave (because what A says is false). </a:t>
            </a:r>
          </a:p>
        </p:txBody>
      </p:sp>
    </p:spTree>
    <p:extLst>
      <p:ext uri="{BB962C8B-B14F-4D97-AF65-F5344CB8AC3E}">
        <p14:creationId xmlns:p14="http://schemas.microsoft.com/office/powerpoint/2010/main" val="27849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433513" y="1143000"/>
            <a:ext cx="6276975" cy="329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n"/>
            </a:pPr>
            <a:r>
              <a:rPr lang="en-US" altLang="zh-TW"/>
              <a:t> </a:t>
            </a:r>
            <a:r>
              <a:rPr lang="en-US" altLang="zh-TW" sz="2400"/>
              <a:t>Conditional Statements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The meaning of IF and its logical forms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Contrapositive 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If, only if, if and only if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n"/>
            </a:pPr>
            <a:r>
              <a:rPr lang="en-US" altLang="zh-TW"/>
              <a:t> </a:t>
            </a:r>
            <a:r>
              <a:rPr lang="en-US" altLang="zh-TW" sz="2400"/>
              <a:t>Arguments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definition of a valid argument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method of affirming, denying, contradiction</a:t>
            </a:r>
            <a:endParaRPr lang="en-US" altLang="zh-TW" sz="240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622300" y="4773613"/>
            <a:ext cx="7908925" cy="14747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>
                <a:latin typeface="Comic Sans MS" pitchFamily="66" charset="0"/>
              </a:rPr>
              <a:t>Key points:</a:t>
            </a:r>
          </a:p>
          <a:p>
            <a:endParaRPr lang="en-US" altLang="zh-TW">
              <a:latin typeface="Comic Sans MS" pitchFamily="66" charset="0"/>
            </a:endParaRPr>
          </a:p>
          <a:p>
            <a:pPr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Make sure you understand conditional statements and contrapositive.</a:t>
            </a:r>
          </a:p>
          <a:p>
            <a:pPr>
              <a:buFontTx/>
              <a:buAutoNum type="arabicParenBoth"/>
            </a:pPr>
            <a:endParaRPr lang="en-US" altLang="zh-TW">
              <a:latin typeface="Comic Sans MS" pitchFamily="66" charset="0"/>
            </a:endParaRPr>
          </a:p>
          <a:p>
            <a:pPr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Make sure you can check whether an argument is valid.</a:t>
            </a:r>
          </a:p>
        </p:txBody>
      </p:sp>
    </p:spTree>
    <p:extLst>
      <p:ext uri="{BB962C8B-B14F-4D97-AF65-F5344CB8AC3E}">
        <p14:creationId xmlns:p14="http://schemas.microsoft.com/office/powerpoint/2010/main" val="3627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951038" y="3808413"/>
            <a:ext cx="51355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“The sentence below is </a:t>
            </a:r>
            <a:r>
              <a:rPr lang="en-US" altLang="en-US" sz="2800">
                <a:solidFill>
                  <a:srgbClr val="A50021"/>
                </a:solidFill>
              </a:rPr>
              <a:t>false</a:t>
            </a:r>
            <a:r>
              <a:rPr lang="en-US" altLang="en-US" sz="2800"/>
              <a:t>.”</a:t>
            </a:r>
          </a:p>
          <a:p>
            <a:endParaRPr lang="en-US" altLang="en-US" sz="2800"/>
          </a:p>
          <a:p>
            <a:r>
              <a:rPr lang="en-US" altLang="en-US" sz="2800"/>
              <a:t>“The sentence above is </a:t>
            </a:r>
            <a:r>
              <a:rPr lang="en-US" altLang="en-US" sz="2800">
                <a:solidFill>
                  <a:srgbClr val="008000"/>
                </a:solidFill>
              </a:rPr>
              <a:t>true</a:t>
            </a:r>
            <a:r>
              <a:rPr lang="en-US" altLang="en-US" sz="2800"/>
              <a:t>.”</a:t>
            </a: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5410200" y="990600"/>
            <a:ext cx="3276600" cy="2057400"/>
          </a:xfrm>
          <a:prstGeom prst="cloudCallout">
            <a:avLst>
              <a:gd name="adj1" fmla="val -48255"/>
              <a:gd name="adj2" fmla="val 55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  <a:p>
            <a:pPr algn="ctr"/>
            <a:r>
              <a:rPr lang="en-US" altLang="en-US"/>
              <a:t>Which is true?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Which is false?</a:t>
            </a:r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857250"/>
            <a:ext cx="25717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8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1954213" y="1447800"/>
            <a:ext cx="5233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Propositional logic – </a:t>
            </a:r>
            <a:r>
              <a:rPr kumimoji="0" lang="en-US" altLang="en-US"/>
              <a:t>logic of simple statements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2114550" y="457200"/>
            <a:ext cx="489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Limitation of Propositional Logic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942975" y="3244850"/>
            <a:ext cx="7256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formulate Pythagoreans’ theorem using propositional logic?</a:t>
            </a:r>
          </a:p>
        </p:txBody>
      </p:sp>
      <p:pic>
        <p:nvPicPr>
          <p:cNvPr id="20992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48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9926" name="Group 6"/>
          <p:cNvGrpSpPr>
            <a:grpSpLocks/>
          </p:cNvGrpSpPr>
          <p:nvPr/>
        </p:nvGrpSpPr>
        <p:grpSpPr bwMode="auto">
          <a:xfrm>
            <a:off x="3962400" y="3924300"/>
            <a:ext cx="1139825" cy="1866900"/>
            <a:chOff x="2086" y="960"/>
            <a:chExt cx="1157" cy="1749"/>
          </a:xfrm>
        </p:grpSpPr>
        <p:grpSp>
          <p:nvGrpSpPr>
            <p:cNvPr id="209927" name="Group 7"/>
            <p:cNvGrpSpPr>
              <a:grpSpLocks/>
            </p:cNvGrpSpPr>
            <p:nvPr/>
          </p:nvGrpSpPr>
          <p:grpSpPr bwMode="auto">
            <a:xfrm>
              <a:off x="2086" y="960"/>
              <a:ext cx="1157" cy="1749"/>
              <a:chOff x="3267" y="1104"/>
              <a:chExt cx="981" cy="1670"/>
            </a:xfrm>
          </p:grpSpPr>
          <p:grpSp>
            <p:nvGrpSpPr>
              <p:cNvPr id="209928" name="Group 8"/>
              <p:cNvGrpSpPr>
                <a:grpSpLocks/>
              </p:cNvGrpSpPr>
              <p:nvPr/>
            </p:nvGrpSpPr>
            <p:grpSpPr bwMode="auto">
              <a:xfrm>
                <a:off x="3267" y="1104"/>
                <a:ext cx="981" cy="1248"/>
                <a:chOff x="2259" y="1152"/>
                <a:chExt cx="981" cy="1248"/>
              </a:xfrm>
            </p:grpSpPr>
            <p:sp>
              <p:nvSpPr>
                <p:cNvPr id="2099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886" y="1535"/>
                  <a:ext cx="314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2099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259" y="1632"/>
                  <a:ext cx="333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209931" name="AutoShape 11"/>
                <p:cNvSpPr>
                  <a:spLocks noChangeArrowheads="1"/>
                </p:cNvSpPr>
                <p:nvPr/>
              </p:nvSpPr>
              <p:spPr bwMode="auto">
                <a:xfrm>
                  <a:off x="2520" y="1152"/>
                  <a:ext cx="720" cy="1248"/>
                </a:xfrm>
                <a:prstGeom prst="rtTriangle">
                  <a:avLst/>
                </a:prstGeom>
                <a:solidFill>
                  <a:srgbClr val="0099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9932" name="Text Box 12"/>
              <p:cNvSpPr txBox="1">
                <a:spLocks noChangeArrowheads="1"/>
              </p:cNvSpPr>
              <p:nvPr/>
            </p:nvSpPr>
            <p:spPr bwMode="auto">
              <a:xfrm>
                <a:off x="3693" y="2256"/>
                <a:ext cx="3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3200" i="1">
                    <a:solidFill>
                      <a:srgbClr val="00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209933" name="Group 13"/>
            <p:cNvGrpSpPr>
              <a:grpSpLocks/>
            </p:cNvGrpSpPr>
            <p:nvPr/>
          </p:nvGrpSpPr>
          <p:grpSpPr bwMode="auto">
            <a:xfrm>
              <a:off x="2397" y="2167"/>
              <a:ext cx="113" cy="100"/>
              <a:chOff x="2544" y="2304"/>
              <a:chExt cx="96" cy="96"/>
            </a:xfrm>
          </p:grpSpPr>
          <p:sp>
            <p:nvSpPr>
              <p:cNvPr id="209934" name="Line 14"/>
              <p:cNvSpPr>
                <a:spLocks noChangeShapeType="1"/>
              </p:cNvSpPr>
              <p:nvPr/>
            </p:nvSpPr>
            <p:spPr bwMode="auto">
              <a:xfrm>
                <a:off x="2544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35" name="Line 15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666750" y="6019800"/>
            <a:ext cx="7808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formulate the statement that there are infinitely many primes?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/>
      <p:bldP spid="2099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1295400" y="1219200"/>
            <a:ext cx="65246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Predicates </a:t>
            </a:r>
            <a:r>
              <a:rPr kumimoji="0" lang="en-US" altLang="en-US"/>
              <a:t>are propositions (i.e. statements) with variables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4876800" y="2038350"/>
            <a:ext cx="1076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chemeClr val="accent2"/>
                </a:solidFill>
              </a:rPr>
              <a:t>x</a:t>
            </a:r>
            <a:r>
              <a:rPr kumimoji="0" lang="en-US" altLang="en-US">
                <a:solidFill>
                  <a:schemeClr val="accent2"/>
                </a:solidFill>
              </a:rPr>
              <a:t> + 2 = </a:t>
            </a:r>
            <a:r>
              <a:rPr kumimoji="0" lang="en-US" altLang="en-US" i="1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1905000" y="2038350"/>
            <a:ext cx="117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Example:</a:t>
            </a:r>
            <a:endParaRPr kumimoji="0" lang="en-US" alt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3638550" y="2038350"/>
            <a:ext cx="124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chemeClr val="accent2"/>
                </a:solidFill>
              </a:rPr>
              <a:t>P </a:t>
            </a:r>
            <a:r>
              <a:rPr kumimoji="0" lang="en-US" altLang="en-US">
                <a:solidFill>
                  <a:schemeClr val="accent2"/>
                </a:solidFill>
              </a:rPr>
              <a:t>(</a:t>
            </a:r>
            <a:r>
              <a:rPr kumimoji="0" lang="en-US" altLang="en-US" i="1">
                <a:solidFill>
                  <a:schemeClr val="accent2"/>
                </a:solidFill>
              </a:rPr>
              <a:t>x,y</a:t>
            </a:r>
            <a:r>
              <a:rPr kumimoji="0" lang="en-US" altLang="en-US">
                <a:solidFill>
                  <a:schemeClr val="accent2"/>
                </a:solidFill>
              </a:rPr>
              <a:t>)</a:t>
            </a:r>
            <a:r>
              <a:rPr kumimoji="0" lang="en-US" altLang="en-US"/>
              <a:t>  ::=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695700" y="457200"/>
            <a:ext cx="171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Predicates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598863" y="2557463"/>
            <a:ext cx="333533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/>
              <a:t>x</a:t>
            </a:r>
            <a:r>
              <a:rPr kumimoji="0" lang="en-US" altLang="en-US"/>
              <a:t> = 1 and </a:t>
            </a:r>
            <a:r>
              <a:rPr kumimoji="0" lang="en-US" altLang="en-US" i="1"/>
              <a:t>y</a:t>
            </a:r>
            <a:r>
              <a:rPr kumimoji="0" lang="en-US" altLang="en-US"/>
              <a:t> = 3:  </a:t>
            </a:r>
            <a:r>
              <a:rPr kumimoji="0" lang="en-US" altLang="en-US" i="1">
                <a:solidFill>
                  <a:srgbClr val="009900"/>
                </a:solidFill>
              </a:rPr>
              <a:t>P</a:t>
            </a:r>
            <a:r>
              <a:rPr kumimoji="0" lang="en-US" altLang="en-US">
                <a:solidFill>
                  <a:srgbClr val="009900"/>
                </a:solidFill>
              </a:rPr>
              <a:t>(1,3) is true</a:t>
            </a:r>
          </a:p>
          <a:p>
            <a:endParaRPr kumimoji="0" lang="en-US" altLang="en-US"/>
          </a:p>
          <a:p>
            <a:r>
              <a:rPr kumimoji="0" lang="en-US" altLang="en-US" i="1"/>
              <a:t>x</a:t>
            </a:r>
            <a:r>
              <a:rPr kumimoji="0" lang="en-US" altLang="en-US"/>
              <a:t> = 1 and </a:t>
            </a:r>
            <a:r>
              <a:rPr kumimoji="0" lang="en-US" altLang="en-US" i="1"/>
              <a:t>y</a:t>
            </a:r>
            <a:r>
              <a:rPr kumimoji="0" lang="en-US" altLang="en-US"/>
              <a:t> = 4:  </a:t>
            </a:r>
            <a:r>
              <a:rPr kumimoji="0" lang="en-US" altLang="en-US" i="1">
                <a:solidFill>
                  <a:srgbClr val="CC0000"/>
                </a:solidFill>
              </a:rPr>
              <a:t>P</a:t>
            </a:r>
            <a:r>
              <a:rPr kumimoji="0" lang="en-US" altLang="en-US">
                <a:solidFill>
                  <a:srgbClr val="CC0000"/>
                </a:solidFill>
              </a:rPr>
              <a:t>(1,4) is false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                       </a:t>
            </a:r>
            <a:r>
              <a:rPr kumimoji="0" lang="en-US" altLang="en-US">
                <a:solidFill>
                  <a:srgbClr val="009900"/>
                </a:solidFill>
                <a:sym typeface="Symbol" pitchFamily="18" charset="2"/>
              </a:rPr>
              <a:t></a:t>
            </a:r>
            <a:r>
              <a:rPr kumimoji="0" lang="en-US" altLang="en-US" i="1">
                <a:solidFill>
                  <a:srgbClr val="009900"/>
                </a:solidFill>
              </a:rPr>
              <a:t>P</a:t>
            </a:r>
            <a:r>
              <a:rPr kumimoji="0" lang="en-US" altLang="en-US">
                <a:solidFill>
                  <a:srgbClr val="009900"/>
                </a:solidFill>
              </a:rPr>
              <a:t>(1,4) is true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1901825" y="5014913"/>
            <a:ext cx="5349875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The </a:t>
            </a:r>
            <a:r>
              <a:rPr kumimoji="0" lang="en-US" altLang="en-US" b="1"/>
              <a:t>domain</a:t>
            </a:r>
            <a:r>
              <a:rPr kumimoji="0" lang="en-US" altLang="en-US"/>
              <a:t> of a variable is the set of all values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that may be substituted in place of the variable.</a:t>
            </a: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576263" y="4419600"/>
            <a:ext cx="799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there is a variable, we need to specify what to put in the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/>
      <p:bldP spid="181252" grpId="0"/>
      <p:bldP spid="181253" grpId="0"/>
      <p:bldP spid="181257" grpId="0" animBg="1"/>
      <p:bldP spid="1812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4191000" y="4572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Set</a:t>
            </a:r>
          </a:p>
        </p:txBody>
      </p:sp>
      <p:graphicFrame>
        <p:nvGraphicFramePr>
          <p:cNvPr id="150557" name="Group 29"/>
          <p:cNvGraphicFramePr>
            <a:graphicFrameLocks noGrp="1"/>
          </p:cNvGraphicFramePr>
          <p:nvPr/>
        </p:nvGraphicFramePr>
        <p:xfrm>
          <a:off x="3505200" y="2209800"/>
          <a:ext cx="3429000" cy="1193801"/>
        </p:xfrm>
        <a:graphic>
          <a:graphicData uri="http://schemas.openxmlformats.org/drawingml/2006/table">
            <a:tbl>
              <a:tblPr/>
              <a:tblGrid>
                <a:gridCol w="395288"/>
                <a:gridCol w="3033712"/>
              </a:tblGrid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 of all real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 of all integers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 of all rational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0558" name="Picture 3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4530725"/>
            <a:ext cx="1016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59" name="Text Box 31"/>
          <p:cNvSpPr txBox="1">
            <a:spLocks noChangeArrowheads="1"/>
          </p:cNvSpPr>
          <p:nvPr/>
        </p:nvSpPr>
        <p:spPr bwMode="auto">
          <a:xfrm>
            <a:off x="2149475" y="4495800"/>
            <a:ext cx="570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means that x is an </a:t>
            </a:r>
            <a:r>
              <a:rPr lang="en-US" altLang="zh-TW">
                <a:solidFill>
                  <a:srgbClr val="A50021"/>
                </a:solidFill>
              </a:rPr>
              <a:t>element</a:t>
            </a:r>
            <a:r>
              <a:rPr lang="en-US" altLang="zh-TW"/>
              <a:t> of A  (pronounce: x in A)</a:t>
            </a:r>
          </a:p>
        </p:txBody>
      </p:sp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2149475" y="5024438"/>
            <a:ext cx="6537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means that x is </a:t>
            </a:r>
            <a:r>
              <a:rPr lang="en-US" altLang="zh-TW">
                <a:solidFill>
                  <a:srgbClr val="006600"/>
                </a:solidFill>
              </a:rPr>
              <a:t>not</a:t>
            </a:r>
            <a:r>
              <a:rPr lang="en-US" altLang="zh-TW"/>
              <a:t> an </a:t>
            </a:r>
            <a:r>
              <a:rPr lang="en-US" altLang="zh-TW">
                <a:solidFill>
                  <a:srgbClr val="A50021"/>
                </a:solidFill>
              </a:rPr>
              <a:t>element</a:t>
            </a:r>
            <a:r>
              <a:rPr lang="en-US" altLang="zh-TW"/>
              <a:t> of A  (pronounce: x not in A)</a:t>
            </a:r>
          </a:p>
        </p:txBody>
      </p:sp>
      <p:pic>
        <p:nvPicPr>
          <p:cNvPr id="150562" name="Picture 3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5014913"/>
            <a:ext cx="10160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457200" y="5945188"/>
            <a:ext cx="3440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Sets can be defined explicitly:</a:t>
            </a:r>
          </a:p>
        </p:txBody>
      </p:sp>
      <p:sp>
        <p:nvSpPr>
          <p:cNvPr id="150564" name="Text Box 36"/>
          <p:cNvSpPr txBox="1">
            <a:spLocks noChangeArrowheads="1"/>
          </p:cNvSpPr>
          <p:nvPr/>
        </p:nvSpPr>
        <p:spPr bwMode="auto">
          <a:xfrm>
            <a:off x="4114800" y="5943600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{1,2,4,8,16,32,…}, {CSC1130,CSC2110,…}</a:t>
            </a:r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1371600" y="1108075"/>
            <a:ext cx="64785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To specify the domain, we often need the concept of a </a:t>
            </a:r>
            <a:r>
              <a:rPr lang="en-US" altLang="zh-TW" b="1"/>
              <a:t>set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Roughly speaking, a set is just a collection of objects.</a:t>
            </a:r>
          </a:p>
        </p:txBody>
      </p: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1541463" y="2590800"/>
            <a:ext cx="1811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Some examples</a:t>
            </a:r>
          </a:p>
        </p:txBody>
      </p:sp>
      <p:sp>
        <p:nvSpPr>
          <p:cNvPr id="150567" name="Text Box 39"/>
          <p:cNvSpPr txBox="1">
            <a:spLocks noChangeArrowheads="1"/>
          </p:cNvSpPr>
          <p:nvPr/>
        </p:nvSpPr>
        <p:spPr bwMode="auto">
          <a:xfrm>
            <a:off x="304800" y="3900488"/>
            <a:ext cx="845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set, the (only) important question is whether an element belongs to it.</a:t>
            </a:r>
          </a:p>
        </p:txBody>
      </p:sp>
    </p:spTree>
    <p:extLst>
      <p:ext uri="{BB962C8B-B14F-4D97-AF65-F5344CB8AC3E}">
        <p14:creationId xmlns:p14="http://schemas.microsoft.com/office/powerpoint/2010/main" val="1754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59" grpId="0"/>
      <p:bldP spid="150561" grpId="0"/>
      <p:bldP spid="150563" grpId="0"/>
      <p:bldP spid="150564" grpId="0"/>
      <p:bldP spid="150566" grpId="0"/>
      <p:bldP spid="1505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3733800" y="457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Truth Set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2608263" y="1757363"/>
            <a:ext cx="393541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Sets can be defined by a predicate</a:t>
            </a:r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1295400" y="2514600"/>
            <a:ext cx="6553200" cy="64633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dirty="0"/>
              <a:t>Given a predicate P(x) </a:t>
            </a:r>
            <a:r>
              <a:rPr lang="en-US" altLang="zh-TW" dirty="0" smtClean="0"/>
              <a:t>where </a:t>
            </a:r>
            <a:r>
              <a:rPr lang="en-US" altLang="zh-TW" dirty="0"/>
              <a:t>x has domain D, the </a:t>
            </a:r>
            <a:r>
              <a:rPr lang="en-US" altLang="zh-TW" dirty="0">
                <a:solidFill>
                  <a:srgbClr val="A50021"/>
                </a:solidFill>
              </a:rPr>
              <a:t>truth set</a:t>
            </a:r>
            <a:r>
              <a:rPr lang="en-US" altLang="zh-TW" dirty="0"/>
              <a:t> </a:t>
            </a:r>
            <a:r>
              <a:rPr lang="en-US" altLang="zh-TW" dirty="0" smtClean="0"/>
              <a:t>of P(x</a:t>
            </a:r>
            <a:r>
              <a:rPr lang="en-US" altLang="zh-TW" dirty="0"/>
              <a:t>) is the set of all elements of D that make P(x) true.</a:t>
            </a: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762000" y="5486400"/>
            <a:ext cx="7602538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Let P(x) be “x is a prime number”, </a:t>
            </a:r>
          </a:p>
          <a:p>
            <a:pPr>
              <a:lnSpc>
                <a:spcPct val="130000"/>
              </a:lnSpc>
            </a:pPr>
            <a:r>
              <a:rPr lang="en-US" altLang="zh-TW" sz="1600"/>
              <a:t>and the domain D of x is the set of positive integers.</a:t>
            </a:r>
          </a:p>
          <a:p>
            <a:pPr>
              <a:lnSpc>
                <a:spcPct val="130000"/>
              </a:lnSpc>
            </a:pPr>
            <a:r>
              <a:rPr lang="en-US" altLang="zh-TW" sz="1600"/>
              <a:t>Then the truth set is the set of all positive integers which are prime numbers.</a:t>
            </a:r>
          </a:p>
        </p:txBody>
      </p:sp>
      <p:pic>
        <p:nvPicPr>
          <p:cNvPr id="151577" name="Picture 2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556000"/>
            <a:ext cx="27813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79" name="Text Box 27"/>
          <p:cNvSpPr txBox="1">
            <a:spLocks noChangeArrowheads="1"/>
          </p:cNvSpPr>
          <p:nvPr/>
        </p:nvSpPr>
        <p:spPr bwMode="auto">
          <a:xfrm>
            <a:off x="727075" y="4286250"/>
            <a:ext cx="8416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Let P(x) be “x is the square of a number”, </a:t>
            </a:r>
          </a:p>
          <a:p>
            <a:pPr>
              <a:lnSpc>
                <a:spcPct val="130000"/>
              </a:lnSpc>
            </a:pPr>
            <a:r>
              <a:rPr lang="en-US" altLang="zh-TW" sz="1600"/>
              <a:t>and the domain D of x is the set of positive integers.</a:t>
            </a:r>
          </a:p>
          <a:p>
            <a:pPr>
              <a:lnSpc>
                <a:spcPct val="130000"/>
              </a:lnSpc>
            </a:pPr>
            <a:r>
              <a:rPr lang="en-US" altLang="zh-TW" sz="1600"/>
              <a:t>Then the truth set is the set of all positive integers which are the square of a number.</a:t>
            </a:r>
          </a:p>
        </p:txBody>
      </p:sp>
      <p:sp>
        <p:nvSpPr>
          <p:cNvPr id="151580" name="Text Box 28"/>
          <p:cNvSpPr txBox="1">
            <a:spLocks noChangeArrowheads="1"/>
          </p:cNvSpPr>
          <p:nvPr/>
        </p:nvSpPr>
        <p:spPr bwMode="auto">
          <a:xfrm>
            <a:off x="152400" y="42672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</a:t>
            </a:r>
          </a:p>
        </p:txBody>
      </p:sp>
      <p:sp>
        <p:nvSpPr>
          <p:cNvPr id="151581" name="Text Box 29"/>
          <p:cNvSpPr txBox="1">
            <a:spLocks noChangeArrowheads="1"/>
          </p:cNvSpPr>
          <p:nvPr/>
        </p:nvSpPr>
        <p:spPr bwMode="auto">
          <a:xfrm>
            <a:off x="228600" y="54102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</a:t>
            </a:r>
          </a:p>
        </p:txBody>
      </p:sp>
      <p:sp>
        <p:nvSpPr>
          <p:cNvPr id="151582" name="Text Box 30"/>
          <p:cNvSpPr txBox="1">
            <a:spLocks noChangeArrowheads="1"/>
          </p:cNvSpPr>
          <p:nvPr/>
        </p:nvSpPr>
        <p:spPr bwMode="auto">
          <a:xfrm>
            <a:off x="838200" y="1219200"/>
            <a:ext cx="7424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Sometimes it is inconvenient or impossible to define a set explicitly.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75" grpId="0" animBg="1"/>
      <p:bldP spid="151576" grpId="0"/>
      <p:bldP spid="151579" grpId="0"/>
      <p:bldP spid="151580" grpId="0"/>
      <p:bldP spid="1515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387975" y="13858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for </a:t>
            </a:r>
            <a:r>
              <a:rPr kumimoji="0" lang="en-US" altLang="en-US">
                <a:solidFill>
                  <a:srgbClr val="009900"/>
                </a:solidFill>
              </a:rPr>
              <a:t>ALL</a:t>
            </a:r>
            <a:r>
              <a:rPr kumimoji="0" lang="en-US" altLang="en-US"/>
              <a:t> </a:t>
            </a:r>
            <a:r>
              <a:rPr kumimoji="0" lang="en-US" altLang="en-US" i="1"/>
              <a:t>x</a:t>
            </a:r>
            <a:endParaRPr kumimoji="0" lang="en-US" altLang="en-U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699000" y="1385888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9900"/>
                </a:solidFill>
                <a:sym typeface="Symbol" pitchFamily="18" charset="2"/>
              </a:rPr>
              <a:t></a:t>
            </a:r>
            <a:r>
              <a:rPr kumimoji="0" lang="en-US" altLang="en-US" i="1">
                <a:sym typeface="Symbol" pitchFamily="18" charset="2"/>
              </a:rPr>
              <a:t>x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90800" y="457200"/>
            <a:ext cx="388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Universal Quantifier</a:t>
            </a:r>
          </a:p>
        </p:txBody>
      </p:sp>
      <p:grpSp>
        <p:nvGrpSpPr>
          <p:cNvPr id="104466" name="Group 18"/>
          <p:cNvGrpSpPr>
            <a:grpSpLocks/>
          </p:cNvGrpSpPr>
          <p:nvPr/>
        </p:nvGrpSpPr>
        <p:grpSpPr bwMode="auto">
          <a:xfrm>
            <a:off x="685800" y="2992438"/>
            <a:ext cx="1139825" cy="1866900"/>
            <a:chOff x="2086" y="960"/>
            <a:chExt cx="1157" cy="1749"/>
          </a:xfrm>
        </p:grpSpPr>
        <p:grpSp>
          <p:nvGrpSpPr>
            <p:cNvPr id="104467" name="Group 19"/>
            <p:cNvGrpSpPr>
              <a:grpSpLocks/>
            </p:cNvGrpSpPr>
            <p:nvPr/>
          </p:nvGrpSpPr>
          <p:grpSpPr bwMode="auto">
            <a:xfrm>
              <a:off x="2086" y="960"/>
              <a:ext cx="1157" cy="1749"/>
              <a:chOff x="3267" y="1104"/>
              <a:chExt cx="981" cy="1670"/>
            </a:xfrm>
          </p:grpSpPr>
          <p:grpSp>
            <p:nvGrpSpPr>
              <p:cNvPr id="104468" name="Group 20"/>
              <p:cNvGrpSpPr>
                <a:grpSpLocks/>
              </p:cNvGrpSpPr>
              <p:nvPr/>
            </p:nvGrpSpPr>
            <p:grpSpPr bwMode="auto">
              <a:xfrm>
                <a:off x="3267" y="1104"/>
                <a:ext cx="981" cy="1248"/>
                <a:chOff x="2259" y="1152"/>
                <a:chExt cx="981" cy="1248"/>
              </a:xfrm>
            </p:grpSpPr>
            <p:sp>
              <p:nvSpPr>
                <p:cNvPr id="10446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886" y="1535"/>
                  <a:ext cx="314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0447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59" y="1632"/>
                  <a:ext cx="333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04471" name="AutoShape 23"/>
                <p:cNvSpPr>
                  <a:spLocks noChangeArrowheads="1"/>
                </p:cNvSpPr>
                <p:nvPr/>
              </p:nvSpPr>
              <p:spPr bwMode="auto">
                <a:xfrm>
                  <a:off x="2520" y="1152"/>
                  <a:ext cx="720" cy="1248"/>
                </a:xfrm>
                <a:prstGeom prst="rtTriangle">
                  <a:avLst/>
                </a:prstGeom>
                <a:solidFill>
                  <a:srgbClr val="0099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4472" name="Text Box 24"/>
              <p:cNvSpPr txBox="1">
                <a:spLocks noChangeArrowheads="1"/>
              </p:cNvSpPr>
              <p:nvPr/>
            </p:nvSpPr>
            <p:spPr bwMode="auto">
              <a:xfrm>
                <a:off x="3693" y="2256"/>
                <a:ext cx="3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3200" i="1">
                    <a:solidFill>
                      <a:srgbClr val="00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04473" name="Group 25"/>
            <p:cNvGrpSpPr>
              <a:grpSpLocks/>
            </p:cNvGrpSpPr>
            <p:nvPr/>
          </p:nvGrpSpPr>
          <p:grpSpPr bwMode="auto">
            <a:xfrm>
              <a:off x="2397" y="2167"/>
              <a:ext cx="113" cy="100"/>
              <a:chOff x="2544" y="2304"/>
              <a:chExt cx="96" cy="96"/>
            </a:xfrm>
          </p:grpSpPr>
          <p:sp>
            <p:nvSpPr>
              <p:cNvPr id="104474" name="Line 26"/>
              <p:cNvSpPr>
                <a:spLocks noChangeShapeType="1"/>
              </p:cNvSpPr>
              <p:nvPr/>
            </p:nvSpPr>
            <p:spPr bwMode="auto">
              <a:xfrm>
                <a:off x="2544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75" name="Line 27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2498725" y="2230438"/>
            <a:ext cx="3597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009900"/>
                </a:solidFill>
                <a:sym typeface="Symbol" pitchFamily="18" charset="2"/>
              </a:rPr>
              <a:t></a:t>
            </a:r>
            <a:r>
              <a:rPr lang="en-US" altLang="zh-TW"/>
              <a:t> x     Z  </a:t>
            </a:r>
            <a:r>
              <a:rPr kumimoji="0" lang="en-US" altLang="en-US">
                <a:solidFill>
                  <a:srgbClr val="009900"/>
                </a:solidFill>
                <a:sym typeface="Symbol" pitchFamily="18" charset="2"/>
              </a:rPr>
              <a:t></a:t>
            </a:r>
            <a:r>
              <a:rPr lang="en-US" altLang="zh-TW"/>
              <a:t> y     Z,  x + y = y + x.</a:t>
            </a:r>
          </a:p>
        </p:txBody>
      </p:sp>
      <p:pic>
        <p:nvPicPr>
          <p:cNvPr id="104477" name="Picture 2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41563"/>
            <a:ext cx="152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78" name="Picture 3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41563"/>
            <a:ext cx="152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80" name="Picture 3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06838"/>
            <a:ext cx="30480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82" name="Picture 3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30638"/>
            <a:ext cx="1585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1736725" y="1371600"/>
            <a:ext cx="2732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universal quantifier</a:t>
            </a:r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2590800" y="3297238"/>
            <a:ext cx="2611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Pythagorean’s theorem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990600" y="2230438"/>
            <a:ext cx="1135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Example:</a:t>
            </a:r>
          </a:p>
        </p:txBody>
      </p:sp>
      <p:sp>
        <p:nvSpPr>
          <p:cNvPr id="104486" name="Text Box 38"/>
          <p:cNvSpPr txBox="1">
            <a:spLocks noChangeArrowheads="1"/>
          </p:cNvSpPr>
          <p:nvPr/>
        </p:nvSpPr>
        <p:spPr bwMode="auto">
          <a:xfrm>
            <a:off x="990600" y="5126038"/>
            <a:ext cx="1135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Example:</a:t>
            </a:r>
          </a:p>
        </p:txBody>
      </p:sp>
      <p:pic>
        <p:nvPicPr>
          <p:cNvPr id="104487" name="Picture 3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49838"/>
            <a:ext cx="17653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1054100" y="5683250"/>
            <a:ext cx="709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This statement is true if the domain is Z, but not true if the domain is R.</a:t>
            </a: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1863725" y="6253163"/>
            <a:ext cx="5493812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 truth of a </a:t>
            </a:r>
            <a:r>
              <a:rPr lang="en-US" altLang="zh-TW" dirty="0" smtClean="0"/>
              <a:t>statement </a:t>
            </a:r>
            <a:r>
              <a:rPr lang="en-US" altLang="zh-TW" dirty="0"/>
              <a:t>depends on the domain.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6" grpId="0"/>
      <p:bldP spid="104484" grpId="0"/>
      <p:bldP spid="104485" grpId="0"/>
      <p:bldP spid="104486" grpId="0"/>
      <p:bldP spid="104488" grpId="0"/>
      <p:bldP spid="1044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2514600" y="457200"/>
            <a:ext cx="4106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Existential Quantifier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3048000" y="1371600"/>
            <a:ext cx="428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kumimoji="0" lang="en-US" altLang="en-US" i="1">
                <a:sym typeface="Symbol" pitchFamily="18" charset="2"/>
              </a:rPr>
              <a:t>y</a:t>
            </a:r>
          </a:p>
        </p:txBody>
      </p:sp>
      <p:sp>
        <p:nvSpPr>
          <p:cNvPr id="153619" name="Rectangle 19"/>
          <p:cNvSpPr>
            <a:spLocks noChangeArrowheads="1"/>
          </p:cNvSpPr>
          <p:nvPr/>
        </p:nvSpPr>
        <p:spPr bwMode="auto">
          <a:xfrm>
            <a:off x="3581400" y="1371600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There </a:t>
            </a:r>
            <a:r>
              <a:rPr kumimoji="0" lang="en-US" altLang="en-US">
                <a:solidFill>
                  <a:srgbClr val="003399"/>
                </a:solidFill>
              </a:rPr>
              <a:t>EXISTS</a:t>
            </a:r>
            <a:r>
              <a:rPr kumimoji="0" lang="en-US" altLang="en-US"/>
              <a:t> some </a:t>
            </a:r>
            <a:r>
              <a:rPr kumimoji="0" lang="en-US" altLang="en-US" i="1"/>
              <a:t>y</a:t>
            </a:r>
          </a:p>
        </p:txBody>
      </p:sp>
      <p:pic>
        <p:nvPicPr>
          <p:cNvPr id="153620" name="Picture 2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12925"/>
            <a:ext cx="1708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3621" name="Object 21"/>
          <p:cNvGraphicFramePr>
            <a:graphicFrameLocks noChangeAspect="1"/>
          </p:cNvGraphicFramePr>
          <p:nvPr/>
        </p:nvGraphicFramePr>
        <p:xfrm>
          <a:off x="3733800" y="3559175"/>
          <a:ext cx="20574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3" name="Equation" r:id="rId5" imgW="787320" imgH="203040" progId="Equation.DSMT4">
                  <p:embed/>
                </p:oleObj>
              </mc:Choice>
              <mc:Fallback>
                <p:oleObj name="Equation" r:id="rId5" imgW="78732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559175"/>
                        <a:ext cx="20574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2832100" y="4052888"/>
            <a:ext cx="110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 u="sng"/>
              <a:t>Domain  </a:t>
            </a:r>
            <a:r>
              <a:rPr kumimoji="0" lang="en-US" altLang="en-US" u="sng"/>
              <a:t>      </a:t>
            </a:r>
            <a:r>
              <a:rPr kumimoji="0" lang="en-US" altLang="en-US"/>
              <a:t>                                                   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5270500" y="4052888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 </a:t>
            </a:r>
            <a:r>
              <a:rPr kumimoji="0" lang="en-US" altLang="en-US" i="1" u="sng"/>
              <a:t>Truth value</a:t>
            </a: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2254250" y="5119688"/>
            <a:ext cx="224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003399"/>
                </a:solidFill>
              </a:rPr>
              <a:t>positive</a:t>
            </a:r>
            <a:r>
              <a:rPr kumimoji="0" lang="en-US" altLang="en-US">
                <a:solidFill>
                  <a:srgbClr val="003399"/>
                </a:solidFill>
              </a:rPr>
              <a:t> integers </a:t>
            </a:r>
            <a:r>
              <a:rPr kumimoji="0" lang="en-US" altLang="en-US">
                <a:solidFill>
                  <a:srgbClr val="003399"/>
                </a:solidFill>
                <a:sym typeface="Euclid Math Two" pitchFamily="18" charset="2"/>
              </a:rPr>
              <a:t></a:t>
            </a:r>
            <a:r>
              <a:rPr kumimoji="0" lang="en-US" altLang="en-US" baseline="30000">
                <a:solidFill>
                  <a:srgbClr val="003399"/>
                </a:solidFill>
              </a:rPr>
              <a:t>+</a:t>
            </a:r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3290888" y="5354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0" lang="en-US" altLang="en-US"/>
          </a:p>
        </p:txBody>
      </p:sp>
      <p:sp>
        <p:nvSpPr>
          <p:cNvPr id="153627" name="Text Box 27"/>
          <p:cNvSpPr txBox="1">
            <a:spLocks noChangeArrowheads="1"/>
          </p:cNvSpPr>
          <p:nvPr/>
        </p:nvSpPr>
        <p:spPr bwMode="auto">
          <a:xfrm>
            <a:off x="2738438" y="4586288"/>
            <a:ext cx="1274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3399"/>
                </a:solidFill>
              </a:rPr>
              <a:t>integers </a:t>
            </a:r>
            <a:r>
              <a:rPr kumimoji="0" lang="en-US" altLang="en-US">
                <a:solidFill>
                  <a:srgbClr val="003399"/>
                </a:solidFill>
                <a:sym typeface="Euclid Math Two" pitchFamily="18" charset="2"/>
              </a:rPr>
              <a:t></a:t>
            </a:r>
            <a:endParaRPr kumimoji="0" lang="en-US" altLang="en-US">
              <a:solidFill>
                <a:srgbClr val="003399"/>
              </a:solidFill>
            </a:endParaRPr>
          </a:p>
        </p:txBody>
      </p:sp>
      <p:sp>
        <p:nvSpPr>
          <p:cNvPr id="153629" name="Rectangle 29"/>
          <p:cNvSpPr>
            <a:spLocks noChangeArrowheads="1"/>
          </p:cNvSpPr>
          <p:nvPr/>
        </p:nvSpPr>
        <p:spPr bwMode="auto">
          <a:xfrm>
            <a:off x="2198688" y="5638800"/>
            <a:ext cx="2297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003399"/>
                </a:solidFill>
              </a:rPr>
              <a:t>negative</a:t>
            </a:r>
            <a:r>
              <a:rPr kumimoji="0" lang="en-US" altLang="en-US">
                <a:solidFill>
                  <a:srgbClr val="003399"/>
                </a:solidFill>
              </a:rPr>
              <a:t> integers </a:t>
            </a:r>
            <a:r>
              <a:rPr kumimoji="0" lang="en-US" altLang="en-US">
                <a:solidFill>
                  <a:srgbClr val="003399"/>
                </a:solidFill>
                <a:sym typeface="Euclid Math Two" pitchFamily="18" charset="2"/>
              </a:rPr>
              <a:t></a:t>
            </a:r>
            <a:r>
              <a:rPr kumimoji="0" lang="en-US" altLang="en-US" baseline="30000">
                <a:solidFill>
                  <a:srgbClr val="003399"/>
                </a:solidFill>
                <a:sym typeface="Euclid Math Two" pitchFamily="18" charset="2"/>
              </a:rPr>
              <a:t>-</a:t>
            </a:r>
            <a:endParaRPr kumimoji="0" lang="en-US" altLang="en-US" baseline="30000">
              <a:solidFill>
                <a:srgbClr val="003399"/>
              </a:solidFill>
            </a:endParaRPr>
          </a:p>
        </p:txBody>
      </p:sp>
      <p:sp>
        <p:nvSpPr>
          <p:cNvPr id="153631" name="Rectangle 31"/>
          <p:cNvSpPr>
            <a:spLocks noChangeArrowheads="1"/>
          </p:cNvSpPr>
          <p:nvPr/>
        </p:nvSpPr>
        <p:spPr bwMode="auto">
          <a:xfrm>
            <a:off x="2390775" y="6110288"/>
            <a:ext cx="192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003399"/>
                </a:solidFill>
              </a:rPr>
              <a:t>negative</a:t>
            </a:r>
            <a:r>
              <a:rPr kumimoji="0" lang="en-US" altLang="en-US">
                <a:solidFill>
                  <a:srgbClr val="003399"/>
                </a:solidFill>
              </a:rPr>
              <a:t> reals </a:t>
            </a:r>
            <a:r>
              <a:rPr kumimoji="0" lang="en-US" altLang="en-US">
                <a:solidFill>
                  <a:srgbClr val="003399"/>
                </a:solidFill>
                <a:sym typeface="Euclid Math Two" pitchFamily="18" charset="2"/>
              </a:rPr>
              <a:t></a:t>
            </a:r>
            <a:r>
              <a:rPr kumimoji="0" lang="en-US" altLang="en-US" baseline="30000">
                <a:solidFill>
                  <a:srgbClr val="003399"/>
                </a:solidFill>
                <a:sym typeface="Euclid Math Two" pitchFamily="18" charset="2"/>
              </a:rPr>
              <a:t>-</a:t>
            </a:r>
            <a:endParaRPr kumimoji="0" lang="en-US" altLang="en-US" baseline="30000">
              <a:solidFill>
                <a:srgbClr val="003399"/>
              </a:solidFill>
            </a:endParaRPr>
          </a:p>
        </p:txBody>
      </p:sp>
      <p:sp>
        <p:nvSpPr>
          <p:cNvPr id="153633" name="Text Box 33"/>
          <p:cNvSpPr txBox="1">
            <a:spLocks noChangeArrowheads="1"/>
          </p:cNvSpPr>
          <p:nvPr/>
        </p:nvSpPr>
        <p:spPr bwMode="auto">
          <a:xfrm>
            <a:off x="5880100" y="45862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153634" name="Text Box 34"/>
          <p:cNvSpPr txBox="1">
            <a:spLocks noChangeArrowheads="1"/>
          </p:cNvSpPr>
          <p:nvPr/>
        </p:nvSpPr>
        <p:spPr bwMode="auto">
          <a:xfrm>
            <a:off x="3048000" y="18288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</a:t>
            </a:r>
          </a:p>
        </p:txBody>
      </p:sp>
      <p:sp>
        <p:nvSpPr>
          <p:cNvPr id="153636" name="Rectangle 36"/>
          <p:cNvSpPr>
            <a:spLocks noChangeArrowheads="1"/>
          </p:cNvSpPr>
          <p:nvPr/>
        </p:nvSpPr>
        <p:spPr bwMode="auto">
          <a:xfrm>
            <a:off x="1828800" y="3429000"/>
            <a:ext cx="5486400" cy="3200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7" name="Text Box 37"/>
          <p:cNvSpPr txBox="1">
            <a:spLocks noChangeArrowheads="1"/>
          </p:cNvSpPr>
          <p:nvPr/>
        </p:nvSpPr>
        <p:spPr bwMode="auto">
          <a:xfrm>
            <a:off x="1905000" y="2747963"/>
            <a:ext cx="5493812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 truth of a </a:t>
            </a:r>
            <a:r>
              <a:rPr lang="en-US" altLang="zh-TW" dirty="0" smtClean="0"/>
              <a:t>statement </a:t>
            </a:r>
            <a:r>
              <a:rPr lang="en-US" altLang="zh-TW" dirty="0"/>
              <a:t>depends on the domain.</a:t>
            </a:r>
          </a:p>
        </p:txBody>
      </p:sp>
      <p:sp>
        <p:nvSpPr>
          <p:cNvPr id="153638" name="Text Box 38"/>
          <p:cNvSpPr txBox="1">
            <a:spLocks noChangeArrowheads="1"/>
          </p:cNvSpPr>
          <p:nvPr/>
        </p:nvSpPr>
        <p:spPr bwMode="auto">
          <a:xfrm>
            <a:off x="5880100" y="51196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153639" name="Text Box 39"/>
          <p:cNvSpPr txBox="1">
            <a:spLocks noChangeArrowheads="1"/>
          </p:cNvSpPr>
          <p:nvPr/>
        </p:nvSpPr>
        <p:spPr bwMode="auto">
          <a:xfrm>
            <a:off x="5880100" y="56388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</a:t>
            </a:r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>
            <a:off x="5880100" y="61102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2" grpId="0"/>
      <p:bldP spid="153623" grpId="0"/>
      <p:bldP spid="153624" grpId="0"/>
      <p:bldP spid="153627" grpId="0"/>
      <p:bldP spid="153629" grpId="0"/>
      <p:bldP spid="153631" grpId="0"/>
      <p:bldP spid="153633" grpId="0"/>
      <p:bldP spid="153634" grpId="0"/>
      <p:bldP spid="153636" grpId="0" animBg="1"/>
      <p:bldP spid="153637" grpId="0" animBg="1"/>
      <p:bldP spid="153638" grpId="0"/>
      <p:bldP spid="153639" grpId="0"/>
      <p:bldP spid="1536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446463" y="457200"/>
            <a:ext cx="219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Modus Ponens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711325" y="1184275"/>
            <a:ext cx="1412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q.</a:t>
            </a:r>
          </a:p>
          <a:p>
            <a:r>
              <a:rPr lang="en-US" altLang="zh-TW"/>
              <a:t>p</a:t>
            </a:r>
          </a:p>
          <a:p>
            <a:r>
              <a:rPr lang="en-US" altLang="zh-TW"/>
              <a:t>q</a:t>
            </a:r>
          </a:p>
        </p:txBody>
      </p:sp>
      <p:graphicFrame>
        <p:nvGraphicFramePr>
          <p:cNvPr id="91184" name="Group 48"/>
          <p:cNvGraphicFramePr>
            <a:graphicFrameLocks noGrp="1"/>
          </p:cNvGraphicFramePr>
          <p:nvPr/>
        </p:nvGraphicFramePr>
        <p:xfrm>
          <a:off x="1981200" y="2971800"/>
          <a:ext cx="5105400" cy="2590800"/>
        </p:xfrm>
        <a:graphic>
          <a:graphicData uri="http://schemas.openxmlformats.org/drawingml/2006/table">
            <a:tbl>
              <a:tblPr/>
              <a:tblGrid>
                <a:gridCol w="1020763"/>
                <a:gridCol w="1022350"/>
                <a:gridCol w="1019175"/>
                <a:gridCol w="1022350"/>
                <a:gridCol w="1020762"/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185" name="Text Box 49"/>
          <p:cNvSpPr txBox="1">
            <a:spLocks noChangeArrowheads="1"/>
          </p:cNvSpPr>
          <p:nvPr/>
        </p:nvSpPr>
        <p:spPr bwMode="auto">
          <a:xfrm>
            <a:off x="1624013" y="6100763"/>
            <a:ext cx="5448928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Modus ponens is Latin </a:t>
            </a:r>
            <a:r>
              <a:rPr lang="en-US" altLang="zh-TW" dirty="0" smtClean="0"/>
              <a:t>for </a:t>
            </a:r>
            <a:r>
              <a:rPr lang="en-US" altLang="zh-TW" dirty="0"/>
              <a:t>“method of affirming”.</a:t>
            </a:r>
          </a:p>
        </p:txBody>
      </p:sp>
      <p:pic>
        <p:nvPicPr>
          <p:cNvPr id="91186" name="Picture 5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87" name="Rectangle 51"/>
          <p:cNvSpPr>
            <a:spLocks noChangeArrowheads="1"/>
          </p:cNvSpPr>
          <p:nvPr/>
        </p:nvSpPr>
        <p:spPr bwMode="auto">
          <a:xfrm>
            <a:off x="4267200" y="3581400"/>
            <a:ext cx="2667000" cy="3810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8" name="AutoShape 52"/>
          <p:cNvSpPr>
            <a:spLocks/>
          </p:cNvSpPr>
          <p:nvPr/>
        </p:nvSpPr>
        <p:spPr bwMode="auto">
          <a:xfrm rot="16200000">
            <a:off x="4914900" y="18669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9" name="Text Box 53"/>
          <p:cNvSpPr txBox="1">
            <a:spLocks noChangeArrowheads="1"/>
          </p:cNvSpPr>
          <p:nvPr/>
        </p:nvSpPr>
        <p:spPr bwMode="auto">
          <a:xfrm>
            <a:off x="4343400" y="2251075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91190" name="Text Box 54"/>
          <p:cNvSpPr txBox="1">
            <a:spLocks noChangeArrowheads="1"/>
          </p:cNvSpPr>
          <p:nvPr/>
        </p:nvSpPr>
        <p:spPr bwMode="auto">
          <a:xfrm>
            <a:off x="6096000" y="2286000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1371600" y="1143000"/>
            <a:ext cx="1828800" cy="990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1193" name="Picture 5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3429000" y="1143000"/>
            <a:ext cx="4267200" cy="990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95" name="Text Box 59"/>
          <p:cNvSpPr txBox="1">
            <a:spLocks noChangeArrowheads="1"/>
          </p:cNvSpPr>
          <p:nvPr/>
        </p:nvSpPr>
        <p:spPr bwMode="auto">
          <a:xfrm>
            <a:off x="3898900" y="1217613"/>
            <a:ext cx="34740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If </a:t>
            </a:r>
            <a:r>
              <a:rPr lang="en-US" altLang="zh-TW" dirty="0" smtClean="0"/>
              <a:t>bandh, </a:t>
            </a:r>
            <a:r>
              <a:rPr lang="en-US" altLang="zh-TW" dirty="0"/>
              <a:t>then class cancelled.</a:t>
            </a:r>
          </a:p>
          <a:p>
            <a:r>
              <a:rPr lang="en-US" altLang="zh-TW" dirty="0" smtClean="0"/>
              <a:t>Bandh.</a:t>
            </a:r>
            <a:endParaRPr lang="en-US" altLang="zh-TW" dirty="0"/>
          </a:p>
          <a:p>
            <a:r>
              <a:rPr lang="en-US" altLang="zh-TW" dirty="0"/>
              <a:t>Class cancelled.</a:t>
            </a:r>
          </a:p>
        </p:txBody>
      </p:sp>
    </p:spTree>
    <p:extLst>
      <p:ext uri="{BB962C8B-B14F-4D97-AF65-F5344CB8AC3E}">
        <p14:creationId xmlns:p14="http://schemas.microsoft.com/office/powerpoint/2010/main" val="30299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5" grpId="0" animBg="1"/>
      <p:bldP spid="91187" grpId="0" animBg="1"/>
      <p:bldP spid="91188" grpId="0" animBg="1"/>
      <p:bldP spid="91189" grpId="0"/>
      <p:bldP spid="91190" grpId="0"/>
      <p:bldP spid="91194" grpId="0" animBg="1"/>
      <p:bldP spid="9119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903413" y="457200"/>
            <a:ext cx="533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Translating Mathematical Theorem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81000" y="1371600"/>
            <a:ext cx="845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Fermat (1637):</a:t>
            </a:r>
            <a:r>
              <a:rPr lang="en-US" altLang="en-US"/>
              <a:t> If an integer n is greater than 2, </a:t>
            </a:r>
          </a:p>
          <a:p>
            <a:pPr>
              <a:lnSpc>
                <a:spcPct val="200000"/>
              </a:lnSpc>
            </a:pPr>
            <a:r>
              <a:rPr lang="en-US" altLang="en-US"/>
              <a:t>then the equation a</a:t>
            </a:r>
            <a:r>
              <a:rPr lang="en-US" altLang="en-US" sz="2400" baseline="30000"/>
              <a:t>n</a:t>
            </a:r>
            <a:r>
              <a:rPr lang="en-US" altLang="en-US"/>
              <a:t> + b</a:t>
            </a:r>
            <a:r>
              <a:rPr lang="en-US" altLang="en-US" sz="2400" baseline="30000"/>
              <a:t>n</a:t>
            </a:r>
            <a:r>
              <a:rPr lang="en-US" altLang="en-US"/>
              <a:t> = c</a:t>
            </a:r>
            <a:r>
              <a:rPr lang="en-US" altLang="en-US" sz="2400" baseline="30000"/>
              <a:t>n</a:t>
            </a:r>
            <a:r>
              <a:rPr lang="en-US" altLang="en-US"/>
              <a:t> has no solutions in non-zero integers a, b, and c.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431800" y="3838575"/>
            <a:ext cx="2424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Andrew Wiles (1994)</a:t>
            </a:r>
            <a:endParaRPr lang="en-US" altLang="en-US"/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2895600" y="3810000"/>
            <a:ext cx="5840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http://en.wikipedia.org/wiki/Fermat's_last_theorem</a:t>
            </a:r>
          </a:p>
        </p:txBody>
      </p:sp>
      <p:pic>
        <p:nvPicPr>
          <p:cNvPr id="105484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47950"/>
            <a:ext cx="7467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2" grpId="0"/>
      <p:bldP spid="1054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430213" y="1447800"/>
            <a:ext cx="8281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Goldbach’s conjecture</a:t>
            </a:r>
            <a:r>
              <a:rPr lang="en-US" altLang="en-US"/>
              <a:t>: Every even number is the sum of two prime numbers.</a:t>
            </a: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533400" y="4348163"/>
            <a:ext cx="265271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write prime(p)?</a:t>
            </a:r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1903413" y="457200"/>
            <a:ext cx="533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Translating Mathematical Theorem</a:t>
            </a: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33400" y="1981200"/>
            <a:ext cx="813752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Suppose we have a predicate prime(x) to determine if x is a prime number.</a:t>
            </a:r>
          </a:p>
        </p:txBody>
      </p:sp>
      <p:pic>
        <p:nvPicPr>
          <p:cNvPr id="154641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43488"/>
            <a:ext cx="198120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645" name="Picture 2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2862263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647" name="Picture 2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3333750"/>
            <a:ext cx="7375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648" name="Picture 2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48313"/>
            <a:ext cx="836295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1" grpId="0" animBg="1"/>
      <p:bldP spid="1546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1981200" y="1855788"/>
            <a:ext cx="511810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Negation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Multiple 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Arguments of quantified statements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(Optional) Important theorems,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61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Negations of Quantified Statements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26876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Everyone likes football.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45021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negation of this statement?</a:t>
            </a: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396875" y="4191000"/>
            <a:ext cx="334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(generalized) DeMorgan’s Law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457200" y="2590800"/>
            <a:ext cx="839946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 everyone likes football = There exists someone who doesn’t like football.</a:t>
            </a:r>
          </a:p>
        </p:txBody>
      </p:sp>
      <p:pic>
        <p:nvPicPr>
          <p:cNvPr id="155660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376613"/>
            <a:ext cx="3114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56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89313"/>
            <a:ext cx="17462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4038600" y="4195763"/>
            <a:ext cx="41814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Say the domain has only three values.</a:t>
            </a:r>
          </a:p>
        </p:txBody>
      </p:sp>
      <p:pic>
        <p:nvPicPr>
          <p:cNvPr id="155666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91200"/>
            <a:ext cx="335280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68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91200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69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3200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71" name="Picture 2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73" name="Picture 2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00663"/>
            <a:ext cx="35020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63500" y="6389688"/>
            <a:ext cx="9080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The same idea can be used to prove it for any number of variables, by mathematical induction.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7" grpId="0"/>
      <p:bldP spid="155658" grpId="0" animBg="1"/>
      <p:bldP spid="155663" grpId="0" animBg="1"/>
      <p:bldP spid="15567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1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Negations of Quantified Statements</a:t>
            </a: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488950" y="1295400"/>
            <a:ext cx="32448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 plant that can fly.</a:t>
            </a:r>
          </a:p>
        </p:txBody>
      </p:sp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457200" y="1905000"/>
            <a:ext cx="45021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negation of this statement?</a:t>
            </a: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457200" y="2590800"/>
            <a:ext cx="606266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 exists a plant that can fly = every plant cannot fly.</a:t>
            </a:r>
          </a:p>
        </p:txBody>
      </p:sp>
      <p:pic>
        <p:nvPicPr>
          <p:cNvPr id="156685" name="Picture 1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89313"/>
            <a:ext cx="3114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396875" y="4191000"/>
            <a:ext cx="334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(generalized) DeMorgan’s Law</a:t>
            </a:r>
          </a:p>
        </p:txBody>
      </p:sp>
      <p:pic>
        <p:nvPicPr>
          <p:cNvPr id="156680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3389313"/>
            <a:ext cx="17668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4038600" y="4195763"/>
            <a:ext cx="41814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Say the domain has only three values.</a:t>
            </a:r>
          </a:p>
        </p:txBody>
      </p:sp>
      <p:pic>
        <p:nvPicPr>
          <p:cNvPr id="156691" name="Picture 1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4343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692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603875"/>
            <a:ext cx="33528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693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19800"/>
            <a:ext cx="13716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63500" y="6389688"/>
            <a:ext cx="9080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The same idea can be used to prove it for any number of variables, by mathematical induction.</a:t>
            </a:r>
          </a:p>
        </p:txBody>
      </p:sp>
      <p:pic>
        <p:nvPicPr>
          <p:cNvPr id="156696" name="Picture 2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5178425"/>
            <a:ext cx="350202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4" grpId="0" animBg="1"/>
      <p:bldP spid="156686" grpId="0"/>
      <p:bldP spid="156690" grpId="0" animBg="1"/>
      <p:bldP spid="15669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1981200" y="1855788"/>
            <a:ext cx="511810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Negation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tx2"/>
                </a:solidFill>
              </a:rPr>
              <a:t>Multiple 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Arguments of quantified statements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(Optional) Important theorems,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295400" y="1066800"/>
            <a:ext cx="64706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anti-virus program killing every computer virus.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743200" y="1919288"/>
            <a:ext cx="3614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interpret this sentence?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827088" y="2819400"/>
            <a:ext cx="7494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every computer virus, there is an anti-virus program that kills it.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765300" y="3962400"/>
            <a:ext cx="5549900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For every attack, I have a defense: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against </a:t>
            </a:r>
            <a:r>
              <a:rPr lang="en-US" altLang="en-US" sz="1800" b="1">
                <a:solidFill>
                  <a:srgbClr val="CC00CC"/>
                </a:solidFill>
                <a:latin typeface="Comic Sans MS" pitchFamily="66" charset="0"/>
              </a:rPr>
              <a:t>MYDOOM</a:t>
            </a:r>
            <a:r>
              <a:rPr lang="en-US" altLang="en-US" sz="1800">
                <a:latin typeface="Comic Sans MS" pitchFamily="66" charset="0"/>
              </a:rPr>
              <a:t>,   use</a:t>
            </a:r>
            <a:r>
              <a:rPr lang="en-US" altLang="en-US" sz="180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Comic Sans MS" pitchFamily="66" charset="0"/>
              </a:rPr>
              <a:t>Defender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against </a:t>
            </a:r>
            <a:r>
              <a:rPr lang="en-US" altLang="en-US" sz="1800" b="1">
                <a:solidFill>
                  <a:srgbClr val="CC00CC"/>
                </a:solidFill>
                <a:latin typeface="Comic Sans MS" pitchFamily="66" charset="0"/>
              </a:rPr>
              <a:t>ILOVEYOU</a:t>
            </a:r>
            <a:r>
              <a:rPr lang="en-US" altLang="en-US" sz="1800">
                <a:latin typeface="Comic Sans MS" pitchFamily="66" charset="0"/>
              </a:rPr>
              <a:t>, use</a:t>
            </a:r>
            <a:r>
              <a:rPr lang="en-US" altLang="en-US" sz="180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Comic Sans MS" pitchFamily="66" charset="0"/>
              </a:rPr>
              <a:t>Norton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against </a:t>
            </a:r>
            <a:r>
              <a:rPr lang="en-US" altLang="en-US" sz="1800" b="1">
                <a:solidFill>
                  <a:srgbClr val="CC00CC"/>
                </a:solidFill>
                <a:latin typeface="Comic Sans MS" pitchFamily="66" charset="0"/>
              </a:rPr>
              <a:t>BABLAS</a:t>
            </a:r>
            <a:r>
              <a:rPr lang="en-US" altLang="en-US" sz="1800">
                <a:latin typeface="Comic Sans MS" pitchFamily="66" charset="0"/>
              </a:rPr>
              <a:t>,      use</a:t>
            </a:r>
            <a:r>
              <a:rPr lang="en-US" altLang="en-US" sz="180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Comic Sans MS" pitchFamily="66" charset="0"/>
              </a:rPr>
              <a:t>Zonealarm </a:t>
            </a:r>
            <a:r>
              <a:rPr lang="en-US" altLang="en-US" sz="1800">
                <a:latin typeface="Comic Sans MS" pitchFamily="66" charset="0"/>
              </a:rPr>
              <a:t>…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1800" b="1">
                <a:solidFill>
                  <a:srgbClr val="E80616"/>
                </a:solidFill>
                <a:latin typeface="Comic Sans MS" pitchFamily="66" charset="0"/>
                <a:sym typeface="Euclid Symbol" pitchFamily="18" charset="2"/>
              </a:rPr>
              <a:t></a:t>
            </a:r>
            <a:r>
              <a:rPr lang="en-US" altLang="en-US" sz="1800">
                <a:solidFill>
                  <a:srgbClr val="E80616"/>
                </a:solidFill>
                <a:latin typeface="Comic Sans MS" pitchFamily="66" charset="0"/>
                <a:sym typeface="Euclid Symbol" pitchFamily="18" charset="2"/>
              </a:rPr>
              <a:t>  is e</a:t>
            </a:r>
            <a:r>
              <a:rPr lang="en-US" altLang="en-US" sz="1800">
                <a:solidFill>
                  <a:srgbClr val="E80616"/>
                </a:solidFill>
                <a:latin typeface="Comic Sans MS" pitchFamily="66" charset="0"/>
              </a:rPr>
              <a:t>xpensive!</a:t>
            </a:r>
          </a:p>
        </p:txBody>
      </p:sp>
      <p:pic>
        <p:nvPicPr>
          <p:cNvPr id="160777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3232150"/>
            <a:ext cx="330993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0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1295400" y="1066800"/>
            <a:ext cx="64706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anti-virus program killing every computer virus.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27088" y="2667000"/>
            <a:ext cx="748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one single anti-virus program that kills all computer viruses.</a:t>
            </a:r>
          </a:p>
        </p:txBody>
      </p:sp>
      <p:pic>
        <p:nvPicPr>
          <p:cNvPr id="15975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3117850"/>
            <a:ext cx="3287713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2743200" y="1919288"/>
            <a:ext cx="3614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interpret this sentence?</a:t>
            </a: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1981200" y="3886200"/>
            <a:ext cx="52514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 have </a:t>
            </a:r>
            <a:r>
              <a:rPr lang="en-US" altLang="en-US" sz="1800" i="1">
                <a:latin typeface="Comic Sans MS" pitchFamily="66" charset="0"/>
              </a:rPr>
              <a:t>one</a:t>
            </a:r>
            <a:r>
              <a:rPr lang="en-US" altLang="en-US" sz="1800">
                <a:latin typeface="Comic Sans MS" pitchFamily="66" charset="0"/>
              </a:rPr>
              <a:t> defense good against every attack.</a:t>
            </a:r>
          </a:p>
          <a:p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3048000" y="4495800"/>
            <a:ext cx="32369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Example: </a:t>
            </a:r>
            <a:r>
              <a:rPr kumimoji="0" lang="en-US" altLang="en-US">
                <a:solidFill>
                  <a:schemeClr val="accent2"/>
                </a:solidFill>
              </a:rPr>
              <a:t>P</a:t>
            </a:r>
            <a:r>
              <a:rPr kumimoji="0" lang="en-US" altLang="en-US"/>
              <a:t> is </a:t>
            </a:r>
            <a:r>
              <a:rPr kumimoji="0" lang="en-US" altLang="en-US">
                <a:solidFill>
                  <a:schemeClr val="accent2"/>
                </a:solidFill>
              </a:rPr>
              <a:t>CSE-antivirus,</a:t>
            </a:r>
            <a:endParaRPr kumimoji="0" lang="en-US" altLang="en-US"/>
          </a:p>
          <a:p>
            <a:pPr>
              <a:lnSpc>
                <a:spcPct val="130000"/>
              </a:lnSpc>
            </a:pPr>
            <a:r>
              <a:rPr kumimoji="0" lang="en-US" altLang="en-US"/>
              <a:t>protects against </a:t>
            </a:r>
            <a:r>
              <a:rPr kumimoji="0" lang="en-US" altLang="en-US" i="1"/>
              <a:t>ALL </a:t>
            </a:r>
            <a:r>
              <a:rPr kumimoji="0" lang="en-US" altLang="en-US">
                <a:solidFill>
                  <a:srgbClr val="CC00CC"/>
                </a:solidFill>
              </a:rPr>
              <a:t>viruses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3384550" y="5486400"/>
            <a:ext cx="2297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That’s much better!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1563688" y="6019800"/>
            <a:ext cx="5980112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Order of quantifiers is very important!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/>
      <p:bldP spid="159761" grpId="0"/>
      <p:bldP spid="159762" grpId="0"/>
      <p:bldP spid="159763" grpId="0"/>
      <p:bldP spid="15976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2325688" y="1260475"/>
            <a:ext cx="4532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say we have an array A of size 6x6.</a:t>
            </a:r>
          </a:p>
        </p:txBody>
      </p:sp>
      <p:graphicFrame>
        <p:nvGraphicFramePr>
          <p:cNvPr id="219285" name="Group 149"/>
          <p:cNvGraphicFramePr>
            <a:graphicFrameLocks noGrp="1"/>
          </p:cNvGraphicFramePr>
          <p:nvPr/>
        </p:nvGraphicFramePr>
        <p:xfrm>
          <a:off x="2819400" y="2514600"/>
          <a:ext cx="3429000" cy="3108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9287" name="Picture 15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1905000"/>
            <a:ext cx="57658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9288" name="Text Box 152"/>
          <p:cNvSpPr txBox="1">
            <a:spLocks noChangeArrowheads="1"/>
          </p:cNvSpPr>
          <p:nvPr/>
        </p:nvSpPr>
        <p:spPr bwMode="auto">
          <a:xfrm>
            <a:off x="2312988" y="5957888"/>
            <a:ext cx="4468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 this table satisfies the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8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2325688" y="1260475"/>
            <a:ext cx="4532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say we have an array A of size 6x6.</a:t>
            </a:r>
          </a:p>
        </p:txBody>
      </p:sp>
      <p:graphicFrame>
        <p:nvGraphicFramePr>
          <p:cNvPr id="220164" name="Group 4"/>
          <p:cNvGraphicFramePr>
            <a:graphicFrameLocks noGrp="1"/>
          </p:cNvGraphicFramePr>
          <p:nvPr/>
        </p:nvGraphicFramePr>
        <p:xfrm>
          <a:off x="2819400" y="2514600"/>
          <a:ext cx="3429000" cy="3108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0216" name="Text Box 56"/>
          <p:cNvSpPr txBox="1">
            <a:spLocks noChangeArrowheads="1"/>
          </p:cNvSpPr>
          <p:nvPr/>
        </p:nvSpPr>
        <p:spPr bwMode="auto">
          <a:xfrm>
            <a:off x="1600200" y="5867400"/>
            <a:ext cx="59245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if the order of the quantifiers are changes,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then this table no longer satisfies the new statement.</a:t>
            </a:r>
          </a:p>
        </p:txBody>
      </p:sp>
      <p:pic>
        <p:nvPicPr>
          <p:cNvPr id="220217" name="Picture 5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1901825"/>
            <a:ext cx="57483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446463" y="457200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Modus Tollens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787525" y="1184275"/>
            <a:ext cx="1412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q.</a:t>
            </a:r>
          </a:p>
          <a:p>
            <a:r>
              <a:rPr lang="en-US" altLang="zh-TW"/>
              <a:t>~q</a:t>
            </a:r>
          </a:p>
          <a:p>
            <a:r>
              <a:rPr lang="en-US" altLang="zh-TW"/>
              <a:t>~p</a:t>
            </a:r>
          </a:p>
        </p:txBody>
      </p:sp>
      <p:graphicFrame>
        <p:nvGraphicFramePr>
          <p:cNvPr id="99332" name="Group 4"/>
          <p:cNvGraphicFramePr>
            <a:graphicFrameLocks noGrp="1"/>
          </p:cNvGraphicFramePr>
          <p:nvPr/>
        </p:nvGraphicFramePr>
        <p:xfrm>
          <a:off x="1981200" y="3124200"/>
          <a:ext cx="5105400" cy="2590800"/>
        </p:xfrm>
        <a:graphic>
          <a:graphicData uri="http://schemas.openxmlformats.org/drawingml/2006/table">
            <a:tbl>
              <a:tblPr/>
              <a:tblGrid>
                <a:gridCol w="1020763"/>
                <a:gridCol w="1022350"/>
                <a:gridCol w="1019175"/>
                <a:gridCol w="1022350"/>
                <a:gridCol w="1020762"/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1676400" y="6100763"/>
            <a:ext cx="5235729" cy="369332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Modus </a:t>
            </a:r>
            <a:r>
              <a:rPr lang="en-US" altLang="zh-TW" dirty="0" err="1"/>
              <a:t>tollens</a:t>
            </a:r>
            <a:r>
              <a:rPr lang="en-US" altLang="zh-TW" dirty="0"/>
              <a:t> is Latin </a:t>
            </a:r>
            <a:r>
              <a:rPr lang="en-US" altLang="zh-TW" dirty="0" smtClean="0"/>
              <a:t>for </a:t>
            </a:r>
            <a:r>
              <a:rPr lang="en-US" altLang="zh-TW" dirty="0"/>
              <a:t>“method of denying”.</a:t>
            </a:r>
          </a:p>
        </p:txBody>
      </p:sp>
      <p:pic>
        <p:nvPicPr>
          <p:cNvPr id="99371" name="Picture 4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372" name="Rectangle 44"/>
          <p:cNvSpPr>
            <a:spLocks noChangeArrowheads="1"/>
          </p:cNvSpPr>
          <p:nvPr/>
        </p:nvSpPr>
        <p:spPr bwMode="auto">
          <a:xfrm>
            <a:off x="4191000" y="5257800"/>
            <a:ext cx="2743200" cy="3810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73" name="AutoShape 45"/>
          <p:cNvSpPr>
            <a:spLocks/>
          </p:cNvSpPr>
          <p:nvPr/>
        </p:nvSpPr>
        <p:spPr bwMode="auto">
          <a:xfrm rot="16200000">
            <a:off x="4914900" y="20193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4343400" y="2403475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99375" name="Text Box 47"/>
          <p:cNvSpPr txBox="1">
            <a:spLocks noChangeArrowheads="1"/>
          </p:cNvSpPr>
          <p:nvPr/>
        </p:nvSpPr>
        <p:spPr bwMode="auto">
          <a:xfrm>
            <a:off x="6096000" y="2438400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sp>
        <p:nvSpPr>
          <p:cNvPr id="99377" name="Rectangle 49"/>
          <p:cNvSpPr>
            <a:spLocks noChangeArrowheads="1"/>
          </p:cNvSpPr>
          <p:nvPr/>
        </p:nvSpPr>
        <p:spPr bwMode="auto">
          <a:xfrm>
            <a:off x="1371600" y="1143000"/>
            <a:ext cx="1828800" cy="990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9379" name="Picture 5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380" name="Rectangle 52"/>
          <p:cNvSpPr>
            <a:spLocks noChangeArrowheads="1"/>
          </p:cNvSpPr>
          <p:nvPr/>
        </p:nvSpPr>
        <p:spPr bwMode="auto">
          <a:xfrm>
            <a:off x="3429000" y="1143000"/>
            <a:ext cx="4267200" cy="990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81" name="Text Box 53"/>
          <p:cNvSpPr txBox="1">
            <a:spLocks noChangeArrowheads="1"/>
          </p:cNvSpPr>
          <p:nvPr/>
        </p:nvSpPr>
        <p:spPr bwMode="auto">
          <a:xfrm>
            <a:off x="3886200" y="1217613"/>
            <a:ext cx="34836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If </a:t>
            </a:r>
            <a:r>
              <a:rPr lang="en-US" altLang="zh-TW" dirty="0" smtClean="0"/>
              <a:t>Bandh, </a:t>
            </a:r>
            <a:r>
              <a:rPr lang="en-US" altLang="zh-TW" dirty="0"/>
              <a:t>then class cancelled.</a:t>
            </a:r>
          </a:p>
          <a:p>
            <a:r>
              <a:rPr lang="en-US" altLang="zh-TW" dirty="0"/>
              <a:t>Class not cancelled.</a:t>
            </a:r>
          </a:p>
          <a:p>
            <a:r>
              <a:rPr lang="en-US" altLang="zh-TW" dirty="0"/>
              <a:t>No </a:t>
            </a:r>
            <a:r>
              <a:rPr lang="en-US" altLang="zh-TW" dirty="0" smtClean="0"/>
              <a:t>Bandh.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2803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70" grpId="0" animBg="1"/>
      <p:bldP spid="99372" grpId="0" animBg="1"/>
      <p:bldP spid="99373" grpId="0" animBg="1"/>
      <p:bldP spid="99374" grpId="0"/>
      <p:bldP spid="99375" grpId="0"/>
      <p:bldP spid="99380" grpId="0" animBg="1"/>
      <p:bldP spid="9938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2325688" y="1260475"/>
            <a:ext cx="4532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say we have an array A of size 6x6.</a:t>
            </a:r>
          </a:p>
        </p:txBody>
      </p:sp>
      <p:graphicFrame>
        <p:nvGraphicFramePr>
          <p:cNvPr id="221242" name="Group 58"/>
          <p:cNvGraphicFramePr>
            <a:graphicFrameLocks noGrp="1"/>
          </p:cNvGraphicFramePr>
          <p:nvPr/>
        </p:nvGraphicFramePr>
        <p:xfrm>
          <a:off x="2819400" y="2514600"/>
          <a:ext cx="3429000" cy="3108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239" name="Text Box 55"/>
          <p:cNvSpPr txBox="1">
            <a:spLocks noChangeArrowheads="1"/>
          </p:cNvSpPr>
          <p:nvPr/>
        </p:nvSpPr>
        <p:spPr bwMode="auto">
          <a:xfrm>
            <a:off x="1004888" y="6019800"/>
            <a:ext cx="7072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To satisfy the new statement, there must be a row with all ones.</a:t>
            </a:r>
          </a:p>
        </p:txBody>
      </p:sp>
      <p:pic>
        <p:nvPicPr>
          <p:cNvPr id="221240" name="Picture 5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1901825"/>
            <a:ext cx="57483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162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Questions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2667000" y="1260475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Are these statements equivalent?</a:t>
            </a:r>
          </a:p>
        </p:txBody>
      </p:sp>
      <p:pic>
        <p:nvPicPr>
          <p:cNvPr id="222265" name="Picture 5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898650"/>
            <a:ext cx="5765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67" name="Picture 5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2457450"/>
            <a:ext cx="5765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68" name="Text Box 60"/>
          <p:cNvSpPr txBox="1">
            <a:spLocks noChangeArrowheads="1"/>
          </p:cNvSpPr>
          <p:nvPr/>
        </p:nvSpPr>
        <p:spPr bwMode="auto">
          <a:xfrm>
            <a:off x="2644775" y="3505200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Are these statements equivalent?</a:t>
            </a:r>
          </a:p>
        </p:txBody>
      </p:sp>
      <p:pic>
        <p:nvPicPr>
          <p:cNvPr id="222271" name="Picture 6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4140200"/>
            <a:ext cx="57483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72" name="Picture 6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4699000"/>
            <a:ext cx="57483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73" name="Text Box 65"/>
          <p:cNvSpPr txBox="1">
            <a:spLocks noChangeArrowheads="1"/>
          </p:cNvSpPr>
          <p:nvPr/>
        </p:nvSpPr>
        <p:spPr bwMode="auto">
          <a:xfrm>
            <a:off x="1447800" y="5562600"/>
            <a:ext cx="63119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Yes, in general, you can change the order of two “foralls”,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you can change the order of two “exists”.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7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3282950" y="4572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Negations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1295400" y="1066800"/>
            <a:ext cx="64706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anti-virus program killing every computer virus.</a:t>
            </a:r>
          </a:p>
        </p:txBody>
      </p:sp>
      <p:pic>
        <p:nvPicPr>
          <p:cNvPr id="16179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600200"/>
            <a:ext cx="3287713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2400300" y="23622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negation of this sentence?</a:t>
            </a:r>
          </a:p>
        </p:txBody>
      </p:sp>
      <p:pic>
        <p:nvPicPr>
          <p:cNvPr id="161804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3048000"/>
            <a:ext cx="395763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1355725" y="5486400"/>
            <a:ext cx="63754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every program, there is some virus that it can not kill.</a:t>
            </a:r>
          </a:p>
        </p:txBody>
      </p:sp>
      <p:pic>
        <p:nvPicPr>
          <p:cNvPr id="161809" name="Picture 1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71900"/>
            <a:ext cx="44196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812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27550"/>
            <a:ext cx="3749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/>
      <p:bldP spid="16180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4956175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is a smallest positive integer.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is no smallest positive real number.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are infinitely many prime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838200" y="1371600"/>
            <a:ext cx="4956175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is a smallest positive integer.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is no smallest positive real number.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are infinitely many prime numbers.</a:t>
            </a:r>
          </a:p>
        </p:txBody>
      </p:sp>
      <p:pic>
        <p:nvPicPr>
          <p:cNvPr id="162826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47323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34" name="Picture 1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3578225"/>
            <a:ext cx="4794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41" name="Picture 2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849938"/>
            <a:ext cx="904716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43" name="Picture 2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40338"/>
            <a:ext cx="340042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762000" y="5410200"/>
          <a:ext cx="47244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2" name="Equation" r:id="rId3" imgW="1879560" imgH="419040" progId="Equation.DSMT4">
                  <p:embed/>
                </p:oleObj>
              </mc:Choice>
              <mc:Fallback>
                <p:oleObj name="Equation" r:id="rId3" imgW="1879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0200"/>
                        <a:ext cx="47244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625850" y="457200"/>
            <a:ext cx="183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Equivalence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85800" y="1392238"/>
            <a:ext cx="7772400" cy="305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A student is trying to prove that propositions </a:t>
            </a:r>
            <a:r>
              <a:rPr kumimoji="0" lang="en-US" altLang="en-US" i="1"/>
              <a:t>P</a:t>
            </a:r>
            <a:r>
              <a:rPr kumimoji="0" lang="en-US" altLang="en-US"/>
              <a:t>, </a:t>
            </a:r>
            <a:r>
              <a:rPr kumimoji="0" lang="en-US" altLang="en-US" i="1"/>
              <a:t>Q</a:t>
            </a:r>
            <a:r>
              <a:rPr kumimoji="0" lang="en-US" altLang="en-US"/>
              <a:t>, and </a:t>
            </a:r>
            <a:r>
              <a:rPr kumimoji="0" lang="en-US" altLang="en-US" i="1"/>
              <a:t>R</a:t>
            </a:r>
            <a:r>
              <a:rPr kumimoji="0" lang="en-US" altLang="en-US"/>
              <a:t> are all true. </a:t>
            </a:r>
          </a:p>
          <a:p>
            <a:pPr>
              <a:lnSpc>
                <a:spcPct val="140000"/>
              </a:lnSpc>
            </a:pPr>
            <a:r>
              <a:rPr kumimoji="0" lang="en-US" altLang="en-US"/>
              <a:t>She proceeds as follows. </a:t>
            </a:r>
          </a:p>
          <a:p>
            <a:pPr>
              <a:lnSpc>
                <a:spcPct val="140000"/>
              </a:lnSpc>
            </a:pPr>
            <a:r>
              <a:rPr kumimoji="0" lang="en-US" altLang="en-US"/>
              <a:t>First, she proves three facts: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kumimoji="0" lang="en-US" altLang="en-US"/>
              <a:t> </a:t>
            </a:r>
            <a:r>
              <a:rPr kumimoji="0" lang="en-US" altLang="en-US" i="1"/>
              <a:t>P</a:t>
            </a:r>
            <a:r>
              <a:rPr kumimoji="0" lang="en-US" altLang="en-US"/>
              <a:t> implies </a:t>
            </a:r>
            <a:r>
              <a:rPr kumimoji="0" lang="en-US" altLang="en-US" i="1"/>
              <a:t>Q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kumimoji="0" lang="en-US" altLang="en-US"/>
              <a:t> Q implies </a:t>
            </a:r>
            <a:r>
              <a:rPr kumimoji="0" lang="en-US" altLang="en-US" i="1"/>
              <a:t>R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kumimoji="0" lang="en-US" altLang="en-US"/>
              <a:t> </a:t>
            </a:r>
            <a:r>
              <a:rPr kumimoji="0" lang="en-US" altLang="en-US" i="1"/>
              <a:t>R</a:t>
            </a:r>
            <a:r>
              <a:rPr kumimoji="0" lang="en-US" altLang="en-US"/>
              <a:t> implies </a:t>
            </a:r>
            <a:r>
              <a:rPr kumimoji="0" lang="en-US" altLang="en-US" i="1"/>
              <a:t>P</a:t>
            </a:r>
            <a:r>
              <a:rPr kumimoji="0" lang="en-US" altLang="en-US"/>
              <a:t>.</a:t>
            </a:r>
          </a:p>
          <a:p>
            <a:pPr>
              <a:lnSpc>
                <a:spcPct val="140000"/>
              </a:lnSpc>
            </a:pPr>
            <a:r>
              <a:rPr kumimoji="0" lang="en-US" altLang="en-US"/>
              <a:t>Then she concludes,</a:t>
            </a:r>
          </a:p>
          <a:p>
            <a:pPr>
              <a:lnSpc>
                <a:spcPct val="140000"/>
              </a:lnSpc>
            </a:pPr>
            <a:r>
              <a:rPr kumimoji="0" lang="en-US" altLang="en-US"/>
              <a:t>      ``Thus  </a:t>
            </a:r>
            <a:r>
              <a:rPr kumimoji="0" lang="en-US" altLang="en-US" i="1"/>
              <a:t>P, Q</a:t>
            </a:r>
            <a:r>
              <a:rPr kumimoji="0" lang="en-US" altLang="en-US"/>
              <a:t>, and </a:t>
            </a:r>
            <a:r>
              <a:rPr kumimoji="0" lang="en-US" altLang="en-US" i="1"/>
              <a:t>R</a:t>
            </a:r>
            <a:r>
              <a:rPr kumimoji="0" lang="en-US" altLang="en-US"/>
              <a:t> are all true.''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46125" y="4805363"/>
            <a:ext cx="22907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Proposed argument: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6883400" y="5562600"/>
            <a:ext cx="1346200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Is it valid?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394325" y="4841875"/>
            <a:ext cx="136366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410200" y="6248400"/>
            <a:ext cx="126365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H="1">
            <a:off x="4953000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H="1" flipV="1">
            <a:off x="4267200" y="62484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7" grpId="0" animBg="1"/>
      <p:bldP spid="76808" grpId="0" animBg="1"/>
      <p:bldP spid="76809" grpId="0" animBg="1"/>
      <p:bldP spid="768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26" name="Text Box 130"/>
          <p:cNvSpPr txBox="1">
            <a:spLocks noChangeArrowheads="1"/>
          </p:cNvSpPr>
          <p:nvPr/>
        </p:nvSpPr>
        <p:spPr bwMode="auto">
          <a:xfrm>
            <a:off x="3254375" y="457200"/>
            <a:ext cx="261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Argument?</a:t>
            </a:r>
          </a:p>
        </p:txBody>
      </p:sp>
      <p:sp>
        <p:nvSpPr>
          <p:cNvPr id="81028" name="Text Box 132"/>
          <p:cNvSpPr txBox="1">
            <a:spLocks noChangeArrowheads="1"/>
          </p:cNvSpPr>
          <p:nvPr/>
        </p:nvSpPr>
        <p:spPr bwMode="auto">
          <a:xfrm>
            <a:off x="3429000" y="2057400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81029" name="Text Box 133"/>
          <p:cNvSpPr txBox="1">
            <a:spLocks noChangeArrowheads="1"/>
          </p:cNvSpPr>
          <p:nvPr/>
        </p:nvSpPr>
        <p:spPr bwMode="auto">
          <a:xfrm>
            <a:off x="6400800" y="2057400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graphicFrame>
        <p:nvGraphicFramePr>
          <p:cNvPr id="81080" name="Group 184"/>
          <p:cNvGraphicFramePr>
            <a:graphicFrameLocks noGrp="1"/>
          </p:cNvGraphicFramePr>
          <p:nvPr>
            <p:ph/>
          </p:nvPr>
        </p:nvGraphicFramePr>
        <p:xfrm>
          <a:off x="762000" y="2514600"/>
          <a:ext cx="1143000" cy="329184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261" name="Group 365"/>
          <p:cNvGraphicFramePr>
            <a:graphicFrameLocks noGrp="1"/>
          </p:cNvGraphicFramePr>
          <p:nvPr/>
        </p:nvGraphicFramePr>
        <p:xfrm>
          <a:off x="2743200" y="2514600"/>
          <a:ext cx="2743200" cy="329184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1" name="Group 415"/>
          <p:cNvGraphicFramePr>
            <a:graphicFrameLocks noGrp="1"/>
          </p:cNvGraphicFramePr>
          <p:nvPr/>
        </p:nvGraphicFramePr>
        <p:xfrm>
          <a:off x="6400800" y="2514600"/>
          <a:ext cx="2133600" cy="3291840"/>
        </p:xfrm>
        <a:graphic>
          <a:graphicData uri="http://schemas.openxmlformats.org/drawingml/2006/table">
            <a:tbl>
              <a:tblPr/>
              <a:tblGrid>
                <a:gridCol w="1295400"/>
                <a:gridCol w="838200"/>
              </a:tblGrid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OK?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300" name="Text Box 404"/>
          <p:cNvSpPr txBox="1">
            <a:spLocks noChangeArrowheads="1"/>
          </p:cNvSpPr>
          <p:nvPr/>
        </p:nvSpPr>
        <p:spPr bwMode="auto">
          <a:xfrm>
            <a:off x="617538" y="6137275"/>
            <a:ext cx="79930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To prove an argument is not valid, we just need to find a counterexample.</a:t>
            </a:r>
          </a:p>
        </p:txBody>
      </p:sp>
      <p:graphicFrame>
        <p:nvGraphicFramePr>
          <p:cNvPr id="81301" name="Object 405"/>
          <p:cNvGraphicFramePr>
            <a:graphicFrameLocks noChangeAspect="1"/>
          </p:cNvGraphicFramePr>
          <p:nvPr/>
        </p:nvGraphicFramePr>
        <p:xfrm>
          <a:off x="762000" y="1081088"/>
          <a:ext cx="47244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6" name="Equation" r:id="rId8" imgW="1879560" imgH="419040" progId="Equation.DSMT4">
                  <p:embed/>
                </p:oleObj>
              </mc:Choice>
              <mc:Fallback>
                <p:oleObj name="Equation" r:id="rId8" imgW="1879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81088"/>
                        <a:ext cx="4724400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302" name="Text Box 406"/>
          <p:cNvSpPr txBox="1">
            <a:spLocks noChangeArrowheads="1"/>
          </p:cNvSpPr>
          <p:nvPr/>
        </p:nvSpPr>
        <p:spPr bwMode="auto">
          <a:xfrm>
            <a:off x="6883400" y="1233488"/>
            <a:ext cx="1346200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Is it valid?</a:t>
            </a:r>
          </a:p>
        </p:txBody>
      </p:sp>
      <p:pic>
        <p:nvPicPr>
          <p:cNvPr id="81304" name="Picture 40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16200"/>
            <a:ext cx="682625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307" name="Picture 4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616200"/>
            <a:ext cx="693738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308" name="Picture 41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2638425"/>
            <a:ext cx="682625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310" name="Picture 41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16200"/>
            <a:ext cx="1012825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312" name="Rectangle 416"/>
          <p:cNvSpPr>
            <a:spLocks noChangeArrowheads="1"/>
          </p:cNvSpPr>
          <p:nvPr/>
        </p:nvSpPr>
        <p:spPr bwMode="auto">
          <a:xfrm>
            <a:off x="6172200" y="5486400"/>
            <a:ext cx="2743200" cy="2286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1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28" grpId="0"/>
      <p:bldP spid="81029" grpId="0"/>
      <p:bldP spid="81300" grpId="0" animBg="1"/>
      <p:bldP spid="813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Arguments?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949325" y="2741613"/>
            <a:ext cx="1412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q.</a:t>
            </a:r>
          </a:p>
          <a:p>
            <a:r>
              <a:rPr lang="en-US" altLang="zh-TW"/>
              <a:t>q</a:t>
            </a:r>
          </a:p>
          <a:p>
            <a:r>
              <a:rPr lang="en-US" altLang="zh-TW"/>
              <a:t>p</a:t>
            </a:r>
          </a:p>
        </p:txBody>
      </p:sp>
      <p:pic>
        <p:nvPicPr>
          <p:cNvPr id="100395" name="Picture 4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86138"/>
            <a:ext cx="22860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398" name="Text Box 46"/>
          <p:cNvSpPr txBox="1">
            <a:spLocks noChangeArrowheads="1"/>
          </p:cNvSpPr>
          <p:nvPr/>
        </p:nvSpPr>
        <p:spPr bwMode="auto">
          <a:xfrm>
            <a:off x="2362200" y="5484813"/>
            <a:ext cx="43545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you are a fish, then you drink water.</a:t>
            </a:r>
          </a:p>
          <a:p>
            <a:r>
              <a:rPr lang="en-US" altLang="zh-TW"/>
              <a:t>You drink water.</a:t>
            </a:r>
          </a:p>
          <a:p>
            <a:r>
              <a:rPr lang="en-US" altLang="zh-TW"/>
              <a:t>You are a fish.</a:t>
            </a:r>
          </a:p>
        </p:txBody>
      </p:sp>
      <p:graphicFrame>
        <p:nvGraphicFramePr>
          <p:cNvPr id="100400" name="Group 48"/>
          <p:cNvGraphicFramePr>
            <a:graphicFrameLocks noGrp="1"/>
          </p:cNvGraphicFramePr>
          <p:nvPr/>
        </p:nvGraphicFramePr>
        <p:xfrm>
          <a:off x="2743200" y="1863725"/>
          <a:ext cx="5105400" cy="2590800"/>
        </p:xfrm>
        <a:graphic>
          <a:graphicData uri="http://schemas.openxmlformats.org/drawingml/2006/table">
            <a:tbl>
              <a:tblPr/>
              <a:tblGrid>
                <a:gridCol w="1020763"/>
                <a:gridCol w="1022350"/>
                <a:gridCol w="1019175"/>
                <a:gridCol w="1022350"/>
                <a:gridCol w="1020762"/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438" name="Rectangle 86"/>
          <p:cNvSpPr>
            <a:spLocks noChangeArrowheads="1"/>
          </p:cNvSpPr>
          <p:nvPr/>
        </p:nvSpPr>
        <p:spPr bwMode="auto">
          <a:xfrm>
            <a:off x="4953000" y="3505200"/>
            <a:ext cx="2743200" cy="3810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39" name="AutoShape 87"/>
          <p:cNvSpPr>
            <a:spLocks/>
          </p:cNvSpPr>
          <p:nvPr/>
        </p:nvSpPr>
        <p:spPr bwMode="auto">
          <a:xfrm rot="16200000">
            <a:off x="5676900" y="758825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40" name="Text Box 88"/>
          <p:cNvSpPr txBox="1">
            <a:spLocks noChangeArrowheads="1"/>
          </p:cNvSpPr>
          <p:nvPr/>
        </p:nvSpPr>
        <p:spPr bwMode="auto">
          <a:xfrm>
            <a:off x="5105400" y="1143000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100441" name="Text Box 89"/>
          <p:cNvSpPr txBox="1">
            <a:spLocks noChangeArrowheads="1"/>
          </p:cNvSpPr>
          <p:nvPr/>
        </p:nvSpPr>
        <p:spPr bwMode="auto">
          <a:xfrm>
            <a:off x="6858000" y="117792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sp>
        <p:nvSpPr>
          <p:cNvPr id="100442" name="Text Box 90"/>
          <p:cNvSpPr txBox="1">
            <a:spLocks noChangeArrowheads="1"/>
          </p:cNvSpPr>
          <p:nvPr/>
        </p:nvSpPr>
        <p:spPr bwMode="auto">
          <a:xfrm>
            <a:off x="3505200" y="4800600"/>
            <a:ext cx="5013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 are true, but not the conclusion.</a:t>
            </a:r>
          </a:p>
        </p:txBody>
      </p:sp>
      <p:sp>
        <p:nvSpPr>
          <p:cNvPr id="100443" name="Line 91"/>
          <p:cNvSpPr>
            <a:spLocks noChangeShapeType="1"/>
          </p:cNvSpPr>
          <p:nvPr/>
        </p:nvSpPr>
        <p:spPr bwMode="auto">
          <a:xfrm flipV="1">
            <a:off x="6477000" y="38862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7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98" grpId="0"/>
      <p:bldP spid="100438" grpId="0" animBg="1"/>
      <p:bldP spid="100439" grpId="0" animBg="1"/>
      <p:bldP spid="100440" grpId="0"/>
      <p:bldP spid="100441" grpId="0"/>
      <p:bldP spid="100442" grpId="0" animBg="1"/>
      <p:bldP spid="1004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Arguments?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949325" y="2743200"/>
            <a:ext cx="1412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q.</a:t>
            </a:r>
          </a:p>
          <a:p>
            <a:r>
              <a:rPr lang="en-US" altLang="zh-TW"/>
              <a:t>~p</a:t>
            </a:r>
          </a:p>
          <a:p>
            <a:r>
              <a:rPr lang="en-US" altLang="zh-TW"/>
              <a:t>~q</a:t>
            </a:r>
          </a:p>
        </p:txBody>
      </p:sp>
      <p:pic>
        <p:nvPicPr>
          <p:cNvPr id="105478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87725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362200" y="5410200"/>
            <a:ext cx="43545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you are a fish, then you drink water.</a:t>
            </a:r>
          </a:p>
          <a:p>
            <a:r>
              <a:rPr lang="en-US" altLang="zh-TW"/>
              <a:t>You are not a fish.</a:t>
            </a:r>
          </a:p>
          <a:p>
            <a:r>
              <a:rPr lang="en-US" altLang="zh-TW"/>
              <a:t>You do not drink water.</a:t>
            </a:r>
          </a:p>
        </p:txBody>
      </p:sp>
      <p:graphicFrame>
        <p:nvGraphicFramePr>
          <p:cNvPr id="105481" name="Group 9"/>
          <p:cNvGraphicFramePr>
            <a:graphicFrameLocks noGrp="1"/>
          </p:cNvGraphicFramePr>
          <p:nvPr/>
        </p:nvGraphicFramePr>
        <p:xfrm>
          <a:off x="2743200" y="1863725"/>
          <a:ext cx="5105400" cy="2590800"/>
        </p:xfrm>
        <a:graphic>
          <a:graphicData uri="http://schemas.openxmlformats.org/drawingml/2006/table">
            <a:tbl>
              <a:tblPr/>
              <a:tblGrid>
                <a:gridCol w="1020763"/>
                <a:gridCol w="1022350"/>
                <a:gridCol w="1019175"/>
                <a:gridCol w="1022350"/>
                <a:gridCol w="1020762"/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19" name="Rectangle 47"/>
          <p:cNvSpPr>
            <a:spLocks noChangeArrowheads="1"/>
          </p:cNvSpPr>
          <p:nvPr/>
        </p:nvSpPr>
        <p:spPr bwMode="auto">
          <a:xfrm>
            <a:off x="4953000" y="3505200"/>
            <a:ext cx="2743200" cy="3810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0" name="AutoShape 48"/>
          <p:cNvSpPr>
            <a:spLocks/>
          </p:cNvSpPr>
          <p:nvPr/>
        </p:nvSpPr>
        <p:spPr bwMode="auto">
          <a:xfrm rot="16200000">
            <a:off x="5676900" y="758825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1" name="Text Box 49"/>
          <p:cNvSpPr txBox="1">
            <a:spLocks noChangeArrowheads="1"/>
          </p:cNvSpPr>
          <p:nvPr/>
        </p:nvSpPr>
        <p:spPr bwMode="auto">
          <a:xfrm>
            <a:off x="5105400" y="1143000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105522" name="Text Box 50"/>
          <p:cNvSpPr txBox="1">
            <a:spLocks noChangeArrowheads="1"/>
          </p:cNvSpPr>
          <p:nvPr/>
        </p:nvSpPr>
        <p:spPr bwMode="auto">
          <a:xfrm>
            <a:off x="6858000" y="117792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86618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80" grpId="0"/>
      <p:bldP spid="105519" grpId="0" animBg="1"/>
      <p:bldP spid="105520" grpId="0" animBg="1"/>
      <p:bldP spid="105521" grpId="0"/>
      <p:bldP spid="1055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pic>
        <p:nvPicPr>
          <p:cNvPr id="7271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970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6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446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8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780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9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22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700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2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034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80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6" name="Picture 2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702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7" name="Picture 23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798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8" name="Picture 24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972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0" name="Picture 2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1" name="Picture 27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2" name="Picture 2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6562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4" name="Picture 30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5880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5" name="Picture 31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688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7" name="Picture 33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54600"/>
            <a:ext cx="5842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8" name="Picture 34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605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42" name="Picture 38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4356100"/>
            <a:ext cx="1397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43" name="Picture 39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27600"/>
            <a:ext cx="1320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45" name="Picture 41" descr="txp_fi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537200"/>
            <a:ext cx="13716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7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5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Exercises</a:t>
            </a:r>
          </a:p>
        </p:txBody>
      </p:sp>
      <p:pic>
        <p:nvPicPr>
          <p:cNvPr id="57373" name="Picture 2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082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74" name="Picture 3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400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76" name="Picture 3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06600"/>
            <a:ext cx="5842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77" name="Picture 3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358900"/>
            <a:ext cx="1701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78" name="Picture 3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590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1" name="Picture 3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11300"/>
            <a:ext cx="20574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2" name="Picture 3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82800"/>
            <a:ext cx="1397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3" name="Picture 3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974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4" name="Picture 4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49700"/>
            <a:ext cx="20574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6" name="Picture 4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4521200"/>
            <a:ext cx="13462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7" name="Picture 4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339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90" name="Picture 46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7350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91" name="Picture 47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3187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2676525" y="5638800"/>
            <a:ext cx="39116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Valid argument       True conclusion</a:t>
            </a:r>
          </a:p>
        </p:txBody>
      </p:sp>
      <p:sp>
        <p:nvSpPr>
          <p:cNvPr id="57393" name="Line 49"/>
          <p:cNvSpPr>
            <a:spLocks noChangeShapeType="1"/>
          </p:cNvSpPr>
          <p:nvPr/>
        </p:nvSpPr>
        <p:spPr bwMode="auto">
          <a:xfrm>
            <a:off x="44958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4" name="Line 50"/>
          <p:cNvSpPr>
            <a:spLocks noChangeShapeType="1"/>
          </p:cNvSpPr>
          <p:nvPr/>
        </p:nvSpPr>
        <p:spPr bwMode="auto">
          <a:xfrm flipH="1">
            <a:off x="4495800" y="563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 flipH="1" flipV="1">
            <a:off x="4419600" y="5638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2667000" y="6172200"/>
            <a:ext cx="39116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True conclusion       Valid argument</a:t>
            </a:r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4486275" y="632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 flipH="1">
            <a:off x="4486275" y="617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 flipH="1" flipV="1">
            <a:off x="4410075" y="617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92" grpId="0" animBg="1"/>
      <p:bldP spid="57393" grpId="0" animBg="1"/>
      <p:bldP spid="57394" grpId="0" animBg="1"/>
      <p:bldP spid="57395" grpId="0" animBg="1"/>
      <p:bldP spid="57396" grpId="0" animBg="1"/>
      <p:bldP spid="57397" grpId="0" animBg="1"/>
      <p:bldP spid="57398" grpId="0" animBg="1"/>
      <p:bldP spid="5739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51"/>
  <p:tag name="DEFAULTHEIGHT" val="35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5"/>
  <p:tag name="PICTUREFILESIZE" val="512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6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"/>
  <p:tag name="PICTUREFILESIZE" val="93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"/>
  <p:tag name="PICTUREFILESIZE" val="21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to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2"/>
  <p:tag name="PICTUREFILESIZE" val="18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195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"/>
  <p:tag name="PICTUREFILESIZE" val="93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to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"/>
  <p:tag name="PICTUREFILESIZE" val="228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to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1"/>
  <p:tag name="PICTUREFILESIZE" val="250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"/>
  <p:tag name="PICTUREFILESIZE" val="21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to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1"/>
  <p:tag name="PICTUREFILESIZE" val="250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to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3"/>
  <p:tag name="PICTUREFILESIZE" val="215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= -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9"/>
  <p:tag name="PICTUREFILESIZE" val="90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Today is Tuesday.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0"/>
  <p:tag name="PICTUREFILESIZE" val="827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to c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"/>
  <p:tag name="PICTUREFILESIZE" val="220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, \land, \lor, \to, \left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398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 \in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40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 \notin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85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{x \in D~|~P(x)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731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{\rm~right-angled~triangle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3"/>
  <p:tag name="PICTUREFILESIZE" val="1013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^2 + b^2 = c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07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~~x^2 \geq 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3"/>
  <p:tag name="PICTUREFILESIZE" val="498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y, y^2=y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5"/>
  <p:tag name="PICTUREFILESIZE" val="418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&gt; 2~\forall a \in Z^+~\forall b \in Z^+~\forall c \in Z^+~~a^n + b^n \neq c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7"/>
  <p:tag name="PICTUREFILESIZE" val="2127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{\rm prime}(p)~:=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542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in Z~{\rm even}(n) 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9"/>
  <p:tag name="PICTUREFILESIZE" val="858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p \in Z~\exists q \in Z~{\rm prime}(p)~\land~{\rm prime}(q)~\land~(p+q=n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5"/>
  <p:tag name="PICTUREFILESIZE" val="2199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&gt;1) \land (\forall a \in Z~\forall b \in Z~((a &gt; 1)~\land~(b&gt;1) \rightarrow a \cdot b \neq p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23"/>
  <p:tag name="PICTUREFILESIZE" val="2400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\forall x P(x) \equiv~~~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8"/>
  <p:tag name="PICTUREFILESIZE" val="622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x \lnot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3"/>
  <p:tag name="PICTUREFILESIZE" val="424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P(1) \lor \lnot P(2) \lor \lnot P(3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3"/>
  <p:tag name="PICTUREFILESIZE" val="926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exists x \lnot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5"/>
  <p:tag name="PICTUREFILESIZE" val="452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(P(1) \land P(2) \land P(3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4"/>
  <p:tag name="PICTUREFILESIZE" val="117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rightarrow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280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\forall x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3"/>
  <p:tag name="PICTUREFILESIZE" val="497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(P(1) \land P(2)) \lor \lnot P(3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7"/>
  <p:tag name="PICTUREFILESIZE" val="1202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\exists x P(x) \equiv~~~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8"/>
  <p:tag name="PICTUREFILESIZE" val="539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 \lnot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4"/>
  <p:tag name="PICTUREFILESIZE" val="499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\exists x P(x) \equiv \lnot (P(1) \lor P(2) \lor P(3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5"/>
  <p:tag name="PICTUREFILESIZE" val="1562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P(1) \land \lnot P(2) \land \lnot P(3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3"/>
  <p:tag name="PICTUREFILESIZE" val="943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forall x \lnot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5"/>
  <p:tag name="PICTUREFILESIZE" val="533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(P(1) \lor P(2)) \land \lnot P(3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7"/>
  <p:tag name="PICTUREFILESIZE" val="1204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V~ \exists P, {\rm kill}(P,V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8"/>
  <p:tag name="PICTUREFILESIZE" val="785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P~\forall V, {\rm kill}(P,V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7"/>
  <p:tag name="PICTUREFILESIZE" val="75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rightarrow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5"/>
  <p:tag name="PICTUREFILESIZE" val="311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{\rm~row~} x~\exists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254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{\rm~row~} x~\forall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240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{\rm~row~} x~\forall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2407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{\rm~row~} x~\forall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25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{\rm~column~} y~\forall {\rm~row~} x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38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{\rm~row~} x~\exists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167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{\rm~column~} y~\exists {\rm~row~} x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175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P~\forall V, {\rm kill}(P,V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7"/>
  <p:tag name="PICTUREFILESIZE" val="755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\exists P~\forall V, {\rm kill}(P,V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9"/>
  <p:tag name="PICTUREFILESIZE" val="893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forall P~\lnot (\forall V, {\rm kill}(P,V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1"/>
  <p:tag name="PICTUREFILESIZE" val="1006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 \rightarrow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225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forall P \exists V \lnot {\rm kill}(P,V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9"/>
  <p:tag name="PICTUREFILESIZE" val="781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s \in Z^+~\forall x \in Z^+~s \leq 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6"/>
  <p:tag name="PICTUREFILESIZE" val="966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r \in R^+~\exists x \in R^+~x &lt;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9"/>
  <p:tag name="PICTUREFILESIZE" val="929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p \in Z~prime(p)~\to~\exists q \in Z~prime(q) \land (q &gt; p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455"/>
  <p:tag name="PICTUREFILESIZE" val="2298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p \in Z~ prime(p) 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988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3930</TotalTime>
  <Words>1776</Words>
  <Application>Microsoft Office PowerPoint</Application>
  <PresentationFormat>On-screen Show (4:3)</PresentationFormat>
  <Paragraphs>484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146</cp:revision>
  <cp:lastPrinted>2016-08-01T03:43:35Z</cp:lastPrinted>
  <dcterms:created xsi:type="dcterms:W3CDTF">2007-08-29T04:27:34Z</dcterms:created>
  <dcterms:modified xsi:type="dcterms:W3CDTF">2016-08-04T05:35:59Z</dcterms:modified>
</cp:coreProperties>
</file>