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556" r:id="rId2"/>
    <p:sldId id="557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</p:sldIdLst>
  <p:sldSz cx="9144000" cy="6858000" type="screen4x3"/>
  <p:notesSz cx="6858000" cy="9144000"/>
  <p:custDataLst>
    <p:tags r:id="rId31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8000"/>
    <a:srgbClr val="CCCCFF"/>
    <a:srgbClr val="FFFF66"/>
    <a:srgbClr val="FFCCFF"/>
    <a:srgbClr val="A50021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 showGuides="1">
      <p:cViewPr>
        <p:scale>
          <a:sx n="80" d="100"/>
          <a:sy n="80" d="100"/>
        </p:scale>
        <p:origin x="-150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1991BB-F377-43D8-8D59-EC4E72441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68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7269-8A05-49B5-867D-BF7B63810A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25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F3E0-35BE-4328-AC9C-00838E9EC7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920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68B2-7054-4562-AD37-6E0F015B0F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442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3F95-0CC8-4FF7-8E55-BC99C5835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94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0031-0409-4F0B-8A47-0189CE827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6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232B-03A1-49AF-A718-DB79F9EC9E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5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7537-DECE-4879-88ED-BD9382090B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4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A6F2-4F89-4FC1-952E-70852C807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2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70E8F-F0A6-404C-BF1F-1F22D69D30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5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F66EF-5257-4A0C-B458-14AD79BB42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68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9E8A-FC4F-4CBF-A20F-B9E8E6C3E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62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4C56AF-C22A-475E-958C-7D132DBB04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1371600"/>
            <a:ext cx="83058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b="1"/>
              <a:t>multiplicative inverse </a:t>
            </a:r>
            <a:r>
              <a:rPr lang="en-US" altLang="en-US"/>
              <a:t>of a number a is another number a’ such that: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a · a</a:t>
            </a:r>
            <a:r>
              <a:rPr lang="en-US" altLang="en-US" baseline="30000"/>
              <a:t>’</a:t>
            </a:r>
            <a:r>
              <a:rPr lang="en-US" altLang="en-US"/>
              <a:t> </a:t>
            </a:r>
            <a:r>
              <a:rPr kumimoji="0" lang="en-US" altLang="en-US" sz="1600">
                <a:sym typeface="Euclid Symbol" pitchFamily="18" charset="2"/>
              </a:rPr>
              <a:t></a:t>
            </a:r>
            <a:r>
              <a:rPr lang="en-US" altLang="en-US"/>
              <a:t> 1   (mod n)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sp>
        <p:nvSpPr>
          <p:cNvPr id="896004" name="Text Box 4"/>
          <p:cNvSpPr txBox="1">
            <a:spLocks noChangeArrowheads="1"/>
          </p:cNvSpPr>
          <p:nvPr/>
        </p:nvSpPr>
        <p:spPr bwMode="auto">
          <a:xfrm>
            <a:off x="838200" y="6096000"/>
            <a:ext cx="763587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Does every number has a multiplicative inverse in modular arithmetic?</a:t>
            </a:r>
          </a:p>
        </p:txBody>
      </p:sp>
      <p:sp>
        <p:nvSpPr>
          <p:cNvPr id="896005" name="Text Box 5"/>
          <p:cNvSpPr txBox="1">
            <a:spLocks noChangeArrowheads="1"/>
          </p:cNvSpPr>
          <p:nvPr/>
        </p:nvSpPr>
        <p:spPr bwMode="auto">
          <a:xfrm>
            <a:off x="838200" y="2563813"/>
            <a:ext cx="74755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real numbers, every nonzero number has a multiplicative inverse.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integers, only 1 has a multiplicative inverse.</a:t>
            </a:r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914400" y="3886200"/>
            <a:ext cx="6705600" cy="17510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An interesting property of modular arithmetic is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are multiplicative inverse for integers.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2 * 5 = 1 mod 3, so 5 is a multiplicative inverse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2 under modulo 3 (and vice versa).</a:t>
            </a:r>
          </a:p>
        </p:txBody>
      </p:sp>
    </p:spTree>
    <p:extLst>
      <p:ext uri="{BB962C8B-B14F-4D97-AF65-F5344CB8AC3E}">
        <p14:creationId xmlns:p14="http://schemas.microsoft.com/office/powerpoint/2010/main" val="32135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4" grpId="0" animBg="1"/>
      <p:bldP spid="896006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590800" y="1219200"/>
            <a:ext cx="39592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b·k (mod n)</a:t>
            </a:r>
            <a:r>
              <a:rPr lang="en-US" altLang="en-US">
                <a:sym typeface="Euclid Symbol" pitchFamily="18" charset="2"/>
              </a:rPr>
              <a:t> when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a ≠ b</a:t>
            </a:r>
            <a:r>
              <a:rPr lang="en-US" altLang="en-US">
                <a:sym typeface="Euclid Symbol" pitchFamily="18" charset="2"/>
              </a:rPr>
              <a:t>?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55047" name="Text Box 7"/>
          <p:cNvSpPr txBox="1">
            <a:spLocks noChangeArrowheads="1"/>
          </p:cNvSpPr>
          <p:nvPr/>
        </p:nvSpPr>
        <p:spPr bwMode="auto">
          <a:xfrm>
            <a:off x="914400" y="3581400"/>
            <a:ext cx="656272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ak = bk + nx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(a-b)k = nx</a:t>
            </a:r>
            <a:r>
              <a:rPr lang="en-US" altLang="zh-TW"/>
              <a:t>, which means </a:t>
            </a:r>
            <a:r>
              <a:rPr lang="en-US" altLang="zh-TW">
                <a:solidFill>
                  <a:srgbClr val="0000CC"/>
                </a:solidFill>
              </a:rPr>
              <a:t>a-b=(nx)/k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0 &lt; b &lt; n</a:t>
            </a:r>
            <a:r>
              <a:rPr lang="en-US" altLang="zh-TW"/>
              <a:t>, it implies that </a:t>
            </a:r>
            <a:r>
              <a:rPr lang="en-US" altLang="zh-TW">
                <a:solidFill>
                  <a:srgbClr val="0000CC"/>
                </a:solidFill>
              </a:rPr>
              <a:t>–n &lt; a-b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</a:t>
            </a:r>
            <a:r>
              <a:rPr lang="en-US" altLang="zh-TW">
                <a:solidFill>
                  <a:srgbClr val="0000CC"/>
                </a:solidFill>
              </a:rPr>
              <a:t>nx/k</a:t>
            </a:r>
            <a:r>
              <a:rPr lang="en-US" altLang="zh-TW"/>
              <a:t> must be </a:t>
            </a:r>
            <a:r>
              <a:rPr lang="en-US" altLang="zh-TW">
                <a:solidFill>
                  <a:srgbClr val="0000CC"/>
                </a:solidFill>
              </a:rPr>
              <a:t>&lt; n</a:t>
            </a:r>
            <a:r>
              <a:rPr lang="en-US" altLang="zh-TW"/>
              <a:t>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this to happen,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must have a common divisor </a:t>
            </a:r>
            <a:r>
              <a:rPr lang="en-US" altLang="zh-TW">
                <a:solidFill>
                  <a:srgbClr val="0000CC"/>
                </a:solidFill>
              </a:rPr>
              <a:t>&gt;= 2</a:t>
            </a:r>
            <a:r>
              <a:rPr lang="en-US" altLang="zh-TW"/>
              <a:t>!</a:t>
            </a:r>
          </a:p>
        </p:txBody>
      </p:sp>
      <p:sp>
        <p:nvSpPr>
          <p:cNvPr id="855048" name="Text Box 8"/>
          <p:cNvSpPr txBox="1">
            <a:spLocks noChangeArrowheads="1"/>
          </p:cNvSpPr>
          <p:nvPr/>
        </p:nvSpPr>
        <p:spPr bwMode="auto">
          <a:xfrm>
            <a:off x="838200" y="1887538"/>
            <a:ext cx="78311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Without loss of generality, assume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0 &lt; b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if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b·k (mod n),</a:t>
            </a:r>
            <a:r>
              <a:rPr lang="en-US" altLang="en-US">
                <a:sym typeface="Euclid Symbol" pitchFamily="18" charset="2"/>
              </a:rPr>
              <a:t> then also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(a mod n)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(b mod n)·k (mod n).</a:t>
            </a:r>
            <a:r>
              <a:rPr lang="en-US" altLang="en-US">
                <a:sym typeface="Euclid Symbol" pitchFamily="18" charset="2"/>
              </a:rPr>
              <a:t>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55050" name="Line 10"/>
          <p:cNvSpPr>
            <a:spLocks noChangeShapeType="1"/>
          </p:cNvSpPr>
          <p:nvPr/>
        </p:nvSpPr>
        <p:spPr bwMode="auto">
          <a:xfrm flipH="1" flipV="1">
            <a:off x="5181600" y="2614613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5051" name="Line 11"/>
          <p:cNvSpPr>
            <a:spLocks noChangeShapeType="1"/>
          </p:cNvSpPr>
          <p:nvPr/>
        </p:nvSpPr>
        <p:spPr bwMode="auto">
          <a:xfrm flipV="1">
            <a:off x="5486400" y="2590800"/>
            <a:ext cx="144780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5052" name="Text Box 12"/>
          <p:cNvSpPr txBox="1">
            <a:spLocks noChangeArrowheads="1"/>
          </p:cNvSpPr>
          <p:nvPr/>
        </p:nvSpPr>
        <p:spPr bwMode="auto">
          <a:xfrm>
            <a:off x="4724400" y="2971800"/>
            <a:ext cx="17478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smaller than n.</a:t>
            </a:r>
          </a:p>
        </p:txBody>
      </p:sp>
      <p:sp>
        <p:nvSpPr>
          <p:cNvPr id="855053" name="Text Box 13"/>
          <p:cNvSpPr txBox="1">
            <a:spLocks noChangeArrowheads="1"/>
          </p:cNvSpPr>
          <p:nvPr/>
        </p:nvSpPr>
        <p:spPr bwMode="auto">
          <a:xfrm>
            <a:off x="990600" y="5791200"/>
            <a:ext cx="53546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Okay, so, can we say something when </a:t>
            </a:r>
            <a:r>
              <a:rPr lang="en-US" altLang="zh-TW">
                <a:solidFill>
                  <a:srgbClr val="0000CC"/>
                </a:solidFill>
              </a:rPr>
              <a:t>gcd(n,k)=1</a:t>
            </a:r>
            <a:r>
              <a:rPr lang="en-US" altLang="zh-TW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42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50" grpId="0" animBg="1"/>
      <p:bldP spid="855051" grpId="0" animBg="1"/>
      <p:bldP spid="855052" grpId="0" animBg="1"/>
      <p:bldP spid="8550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14400" y="1219200"/>
            <a:ext cx="730885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 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891908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69405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multiplicative inverse always exists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prime!</a:t>
            </a:r>
          </a:p>
        </p:txBody>
      </p:sp>
      <p:sp>
        <p:nvSpPr>
          <p:cNvPr id="891909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Proof.</a:t>
            </a: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1905000" y="2667000"/>
            <a:ext cx="6445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ym typeface="Euclid Symbol" pitchFamily="18" charset="2"/>
              </a:rPr>
              <a:t>Since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gcd(k,n) = 1</a:t>
            </a:r>
            <a:r>
              <a:rPr lang="en-US" altLang="zh-TW">
                <a:sym typeface="Euclid Symbol" pitchFamily="18" charset="2"/>
              </a:rPr>
              <a:t>, there exists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k’</a:t>
            </a:r>
            <a:r>
              <a:rPr lang="en-US" altLang="zh-TW">
                <a:sym typeface="Euclid Symbol" pitchFamily="18" charset="2"/>
              </a:rPr>
              <a:t> such that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kk’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 1 (mod n).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j·k (mod n)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=&gt;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i·k·k’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j·k·k’ (mod n)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=&gt;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 (mod n)</a:t>
            </a:r>
            <a:r>
              <a:rPr lang="en-US" altLang="en-US">
                <a:sym typeface="Euclid Symbol" pitchFamily="18" charset="2"/>
              </a:rPr>
              <a:t>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91911" name="Text Box 7"/>
          <p:cNvSpPr txBox="1">
            <a:spLocks noChangeArrowheads="1"/>
          </p:cNvSpPr>
          <p:nvPr/>
        </p:nvSpPr>
        <p:spPr bwMode="auto">
          <a:xfrm>
            <a:off x="1068388" y="49530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Remarks (Optional):</a:t>
            </a:r>
            <a:r>
              <a:rPr lang="en-US" altLang="zh-TW"/>
              <a:t> This makes arithmetic modulo prime a </a:t>
            </a:r>
            <a:r>
              <a:rPr lang="en-US" altLang="zh-TW">
                <a:solidFill>
                  <a:srgbClr val="A50021"/>
                </a:solidFill>
              </a:rPr>
              <a:t>field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 structure that “behaves like” real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Arithmetic modulo prime is very useful in coding theory.</a:t>
            </a:r>
          </a:p>
        </p:txBody>
      </p:sp>
    </p:spTree>
    <p:extLst>
      <p:ext uri="{BB962C8B-B14F-4D97-AF65-F5344CB8AC3E}">
        <p14:creationId xmlns:p14="http://schemas.microsoft.com/office/powerpoint/2010/main" val="33088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8" grpId="0" animBg="1"/>
      <p:bldP spid="891909" grpId="0"/>
      <p:bldP spid="8919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42844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Check Digit Scheme</a:t>
            </a:r>
          </a:p>
        </p:txBody>
      </p:sp>
      <p:sp>
        <p:nvSpPr>
          <p:cNvPr id="817168" name="Text Box 16"/>
          <p:cNvSpPr txBox="1">
            <a:spLocks noChangeArrowheads="1"/>
          </p:cNvSpPr>
          <p:nvPr/>
        </p:nvSpPr>
        <p:spPr bwMode="auto">
          <a:xfrm>
            <a:off x="457200" y="1371600"/>
            <a:ext cx="8304213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many identification numbers, there is a check digit appended at the end.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purpose of this check digit is to detect errors (e.g. transmission error).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consider your HKID card number M123456(X).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You want to have the check digit X to detect typos.  Typical typos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single digit 	123</a:t>
            </a:r>
            <a:r>
              <a:rPr lang="en-US" altLang="zh-TW" u="sng"/>
              <a:t>4</a:t>
            </a:r>
            <a:r>
              <a:rPr lang="en-US" altLang="zh-TW"/>
              <a:t>56		123</a:t>
            </a:r>
            <a:r>
              <a:rPr lang="en-US" altLang="zh-TW" u="sng"/>
              <a:t>3</a:t>
            </a:r>
            <a:r>
              <a:rPr lang="en-US" altLang="zh-TW"/>
              <a:t>56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transposition	12</a:t>
            </a:r>
            <a:r>
              <a:rPr lang="en-US" altLang="zh-TW" u="sng"/>
              <a:t>34</a:t>
            </a:r>
            <a:r>
              <a:rPr lang="en-US" altLang="zh-TW"/>
              <a:t>56		12</a:t>
            </a:r>
            <a:r>
              <a:rPr lang="en-US" altLang="zh-TW" u="sng"/>
              <a:t>43</a:t>
            </a:r>
            <a:r>
              <a:rPr lang="en-US" altLang="zh-TW"/>
              <a:t>56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We want to design check digit scheme (a formula to compute X)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that these two types of errors can always be detected.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turns out that some simple modular arithmetic can do the trick.</a:t>
            </a:r>
          </a:p>
        </p:txBody>
      </p:sp>
    </p:spTree>
    <p:extLst>
      <p:ext uri="{BB962C8B-B14F-4D97-AF65-F5344CB8AC3E}">
        <p14:creationId xmlns:p14="http://schemas.microsoft.com/office/powerpoint/2010/main" val="330340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5052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3900488"/>
            <a:ext cx="450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(a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) mod 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267200" y="2895600"/>
            <a:ext cx="838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1" name="Text Box 11"/>
          <p:cNvSpPr txBox="1">
            <a:spLocks noChangeArrowheads="1"/>
          </p:cNvSpPr>
          <p:nvPr/>
        </p:nvSpPr>
        <p:spPr bwMode="auto">
          <a:xfrm>
            <a:off x="441325" y="4689475"/>
            <a:ext cx="6821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the above example,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1 = (1 + 6 + 4 + 2 + 0 + 6 + 9 + 0 + 3 + 6) mod 9</a:t>
            </a:r>
          </a:p>
        </p:txBody>
      </p:sp>
      <p:sp>
        <p:nvSpPr>
          <p:cNvPr id="911372" name="Text Box 12"/>
          <p:cNvSpPr txBox="1">
            <a:spLocks noChangeArrowheads="1"/>
          </p:cNvSpPr>
          <p:nvPr/>
        </p:nvSpPr>
        <p:spPr bwMode="auto">
          <a:xfrm>
            <a:off x="441325" y="5984875"/>
            <a:ext cx="583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You can use this formula to generate the check digit.</a:t>
            </a:r>
          </a:p>
        </p:txBody>
      </p:sp>
    </p:spTree>
    <p:extLst>
      <p:ext uri="{BB962C8B-B14F-4D97-AF65-F5344CB8AC3E}">
        <p14:creationId xmlns:p14="http://schemas.microsoft.com/office/powerpoint/2010/main" val="31992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71" grpId="0"/>
      <p:bldP spid="9113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830263" y="2741613"/>
            <a:ext cx="7067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27914009</a:t>
            </a:r>
            <a:r>
              <a:rPr lang="en-US" altLang="zh-TW" u="sng" dirty="0">
                <a:solidFill>
                  <a:srgbClr val="A50021"/>
                </a:solidFill>
              </a:rPr>
              <a:t>5</a:t>
            </a:r>
            <a:r>
              <a:rPr lang="en-US" altLang="zh-TW" dirty="0"/>
              <a:t>34		27</a:t>
            </a:r>
            <a:r>
              <a:rPr lang="en-US" altLang="zh-TW" u="sng" dirty="0">
                <a:solidFill>
                  <a:srgbClr val="A50021"/>
                </a:solidFill>
              </a:rPr>
              <a:t>9</a:t>
            </a:r>
            <a:r>
              <a:rPr lang="en-US" altLang="zh-TW" dirty="0"/>
              <a:t>14009534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27914009</a:t>
            </a:r>
            <a:r>
              <a:rPr lang="en-US" altLang="zh-TW" u="sng" dirty="0" smtClean="0">
                <a:solidFill>
                  <a:srgbClr val="A50021"/>
                </a:solidFill>
              </a:rPr>
              <a:t>8</a:t>
            </a:r>
            <a:r>
              <a:rPr lang="en-US" altLang="zh-TW" dirty="0" smtClean="0"/>
              <a:t>34</a:t>
            </a:r>
            <a:r>
              <a:rPr lang="en-US" altLang="zh-TW" dirty="0"/>
              <a:t>		27</a:t>
            </a:r>
            <a:r>
              <a:rPr lang="en-US" altLang="zh-TW" u="sng" dirty="0">
                <a:solidFill>
                  <a:srgbClr val="A50021"/>
                </a:solidFill>
              </a:rPr>
              <a:t>0</a:t>
            </a:r>
            <a:r>
              <a:rPr lang="en-US" altLang="zh-TW" dirty="0"/>
              <a:t>14009534</a:t>
            </a:r>
          </a:p>
        </p:txBody>
      </p:sp>
      <p:sp>
        <p:nvSpPr>
          <p:cNvPr id="901132" name="Line 12"/>
          <p:cNvSpPr>
            <a:spLocks noChangeShapeType="1"/>
          </p:cNvSpPr>
          <p:nvPr/>
        </p:nvSpPr>
        <p:spPr bwMode="auto">
          <a:xfrm>
            <a:off x="4624913" y="30558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3" name="Line 13"/>
          <p:cNvSpPr>
            <a:spLocks noChangeShapeType="1"/>
          </p:cNvSpPr>
          <p:nvPr/>
        </p:nvSpPr>
        <p:spPr bwMode="auto">
          <a:xfrm>
            <a:off x="6713538" y="3081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4" name="Text Box 14"/>
          <p:cNvSpPr txBox="1">
            <a:spLocks noChangeArrowheads="1"/>
          </p:cNvSpPr>
          <p:nvPr/>
        </p:nvSpPr>
        <p:spPr bwMode="auto">
          <a:xfrm>
            <a:off x="441325" y="4003675"/>
            <a:ext cx="8196263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the first case, (2 + 7 + 9 + 1 + 4 + 0 + 0 + 9 + 8 + 3) mod 9 = 43 mod 9 = 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error is detected.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But in the second case, (2+7+0+1+4+0+0+9+8+3) mod 9 = 31 mod 9 = 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error is not detected.</a:t>
            </a:r>
          </a:p>
        </p:txBody>
      </p:sp>
    </p:spTree>
    <p:extLst>
      <p:ext uri="{BB962C8B-B14F-4D97-AF65-F5344CB8AC3E}">
        <p14:creationId xmlns:p14="http://schemas.microsoft.com/office/powerpoint/2010/main" val="342275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1" grpId="0"/>
      <p:bldP spid="901132" grpId="0" animBg="1"/>
      <p:bldP spid="9011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20850" y="2741613"/>
            <a:ext cx="57246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</a:t>
            </a:r>
            <a:r>
              <a:rPr lang="en-US" altLang="zh-TW" u="sng" dirty="0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>
                <a:solidFill>
                  <a:srgbClr val="A50021"/>
                </a:solidFill>
              </a:rPr>
              <a:t>1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…a</a:t>
            </a:r>
            <a:r>
              <a:rPr lang="en-US" altLang="zh-TW" baseline="-25000" dirty="0"/>
              <a:t>10</a:t>
            </a:r>
            <a:r>
              <a:rPr lang="en-US" altLang="zh-TW" dirty="0"/>
              <a:t>a</a:t>
            </a:r>
            <a:r>
              <a:rPr lang="en-US" altLang="zh-TW" baseline="-25000" dirty="0"/>
              <a:t>11</a:t>
            </a:r>
            <a:r>
              <a:rPr lang="en-US" altLang="zh-TW" dirty="0"/>
              <a:t>	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</a:t>
            </a:r>
            <a:r>
              <a:rPr lang="en-US" altLang="zh-TW" u="sng" dirty="0" smtClean="0">
                <a:solidFill>
                  <a:srgbClr val="A50021"/>
                </a:solidFill>
              </a:rPr>
              <a:t>b</a:t>
            </a:r>
            <a:r>
              <a:rPr lang="en-US" altLang="zh-TW" u="sng" baseline="-25000" dirty="0" smtClean="0">
                <a:solidFill>
                  <a:srgbClr val="A50021"/>
                </a:solidFill>
              </a:rPr>
              <a:t>1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…a</a:t>
            </a:r>
            <a:r>
              <a:rPr lang="en-US" altLang="zh-TW" baseline="-25000" dirty="0" smtClean="0"/>
              <a:t>10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11</a:t>
            </a:r>
            <a:endParaRPr lang="en-US" altLang="zh-TW" baseline="-25000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24388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2" name="Text Box 8"/>
          <p:cNvSpPr txBox="1">
            <a:spLocks noChangeArrowheads="1"/>
          </p:cNvSpPr>
          <p:nvPr/>
        </p:nvSpPr>
        <p:spPr bwMode="auto">
          <a:xfrm>
            <a:off x="441325" y="4038600"/>
            <a:ext cx="82708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be able to detect the error, we want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≠ b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happens if and only if a</a:t>
            </a:r>
            <a:r>
              <a:rPr lang="en-US" altLang="zh-TW" baseline="-25000"/>
              <a:t>1</a:t>
            </a:r>
            <a:r>
              <a:rPr lang="en-US" altLang="zh-TW"/>
              <a:t> (mod 9) ≠ b</a:t>
            </a:r>
            <a:r>
              <a:rPr lang="en-US" altLang="zh-TW" baseline="-25000"/>
              <a:t>1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it cannot detect the error exactly when a</a:t>
            </a:r>
            <a:r>
              <a:rPr lang="en-US" altLang="zh-TW" baseline="-25000"/>
              <a:t>1</a:t>
            </a:r>
            <a:r>
              <a:rPr lang="en-US" altLang="zh-TW"/>
              <a:t> (mod 9) = b</a:t>
            </a:r>
            <a:r>
              <a:rPr lang="en-US" altLang="zh-TW" baseline="-25000"/>
              <a:t>1</a:t>
            </a:r>
            <a:r>
              <a:rPr lang="en-US" altLang="zh-TW"/>
              <a:t> (mod 9) </a:t>
            </a:r>
          </a:p>
        </p:txBody>
      </p:sp>
    </p:spTree>
    <p:extLst>
      <p:ext uri="{BB962C8B-B14F-4D97-AF65-F5344CB8AC3E}">
        <p14:creationId xmlns:p14="http://schemas.microsoft.com/office/powerpoint/2010/main" val="84341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50038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20850" y="2741613"/>
            <a:ext cx="57246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</a:t>
            </a:r>
            <a:r>
              <a:rPr lang="en-US" altLang="zh-TW" u="sng" dirty="0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>
                <a:solidFill>
                  <a:srgbClr val="A50021"/>
                </a:solidFill>
              </a:rPr>
              <a:t>1</a:t>
            </a:r>
            <a:r>
              <a:rPr lang="en-US" altLang="zh-TW" u="sng" dirty="0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>
                <a:solidFill>
                  <a:srgbClr val="A50021"/>
                </a:solidFill>
              </a:rPr>
              <a:t>2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…a</a:t>
            </a:r>
            <a:r>
              <a:rPr lang="en-US" altLang="zh-TW" baseline="-25000" dirty="0"/>
              <a:t>10</a:t>
            </a:r>
            <a:r>
              <a:rPr lang="en-US" altLang="zh-TW" dirty="0"/>
              <a:t>a</a:t>
            </a:r>
            <a:r>
              <a:rPr lang="en-US" altLang="zh-TW" baseline="-25000" dirty="0"/>
              <a:t>11</a:t>
            </a:r>
            <a:r>
              <a:rPr lang="en-US" altLang="zh-TW" dirty="0"/>
              <a:t>	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</a:t>
            </a:r>
            <a:r>
              <a:rPr lang="en-US" altLang="zh-TW" u="sng" dirty="0" smtClean="0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 smtClean="0">
                <a:solidFill>
                  <a:srgbClr val="A50021"/>
                </a:solidFill>
              </a:rPr>
              <a:t>2</a:t>
            </a:r>
            <a:r>
              <a:rPr lang="en-US" altLang="zh-TW" u="sng" dirty="0" smtClean="0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 smtClean="0">
                <a:solidFill>
                  <a:srgbClr val="A50021"/>
                </a:solidFill>
              </a:rPr>
              <a:t>1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…a</a:t>
            </a:r>
            <a:r>
              <a:rPr lang="en-US" altLang="zh-TW" baseline="-25000" dirty="0" smtClean="0"/>
              <a:t>10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11</a:t>
            </a:r>
            <a:endParaRPr lang="en-US" altLang="zh-TW" baseline="-25000" dirty="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724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16" name="Text Box 8"/>
          <p:cNvSpPr txBox="1">
            <a:spLocks noChangeArrowheads="1"/>
          </p:cNvSpPr>
          <p:nvPr/>
        </p:nvSpPr>
        <p:spPr bwMode="auto">
          <a:xfrm>
            <a:off x="441325" y="4038600"/>
            <a:ext cx="82534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be able to detect the error, we want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≠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will </a:t>
            </a:r>
            <a:r>
              <a:rPr lang="en-US" altLang="zh-TW" b="1"/>
              <a:t>never happen</a:t>
            </a:r>
            <a:r>
              <a:rPr lang="en-US" altLang="zh-TW"/>
              <a:t> because the two sums are always the same.</a:t>
            </a:r>
          </a:p>
        </p:txBody>
      </p:sp>
    </p:spTree>
    <p:extLst>
      <p:ext uri="{BB962C8B-B14F-4D97-AF65-F5344CB8AC3E}">
        <p14:creationId xmlns:p14="http://schemas.microsoft.com/office/powerpoint/2010/main" val="379371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5052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0" y="3900488"/>
            <a:ext cx="450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4689475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44475" y="5500688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5029200" y="4662488"/>
            <a:ext cx="401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a</a:t>
            </a:r>
            <a:r>
              <a:rPr lang="en-US" altLang="zh-TW" baseline="-25000"/>
              <a:t>i</a:t>
            </a:r>
            <a:r>
              <a:rPr lang="en-US" altLang="zh-TW"/>
              <a:t> (mod 9) = b</a:t>
            </a:r>
            <a:r>
              <a:rPr lang="en-US" altLang="zh-TW" baseline="-25000"/>
              <a:t>i</a:t>
            </a:r>
            <a:r>
              <a:rPr lang="en-US" altLang="zh-TW"/>
              <a:t> (mod 9) </a:t>
            </a:r>
          </a:p>
        </p:txBody>
      </p:sp>
      <p:sp>
        <p:nvSpPr>
          <p:cNvPr id="910345" name="Text Box 9"/>
          <p:cNvSpPr txBox="1">
            <a:spLocks noChangeArrowheads="1"/>
          </p:cNvSpPr>
          <p:nvPr/>
        </p:nvSpPr>
        <p:spPr bwMode="auto">
          <a:xfrm>
            <a:off x="2667000" y="6096000"/>
            <a:ext cx="602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Never, except possibly the error is not the check digit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267200" y="2895600"/>
            <a:ext cx="838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44" grpId="0"/>
      <p:bldP spid="9103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33485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pic>
        <p:nvPicPr>
          <p:cNvPr id="885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7945438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63587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Does every number has a multiplicative inverse in modular arithmetic?</a:t>
            </a:r>
          </a:p>
        </p:txBody>
      </p:sp>
      <p:pic>
        <p:nvPicPr>
          <p:cNvPr id="8857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411913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3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105150" y="3900488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47775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Line 12"/>
          <p:cNvSpPr>
            <a:spLocks noChangeShapeType="1"/>
          </p:cNvSpPr>
          <p:nvPr/>
        </p:nvSpPr>
        <p:spPr bwMode="auto">
          <a:xfrm>
            <a:off x="4114800" y="28956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5229" name="Text Box 13"/>
          <p:cNvSpPr txBox="1">
            <a:spLocks noChangeArrowheads="1"/>
          </p:cNvSpPr>
          <p:nvPr/>
        </p:nvSpPr>
        <p:spPr bwMode="auto">
          <a:xfrm>
            <a:off x="517525" y="4689475"/>
            <a:ext cx="69199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consider the ticket number 0-001-1300696719-4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check digit is 4, since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00011300696719 = 11300696719 = 1614385245 · 7 + 4</a:t>
            </a:r>
          </a:p>
        </p:txBody>
      </p:sp>
    </p:spTree>
    <p:extLst>
      <p:ext uri="{BB962C8B-B14F-4D97-AF65-F5344CB8AC3E}">
        <p14:creationId xmlns:p14="http://schemas.microsoft.com/office/powerpoint/2010/main" val="35569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105150" y="1295400"/>
            <a:ext cx="2924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1720850" y="2741613"/>
            <a:ext cx="57246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</a:t>
            </a:r>
            <a:r>
              <a:rPr lang="en-US" altLang="zh-TW" dirty="0">
                <a:solidFill>
                  <a:schemeClr val="tx2"/>
                </a:solidFill>
              </a:rPr>
              <a:t>a</a:t>
            </a:r>
            <a:r>
              <a:rPr lang="en-US" altLang="zh-TW" baseline="-25000" dirty="0">
                <a:solidFill>
                  <a:schemeClr val="tx2"/>
                </a:solidFill>
              </a:rPr>
              <a:t>1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>
                <a:solidFill>
                  <a:schemeClr val="tx2"/>
                </a:solidFill>
              </a:rPr>
              <a:t>…</a:t>
            </a:r>
            <a:r>
              <a:rPr lang="en-US" altLang="zh-TW" u="sng" dirty="0" err="1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 err="1">
                <a:solidFill>
                  <a:srgbClr val="A50021"/>
                </a:solidFill>
              </a:rPr>
              <a:t>i</a:t>
            </a:r>
            <a:r>
              <a:rPr lang="en-US" altLang="zh-TW" dirty="0"/>
              <a:t>…a</a:t>
            </a:r>
            <a:r>
              <a:rPr lang="en-US" altLang="zh-TW" baseline="-25000" dirty="0"/>
              <a:t>13</a:t>
            </a:r>
            <a:r>
              <a:rPr lang="en-US" altLang="zh-TW" dirty="0"/>
              <a:t>a</a:t>
            </a:r>
            <a:r>
              <a:rPr lang="en-US" altLang="zh-TW" baseline="-25000" dirty="0"/>
              <a:t>14</a:t>
            </a:r>
            <a:r>
              <a:rPr lang="en-US" altLang="zh-TW" dirty="0"/>
              <a:t>	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a</a:t>
            </a:r>
            <a:r>
              <a:rPr lang="en-US" altLang="zh-TW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2</a:t>
            </a:r>
            <a:r>
              <a:rPr lang="en-US" altLang="zh-TW" dirty="0" smtClean="0">
                <a:solidFill>
                  <a:schemeClr val="tx2"/>
                </a:solidFill>
              </a:rPr>
              <a:t>…</a:t>
            </a:r>
            <a:r>
              <a:rPr lang="en-US" altLang="zh-TW" u="sng" dirty="0" smtClean="0">
                <a:solidFill>
                  <a:srgbClr val="A50021"/>
                </a:solidFill>
              </a:rPr>
              <a:t>b</a:t>
            </a:r>
            <a:r>
              <a:rPr lang="en-US" altLang="zh-TW" u="sng" baseline="-25000" dirty="0" smtClean="0">
                <a:solidFill>
                  <a:srgbClr val="A50021"/>
                </a:solidFill>
              </a:rPr>
              <a:t>i</a:t>
            </a:r>
            <a:r>
              <a:rPr lang="en-US" altLang="zh-TW" dirty="0" smtClean="0"/>
              <a:t>…a</a:t>
            </a:r>
            <a:r>
              <a:rPr lang="en-US" altLang="zh-TW" baseline="-25000" dirty="0" smtClean="0"/>
              <a:t>13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14</a:t>
            </a:r>
            <a:endParaRPr lang="en-US" altLang="zh-TW" baseline="-25000" dirty="0"/>
          </a:p>
        </p:txBody>
      </p:sp>
      <p:sp>
        <p:nvSpPr>
          <p:cNvPr id="24582" name="Line 14"/>
          <p:cNvSpPr>
            <a:spLocks noChangeShapeType="1"/>
          </p:cNvSpPr>
          <p:nvPr/>
        </p:nvSpPr>
        <p:spPr bwMode="auto">
          <a:xfrm>
            <a:off x="5181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47" name="Text Box 15"/>
          <p:cNvSpPr txBox="1">
            <a:spLocks noChangeArrowheads="1"/>
          </p:cNvSpPr>
          <p:nvPr/>
        </p:nvSpPr>
        <p:spPr bwMode="auto">
          <a:xfrm>
            <a:off x="1281113" y="3970338"/>
            <a:ext cx="6643687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…a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…b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…a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-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…b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14-i</a:t>
            </a:r>
            <a:r>
              <a:rPr lang="en-US" altLang="zh-TW" baseline="-25000"/>
              <a:t> </a:t>
            </a:r>
            <a:r>
              <a:rPr lang="en-US" altLang="zh-TW"/>
              <a:t>- b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14-i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 </a:t>
            </a:r>
            <a:r>
              <a:rPr lang="en-US" altLang="zh-TW"/>
              <a:t>- b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	 since 7 does not divide 10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 	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/>
              <a:t> b</a:t>
            </a:r>
            <a:r>
              <a:rPr lang="en-US" altLang="zh-TW" baseline="-25000"/>
              <a:t>i </a:t>
            </a:r>
            <a:r>
              <a:rPr lang="en-US" altLang="zh-TW"/>
              <a:t>(mod 7)</a:t>
            </a:r>
          </a:p>
        </p:txBody>
      </p:sp>
    </p:spTree>
    <p:extLst>
      <p:ext uri="{BB962C8B-B14F-4D97-AF65-F5344CB8AC3E}">
        <p14:creationId xmlns:p14="http://schemas.microsoft.com/office/powerpoint/2010/main" val="30621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05150" y="1295400"/>
            <a:ext cx="2924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720850" y="2590800"/>
            <a:ext cx="57246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</a:t>
            </a:r>
            <a:r>
              <a:rPr lang="en-US" altLang="zh-TW" dirty="0">
                <a:solidFill>
                  <a:schemeClr val="tx2"/>
                </a:solidFill>
              </a:rPr>
              <a:t>a</a:t>
            </a:r>
            <a:r>
              <a:rPr lang="en-US" altLang="zh-TW" baseline="-25000" dirty="0">
                <a:solidFill>
                  <a:schemeClr val="tx2"/>
                </a:solidFill>
              </a:rPr>
              <a:t>1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>
                <a:solidFill>
                  <a:schemeClr val="tx2"/>
                </a:solidFill>
              </a:rPr>
              <a:t>…</a:t>
            </a:r>
            <a:r>
              <a:rPr lang="en-US" altLang="zh-TW" u="sng" dirty="0">
                <a:solidFill>
                  <a:srgbClr val="A50021"/>
                </a:solidFill>
              </a:rPr>
              <a:t>cd</a:t>
            </a:r>
            <a:r>
              <a:rPr lang="en-US" altLang="zh-TW" dirty="0"/>
              <a:t>…a</a:t>
            </a:r>
            <a:r>
              <a:rPr lang="en-US" altLang="zh-TW" baseline="-25000" dirty="0"/>
              <a:t>13</a:t>
            </a:r>
            <a:r>
              <a:rPr lang="en-US" altLang="zh-TW" dirty="0"/>
              <a:t>a</a:t>
            </a:r>
            <a:r>
              <a:rPr lang="en-US" altLang="zh-TW" baseline="-25000" dirty="0"/>
              <a:t>14</a:t>
            </a:r>
            <a:r>
              <a:rPr lang="en-US" altLang="zh-TW" dirty="0"/>
              <a:t>	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a</a:t>
            </a:r>
            <a:r>
              <a:rPr lang="en-US" altLang="zh-TW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2</a:t>
            </a:r>
            <a:r>
              <a:rPr lang="en-US" altLang="zh-TW" dirty="0" smtClean="0">
                <a:solidFill>
                  <a:schemeClr val="tx2"/>
                </a:solidFill>
              </a:rPr>
              <a:t>…</a:t>
            </a:r>
            <a:r>
              <a:rPr lang="en-US" altLang="zh-TW" u="sng" dirty="0" smtClean="0">
                <a:solidFill>
                  <a:srgbClr val="A50021"/>
                </a:solidFill>
              </a:rPr>
              <a:t>dc</a:t>
            </a:r>
            <a:r>
              <a:rPr lang="en-US" altLang="zh-TW" dirty="0" smtClean="0"/>
              <a:t>…a</a:t>
            </a:r>
            <a:r>
              <a:rPr lang="en-US" altLang="zh-TW" baseline="-25000" dirty="0" smtClean="0"/>
              <a:t>13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14</a:t>
            </a:r>
            <a:endParaRPr lang="en-US" altLang="zh-TW" baseline="-25000" dirty="0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5257800" y="2973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5463" name="Text Box 7"/>
          <p:cNvSpPr txBox="1">
            <a:spLocks noChangeArrowheads="1"/>
          </p:cNvSpPr>
          <p:nvPr/>
        </p:nvSpPr>
        <p:spPr bwMode="auto">
          <a:xfrm>
            <a:off x="304800" y="3733800"/>
            <a:ext cx="86963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…cd…a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…dc…a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…cd…a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-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…dc…a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(c10</a:t>
            </a:r>
            <a:r>
              <a:rPr lang="en-US" altLang="zh-TW" baseline="30000"/>
              <a:t>j+1</a:t>
            </a:r>
            <a:r>
              <a:rPr lang="en-US" altLang="zh-TW" baseline="-25000"/>
              <a:t> </a:t>
            </a:r>
            <a:r>
              <a:rPr lang="en-US" altLang="zh-TW"/>
              <a:t>+ d10</a:t>
            </a:r>
            <a:r>
              <a:rPr lang="en-US" altLang="zh-TW" baseline="30000"/>
              <a:t>j</a:t>
            </a:r>
            <a:r>
              <a:rPr lang="en-US" altLang="zh-TW"/>
              <a:t>) – (d10</a:t>
            </a:r>
            <a:r>
              <a:rPr lang="en-US" altLang="zh-TW" baseline="30000"/>
              <a:t>j+1</a:t>
            </a:r>
            <a:r>
              <a:rPr lang="en-US" altLang="zh-TW" baseline="-25000"/>
              <a:t> </a:t>
            </a:r>
            <a:r>
              <a:rPr lang="en-US" altLang="zh-TW"/>
              <a:t>+ c10</a:t>
            </a:r>
            <a:r>
              <a:rPr lang="en-US" altLang="zh-TW" baseline="30000"/>
              <a:t>j</a:t>
            </a:r>
            <a:r>
              <a:rPr lang="en-US" altLang="zh-TW"/>
              <a:t>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c10</a:t>
            </a:r>
            <a:r>
              <a:rPr lang="en-US" altLang="zh-TW" baseline="30000"/>
              <a:t>j</a:t>
            </a:r>
            <a:r>
              <a:rPr lang="en-US" altLang="zh-TW"/>
              <a:t>(10-1)</a:t>
            </a:r>
            <a:r>
              <a:rPr lang="en-US" altLang="zh-TW" baseline="-25000"/>
              <a:t> </a:t>
            </a:r>
            <a:r>
              <a:rPr lang="en-US" altLang="zh-TW"/>
              <a:t>- d10</a:t>
            </a:r>
            <a:r>
              <a:rPr lang="en-US" altLang="zh-TW" baseline="30000"/>
              <a:t>j</a:t>
            </a:r>
            <a:r>
              <a:rPr lang="en-US" altLang="zh-TW"/>
              <a:t>(10-1)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9·10</a:t>
            </a:r>
            <a:r>
              <a:rPr lang="en-US" altLang="zh-TW" baseline="30000"/>
              <a:t>j</a:t>
            </a:r>
            <a:r>
              <a:rPr lang="en-US" altLang="zh-TW"/>
              <a:t>(c-d)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 	c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/>
              <a:t> d</a:t>
            </a:r>
            <a:r>
              <a:rPr lang="en-US" altLang="zh-TW" baseline="-25000"/>
              <a:t> </a:t>
            </a:r>
            <a:r>
              <a:rPr lang="en-US" altLang="zh-TW"/>
              <a:t>(mod 7) since 7 does not divide 9 and 7 does not divide 10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5138" y="1905000"/>
            <a:ext cx="500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</p:spTree>
    <p:extLst>
      <p:ext uri="{BB962C8B-B14F-4D97-AF65-F5344CB8AC3E}">
        <p14:creationId xmlns:p14="http://schemas.microsoft.com/office/powerpoint/2010/main" val="26347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05150" y="3900488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47775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114800" y="28956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228600" y="4689475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244475" y="5500688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6490" name="Text Box 10"/>
          <p:cNvSpPr txBox="1">
            <a:spLocks noChangeArrowheads="1"/>
          </p:cNvSpPr>
          <p:nvPr/>
        </p:nvSpPr>
        <p:spPr bwMode="auto">
          <a:xfrm>
            <a:off x="5029200" y="4662488"/>
            <a:ext cx="401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a</a:t>
            </a:r>
            <a:r>
              <a:rPr lang="en-US" altLang="zh-TW" baseline="-25000"/>
              <a:t>i</a:t>
            </a:r>
            <a:r>
              <a:rPr lang="en-US" altLang="zh-TW"/>
              <a:t> (mod 7) = b</a:t>
            </a:r>
            <a:r>
              <a:rPr lang="en-US" altLang="zh-TW" baseline="-25000"/>
              <a:t>i</a:t>
            </a:r>
            <a:r>
              <a:rPr lang="en-US" altLang="zh-TW"/>
              <a:t> (mod 7) </a:t>
            </a:r>
          </a:p>
        </p:txBody>
      </p:sp>
      <p:sp>
        <p:nvSpPr>
          <p:cNvPr id="916492" name="Text Box 12"/>
          <p:cNvSpPr txBox="1">
            <a:spLocks noChangeArrowheads="1"/>
          </p:cNvSpPr>
          <p:nvPr/>
        </p:nvSpPr>
        <p:spPr bwMode="auto">
          <a:xfrm>
            <a:off x="5257800" y="5500688"/>
            <a:ext cx="393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c (mod 7) = d (mod 7) </a:t>
            </a:r>
          </a:p>
        </p:txBody>
      </p:sp>
    </p:spTree>
    <p:extLst>
      <p:ext uri="{BB962C8B-B14F-4D97-AF65-F5344CB8AC3E}">
        <p14:creationId xmlns:p14="http://schemas.microsoft.com/office/powerpoint/2010/main" val="12532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90" grpId="0"/>
      <p:bldP spid="9164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2900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562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85800" y="3062288"/>
            <a:ext cx="7751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satisfies the following equation: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914400" y="3595688"/>
            <a:ext cx="725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903175" name="Text Box 7"/>
          <p:cNvSpPr txBox="1">
            <a:spLocks noChangeArrowheads="1"/>
          </p:cNvSpPr>
          <p:nvPr/>
        </p:nvSpPr>
        <p:spPr bwMode="auto">
          <a:xfrm>
            <a:off x="746125" y="4195763"/>
            <a:ext cx="755808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Note: When the check digit is 10, it assigns a</a:t>
            </a:r>
            <a:r>
              <a:rPr lang="en-US" altLang="zh-TW" baseline="-25000"/>
              <a:t>10</a:t>
            </a:r>
            <a:r>
              <a:rPr lang="en-US" altLang="zh-TW"/>
              <a:t> the special symbol </a:t>
            </a:r>
            <a:r>
              <a:rPr lang="en-US" altLang="zh-TW">
                <a:solidFill>
                  <a:srgbClr val="A50021"/>
                </a:solidFill>
              </a:rPr>
              <a:t>X</a:t>
            </a:r>
            <a:r>
              <a:rPr lang="en-US" altLang="zh-TW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41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233488"/>
            <a:ext cx="72691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20850" y="2590800"/>
            <a:ext cx="57246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dirty="0"/>
              <a:t>Correct number		</a:t>
            </a:r>
            <a:r>
              <a:rPr lang="en-US" altLang="zh-TW" dirty="0">
                <a:solidFill>
                  <a:schemeClr val="tx2"/>
                </a:solidFill>
              </a:rPr>
              <a:t>a</a:t>
            </a:r>
            <a:r>
              <a:rPr lang="en-US" altLang="zh-TW" baseline="-25000" dirty="0">
                <a:solidFill>
                  <a:schemeClr val="tx2"/>
                </a:solidFill>
              </a:rPr>
              <a:t>1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>
                <a:solidFill>
                  <a:schemeClr val="tx2"/>
                </a:solidFill>
              </a:rPr>
              <a:t>…</a:t>
            </a:r>
            <a:r>
              <a:rPr lang="en-US" altLang="zh-TW" u="sng" dirty="0" err="1">
                <a:solidFill>
                  <a:srgbClr val="A50021"/>
                </a:solidFill>
              </a:rPr>
              <a:t>a</a:t>
            </a:r>
            <a:r>
              <a:rPr lang="en-US" altLang="zh-TW" u="sng" baseline="-25000" dirty="0" err="1">
                <a:solidFill>
                  <a:srgbClr val="A50021"/>
                </a:solidFill>
              </a:rPr>
              <a:t>i</a:t>
            </a:r>
            <a:r>
              <a:rPr lang="en-US" altLang="zh-TW" dirty="0"/>
              <a:t>…a</a:t>
            </a:r>
            <a:r>
              <a:rPr lang="en-US" altLang="zh-TW" baseline="-25000" dirty="0"/>
              <a:t>9</a:t>
            </a:r>
            <a:r>
              <a:rPr lang="en-US" altLang="zh-TW" dirty="0"/>
              <a:t>a</a:t>
            </a:r>
            <a:r>
              <a:rPr lang="en-US" altLang="zh-TW" baseline="-25000" dirty="0"/>
              <a:t>10</a:t>
            </a:r>
            <a:r>
              <a:rPr lang="en-US" altLang="zh-TW" dirty="0"/>
              <a:t>	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Incorrect number	</a:t>
            </a:r>
            <a:r>
              <a:rPr lang="en-US" altLang="zh-TW" dirty="0" smtClean="0"/>
              <a:t>	a</a:t>
            </a:r>
            <a:r>
              <a:rPr lang="en-US" altLang="zh-TW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2</a:t>
            </a:r>
            <a:r>
              <a:rPr lang="en-US" altLang="zh-TW" dirty="0" smtClean="0">
                <a:solidFill>
                  <a:schemeClr val="tx2"/>
                </a:solidFill>
              </a:rPr>
              <a:t>…</a:t>
            </a:r>
            <a:r>
              <a:rPr lang="en-US" altLang="zh-TW" u="sng" dirty="0" smtClean="0">
                <a:solidFill>
                  <a:srgbClr val="A50021"/>
                </a:solidFill>
              </a:rPr>
              <a:t>b</a:t>
            </a:r>
            <a:r>
              <a:rPr lang="en-US" altLang="zh-TW" u="sng" baseline="-25000" dirty="0" smtClean="0">
                <a:solidFill>
                  <a:srgbClr val="A50021"/>
                </a:solidFill>
              </a:rPr>
              <a:t>i</a:t>
            </a:r>
            <a:r>
              <a:rPr lang="en-US" altLang="zh-TW" dirty="0" smtClean="0"/>
              <a:t>…a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a</a:t>
            </a:r>
            <a:r>
              <a:rPr lang="en-US" altLang="zh-TW" baseline="-25000" dirty="0" smtClean="0"/>
              <a:t>10</a:t>
            </a:r>
            <a:endParaRPr lang="en-US" altLang="zh-TW" baseline="-25000" dirty="0"/>
          </a:p>
        </p:txBody>
      </p:sp>
      <p:sp>
        <p:nvSpPr>
          <p:cNvPr id="918534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798036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+ 9·10</a:t>
            </a:r>
            <a:r>
              <a:rPr lang="en-US" altLang="zh-TW" baseline="-25000"/>
              <a:t>2</a:t>
            </a:r>
            <a:r>
              <a:rPr lang="en-US" altLang="zh-TW"/>
              <a:t>…+(11-i)a</a:t>
            </a:r>
            <a:r>
              <a:rPr lang="en-US" altLang="zh-TW" baseline="-25000"/>
              <a:t>i</a:t>
            </a:r>
            <a:r>
              <a:rPr lang="en-US" altLang="zh-TW"/>
              <a:t>…+2·a</a:t>
            </a:r>
            <a:r>
              <a:rPr lang="en-US" altLang="zh-TW" baseline="-25000"/>
              <a:t>9</a:t>
            </a:r>
            <a:r>
              <a:rPr lang="en-US" altLang="zh-TW"/>
              <a:t>+a</a:t>
            </a:r>
            <a:r>
              <a:rPr lang="en-US" altLang="zh-TW" baseline="-25000"/>
              <a:t>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+ 9·10</a:t>
            </a:r>
            <a:r>
              <a:rPr lang="en-US" altLang="zh-TW" baseline="-25000"/>
              <a:t>2</a:t>
            </a:r>
            <a:r>
              <a:rPr lang="en-US" altLang="zh-TW"/>
              <a:t>…+(11-i)b</a:t>
            </a:r>
            <a:r>
              <a:rPr lang="en-US" altLang="zh-TW" baseline="-25000"/>
              <a:t>i</a:t>
            </a:r>
            <a:r>
              <a:rPr lang="en-US" altLang="zh-TW"/>
              <a:t>…+a</a:t>
            </a:r>
            <a:r>
              <a:rPr lang="en-US" altLang="zh-TW" baseline="-25000"/>
              <a:t>10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(11-i)a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</a:t>
            </a:r>
            <a:r>
              <a:rPr lang="en-US" altLang="zh-TW"/>
              <a:t>(11-i)b</a:t>
            </a:r>
            <a:r>
              <a:rPr lang="en-US" altLang="zh-TW" baseline="-25000"/>
              <a:t>i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</a:t>
            </a:r>
            <a:r>
              <a:rPr lang="en-US" altLang="zh-TW"/>
              <a:t>b</a:t>
            </a:r>
            <a:r>
              <a:rPr lang="en-US" altLang="zh-TW" baseline="-25000"/>
              <a:t>i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(mod 11)  since gcd(11-i,11)=1 and so we can cancel </a:t>
            </a:r>
          </a:p>
        </p:txBody>
      </p:sp>
      <p:sp>
        <p:nvSpPr>
          <p:cNvPr id="918535" name="Text Box 7"/>
          <p:cNvSpPr txBox="1">
            <a:spLocks noChangeArrowheads="1"/>
          </p:cNvSpPr>
          <p:nvPr/>
        </p:nvSpPr>
        <p:spPr bwMode="auto">
          <a:xfrm>
            <a:off x="746125" y="6100763"/>
            <a:ext cx="6740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happens only when a</a:t>
            </a:r>
            <a:r>
              <a:rPr lang="en-US" altLang="zh-TW" baseline="-25000"/>
              <a:t>i </a:t>
            </a:r>
            <a:r>
              <a:rPr kumimoji="0" lang="en-US" altLang="zh-TW">
                <a:sym typeface="Euclid Symbol" pitchFamily="18" charset="2"/>
              </a:rPr>
              <a:t>=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b</a:t>
            </a:r>
            <a:r>
              <a:rPr lang="en-US" altLang="zh-TW" baseline="-25000"/>
              <a:t>i</a:t>
            </a:r>
            <a:r>
              <a:rPr kumimoji="0" lang="en-US" altLang="zh-TW">
                <a:sym typeface="Euclid Symbol" pitchFamily="18" charset="2"/>
              </a:rPr>
              <a:t>, in which case there is no error!</a:t>
            </a:r>
          </a:p>
        </p:txBody>
      </p:sp>
      <p:sp>
        <p:nvSpPr>
          <p:cNvPr id="918536" name="Text Box 8"/>
          <p:cNvSpPr txBox="1">
            <a:spLocks noChangeArrowheads="1"/>
          </p:cNvSpPr>
          <p:nvPr/>
        </p:nvSpPr>
        <p:spPr bwMode="auto">
          <a:xfrm>
            <a:off x="457200" y="5524500"/>
            <a:ext cx="8286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(Another way to see it is to multiply the multiplicative inverse of (11-i) on both sides.)</a:t>
            </a:r>
          </a:p>
        </p:txBody>
      </p:sp>
      <p:sp>
        <p:nvSpPr>
          <p:cNvPr id="918537" name="Line 9"/>
          <p:cNvSpPr>
            <a:spLocks noChangeShapeType="1"/>
          </p:cNvSpPr>
          <p:nvPr/>
        </p:nvSpPr>
        <p:spPr bwMode="auto">
          <a:xfrm flipV="1">
            <a:off x="7620000" y="5334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5" grpId="0" animBg="1"/>
      <p:bldP spid="918536" grpId="0"/>
      <p:bldP spid="9185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914400" y="1233488"/>
            <a:ext cx="72691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917513" name="Text Box 9"/>
          <p:cNvSpPr txBox="1">
            <a:spLocks noChangeArrowheads="1"/>
          </p:cNvSpPr>
          <p:nvPr/>
        </p:nvSpPr>
        <p:spPr bwMode="auto">
          <a:xfrm>
            <a:off x="577850" y="3881438"/>
            <a:ext cx="803275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+…+ (11-i-1)c + (11-i)d +…+a</a:t>
            </a:r>
            <a:r>
              <a:rPr lang="en-US" altLang="zh-TW" baseline="-25000"/>
              <a:t>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+…+ (11-i-1)d + (11-i)c +…+a</a:t>
            </a:r>
            <a:r>
              <a:rPr lang="en-US" altLang="zh-TW" baseline="-25000"/>
              <a:t>10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(11-i-1)(c-d) + (11-i)(d-c)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c-d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11)  </a:t>
            </a:r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465138" y="1905000"/>
            <a:ext cx="500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1720850" y="2589213"/>
            <a:ext cx="5670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>
                <a:solidFill>
                  <a:schemeClr val="tx2"/>
                </a:solidFill>
              </a:rPr>
              <a:t>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cd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dc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</a:p>
        </p:txBody>
      </p:sp>
      <p:sp>
        <p:nvSpPr>
          <p:cNvPr id="917517" name="Text Box 13"/>
          <p:cNvSpPr txBox="1">
            <a:spLocks noChangeArrowheads="1"/>
          </p:cNvSpPr>
          <p:nvPr/>
        </p:nvSpPr>
        <p:spPr bwMode="auto">
          <a:xfrm>
            <a:off x="1247775" y="5791200"/>
            <a:ext cx="66770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happens only when c =</a:t>
            </a:r>
            <a:r>
              <a:rPr kumimoji="0" lang="en-US" altLang="en-US">
                <a:sym typeface="Euclid Symbol" pitchFamily="18" charset="2"/>
              </a:rPr>
              <a:t> d</a:t>
            </a:r>
            <a:r>
              <a:rPr kumimoji="0" lang="en-US" altLang="zh-TW">
                <a:sym typeface="Euclid Symbol" pitchFamily="18" charset="2"/>
              </a:rPr>
              <a:t>, in which case there is no error!</a:t>
            </a:r>
          </a:p>
        </p:txBody>
      </p:sp>
    </p:spTree>
    <p:extLst>
      <p:ext uri="{BB962C8B-B14F-4D97-AF65-F5344CB8AC3E}">
        <p14:creationId xmlns:p14="http://schemas.microsoft.com/office/powerpoint/2010/main" val="19259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562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3062288"/>
            <a:ext cx="7751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satisfies the following equation: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14400" y="3595688"/>
            <a:ext cx="725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46125" y="4195763"/>
            <a:ext cx="755808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Note: When the check digit is 10, it assigns a</a:t>
            </a:r>
            <a:r>
              <a:rPr lang="en-US" altLang="zh-TW" baseline="-25000"/>
              <a:t>10</a:t>
            </a:r>
            <a:r>
              <a:rPr lang="en-US" altLang="zh-TW"/>
              <a:t> the special symbol </a:t>
            </a:r>
            <a:r>
              <a:rPr lang="en-US" altLang="zh-TW">
                <a:solidFill>
                  <a:srgbClr val="A50021"/>
                </a:solidFill>
              </a:rPr>
              <a:t>X</a:t>
            </a:r>
            <a:r>
              <a:rPr lang="en-US" altLang="zh-TW"/>
              <a:t>.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62000" y="4984750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77875" y="5795963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9561" name="Text Box 9"/>
          <p:cNvSpPr txBox="1">
            <a:spLocks noChangeArrowheads="1"/>
          </p:cNvSpPr>
          <p:nvPr/>
        </p:nvSpPr>
        <p:spPr bwMode="auto">
          <a:xfrm>
            <a:off x="6334125" y="5029200"/>
            <a:ext cx="1438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Yes, always.</a:t>
            </a:r>
          </a:p>
        </p:txBody>
      </p:sp>
      <p:sp>
        <p:nvSpPr>
          <p:cNvPr id="919562" name="Text Box 10"/>
          <p:cNvSpPr txBox="1">
            <a:spLocks noChangeArrowheads="1"/>
          </p:cNvSpPr>
          <p:nvPr/>
        </p:nvSpPr>
        <p:spPr bwMode="auto">
          <a:xfrm>
            <a:off x="6334125" y="5805488"/>
            <a:ext cx="143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Yes, always.</a:t>
            </a:r>
          </a:p>
        </p:txBody>
      </p:sp>
    </p:spTree>
    <p:extLst>
      <p:ext uri="{BB962C8B-B14F-4D97-AF65-F5344CB8AC3E}">
        <p14:creationId xmlns:p14="http://schemas.microsoft.com/office/powerpoint/2010/main" val="28091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61" grpId="0"/>
      <p:bldP spid="9195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285875"/>
            <a:ext cx="5522912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62588" y="2062163"/>
            <a:ext cx="2462212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What is the pattern?</a:t>
            </a:r>
          </a:p>
        </p:txBody>
      </p:sp>
    </p:spTree>
    <p:extLst>
      <p:ext uri="{BB962C8B-B14F-4D97-AF65-F5344CB8AC3E}">
        <p14:creationId xmlns:p14="http://schemas.microsoft.com/office/powerpoint/2010/main" val="12045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33788" y="457200"/>
            <a:ext cx="185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Case Study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60463" y="1347788"/>
            <a:ext cx="6735762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2 does not have a multiplicative inverse under modulo 6?</a:t>
            </a:r>
          </a:p>
        </p:txBody>
      </p:sp>
      <p:sp>
        <p:nvSpPr>
          <p:cNvPr id="887812" name="Text Box 4"/>
          <p:cNvSpPr txBox="1">
            <a:spLocks noChangeArrowheads="1"/>
          </p:cNvSpPr>
          <p:nvPr/>
        </p:nvSpPr>
        <p:spPr bwMode="auto">
          <a:xfrm>
            <a:off x="1219200" y="2109788"/>
            <a:ext cx="626268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    Suppose it has a multiplicative inverse 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2y </a:t>
            </a:r>
            <a:r>
              <a:rPr kumimoji="0" lang="en-US" altLang="en-US">
                <a:sym typeface="Euclid Symbol" pitchFamily="18" charset="2"/>
              </a:rPr>
              <a:t> 1 (mod 6)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TW">
                <a:sym typeface="Euclid Symbol" pitchFamily="18" charset="2"/>
              </a:rPr>
              <a:t>=&gt; 2y = 1 + 6x for some integer x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r>
              <a:rPr kumimoji="0" lang="en-US" altLang="zh-TW">
                <a:sym typeface="Euclid Symbol" pitchFamily="18" charset="2"/>
              </a:rPr>
              <a:t>=&gt;  y = ½ + 3x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r>
              <a:rPr kumimoji="0" lang="en-US" altLang="zh-TW">
                <a:sym typeface="Euclid Symbol" pitchFamily="18" charset="2"/>
              </a:rPr>
              <a:t>    This is a contradiction since both x and y are integers.</a:t>
            </a:r>
          </a:p>
        </p:txBody>
      </p:sp>
    </p:spTree>
    <p:extLst>
      <p:ext uri="{BB962C8B-B14F-4D97-AF65-F5344CB8AC3E}">
        <p14:creationId xmlns:p14="http://schemas.microsoft.com/office/powerpoint/2010/main" val="1008132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6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Necessary Condition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151813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Claim.  An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does not have an multiplicative inverse under 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if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&gt;= 2  (gcd(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,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) &gt;= 2).</a:t>
            </a:r>
          </a:p>
        </p:txBody>
      </p:sp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152400" y="23622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Proof.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914400" y="5715000"/>
            <a:ext cx="7383463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This claim says that for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to have a multiplicative inverse modulo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a necessary condition is that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 do not have a common factor </a:t>
            </a:r>
            <a:r>
              <a:rPr lang="en-US" altLang="zh-TW" sz="1600">
                <a:solidFill>
                  <a:srgbClr val="0000CC"/>
                </a:solidFill>
              </a:rPr>
              <a:t>&gt;= 2</a:t>
            </a:r>
            <a:r>
              <a:rPr lang="en-US" altLang="zh-TW" sz="1600"/>
              <a:t>.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1165225" y="2393950"/>
            <a:ext cx="6811963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Suppose, by contradiction, that there is an inverse </a:t>
            </a:r>
            <a:r>
              <a:rPr lang="en-US" altLang="zh-TW" sz="1600">
                <a:solidFill>
                  <a:srgbClr val="0000CC"/>
                </a:solidFill>
              </a:rPr>
              <a:t>k’</a:t>
            </a:r>
            <a:r>
              <a:rPr lang="en-US" altLang="zh-TW" sz="1600"/>
              <a:t> for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such that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</a:t>
            </a:r>
            <a:r>
              <a:rPr lang="en-US" altLang="zh-TW" sz="1600">
                <a:solidFill>
                  <a:srgbClr val="0000CC"/>
                </a:solidFill>
              </a:rPr>
              <a:t>k’k = 1 (mod n)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	</a:t>
            </a:r>
            <a:r>
              <a:rPr lang="en-US" altLang="zh-TW" sz="1600">
                <a:solidFill>
                  <a:srgbClr val="0000CC"/>
                </a:solidFill>
              </a:rPr>
              <a:t>k’k = 1 + xn</a:t>
            </a:r>
            <a:r>
              <a:rPr lang="en-US" altLang="zh-TW" sz="1600"/>
              <a:t> for some integer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Since both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 have a common factor, say </a:t>
            </a:r>
            <a:r>
              <a:rPr lang="en-US" altLang="zh-TW" sz="1600">
                <a:solidFill>
                  <a:srgbClr val="0000CC"/>
                </a:solidFill>
              </a:rPr>
              <a:t>c&gt;=2</a:t>
            </a:r>
            <a:r>
              <a:rPr lang="en-US" altLang="zh-TW" sz="1600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</a:t>
            </a:r>
            <a:r>
              <a:rPr lang="en-US" altLang="zh-TW" sz="1600">
                <a:solidFill>
                  <a:srgbClr val="0000CC"/>
                </a:solidFill>
              </a:rPr>
              <a:t>k=ck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n=cn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for some integers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	</a:t>
            </a:r>
            <a:r>
              <a:rPr lang="en-US" altLang="zh-TW" sz="1600">
                <a:solidFill>
                  <a:srgbClr val="0000CC"/>
                </a:solidFill>
              </a:rPr>
              <a:t>k’ck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>
                <a:solidFill>
                  <a:srgbClr val="0000CC"/>
                </a:solidFill>
              </a:rPr>
              <a:t> = 1 + xcn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	</a:t>
            </a:r>
            <a:r>
              <a:rPr lang="en-US" altLang="zh-TW" sz="1600">
                <a:solidFill>
                  <a:srgbClr val="0000CC"/>
                </a:solidFill>
              </a:rPr>
              <a:t>k’k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>
                <a:solidFill>
                  <a:srgbClr val="0000CC"/>
                </a:solidFill>
              </a:rPr>
              <a:t> = 1/c + xn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is a contradiction since the LHS is an integer but the RHS is not.</a:t>
            </a:r>
          </a:p>
        </p:txBody>
      </p:sp>
    </p:spTree>
    <p:extLst>
      <p:ext uri="{BB962C8B-B14F-4D97-AF65-F5344CB8AC3E}">
        <p14:creationId xmlns:p14="http://schemas.microsoft.com/office/powerpoint/2010/main" val="4065813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9" grpId="0" animBg="1"/>
      <p:bldP spid="897030" grpId="0"/>
      <p:bldP spid="8970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Sufficient Condition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43000" y="1344613"/>
            <a:ext cx="6848475" cy="7889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if gcd(</a:t>
            </a:r>
            <a:r>
              <a:rPr lang="en-US" altLang="zh-TW">
                <a:solidFill>
                  <a:srgbClr val="0000CC"/>
                </a:solidFill>
              </a:rPr>
              <a:t>k,n</a:t>
            </a:r>
            <a:r>
              <a:rPr lang="en-US" altLang="zh-TW"/>
              <a:t>)=1?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Would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always have an multiplicative inverse under 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? </a:t>
            </a:r>
          </a:p>
        </p:txBody>
      </p:sp>
      <p:sp>
        <p:nvSpPr>
          <p:cNvPr id="907273" name="Text Box 9"/>
          <p:cNvSpPr txBox="1">
            <a:spLocks noChangeArrowheads="1"/>
          </p:cNvSpPr>
          <p:nvPr/>
        </p:nvSpPr>
        <p:spPr bwMode="auto">
          <a:xfrm>
            <a:off x="1193800" y="24384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</a:t>
            </a:r>
          </a:p>
        </p:txBody>
      </p:sp>
      <p:sp>
        <p:nvSpPr>
          <p:cNvPr id="907274" name="Text Box 10"/>
          <p:cNvSpPr txBox="1">
            <a:spLocks noChangeArrowheads="1"/>
          </p:cNvSpPr>
          <p:nvPr/>
        </p:nvSpPr>
        <p:spPr bwMode="auto">
          <a:xfrm>
            <a:off x="3260725" y="24384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gcd(3,7) = 1</a:t>
            </a:r>
          </a:p>
        </p:txBody>
      </p:sp>
      <p:sp>
        <p:nvSpPr>
          <p:cNvPr id="907275" name="Text Box 11"/>
          <p:cNvSpPr txBox="1">
            <a:spLocks noChangeArrowheads="1"/>
          </p:cNvSpPr>
          <p:nvPr/>
        </p:nvSpPr>
        <p:spPr bwMode="auto">
          <a:xfrm>
            <a:off x="5699125" y="2438400"/>
            <a:ext cx="1763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3·5 </a:t>
            </a:r>
            <a:r>
              <a:rPr kumimoji="0" lang="en-US" altLang="en-US">
                <a:sym typeface="Euclid Symbol" pitchFamily="18" charset="2"/>
              </a:rPr>
              <a:t> 1 (mod 7)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76" name="Text Box 12"/>
          <p:cNvSpPr txBox="1">
            <a:spLocks noChangeArrowheads="1"/>
          </p:cNvSpPr>
          <p:nvPr/>
        </p:nvSpPr>
        <p:spPr bwMode="auto">
          <a:xfrm>
            <a:off x="3276600" y="34290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1</a:t>
            </a:r>
          </a:p>
        </p:txBody>
      </p:sp>
      <p:sp>
        <p:nvSpPr>
          <p:cNvPr id="907278" name="Text Box 14"/>
          <p:cNvSpPr txBox="1">
            <a:spLocks noChangeArrowheads="1"/>
          </p:cNvSpPr>
          <p:nvPr/>
        </p:nvSpPr>
        <p:spPr bwMode="auto">
          <a:xfrm>
            <a:off x="3276600" y="2924175"/>
            <a:ext cx="1490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gcd(4,11) = 1</a:t>
            </a:r>
          </a:p>
        </p:txBody>
      </p:sp>
      <p:sp>
        <p:nvSpPr>
          <p:cNvPr id="907280" name="Text Box 16"/>
          <p:cNvSpPr txBox="1">
            <a:spLocks noChangeArrowheads="1"/>
          </p:cNvSpPr>
          <p:nvPr/>
        </p:nvSpPr>
        <p:spPr bwMode="auto">
          <a:xfrm>
            <a:off x="5703888" y="2924175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4·3 </a:t>
            </a:r>
            <a:r>
              <a:rPr kumimoji="0" lang="en-US" altLang="en-US">
                <a:sym typeface="Euclid Symbol" pitchFamily="18" charset="2"/>
              </a:rPr>
              <a:t> 1 (mod 11)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81" name="Text Box 17"/>
          <p:cNvSpPr txBox="1">
            <a:spLocks noChangeArrowheads="1"/>
          </p:cNvSpPr>
          <p:nvPr/>
        </p:nvSpPr>
        <p:spPr bwMode="auto">
          <a:xfrm>
            <a:off x="5691188" y="3429000"/>
            <a:ext cx="1763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8·8 </a:t>
            </a:r>
            <a:r>
              <a:rPr kumimoji="0" lang="en-US" altLang="en-US">
                <a:sym typeface="Euclid Symbol" pitchFamily="18" charset="2"/>
              </a:rPr>
              <a:t> 1 (mod 9)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82" name="Text Box 18"/>
          <p:cNvSpPr txBox="1">
            <a:spLocks noChangeArrowheads="1"/>
          </p:cNvSpPr>
          <p:nvPr/>
        </p:nvSpPr>
        <p:spPr bwMode="auto">
          <a:xfrm>
            <a:off x="1143000" y="4114800"/>
            <a:ext cx="7085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It seems that there is always an inverse in such a case, but why?</a:t>
            </a:r>
          </a:p>
        </p:txBody>
      </p:sp>
      <p:sp>
        <p:nvSpPr>
          <p:cNvPr id="907283" name="Text Box 19"/>
          <p:cNvSpPr txBox="1">
            <a:spLocks noChangeArrowheads="1"/>
          </p:cNvSpPr>
          <p:nvPr/>
        </p:nvSpPr>
        <p:spPr bwMode="auto">
          <a:xfrm>
            <a:off x="1295400" y="47244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1</a:t>
            </a:r>
          </a:p>
        </p:txBody>
      </p:sp>
      <p:sp>
        <p:nvSpPr>
          <p:cNvPr id="907284" name="AutoShape 20"/>
          <p:cNvSpPr>
            <a:spLocks noChangeArrowheads="1"/>
          </p:cNvSpPr>
          <p:nvPr/>
        </p:nvSpPr>
        <p:spPr bwMode="auto">
          <a:xfrm>
            <a:off x="2971800" y="4724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5" name="Text Box 21"/>
          <p:cNvSpPr txBox="1">
            <a:spLocks noChangeArrowheads="1"/>
          </p:cNvSpPr>
          <p:nvPr/>
        </p:nvSpPr>
        <p:spPr bwMode="auto">
          <a:xfrm>
            <a:off x="3962400" y="4724400"/>
            <a:ext cx="411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+ 9t = 1  for some integers s and t</a:t>
            </a:r>
          </a:p>
        </p:txBody>
      </p:sp>
      <p:sp>
        <p:nvSpPr>
          <p:cNvPr id="907286" name="AutoShape 22"/>
          <p:cNvSpPr>
            <a:spLocks noChangeArrowheads="1"/>
          </p:cNvSpPr>
          <p:nvPr/>
        </p:nvSpPr>
        <p:spPr bwMode="auto">
          <a:xfrm>
            <a:off x="2971800" y="5181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7" name="Text Box 23"/>
          <p:cNvSpPr txBox="1">
            <a:spLocks noChangeArrowheads="1"/>
          </p:cNvSpPr>
          <p:nvPr/>
        </p:nvSpPr>
        <p:spPr bwMode="auto">
          <a:xfrm>
            <a:off x="3960813" y="51816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= 1 – 9t</a:t>
            </a:r>
          </a:p>
        </p:txBody>
      </p:sp>
      <p:sp>
        <p:nvSpPr>
          <p:cNvPr id="907288" name="AutoShape 24"/>
          <p:cNvSpPr>
            <a:spLocks noChangeArrowheads="1"/>
          </p:cNvSpPr>
          <p:nvPr/>
        </p:nvSpPr>
        <p:spPr bwMode="auto">
          <a:xfrm>
            <a:off x="2971800" y="5638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9" name="Text Box 25"/>
          <p:cNvSpPr txBox="1">
            <a:spLocks noChangeArrowheads="1"/>
          </p:cNvSpPr>
          <p:nvPr/>
        </p:nvSpPr>
        <p:spPr bwMode="auto">
          <a:xfrm>
            <a:off x="3960813" y="5638800"/>
            <a:ext cx="167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</a:t>
            </a:r>
            <a:r>
              <a:rPr kumimoji="0" lang="en-US" altLang="en-US">
                <a:sym typeface="Euclid Symbol" pitchFamily="18" charset="2"/>
              </a:rPr>
              <a:t> 1 (mod 9)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90" name="Text Box 26"/>
          <p:cNvSpPr txBox="1">
            <a:spLocks noChangeArrowheads="1"/>
          </p:cNvSpPr>
          <p:nvPr/>
        </p:nvSpPr>
        <p:spPr bwMode="auto">
          <a:xfrm>
            <a:off x="381000" y="5486400"/>
            <a:ext cx="21923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spc(8,9)</a:t>
            </a:r>
          </a:p>
        </p:txBody>
      </p:sp>
      <p:sp>
        <p:nvSpPr>
          <p:cNvPr id="907291" name="Line 27"/>
          <p:cNvSpPr>
            <a:spLocks noChangeShapeType="1"/>
          </p:cNvSpPr>
          <p:nvPr/>
        </p:nvSpPr>
        <p:spPr bwMode="auto">
          <a:xfrm flipV="1">
            <a:off x="2057400" y="5029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3" grpId="0"/>
      <p:bldP spid="907274" grpId="0"/>
      <p:bldP spid="907275" grpId="0"/>
      <p:bldP spid="907276" grpId="0"/>
      <p:bldP spid="907278" grpId="0"/>
      <p:bldP spid="907280" grpId="0"/>
      <p:bldP spid="907281" grpId="0"/>
      <p:bldP spid="907282" grpId="0"/>
      <p:bldP spid="907283" grpId="0"/>
      <p:bldP spid="907284" grpId="0" animBg="1"/>
      <p:bldP spid="907285" grpId="0"/>
      <p:bldP spid="907286" grpId="0" animBg="1"/>
      <p:bldP spid="907287" grpId="0"/>
      <p:bldP spid="907288" grpId="0" animBg="1"/>
      <p:bldP spid="907289" grpId="0"/>
      <p:bldP spid="907290" grpId="0" animBg="1"/>
      <p:bldP spid="9072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ChangeArrowheads="1"/>
          </p:cNvSpPr>
          <p:nvPr/>
        </p:nvSpPr>
        <p:spPr bwMode="auto">
          <a:xfrm>
            <a:off x="1143000" y="1295400"/>
            <a:ext cx="5791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latin typeface="Comic Sans MS" pitchFamily="66" charset="0"/>
                <a:sym typeface="Euclid Symbol" pitchFamily="18" charset="2"/>
              </a:rPr>
              <a:t>Theorem.</a:t>
            </a:r>
            <a:r>
              <a:rPr lang="en-US" altLang="en-US" sz="20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gcd(k,n)=1, </a:t>
            </a:r>
            <a:r>
              <a:rPr lang="en-US" altLang="en-US" sz="2000">
                <a:latin typeface="Comic Sans MS" pitchFamily="66" charset="0"/>
                <a:sym typeface="Euclid Symbol" pitchFamily="18" charset="2"/>
              </a:rPr>
              <a:t>then have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k’ </a:t>
            </a:r>
            <a:r>
              <a:rPr lang="en-US" altLang="en-US" sz="2000">
                <a:solidFill>
                  <a:schemeClr val="tx2"/>
                </a:solidFill>
                <a:latin typeface="Comic Sans MS" pitchFamily="66" charset="0"/>
                <a:sym typeface="Euclid Symbol" pitchFamily="18" charset="2"/>
              </a:rPr>
              <a:t>such that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         k·k’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1 (mod n).</a:t>
            </a:r>
          </a:p>
        </p:txBody>
      </p:sp>
      <p:sp>
        <p:nvSpPr>
          <p:cNvPr id="888835" name="Rectangle 3"/>
          <p:cNvSpPr>
            <a:spLocks noChangeArrowheads="1"/>
          </p:cNvSpPr>
          <p:nvPr/>
        </p:nvSpPr>
        <p:spPr bwMode="auto">
          <a:xfrm>
            <a:off x="1219200" y="2790825"/>
            <a:ext cx="6934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i="1" u="sng">
                <a:sym typeface="Euclid Symbol" pitchFamily="18" charset="2"/>
              </a:rPr>
              <a:t>Proof</a:t>
            </a:r>
            <a:r>
              <a:rPr lang="en-US" altLang="en-US" u="sng">
                <a:sym typeface="Euclid Symbol" pitchFamily="18" charset="2"/>
              </a:rPr>
              <a:t>:</a:t>
            </a:r>
            <a:r>
              <a:rPr lang="en-US" altLang="en-US">
                <a:sym typeface="Euclid Symbol" pitchFamily="18" charset="2"/>
              </a:rPr>
              <a:t> Since gcd(k,n)=1, there exist s and t so that 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sk + tn = 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So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tn = 1 - sk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n | 1 – sk.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 that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– sk  0 (mod n).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 that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  sk (mod n).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k’ = s</a:t>
            </a:r>
            <a:r>
              <a:rPr lang="en-US" altLang="en-US">
                <a:sym typeface="Euclid Symbol" pitchFamily="18" charset="2"/>
              </a:rPr>
              <a:t> is an multiplicative inverse for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k</a:t>
            </a:r>
            <a:r>
              <a:rPr lang="en-US" altLang="en-US">
                <a:sym typeface="Euclid Symbol" pitchFamily="18" charset="2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Sufficient Condition</a:t>
            </a:r>
          </a:p>
        </p:txBody>
      </p:sp>
      <p:sp>
        <p:nvSpPr>
          <p:cNvPr id="888838" name="AutoShape 6"/>
          <p:cNvSpPr>
            <a:spLocks noChangeArrowheads="1"/>
          </p:cNvSpPr>
          <p:nvPr/>
        </p:nvSpPr>
        <p:spPr bwMode="auto">
          <a:xfrm>
            <a:off x="6781800" y="2028825"/>
            <a:ext cx="2133600" cy="381000"/>
          </a:xfrm>
          <a:prstGeom prst="wedgeRoundRectCallout">
            <a:avLst>
              <a:gd name="adj1" fmla="val -27380"/>
              <a:gd name="adj2" fmla="val 17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gcd(k,n)=spc(k,n)</a:t>
            </a:r>
          </a:p>
        </p:txBody>
      </p:sp>
      <p:sp>
        <p:nvSpPr>
          <p:cNvPr id="888839" name="Text Box 7"/>
          <p:cNvSpPr txBox="1">
            <a:spLocks noChangeArrowheads="1"/>
          </p:cNvSpPr>
          <p:nvPr/>
        </p:nvSpPr>
        <p:spPr bwMode="auto">
          <a:xfrm>
            <a:off x="152400" y="5643563"/>
            <a:ext cx="8812213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multiplicative inverse can be computed by the extended Euclidean algorithm.</a:t>
            </a:r>
          </a:p>
        </p:txBody>
      </p:sp>
      <p:sp>
        <p:nvSpPr>
          <p:cNvPr id="888840" name="Line 8"/>
          <p:cNvSpPr>
            <a:spLocks noChangeShapeType="1"/>
          </p:cNvSpPr>
          <p:nvPr/>
        </p:nvSpPr>
        <p:spPr bwMode="auto">
          <a:xfrm flipV="1">
            <a:off x="7239000" y="3240088"/>
            <a:ext cx="0" cy="2398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8841" name="Text Box 9"/>
          <p:cNvSpPr txBox="1">
            <a:spLocks noChangeArrowheads="1"/>
          </p:cNvSpPr>
          <p:nvPr/>
        </p:nvSpPr>
        <p:spPr bwMode="auto">
          <a:xfrm>
            <a:off x="762000" y="6289675"/>
            <a:ext cx="76184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</a:t>
            </a:r>
            <a:r>
              <a:rPr lang="en-US" altLang="zh-TW"/>
              <a:t>: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has a multiplicative inverse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  <a:r>
              <a:rPr lang="en-US" altLang="zh-TW"/>
              <a:t> if and only if gcd(</a:t>
            </a:r>
            <a:r>
              <a:rPr lang="en-US" altLang="zh-TW">
                <a:solidFill>
                  <a:srgbClr val="0000CC"/>
                </a:solidFill>
              </a:rPr>
              <a:t>k,n</a:t>
            </a:r>
            <a:r>
              <a:rPr lang="en-US" altLang="zh-TW"/>
              <a:t>)=1</a:t>
            </a:r>
          </a:p>
        </p:txBody>
      </p:sp>
    </p:spTree>
    <p:extLst>
      <p:ext uri="{BB962C8B-B14F-4D97-AF65-F5344CB8AC3E}">
        <p14:creationId xmlns:p14="http://schemas.microsoft.com/office/powerpoint/2010/main" val="806425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4" grpId="0" animBg="1"/>
      <p:bldP spid="888838" grpId="0" animBg="1"/>
      <p:bldP spid="888839" grpId="0" animBg="1"/>
      <p:bldP spid="888840" grpId="0" animBg="1"/>
      <p:bldP spid="8888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590800" y="2024063"/>
            <a:ext cx="3962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1036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908291" name="Line 3"/>
          <p:cNvSpPr>
            <a:spLocks noChangeShapeType="1"/>
          </p:cNvSpPr>
          <p:nvPr/>
        </p:nvSpPr>
        <p:spPr bwMode="auto">
          <a:xfrm flipV="1">
            <a:off x="5943600" y="3810000"/>
            <a:ext cx="762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1447800" y="5334000"/>
            <a:ext cx="6172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There is</a:t>
            </a:r>
            <a:r>
              <a:rPr lang="en-US" altLang="en-US">
                <a:solidFill>
                  <a:srgbClr val="FF00FF"/>
                </a:solidFill>
              </a:rPr>
              <a:t> no general cancellation </a:t>
            </a:r>
            <a:r>
              <a:rPr lang="en-US" altLang="en-US"/>
              <a:t>in modular arithmetic.</a:t>
            </a:r>
          </a:p>
        </p:txBody>
      </p:sp>
      <p:sp>
        <p:nvSpPr>
          <p:cNvPr id="908293" name="Rectangle 5"/>
          <p:cNvSpPr>
            <a:spLocks noChangeArrowheads="1"/>
          </p:cNvSpPr>
          <p:nvPr/>
        </p:nvSpPr>
        <p:spPr bwMode="auto">
          <a:xfrm>
            <a:off x="1866900" y="1219200"/>
            <a:ext cx="5410200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Note that 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(mod </a:t>
            </a:r>
            <a:r>
              <a:rPr lang="en-US" altLang="en-US" i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  </a:t>
            </a:r>
            <a:r>
              <a:rPr lang="en-US" altLang="en-US">
                <a:sym typeface="Euclid Symbol" pitchFamily="18" charset="2"/>
              </a:rPr>
              <a:t>is very similar to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=</a:t>
            </a:r>
            <a:r>
              <a:rPr lang="en-US" altLang="en-US">
                <a:sym typeface="Euclid Symbol" pitchFamily="18" charset="2"/>
              </a:rPr>
              <a:t>. </a:t>
            </a: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n),</a:t>
            </a:r>
            <a:r>
              <a:rPr lang="en-US" altLang="en-US">
                <a:sym typeface="Euclid Symbol" pitchFamily="18" charset="2"/>
              </a:rPr>
              <a:t> then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a+c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b+c (mod n).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n),</a:t>
            </a:r>
            <a:r>
              <a:rPr lang="en-US" altLang="en-US">
                <a:sym typeface="Euclid Symbol" pitchFamily="18" charset="2"/>
              </a:rPr>
              <a:t> then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bc (mod n)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However, 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bc (mod n),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it is not necessarily true that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 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n).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For example,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4·2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1·2 (mod 6),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6)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	       3·4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1·4 (mod 8),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3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8)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	       4·3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1·3 (mod 9),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9)</a:t>
            </a:r>
          </a:p>
        </p:txBody>
      </p:sp>
      <p:sp>
        <p:nvSpPr>
          <p:cNvPr id="908295" name="Line 7"/>
          <p:cNvSpPr>
            <a:spLocks noChangeShapeType="1"/>
          </p:cNvSpPr>
          <p:nvPr/>
        </p:nvSpPr>
        <p:spPr bwMode="auto">
          <a:xfrm flipV="1">
            <a:off x="5943600" y="4267200"/>
            <a:ext cx="762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6" name="Line 8"/>
          <p:cNvSpPr>
            <a:spLocks noChangeShapeType="1"/>
          </p:cNvSpPr>
          <p:nvPr/>
        </p:nvSpPr>
        <p:spPr bwMode="auto">
          <a:xfrm flipV="1">
            <a:off x="5943600" y="4648200"/>
            <a:ext cx="762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7" name="Text Box 9"/>
          <p:cNvSpPr txBox="1">
            <a:spLocks noChangeArrowheads="1"/>
          </p:cNvSpPr>
          <p:nvPr/>
        </p:nvSpPr>
        <p:spPr bwMode="auto">
          <a:xfrm>
            <a:off x="765175" y="6034088"/>
            <a:ext cx="76549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Observation:</a:t>
            </a:r>
            <a:r>
              <a:rPr lang="en-US" altLang="zh-TW"/>
              <a:t> In all the above examples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factor.</a:t>
            </a:r>
          </a:p>
        </p:txBody>
      </p:sp>
    </p:spTree>
    <p:extLst>
      <p:ext uri="{BB962C8B-B14F-4D97-AF65-F5344CB8AC3E}">
        <p14:creationId xmlns:p14="http://schemas.microsoft.com/office/powerpoint/2010/main" val="30289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1" grpId="0" animBg="1"/>
      <p:bldP spid="908292" grpId="0" animBg="1"/>
      <p:bldP spid="908295" grpId="0" animBg="1"/>
      <p:bldP spid="908296" grpId="0" animBg="1"/>
      <p:bldP spid="90829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12579</TotalTime>
  <Words>2015</Words>
  <Application>Microsoft Office PowerPoint</Application>
  <PresentationFormat>On-screen Show (4:3)</PresentationFormat>
  <Paragraphs>289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277</cp:revision>
  <dcterms:created xsi:type="dcterms:W3CDTF">2007-08-29T04:27:34Z</dcterms:created>
  <dcterms:modified xsi:type="dcterms:W3CDTF">2016-09-15T07:57:34Z</dcterms:modified>
</cp:coreProperties>
</file>