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443" r:id="rId2"/>
    <p:sldId id="444" r:id="rId3"/>
    <p:sldId id="445" r:id="rId4"/>
    <p:sldId id="446" r:id="rId5"/>
    <p:sldId id="477" r:id="rId6"/>
    <p:sldId id="451" r:id="rId7"/>
    <p:sldId id="487" r:id="rId8"/>
    <p:sldId id="479" r:id="rId9"/>
    <p:sldId id="473" r:id="rId10"/>
    <p:sldId id="474" r:id="rId11"/>
    <p:sldId id="478" r:id="rId12"/>
    <p:sldId id="476" r:id="rId13"/>
    <p:sldId id="453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67" r:id="rId27"/>
    <p:sldId id="468" r:id="rId28"/>
    <p:sldId id="469" r:id="rId29"/>
    <p:sldId id="488" r:id="rId30"/>
    <p:sldId id="489" r:id="rId31"/>
    <p:sldId id="490" r:id="rId32"/>
    <p:sldId id="491" r:id="rId33"/>
    <p:sldId id="492" r:id="rId34"/>
    <p:sldId id="493" r:id="rId35"/>
    <p:sldId id="494" r:id="rId36"/>
    <p:sldId id="495" r:id="rId37"/>
    <p:sldId id="496" r:id="rId38"/>
    <p:sldId id="497" r:id="rId39"/>
    <p:sldId id="498" r:id="rId40"/>
    <p:sldId id="499" r:id="rId41"/>
    <p:sldId id="500" r:id="rId42"/>
    <p:sldId id="501" r:id="rId43"/>
    <p:sldId id="502" r:id="rId44"/>
    <p:sldId id="503" r:id="rId45"/>
    <p:sldId id="504" r:id="rId46"/>
  </p:sldIdLst>
  <p:sldSz cx="9144000" cy="6858000" type="screen4x3"/>
  <p:notesSz cx="6858000" cy="9144000"/>
  <p:custDataLst>
    <p:tags r:id="rId48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omic Sans MS" pitchFamily="66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CCFFCC"/>
    <a:srgbClr val="FFFFCC"/>
    <a:srgbClr val="A50021"/>
    <a:srgbClr val="663300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70" autoAdjust="0"/>
  </p:normalViewPr>
  <p:slideViewPr>
    <p:cSldViewPr showGuides="1">
      <p:cViewPr>
        <p:scale>
          <a:sx n="116" d="100"/>
          <a:sy n="116" d="100"/>
        </p:scale>
        <p:origin x="48" y="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851F3CC-0675-4D7C-89B0-94596DB5A6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3489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C481D-C4DC-43BC-9396-B681A050E8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244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6E10B-709E-4AB1-83BD-D1D3180C43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18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8FE97-33F3-48FC-8850-5D9F866BBE4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85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2C759-D6BC-49EC-90F0-C5D461B421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646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574A3-35B2-446B-A23C-FAA6B55C45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230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AE2C2-8C64-4DBD-B0AE-324CB1EC10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4324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0E4C5-47C6-4D68-B9B4-D6FA62167B1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196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E00EA-C3E8-4C46-8325-4D2E33BD5E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381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FE949-3549-4C92-9689-284E6AF17C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003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814CF-9101-4B1A-9F6C-7EC6A2B9EA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82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666E4-4CAA-480C-AB48-3C49E71D50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7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5C4B8A76-A2C0-4AE6-A10C-0DCF8579959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676400" y="457200"/>
            <a:ext cx="577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Linear Combination vs Common Divisor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283845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Greatest common divisor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43000" y="2057400"/>
            <a:ext cx="510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d is a common divisor of a and b if d|a and d|b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43000" y="2617788"/>
            <a:ext cx="5037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gcd(a,b) = </a:t>
            </a:r>
            <a:r>
              <a:rPr lang="en-US" altLang="zh-TW">
                <a:solidFill>
                  <a:srgbClr val="A50021"/>
                </a:solidFill>
              </a:rPr>
              <a:t>greatest</a:t>
            </a:r>
            <a:r>
              <a:rPr lang="en-US" altLang="zh-TW"/>
              <a:t> common divisor of a and b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1179513" y="4267200"/>
            <a:ext cx="77565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d is an integer linear combination of a and b if d=sa+tb for integers s,t.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spc(a,b) </a:t>
            </a:r>
            <a:r>
              <a:rPr lang="en-US" altLang="zh-TW">
                <a:solidFill>
                  <a:srgbClr val="008000"/>
                </a:solidFill>
              </a:rPr>
              <a:t>= smallest</a:t>
            </a:r>
            <a:r>
              <a:rPr lang="en-US" altLang="zh-TW"/>
              <a:t> </a:t>
            </a:r>
            <a:r>
              <a:rPr lang="en-US" altLang="zh-TW">
                <a:solidFill>
                  <a:schemeClr val="accent2"/>
                </a:solidFill>
              </a:rPr>
              <a:t>positive</a:t>
            </a:r>
            <a:r>
              <a:rPr lang="en-US" altLang="zh-TW"/>
              <a:t> integer linear combination of a and b </a:t>
            </a:r>
          </a:p>
        </p:txBody>
      </p:sp>
      <p:sp>
        <p:nvSpPr>
          <p:cNvPr id="274439" name="Text Box 7"/>
          <p:cNvSpPr txBox="1">
            <a:spLocks noChangeArrowheads="1"/>
          </p:cNvSpPr>
          <p:nvPr/>
        </p:nvSpPr>
        <p:spPr bwMode="auto">
          <a:xfrm>
            <a:off x="717550" y="3567113"/>
            <a:ext cx="4845050" cy="376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Smallest positive integer linear combination</a:t>
            </a:r>
          </a:p>
        </p:txBody>
      </p:sp>
      <p:sp>
        <p:nvSpPr>
          <p:cNvPr id="274440" name="Text Box 8"/>
          <p:cNvSpPr txBox="1">
            <a:spLocks noChangeArrowheads="1"/>
          </p:cNvSpPr>
          <p:nvPr/>
        </p:nvSpPr>
        <p:spPr bwMode="auto">
          <a:xfrm>
            <a:off x="800100" y="5715000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9" grpId="0" animBg="1"/>
      <p:bldP spid="2744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066800" y="1600200"/>
            <a:ext cx="7010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</a:rPr>
              <a:t>Every integer, </a:t>
            </a:r>
            <a:r>
              <a:rPr lang="en-US" altLang="zh-TW" sz="2000">
                <a:solidFill>
                  <a:srgbClr val="0000CC"/>
                </a:solidFill>
              </a:rPr>
              <a:t>n&gt;1</a:t>
            </a:r>
            <a:r>
              <a:rPr lang="en-US" altLang="zh-TW" sz="2000">
                <a:solidFill>
                  <a:srgbClr val="000000"/>
                </a:solidFill>
              </a:rPr>
              <a:t>, has a </a:t>
            </a:r>
            <a:r>
              <a:rPr lang="en-US" altLang="zh-TW" sz="2000" i="1">
                <a:solidFill>
                  <a:srgbClr val="A50021"/>
                </a:solidFill>
              </a:rPr>
              <a:t>unique </a:t>
            </a:r>
            <a:r>
              <a:rPr lang="en-US" altLang="zh-TW" sz="2000">
                <a:solidFill>
                  <a:srgbClr val="000000"/>
                </a:solidFill>
              </a:rPr>
              <a:t>factorization into primes: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 sz="2000">
                <a:solidFill>
                  <a:srgbClr val="0000CC"/>
                </a:solidFill>
              </a:rPr>
              <a:t>p</a:t>
            </a:r>
            <a:r>
              <a:rPr lang="en-US" altLang="zh-TW" sz="2000" baseline="-25000">
                <a:solidFill>
                  <a:srgbClr val="0000CC"/>
                </a:solidFill>
              </a:rPr>
              <a:t>0</a:t>
            </a:r>
            <a:r>
              <a:rPr lang="en-US" altLang="zh-TW" sz="2000">
                <a:solidFill>
                  <a:srgbClr val="0000CC"/>
                </a:solidFill>
              </a:rPr>
              <a:t> </a:t>
            </a:r>
            <a:r>
              <a:rPr lang="en-US" altLang="zh-TW" sz="2000">
                <a:solidFill>
                  <a:srgbClr val="0000CC"/>
                </a:solidFill>
                <a:cs typeface="Times New Roman" pitchFamily="18" charset="0"/>
              </a:rPr>
              <a:t>≤ p</a:t>
            </a:r>
            <a:r>
              <a:rPr lang="en-US" altLang="zh-TW" sz="2000" baseline="-25000">
                <a:solidFill>
                  <a:srgbClr val="0000CC"/>
                </a:solidFill>
                <a:cs typeface="Times New Roman" pitchFamily="18" charset="0"/>
              </a:rPr>
              <a:t>1</a:t>
            </a:r>
            <a:r>
              <a:rPr lang="en-US" altLang="zh-TW" sz="2000">
                <a:solidFill>
                  <a:srgbClr val="0000CC"/>
                </a:solidFill>
                <a:cs typeface="Times New Roman" pitchFamily="18" charset="0"/>
              </a:rPr>
              <a:t> ≤ ··· ≤ p</a:t>
            </a:r>
            <a:r>
              <a:rPr lang="en-US" altLang="zh-TW" sz="2000" baseline="-25000">
                <a:solidFill>
                  <a:srgbClr val="0000CC"/>
                </a:solidFill>
                <a:cs typeface="Times New Roman" pitchFamily="18" charset="0"/>
              </a:rPr>
              <a:t>k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 sz="2000">
                <a:solidFill>
                  <a:srgbClr val="0000CC"/>
                </a:solidFill>
              </a:rPr>
              <a:t> p</a:t>
            </a:r>
            <a:r>
              <a:rPr lang="en-US" altLang="zh-TW" sz="2000" baseline="-25000">
                <a:solidFill>
                  <a:srgbClr val="0000CC"/>
                </a:solidFill>
              </a:rPr>
              <a:t>0</a:t>
            </a:r>
            <a:r>
              <a:rPr lang="en-US" altLang="zh-TW" sz="2000">
                <a:solidFill>
                  <a:srgbClr val="0000CC"/>
                </a:solidFill>
              </a:rPr>
              <a:t> </a:t>
            </a:r>
            <a:r>
              <a:rPr lang="en-US" altLang="zh-TW" sz="2000">
                <a:solidFill>
                  <a:srgbClr val="0000CC"/>
                </a:solidFill>
                <a:cs typeface="Times New Roman" pitchFamily="18" charset="0"/>
              </a:rPr>
              <a:t>p</a:t>
            </a:r>
            <a:r>
              <a:rPr lang="en-US" altLang="zh-TW" sz="2000" baseline="-25000">
                <a:solidFill>
                  <a:srgbClr val="0000CC"/>
                </a:solidFill>
                <a:cs typeface="Times New Roman" pitchFamily="18" charset="0"/>
              </a:rPr>
              <a:t>1 </a:t>
            </a:r>
            <a:r>
              <a:rPr lang="en-US" altLang="zh-TW" sz="2000">
                <a:solidFill>
                  <a:srgbClr val="0000CC"/>
                </a:solidFill>
                <a:cs typeface="Times New Roman" pitchFamily="18" charset="0"/>
              </a:rPr>
              <a:t>··· p</a:t>
            </a:r>
            <a:r>
              <a:rPr lang="en-US" altLang="zh-TW" sz="2000" baseline="-25000">
                <a:solidFill>
                  <a:srgbClr val="0000CC"/>
                </a:solidFill>
                <a:cs typeface="Times New Roman" pitchFamily="18" charset="0"/>
              </a:rPr>
              <a:t>k </a:t>
            </a:r>
            <a:r>
              <a:rPr lang="en-US" altLang="zh-TW" sz="2000">
                <a:solidFill>
                  <a:srgbClr val="0000CC"/>
                </a:solidFill>
                <a:cs typeface="Times New Roman" pitchFamily="18" charset="0"/>
              </a:rPr>
              <a:t>= 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828800" y="457200"/>
            <a:ext cx="554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Fundamental Theorem of Arithmetic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86000" y="3810000"/>
            <a:ext cx="457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TW" i="1">
                <a:latin typeface="Arial" charset="0"/>
              </a:rPr>
              <a:t>Example: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latin typeface="Arial" charset="0"/>
              </a:rPr>
              <a:t>61394323221 = 3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3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3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7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11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11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37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37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37</a:t>
            </a:r>
            <a:r>
              <a:rPr lang="en-US" altLang="zh-TW">
                <a:latin typeface="Arial" charset="0"/>
                <a:ea typeface="Arial Unicode MS" pitchFamily="34" charset="-120"/>
                <a:cs typeface="Arial Unicode MS" pitchFamily="34" charset="-120"/>
                <a:sym typeface="Euclid Symbol" pitchFamily="18" charset="2"/>
              </a:rPr>
              <a:t>·</a:t>
            </a:r>
            <a:r>
              <a:rPr lang="en-US" altLang="zh-TW">
                <a:latin typeface="Arial" charset="0"/>
              </a:rPr>
              <a:t>53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209800" y="1295400"/>
            <a:ext cx="4724400" cy="376238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i="1">
                <a:solidFill>
                  <a:srgbClr val="A50021"/>
                </a:solidFill>
              </a:rPr>
              <a:t>Theorem</a:t>
            </a:r>
            <a:r>
              <a:rPr kumimoji="0" lang="en-US" altLang="zh-TW">
                <a:solidFill>
                  <a:schemeClr val="tx2"/>
                </a:solidFill>
              </a:rPr>
              <a:t>: </a:t>
            </a:r>
            <a:r>
              <a:rPr kumimoji="0" lang="en-US" altLang="zh-TW">
                <a:solidFill>
                  <a:schemeClr val="tx2"/>
                </a:solidFill>
                <a:cs typeface="Arial" charset="0"/>
              </a:rPr>
              <a:t>There is a unique factorization.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971800" y="457200"/>
            <a:ext cx="320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Unique Factorization</a:t>
            </a:r>
          </a:p>
        </p:txBody>
      </p:sp>
      <p:sp>
        <p:nvSpPr>
          <p:cNvPr id="311300" name="Rectangle 4"/>
          <p:cNvSpPr>
            <a:spLocks noChangeArrowheads="1"/>
          </p:cNvSpPr>
          <p:nvPr/>
        </p:nvSpPr>
        <p:spPr bwMode="auto">
          <a:xfrm>
            <a:off x="457200" y="2171700"/>
            <a:ext cx="78486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TW" i="1"/>
              <a:t>proof</a:t>
            </a:r>
            <a:r>
              <a:rPr lang="en-US" altLang="zh-TW"/>
              <a:t>: suppose, by contradiction, 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/>
              <a:t>           that there are numbers with two different factorization.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/>
              <a:t>	      By the well-ordering principle, we choose the </a:t>
            </a:r>
            <a:r>
              <a:rPr lang="en-US" altLang="zh-TW">
                <a:solidFill>
                  <a:srgbClr val="FF00FF"/>
                </a:solidFill>
              </a:rPr>
              <a:t>smallest</a:t>
            </a:r>
            <a:r>
              <a:rPr lang="en-US" altLang="zh-TW"/>
              <a:t> such </a:t>
            </a:r>
            <a:r>
              <a:rPr lang="en-US" altLang="zh-TW" i="1">
                <a:solidFill>
                  <a:srgbClr val="0000CC"/>
                </a:solidFill>
              </a:rPr>
              <a:t>n </a:t>
            </a:r>
            <a:r>
              <a:rPr lang="en-US" altLang="zh-TW">
                <a:solidFill>
                  <a:srgbClr val="0000CC"/>
                </a:solidFill>
              </a:rPr>
              <a:t>&gt;1</a:t>
            </a:r>
            <a:r>
              <a:rPr lang="en-US" altLang="zh-TW"/>
              <a:t>: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solidFill>
                  <a:srgbClr val="0000CC"/>
                </a:solidFill>
              </a:rPr>
              <a:t>n = p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·p</a:t>
            </a:r>
            <a:r>
              <a:rPr lang="en-US" altLang="zh-TW" baseline="-25000">
                <a:solidFill>
                  <a:srgbClr val="0000CC"/>
                </a:solidFill>
              </a:rPr>
              <a:t>2</a:t>
            </a:r>
            <a:r>
              <a:rPr lang="en-US" altLang="zh-TW">
                <a:solidFill>
                  <a:srgbClr val="0000CC"/>
                </a:solidFill>
              </a:rPr>
              <a:t>···p</a:t>
            </a:r>
            <a:r>
              <a:rPr lang="en-US" altLang="zh-TW" baseline="-25000">
                <a:solidFill>
                  <a:srgbClr val="0000CC"/>
                </a:solidFill>
              </a:rPr>
              <a:t>k  </a:t>
            </a:r>
            <a:r>
              <a:rPr lang="en-US" altLang="zh-TW">
                <a:solidFill>
                  <a:srgbClr val="0000CC"/>
                </a:solidFill>
              </a:rPr>
              <a:t>= q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·q</a:t>
            </a:r>
            <a:r>
              <a:rPr lang="en-US" altLang="zh-TW" baseline="-25000">
                <a:solidFill>
                  <a:srgbClr val="0000CC"/>
                </a:solidFill>
              </a:rPr>
              <a:t>2</a:t>
            </a:r>
            <a:r>
              <a:rPr lang="en-US" altLang="zh-TW">
                <a:solidFill>
                  <a:srgbClr val="0000CC"/>
                </a:solidFill>
              </a:rPr>
              <a:t>···q</a:t>
            </a:r>
            <a:r>
              <a:rPr lang="en-US" altLang="zh-TW" baseline="-25000">
                <a:solidFill>
                  <a:srgbClr val="0000CC"/>
                </a:solidFill>
              </a:rPr>
              <a:t>m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/>
              <a:t>	        Since n is smallest, we must have that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 baseline="-25000">
                <a:solidFill>
                  <a:srgbClr val="0000CC"/>
                </a:solidFill>
              </a:rPr>
              <a:t>i </a:t>
            </a:r>
            <a:r>
              <a:rPr lang="en-US" altLang="zh-TW" b="1">
                <a:solidFill>
                  <a:srgbClr val="0000CC"/>
                </a:solidFill>
                <a:sym typeface="Euclid Symbol" pitchFamily="18" charset="2"/>
              </a:rPr>
              <a:t></a:t>
            </a:r>
            <a:r>
              <a:rPr lang="en-US" altLang="zh-TW">
                <a:solidFill>
                  <a:srgbClr val="0000CC"/>
                </a:solidFill>
              </a:rPr>
              <a:t> q</a:t>
            </a:r>
            <a:r>
              <a:rPr lang="en-US" altLang="zh-TW" baseline="-25000">
                <a:solidFill>
                  <a:srgbClr val="0000CC"/>
                </a:solidFill>
              </a:rPr>
              <a:t>j  </a:t>
            </a:r>
            <a:r>
              <a:rPr lang="en-US" altLang="zh-TW"/>
              <a:t>all </a:t>
            </a:r>
            <a:r>
              <a:rPr lang="en-US" altLang="zh-TW">
                <a:solidFill>
                  <a:srgbClr val="0000CC"/>
                </a:solidFill>
              </a:rPr>
              <a:t>i,j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solidFill>
                  <a:srgbClr val="0000CC"/>
                </a:solidFill>
              </a:rPr>
              <a:t>		</a:t>
            </a:r>
            <a:r>
              <a:rPr lang="en-US" altLang="zh-TW">
                <a:solidFill>
                  <a:schemeClr val="tx2"/>
                </a:solidFill>
              </a:rPr>
              <a:t>(Otherwise, we can obtain a smaller counterexample.)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/>
              <a:t>		Since 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|n = q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·q</a:t>
            </a:r>
            <a:r>
              <a:rPr lang="en-US" altLang="zh-TW" baseline="-25000">
                <a:solidFill>
                  <a:srgbClr val="0000CC"/>
                </a:solidFill>
              </a:rPr>
              <a:t>2</a:t>
            </a:r>
            <a:r>
              <a:rPr lang="en-US" altLang="zh-TW">
                <a:solidFill>
                  <a:srgbClr val="0000CC"/>
                </a:solidFill>
              </a:rPr>
              <a:t>···q</a:t>
            </a:r>
            <a:r>
              <a:rPr lang="en-US" altLang="zh-TW" baseline="-25000">
                <a:solidFill>
                  <a:srgbClr val="0000CC"/>
                </a:solidFill>
              </a:rPr>
              <a:t>m</a:t>
            </a:r>
            <a:r>
              <a:rPr lang="en-US" altLang="zh-TW">
                <a:solidFill>
                  <a:srgbClr val="0000CC"/>
                </a:solidFill>
              </a:rPr>
              <a:t>, </a:t>
            </a:r>
            <a:r>
              <a:rPr lang="en-US" altLang="zh-TW"/>
              <a:t>so</a:t>
            </a:r>
            <a:r>
              <a:rPr lang="en-US" altLang="zh-TW">
                <a:solidFill>
                  <a:srgbClr val="0000CC"/>
                </a:solidFill>
              </a:rPr>
              <a:t> </a:t>
            </a:r>
            <a:r>
              <a:rPr lang="en-US" altLang="zh-TW"/>
              <a:t>by Cor., 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|q</a:t>
            </a:r>
            <a:r>
              <a:rPr lang="en-US" altLang="zh-TW" baseline="-25000">
                <a:solidFill>
                  <a:srgbClr val="0000CC"/>
                </a:solidFill>
              </a:rPr>
              <a:t>i </a:t>
            </a:r>
            <a:r>
              <a:rPr lang="en-US" altLang="zh-TW"/>
              <a:t>for some i.</a:t>
            </a:r>
            <a:r>
              <a:rPr lang="en-US" altLang="zh-TW" baseline="-25000">
                <a:solidFill>
                  <a:srgbClr val="0000CC"/>
                </a:solidFill>
              </a:rPr>
              <a:t>  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/>
              <a:t>		Since both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 baseline="-25000">
                <a:solidFill>
                  <a:srgbClr val="0000CC"/>
                </a:solidFill>
              </a:rPr>
              <a:t>1 </a:t>
            </a:r>
            <a:r>
              <a:rPr lang="en-US" altLang="zh-TW">
                <a:solidFill>
                  <a:srgbClr val="0000CC"/>
                </a:solidFill>
              </a:rPr>
              <a:t>= q</a:t>
            </a:r>
            <a:r>
              <a:rPr lang="en-US" altLang="zh-TW" baseline="-25000">
                <a:solidFill>
                  <a:srgbClr val="0000CC"/>
                </a:solidFill>
              </a:rPr>
              <a:t>i</a:t>
            </a:r>
            <a:r>
              <a:rPr lang="en-US" altLang="zh-TW"/>
              <a:t> are prime numbers, we must have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 baseline="-25000">
                <a:solidFill>
                  <a:srgbClr val="0000CC"/>
                </a:solidFill>
              </a:rPr>
              <a:t>1 </a:t>
            </a:r>
            <a:r>
              <a:rPr lang="en-US" altLang="zh-TW">
                <a:solidFill>
                  <a:srgbClr val="0000CC"/>
                </a:solidFill>
              </a:rPr>
              <a:t>= q</a:t>
            </a:r>
            <a:r>
              <a:rPr lang="en-US" altLang="zh-TW" baseline="-25000">
                <a:solidFill>
                  <a:srgbClr val="0000CC"/>
                </a:solidFill>
              </a:rPr>
              <a:t>i</a:t>
            </a:r>
            <a:r>
              <a:rPr lang="en-US" altLang="zh-TW"/>
              <a:t>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endParaRPr lang="en-US" altLang="zh-TW">
              <a:solidFill>
                <a:schemeClr val="tx2"/>
              </a:solidFill>
            </a:endParaRPr>
          </a:p>
        </p:txBody>
      </p:sp>
      <p:sp>
        <p:nvSpPr>
          <p:cNvPr id="311303" name="Text Box 7"/>
          <p:cNvSpPr txBox="1">
            <a:spLocks noChangeArrowheads="1"/>
          </p:cNvSpPr>
          <p:nvPr/>
        </p:nvSpPr>
        <p:spPr bwMode="auto">
          <a:xfrm>
            <a:off x="7315200" y="4724400"/>
            <a:ext cx="1660525" cy="369888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/>
              <a:t>contradiction!</a:t>
            </a:r>
          </a:p>
        </p:txBody>
      </p:sp>
      <p:sp>
        <p:nvSpPr>
          <p:cNvPr id="311305" name="Line 9"/>
          <p:cNvSpPr>
            <a:spLocks noChangeShapeType="1"/>
          </p:cNvSpPr>
          <p:nvPr/>
        </p:nvSpPr>
        <p:spPr bwMode="auto">
          <a:xfrm flipH="1" flipV="1">
            <a:off x="6934200" y="42672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6" name="Line 10"/>
          <p:cNvSpPr>
            <a:spLocks noChangeShapeType="1"/>
          </p:cNvSpPr>
          <p:nvPr/>
        </p:nvSpPr>
        <p:spPr bwMode="auto">
          <a:xfrm flipH="1">
            <a:off x="7620000" y="5105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3" grpId="0" animBg="1"/>
      <p:bldP spid="311305" grpId="0" animBg="1"/>
      <p:bldP spid="3113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Text Box 2"/>
          <p:cNvSpPr txBox="1">
            <a:spLocks noChangeArrowheads="1"/>
          </p:cNvSpPr>
          <p:nvPr/>
        </p:nvSpPr>
        <p:spPr bwMode="auto">
          <a:xfrm>
            <a:off x="1350963" y="2286000"/>
            <a:ext cx="6053137" cy="376238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Lemma.</a:t>
            </a:r>
            <a:r>
              <a:rPr lang="en-US" altLang="zh-TW"/>
              <a:t>  If gcd(a,b)=1 and gcd(a,c)=1, then gcd(a,bc)=1.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95400" y="1362075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438400" y="457200"/>
            <a:ext cx="425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Application of the Theorem</a:t>
            </a:r>
          </a:p>
        </p:txBody>
      </p:sp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1371600" y="3138488"/>
            <a:ext cx="5102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0000"/>
                </a:solidFill>
              </a:rPr>
              <a:t>By the </a:t>
            </a:r>
            <a:r>
              <a:rPr lang="en-US" altLang="zh-TW" b="1"/>
              <a:t>Theorem, </a:t>
            </a:r>
            <a:r>
              <a:rPr lang="en-US" altLang="zh-TW"/>
              <a:t>there exist s,t,u,v such that</a:t>
            </a:r>
            <a:endParaRPr lang="en-US" altLang="zh-TW" b="1"/>
          </a:p>
        </p:txBody>
      </p:sp>
      <p:sp>
        <p:nvSpPr>
          <p:cNvPr id="309254" name="Text Box 6"/>
          <p:cNvSpPr txBox="1">
            <a:spLocks noChangeArrowheads="1"/>
          </p:cNvSpPr>
          <p:nvPr/>
        </p:nvSpPr>
        <p:spPr bwMode="auto">
          <a:xfrm>
            <a:off x="3048000" y="3771900"/>
            <a:ext cx="12573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sa + tb = 1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TW"/>
              <a:t>ua + vc = 1</a:t>
            </a:r>
          </a:p>
        </p:txBody>
      </p:sp>
      <p:sp>
        <p:nvSpPr>
          <p:cNvPr id="309255" name="Text Box 7"/>
          <p:cNvSpPr txBox="1">
            <a:spLocks noChangeArrowheads="1"/>
          </p:cNvSpPr>
          <p:nvPr/>
        </p:nvSpPr>
        <p:spPr bwMode="auto">
          <a:xfrm>
            <a:off x="1447800" y="4675188"/>
            <a:ext cx="45021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Multiplying, we have (sa + tb)(ua + vc) = 1</a:t>
            </a:r>
          </a:p>
          <a:p>
            <a:pPr eaLnBrk="1" hangingPunct="1">
              <a:lnSpc>
                <a:spcPct val="150000"/>
              </a:lnSpc>
              <a:buFont typeface="Symbol" pitchFamily="18" charset="2"/>
              <a:buChar char="Þ"/>
            </a:pPr>
            <a:r>
              <a:rPr lang="en-US" altLang="zh-TW"/>
              <a:t> saua + savc + tbua + tbvc = 1</a:t>
            </a:r>
          </a:p>
          <a:p>
            <a:pPr eaLnBrk="1" hangingPunct="1">
              <a:lnSpc>
                <a:spcPct val="150000"/>
              </a:lnSpc>
              <a:buFont typeface="Symbol" pitchFamily="18" charset="2"/>
              <a:buChar char="Þ"/>
            </a:pPr>
            <a:r>
              <a:rPr lang="en-US" altLang="zh-TW"/>
              <a:t> (sau + svc + tbu)a + (tv)bc = 1</a:t>
            </a:r>
          </a:p>
        </p:txBody>
      </p:sp>
      <p:sp>
        <p:nvSpPr>
          <p:cNvPr id="309256" name="Text Box 8"/>
          <p:cNvSpPr txBox="1">
            <a:spLocks noChangeArrowheads="1"/>
          </p:cNvSpPr>
          <p:nvPr/>
        </p:nvSpPr>
        <p:spPr bwMode="auto">
          <a:xfrm>
            <a:off x="1431925" y="6137275"/>
            <a:ext cx="6053138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By the </a:t>
            </a:r>
            <a:r>
              <a:rPr lang="en-US" altLang="zh-TW" b="1"/>
              <a:t>Theorem</a:t>
            </a:r>
            <a:r>
              <a:rPr lang="en-US" altLang="zh-TW"/>
              <a:t>, since spc(a,bc)=1, we have gcd(a,bc)=1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0" grpId="0" animBg="1"/>
      <p:bldP spid="309253" grpId="0"/>
      <p:bldP spid="3092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iehar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4958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44500" y="4495800"/>
            <a:ext cx="81661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TW">
                <a:solidFill>
                  <a:srgbClr val="FF3300"/>
                </a:solidFill>
              </a:rPr>
              <a:t>Simon says:</a:t>
            </a:r>
            <a:r>
              <a:rPr lang="en-US" altLang="zh-TW"/>
              <a:t> On the fountain, there should be 2 jugs, do you see them?  A 5-gallon and a 3-gallon.  Fill one of the jugs with exactly 4 gallons of water and place it on the scale and the timer will stop.  You must be precise; one ounce more or less will result in detonation.  If you're still alive in 5 minutes, we'll speak.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latin typeface="Times New Roman" pitchFamily="18" charset="0"/>
              </a:rPr>
              <a:t>3 Gallon Jug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latin typeface="Times New Roman" pitchFamily="18" charset="0"/>
              </a:rPr>
              <a:t>5 Gallon Jug</a:t>
            </a:r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593725" y="1263650"/>
            <a:ext cx="5226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latin typeface="Times New Roman" pitchFamily="18" charset="0"/>
              </a:rPr>
              <a:t>Start with empty jugs: (0,0)</a:t>
            </a:r>
          </a:p>
          <a:p>
            <a:pPr eaLnBrk="1" hangingPunct="1"/>
            <a:r>
              <a:rPr kumimoji="0" lang="en-US" altLang="zh-TW" sz="3600">
                <a:latin typeface="Times New Roman" pitchFamily="18" charset="0"/>
              </a:rPr>
              <a:t>Fill the big jug: (0,5)</a:t>
            </a:r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5562600" y="2819400"/>
            <a:ext cx="1219200" cy="14478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6870" name="Freeform 6"/>
          <p:cNvSpPr>
            <a:spLocks/>
          </p:cNvSpPr>
          <p:nvPr/>
        </p:nvSpPr>
        <p:spPr bwMode="auto">
          <a:xfrm>
            <a:off x="16652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Freeform 7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7752" name="Picture 8" descr="j012341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6000"/>
            <a:ext cx="1833563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3 Gallon Jug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5 Gallon Jug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93725" y="1263650"/>
            <a:ext cx="429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Pour from big to little: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876800" y="1295400"/>
            <a:ext cx="963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(3,2)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 flipH="1">
            <a:off x="3657600" y="34290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665288" y="3352800"/>
            <a:ext cx="914400" cy="9144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7896" name="Freeform 8"/>
          <p:cNvSpPr>
            <a:spLocks/>
          </p:cNvSpPr>
          <p:nvPr/>
        </p:nvSpPr>
        <p:spPr bwMode="auto">
          <a:xfrm>
            <a:off x="16652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562600" y="3657600"/>
            <a:ext cx="1219200" cy="6096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7898" name="Freeform 10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562600" y="3657600"/>
            <a:ext cx="1219200" cy="6096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3 Gallon Jug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5 Gallon Jug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593725" y="1263650"/>
            <a:ext cx="414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Empty the little: (0,2)</a:t>
            </a:r>
          </a:p>
        </p:txBody>
      </p:sp>
      <p:sp>
        <p:nvSpPr>
          <p:cNvPr id="38918" name="Freeform 6"/>
          <p:cNvSpPr>
            <a:spLocks/>
          </p:cNvSpPr>
          <p:nvPr/>
        </p:nvSpPr>
        <p:spPr bwMode="auto">
          <a:xfrm>
            <a:off x="16652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Freeform 7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3 Gallon Jug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5 Gallon Jug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93725" y="1263650"/>
            <a:ext cx="5289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Pour from big to little: (2,0)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 flipH="1">
            <a:off x="3657600" y="34290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1665288" y="3657600"/>
            <a:ext cx="914400" cy="6096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9943" name="Freeform 7"/>
          <p:cNvSpPr>
            <a:spLocks/>
          </p:cNvSpPr>
          <p:nvPr/>
        </p:nvSpPr>
        <p:spPr bwMode="auto">
          <a:xfrm>
            <a:off x="16652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Freeform 8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5562600" y="2819400"/>
            <a:ext cx="1219200" cy="14478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665288" y="3657600"/>
            <a:ext cx="914400" cy="6096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latin typeface="Times New Roman" pitchFamily="18" charset="0"/>
              </a:rPr>
              <a:t>3 Gallon Jug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latin typeface="Times New Roman" pitchFamily="18" charset="0"/>
              </a:rPr>
              <a:t>5 Gallon Jug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93725" y="1263650"/>
            <a:ext cx="400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latin typeface="Times New Roman" pitchFamily="18" charset="0"/>
              </a:rPr>
              <a:t>Fill the big jug: (2,5)</a:t>
            </a:r>
          </a:p>
        </p:txBody>
      </p:sp>
      <p:sp>
        <p:nvSpPr>
          <p:cNvPr id="40967" name="Freeform 7"/>
          <p:cNvSpPr>
            <a:spLocks/>
          </p:cNvSpPr>
          <p:nvPr/>
        </p:nvSpPr>
        <p:spPr bwMode="auto">
          <a:xfrm>
            <a:off x="16652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1849" name="Picture 9" descr="j012341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312988"/>
            <a:ext cx="1833563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562600" y="3124200"/>
            <a:ext cx="1219200" cy="11430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9906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3 Gallon Jug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029200" y="45720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5 Gallon Jug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593725" y="1263650"/>
            <a:ext cx="429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Pour from big to little: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4953000" y="1295400"/>
            <a:ext cx="963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(3,4)</a:t>
            </a:r>
          </a:p>
        </p:txBody>
      </p:sp>
      <p:sp>
        <p:nvSpPr>
          <p:cNvPr id="292871" name="Text Box 7"/>
          <p:cNvSpPr txBox="1">
            <a:spLocks noChangeArrowheads="1"/>
          </p:cNvSpPr>
          <p:nvPr/>
        </p:nvSpPr>
        <p:spPr bwMode="auto">
          <a:xfrm>
            <a:off x="3390900" y="50292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5400">
                <a:solidFill>
                  <a:srgbClr val="FF6600"/>
                </a:solidFill>
                <a:latin typeface="Times New Roman" pitchFamily="18" charset="0"/>
              </a:rPr>
              <a:t>Done!!</a:t>
            </a: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 flipH="1">
            <a:off x="3657600" y="34290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1665288" y="3276600"/>
            <a:ext cx="914400" cy="990600"/>
            <a:chOff x="1056" y="2160"/>
            <a:chExt cx="576" cy="624"/>
          </a:xfrm>
        </p:grpSpPr>
        <p:sp>
          <p:nvSpPr>
            <p:cNvPr id="41996" name="Rectangle 10"/>
            <p:cNvSpPr>
              <a:spLocks noChangeArrowheads="1"/>
            </p:cNvSpPr>
            <p:nvPr/>
          </p:nvSpPr>
          <p:spPr bwMode="auto">
            <a:xfrm>
              <a:off x="1056" y="2208"/>
              <a:ext cx="576" cy="576"/>
            </a:xfrm>
            <a:prstGeom prst="rect">
              <a:avLst/>
            </a:prstGeom>
            <a:solidFill>
              <a:srgbClr val="00CC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41997" name="Freeform 11"/>
            <p:cNvSpPr>
              <a:spLocks/>
            </p:cNvSpPr>
            <p:nvPr/>
          </p:nvSpPr>
          <p:spPr bwMode="auto">
            <a:xfrm>
              <a:off x="1056" y="2160"/>
              <a:ext cx="576" cy="624"/>
            </a:xfrm>
            <a:custGeom>
              <a:avLst/>
              <a:gdLst>
                <a:gd name="T0" fmla="*/ 0 w 432"/>
                <a:gd name="T1" fmla="*/ 0 h 624"/>
                <a:gd name="T2" fmla="*/ 0 w 432"/>
                <a:gd name="T3" fmla="*/ 624 h 624"/>
                <a:gd name="T4" fmla="*/ 768 w 432"/>
                <a:gd name="T5" fmla="*/ 624 h 624"/>
                <a:gd name="T6" fmla="*/ 768 w 432"/>
                <a:gd name="T7" fmla="*/ 0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624"/>
                <a:gd name="T14" fmla="*/ 432 w 432"/>
                <a:gd name="T15" fmla="*/ 624 h 6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624">
                  <a:moveTo>
                    <a:pt x="0" y="0"/>
                  </a:moveTo>
                  <a:lnTo>
                    <a:pt x="0" y="624"/>
                  </a:lnTo>
                  <a:lnTo>
                    <a:pt x="432" y="624"/>
                  </a:lnTo>
                  <a:lnTo>
                    <a:pt x="432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4" name="Freeform 12"/>
          <p:cNvSpPr>
            <a:spLocks/>
          </p:cNvSpPr>
          <p:nvPr/>
        </p:nvSpPr>
        <p:spPr bwMode="auto">
          <a:xfrm>
            <a:off x="55514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295400" y="1362075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676400" y="457200"/>
            <a:ext cx="577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Linear Combination vs Common Divisor</a:t>
            </a: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1219200" y="2133600"/>
            <a:ext cx="6858000" cy="18049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For example, the greatest common divisor of 52 and 44 is 4.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TW"/>
              <a:t>And 4 is a linear combination of 52 and 44: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TW"/>
              <a:t>	6 · 52 + (−7) · 44 = 4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zh-TW"/>
              <a:t>Furthermore, no linear combination of 52 and 44 is equal to a smaller positive integer.</a:t>
            </a: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1219200" y="4343400"/>
            <a:ext cx="407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To prove the theorem, we will prove: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1447800" y="5033963"/>
            <a:ext cx="2225675" cy="376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gcd(a,b) &lt;= spc(a,b)</a:t>
            </a:r>
          </a:p>
        </p:txBody>
      </p:sp>
      <p:sp>
        <p:nvSpPr>
          <p:cNvPr id="275463" name="Text Box 7"/>
          <p:cNvSpPr txBox="1">
            <a:spLocks noChangeArrowheads="1"/>
          </p:cNvSpPr>
          <p:nvPr/>
        </p:nvSpPr>
        <p:spPr bwMode="auto">
          <a:xfrm>
            <a:off x="1508125" y="5832475"/>
            <a:ext cx="2225675" cy="376238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spc(a,b) &lt;= gcd(a,b)</a:t>
            </a:r>
          </a:p>
        </p:txBody>
      </p:sp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4281488" y="5029200"/>
            <a:ext cx="2119312" cy="376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gcd(a,b) | spc(a,b)</a:t>
            </a:r>
          </a:p>
        </p:txBody>
      </p:sp>
      <p:sp>
        <p:nvSpPr>
          <p:cNvPr id="275465" name="Text Box 9"/>
          <p:cNvSpPr txBox="1">
            <a:spLocks noChangeArrowheads="1"/>
          </p:cNvSpPr>
          <p:nvPr/>
        </p:nvSpPr>
        <p:spPr bwMode="auto">
          <a:xfrm>
            <a:off x="4281488" y="5795963"/>
            <a:ext cx="4275137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spc(a,b) is a common divisor of a and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animBg="1"/>
      <p:bldP spid="275461" grpId="0"/>
      <p:bldP spid="275462" grpId="0" animBg="1"/>
      <p:bldP spid="275463" grpId="0" animBg="1"/>
      <p:bldP spid="275464" grpId="0" animBg="1"/>
      <p:bldP spid="2754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762000" y="44196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3 Gallon Jug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441700" y="4419600"/>
            <a:ext cx="226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5 Gallon Jug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93725" y="1263650"/>
            <a:ext cx="7573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What if you have a 9 gallon jug instead?</a:t>
            </a:r>
          </a:p>
        </p:txBody>
      </p:sp>
      <p:sp>
        <p:nvSpPr>
          <p:cNvPr id="43013" name="Freeform 5"/>
          <p:cNvSpPr>
            <a:spLocks/>
          </p:cNvSpPr>
          <p:nvPr/>
        </p:nvSpPr>
        <p:spPr bwMode="auto">
          <a:xfrm>
            <a:off x="1436688" y="3276600"/>
            <a:ext cx="914400" cy="9906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1572577282 h 624"/>
              <a:gd name="T4" fmla="*/ 1935479982 w 432"/>
              <a:gd name="T5" fmla="*/ 1572577282 h 624"/>
              <a:gd name="T6" fmla="*/ 1935479982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Freeform 6"/>
          <p:cNvSpPr>
            <a:spLocks/>
          </p:cNvSpPr>
          <p:nvPr/>
        </p:nvSpPr>
        <p:spPr bwMode="auto">
          <a:xfrm>
            <a:off x="3963988" y="2743200"/>
            <a:ext cx="1219200" cy="1524000"/>
          </a:xfrm>
          <a:custGeom>
            <a:avLst/>
            <a:gdLst>
              <a:gd name="T0" fmla="*/ 0 w 432"/>
              <a:gd name="T1" fmla="*/ 0 h 624"/>
              <a:gd name="T2" fmla="*/ 0 w 432"/>
              <a:gd name="T3" fmla="*/ 2147483647 h 624"/>
              <a:gd name="T4" fmla="*/ 2147483647 w 432"/>
              <a:gd name="T5" fmla="*/ 2147483647 h 624"/>
              <a:gd name="T6" fmla="*/ 2147483647 w 432"/>
              <a:gd name="T7" fmla="*/ 0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624"/>
              <a:gd name="T14" fmla="*/ 432 w 43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624">
                <a:moveTo>
                  <a:pt x="0" y="0"/>
                </a:moveTo>
                <a:lnTo>
                  <a:pt x="0" y="624"/>
                </a:lnTo>
                <a:lnTo>
                  <a:pt x="432" y="624"/>
                </a:lnTo>
                <a:lnTo>
                  <a:pt x="432" y="0"/>
                </a:lnTo>
              </a:path>
            </a:pathLst>
          </a:custGeom>
          <a:noFill/>
          <a:ln w="508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15" name="Group 7"/>
          <p:cNvGrpSpPr>
            <a:grpSpLocks/>
          </p:cNvGrpSpPr>
          <p:nvPr/>
        </p:nvGrpSpPr>
        <p:grpSpPr bwMode="auto">
          <a:xfrm>
            <a:off x="3429000" y="2057400"/>
            <a:ext cx="4927600" cy="3429000"/>
            <a:chOff x="2160" y="1296"/>
            <a:chExt cx="3104" cy="2160"/>
          </a:xfrm>
        </p:grpSpPr>
        <p:sp>
          <p:nvSpPr>
            <p:cNvPr id="43018" name="Text Box 8"/>
            <p:cNvSpPr txBox="1">
              <a:spLocks noChangeArrowheads="1"/>
            </p:cNvSpPr>
            <p:nvPr/>
          </p:nvSpPr>
          <p:spPr bwMode="auto">
            <a:xfrm>
              <a:off x="3840" y="2784"/>
              <a:ext cx="142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omic Sans MS" pitchFamily="66" charset="0"/>
                  <a:ea typeface="PMingLiU" pitchFamily="18" charset="-120"/>
                </a:defRPr>
              </a:lvl9pPr>
            </a:lstStyle>
            <a:p>
              <a:pPr eaLnBrk="1" hangingPunct="1"/>
              <a:r>
                <a:rPr kumimoji="0" lang="en-US" altLang="zh-TW" sz="3200">
                  <a:solidFill>
                    <a:srgbClr val="000000"/>
                  </a:solidFill>
                  <a:latin typeface="Times New Roman" pitchFamily="18" charset="0"/>
                </a:rPr>
                <a:t>9 Gallon Jug</a:t>
              </a:r>
            </a:p>
          </p:txBody>
        </p:sp>
        <p:sp>
          <p:nvSpPr>
            <p:cNvPr id="43019" name="Line 9"/>
            <p:cNvSpPr>
              <a:spLocks noChangeShapeType="1"/>
            </p:cNvSpPr>
            <p:nvPr/>
          </p:nvSpPr>
          <p:spPr bwMode="auto">
            <a:xfrm>
              <a:off x="2160" y="1584"/>
              <a:ext cx="1440" cy="1872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10"/>
            <p:cNvSpPr>
              <a:spLocks noChangeShapeType="1"/>
            </p:cNvSpPr>
            <p:nvPr/>
          </p:nvSpPr>
          <p:spPr bwMode="auto">
            <a:xfrm flipV="1">
              <a:off x="2233" y="1536"/>
              <a:ext cx="1296" cy="192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Freeform 11"/>
            <p:cNvSpPr>
              <a:spLocks/>
            </p:cNvSpPr>
            <p:nvPr/>
          </p:nvSpPr>
          <p:spPr bwMode="auto">
            <a:xfrm>
              <a:off x="4025" y="1296"/>
              <a:ext cx="1056" cy="1392"/>
            </a:xfrm>
            <a:custGeom>
              <a:avLst/>
              <a:gdLst>
                <a:gd name="T0" fmla="*/ 0 w 432"/>
                <a:gd name="T1" fmla="*/ 0 h 624"/>
                <a:gd name="T2" fmla="*/ 0 w 432"/>
                <a:gd name="T3" fmla="*/ 3105 h 624"/>
                <a:gd name="T4" fmla="*/ 2581 w 432"/>
                <a:gd name="T5" fmla="*/ 3105 h 624"/>
                <a:gd name="T6" fmla="*/ 2581 w 432"/>
                <a:gd name="T7" fmla="*/ 0 h 6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624"/>
                <a:gd name="T14" fmla="*/ 432 w 432"/>
                <a:gd name="T15" fmla="*/ 624 h 6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624">
                  <a:moveTo>
                    <a:pt x="0" y="0"/>
                  </a:moveTo>
                  <a:lnTo>
                    <a:pt x="0" y="624"/>
                  </a:lnTo>
                  <a:lnTo>
                    <a:pt x="432" y="624"/>
                  </a:lnTo>
                  <a:lnTo>
                    <a:pt x="432" y="0"/>
                  </a:lnTo>
                </a:path>
              </a:pathLst>
            </a:custGeom>
            <a:noFill/>
            <a:ln w="508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3900" name="Text Box 12"/>
          <p:cNvSpPr txBox="1">
            <a:spLocks noChangeArrowheads="1"/>
          </p:cNvSpPr>
          <p:nvPr/>
        </p:nvSpPr>
        <p:spPr bwMode="auto">
          <a:xfrm>
            <a:off x="263525" y="5235575"/>
            <a:ext cx="85629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4800">
                <a:solidFill>
                  <a:srgbClr val="008000"/>
                </a:solidFill>
                <a:latin typeface="Times New Roman" pitchFamily="18" charset="0"/>
              </a:rPr>
              <a:t>Can you do it?   Can you prove it?</a:t>
            </a:r>
          </a:p>
        </p:txBody>
      </p:sp>
      <p:sp>
        <p:nvSpPr>
          <p:cNvPr id="43017" name="Text Box 13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0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257800" y="2244725"/>
            <a:ext cx="24018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54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 Gallon Jug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257800" y="5140325"/>
            <a:ext cx="24717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5400">
                <a:solidFill>
                  <a:srgbClr val="CC0000"/>
                </a:solidFill>
                <a:latin typeface="Times New Roman" pitchFamily="18" charset="0"/>
              </a:rPr>
              <a:t>9</a:t>
            </a:r>
            <a:r>
              <a:rPr kumimoji="0" lang="en-US" altLang="zh-TW" sz="54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Gallon Jug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93725" y="1263650"/>
            <a:ext cx="188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600">
                <a:solidFill>
                  <a:srgbClr val="000000"/>
                </a:solidFill>
                <a:latin typeface="Times New Roman" pitchFamily="18" charset="0"/>
              </a:rPr>
              <a:t>Supplies: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057400" y="5867400"/>
            <a:ext cx="11763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 sz="3200">
                <a:solidFill>
                  <a:srgbClr val="000000"/>
                </a:solidFill>
                <a:latin typeface="Times New Roman" pitchFamily="18" charset="0"/>
              </a:rPr>
              <a:t>Water</a:t>
            </a:r>
          </a:p>
        </p:txBody>
      </p:sp>
      <p:pic>
        <p:nvPicPr>
          <p:cNvPr id="44038" name="Picture 6" descr="j022105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3505200"/>
            <a:ext cx="1676400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7" descr="j022105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88" y="1219200"/>
            <a:ext cx="1065212" cy="119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8" descr="j012341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11375"/>
            <a:ext cx="2771775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810000" y="457200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3179763" y="457200"/>
            <a:ext cx="2763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Invariant Method</a:t>
            </a:r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1143000" y="1447800"/>
            <a:ext cx="6861175" cy="78898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Invariant:</a:t>
            </a:r>
            <a:r>
              <a:rPr lang="en-US" altLang="zh-TW"/>
              <a:t>  the number of gallons in each jug is a multiple of 3.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              i.e., 3|b and 3|l  (3 divides b and 3 divides l)</a:t>
            </a:r>
          </a:p>
        </p:txBody>
      </p:sp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1184275" y="2671763"/>
            <a:ext cx="6816725" cy="376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Corollary:</a:t>
            </a:r>
            <a:r>
              <a:rPr lang="en-US" altLang="zh-TW"/>
              <a:t>  it is impossible to have exactly 4 gallons in one jug.</a:t>
            </a:r>
          </a:p>
        </p:txBody>
      </p:sp>
      <p:pic>
        <p:nvPicPr>
          <p:cNvPr id="295941" name="Picture 5" descr="j012341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4375"/>
            <a:ext cx="2771775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2781300" y="3571875"/>
            <a:ext cx="34798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kumimoji="0" lang="en-US" altLang="zh-TW" sz="540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kumimoji="0" lang="en-US" altLang="zh-TW" sz="5400">
                <a:solidFill>
                  <a:srgbClr val="CC0000"/>
                </a:solidFill>
                <a:latin typeface="Times New Roman" pitchFamily="18" charset="0"/>
              </a:rPr>
              <a:t>Bruce Dies!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animBg="1"/>
      <p:bldP spid="295940" grpId="0" animBg="1"/>
      <p:bldP spid="2959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895600" y="457200"/>
            <a:ext cx="335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Generalized Die Hard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616075" y="1604963"/>
            <a:ext cx="5861050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Can Bruce form 3 gallons using 21 and 26-gallon jugs?</a:t>
            </a:r>
          </a:p>
        </p:txBody>
      </p:sp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1219200" y="2708275"/>
            <a:ext cx="677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This question is not so easy to answer without number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6340475" cy="1752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TW" b="1"/>
              <a:t>Invariant in Die Hard Transition: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Suppose that we have water jugs with capacities B and L. Then the amount of water in each jug is always an integer linear combination of B and L.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284413" y="457200"/>
            <a:ext cx="4649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 Solution for Die Hard</a:t>
            </a: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685800" y="3429000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685800" y="5181600"/>
            <a:ext cx="7408863" cy="376238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Corollary:</a:t>
            </a:r>
            <a:r>
              <a:rPr lang="en-US" altLang="zh-TW"/>
              <a:t> The amount of water in each jug is a multiple of gcd(a,b).</a:t>
            </a: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685800" y="4267200"/>
            <a:ext cx="7924800" cy="376238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Corollary: </a:t>
            </a:r>
            <a:r>
              <a:rPr lang="en-US" altLang="zh-TW"/>
              <a:t>Every linear combination of a and b is a multiple of gcd(a, b).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 animBg="1"/>
      <p:bldP spid="297989" grpId="0" animBg="1"/>
      <p:bldP spid="29799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284413" y="457200"/>
            <a:ext cx="4649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 Solution for Die Hard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96938" y="1376363"/>
            <a:ext cx="7408862" cy="376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Corollary:</a:t>
            </a:r>
            <a:r>
              <a:rPr lang="en-US" altLang="zh-TW"/>
              <a:t> The amount of water in each jug is a multiple of gcd(a,b).</a:t>
            </a:r>
          </a:p>
        </p:txBody>
      </p:sp>
      <p:sp>
        <p:nvSpPr>
          <p:cNvPr id="299012" name="Text Box 4"/>
          <p:cNvSpPr txBox="1">
            <a:spLocks noChangeArrowheads="1"/>
          </p:cNvSpPr>
          <p:nvPr/>
        </p:nvSpPr>
        <p:spPr bwMode="auto">
          <a:xfrm>
            <a:off x="309563" y="2224088"/>
            <a:ext cx="8462962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Given jug of 3 and jug of 9, is it possible to have exactly 4 gallons in one jug? 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1693863" y="2819400"/>
            <a:ext cx="5773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A50021"/>
                </a:solidFill>
              </a:rPr>
              <a:t>NO</a:t>
            </a:r>
            <a:r>
              <a:rPr lang="en-US" altLang="zh-TW"/>
              <a:t>, because gcd(3,9)=3, and 4 is not a multiple of 3.</a:t>
            </a:r>
          </a:p>
        </p:txBody>
      </p:sp>
      <p:sp>
        <p:nvSpPr>
          <p:cNvPr id="299014" name="Text Box 6"/>
          <p:cNvSpPr txBox="1">
            <a:spLocks noChangeArrowheads="1"/>
          </p:cNvSpPr>
          <p:nvPr/>
        </p:nvSpPr>
        <p:spPr bwMode="auto">
          <a:xfrm>
            <a:off x="228600" y="3581400"/>
            <a:ext cx="8637588" cy="376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Given jug of 21 and jug of 26, is it possible to have exactly 3 gallons in one jug?</a:t>
            </a:r>
          </a:p>
        </p:txBody>
      </p:sp>
      <p:sp>
        <p:nvSpPr>
          <p:cNvPr id="299015" name="Text Box 7"/>
          <p:cNvSpPr txBox="1">
            <a:spLocks noChangeArrowheads="1"/>
          </p:cNvSpPr>
          <p:nvPr/>
        </p:nvSpPr>
        <p:spPr bwMode="auto">
          <a:xfrm>
            <a:off x="2362200" y="4267200"/>
            <a:ext cx="497681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gcd(21,26)=1, and 3 is a multiple of 1,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so this possibility has not been ruled out yet.</a:t>
            </a:r>
          </a:p>
        </p:txBody>
      </p:sp>
      <p:sp>
        <p:nvSpPr>
          <p:cNvPr id="299016" name="Text Box 8"/>
          <p:cNvSpPr txBox="1">
            <a:spLocks noChangeArrowheads="1"/>
          </p:cNvSpPr>
          <p:nvPr/>
        </p:nvSpPr>
        <p:spPr bwMode="auto">
          <a:xfrm>
            <a:off x="1333500" y="5334000"/>
            <a:ext cx="6448425" cy="12017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Theorem.</a:t>
            </a:r>
            <a:r>
              <a:rPr lang="en-US" altLang="zh-TW"/>
              <a:t>  Given water jugs of capacity a and b,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            it is possible to have exactly k gallons in one jug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            if and only if k is a multiple of gcd(a,b).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 animBg="1"/>
      <p:bldP spid="299013" grpId="0"/>
      <p:bldP spid="299014" grpId="0" animBg="1"/>
      <p:bldP spid="29901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333500" y="1160463"/>
            <a:ext cx="6448425" cy="1201737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Theorem.</a:t>
            </a:r>
            <a:r>
              <a:rPr lang="en-US" altLang="zh-TW"/>
              <a:t>  Given water jugs of capacity a and b,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            it is possible to have exactly k gallons in one jug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            if and only if k is a multiple of gcd(a,b).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284413" y="457200"/>
            <a:ext cx="4649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 Solution for Die Hard</a:t>
            </a: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228600" y="2671763"/>
            <a:ext cx="8637588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Given jug of 21 and jug of 26, is it possible to have exactly 3 gallons in one jug?</a:t>
            </a:r>
          </a:p>
        </p:txBody>
      </p:sp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3405188" y="3352800"/>
            <a:ext cx="2386012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     gcd(21,26) = 1</a:t>
            </a:r>
          </a:p>
          <a:p>
            <a:pPr eaLnBrk="1" hangingPunct="1">
              <a:lnSpc>
                <a:spcPct val="150000"/>
              </a:lnSpc>
              <a:buFont typeface="Symbol" pitchFamily="18" charset="2"/>
              <a:buChar char="Þ"/>
            </a:pPr>
            <a:r>
              <a:rPr lang="en-US" altLang="zh-TW"/>
              <a:t> 5x21 – 4x26 = 1</a:t>
            </a:r>
          </a:p>
          <a:p>
            <a:pPr eaLnBrk="1" hangingPunct="1">
              <a:lnSpc>
                <a:spcPct val="150000"/>
              </a:lnSpc>
              <a:buFont typeface="Symbol" pitchFamily="18" charset="2"/>
              <a:buChar char="Þ"/>
            </a:pPr>
            <a:r>
              <a:rPr lang="en-US" altLang="zh-TW"/>
              <a:t> </a:t>
            </a:r>
            <a:r>
              <a:rPr lang="en-US" altLang="zh-TW">
                <a:solidFill>
                  <a:srgbClr val="A50021"/>
                </a:solidFill>
              </a:rPr>
              <a:t>15</a:t>
            </a:r>
            <a:r>
              <a:rPr lang="en-US" altLang="zh-TW"/>
              <a:t>x21 – </a:t>
            </a:r>
            <a:r>
              <a:rPr lang="en-US" altLang="zh-TW">
                <a:solidFill>
                  <a:srgbClr val="A50021"/>
                </a:solidFill>
              </a:rPr>
              <a:t>12</a:t>
            </a:r>
            <a:r>
              <a:rPr lang="en-US" altLang="zh-TW"/>
              <a:t>x26 = 3</a:t>
            </a:r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1143000" y="4786313"/>
            <a:ext cx="6934200" cy="161448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Repeat 15 times: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1. Fill the 21-gallon jug.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2. Pour all the water in the 21-gallon jug into the 26-gallon jug.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Whenever the 26-gallon jug becomes full, empty it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 animBg="1"/>
      <p:bldP spid="300038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525838" y="1143000"/>
            <a:ext cx="2092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A50021"/>
                </a:solidFill>
              </a:rPr>
              <a:t>15</a:t>
            </a:r>
            <a:r>
              <a:rPr lang="en-US" altLang="zh-TW"/>
              <a:t>x21 – </a:t>
            </a:r>
            <a:r>
              <a:rPr lang="en-US" altLang="zh-TW">
                <a:solidFill>
                  <a:srgbClr val="A50021"/>
                </a:solidFill>
              </a:rPr>
              <a:t>12</a:t>
            </a:r>
            <a:r>
              <a:rPr lang="en-US" altLang="zh-TW"/>
              <a:t>x26 = 3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143000" y="1752600"/>
            <a:ext cx="6934200" cy="16144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Repeat 15 times: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1. Fill the 21-gallon jug.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2. Pour all the water in the 21-gallon jug into the 26-gallon jug.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Whenever the 26-gallon jug becomes full, empty it out.</a:t>
            </a:r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1066800" y="3851275"/>
            <a:ext cx="705485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There must be exactly 3 gallons left after this process.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Totally we have filled 15x21 gallons.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We pour out some multiple t of 26 gallons.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The 26 gallon jug can only hold somewhere between 0 and 26.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So t must be equal to 12.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And there are exactly 3 gallons left.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284413" y="457200"/>
            <a:ext cx="4649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 Solution for Die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1143000" y="3505200"/>
            <a:ext cx="6934200" cy="16144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Repeat </a:t>
            </a:r>
            <a:r>
              <a:rPr lang="en-US" altLang="zh-TW">
                <a:solidFill>
                  <a:srgbClr val="A50021"/>
                </a:solidFill>
              </a:rPr>
              <a:t>s</a:t>
            </a:r>
            <a:r>
              <a:rPr lang="en-US" altLang="zh-TW"/>
              <a:t> times: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1. Fill the A-gallon jug.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2. Pour all the water in the A-gallon jug into the B-gallon jug.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Whenever the B-gallon jug becomes full, empty it out.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284413" y="457200"/>
            <a:ext cx="4649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General Solution for Die Hard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066800" y="1336675"/>
            <a:ext cx="6983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Given two jugs with capacity A and B with A &lt; B, the target is C.</a:t>
            </a: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1704975" y="2022475"/>
            <a:ext cx="561975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If gcd(A,B) does not divide C, then it is impossible.</a:t>
            </a:r>
          </a:p>
        </p:txBody>
      </p:sp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2787650" y="2819400"/>
            <a:ext cx="361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Otherwise, compute C = </a:t>
            </a:r>
            <a:r>
              <a:rPr lang="en-US" altLang="zh-TW">
                <a:solidFill>
                  <a:srgbClr val="A50021"/>
                </a:solidFill>
              </a:rPr>
              <a:t>s</a:t>
            </a:r>
            <a:r>
              <a:rPr lang="en-US" altLang="zh-TW"/>
              <a:t>A + </a:t>
            </a:r>
            <a:r>
              <a:rPr lang="en-US" altLang="zh-TW">
                <a:solidFill>
                  <a:srgbClr val="008000"/>
                </a:solidFill>
              </a:rPr>
              <a:t>t</a:t>
            </a:r>
            <a:r>
              <a:rPr lang="en-US" altLang="zh-TW"/>
              <a:t>B.</a:t>
            </a:r>
          </a:p>
        </p:txBody>
      </p:sp>
      <p:sp>
        <p:nvSpPr>
          <p:cNvPr id="302087" name="Text Box 7"/>
          <p:cNvSpPr txBox="1">
            <a:spLocks noChangeArrowheads="1"/>
          </p:cNvSpPr>
          <p:nvPr/>
        </p:nvSpPr>
        <p:spPr bwMode="auto">
          <a:xfrm>
            <a:off x="1219200" y="5603875"/>
            <a:ext cx="67071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The B-gallon jug will be emptied exactly </a:t>
            </a:r>
            <a:r>
              <a:rPr lang="en-US" altLang="zh-TW">
                <a:solidFill>
                  <a:srgbClr val="008000"/>
                </a:solidFill>
              </a:rPr>
              <a:t>t</a:t>
            </a:r>
            <a:r>
              <a:rPr lang="en-US" altLang="zh-TW"/>
              <a:t> times.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After that, there will be exactly C gallons in the B-gallon jug.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 animBg="1"/>
      <p:bldP spid="302085" grpId="0" animBg="1"/>
      <p:bldP spid="302086" grpId="0"/>
      <p:bldP spid="30208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534400" cy="9144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latin typeface="Comic Sans MS" pitchFamily="66" charset="0"/>
              </a:rPr>
              <a:t>Modular Arithmetic </a:t>
            </a:r>
          </a:p>
        </p:txBody>
      </p:sp>
      <p:pic>
        <p:nvPicPr>
          <p:cNvPr id="2051" name="Picture 5" descr="c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98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92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752600" y="1295400"/>
            <a:ext cx="5715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3. If d | a and d | b, then d | sa + tb for all s and t.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563938" y="457200"/>
            <a:ext cx="1998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GCD &lt;= SPC</a:t>
            </a: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2465388" y="1981200"/>
            <a:ext cx="4216400" cy="2027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Proof of (3)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d | a   =&gt;   a = dk</a:t>
            </a:r>
            <a:r>
              <a:rPr lang="en-US" altLang="zh-TW" baseline="-25000"/>
              <a:t>1</a:t>
            </a:r>
            <a:r>
              <a:rPr lang="en-US" altLang="zh-TW"/>
              <a:t>  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d | b   =&gt;   b = dk</a:t>
            </a:r>
            <a:r>
              <a:rPr lang="en-US" altLang="zh-TW" baseline="-25000"/>
              <a:t>2   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sa + tb  =  sdk</a:t>
            </a:r>
            <a:r>
              <a:rPr lang="en-US" altLang="zh-TW" baseline="-25000"/>
              <a:t>1</a:t>
            </a:r>
            <a:r>
              <a:rPr lang="en-US" altLang="zh-TW"/>
              <a:t> + tdk</a:t>
            </a:r>
            <a:r>
              <a:rPr lang="en-US" altLang="zh-TW" baseline="-25000"/>
              <a:t>2</a:t>
            </a:r>
            <a:r>
              <a:rPr lang="en-US" altLang="zh-TW"/>
              <a:t>  =  d(sk</a:t>
            </a:r>
            <a:r>
              <a:rPr lang="en-US" altLang="zh-TW" baseline="-25000"/>
              <a:t>1</a:t>
            </a:r>
            <a:r>
              <a:rPr lang="en-US" altLang="zh-TW"/>
              <a:t> + tk</a:t>
            </a:r>
            <a:r>
              <a:rPr lang="en-US" altLang="zh-TW" baseline="-25000"/>
              <a:t>2</a:t>
            </a:r>
            <a:r>
              <a:rPr lang="en-US" altLang="zh-TW"/>
              <a:t>)  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=&gt;  d|(sa+tb)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3060700" y="4662488"/>
            <a:ext cx="5168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Let d = gcd(a,b).  By definition, d | a and d | b. 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3067050" y="5195888"/>
            <a:ext cx="264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Let f = spc(a,b) = sa+tb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488" name="Text Box 8"/>
          <p:cNvSpPr txBox="1">
            <a:spLocks noChangeArrowheads="1"/>
          </p:cNvSpPr>
          <p:nvPr/>
        </p:nvSpPr>
        <p:spPr bwMode="auto">
          <a:xfrm>
            <a:off x="1106488" y="4957763"/>
            <a:ext cx="1301750" cy="376237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GCD | SPC</a:t>
            </a:r>
          </a:p>
        </p:txBody>
      </p:sp>
      <p:sp>
        <p:nvSpPr>
          <p:cNvPr id="276489" name="Text Box 9"/>
          <p:cNvSpPr txBox="1">
            <a:spLocks noChangeArrowheads="1"/>
          </p:cNvSpPr>
          <p:nvPr/>
        </p:nvSpPr>
        <p:spPr bwMode="auto">
          <a:xfrm>
            <a:off x="1219200" y="5984875"/>
            <a:ext cx="6664325" cy="376238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By (3), d | f.  This implies d &lt;= f.  That is gcd(a,b) &lt;= spc(a,b).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5" grpId="0"/>
      <p:bldP spid="276486" grpId="0"/>
      <p:bldP spid="276488" grpId="0" animBg="1"/>
      <p:bldP spid="27648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511550" y="457200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This Lecture</a:t>
            </a:r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1620838" y="1371600"/>
            <a:ext cx="5900737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Modular arithmetic is an arithmetic about remainders.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It is very useful in coding theory and cryptography. 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In this lecture we will focus on additions and multiplications,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while in the next lecture we will talk about “divisions”.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This lecture is short.  We will talk about:</a:t>
            </a:r>
          </a:p>
        </p:txBody>
      </p:sp>
      <p:sp>
        <p:nvSpPr>
          <p:cNvPr id="3076" name="Text Box 11"/>
          <p:cNvSpPr txBox="1">
            <a:spLocks noChangeArrowheads="1"/>
          </p:cNvSpPr>
          <p:nvPr/>
        </p:nvSpPr>
        <p:spPr bwMode="auto">
          <a:xfrm>
            <a:off x="1712913" y="4279900"/>
            <a:ext cx="5678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Basic rule of modular addition and modular multiplication</a:t>
            </a:r>
          </a:p>
          <a:p>
            <a:pPr eaLnBrk="1" hangingPunct="1">
              <a:buClr>
                <a:srgbClr val="A50021"/>
              </a:buClr>
              <a:buFontTx/>
              <a:buChar char="•"/>
            </a:pPr>
            <a:endParaRPr lang="en-US" altLang="zh-TW"/>
          </a:p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Applications: Fast exponentiation and fast division test</a:t>
            </a:r>
          </a:p>
        </p:txBody>
      </p:sp>
    </p:spTree>
    <p:extLst>
      <p:ext uri="{BB962C8B-B14F-4D97-AF65-F5344CB8AC3E}">
        <p14:creationId xmlns:p14="http://schemas.microsoft.com/office/powerpoint/2010/main" val="26929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914400" y="1143000"/>
            <a:ext cx="5813425" cy="376238"/>
          </a:xfrm>
          <a:prstGeom prst="rect">
            <a:avLst/>
          </a:prstGeom>
          <a:solidFill>
            <a:srgbClr val="FFCC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en-US" sz="1800" b="1" i="1"/>
              <a:t>Def</a:t>
            </a:r>
            <a:r>
              <a:rPr kumimoji="0" lang="en-US" altLang="en-US" sz="1800" b="1"/>
              <a:t>:</a:t>
            </a:r>
            <a:r>
              <a:rPr kumimoji="0" lang="en-US" altLang="en-US" sz="1800"/>
              <a:t> </a:t>
            </a:r>
            <a:r>
              <a:rPr kumimoji="0" lang="en-US" altLang="en-US" sz="1800">
                <a:solidFill>
                  <a:srgbClr val="0000CC"/>
                </a:solidFill>
              </a:rPr>
              <a:t>a </a:t>
            </a:r>
            <a:r>
              <a:rPr kumimoji="0" lang="en-US" altLang="en-US" sz="1800">
                <a:solidFill>
                  <a:srgbClr val="0000CC"/>
                </a:solidFill>
                <a:sym typeface="Euclid Symbol" pitchFamily="18" charset="2"/>
              </a:rPr>
              <a:t> b (mod n) </a:t>
            </a:r>
            <a:r>
              <a:rPr kumimoji="0" lang="en-US" altLang="en-US" sz="1800">
                <a:sym typeface="Euclid Symbol" pitchFamily="18" charset="2"/>
              </a:rPr>
              <a:t>iff </a:t>
            </a:r>
            <a:r>
              <a:rPr kumimoji="0" lang="en-US" altLang="en-US" sz="1800">
                <a:solidFill>
                  <a:srgbClr val="0000CC"/>
                </a:solidFill>
                <a:sym typeface="Euclid Symbol" pitchFamily="18" charset="2"/>
              </a:rPr>
              <a:t>n|(</a:t>
            </a:r>
            <a:r>
              <a:rPr kumimoji="0" lang="en-US" altLang="en-US" sz="1800">
                <a:solidFill>
                  <a:srgbClr val="0000CC"/>
                </a:solidFill>
              </a:rPr>
              <a:t>a </a:t>
            </a:r>
            <a:r>
              <a:rPr kumimoji="0" lang="en-US" altLang="en-US" sz="1800">
                <a:solidFill>
                  <a:srgbClr val="0000CC"/>
                </a:solidFill>
                <a:sym typeface="Euclid Symbol" pitchFamily="18" charset="2"/>
              </a:rPr>
              <a:t>- b) </a:t>
            </a:r>
            <a:r>
              <a:rPr kumimoji="0" lang="en-US" altLang="en-US" sz="1800">
                <a:sym typeface="Euclid Symbol" pitchFamily="18" charset="2"/>
              </a:rPr>
              <a:t>iff </a:t>
            </a:r>
            <a:r>
              <a:rPr kumimoji="0" lang="en-US" altLang="en-US" sz="1800">
                <a:solidFill>
                  <a:srgbClr val="0000CC"/>
                </a:solidFill>
                <a:sym typeface="Euclid Symbol" pitchFamily="18" charset="2"/>
              </a:rPr>
              <a:t>a mod n = b mod n.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971800" y="457200"/>
            <a:ext cx="304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Arithmetic</a:t>
            </a:r>
          </a:p>
        </p:txBody>
      </p:sp>
      <p:sp>
        <p:nvSpPr>
          <p:cNvPr id="860164" name="Text Box 4"/>
          <p:cNvSpPr txBox="1">
            <a:spLocks noChangeArrowheads="1"/>
          </p:cNvSpPr>
          <p:nvPr/>
        </p:nvSpPr>
        <p:spPr bwMode="auto">
          <a:xfrm>
            <a:off x="1128713" y="2705100"/>
            <a:ext cx="2909887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e.g.  	12 </a:t>
            </a:r>
            <a:r>
              <a:rPr kumimoji="0" lang="en-US" altLang="en-US">
                <a:sym typeface="Euclid Symbol" pitchFamily="18" charset="2"/>
              </a:rPr>
              <a:t> 2 (mod 10)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	107 </a:t>
            </a:r>
            <a:r>
              <a:rPr kumimoji="0" lang="en-US" altLang="en-US">
                <a:sym typeface="Euclid Symbol" pitchFamily="18" charset="2"/>
              </a:rPr>
              <a:t> 207 (mod 10)</a:t>
            </a:r>
            <a:endParaRPr kumimoji="0" lang="en-US" altLang="zh-TW">
              <a:sym typeface="Euclid Symbol" pitchFamily="18" charset="2"/>
            </a:endParaRP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	7 </a:t>
            </a:r>
            <a:r>
              <a:rPr kumimoji="0" lang="en-US" altLang="en-US">
                <a:sym typeface="Euclid Symbol" pitchFamily="18" charset="2"/>
              </a:rPr>
              <a:t> 3 (mod 2)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	7 </a:t>
            </a:r>
            <a:r>
              <a:rPr kumimoji="0" lang="en-US" altLang="en-US">
                <a:sym typeface="Euclid Symbol" pitchFamily="18" charset="2"/>
              </a:rPr>
              <a:t> -1 (mod 2)</a:t>
            </a:r>
            <a:endParaRPr kumimoji="0" lang="en-US" altLang="zh-TW">
              <a:sym typeface="Euclid Symbol" pitchFamily="18" charset="2"/>
            </a:endParaRP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	13 </a:t>
            </a:r>
            <a:r>
              <a:rPr kumimoji="0" lang="en-US" altLang="en-US">
                <a:sym typeface="Euclid Symbol" pitchFamily="18" charset="2"/>
              </a:rPr>
              <a:t> -1 (mod 7)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	-15 </a:t>
            </a:r>
            <a:r>
              <a:rPr kumimoji="0" lang="en-US" altLang="en-US">
                <a:sym typeface="Euclid Symbol" pitchFamily="18" charset="2"/>
              </a:rPr>
              <a:t> 10 (mod 5)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60165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71469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Be careful</a:t>
            </a:r>
            <a:r>
              <a:rPr lang="en-US" altLang="zh-TW"/>
              <a:t>, </a:t>
            </a:r>
            <a:r>
              <a:rPr kumimoji="0" lang="en-US" altLang="en-US">
                <a:solidFill>
                  <a:srgbClr val="0000CC"/>
                </a:solidFill>
                <a:sym typeface="Euclid Symbol" pitchFamily="18" charset="2"/>
              </a:rPr>
              <a:t>a mod n</a:t>
            </a:r>
            <a:r>
              <a:rPr kumimoji="0" lang="en-US" altLang="en-US">
                <a:sym typeface="Euclid Symbol" pitchFamily="18" charset="2"/>
              </a:rPr>
              <a:t> </a:t>
            </a:r>
            <a:r>
              <a:rPr lang="en-US" altLang="zh-TW"/>
              <a:t>means “the remainder when </a:t>
            </a: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is divided by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”.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olidFill>
                  <a:srgbClr val="0000CC"/>
                </a:solidFill>
              </a:rPr>
              <a:t>a </a:t>
            </a:r>
            <a:r>
              <a:rPr kumimoji="0" lang="en-US" altLang="en-US">
                <a:solidFill>
                  <a:srgbClr val="0000CC"/>
                </a:solidFill>
                <a:sym typeface="Euclid Symbol" pitchFamily="18" charset="2"/>
              </a:rPr>
              <a:t> b (mod n)</a:t>
            </a:r>
            <a:r>
              <a:rPr kumimoji="0" lang="en-US" altLang="en-US">
                <a:sym typeface="Euclid Symbol" pitchFamily="18" charset="2"/>
              </a:rPr>
              <a:t> m</a:t>
            </a:r>
            <a:r>
              <a:rPr lang="en-US" altLang="zh-TW"/>
              <a:t>eans “</a:t>
            </a: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b</a:t>
            </a:r>
            <a:r>
              <a:rPr lang="en-US" altLang="zh-TW"/>
              <a:t> have the same remainder when divided by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”.</a:t>
            </a:r>
          </a:p>
        </p:txBody>
      </p:sp>
      <p:sp>
        <p:nvSpPr>
          <p:cNvPr id="860166" name="Line 6"/>
          <p:cNvSpPr>
            <a:spLocks noChangeShapeType="1"/>
          </p:cNvSpPr>
          <p:nvPr/>
        </p:nvSpPr>
        <p:spPr bwMode="auto">
          <a:xfrm>
            <a:off x="4572000" y="2514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167" name="Rectangle 7"/>
          <p:cNvSpPr>
            <a:spLocks noChangeArrowheads="1"/>
          </p:cNvSpPr>
          <p:nvPr/>
        </p:nvSpPr>
        <p:spPr bwMode="auto">
          <a:xfrm>
            <a:off x="5083175" y="2705100"/>
            <a:ext cx="1622425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en-US"/>
              <a:t>12</a:t>
            </a:r>
            <a:r>
              <a:rPr kumimoji="0" lang="en-US" altLang="en-US">
                <a:sym typeface="Euclid Symbol" pitchFamily="18" charset="2"/>
              </a:rPr>
              <a:t> mod 10 = 2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207 mod 10 = 7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7 mod 2 = 1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-1 mod 2 = 1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-1 mod 7 = 6</a:t>
            </a:r>
          </a:p>
          <a:p>
            <a:pPr eaLnBrk="1" hangingPunct="1"/>
            <a:endParaRPr kumimoji="0" lang="en-US" altLang="zh-TW">
              <a:sym typeface="Euclid Symbol" pitchFamily="18" charset="2"/>
            </a:endParaRPr>
          </a:p>
          <a:p>
            <a:pPr eaLnBrk="1" hangingPunct="1"/>
            <a:r>
              <a:rPr kumimoji="0" lang="en-US" altLang="zh-TW">
                <a:sym typeface="Euclid Symbol" pitchFamily="18" charset="2"/>
              </a:rPr>
              <a:t>-15 mod 5 = 0</a:t>
            </a:r>
          </a:p>
        </p:txBody>
      </p:sp>
      <p:sp>
        <p:nvSpPr>
          <p:cNvPr id="860168" name="Text Box 8"/>
          <p:cNvSpPr txBox="1">
            <a:spLocks noChangeArrowheads="1"/>
          </p:cNvSpPr>
          <p:nvPr/>
        </p:nvSpPr>
        <p:spPr bwMode="auto">
          <a:xfrm>
            <a:off x="914400" y="5670550"/>
            <a:ext cx="26241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Fact</a:t>
            </a:r>
            <a:r>
              <a:rPr lang="en-US" altLang="zh-TW"/>
              <a:t>: </a:t>
            </a:r>
            <a:r>
              <a:rPr kumimoji="0" lang="en-US" altLang="en-US">
                <a:solidFill>
                  <a:srgbClr val="0000CC"/>
                </a:solidFill>
              </a:rPr>
              <a:t>a </a:t>
            </a:r>
            <a:r>
              <a:rPr kumimoji="0" lang="en-US" altLang="en-US">
                <a:solidFill>
                  <a:srgbClr val="0000CC"/>
                </a:solidFill>
                <a:sym typeface="Euclid Symbol" pitchFamily="18" charset="2"/>
              </a:rPr>
              <a:t> a mod n (mod n)</a:t>
            </a:r>
            <a:r>
              <a:rPr kumimoji="0" lang="en-US" altLang="en-US">
                <a:sym typeface="Euclid Symbol" pitchFamily="18" charset="2"/>
              </a:rPr>
              <a:t> 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60169" name="Text Box 9"/>
          <p:cNvSpPr txBox="1">
            <a:spLocks noChangeArrowheads="1"/>
          </p:cNvSpPr>
          <p:nvPr/>
        </p:nvSpPr>
        <p:spPr bwMode="auto">
          <a:xfrm>
            <a:off x="3717925" y="5670550"/>
            <a:ext cx="4759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as </a:t>
            </a: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a mod n</a:t>
            </a:r>
            <a:r>
              <a:rPr lang="en-US" altLang="zh-TW"/>
              <a:t> have the same remainder </a:t>
            </a:r>
            <a:r>
              <a:rPr lang="en-US" altLang="zh-TW">
                <a:solidFill>
                  <a:srgbClr val="0000CC"/>
                </a:solidFill>
              </a:rPr>
              <a:t>mod n</a:t>
            </a:r>
          </a:p>
        </p:txBody>
      </p:sp>
      <p:sp>
        <p:nvSpPr>
          <p:cNvPr id="860170" name="Text Box 10"/>
          <p:cNvSpPr txBox="1">
            <a:spLocks noChangeArrowheads="1"/>
          </p:cNvSpPr>
          <p:nvPr/>
        </p:nvSpPr>
        <p:spPr bwMode="auto">
          <a:xfrm>
            <a:off x="914400" y="6248400"/>
            <a:ext cx="5634038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/>
              <a:t>Fact</a:t>
            </a:r>
            <a:r>
              <a:rPr lang="en-US" altLang="zh-TW"/>
              <a:t>: if </a:t>
            </a:r>
            <a:r>
              <a:rPr kumimoji="0" lang="en-US" altLang="en-US">
                <a:solidFill>
                  <a:srgbClr val="0000CC"/>
                </a:solidFill>
              </a:rPr>
              <a:t>a </a:t>
            </a:r>
            <a:r>
              <a:rPr kumimoji="0" lang="en-US" altLang="en-US">
                <a:solidFill>
                  <a:srgbClr val="0000CC"/>
                </a:solidFill>
                <a:sym typeface="Euclid Symbol" pitchFamily="18" charset="2"/>
              </a:rPr>
              <a:t> b (mod n)</a:t>
            </a:r>
            <a:r>
              <a:rPr lang="en-US" altLang="zh-TW"/>
              <a:t>, then </a:t>
            </a:r>
            <a:r>
              <a:rPr lang="en-US" altLang="zh-TW">
                <a:solidFill>
                  <a:srgbClr val="0000CC"/>
                </a:solidFill>
              </a:rPr>
              <a:t>a = b + nx</a:t>
            </a:r>
            <a:r>
              <a:rPr lang="en-US" altLang="zh-TW"/>
              <a:t> for some integer </a:t>
            </a:r>
            <a:r>
              <a:rPr lang="en-US" altLang="zh-TW">
                <a:solidFill>
                  <a:srgbClr val="0000CC"/>
                </a:solidFill>
              </a:rPr>
              <a:t>x</a:t>
            </a:r>
            <a:r>
              <a:rPr lang="en-US" altLang="zh-TW"/>
              <a:t>.</a:t>
            </a:r>
            <a:r>
              <a:rPr kumimoji="0" lang="en-US" altLang="en-US">
                <a:sym typeface="Euclid Symbol" pitchFamily="18" charset="2"/>
              </a:rPr>
              <a:t> </a:t>
            </a:r>
            <a:endParaRPr kumimoji="0" lang="en-US" altLang="zh-TW">
              <a:sym typeface="Euclid 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6714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64" grpId="0"/>
      <p:bldP spid="860165" grpId="0"/>
      <p:bldP spid="860166" grpId="0" animBg="1"/>
      <p:bldP spid="860167" grpId="0"/>
      <p:bldP spid="860168" grpId="0" animBg="1"/>
      <p:bldP spid="860169" grpId="0"/>
      <p:bldP spid="86017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43000" y="1143000"/>
            <a:ext cx="5638800" cy="838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i="1">
                <a:latin typeface="Comic Sans MS" pitchFamily="66" charset="0"/>
                <a:sym typeface="Euclid Symbol" pitchFamily="18" charset="2"/>
              </a:rPr>
              <a:t>Lemma</a:t>
            </a:r>
            <a:r>
              <a:rPr lang="en-US" altLang="en-US" sz="1800" b="1">
                <a:latin typeface="Comic Sans MS" pitchFamily="66" charset="0"/>
                <a:sym typeface="Euclid Symbol" pitchFamily="18" charset="2"/>
              </a:rPr>
              <a:t>: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If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 (mod n), 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and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d (mod n)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then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           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a+b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c+d (mod n).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43263" y="457200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Addition</a:t>
            </a:r>
          </a:p>
        </p:txBody>
      </p:sp>
      <p:sp>
        <p:nvSpPr>
          <p:cNvPr id="818183" name="Text Box 7"/>
          <p:cNvSpPr txBox="1">
            <a:spLocks noChangeArrowheads="1"/>
          </p:cNvSpPr>
          <p:nvPr/>
        </p:nvSpPr>
        <p:spPr bwMode="auto">
          <a:xfrm>
            <a:off x="1127125" y="2209800"/>
            <a:ext cx="5899150" cy="437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When you try to understand a statement like this,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first think about the familiar cases, e.g.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=10 or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=2.</a:t>
            </a:r>
          </a:p>
          <a:p>
            <a:pPr eaLnBrk="1" hangingPunct="1">
              <a:lnSpc>
                <a:spcPct val="150000"/>
              </a:lnSpc>
            </a:pPr>
            <a:endParaRPr lang="en-US" altLang="zh-TW"/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When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=2, it says that if </a:t>
            </a: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c</a:t>
            </a:r>
            <a:r>
              <a:rPr lang="en-US" altLang="zh-TW"/>
              <a:t> have the same parity,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and </a:t>
            </a:r>
            <a:r>
              <a:rPr lang="en-US" altLang="zh-TW">
                <a:solidFill>
                  <a:srgbClr val="0000CC"/>
                </a:solidFill>
              </a:rPr>
              <a:t>b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d</a:t>
            </a:r>
            <a:r>
              <a:rPr lang="en-US" altLang="zh-TW"/>
              <a:t> have the same parity,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then </a:t>
            </a:r>
            <a:r>
              <a:rPr lang="en-US" altLang="zh-TW">
                <a:solidFill>
                  <a:srgbClr val="0000CC"/>
                </a:solidFill>
              </a:rPr>
              <a:t>a+b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c+d</a:t>
            </a:r>
            <a:r>
              <a:rPr lang="en-US" altLang="zh-TW"/>
              <a:t> have the same parity.</a:t>
            </a:r>
          </a:p>
          <a:p>
            <a:pPr eaLnBrk="1" hangingPunct="1">
              <a:lnSpc>
                <a:spcPct val="150000"/>
              </a:lnSpc>
            </a:pPr>
            <a:endParaRPr lang="en-US" altLang="zh-TW"/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When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=10, it says that if </a:t>
            </a: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c</a:t>
            </a:r>
            <a:r>
              <a:rPr lang="en-US" altLang="zh-TW"/>
              <a:t> have the same last digit,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and </a:t>
            </a:r>
            <a:r>
              <a:rPr lang="en-US" altLang="zh-TW">
                <a:solidFill>
                  <a:srgbClr val="0000CC"/>
                </a:solidFill>
              </a:rPr>
              <a:t>b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d</a:t>
            </a:r>
            <a:r>
              <a:rPr lang="en-US" altLang="zh-TW"/>
              <a:t> have the same last digit,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then </a:t>
            </a:r>
            <a:r>
              <a:rPr lang="en-US" altLang="zh-TW">
                <a:solidFill>
                  <a:srgbClr val="0000CC"/>
                </a:solidFill>
              </a:rPr>
              <a:t>a+b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c+d</a:t>
            </a:r>
            <a:r>
              <a:rPr lang="en-US" altLang="zh-TW"/>
              <a:t> have the same last digit.</a:t>
            </a:r>
          </a:p>
          <a:p>
            <a:pPr eaLnBrk="1" hangingPunct="1">
              <a:lnSpc>
                <a:spcPct val="150000"/>
              </a:lnSpc>
            </a:pPr>
            <a:endParaRPr lang="en-US" altLang="zh-TW"/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And the lemma says that the same principle applied for all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41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14400" y="1295400"/>
            <a:ext cx="5638800" cy="838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i="1">
                <a:latin typeface="Comic Sans MS" pitchFamily="66" charset="0"/>
                <a:sym typeface="Euclid Symbol" pitchFamily="18" charset="2"/>
              </a:rPr>
              <a:t>Lemma</a:t>
            </a:r>
            <a:r>
              <a:rPr lang="en-US" altLang="en-US" sz="1800" b="1">
                <a:latin typeface="Comic Sans MS" pitchFamily="66" charset="0"/>
                <a:sym typeface="Euclid Symbol" pitchFamily="18" charset="2"/>
              </a:rPr>
              <a:t>: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If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 (mod n), 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and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d (mod n)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then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           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a+b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c+d (mod n).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43263" y="457200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Addition</a:t>
            </a:r>
          </a:p>
        </p:txBody>
      </p:sp>
      <p:sp>
        <p:nvSpPr>
          <p:cNvPr id="867332" name="Text Box 4"/>
          <p:cNvSpPr txBox="1">
            <a:spLocks noChangeArrowheads="1"/>
          </p:cNvSpPr>
          <p:nvPr/>
        </p:nvSpPr>
        <p:spPr bwMode="auto">
          <a:xfrm>
            <a:off x="838200" y="2559050"/>
            <a:ext cx="6840538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Example 1  	13 </a:t>
            </a:r>
            <a:r>
              <a:rPr kumimoji="0" lang="en-US" altLang="en-US">
                <a:sym typeface="Euclid Symbol" pitchFamily="18" charset="2"/>
              </a:rPr>
              <a:t> 1 (mod 3),   25  1 (mod 3)  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               	               =&gt;   12 + 25 (mod 3)  1 + 1 (mod 3)  2 (mod 3)</a:t>
            </a:r>
          </a:p>
          <a:p>
            <a:pPr eaLnBrk="1" hangingPunct="1">
              <a:lnSpc>
                <a:spcPct val="150000"/>
              </a:lnSpc>
            </a:pPr>
            <a:endParaRPr kumimoji="0" lang="en-US" altLang="en-US">
              <a:sym typeface="Euclid Symbol" pitchFamily="18" charset="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Example 2	87  2 (mod 17),   222  1 (mod 17)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		=&gt;   87 + 222 (mod 17)  2 + 1 (mod 17)  3 (mod 17)</a:t>
            </a:r>
          </a:p>
          <a:p>
            <a:pPr eaLnBrk="1" hangingPunct="1">
              <a:lnSpc>
                <a:spcPct val="150000"/>
              </a:lnSpc>
            </a:pPr>
            <a:endParaRPr kumimoji="0" lang="en-US" altLang="en-US">
              <a:sym typeface="Euclid Symbol" pitchFamily="18" charset="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Example 3	101  2 (mod 11),  141  -2 (mod 11)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		=&gt;   101 + 141 (mod 11)  0 (mod 11)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67333" name="Text Box 5"/>
          <p:cNvSpPr txBox="1">
            <a:spLocks noChangeArrowheads="1"/>
          </p:cNvSpPr>
          <p:nvPr/>
        </p:nvSpPr>
        <p:spPr bwMode="auto">
          <a:xfrm>
            <a:off x="914400" y="5791200"/>
            <a:ext cx="6334125" cy="712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In particular, when computing </a:t>
            </a:r>
            <a:r>
              <a:rPr lang="en-US" altLang="zh-TW">
                <a:solidFill>
                  <a:srgbClr val="0000CC"/>
                </a:solidFill>
              </a:rPr>
              <a:t>a+b mod n</a:t>
            </a:r>
            <a:r>
              <a:rPr lang="en-US" altLang="zh-TW"/>
              <a:t>, we can first replace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by </a:t>
            </a:r>
            <a:r>
              <a:rPr lang="en-US" altLang="zh-TW">
                <a:solidFill>
                  <a:srgbClr val="0000CC"/>
                </a:solidFill>
              </a:rPr>
              <a:t>a mod n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b</a:t>
            </a:r>
            <a:r>
              <a:rPr lang="en-US" altLang="zh-TW"/>
              <a:t> by </a:t>
            </a:r>
            <a:r>
              <a:rPr lang="en-US" altLang="zh-TW">
                <a:solidFill>
                  <a:srgbClr val="0000CC"/>
                </a:solidFill>
              </a:rPr>
              <a:t>b mod n</a:t>
            </a:r>
            <a:r>
              <a:rPr lang="en-US" altLang="zh-TW"/>
              <a:t>, so that the computation is faster.</a:t>
            </a:r>
          </a:p>
        </p:txBody>
      </p:sp>
    </p:spTree>
    <p:extLst>
      <p:ext uri="{BB962C8B-B14F-4D97-AF65-F5344CB8AC3E}">
        <p14:creationId xmlns:p14="http://schemas.microsoft.com/office/powerpoint/2010/main" val="128817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733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66800" y="1143000"/>
            <a:ext cx="5638800" cy="838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i="1">
                <a:latin typeface="Comic Sans MS" pitchFamily="66" charset="0"/>
                <a:sym typeface="Euclid Symbol" pitchFamily="18" charset="2"/>
              </a:rPr>
              <a:t>Lemma</a:t>
            </a:r>
            <a:r>
              <a:rPr lang="en-US" altLang="en-US" sz="1800" b="1">
                <a:latin typeface="Comic Sans MS" pitchFamily="66" charset="0"/>
                <a:sym typeface="Euclid Symbol" pitchFamily="18" charset="2"/>
              </a:rPr>
              <a:t>: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If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 (mod n), 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and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d (mod n)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then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           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a+b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c+d (mod n).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43263" y="457200"/>
            <a:ext cx="270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Addition</a:t>
            </a: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1096963" y="2397125"/>
            <a:ext cx="6962775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a  c (mod n)   =&gt;   a = c + nx for some integer x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b  d (mod n)  =&gt;   b = d + ny for some integer y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To show a+b  c+d (mod n), it is equivalent to showing that n | (a+b-c-d).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Consider a+b-c-d.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a+b-c-d = (c+nx) + (d+ny) – c –d = nx + ny.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It is clear that n | nx + ny.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Therefore, n | a+b-c-d.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We conclude that a+b  c+d (mod n).	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028700" y="2133600"/>
            <a:ext cx="7200900" cy="4419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1143000" y="2209800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 u="sng"/>
              <a:t>Proof</a:t>
            </a:r>
            <a:r>
              <a:rPr lang="en-US" altLang="zh-TW" sz="1800"/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51158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990600" y="1439863"/>
            <a:ext cx="5638800" cy="838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i="1">
                <a:latin typeface="Comic Sans MS" pitchFamily="66" charset="0"/>
                <a:sym typeface="Euclid Symbol" pitchFamily="18" charset="2"/>
              </a:rPr>
              <a:t>Lemma</a:t>
            </a:r>
            <a:r>
              <a:rPr lang="en-US" altLang="en-US" sz="1800" b="1">
                <a:latin typeface="Comic Sans MS" pitchFamily="66" charset="0"/>
                <a:sym typeface="Euclid Symbol" pitchFamily="18" charset="2"/>
              </a:rPr>
              <a:t>: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If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 (mod n), 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and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d (mod n)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then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           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cd (mod n).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889250" y="457200"/>
            <a:ext cx="343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Multiplication</a:t>
            </a:r>
          </a:p>
        </p:txBody>
      </p:sp>
      <p:sp>
        <p:nvSpPr>
          <p:cNvPr id="819205" name="Text Box 5"/>
          <p:cNvSpPr txBox="1">
            <a:spLocks noChangeArrowheads="1"/>
          </p:cNvSpPr>
          <p:nvPr/>
        </p:nvSpPr>
        <p:spPr bwMode="auto">
          <a:xfrm>
            <a:off x="1039813" y="2659063"/>
            <a:ext cx="7367587" cy="290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Example 1  	9876 </a:t>
            </a:r>
            <a:r>
              <a:rPr kumimoji="0" lang="en-US" altLang="en-US">
                <a:sym typeface="Euclid Symbol" pitchFamily="18" charset="2"/>
              </a:rPr>
              <a:t> 6 (mod 10),   17642  2 (mod 10)  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               		=&gt;   9876 * 17642 (mod 10)  6 * 2 (mod 10)  2 (mod 10)</a:t>
            </a:r>
          </a:p>
          <a:p>
            <a:pPr eaLnBrk="1" hangingPunct="1">
              <a:lnSpc>
                <a:spcPct val="150000"/>
              </a:lnSpc>
            </a:pPr>
            <a:endParaRPr kumimoji="0" lang="en-US" altLang="en-US">
              <a:sym typeface="Euclid Symbol" pitchFamily="18" charset="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Example 2	10987  1 (mod 2),   28663  1 (mod 2)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		=&gt;   10987 * 28663 (mod 2)   1 (mod 2)</a:t>
            </a:r>
          </a:p>
          <a:p>
            <a:pPr eaLnBrk="1" hangingPunct="1">
              <a:lnSpc>
                <a:spcPct val="150000"/>
              </a:lnSpc>
            </a:pPr>
            <a:endParaRPr kumimoji="0" lang="en-US" altLang="en-US">
              <a:sym typeface="Euclid Symbol" pitchFamily="18" charset="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Example 3	1000  -1 (mod 7),  1000000  1 (mod 7)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		=&gt;   1000 * 1000000 (mod 7)  -1 * 1 (mod 7)  -1 (mod 7)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19207" name="Text Box 7"/>
          <p:cNvSpPr txBox="1">
            <a:spLocks noChangeArrowheads="1"/>
          </p:cNvSpPr>
          <p:nvPr/>
        </p:nvSpPr>
        <p:spPr bwMode="auto">
          <a:xfrm>
            <a:off x="914400" y="5791200"/>
            <a:ext cx="6334125" cy="712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In particular, when computing </a:t>
            </a:r>
            <a:r>
              <a:rPr lang="en-US" altLang="zh-TW">
                <a:solidFill>
                  <a:srgbClr val="0000CC"/>
                </a:solidFill>
              </a:rPr>
              <a:t>ab mod n</a:t>
            </a:r>
            <a:r>
              <a:rPr lang="en-US" altLang="zh-TW"/>
              <a:t>, we can first replace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>
                <a:solidFill>
                  <a:srgbClr val="0000CC"/>
                </a:solidFill>
              </a:rPr>
              <a:t>a</a:t>
            </a:r>
            <a:r>
              <a:rPr lang="en-US" altLang="zh-TW"/>
              <a:t> by </a:t>
            </a:r>
            <a:r>
              <a:rPr lang="en-US" altLang="zh-TW">
                <a:solidFill>
                  <a:srgbClr val="0000CC"/>
                </a:solidFill>
              </a:rPr>
              <a:t>a mod n</a:t>
            </a:r>
            <a:r>
              <a:rPr lang="en-US" altLang="zh-TW"/>
              <a:t> and </a:t>
            </a:r>
            <a:r>
              <a:rPr lang="en-US" altLang="zh-TW">
                <a:solidFill>
                  <a:srgbClr val="0000CC"/>
                </a:solidFill>
              </a:rPr>
              <a:t>b</a:t>
            </a:r>
            <a:r>
              <a:rPr lang="en-US" altLang="zh-TW"/>
              <a:t> by </a:t>
            </a:r>
            <a:r>
              <a:rPr lang="en-US" altLang="zh-TW">
                <a:solidFill>
                  <a:srgbClr val="0000CC"/>
                </a:solidFill>
              </a:rPr>
              <a:t>b mod n</a:t>
            </a:r>
            <a:r>
              <a:rPr lang="en-US" altLang="zh-TW"/>
              <a:t>, so that the computation is faster.</a:t>
            </a:r>
          </a:p>
        </p:txBody>
      </p:sp>
    </p:spTree>
    <p:extLst>
      <p:ext uri="{BB962C8B-B14F-4D97-AF65-F5344CB8AC3E}">
        <p14:creationId xmlns:p14="http://schemas.microsoft.com/office/powerpoint/2010/main" val="76154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143000" y="1219200"/>
            <a:ext cx="5638800" cy="838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PMingLiU" pitchFamily="18" charset="-12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1800" b="1" i="1">
                <a:latin typeface="Comic Sans MS" pitchFamily="66" charset="0"/>
                <a:sym typeface="Euclid Symbol" pitchFamily="18" charset="2"/>
              </a:rPr>
              <a:t>Lemma</a:t>
            </a:r>
            <a:r>
              <a:rPr lang="en-US" altLang="en-US" sz="1800" b="1">
                <a:latin typeface="Comic Sans MS" pitchFamily="66" charset="0"/>
                <a:sym typeface="Euclid Symbol" pitchFamily="18" charset="2"/>
              </a:rPr>
              <a:t>: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If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 (mod n), 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and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d (mod n)</a:t>
            </a: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then       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1800">
                <a:latin typeface="Comic Sans MS" pitchFamily="66" charset="0"/>
                <a:sym typeface="Euclid Symbol" pitchFamily="18" charset="2"/>
              </a:rPr>
              <a:t>            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</a:rPr>
              <a:t>ab </a:t>
            </a:r>
            <a:r>
              <a:rPr lang="en-US" altLang="en-US" sz="1800">
                <a:solidFill>
                  <a:srgbClr val="0000CC"/>
                </a:solidFill>
                <a:latin typeface="Comic Sans MS" pitchFamily="66" charset="0"/>
                <a:sym typeface="Euclid Symbol" pitchFamily="18" charset="2"/>
              </a:rPr>
              <a:t> cd (mod n).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889250" y="457200"/>
            <a:ext cx="343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Modular Multiplication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1216025" y="2743200"/>
            <a:ext cx="6583363" cy="375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en-US">
                <a:sym typeface="Euclid Symbol" pitchFamily="18" charset="2"/>
              </a:rPr>
              <a:t>a  c (mod n)   =&gt;   a = c + nx for some integer x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b  d (mod n)  =&gt;   b = d + ny for some integer y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To show ab  cd (mod n), it is equivalent to showing that n | (ab-cd).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Consider ab-cd.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ab-cd = (c+nx) (d+ny) – cd 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en-US">
                <a:sym typeface="Euclid Symbol" pitchFamily="18" charset="2"/>
              </a:rPr>
              <a:t>= cd + dnx + cny + n</a:t>
            </a:r>
            <a:r>
              <a:rPr kumimoji="0" lang="en-US" altLang="en-US" baseline="30000">
                <a:sym typeface="Euclid Symbol" pitchFamily="18" charset="2"/>
              </a:rPr>
              <a:t>2</a:t>
            </a:r>
            <a:r>
              <a:rPr kumimoji="0" lang="en-US" altLang="en-US">
                <a:sym typeface="Euclid Symbol" pitchFamily="18" charset="2"/>
              </a:rPr>
              <a:t>xy – cd = n(dx + cy + nxy).</a:t>
            </a:r>
          </a:p>
          <a:p>
            <a:pPr eaLnBrk="1" hangingPunct="1">
              <a:lnSpc>
                <a:spcPct val="150000"/>
              </a:lnSpc>
            </a:pPr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It is clear that n | n(dx + cy + nxy).  Therefore, n | ab-cd.</a:t>
            </a:r>
          </a:p>
          <a:p>
            <a:pPr eaLnBrk="1" hangingPunct="1"/>
            <a:endParaRPr kumimoji="0" lang="en-US" altLang="en-US">
              <a:sym typeface="Euclid Symbol" pitchFamily="18" charset="2"/>
            </a:endParaRPr>
          </a:p>
          <a:p>
            <a:pPr eaLnBrk="1" hangingPunct="1"/>
            <a:r>
              <a:rPr kumimoji="0" lang="en-US" altLang="en-US">
                <a:sym typeface="Euclid Symbol" pitchFamily="18" charset="2"/>
              </a:rPr>
              <a:t>We conclude that ab  cd (mod n).	</a:t>
            </a: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143000" y="2209800"/>
            <a:ext cx="6705600" cy="4419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1219200" y="2286000"/>
            <a:ext cx="109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 u="sng"/>
              <a:t>Proof</a:t>
            </a:r>
            <a:r>
              <a:rPr lang="en-US" altLang="zh-TW" sz="1800"/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60252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511550" y="457200"/>
            <a:ext cx="205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This Lecture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712913" y="2514600"/>
            <a:ext cx="567848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</a:t>
            </a:r>
            <a:r>
              <a:rPr lang="en-US" altLang="zh-TW">
                <a:solidFill>
                  <a:schemeClr val="bg2"/>
                </a:solidFill>
              </a:rPr>
              <a:t>Basic rule of modular addition and modular multiplication</a:t>
            </a:r>
          </a:p>
          <a:p>
            <a:pPr eaLnBrk="1" hangingPunct="1">
              <a:buClr>
                <a:srgbClr val="A50021"/>
              </a:buClr>
              <a:buFontTx/>
              <a:buChar char="•"/>
            </a:pPr>
            <a:endParaRPr lang="en-US" altLang="zh-TW">
              <a:solidFill>
                <a:schemeClr val="bg2"/>
              </a:solidFill>
            </a:endParaRPr>
          </a:p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Applications: Fast exponentiation and fast division test</a:t>
            </a:r>
          </a:p>
        </p:txBody>
      </p:sp>
    </p:spTree>
    <p:extLst>
      <p:ext uri="{BB962C8B-B14F-4D97-AF65-F5344CB8AC3E}">
        <p14:creationId xmlns:p14="http://schemas.microsoft.com/office/powerpoint/2010/main" val="9984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001963" y="457200"/>
            <a:ext cx="3094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Exponentiation</a:t>
            </a:r>
          </a:p>
        </p:txBody>
      </p:sp>
      <p:sp>
        <p:nvSpPr>
          <p:cNvPr id="821253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362267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/>
              <a:t>144</a:t>
            </a:r>
            <a:r>
              <a:rPr lang="en-US" altLang="zh-TW" sz="1800" baseline="30000"/>
              <a:t>4</a:t>
            </a:r>
            <a:r>
              <a:rPr lang="en-US" altLang="zh-TW" sz="1800"/>
              <a:t> mod 713 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144 * 144 * 144 * 144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20736 * 144 * 144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59 * 144 * 144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8496 * 144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653 * 144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94032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629 mod 713</a:t>
            </a:r>
          </a:p>
        </p:txBody>
      </p:sp>
      <p:sp>
        <p:nvSpPr>
          <p:cNvPr id="821254" name="Line 6"/>
          <p:cNvSpPr>
            <a:spLocks noChangeShapeType="1"/>
          </p:cNvSpPr>
          <p:nvPr/>
        </p:nvSpPr>
        <p:spPr bwMode="auto">
          <a:xfrm flipV="1">
            <a:off x="4572000" y="2057400"/>
            <a:ext cx="1371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55" name="Text Box 7"/>
          <p:cNvSpPr txBox="1">
            <a:spLocks noChangeArrowheads="1"/>
          </p:cNvSpPr>
          <p:nvPr/>
        </p:nvSpPr>
        <p:spPr bwMode="auto">
          <a:xfrm>
            <a:off x="5954713" y="1235075"/>
            <a:ext cx="2503487" cy="1812925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20736 * 20736 mod 713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= 59 * 59 mod 713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= 3481 mod 713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= 629 mod 713</a:t>
            </a:r>
          </a:p>
        </p:txBody>
      </p:sp>
      <p:sp>
        <p:nvSpPr>
          <p:cNvPr id="821256" name="Text Box 8"/>
          <p:cNvSpPr txBox="1">
            <a:spLocks noChangeArrowheads="1"/>
          </p:cNvSpPr>
          <p:nvPr/>
        </p:nvSpPr>
        <p:spPr bwMode="auto">
          <a:xfrm>
            <a:off x="4572000" y="3549650"/>
            <a:ext cx="3100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Because 20736 </a:t>
            </a:r>
            <a:r>
              <a:rPr kumimoji="0" lang="en-US" altLang="en-US">
                <a:sym typeface="Euclid Symbol" pitchFamily="18" charset="2"/>
              </a:rPr>
              <a:t> 59 (mod 713)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21257" name="Text Box 9"/>
          <p:cNvSpPr txBox="1">
            <a:spLocks noChangeArrowheads="1"/>
          </p:cNvSpPr>
          <p:nvPr/>
        </p:nvSpPr>
        <p:spPr bwMode="auto">
          <a:xfrm>
            <a:off x="4595813" y="4648200"/>
            <a:ext cx="3100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Because 653 </a:t>
            </a:r>
            <a:r>
              <a:rPr kumimoji="0" lang="en-US" altLang="en-US">
                <a:sym typeface="Euclid Symbol" pitchFamily="18" charset="2"/>
              </a:rPr>
              <a:t> 8496 (mod 713)</a:t>
            </a:r>
            <a:endParaRPr kumimoji="0" lang="en-US" altLang="zh-TW">
              <a:sym typeface="Euclid Symbol" pitchFamily="18" charset="2"/>
            </a:endParaRPr>
          </a:p>
        </p:txBody>
      </p:sp>
      <p:sp>
        <p:nvSpPr>
          <p:cNvPr id="821258" name="Text Box 10"/>
          <p:cNvSpPr txBox="1">
            <a:spLocks noChangeArrowheads="1"/>
          </p:cNvSpPr>
          <p:nvPr/>
        </p:nvSpPr>
        <p:spPr bwMode="auto">
          <a:xfrm>
            <a:off x="4800600" y="1981200"/>
            <a:ext cx="1006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shortcut</a:t>
            </a:r>
          </a:p>
        </p:txBody>
      </p:sp>
    </p:spTree>
    <p:extLst>
      <p:ext uri="{BB962C8B-B14F-4D97-AF65-F5344CB8AC3E}">
        <p14:creationId xmlns:p14="http://schemas.microsoft.com/office/powerpoint/2010/main" val="295806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4" grpId="0" animBg="1"/>
      <p:bldP spid="821256" grpId="0"/>
      <p:bldP spid="821257" grpId="0"/>
      <p:bldP spid="82125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90863" y="457200"/>
            <a:ext cx="292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Repeated Squaring</a:t>
            </a:r>
          </a:p>
        </p:txBody>
      </p:sp>
      <p:sp>
        <p:nvSpPr>
          <p:cNvPr id="868355" name="Text Box 3"/>
          <p:cNvSpPr txBox="1">
            <a:spLocks noChangeArrowheads="1"/>
          </p:cNvSpPr>
          <p:nvPr/>
        </p:nvSpPr>
        <p:spPr bwMode="auto">
          <a:xfrm>
            <a:off x="808038" y="2252663"/>
            <a:ext cx="28829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/>
              <a:t>144</a:t>
            </a:r>
            <a:r>
              <a:rPr lang="en-US" altLang="zh-TW" sz="1800" baseline="30000"/>
              <a:t>50</a:t>
            </a:r>
            <a:r>
              <a:rPr lang="en-US" altLang="zh-TW" sz="1800"/>
              <a:t> mod 713 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</a:t>
            </a:r>
            <a:r>
              <a:rPr lang="en-US" altLang="zh-TW"/>
              <a:t>144</a:t>
            </a:r>
            <a:r>
              <a:rPr lang="en-US" altLang="zh-TW" baseline="30000"/>
              <a:t>32</a:t>
            </a:r>
            <a:r>
              <a:rPr lang="en-US" altLang="zh-TW" sz="1800"/>
              <a:t> </a:t>
            </a:r>
            <a:r>
              <a:rPr lang="en-US" altLang="zh-TW"/>
              <a:t>144</a:t>
            </a:r>
            <a:r>
              <a:rPr lang="en-US" altLang="zh-TW" baseline="30000"/>
              <a:t>16</a:t>
            </a:r>
            <a:r>
              <a:rPr lang="en-US" altLang="zh-TW" sz="1800"/>
              <a:t> </a:t>
            </a:r>
            <a:r>
              <a:rPr lang="en-US" altLang="zh-TW"/>
              <a:t>144</a:t>
            </a:r>
            <a:r>
              <a:rPr lang="en-US" altLang="zh-TW" baseline="30000"/>
              <a:t>2</a:t>
            </a:r>
            <a:r>
              <a:rPr lang="en-US" altLang="zh-TW" sz="1800"/>
              <a:t>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648</a:t>
            </a:r>
            <a:r>
              <a:rPr lang="el-GR" altLang="zh-TW" sz="1800"/>
              <a:t>·</a:t>
            </a:r>
            <a:r>
              <a:rPr lang="en-US" altLang="zh-TW" sz="1800"/>
              <a:t>485</a:t>
            </a:r>
            <a:r>
              <a:rPr lang="el-GR" altLang="zh-TW" sz="1800"/>
              <a:t>·</a:t>
            </a:r>
            <a:r>
              <a:rPr lang="en-US" altLang="zh-TW" sz="1800"/>
              <a:t>59 mod 713</a:t>
            </a:r>
          </a:p>
          <a:p>
            <a:pPr eaLnBrk="1" hangingPunct="1"/>
            <a:endParaRPr lang="en-US" altLang="zh-TW" sz="1800"/>
          </a:p>
          <a:p>
            <a:pPr eaLnBrk="1" hangingPunct="1"/>
            <a:r>
              <a:rPr lang="en-US" altLang="zh-TW" sz="1800"/>
              <a:t>= 242</a:t>
            </a:r>
          </a:p>
        </p:txBody>
      </p:sp>
      <p:sp>
        <p:nvSpPr>
          <p:cNvPr id="868356" name="Text Box 4"/>
          <p:cNvSpPr txBox="1">
            <a:spLocks noChangeArrowheads="1"/>
          </p:cNvSpPr>
          <p:nvPr/>
        </p:nvSpPr>
        <p:spPr bwMode="auto">
          <a:xfrm>
            <a:off x="5334000" y="1219200"/>
            <a:ext cx="2473325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144</a:t>
            </a:r>
            <a:r>
              <a:rPr lang="en-US" altLang="zh-TW" baseline="30000"/>
              <a:t>2</a:t>
            </a:r>
            <a:r>
              <a:rPr lang="en-US" altLang="zh-TW"/>
              <a:t> mod 713 = 59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144</a:t>
            </a:r>
            <a:r>
              <a:rPr lang="en-US" altLang="zh-TW" baseline="30000"/>
              <a:t>4</a:t>
            </a:r>
            <a:r>
              <a:rPr lang="en-US" altLang="zh-TW"/>
              <a:t> mod 713 </a:t>
            </a:r>
          </a:p>
          <a:p>
            <a:pPr eaLnBrk="1" hangingPunct="1"/>
            <a:r>
              <a:rPr lang="en-US" altLang="zh-TW"/>
              <a:t>= 144</a:t>
            </a:r>
            <a:r>
              <a:rPr lang="en-US" altLang="zh-TW" baseline="30000"/>
              <a:t>2 </a:t>
            </a:r>
            <a:r>
              <a:rPr lang="el-GR" altLang="zh-TW" baseline="30000"/>
              <a:t>·</a:t>
            </a:r>
            <a:r>
              <a:rPr lang="en-US" altLang="zh-TW"/>
              <a:t>144</a:t>
            </a:r>
            <a:r>
              <a:rPr lang="en-US" altLang="zh-TW" baseline="30000"/>
              <a:t>2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59</a:t>
            </a:r>
            <a:r>
              <a:rPr lang="el-GR" altLang="zh-TW"/>
              <a:t>·</a:t>
            </a:r>
            <a:r>
              <a:rPr lang="en-US" altLang="zh-TW"/>
              <a:t>59 mod 713</a:t>
            </a:r>
            <a:endParaRPr lang="el-GR" altLang="zh-TW"/>
          </a:p>
          <a:p>
            <a:pPr eaLnBrk="1" hangingPunct="1"/>
            <a:r>
              <a:rPr lang="en-US" altLang="zh-TW"/>
              <a:t>= 629 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144</a:t>
            </a:r>
            <a:r>
              <a:rPr lang="en-US" altLang="zh-TW" baseline="30000"/>
              <a:t>8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144</a:t>
            </a:r>
            <a:r>
              <a:rPr lang="en-US" altLang="zh-TW" baseline="30000"/>
              <a:t>4</a:t>
            </a:r>
            <a:r>
              <a:rPr lang="el-GR" altLang="zh-TW"/>
              <a:t>·</a:t>
            </a:r>
            <a:r>
              <a:rPr lang="en-US" altLang="zh-TW"/>
              <a:t>144</a:t>
            </a:r>
            <a:r>
              <a:rPr lang="en-US" altLang="zh-TW" baseline="30000"/>
              <a:t>4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629</a:t>
            </a:r>
            <a:r>
              <a:rPr lang="el-GR" altLang="zh-TW"/>
              <a:t>·</a:t>
            </a:r>
            <a:r>
              <a:rPr lang="en-US" altLang="zh-TW"/>
              <a:t>629 mod 713</a:t>
            </a:r>
          </a:p>
          <a:p>
            <a:pPr eaLnBrk="1" hangingPunct="1"/>
            <a:r>
              <a:rPr lang="en-US" altLang="zh-TW"/>
              <a:t>= 639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144</a:t>
            </a:r>
            <a:r>
              <a:rPr lang="en-US" altLang="zh-TW" baseline="30000"/>
              <a:t>16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144</a:t>
            </a:r>
            <a:r>
              <a:rPr lang="en-US" altLang="zh-TW" baseline="30000"/>
              <a:t>8</a:t>
            </a:r>
            <a:r>
              <a:rPr lang="el-GR" altLang="zh-TW"/>
              <a:t>·</a:t>
            </a:r>
            <a:r>
              <a:rPr lang="en-US" altLang="zh-TW"/>
              <a:t>144</a:t>
            </a:r>
            <a:r>
              <a:rPr lang="en-US" altLang="zh-TW" baseline="30000"/>
              <a:t>8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639</a:t>
            </a:r>
            <a:r>
              <a:rPr lang="el-GR" altLang="zh-TW"/>
              <a:t>·</a:t>
            </a:r>
            <a:r>
              <a:rPr lang="en-US" altLang="zh-TW"/>
              <a:t>639 mod 713</a:t>
            </a:r>
          </a:p>
          <a:p>
            <a:pPr eaLnBrk="1" hangingPunct="1"/>
            <a:r>
              <a:rPr lang="en-US" altLang="zh-TW"/>
              <a:t>= 485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144</a:t>
            </a:r>
            <a:r>
              <a:rPr lang="en-US" altLang="zh-TW" baseline="30000"/>
              <a:t>32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144</a:t>
            </a:r>
            <a:r>
              <a:rPr lang="en-US" altLang="zh-TW" baseline="30000"/>
              <a:t>16</a:t>
            </a:r>
            <a:r>
              <a:rPr lang="el-GR" altLang="zh-TW"/>
              <a:t>·</a:t>
            </a:r>
            <a:r>
              <a:rPr lang="en-US" altLang="zh-TW"/>
              <a:t>144</a:t>
            </a:r>
            <a:r>
              <a:rPr lang="en-US" altLang="zh-TW" baseline="30000"/>
              <a:t>16</a:t>
            </a:r>
            <a:r>
              <a:rPr lang="en-US" altLang="zh-TW"/>
              <a:t> mod 713</a:t>
            </a:r>
          </a:p>
          <a:p>
            <a:pPr eaLnBrk="1" hangingPunct="1"/>
            <a:r>
              <a:rPr lang="en-US" altLang="zh-TW"/>
              <a:t>= 485</a:t>
            </a:r>
            <a:r>
              <a:rPr lang="el-GR" altLang="zh-TW"/>
              <a:t>·</a:t>
            </a:r>
            <a:r>
              <a:rPr lang="en-US" altLang="zh-TW"/>
              <a:t>485 mod 713</a:t>
            </a:r>
          </a:p>
          <a:p>
            <a:pPr eaLnBrk="1" hangingPunct="1"/>
            <a:r>
              <a:rPr lang="en-US" altLang="zh-TW"/>
              <a:t>= 648</a:t>
            </a:r>
          </a:p>
        </p:txBody>
      </p:sp>
      <p:sp>
        <p:nvSpPr>
          <p:cNvPr id="868357" name="Text Box 5"/>
          <p:cNvSpPr txBox="1">
            <a:spLocks noChangeArrowheads="1"/>
          </p:cNvSpPr>
          <p:nvPr/>
        </p:nvSpPr>
        <p:spPr bwMode="auto">
          <a:xfrm>
            <a:off x="838200" y="1524000"/>
            <a:ext cx="3017838" cy="37623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1800"/>
              <a:t>Note that 50 = 32 + 16 + 2</a:t>
            </a:r>
          </a:p>
        </p:txBody>
      </p:sp>
      <p:sp>
        <p:nvSpPr>
          <p:cNvPr id="868358" name="Line 6"/>
          <p:cNvSpPr>
            <a:spLocks noChangeShapeType="1"/>
          </p:cNvSpPr>
          <p:nvPr/>
        </p:nvSpPr>
        <p:spPr bwMode="auto">
          <a:xfrm>
            <a:off x="1371600" y="3733800"/>
            <a:ext cx="381000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8359" name="Line 7"/>
          <p:cNvSpPr>
            <a:spLocks noChangeShapeType="1"/>
          </p:cNvSpPr>
          <p:nvPr/>
        </p:nvSpPr>
        <p:spPr bwMode="auto">
          <a:xfrm>
            <a:off x="1828800" y="3733800"/>
            <a:ext cx="33528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8360" name="Line 8"/>
          <p:cNvSpPr>
            <a:spLocks noChangeShapeType="1"/>
          </p:cNvSpPr>
          <p:nvPr/>
        </p:nvSpPr>
        <p:spPr bwMode="auto">
          <a:xfrm flipV="1">
            <a:off x="2362200" y="1447800"/>
            <a:ext cx="304800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357" grpId="0" animBg="1"/>
      <p:bldP spid="868358" grpId="0" animBg="1"/>
      <p:bldP spid="868359" grpId="0" animBg="1"/>
      <p:bldP spid="8683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563938" y="457200"/>
            <a:ext cx="1998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SPC &lt;= GCD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1309688"/>
            <a:ext cx="7258050" cy="3762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We will prove that spc(a,b) is actually a common divisor of a and b.</a:t>
            </a:r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2960688" y="1981200"/>
            <a:ext cx="3221037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First, show that spc(a,b) | a.</a:t>
            </a:r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762000" y="2590800"/>
            <a:ext cx="7535863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Suppose, by way of contradiction, that spc(a,b) does not divide a.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Then, by the Division Theorem,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		a = q x spc(a,b) + r       and       spc(a,b) &gt; r &gt; 0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Let spc(a,b) = sa + tb.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So r = a – q x spc(a,b) = a – q x (sa + tb) = (1-qs)a + qtb.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Thus r is an integer linear combination of a and b, and spc(a,b) &gt; r.</a:t>
            </a:r>
          </a:p>
          <a:p>
            <a:pPr eaLnBrk="1" hangingPunct="1">
              <a:lnSpc>
                <a:spcPct val="150000"/>
              </a:lnSpc>
              <a:buClr>
                <a:srgbClr val="A50021"/>
              </a:buClr>
              <a:buFontTx/>
              <a:buAutoNum type="arabicPeriod"/>
            </a:pPr>
            <a:r>
              <a:rPr lang="en-US" altLang="zh-TW"/>
              <a:t>This contradicts the definition of spc(a,b), and so r must be zero.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3276600" y="5638800"/>
            <a:ext cx="2519363" cy="376238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Similarly, spa(a,b) | b.</a:t>
            </a:r>
          </a:p>
        </p:txBody>
      </p:sp>
      <p:sp>
        <p:nvSpPr>
          <p:cNvPr id="277511" name="Text Box 7"/>
          <p:cNvSpPr txBox="1">
            <a:spLocks noChangeArrowheads="1"/>
          </p:cNvSpPr>
          <p:nvPr/>
        </p:nvSpPr>
        <p:spPr bwMode="auto">
          <a:xfrm>
            <a:off x="152400" y="6289675"/>
            <a:ext cx="8869363" cy="376238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So, spc(a,b) is a common divisor of a and b, thus by definition spc(a,b) &lt;= gcd(a,b).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 animBg="1"/>
      <p:bldP spid="277510" grpId="0" animBg="1"/>
      <p:bldP spid="2775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4200" y="457200"/>
            <a:ext cx="286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Division Test</a:t>
            </a:r>
          </a:p>
        </p:txBody>
      </p:sp>
      <p:sp>
        <p:nvSpPr>
          <p:cNvPr id="14339" name="Text Box 10"/>
          <p:cNvSpPr txBox="1">
            <a:spLocks noChangeArrowheads="1"/>
          </p:cNvSpPr>
          <p:nvPr/>
        </p:nvSpPr>
        <p:spPr bwMode="auto">
          <a:xfrm>
            <a:off x="577850" y="1371600"/>
            <a:ext cx="7996238" cy="7127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Using the basic rules for modular addition and modular multiplication,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we can derive some quick test to see if a big number is divisible by a small number.</a:t>
            </a:r>
          </a:p>
        </p:txBody>
      </p:sp>
      <p:sp>
        <p:nvSpPr>
          <p:cNvPr id="848907" name="Text Box 11"/>
          <p:cNvSpPr txBox="1">
            <a:spLocks noChangeArrowheads="1"/>
          </p:cNvSpPr>
          <p:nvPr/>
        </p:nvSpPr>
        <p:spPr bwMode="auto">
          <a:xfrm>
            <a:off x="569913" y="2514600"/>
            <a:ext cx="6627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Suppose we are given the decimal representation of a big number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.</a:t>
            </a:r>
          </a:p>
        </p:txBody>
      </p:sp>
      <p:sp>
        <p:nvSpPr>
          <p:cNvPr id="848908" name="Text Box 12"/>
          <p:cNvSpPr txBox="1">
            <a:spLocks noChangeArrowheads="1"/>
          </p:cNvSpPr>
          <p:nvPr/>
        </p:nvSpPr>
        <p:spPr bwMode="auto">
          <a:xfrm>
            <a:off x="609600" y="3036888"/>
            <a:ext cx="81248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To test if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is divisible by a small number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, of course we can do a division to check.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But can we do faster?</a:t>
            </a:r>
          </a:p>
        </p:txBody>
      </p:sp>
      <p:sp>
        <p:nvSpPr>
          <p:cNvPr id="848909" name="Text Box 13"/>
          <p:cNvSpPr txBox="1">
            <a:spLocks noChangeArrowheads="1"/>
          </p:cNvSpPr>
          <p:nvPr/>
        </p:nvSpPr>
        <p:spPr bwMode="auto">
          <a:xfrm>
            <a:off x="762000" y="4171950"/>
            <a:ext cx="792321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If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= 2, we just need to check whether the last digit of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is even or not.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If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= 10, we just need to check whether the last digit of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is 0 or not.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If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= 5, we just need to check whether the last digit of </a:t>
            </a:r>
            <a:r>
              <a:rPr lang="en-US" altLang="zh-TW">
                <a:solidFill>
                  <a:srgbClr val="0000CC"/>
                </a:solidFill>
              </a:rPr>
              <a:t>N</a:t>
            </a:r>
            <a:r>
              <a:rPr lang="en-US" altLang="zh-TW"/>
              <a:t> is either 5 or 0 or not.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What about when n=3?  When n=7?  When n=11?</a:t>
            </a:r>
          </a:p>
        </p:txBody>
      </p:sp>
    </p:spTree>
    <p:extLst>
      <p:ext uri="{BB962C8B-B14F-4D97-AF65-F5344CB8AC3E}">
        <p14:creationId xmlns:p14="http://schemas.microsoft.com/office/powerpoint/2010/main" val="2149706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90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124200" y="457200"/>
            <a:ext cx="286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Division Test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38200" y="1444625"/>
            <a:ext cx="5943600" cy="835025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/>
              <a:t>A number written in decimal divisible by 9 if and only if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/>
              <a:t>the sum of its digits is a multiple of 9? </a:t>
            </a:r>
          </a:p>
        </p:txBody>
      </p:sp>
      <p:sp>
        <p:nvSpPr>
          <p:cNvPr id="869380" name="Text Box 4"/>
          <p:cNvSpPr txBox="1">
            <a:spLocks noChangeArrowheads="1"/>
          </p:cNvSpPr>
          <p:nvPr/>
        </p:nvSpPr>
        <p:spPr bwMode="auto">
          <a:xfrm>
            <a:off x="838200" y="2752725"/>
            <a:ext cx="62896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Example 1.   9333234513171 is divisible by 9.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	    9+3+3+3+2+3+4+5+1+3+1+7+1 = 45 is divisible by 9.</a:t>
            </a:r>
          </a:p>
          <a:p>
            <a:pPr eaLnBrk="1" hangingPunct="1"/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Example 2.  128573649683 is not divisible by 9.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	    1+2+8+5+7+3+6+4+9+6+8+3 = 62 is not divisible by 9.</a:t>
            </a:r>
          </a:p>
        </p:txBody>
      </p:sp>
    </p:spTree>
    <p:extLst>
      <p:ext uri="{BB962C8B-B14F-4D97-AF65-F5344CB8AC3E}">
        <p14:creationId xmlns:p14="http://schemas.microsoft.com/office/powerpoint/2010/main" val="618662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838200" y="1295400"/>
            <a:ext cx="6477000" cy="835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/>
              <a:t>Claim</a:t>
            </a:r>
            <a:r>
              <a:rPr lang="en-US" altLang="en-US" b="1">
                <a:solidFill>
                  <a:srgbClr val="A50021"/>
                </a:solidFill>
              </a:rPr>
              <a:t>.</a:t>
            </a:r>
            <a:r>
              <a:rPr lang="en-US" altLang="en-US"/>
              <a:t> A number written in decimal is divisible by 9 if and only if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/>
              <a:t>the sum of its digits is a multiple of 9.</a:t>
            </a:r>
          </a:p>
        </p:txBody>
      </p:sp>
      <p:sp>
        <p:nvSpPr>
          <p:cNvPr id="849924" name="Rectangle 4"/>
          <p:cNvSpPr>
            <a:spLocks noChangeArrowheads="1"/>
          </p:cNvSpPr>
          <p:nvPr/>
        </p:nvSpPr>
        <p:spPr bwMode="auto">
          <a:xfrm>
            <a:off x="3375025" y="2386013"/>
            <a:ext cx="2095500" cy="346075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en-US"/>
              <a:t>Hint: 10 </a:t>
            </a:r>
            <a:r>
              <a:rPr kumimoji="0" lang="en-US" altLang="en-US">
                <a:sym typeface="Euclid Symbol" pitchFamily="18" charset="2"/>
              </a:rPr>
              <a:t></a:t>
            </a:r>
            <a:r>
              <a:rPr lang="en-US" altLang="en-US"/>
              <a:t> 1 (mod 9).</a:t>
            </a:r>
          </a:p>
        </p:txBody>
      </p:sp>
      <p:sp>
        <p:nvSpPr>
          <p:cNvPr id="849926" name="Text Box 6"/>
          <p:cNvSpPr txBox="1">
            <a:spLocks noChangeArrowheads="1"/>
          </p:cNvSpPr>
          <p:nvPr/>
        </p:nvSpPr>
        <p:spPr bwMode="auto">
          <a:xfrm>
            <a:off x="838200" y="2971800"/>
            <a:ext cx="5551488" cy="314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Let the decimal representation of N be d</a:t>
            </a:r>
            <a:r>
              <a:rPr lang="en-US" altLang="zh-TW" baseline="-25000"/>
              <a:t>k</a:t>
            </a:r>
            <a:r>
              <a:rPr lang="en-US" altLang="zh-TW"/>
              <a:t>d</a:t>
            </a:r>
            <a:r>
              <a:rPr lang="en-US" altLang="zh-TW" baseline="-25000"/>
              <a:t>k-1</a:t>
            </a:r>
            <a:r>
              <a:rPr lang="en-US" altLang="zh-TW"/>
              <a:t>d</a:t>
            </a:r>
            <a:r>
              <a:rPr lang="en-US" altLang="zh-TW" baseline="-25000"/>
              <a:t>k-2</a:t>
            </a:r>
            <a:r>
              <a:rPr lang="en-US" altLang="zh-TW"/>
              <a:t>…d</a:t>
            </a:r>
            <a:r>
              <a:rPr lang="en-US" altLang="zh-TW" baseline="-25000"/>
              <a:t>1</a:t>
            </a:r>
            <a:r>
              <a:rPr lang="en-US" altLang="zh-TW"/>
              <a:t>d</a:t>
            </a:r>
            <a:r>
              <a:rPr lang="en-US" altLang="zh-TW" baseline="-25000"/>
              <a:t>0.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This means that  N = d</a:t>
            </a:r>
            <a:r>
              <a:rPr lang="en-US" altLang="zh-TW" baseline="-25000"/>
              <a:t>k</a:t>
            </a:r>
            <a:r>
              <a:rPr lang="en-US" altLang="zh-TW"/>
              <a:t>10</a:t>
            </a:r>
            <a:r>
              <a:rPr lang="en-US" altLang="zh-TW" baseline="30000"/>
              <a:t>k</a:t>
            </a:r>
            <a:r>
              <a:rPr lang="en-US" altLang="zh-TW"/>
              <a:t> + d</a:t>
            </a:r>
            <a:r>
              <a:rPr lang="en-US" altLang="zh-TW" baseline="-25000"/>
              <a:t>k-1</a:t>
            </a:r>
            <a:r>
              <a:rPr lang="en-US" altLang="zh-TW"/>
              <a:t>10</a:t>
            </a:r>
            <a:r>
              <a:rPr lang="en-US" altLang="zh-TW" baseline="30000"/>
              <a:t>k-1</a:t>
            </a:r>
            <a:r>
              <a:rPr lang="en-US" altLang="zh-TW"/>
              <a:t> + … + d</a:t>
            </a:r>
            <a:r>
              <a:rPr lang="en-US" altLang="zh-TW" baseline="-25000"/>
              <a:t>1</a:t>
            </a:r>
            <a:r>
              <a:rPr lang="en-US" altLang="zh-TW"/>
              <a:t>10 + d</a:t>
            </a:r>
            <a:r>
              <a:rPr lang="en-US" altLang="zh-TW" baseline="-25000"/>
              <a:t>0</a:t>
            </a:r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Note that  d</a:t>
            </a:r>
            <a:r>
              <a:rPr lang="en-US" altLang="zh-TW" baseline="-25000"/>
              <a:t>i</a:t>
            </a:r>
            <a:r>
              <a:rPr lang="en-US" altLang="zh-TW"/>
              <a:t>10</a:t>
            </a:r>
            <a:r>
              <a:rPr lang="en-US" altLang="zh-TW" baseline="30000"/>
              <a:t>i </a:t>
            </a:r>
            <a:r>
              <a:rPr lang="en-US" altLang="zh-TW"/>
              <a:t>mod 9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= (d</a:t>
            </a:r>
            <a:r>
              <a:rPr lang="en-US" altLang="zh-TW" baseline="-25000"/>
              <a:t>i</a:t>
            </a:r>
            <a:r>
              <a:rPr lang="en-US" altLang="zh-TW"/>
              <a:t>) (10</a:t>
            </a:r>
            <a:r>
              <a:rPr lang="en-US" altLang="zh-TW" baseline="30000"/>
              <a:t>i</a:t>
            </a:r>
            <a:r>
              <a:rPr lang="en-US" altLang="zh-TW"/>
              <a:t> mod 9)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= (d</a:t>
            </a:r>
            <a:r>
              <a:rPr lang="en-US" altLang="zh-TW" baseline="-25000"/>
              <a:t>i</a:t>
            </a:r>
            <a:r>
              <a:rPr lang="en-US" altLang="zh-TW"/>
              <a:t>) (10 mod 9) (10 mod 9) … (10 mod 9)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= (d</a:t>
            </a:r>
            <a:r>
              <a:rPr lang="en-US" altLang="zh-TW" baseline="-25000"/>
              <a:t>i</a:t>
            </a:r>
            <a:r>
              <a:rPr lang="en-US" altLang="zh-TW"/>
              <a:t>) (1 mod 9) (1 mod 9) … (1 mod 9)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= d</a:t>
            </a:r>
            <a:r>
              <a:rPr lang="en-US" altLang="zh-TW" baseline="-25000"/>
              <a:t>i</a:t>
            </a:r>
            <a:r>
              <a:rPr lang="en-US" altLang="zh-TW"/>
              <a:t> mod 9</a:t>
            </a:r>
          </a:p>
        </p:txBody>
      </p:sp>
      <p:sp>
        <p:nvSpPr>
          <p:cNvPr id="849927" name="AutoShape 7"/>
          <p:cNvSpPr>
            <a:spLocks/>
          </p:cNvSpPr>
          <p:nvPr/>
        </p:nvSpPr>
        <p:spPr bwMode="auto">
          <a:xfrm rot="-5400000">
            <a:off x="3886200" y="3429000"/>
            <a:ext cx="304800" cy="3200400"/>
          </a:xfrm>
          <a:prstGeom prst="leftBrace">
            <a:avLst>
              <a:gd name="adj1" fmla="val 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49928" name="Text Box 8"/>
          <p:cNvSpPr txBox="1">
            <a:spLocks noChangeArrowheads="1"/>
          </p:cNvSpPr>
          <p:nvPr/>
        </p:nvSpPr>
        <p:spPr bwMode="auto">
          <a:xfrm>
            <a:off x="3657600" y="51054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i terms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3124200" y="457200"/>
            <a:ext cx="286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Division Test</a:t>
            </a:r>
          </a:p>
        </p:txBody>
      </p:sp>
      <p:sp>
        <p:nvSpPr>
          <p:cNvPr id="849930" name="Text Box 10"/>
          <p:cNvSpPr txBox="1">
            <a:spLocks noChangeArrowheads="1"/>
          </p:cNvSpPr>
          <p:nvPr/>
        </p:nvSpPr>
        <p:spPr bwMode="auto">
          <a:xfrm>
            <a:off x="5013325" y="4179888"/>
            <a:ext cx="2998788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Rule of modular multiplication</a:t>
            </a:r>
          </a:p>
        </p:txBody>
      </p:sp>
      <p:sp>
        <p:nvSpPr>
          <p:cNvPr id="849931" name="Line 11"/>
          <p:cNvSpPr>
            <a:spLocks noChangeShapeType="1"/>
          </p:cNvSpPr>
          <p:nvPr/>
        </p:nvSpPr>
        <p:spPr bwMode="auto">
          <a:xfrm flipH="1">
            <a:off x="4419600" y="4343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32" name="Line 12"/>
          <p:cNvSpPr>
            <a:spLocks noChangeShapeType="1"/>
          </p:cNvSpPr>
          <p:nvPr/>
        </p:nvSpPr>
        <p:spPr bwMode="auto">
          <a:xfrm flipH="1">
            <a:off x="35052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24" grpId="0" animBg="1"/>
      <p:bldP spid="849927" grpId="0" animBg="1"/>
      <p:bldP spid="849928" grpId="0"/>
      <p:bldP spid="849930" grpId="0" animBg="1"/>
      <p:bldP spid="849931" grpId="0" animBg="1"/>
      <p:bldP spid="84993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9" name="Text Box 5"/>
          <p:cNvSpPr txBox="1">
            <a:spLocks noChangeArrowheads="1"/>
          </p:cNvSpPr>
          <p:nvPr/>
        </p:nvSpPr>
        <p:spPr bwMode="auto">
          <a:xfrm>
            <a:off x="228600" y="2963863"/>
            <a:ext cx="8763000" cy="290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Let the decimal representation of n be d</a:t>
            </a:r>
            <a:r>
              <a:rPr lang="en-US" altLang="zh-TW" baseline="-25000"/>
              <a:t>k</a:t>
            </a:r>
            <a:r>
              <a:rPr lang="en-US" altLang="zh-TW"/>
              <a:t>d</a:t>
            </a:r>
            <a:r>
              <a:rPr lang="en-US" altLang="zh-TW" baseline="-25000"/>
              <a:t>k-1</a:t>
            </a:r>
            <a:r>
              <a:rPr lang="en-US" altLang="zh-TW"/>
              <a:t>d</a:t>
            </a:r>
            <a:r>
              <a:rPr lang="en-US" altLang="zh-TW" baseline="-25000"/>
              <a:t>k-2</a:t>
            </a:r>
            <a:r>
              <a:rPr lang="en-US" altLang="zh-TW"/>
              <a:t>…d</a:t>
            </a:r>
            <a:r>
              <a:rPr lang="en-US" altLang="zh-TW" baseline="-25000"/>
              <a:t>1</a:t>
            </a:r>
            <a:r>
              <a:rPr lang="en-US" altLang="zh-TW"/>
              <a:t>d</a:t>
            </a:r>
            <a:r>
              <a:rPr lang="en-US" altLang="zh-TW" baseline="-25000"/>
              <a:t>0.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This means that  N = d</a:t>
            </a:r>
            <a:r>
              <a:rPr lang="en-US" altLang="zh-TW" baseline="-25000"/>
              <a:t>k</a:t>
            </a:r>
            <a:r>
              <a:rPr lang="en-US" altLang="zh-TW"/>
              <a:t>10</a:t>
            </a:r>
            <a:r>
              <a:rPr lang="en-US" altLang="zh-TW" baseline="30000"/>
              <a:t>k</a:t>
            </a:r>
            <a:r>
              <a:rPr lang="en-US" altLang="zh-TW"/>
              <a:t> + d</a:t>
            </a:r>
            <a:r>
              <a:rPr lang="en-US" altLang="zh-TW" baseline="-25000"/>
              <a:t>k-1</a:t>
            </a:r>
            <a:r>
              <a:rPr lang="en-US" altLang="zh-TW"/>
              <a:t>10</a:t>
            </a:r>
            <a:r>
              <a:rPr lang="en-US" altLang="zh-TW" baseline="30000"/>
              <a:t>k-1</a:t>
            </a:r>
            <a:r>
              <a:rPr lang="en-US" altLang="zh-TW"/>
              <a:t> + … + d</a:t>
            </a:r>
            <a:r>
              <a:rPr lang="en-US" altLang="zh-TW" baseline="-25000"/>
              <a:t>1</a:t>
            </a:r>
            <a:r>
              <a:rPr lang="en-US" altLang="zh-TW"/>
              <a:t>10 + d</a:t>
            </a:r>
            <a:r>
              <a:rPr lang="en-US" altLang="zh-TW" baseline="-25000"/>
              <a:t>0</a:t>
            </a:r>
            <a:endParaRPr lang="en-US" altLang="zh-TW"/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Note that  d</a:t>
            </a:r>
            <a:r>
              <a:rPr lang="en-US" altLang="zh-TW" baseline="-25000"/>
              <a:t>i</a:t>
            </a:r>
            <a:r>
              <a:rPr lang="en-US" altLang="zh-TW"/>
              <a:t>10</a:t>
            </a:r>
            <a:r>
              <a:rPr lang="en-US" altLang="zh-TW" baseline="30000"/>
              <a:t>i </a:t>
            </a:r>
            <a:r>
              <a:rPr lang="en-US" altLang="zh-TW"/>
              <a:t>mod 9 = d</a:t>
            </a:r>
            <a:r>
              <a:rPr lang="en-US" altLang="zh-TW" baseline="-25000"/>
              <a:t>i</a:t>
            </a:r>
            <a:r>
              <a:rPr lang="en-US" altLang="zh-TW"/>
              <a:t> mod 9.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Hence  N mod 9 = (d</a:t>
            </a:r>
            <a:r>
              <a:rPr lang="en-US" altLang="zh-TW" baseline="-25000"/>
              <a:t>k</a:t>
            </a:r>
            <a:r>
              <a:rPr lang="en-US" altLang="zh-TW"/>
              <a:t>10</a:t>
            </a:r>
            <a:r>
              <a:rPr lang="en-US" altLang="zh-TW" baseline="30000"/>
              <a:t>k</a:t>
            </a:r>
            <a:r>
              <a:rPr lang="en-US" altLang="zh-TW"/>
              <a:t> + d</a:t>
            </a:r>
            <a:r>
              <a:rPr lang="en-US" altLang="zh-TW" baseline="-25000"/>
              <a:t>k-1</a:t>
            </a:r>
            <a:r>
              <a:rPr lang="en-US" altLang="zh-TW"/>
              <a:t>10</a:t>
            </a:r>
            <a:r>
              <a:rPr lang="en-US" altLang="zh-TW" baseline="30000"/>
              <a:t>k-1</a:t>
            </a:r>
            <a:r>
              <a:rPr lang="en-US" altLang="zh-TW"/>
              <a:t> + … + d</a:t>
            </a:r>
            <a:r>
              <a:rPr lang="en-US" altLang="zh-TW" baseline="-25000"/>
              <a:t>1</a:t>
            </a:r>
            <a:r>
              <a:rPr lang="en-US" altLang="zh-TW"/>
              <a:t>10 + d</a:t>
            </a:r>
            <a:r>
              <a:rPr lang="en-US" altLang="zh-TW" baseline="-25000"/>
              <a:t>0</a:t>
            </a:r>
            <a:r>
              <a:rPr lang="en-US" altLang="zh-TW"/>
              <a:t>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         = (d</a:t>
            </a:r>
            <a:r>
              <a:rPr lang="en-US" altLang="zh-TW" baseline="-25000"/>
              <a:t>k</a:t>
            </a:r>
            <a:r>
              <a:rPr lang="en-US" altLang="zh-TW"/>
              <a:t>10</a:t>
            </a:r>
            <a:r>
              <a:rPr lang="en-US" altLang="zh-TW" baseline="30000"/>
              <a:t>k</a:t>
            </a:r>
            <a:r>
              <a:rPr lang="en-US" altLang="zh-TW"/>
              <a:t> mod 9 + d</a:t>
            </a:r>
            <a:r>
              <a:rPr lang="en-US" altLang="zh-TW" baseline="-25000"/>
              <a:t>k-1</a:t>
            </a:r>
            <a:r>
              <a:rPr lang="en-US" altLang="zh-TW"/>
              <a:t>10</a:t>
            </a:r>
            <a:r>
              <a:rPr lang="en-US" altLang="zh-TW" baseline="30000"/>
              <a:t>k-1</a:t>
            </a:r>
            <a:r>
              <a:rPr lang="en-US" altLang="zh-TW"/>
              <a:t> mod 9 + … + d</a:t>
            </a:r>
            <a:r>
              <a:rPr lang="en-US" altLang="zh-TW" baseline="-25000"/>
              <a:t>1</a:t>
            </a:r>
            <a:r>
              <a:rPr lang="en-US" altLang="zh-TW"/>
              <a:t>10 mod 9 + d</a:t>
            </a:r>
            <a:r>
              <a:rPr lang="en-US" altLang="zh-TW" baseline="-25000"/>
              <a:t>0 </a:t>
            </a:r>
            <a:r>
              <a:rPr lang="en-US" altLang="zh-TW"/>
              <a:t>mod 9)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         = (d</a:t>
            </a:r>
            <a:r>
              <a:rPr lang="en-US" altLang="zh-TW" baseline="-25000"/>
              <a:t>k </a:t>
            </a:r>
            <a:r>
              <a:rPr lang="en-US" altLang="zh-TW"/>
              <a:t>mod 9 + d</a:t>
            </a:r>
            <a:r>
              <a:rPr lang="en-US" altLang="zh-TW" baseline="-25000"/>
              <a:t>k-1</a:t>
            </a:r>
            <a:r>
              <a:rPr lang="en-US" altLang="zh-TW"/>
              <a:t> mod 9 + … + d</a:t>
            </a:r>
            <a:r>
              <a:rPr lang="en-US" altLang="zh-TW" baseline="-25000"/>
              <a:t>1</a:t>
            </a:r>
            <a:r>
              <a:rPr lang="en-US" altLang="zh-TW"/>
              <a:t> mod 9 + d</a:t>
            </a:r>
            <a:r>
              <a:rPr lang="en-US" altLang="zh-TW" baseline="-25000"/>
              <a:t>0 </a:t>
            </a:r>
            <a:r>
              <a:rPr lang="en-US" altLang="zh-TW"/>
              <a:t>mod 9) mod 9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	         = (d</a:t>
            </a:r>
            <a:r>
              <a:rPr lang="en-US" altLang="zh-TW" baseline="-25000"/>
              <a:t>k</a:t>
            </a:r>
            <a:r>
              <a:rPr lang="en-US" altLang="zh-TW"/>
              <a:t> + d</a:t>
            </a:r>
            <a:r>
              <a:rPr lang="en-US" altLang="zh-TW" baseline="-25000"/>
              <a:t>k-1</a:t>
            </a:r>
            <a:r>
              <a:rPr lang="en-US" altLang="zh-TW"/>
              <a:t> + … + d</a:t>
            </a:r>
            <a:r>
              <a:rPr lang="en-US" altLang="zh-TW" baseline="-25000"/>
              <a:t>1</a:t>
            </a:r>
            <a:r>
              <a:rPr lang="en-US" altLang="zh-TW"/>
              <a:t> + d</a:t>
            </a:r>
            <a:r>
              <a:rPr lang="en-US" altLang="zh-TW" baseline="-25000"/>
              <a:t>0</a:t>
            </a:r>
            <a:r>
              <a:rPr lang="en-US" altLang="zh-TW"/>
              <a:t>) mod 9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3375025" y="2386013"/>
            <a:ext cx="2095500" cy="346075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en-US"/>
              <a:t>Hint: 10 </a:t>
            </a:r>
            <a:r>
              <a:rPr kumimoji="0" lang="en-US" altLang="en-US">
                <a:sym typeface="Euclid Symbol" pitchFamily="18" charset="2"/>
              </a:rPr>
              <a:t></a:t>
            </a:r>
            <a:r>
              <a:rPr lang="en-US" altLang="en-US"/>
              <a:t> 1 (mod 9).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3124200" y="457200"/>
            <a:ext cx="286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Division Test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838200" y="1295400"/>
            <a:ext cx="6477000" cy="835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b="1"/>
              <a:t>Claim</a:t>
            </a:r>
            <a:r>
              <a:rPr lang="en-US" altLang="en-US" b="1">
                <a:solidFill>
                  <a:srgbClr val="A50021"/>
                </a:solidFill>
              </a:rPr>
              <a:t>.</a:t>
            </a:r>
            <a:r>
              <a:rPr lang="en-US" altLang="en-US"/>
              <a:t> A number written in decimal is divisible by 9 if and only if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/>
              <a:t>the sum of its digits is a multiple of 9.</a:t>
            </a:r>
          </a:p>
        </p:txBody>
      </p:sp>
      <p:sp>
        <p:nvSpPr>
          <p:cNvPr id="850953" name="Text Box 9"/>
          <p:cNvSpPr txBox="1">
            <a:spLocks noChangeArrowheads="1"/>
          </p:cNvSpPr>
          <p:nvPr/>
        </p:nvSpPr>
        <p:spPr bwMode="auto">
          <a:xfrm>
            <a:off x="5916613" y="4267200"/>
            <a:ext cx="2497137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Rule of modular addition</a:t>
            </a:r>
          </a:p>
        </p:txBody>
      </p:sp>
      <p:sp>
        <p:nvSpPr>
          <p:cNvPr id="850954" name="Line 10"/>
          <p:cNvSpPr>
            <a:spLocks noChangeShapeType="1"/>
          </p:cNvSpPr>
          <p:nvPr/>
        </p:nvSpPr>
        <p:spPr bwMode="auto">
          <a:xfrm flipH="1">
            <a:off x="5638800" y="4495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955" name="Text Box 11"/>
          <p:cNvSpPr txBox="1">
            <a:spLocks noChangeArrowheads="1"/>
          </p:cNvSpPr>
          <p:nvPr/>
        </p:nvSpPr>
        <p:spPr bwMode="auto">
          <a:xfrm>
            <a:off x="6037263" y="5638800"/>
            <a:ext cx="1774825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By previous slide</a:t>
            </a:r>
          </a:p>
        </p:txBody>
      </p:sp>
      <p:sp>
        <p:nvSpPr>
          <p:cNvPr id="850956" name="Line 12"/>
          <p:cNvSpPr>
            <a:spLocks noChangeShapeType="1"/>
          </p:cNvSpPr>
          <p:nvPr/>
        </p:nvSpPr>
        <p:spPr bwMode="auto">
          <a:xfrm flipH="1" flipV="1">
            <a:off x="5638800" y="5486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29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53" grpId="0" animBg="1"/>
      <p:bldP spid="850954" grpId="0" animBg="1"/>
      <p:bldP spid="850955" grpId="0" animBg="1"/>
      <p:bldP spid="85095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1524000" y="1524000"/>
            <a:ext cx="6297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The same procedure works to test whether N is divisible by n=3.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3124200" y="457200"/>
            <a:ext cx="286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Fast Division Test</a:t>
            </a:r>
          </a:p>
        </p:txBody>
      </p:sp>
      <p:sp>
        <p:nvSpPr>
          <p:cNvPr id="859146" name="Text Box 10"/>
          <p:cNvSpPr txBox="1">
            <a:spLocks noChangeArrowheads="1"/>
          </p:cNvSpPr>
          <p:nvPr/>
        </p:nvSpPr>
        <p:spPr bwMode="auto">
          <a:xfrm>
            <a:off x="1600200" y="2133600"/>
            <a:ext cx="1866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What about n=11?</a:t>
            </a:r>
          </a:p>
        </p:txBody>
      </p:sp>
      <p:sp>
        <p:nvSpPr>
          <p:cNvPr id="859147" name="Rectangle 11"/>
          <p:cNvSpPr>
            <a:spLocks noChangeArrowheads="1"/>
          </p:cNvSpPr>
          <p:nvPr/>
        </p:nvSpPr>
        <p:spPr bwMode="auto">
          <a:xfrm>
            <a:off x="2819400" y="2667000"/>
            <a:ext cx="2239963" cy="346075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en-US"/>
              <a:t>Hint: 10 </a:t>
            </a:r>
            <a:r>
              <a:rPr kumimoji="0" lang="en-US" altLang="en-US">
                <a:sym typeface="Euclid Symbol" pitchFamily="18" charset="2"/>
              </a:rPr>
              <a:t></a:t>
            </a:r>
            <a:r>
              <a:rPr lang="en-US" altLang="en-US"/>
              <a:t> -1 (mod 11).</a:t>
            </a:r>
          </a:p>
        </p:txBody>
      </p:sp>
      <p:sp>
        <p:nvSpPr>
          <p:cNvPr id="859150" name="Rectangle 14"/>
          <p:cNvSpPr>
            <a:spLocks noChangeArrowheads="1"/>
          </p:cNvSpPr>
          <p:nvPr/>
        </p:nvSpPr>
        <p:spPr bwMode="auto">
          <a:xfrm>
            <a:off x="1676400" y="3352800"/>
            <a:ext cx="5343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Let the decimal representation of N be d</a:t>
            </a:r>
            <a:r>
              <a:rPr lang="en-US" altLang="zh-TW" baseline="-25000"/>
              <a:t>92</a:t>
            </a:r>
            <a:r>
              <a:rPr lang="en-US" altLang="zh-TW"/>
              <a:t>d</a:t>
            </a:r>
            <a:r>
              <a:rPr lang="en-US" altLang="zh-TW" baseline="-25000"/>
              <a:t>91</a:t>
            </a:r>
            <a:r>
              <a:rPr lang="en-US" altLang="zh-TW"/>
              <a:t>d</a:t>
            </a:r>
            <a:r>
              <a:rPr lang="en-US" altLang="zh-TW" baseline="-25000"/>
              <a:t>90</a:t>
            </a:r>
            <a:r>
              <a:rPr lang="en-US" altLang="zh-TW"/>
              <a:t>…d</a:t>
            </a:r>
            <a:r>
              <a:rPr lang="en-US" altLang="zh-TW" baseline="-25000"/>
              <a:t>1</a:t>
            </a:r>
            <a:r>
              <a:rPr lang="en-US" altLang="zh-TW"/>
              <a:t>d</a:t>
            </a:r>
            <a:r>
              <a:rPr lang="en-US" altLang="zh-TW" baseline="-25000"/>
              <a:t>0</a:t>
            </a:r>
          </a:p>
        </p:txBody>
      </p: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1697038" y="3900488"/>
            <a:ext cx="3789362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Then N is divisible by 11 if and only if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d</a:t>
            </a:r>
            <a:r>
              <a:rPr lang="en-US" altLang="zh-TW" baseline="-25000"/>
              <a:t>92</a:t>
            </a:r>
            <a:r>
              <a:rPr lang="en-US" altLang="zh-TW"/>
              <a:t>-d</a:t>
            </a:r>
            <a:r>
              <a:rPr lang="en-US" altLang="zh-TW" baseline="-25000"/>
              <a:t>91</a:t>
            </a:r>
            <a:r>
              <a:rPr lang="en-US" altLang="zh-TW"/>
              <a:t>+d</a:t>
            </a:r>
            <a:r>
              <a:rPr lang="en-US" altLang="zh-TW" baseline="-25000"/>
              <a:t>90</a:t>
            </a:r>
            <a:r>
              <a:rPr lang="en-US" altLang="zh-TW"/>
              <a:t>…-d</a:t>
            </a:r>
            <a:r>
              <a:rPr lang="en-US" altLang="zh-TW" baseline="-25000"/>
              <a:t>1</a:t>
            </a:r>
            <a:r>
              <a:rPr lang="en-US" altLang="zh-TW"/>
              <a:t>+d</a:t>
            </a:r>
            <a:r>
              <a:rPr lang="en-US" altLang="zh-TW" baseline="-25000"/>
              <a:t>0</a:t>
            </a:r>
            <a:r>
              <a:rPr lang="en-US" altLang="zh-TW"/>
              <a:t> is divisible by 11.</a:t>
            </a:r>
          </a:p>
        </p:txBody>
      </p:sp>
      <p:sp>
        <p:nvSpPr>
          <p:cNvPr id="859152" name="Text Box 16"/>
          <p:cNvSpPr txBox="1">
            <a:spLocks noChangeArrowheads="1"/>
          </p:cNvSpPr>
          <p:nvPr/>
        </p:nvSpPr>
        <p:spPr bwMode="auto">
          <a:xfrm>
            <a:off x="1736725" y="6161088"/>
            <a:ext cx="26821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dirty="0"/>
              <a:t>Why?  Try to work it out </a:t>
            </a:r>
            <a:r>
              <a:rPr lang="en-US" altLang="zh-TW" dirty="0" smtClean="0"/>
              <a:t>.</a:t>
            </a:r>
            <a:endParaRPr lang="en-US" altLang="zh-TW" dirty="0"/>
          </a:p>
        </p:txBody>
      </p:sp>
      <p:sp>
        <p:nvSpPr>
          <p:cNvPr id="859153" name="Text Box 17"/>
          <p:cNvSpPr txBox="1">
            <a:spLocks noChangeArrowheads="1"/>
          </p:cNvSpPr>
          <p:nvPr/>
        </p:nvSpPr>
        <p:spPr bwMode="auto">
          <a:xfrm>
            <a:off x="1709738" y="4941888"/>
            <a:ext cx="1806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What about n=7?</a:t>
            </a:r>
          </a:p>
        </p:txBody>
      </p:sp>
      <p:sp>
        <p:nvSpPr>
          <p:cNvPr id="859154" name="Rectangle 18"/>
          <p:cNvSpPr>
            <a:spLocks noChangeArrowheads="1"/>
          </p:cNvSpPr>
          <p:nvPr/>
        </p:nvSpPr>
        <p:spPr bwMode="auto">
          <a:xfrm>
            <a:off x="2906713" y="5521325"/>
            <a:ext cx="2427287" cy="346075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en-US"/>
              <a:t>Hint: 1000 </a:t>
            </a:r>
            <a:r>
              <a:rPr kumimoji="0" lang="en-US" altLang="en-US">
                <a:sym typeface="Euclid Symbol" pitchFamily="18" charset="2"/>
              </a:rPr>
              <a:t></a:t>
            </a:r>
            <a:r>
              <a:rPr lang="en-US" altLang="en-US"/>
              <a:t> -1 (mod 7).</a:t>
            </a:r>
          </a:p>
        </p:txBody>
      </p:sp>
    </p:spTree>
    <p:extLst>
      <p:ext uri="{BB962C8B-B14F-4D97-AF65-F5344CB8AC3E}">
        <p14:creationId xmlns:p14="http://schemas.microsoft.com/office/powerpoint/2010/main" val="171016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46" grpId="0"/>
      <p:bldP spid="859147" grpId="0" animBg="1"/>
      <p:bldP spid="859150" grpId="0"/>
      <p:bldP spid="859151" grpId="0"/>
      <p:bldP spid="859152" grpId="0"/>
      <p:bldP spid="859153" grpId="0"/>
      <p:bldP spid="85915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352800" y="457200"/>
            <a:ext cx="247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Quick Summary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909763" y="1589088"/>
            <a:ext cx="5329237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Need to know how to apply the basic rules effectively.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Understand the principle of fast division tests.</a:t>
            </a:r>
          </a:p>
          <a:p>
            <a:pPr eaLnBrk="1" hangingPunct="1"/>
            <a:endParaRPr lang="en-US" altLang="zh-TW"/>
          </a:p>
          <a:p>
            <a:pPr eaLnBrk="1" hangingPunct="1"/>
            <a:r>
              <a:rPr lang="en-US" altLang="zh-TW"/>
              <a:t>Repeated squaring will be useful later.</a:t>
            </a:r>
          </a:p>
        </p:txBody>
      </p:sp>
    </p:spTree>
    <p:extLst>
      <p:ext uri="{BB962C8B-B14F-4D97-AF65-F5344CB8AC3E}">
        <p14:creationId xmlns:p14="http://schemas.microsoft.com/office/powerpoint/2010/main" val="1369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2624138" y="457200"/>
            <a:ext cx="3852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Extended GCD Algorithm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309688" y="1295400"/>
            <a:ext cx="6534150" cy="3762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How can we write gcd(a,b) as an integer linear combination?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471613" y="1981200"/>
            <a:ext cx="6208712" cy="376238"/>
          </a:xfrm>
          <a:prstGeom prst="rect">
            <a:avLst/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This can be done by extending the Euclidean’s algorithm.</a:t>
            </a: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1219200" y="2819400"/>
            <a:ext cx="701040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>
                <a:solidFill>
                  <a:srgbClr val="000000"/>
                </a:solidFill>
              </a:rPr>
              <a:t>Example: </a:t>
            </a:r>
            <a:r>
              <a:rPr kumimoji="0" lang="en-US" altLang="zh-TW">
                <a:solidFill>
                  <a:srgbClr val="0000CC"/>
                </a:solidFill>
              </a:rPr>
              <a:t>a</a:t>
            </a:r>
            <a:r>
              <a:rPr kumimoji="0" lang="en-US" altLang="zh-TW">
                <a:solidFill>
                  <a:srgbClr val="000000"/>
                </a:solidFill>
              </a:rPr>
              <a:t> = 259, </a:t>
            </a:r>
            <a:r>
              <a:rPr kumimoji="0" lang="en-US" altLang="zh-TW">
                <a:solidFill>
                  <a:srgbClr val="0000CC"/>
                </a:solidFill>
              </a:rPr>
              <a:t>b</a:t>
            </a:r>
            <a:r>
              <a:rPr kumimoji="0" lang="en-US" altLang="zh-TW">
                <a:solidFill>
                  <a:srgbClr val="000000"/>
                </a:solidFill>
              </a:rPr>
              <a:t>=70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259 = 3·70 + 49   	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70 = 1·49 + 21        	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			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49 = 2·21 + 7        	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			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21 = 7·3 + 0                    done, gcd = 7</a:t>
            </a:r>
          </a:p>
        </p:txBody>
      </p:sp>
      <p:sp>
        <p:nvSpPr>
          <p:cNvPr id="310280" name="Line 8"/>
          <p:cNvSpPr>
            <a:spLocks noChangeShapeType="1"/>
          </p:cNvSpPr>
          <p:nvPr/>
        </p:nvSpPr>
        <p:spPr bwMode="auto">
          <a:xfrm>
            <a:off x="6477000" y="5867400"/>
            <a:ext cx="990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3987800" y="3290888"/>
            <a:ext cx="1346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>
                <a:solidFill>
                  <a:srgbClr val="000000"/>
                </a:solidFill>
              </a:rPr>
              <a:t>49 = a – 3b</a:t>
            </a:r>
          </a:p>
        </p:txBody>
      </p:sp>
      <p:sp>
        <p:nvSpPr>
          <p:cNvPr id="310282" name="Rectangle 10"/>
          <p:cNvSpPr>
            <a:spLocks noChangeArrowheads="1"/>
          </p:cNvSpPr>
          <p:nvPr/>
        </p:nvSpPr>
        <p:spPr bwMode="auto">
          <a:xfrm>
            <a:off x="3962400" y="3581400"/>
            <a:ext cx="1470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kumimoji="0" lang="en-US" altLang="zh-TW">
                <a:solidFill>
                  <a:srgbClr val="000000"/>
                </a:solidFill>
              </a:rPr>
              <a:t>21 = 70 - 49</a:t>
            </a:r>
          </a:p>
        </p:txBody>
      </p:sp>
      <p:sp>
        <p:nvSpPr>
          <p:cNvPr id="310283" name="Rectangle 11"/>
          <p:cNvSpPr>
            <a:spLocks noChangeArrowheads="1"/>
          </p:cNvSpPr>
          <p:nvPr/>
        </p:nvSpPr>
        <p:spPr bwMode="auto">
          <a:xfrm>
            <a:off x="3962400" y="4343400"/>
            <a:ext cx="2557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>
                <a:solidFill>
                  <a:srgbClr val="000000"/>
                </a:solidFill>
              </a:rPr>
              <a:t>21 = b – (a-3b) = -a+4b</a:t>
            </a:r>
          </a:p>
        </p:txBody>
      </p:sp>
      <p:sp>
        <p:nvSpPr>
          <p:cNvPr id="310284" name="Rectangle 12"/>
          <p:cNvSpPr>
            <a:spLocks noChangeArrowheads="1"/>
          </p:cNvSpPr>
          <p:nvPr/>
        </p:nvSpPr>
        <p:spPr bwMode="auto">
          <a:xfrm>
            <a:off x="3962400" y="4953000"/>
            <a:ext cx="152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>
                <a:solidFill>
                  <a:srgbClr val="000000"/>
                </a:solidFill>
              </a:rPr>
              <a:t>7 = 49 - 2·21</a:t>
            </a:r>
          </a:p>
        </p:txBody>
      </p:sp>
      <p:sp>
        <p:nvSpPr>
          <p:cNvPr id="310285" name="Rectangle 13"/>
          <p:cNvSpPr>
            <a:spLocks noChangeArrowheads="1"/>
          </p:cNvSpPr>
          <p:nvPr/>
        </p:nvSpPr>
        <p:spPr bwMode="auto">
          <a:xfrm>
            <a:off x="3962400" y="5486400"/>
            <a:ext cx="3532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>
                <a:solidFill>
                  <a:srgbClr val="000000"/>
                </a:solidFill>
              </a:rPr>
              <a:t>7 = (a-3b) – 2(-a+4b)  = 3a – 11b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80" grpId="0" animBg="1"/>
      <p:bldP spid="310281" grpId="0"/>
      <p:bldP spid="310282" grpId="0"/>
      <p:bldP spid="310283" grpId="0"/>
      <p:bldP spid="310284" grpId="0"/>
      <p:bldP spid="3102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Text Box 2"/>
          <p:cNvSpPr txBox="1">
            <a:spLocks noChangeArrowheads="1"/>
          </p:cNvSpPr>
          <p:nvPr/>
        </p:nvSpPr>
        <p:spPr bwMode="auto">
          <a:xfrm>
            <a:off x="1219200" y="1258888"/>
            <a:ext cx="6781800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0" lang="en-US" altLang="zh-TW"/>
              <a:t>Example: </a:t>
            </a:r>
            <a:r>
              <a:rPr kumimoji="0" lang="en-US" altLang="zh-TW">
                <a:solidFill>
                  <a:srgbClr val="0000CC"/>
                </a:solidFill>
              </a:rPr>
              <a:t>a</a:t>
            </a:r>
            <a:r>
              <a:rPr kumimoji="0" lang="en-US" altLang="zh-TW"/>
              <a:t> = 899, </a:t>
            </a:r>
            <a:r>
              <a:rPr kumimoji="0" lang="en-US" altLang="zh-TW">
                <a:solidFill>
                  <a:srgbClr val="0000CC"/>
                </a:solidFill>
              </a:rPr>
              <a:t>b</a:t>
            </a:r>
            <a:r>
              <a:rPr kumimoji="0" lang="en-US" altLang="zh-TW"/>
              <a:t>=493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899 = 1·493 + 406    so 406 = a - b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493 = 1·406 + 87        so 87 = 493 – 406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                                           = b – (a-b) = -a + 2b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406 = 4·87 + 58         so 58 = 406 - 4·87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                                           = (a-b) – 4(-a+2b) = 5a - 9b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87   = 1·58 + 29          so 29 = 87 – 1·58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                                           = (-a+2b) - (5a-9b) = -6a + 11b</a:t>
            </a:r>
          </a:p>
          <a:p>
            <a:pPr eaLnBrk="1" hangingPunct="1">
              <a:lnSpc>
                <a:spcPct val="200000"/>
              </a:lnSpc>
            </a:pPr>
            <a:r>
              <a:rPr kumimoji="0" lang="en-US" altLang="zh-TW"/>
              <a:t>58   = 2·29 + 0            done, gcd = 29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624138" y="457200"/>
            <a:ext cx="3852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Extended GCD Algorithm</a:t>
            </a:r>
          </a:p>
        </p:txBody>
      </p:sp>
      <p:sp>
        <p:nvSpPr>
          <p:cNvPr id="282630" name="Line 6"/>
          <p:cNvSpPr>
            <a:spLocks noChangeShapeType="1"/>
          </p:cNvSpPr>
          <p:nvPr/>
        </p:nvSpPr>
        <p:spPr bwMode="auto">
          <a:xfrm>
            <a:off x="6477000" y="5346700"/>
            <a:ext cx="990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511550" y="457200"/>
            <a:ext cx="2051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This Lecture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295400" y="1905000"/>
            <a:ext cx="6588125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</a:t>
            </a:r>
            <a:r>
              <a:rPr lang="en-US" altLang="zh-TW">
                <a:solidFill>
                  <a:schemeClr val="bg2"/>
                </a:solidFill>
              </a:rPr>
              <a:t>Quotient remainder theorem</a:t>
            </a:r>
          </a:p>
          <a:p>
            <a:pPr eaLnBrk="1" hangingPunct="1">
              <a:buClr>
                <a:srgbClr val="A50021"/>
              </a:buClr>
              <a:buFontTx/>
              <a:buChar char="•"/>
            </a:pPr>
            <a:endParaRPr lang="en-US" altLang="zh-TW">
              <a:solidFill>
                <a:schemeClr val="bg2"/>
              </a:solidFill>
            </a:endParaRPr>
          </a:p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</a:t>
            </a:r>
            <a:r>
              <a:rPr lang="en-US" altLang="zh-TW">
                <a:solidFill>
                  <a:schemeClr val="bg2"/>
                </a:solidFill>
              </a:rPr>
              <a:t>Greatest common divisor &amp; Euclidean algorithm</a:t>
            </a:r>
          </a:p>
          <a:p>
            <a:pPr eaLnBrk="1" hangingPunct="1">
              <a:buClr>
                <a:srgbClr val="A50021"/>
              </a:buClr>
              <a:buFontTx/>
              <a:buChar char="•"/>
            </a:pPr>
            <a:endParaRPr lang="en-US" altLang="zh-TW"/>
          </a:p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/>
              <a:t> </a:t>
            </a:r>
            <a:r>
              <a:rPr lang="en-US" altLang="zh-TW">
                <a:solidFill>
                  <a:schemeClr val="bg2"/>
                </a:solidFill>
              </a:rPr>
              <a:t>Linear combination and GCD, extended Euclidean algorithm</a:t>
            </a:r>
          </a:p>
          <a:p>
            <a:pPr eaLnBrk="1" hangingPunct="1">
              <a:buClr>
                <a:srgbClr val="A50021"/>
              </a:buClr>
              <a:buFontTx/>
              <a:buChar char="•"/>
            </a:pPr>
            <a:endParaRPr lang="en-US" altLang="zh-TW">
              <a:solidFill>
                <a:schemeClr val="bg2"/>
              </a:solidFill>
            </a:endParaRPr>
          </a:p>
          <a:p>
            <a:pPr eaLnBrk="1" hangingPunct="1">
              <a:buClr>
                <a:srgbClr val="A50021"/>
              </a:buClr>
              <a:buFontTx/>
              <a:buChar char="•"/>
            </a:pPr>
            <a:r>
              <a:rPr lang="en-US" altLang="zh-TW">
                <a:solidFill>
                  <a:schemeClr val="bg2"/>
                </a:solidFill>
              </a:rPr>
              <a:t> </a:t>
            </a:r>
            <a:r>
              <a:rPr lang="en-US" altLang="zh-TW"/>
              <a:t>Prime factorization and other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295400" y="1362075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2438400" y="457200"/>
            <a:ext cx="425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Application of the Theorem</a:t>
            </a:r>
          </a:p>
        </p:txBody>
      </p:sp>
      <p:sp>
        <p:nvSpPr>
          <p:cNvPr id="29700" name="Text Box 9"/>
          <p:cNvSpPr txBox="1">
            <a:spLocks noChangeArrowheads="1"/>
          </p:cNvSpPr>
          <p:nvPr/>
        </p:nvSpPr>
        <p:spPr bwMode="auto">
          <a:xfrm>
            <a:off x="1355725" y="2403475"/>
            <a:ext cx="3214688" cy="37623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Why is this theorem useful?</a:t>
            </a:r>
          </a:p>
        </p:txBody>
      </p:sp>
      <p:sp>
        <p:nvSpPr>
          <p:cNvPr id="318474" name="Text Box 10"/>
          <p:cNvSpPr txBox="1">
            <a:spLocks noChangeArrowheads="1"/>
          </p:cNvSpPr>
          <p:nvPr/>
        </p:nvSpPr>
        <p:spPr bwMode="auto">
          <a:xfrm>
            <a:off x="1355725" y="3394075"/>
            <a:ext cx="6970713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buFontTx/>
              <a:buAutoNum type="arabicParenBoth"/>
            </a:pPr>
            <a:r>
              <a:rPr lang="en-US" altLang="zh-TW"/>
              <a:t>we can now “write down” gcd(a,b) as some concrete equation,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(i.e. gcd(a,b) = sa+tb for some integers s and t),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and this allows us to reason about gcd(a,b) much easier.</a:t>
            </a:r>
          </a:p>
          <a:p>
            <a:pPr eaLnBrk="1" hangingPunct="1">
              <a:lnSpc>
                <a:spcPct val="150000"/>
              </a:lnSpc>
            </a:pPr>
            <a:endParaRPr lang="en-US" altLang="zh-TW"/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(2) If we can find integers s and t so that sa+tb=c,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then we can conclude that gcd(a,b) &lt;= c.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TW"/>
              <a:t>     In particular, if c=1, then we can conclude that gcd(a,b)=1.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0563" y="457200"/>
            <a:ext cx="2636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>
                <a:solidFill>
                  <a:srgbClr val="003366"/>
                </a:solidFill>
              </a:rPr>
              <a:t>Prime Divisibility</a:t>
            </a:r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1333500" y="2890838"/>
            <a:ext cx="56007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TW" i="1">
                <a:solidFill>
                  <a:srgbClr val="000000"/>
                </a:solidFill>
              </a:rPr>
              <a:t>pf</a:t>
            </a:r>
            <a:r>
              <a:rPr lang="en-US" altLang="zh-TW">
                <a:solidFill>
                  <a:srgbClr val="000000"/>
                </a:solidFill>
              </a:rPr>
              <a:t>: say </a:t>
            </a:r>
            <a:r>
              <a:rPr lang="en-US" altLang="zh-TW">
                <a:sym typeface="Euclid Symbol" pitchFamily="18" charset="2"/>
              </a:rPr>
              <a:t>p does not divide a</a:t>
            </a:r>
            <a:r>
              <a:rPr lang="en-US" altLang="zh-TW">
                <a:solidFill>
                  <a:srgbClr val="0000CC"/>
                </a:solidFill>
              </a:rPr>
              <a:t>.  </a:t>
            </a:r>
            <a:r>
              <a:rPr lang="en-US" altLang="zh-TW">
                <a:solidFill>
                  <a:srgbClr val="000000"/>
                </a:solidFill>
              </a:rPr>
              <a:t>so </a:t>
            </a:r>
            <a:r>
              <a:rPr lang="en-US" altLang="zh-TW">
                <a:solidFill>
                  <a:srgbClr val="0000CC"/>
                </a:solidFill>
              </a:rPr>
              <a:t>gcd(p,a)=1.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solidFill>
                  <a:srgbClr val="000000"/>
                </a:solidFill>
              </a:rPr>
              <a:t>So by the </a:t>
            </a:r>
            <a:r>
              <a:rPr lang="en-US" altLang="zh-TW" b="1"/>
              <a:t>Theorem</a:t>
            </a:r>
            <a:r>
              <a:rPr lang="en-US" altLang="zh-TW">
                <a:solidFill>
                  <a:srgbClr val="000000"/>
                </a:solidFill>
              </a:rPr>
              <a:t>, there exist s and t such that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solidFill>
                  <a:srgbClr val="000000"/>
                </a:solidFill>
              </a:rPr>
              <a:t>            </a:t>
            </a:r>
            <a:r>
              <a:rPr lang="en-US" altLang="zh-TW">
                <a:solidFill>
                  <a:srgbClr val="0000CC"/>
                </a:solidFill>
              </a:rPr>
              <a:t>sa    +  tp     = 1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TW">
                <a:solidFill>
                  <a:srgbClr val="0000CC"/>
                </a:solidFill>
              </a:rPr>
              <a:t>          (sa)b + (tp)b  = b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371600" y="2209800"/>
            <a:ext cx="4967288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b="1" i="1">
                <a:solidFill>
                  <a:srgbClr val="000000"/>
                </a:solidFill>
              </a:rPr>
              <a:t>Lemma</a:t>
            </a:r>
            <a:r>
              <a:rPr lang="en-US" altLang="zh-TW" b="1">
                <a:solidFill>
                  <a:srgbClr val="000000"/>
                </a:solidFill>
              </a:rPr>
              <a:t>:</a:t>
            </a:r>
            <a:r>
              <a:rPr lang="en-US" altLang="zh-TW">
                <a:solidFill>
                  <a:srgbClr val="000000"/>
                </a:solidFill>
              </a:rPr>
              <a:t>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>
                <a:solidFill>
                  <a:srgbClr val="000000"/>
                </a:solidFill>
              </a:rPr>
              <a:t> prime and </a:t>
            </a:r>
            <a:r>
              <a:rPr lang="en-US" altLang="zh-TW">
                <a:solidFill>
                  <a:srgbClr val="0000CC"/>
                </a:solidFill>
              </a:rPr>
              <a:t>p|a·b </a:t>
            </a:r>
            <a:r>
              <a:rPr lang="en-US" altLang="zh-TW">
                <a:solidFill>
                  <a:srgbClr val="000000"/>
                </a:solidFill>
              </a:rPr>
              <a:t>implies </a:t>
            </a:r>
            <a:r>
              <a:rPr lang="en-US" altLang="zh-TW">
                <a:solidFill>
                  <a:srgbClr val="0000CC"/>
                </a:solidFill>
              </a:rPr>
              <a:t>p|a  </a:t>
            </a:r>
            <a:r>
              <a:rPr lang="en-US" altLang="zh-TW">
                <a:solidFill>
                  <a:srgbClr val="000000"/>
                </a:solidFill>
              </a:rPr>
              <a:t>or</a:t>
            </a:r>
            <a:r>
              <a:rPr lang="en-US" altLang="zh-TW">
                <a:solidFill>
                  <a:srgbClr val="0000CC"/>
                </a:solidFill>
              </a:rPr>
              <a:t> p|b.</a:t>
            </a:r>
          </a:p>
        </p:txBody>
      </p:sp>
      <p:sp>
        <p:nvSpPr>
          <p:cNvPr id="306181" name="AutoShape 5"/>
          <p:cNvSpPr>
            <a:spLocks/>
          </p:cNvSpPr>
          <p:nvPr/>
        </p:nvSpPr>
        <p:spPr bwMode="auto">
          <a:xfrm rot="-5400000">
            <a:off x="2362200" y="4643438"/>
            <a:ext cx="228600" cy="2286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6182" name="AutoShape 6"/>
          <p:cNvSpPr>
            <a:spLocks/>
          </p:cNvSpPr>
          <p:nvPr/>
        </p:nvSpPr>
        <p:spPr bwMode="auto">
          <a:xfrm rot="-5400000">
            <a:off x="3088481" y="4683919"/>
            <a:ext cx="223838" cy="152400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6184" name="Text Box 8"/>
          <p:cNvSpPr txBox="1">
            <a:spLocks noChangeArrowheads="1"/>
          </p:cNvSpPr>
          <p:nvPr/>
        </p:nvSpPr>
        <p:spPr bwMode="auto">
          <a:xfrm>
            <a:off x="2209800" y="4949825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p|ab</a:t>
            </a:r>
          </a:p>
        </p:txBody>
      </p:sp>
      <p:sp>
        <p:nvSpPr>
          <p:cNvPr id="306185" name="Text Box 9"/>
          <p:cNvSpPr txBox="1">
            <a:spLocks noChangeArrowheads="1"/>
          </p:cNvSpPr>
          <p:nvPr/>
        </p:nvSpPr>
        <p:spPr bwMode="auto">
          <a:xfrm>
            <a:off x="3025775" y="4948238"/>
            <a:ext cx="525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p|p</a:t>
            </a:r>
          </a:p>
        </p:txBody>
      </p:sp>
      <p:sp>
        <p:nvSpPr>
          <p:cNvPr id="306187" name="Rectangle 11"/>
          <p:cNvSpPr>
            <a:spLocks noChangeArrowheads="1"/>
          </p:cNvSpPr>
          <p:nvPr/>
        </p:nvSpPr>
        <p:spPr bwMode="auto">
          <a:xfrm>
            <a:off x="1447800" y="5638800"/>
            <a:ext cx="6477000" cy="381000"/>
          </a:xfrm>
          <a:prstGeom prst="rect">
            <a:avLst/>
          </a:prstGeom>
          <a:solidFill>
            <a:srgbClr val="CCFF99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TW" b="1" i="1">
                <a:solidFill>
                  <a:srgbClr val="000000"/>
                </a:solidFill>
              </a:rPr>
              <a:t>Cor </a:t>
            </a:r>
            <a:r>
              <a:rPr lang="en-US" altLang="zh-TW">
                <a:solidFill>
                  <a:srgbClr val="000000"/>
                </a:solidFill>
              </a:rPr>
              <a:t>: If </a:t>
            </a:r>
            <a:r>
              <a:rPr lang="en-US" altLang="zh-TW">
                <a:solidFill>
                  <a:srgbClr val="0000CC"/>
                </a:solidFill>
              </a:rPr>
              <a:t>p</a:t>
            </a:r>
            <a:r>
              <a:rPr lang="en-US" altLang="zh-TW">
                <a:solidFill>
                  <a:srgbClr val="000000"/>
                </a:solidFill>
              </a:rPr>
              <a:t> is prime, and </a:t>
            </a:r>
            <a:r>
              <a:rPr lang="en-US" altLang="zh-TW">
                <a:solidFill>
                  <a:srgbClr val="0000CC"/>
                </a:solidFill>
              </a:rPr>
              <a:t>p| a</a:t>
            </a:r>
            <a:r>
              <a:rPr lang="en-US" altLang="zh-TW" baseline="-25000">
                <a:solidFill>
                  <a:srgbClr val="0000CC"/>
                </a:solidFill>
              </a:rPr>
              <a:t>1</a:t>
            </a:r>
            <a:r>
              <a:rPr lang="en-US" altLang="zh-TW">
                <a:solidFill>
                  <a:srgbClr val="0000CC"/>
                </a:solidFill>
              </a:rPr>
              <a:t>·a</a:t>
            </a:r>
            <a:r>
              <a:rPr lang="en-US" altLang="zh-TW" baseline="-25000">
                <a:solidFill>
                  <a:srgbClr val="0000CC"/>
                </a:solidFill>
              </a:rPr>
              <a:t>2</a:t>
            </a:r>
            <a:r>
              <a:rPr lang="en-US" altLang="zh-TW">
                <a:solidFill>
                  <a:srgbClr val="0000CC"/>
                </a:solidFill>
              </a:rPr>
              <a:t>···a</a:t>
            </a:r>
            <a:r>
              <a:rPr lang="en-US" altLang="zh-TW" baseline="-25000">
                <a:solidFill>
                  <a:srgbClr val="0000CC"/>
                </a:solidFill>
              </a:rPr>
              <a:t>m</a:t>
            </a:r>
            <a:r>
              <a:rPr lang="en-US" altLang="zh-TW">
                <a:solidFill>
                  <a:srgbClr val="0000CC"/>
                </a:solidFill>
              </a:rPr>
              <a:t> </a:t>
            </a:r>
            <a:r>
              <a:rPr lang="en-US" altLang="zh-TW">
                <a:solidFill>
                  <a:srgbClr val="000000"/>
                </a:solidFill>
              </a:rPr>
              <a:t>then    </a:t>
            </a:r>
            <a:r>
              <a:rPr lang="en-US" altLang="zh-TW">
                <a:solidFill>
                  <a:srgbClr val="0000CC"/>
                </a:solidFill>
              </a:rPr>
              <a:t>p|a</a:t>
            </a:r>
            <a:r>
              <a:rPr lang="en-US" altLang="zh-TW" baseline="-25000">
                <a:solidFill>
                  <a:srgbClr val="0000CC"/>
                </a:solidFill>
              </a:rPr>
              <a:t>i</a:t>
            </a:r>
            <a:r>
              <a:rPr lang="en-US" altLang="zh-TW">
                <a:solidFill>
                  <a:srgbClr val="0000CC"/>
                </a:solidFill>
              </a:rPr>
              <a:t>   </a:t>
            </a:r>
            <a:r>
              <a:rPr lang="en-US" altLang="zh-TW">
                <a:solidFill>
                  <a:srgbClr val="000000"/>
                </a:solidFill>
              </a:rPr>
              <a:t>for some</a:t>
            </a:r>
            <a:r>
              <a:rPr lang="en-US" altLang="zh-TW">
                <a:solidFill>
                  <a:srgbClr val="0000CC"/>
                </a:solidFill>
              </a:rPr>
              <a:t> i</a:t>
            </a:r>
            <a:r>
              <a:rPr lang="en-US" altLang="zh-TW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1295400" y="1371600"/>
            <a:ext cx="4686300" cy="466725"/>
          </a:xfrm>
          <a:prstGeom prst="rect">
            <a:avLst/>
          </a:prstGeom>
          <a:solidFill>
            <a:srgbClr val="CCCC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 sz="2400" b="1"/>
              <a:t>Theorem:  gcd(a,b) = spc(a,b)</a:t>
            </a:r>
          </a:p>
        </p:txBody>
      </p:sp>
      <p:sp>
        <p:nvSpPr>
          <p:cNvPr id="306189" name="Text Box 13"/>
          <p:cNvSpPr txBox="1">
            <a:spLocks noChangeArrowheads="1"/>
          </p:cNvSpPr>
          <p:nvPr/>
        </p:nvSpPr>
        <p:spPr bwMode="auto">
          <a:xfrm>
            <a:off x="4572000" y="4648200"/>
            <a:ext cx="1279525" cy="376238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omic Sans MS" pitchFamily="66" charset="0"/>
                <a:ea typeface="PMingLiU" pitchFamily="18" charset="-120"/>
              </a:defRPr>
            </a:lvl9pPr>
          </a:lstStyle>
          <a:p>
            <a:pPr eaLnBrk="1" hangingPunct="1"/>
            <a:r>
              <a:rPr lang="en-US" altLang="zh-TW"/>
              <a:t>Hence p|b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0" grpId="0" animBg="1"/>
      <p:bldP spid="306181" grpId="0" animBg="1"/>
      <p:bldP spid="306182" grpId="0" animBg="1"/>
      <p:bldP spid="306184" grpId="0"/>
      <p:bldP spid="306185" grpId="0"/>
      <p:bldP spid="306187" grpId="0" animBg="1"/>
      <p:bldP spid="30618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PMingLiU"/>
        <a:cs typeface=""/>
      </a:majorFont>
      <a:minorFont>
        <a:latin typeface="Arial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4158</TotalTime>
  <Words>3146</Words>
  <Application>Microsoft Office PowerPoint</Application>
  <PresentationFormat>On-screen Show (4:3)</PresentationFormat>
  <Paragraphs>480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Modular Arithmetic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Discrete Mathematics</dc:title>
  <dc:creator>CSE</dc:creator>
  <cp:lastModifiedBy>amitk</cp:lastModifiedBy>
  <cp:revision>142</cp:revision>
  <dcterms:created xsi:type="dcterms:W3CDTF">2007-08-29T04:27:34Z</dcterms:created>
  <dcterms:modified xsi:type="dcterms:W3CDTF">2016-09-08T10:25:09Z</dcterms:modified>
</cp:coreProperties>
</file>