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9" r:id="rId3"/>
    <p:sldId id="359" r:id="rId4"/>
    <p:sldId id="340" r:id="rId5"/>
    <p:sldId id="342" r:id="rId6"/>
    <p:sldId id="343" r:id="rId7"/>
    <p:sldId id="355" r:id="rId8"/>
    <p:sldId id="347" r:id="rId9"/>
    <p:sldId id="345" r:id="rId10"/>
    <p:sldId id="346" r:id="rId11"/>
    <p:sldId id="352" r:id="rId12"/>
    <p:sldId id="353" r:id="rId13"/>
    <p:sldId id="354" r:id="rId14"/>
    <p:sldId id="358" r:id="rId15"/>
    <p:sldId id="33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3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8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FC29-D0BA-4789-8C57-CACB3BDF1EF4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ompcert.org/motivation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8219"/>
          </a:xfrm>
        </p:spPr>
        <p:txBody>
          <a:bodyPr>
            <a:normAutofit/>
          </a:bodyPr>
          <a:lstStyle/>
          <a:p>
            <a:r>
              <a:rPr lang="en-US" b="1" dirty="0" smtClean="0"/>
              <a:t>Dependency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234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6" y="157305"/>
            <a:ext cx="11090564" cy="88178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Dependencies across Multi-Dimensional Accesses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6582" y="1399309"/>
            <a:ext cx="10543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Identifying dependencies across iterations is a challenge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2836" y="2563091"/>
            <a:ext cx="91024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Identifying dependencies are not immediate</a:t>
            </a:r>
          </a:p>
          <a:p>
            <a:endParaRPr lang="en-US" sz="2800" dirty="0" smtClean="0"/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p=0;p&lt;</a:t>
            </a:r>
            <a:r>
              <a:rPr lang="en-US" sz="2800" dirty="0" err="1" smtClean="0"/>
              <a:t>N;p</a:t>
            </a:r>
            <a:r>
              <a:rPr lang="en-US" sz="2800" dirty="0" smtClean="0"/>
              <a:t>++){</a:t>
            </a:r>
            <a:endParaRPr lang="en-US" sz="2800" dirty="0"/>
          </a:p>
          <a:p>
            <a:r>
              <a:rPr lang="en-US" sz="2800" dirty="0" smtClean="0"/>
              <a:t>     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q=0;q&lt;</a:t>
            </a:r>
            <a:r>
              <a:rPr lang="en-US" sz="2800" dirty="0" err="1" smtClean="0"/>
              <a:t>M;q</a:t>
            </a:r>
            <a:r>
              <a:rPr lang="en-US" sz="2800" dirty="0" smtClean="0"/>
              <a:t>++){</a:t>
            </a:r>
            <a:endParaRPr lang="en-US" sz="2800" dirty="0"/>
          </a:p>
          <a:p>
            <a:r>
              <a:rPr lang="en-US" sz="2800" dirty="0" smtClean="0"/>
              <a:t>	S1:  a[p,q+1] </a:t>
            </a:r>
            <a:r>
              <a:rPr lang="en-US" sz="2800" dirty="0"/>
              <a:t>= </a:t>
            </a:r>
            <a:r>
              <a:rPr lang="en-US" sz="2800" dirty="0" smtClean="0"/>
              <a:t>a[</a:t>
            </a:r>
            <a:r>
              <a:rPr lang="en-US" sz="2800" dirty="0" err="1" smtClean="0"/>
              <a:t>p,q</a:t>
            </a:r>
            <a:r>
              <a:rPr lang="en-US" sz="2800" dirty="0" smtClean="0"/>
              <a:t>];</a:t>
            </a:r>
          </a:p>
          <a:p>
            <a:r>
              <a:rPr lang="en-US" sz="2800" dirty="0" smtClean="0"/>
              <a:t>     }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1473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36" y="157305"/>
            <a:ext cx="11090564" cy="88178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Dependencies across Multi-Dimensional Accesses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6582" y="1399309"/>
            <a:ext cx="10543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Identifying dependencies across iterations is a challenge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598" y="2563091"/>
            <a:ext cx="68025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Identifying dependencies are not immediate</a:t>
            </a:r>
          </a:p>
          <a:p>
            <a:endParaRPr lang="en-US" sz="2800" dirty="0" smtClean="0"/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p=0;p&lt;</a:t>
            </a:r>
            <a:r>
              <a:rPr lang="en-US" sz="2800" dirty="0" err="1" smtClean="0"/>
              <a:t>N;p</a:t>
            </a:r>
            <a:r>
              <a:rPr lang="en-US" sz="2800" dirty="0" smtClean="0"/>
              <a:t>++){</a:t>
            </a:r>
            <a:endParaRPr lang="en-US" sz="2800" dirty="0"/>
          </a:p>
          <a:p>
            <a:r>
              <a:rPr lang="en-US" sz="2800" dirty="0" smtClean="0"/>
              <a:t>     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q=0;q&lt;</a:t>
            </a:r>
            <a:r>
              <a:rPr lang="en-US" sz="2800" dirty="0" err="1" smtClean="0"/>
              <a:t>M;q</a:t>
            </a:r>
            <a:r>
              <a:rPr lang="en-US" sz="2800" dirty="0" smtClean="0"/>
              <a:t>++){</a:t>
            </a:r>
            <a:endParaRPr lang="en-US" sz="2800" dirty="0"/>
          </a:p>
          <a:p>
            <a:r>
              <a:rPr lang="en-US" sz="2800" dirty="0" smtClean="0"/>
              <a:t>	S1:  a[p,q+1] </a:t>
            </a:r>
            <a:r>
              <a:rPr lang="en-US" sz="2800" dirty="0"/>
              <a:t>= </a:t>
            </a:r>
            <a:r>
              <a:rPr lang="en-US" sz="2800" dirty="0" smtClean="0"/>
              <a:t>a[</a:t>
            </a:r>
            <a:r>
              <a:rPr lang="en-US" sz="2800" dirty="0" err="1" smtClean="0"/>
              <a:t>p,q</a:t>
            </a:r>
            <a:r>
              <a:rPr lang="en-US" sz="2800" dirty="0" smtClean="0"/>
              <a:t>];</a:t>
            </a:r>
          </a:p>
          <a:p>
            <a:r>
              <a:rPr lang="en-US" sz="2800" dirty="0" smtClean="0"/>
              <a:t>     }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137564" y="3408219"/>
            <a:ext cx="5846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a[0][0] 		a[0][1]		a[0][2]</a:t>
            </a:r>
          </a:p>
          <a:p>
            <a:r>
              <a:rPr lang="en-US" sz="2400" dirty="0" smtClean="0"/>
              <a:t>		</a:t>
            </a:r>
          </a:p>
          <a:p>
            <a:endParaRPr lang="en-US" sz="2400" dirty="0" smtClean="0"/>
          </a:p>
          <a:p>
            <a:r>
              <a:rPr lang="en-US" sz="2400" dirty="0" smtClean="0"/>
              <a:t>a[1][0]  	a[1][1] 		a[1][2]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a[2][0]  	a[2][1]  	a[2][2]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218218" y="3657600"/>
            <a:ext cx="678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047016" y="3657598"/>
            <a:ext cx="678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218218" y="4747047"/>
            <a:ext cx="678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9047016" y="4747047"/>
            <a:ext cx="678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218218" y="5832764"/>
            <a:ext cx="678873" cy="3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9047016" y="5832764"/>
            <a:ext cx="678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264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798657"/>
          </a:xfrm>
        </p:spPr>
        <p:txBody>
          <a:bodyPr/>
          <a:lstStyle/>
          <a:p>
            <a:pPr algn="ctr"/>
            <a:r>
              <a:rPr lang="en-US" b="1" dirty="0" smtClean="0"/>
              <a:t>Distance Vector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34290" y="1066796"/>
            <a:ext cx="11042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en-US" sz="2400" dirty="0" smtClean="0"/>
              <a:t>If there </a:t>
            </a:r>
            <a:r>
              <a:rPr lang="en-US" altLang="en-US" sz="2400" dirty="0"/>
              <a:t>is a dependence from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on iteration </a:t>
            </a:r>
            <a:r>
              <a:rPr lang="en-US" altLang="en-US" sz="2400" b="1" i="1" dirty="0" err="1"/>
              <a:t>i</a:t>
            </a:r>
            <a:r>
              <a:rPr lang="en-US" altLang="en-US" sz="2400" dirty="0"/>
              <a:t> to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on iteration </a:t>
            </a:r>
            <a:r>
              <a:rPr lang="en-US" altLang="en-US" sz="2400" b="1" i="1" dirty="0"/>
              <a:t>j</a:t>
            </a:r>
            <a:r>
              <a:rPr lang="en-US" altLang="en-US" sz="2400" dirty="0"/>
              <a:t>; </a:t>
            </a:r>
            <a:endParaRPr lang="en-US" altLang="en-US" sz="2400" dirty="0" smtClean="0"/>
          </a:p>
          <a:p>
            <a:pPr marL="0" lvl="1"/>
            <a:r>
              <a:rPr lang="en-US" altLang="en-US" sz="2400" dirty="0" smtClean="0"/>
              <a:t>then </a:t>
            </a:r>
            <a:r>
              <a:rPr lang="en-US" altLang="en-US" sz="2400" dirty="0"/>
              <a:t>the </a:t>
            </a:r>
            <a:r>
              <a:rPr lang="en-US" altLang="en-US" sz="2400" i="1" dirty="0"/>
              <a:t>dependence distance vector</a:t>
            </a:r>
            <a:r>
              <a:rPr lang="en-US" altLang="en-US" sz="2400" dirty="0"/>
              <a:t> </a:t>
            </a:r>
            <a:r>
              <a:rPr lang="en-US" altLang="en-US" sz="2400" b="1" i="1" dirty="0"/>
              <a:t>d</a:t>
            </a:r>
            <a:r>
              <a:rPr lang="en-US" altLang="en-US" sz="2400" dirty="0"/>
              <a:t>(</a:t>
            </a:r>
            <a:r>
              <a:rPr lang="en-US" altLang="en-US" sz="2400" b="1" i="1" dirty="0" err="1"/>
              <a:t>i</a:t>
            </a:r>
            <a:r>
              <a:rPr lang="en-US" altLang="en-US" sz="2400" dirty="0"/>
              <a:t>, </a:t>
            </a:r>
            <a:r>
              <a:rPr lang="en-US" altLang="en-US" sz="2400" b="1" i="1" dirty="0"/>
              <a:t>j</a:t>
            </a:r>
            <a:r>
              <a:rPr lang="en-US" altLang="en-US" sz="2400" dirty="0"/>
              <a:t>) is defined as </a:t>
            </a:r>
            <a:r>
              <a:rPr lang="en-US" altLang="en-US" sz="2400" b="1" i="1" dirty="0"/>
              <a:t>d</a:t>
            </a:r>
            <a:r>
              <a:rPr lang="en-US" altLang="en-US" sz="2400" dirty="0"/>
              <a:t>(</a:t>
            </a:r>
            <a:r>
              <a:rPr lang="en-US" altLang="en-US" sz="2400" b="1" i="1" dirty="0" err="1"/>
              <a:t>i</a:t>
            </a:r>
            <a:r>
              <a:rPr lang="en-US" altLang="en-US" sz="2400" dirty="0"/>
              <a:t>, </a:t>
            </a:r>
            <a:r>
              <a:rPr lang="en-US" altLang="en-US" sz="2400" b="1" i="1" dirty="0"/>
              <a:t>j</a:t>
            </a:r>
            <a:r>
              <a:rPr lang="en-US" altLang="en-US" sz="2400" dirty="0"/>
              <a:t>) = </a:t>
            </a:r>
            <a:r>
              <a:rPr lang="en-US" altLang="en-US" sz="2400" b="1" i="1" dirty="0"/>
              <a:t>j </a:t>
            </a:r>
            <a:r>
              <a:rPr lang="en-US" altLang="en-US" sz="2400" dirty="0"/>
              <a:t>- </a:t>
            </a:r>
            <a:r>
              <a:rPr lang="en-US" altLang="en-US" sz="2400" b="1" i="1" dirty="0" err="1" smtClean="0"/>
              <a:t>i</a:t>
            </a:r>
            <a:endParaRPr lang="en-US" altLang="en-US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9598" y="2563091"/>
            <a:ext cx="45304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p=0;i&lt;</a:t>
            </a:r>
            <a:r>
              <a:rPr lang="en-US" sz="2800" dirty="0" err="1" smtClean="0"/>
              <a:t>N;p</a:t>
            </a:r>
            <a:r>
              <a:rPr lang="en-US" sz="2800" dirty="0" smtClean="0"/>
              <a:t>++){</a:t>
            </a:r>
            <a:endParaRPr lang="en-US" sz="2800" dirty="0"/>
          </a:p>
          <a:p>
            <a:r>
              <a:rPr lang="en-US" sz="2800" dirty="0" smtClean="0"/>
              <a:t>     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q=0;q&lt;</a:t>
            </a:r>
            <a:r>
              <a:rPr lang="en-US" sz="2800" dirty="0" err="1" smtClean="0"/>
              <a:t>M;q</a:t>
            </a:r>
            <a:r>
              <a:rPr lang="en-US" sz="2800" dirty="0" smtClean="0"/>
              <a:t>++){</a:t>
            </a:r>
            <a:endParaRPr lang="en-US" sz="2800" dirty="0"/>
          </a:p>
          <a:p>
            <a:r>
              <a:rPr lang="en-US" sz="2800" dirty="0" smtClean="0"/>
              <a:t>	S1:  a[p,q+1] </a:t>
            </a:r>
            <a:r>
              <a:rPr lang="en-US" sz="2800" dirty="0"/>
              <a:t>= </a:t>
            </a:r>
            <a:r>
              <a:rPr lang="en-US" sz="2800" dirty="0" smtClean="0"/>
              <a:t>a[</a:t>
            </a:r>
            <a:r>
              <a:rPr lang="en-US" sz="2800" dirty="0" err="1" smtClean="0"/>
              <a:t>p,q</a:t>
            </a:r>
            <a:r>
              <a:rPr lang="en-US" sz="2800" dirty="0" smtClean="0"/>
              <a:t>];</a:t>
            </a:r>
          </a:p>
          <a:p>
            <a:r>
              <a:rPr lang="en-US" sz="2800" dirty="0" smtClean="0"/>
              <a:t>     }</a:t>
            </a:r>
          </a:p>
          <a:p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137564" y="2216722"/>
            <a:ext cx="5846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a[0][0] 		a[0][1]		a[0][2]</a:t>
            </a:r>
          </a:p>
          <a:p>
            <a:r>
              <a:rPr lang="en-US" sz="2400" dirty="0" smtClean="0"/>
              <a:t>		</a:t>
            </a:r>
          </a:p>
          <a:p>
            <a:endParaRPr lang="en-US" sz="2400" dirty="0" smtClean="0"/>
          </a:p>
          <a:p>
            <a:r>
              <a:rPr lang="en-US" sz="2400" dirty="0" smtClean="0"/>
              <a:t>a[1][0]  	a[1][1] 		a[1][2]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a[2][0]  	a[2][1]  	a[2][2]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200" y="5167743"/>
            <a:ext cx="55210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/>
              <a:t>i</a:t>
            </a:r>
            <a:r>
              <a:rPr lang="en-US" sz="2400" dirty="0" smtClean="0"/>
              <a:t> = (0,0) and </a:t>
            </a:r>
            <a:r>
              <a:rPr lang="en-US" sz="2400" b="1" i="1" dirty="0" smtClean="0"/>
              <a:t>j</a:t>
            </a:r>
            <a:r>
              <a:rPr lang="en-US" sz="2400" dirty="0" smtClean="0"/>
              <a:t> = (0,1): d(</a:t>
            </a:r>
            <a:r>
              <a:rPr lang="en-US" sz="2400" b="1" i="1" dirty="0" err="1" smtClean="0"/>
              <a:t>i</a:t>
            </a:r>
            <a:r>
              <a:rPr lang="en-US" sz="2400" dirty="0" err="1" smtClean="0"/>
              <a:t>,</a:t>
            </a:r>
            <a:r>
              <a:rPr lang="en-US" sz="2400" b="1" i="1" dirty="0" err="1" smtClean="0"/>
              <a:t>j</a:t>
            </a:r>
            <a:r>
              <a:rPr lang="en-US" sz="2400" dirty="0" smtClean="0"/>
              <a:t>) </a:t>
            </a:r>
            <a:r>
              <a:rPr lang="en-US" sz="2400" dirty="0" smtClean="0"/>
              <a:t>= </a:t>
            </a:r>
            <a:r>
              <a:rPr lang="en-US" sz="2400" b="1" i="1" dirty="0" smtClean="0"/>
              <a:t>j – </a:t>
            </a:r>
            <a:r>
              <a:rPr lang="en-US" sz="2400" b="1" i="1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smtClean="0"/>
              <a:t>(0,1)</a:t>
            </a:r>
          </a:p>
          <a:p>
            <a:endParaRPr lang="en-US" sz="2400" dirty="0" smtClean="0"/>
          </a:p>
          <a:p>
            <a:r>
              <a:rPr lang="en-US" sz="2400" b="1" i="1" dirty="0" err="1"/>
              <a:t>i</a:t>
            </a:r>
            <a:r>
              <a:rPr lang="en-US" sz="2400" dirty="0"/>
              <a:t> = </a:t>
            </a:r>
            <a:r>
              <a:rPr lang="en-US" sz="2400" dirty="0" smtClean="0"/>
              <a:t>(1,0</a:t>
            </a:r>
            <a:r>
              <a:rPr lang="en-US" sz="2400" dirty="0"/>
              <a:t>) </a:t>
            </a:r>
            <a:r>
              <a:rPr lang="en-US" sz="2400" dirty="0" smtClean="0"/>
              <a:t>and </a:t>
            </a:r>
            <a:r>
              <a:rPr lang="en-US" sz="2400" b="1" i="1" dirty="0" smtClean="0"/>
              <a:t>j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(1,1): d(</a:t>
            </a:r>
            <a:r>
              <a:rPr lang="en-US" sz="2400" b="1" i="1" dirty="0" err="1" smtClean="0"/>
              <a:t>i</a:t>
            </a:r>
            <a:r>
              <a:rPr lang="en-US" sz="2400" dirty="0" err="1" smtClean="0"/>
              <a:t>,</a:t>
            </a:r>
            <a:r>
              <a:rPr lang="en-US" sz="2400" b="1" i="1" dirty="0" err="1" smtClean="0"/>
              <a:t>j</a:t>
            </a:r>
            <a:r>
              <a:rPr lang="en-US" sz="2400" dirty="0" smtClean="0"/>
              <a:t>) = (0,1)</a:t>
            </a:r>
          </a:p>
          <a:p>
            <a:r>
              <a:rPr lang="en-US" sz="2400" dirty="0" smtClean="0"/>
              <a:t>…..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218218" y="2493820"/>
            <a:ext cx="678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047016" y="2493818"/>
            <a:ext cx="678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218218" y="3583267"/>
            <a:ext cx="678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047016" y="3583267"/>
            <a:ext cx="678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218218" y="4668984"/>
            <a:ext cx="678873" cy="3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9047016" y="4668984"/>
            <a:ext cx="678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181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322"/>
            <a:ext cx="10515600" cy="81251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Direction Vector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28255" y="1385455"/>
            <a:ext cx="105017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en-US" sz="2800" dirty="0" smtClean="0"/>
              <a:t>If there </a:t>
            </a:r>
            <a:r>
              <a:rPr lang="en-US" altLang="en-US" sz="2800" dirty="0"/>
              <a:t>is a dependence from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on iteration </a:t>
            </a:r>
            <a:r>
              <a:rPr lang="en-US" altLang="en-US" sz="2800" b="1" i="1" dirty="0" err="1"/>
              <a:t>i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S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on iteration </a:t>
            </a:r>
            <a:r>
              <a:rPr lang="en-US" altLang="en-US" sz="2800" b="1" i="1" dirty="0"/>
              <a:t>j</a:t>
            </a:r>
            <a:r>
              <a:rPr lang="en-US" altLang="en-US" sz="2800" dirty="0"/>
              <a:t>; </a:t>
            </a:r>
            <a:endParaRPr lang="en-US" altLang="en-US" sz="2800" dirty="0" smtClean="0"/>
          </a:p>
          <a:p>
            <a:pPr marL="0" lvl="1"/>
            <a:r>
              <a:rPr lang="en-US" altLang="en-US" sz="2800" dirty="0" smtClean="0"/>
              <a:t>then </a:t>
            </a:r>
            <a:r>
              <a:rPr lang="en-US" altLang="en-US" sz="2800" dirty="0"/>
              <a:t>the </a:t>
            </a:r>
            <a:r>
              <a:rPr lang="en-US" altLang="en-US" sz="2800" i="1" dirty="0"/>
              <a:t>dependence direction vector</a:t>
            </a:r>
            <a:r>
              <a:rPr lang="en-US" altLang="en-US" sz="2800" dirty="0"/>
              <a:t> </a:t>
            </a:r>
            <a:r>
              <a:rPr lang="en-US" altLang="en-US" sz="2800" b="1" i="1" dirty="0" smtClean="0"/>
              <a:t>D</a:t>
            </a:r>
            <a:r>
              <a:rPr lang="en-US" altLang="en-US" sz="2800" dirty="0" smtClean="0"/>
              <a:t>(</a:t>
            </a:r>
            <a:r>
              <a:rPr lang="en-US" altLang="en-US" sz="2800" b="1" i="1" dirty="0" err="1" smtClean="0"/>
              <a:t>i</a:t>
            </a:r>
            <a:r>
              <a:rPr lang="en-US" altLang="en-US" sz="2800" dirty="0"/>
              <a:t>, </a:t>
            </a:r>
            <a:r>
              <a:rPr lang="en-US" altLang="en-US" sz="2800" b="1" i="1" dirty="0"/>
              <a:t>j</a:t>
            </a:r>
            <a:r>
              <a:rPr lang="en-US" altLang="en-US" sz="2800" dirty="0"/>
              <a:t>) is defined </a:t>
            </a:r>
            <a:r>
              <a:rPr lang="en-US" altLang="en-US" sz="2800" dirty="0" smtClean="0"/>
              <a:t>as</a:t>
            </a:r>
            <a:endParaRPr lang="en-US" altLang="en-US" sz="2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91668" y="3408216"/>
            <a:ext cx="14318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i="1" dirty="0"/>
              <a:t>D</a:t>
            </a:r>
            <a:r>
              <a:rPr lang="en-US" altLang="en-US" sz="2800" dirty="0"/>
              <a:t>(</a:t>
            </a:r>
            <a:r>
              <a:rPr lang="en-US" altLang="en-US" sz="2800" b="1" i="1" dirty="0" err="1"/>
              <a:t>i</a:t>
            </a:r>
            <a:r>
              <a:rPr lang="en-US" altLang="en-US" sz="2800" dirty="0"/>
              <a:t>, </a:t>
            </a:r>
            <a:r>
              <a:rPr lang="en-US" altLang="en-US" sz="2800" b="1" i="1" dirty="0"/>
              <a:t>j</a:t>
            </a:r>
            <a:r>
              <a:rPr lang="en-US" altLang="en-US" sz="2800" dirty="0"/>
              <a:t>)</a:t>
            </a:r>
            <a:r>
              <a:rPr lang="en-US" altLang="en-US" sz="2800" i="1" baseline="-25000" dirty="0"/>
              <a:t>k</a:t>
            </a:r>
            <a:r>
              <a:rPr lang="en-US" altLang="en-US" sz="2800" dirty="0"/>
              <a:t> =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77581" y="3049441"/>
            <a:ext cx="215475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“&lt;”  if </a:t>
            </a:r>
            <a:r>
              <a:rPr lang="en-US" altLang="en-US" sz="2400" b="1" i="1" dirty="0"/>
              <a:t>d</a:t>
            </a:r>
            <a:r>
              <a:rPr lang="en-US" altLang="en-US" sz="2400" dirty="0"/>
              <a:t>(</a:t>
            </a:r>
            <a:r>
              <a:rPr lang="en-US" altLang="en-US" sz="2400" b="1" i="1" dirty="0" err="1"/>
              <a:t>i</a:t>
            </a:r>
            <a:r>
              <a:rPr lang="en-US" altLang="en-US" sz="2400" dirty="0"/>
              <a:t>, </a:t>
            </a:r>
            <a:r>
              <a:rPr lang="en-US" altLang="en-US" sz="2400" b="1" i="1" dirty="0"/>
              <a:t>j</a:t>
            </a:r>
            <a:r>
              <a:rPr lang="en-US" altLang="en-US" sz="2400" dirty="0"/>
              <a:t>)</a:t>
            </a:r>
            <a:r>
              <a:rPr lang="en-US" altLang="en-US" sz="2400" i="1" baseline="-25000" dirty="0"/>
              <a:t>k</a:t>
            </a:r>
            <a:r>
              <a:rPr lang="en-US" altLang="en-US" sz="2400" dirty="0"/>
              <a:t> &gt; 0</a:t>
            </a:r>
            <a:br>
              <a:rPr lang="en-US" altLang="en-US" sz="2400" dirty="0"/>
            </a:br>
            <a:r>
              <a:rPr lang="en-US" altLang="en-US" sz="2400" dirty="0"/>
              <a:t>“=”  if </a:t>
            </a:r>
            <a:r>
              <a:rPr lang="en-US" altLang="en-US" sz="2400" b="1" i="1" dirty="0"/>
              <a:t>d</a:t>
            </a:r>
            <a:r>
              <a:rPr lang="en-US" altLang="en-US" sz="2400" dirty="0"/>
              <a:t>(</a:t>
            </a:r>
            <a:r>
              <a:rPr lang="en-US" altLang="en-US" sz="2400" b="1" i="1" dirty="0" err="1"/>
              <a:t>i</a:t>
            </a:r>
            <a:r>
              <a:rPr lang="en-US" altLang="en-US" sz="2400" dirty="0"/>
              <a:t>, </a:t>
            </a:r>
            <a:r>
              <a:rPr lang="en-US" altLang="en-US" sz="2400" b="1" i="1" dirty="0"/>
              <a:t>j</a:t>
            </a:r>
            <a:r>
              <a:rPr lang="en-US" altLang="en-US" sz="2400" dirty="0"/>
              <a:t>)</a:t>
            </a:r>
            <a:r>
              <a:rPr lang="en-US" altLang="en-US" sz="2400" i="1" baseline="-25000" dirty="0"/>
              <a:t>k</a:t>
            </a:r>
            <a:r>
              <a:rPr lang="en-US" altLang="en-US" sz="2400" dirty="0"/>
              <a:t> = 0</a:t>
            </a:r>
            <a:br>
              <a:rPr lang="en-US" altLang="en-US" sz="2400" dirty="0"/>
            </a:br>
            <a:r>
              <a:rPr lang="en-US" altLang="en-US" sz="2400" dirty="0"/>
              <a:t>“&gt;”  if </a:t>
            </a:r>
            <a:r>
              <a:rPr lang="en-US" altLang="en-US" sz="2400" b="1" i="1" dirty="0"/>
              <a:t>d</a:t>
            </a:r>
            <a:r>
              <a:rPr lang="en-US" altLang="en-US" sz="2400" dirty="0"/>
              <a:t>(</a:t>
            </a:r>
            <a:r>
              <a:rPr lang="en-US" altLang="en-US" sz="2400" b="1" i="1" dirty="0" err="1"/>
              <a:t>i</a:t>
            </a:r>
            <a:r>
              <a:rPr lang="en-US" altLang="en-US" sz="2400" dirty="0"/>
              <a:t>, </a:t>
            </a:r>
            <a:r>
              <a:rPr lang="en-US" altLang="en-US" sz="2400" b="1" i="1" dirty="0"/>
              <a:t>j</a:t>
            </a:r>
            <a:r>
              <a:rPr lang="en-US" altLang="en-US" sz="2400" dirty="0"/>
              <a:t>)</a:t>
            </a:r>
            <a:r>
              <a:rPr lang="en-US" altLang="en-US" sz="2400" i="1" baseline="-25000" dirty="0"/>
              <a:t>k</a:t>
            </a:r>
            <a:r>
              <a:rPr lang="en-US" altLang="en-US" sz="2400" dirty="0"/>
              <a:t> &lt; 0</a:t>
            </a:r>
          </a:p>
        </p:txBody>
      </p:sp>
      <p:sp>
        <p:nvSpPr>
          <p:cNvPr id="7" name="AutoShape 6"/>
          <p:cNvSpPr>
            <a:spLocks/>
          </p:cNvSpPr>
          <p:nvPr/>
        </p:nvSpPr>
        <p:spPr bwMode="auto">
          <a:xfrm>
            <a:off x="3934693" y="3103416"/>
            <a:ext cx="214313" cy="1143000"/>
          </a:xfrm>
          <a:prstGeom prst="leftBrace">
            <a:avLst>
              <a:gd name="adj1" fmla="val 4444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1668" y="4959649"/>
            <a:ext cx="70095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/>
              <a:t>i</a:t>
            </a:r>
            <a:r>
              <a:rPr lang="en-US" sz="2400" dirty="0"/>
              <a:t> = (0,0) and </a:t>
            </a:r>
            <a:r>
              <a:rPr lang="en-US" sz="2400" b="1" i="1" dirty="0"/>
              <a:t>j</a:t>
            </a:r>
            <a:r>
              <a:rPr lang="en-US" sz="2400" dirty="0"/>
              <a:t> = (0,1): d(</a:t>
            </a:r>
            <a:r>
              <a:rPr lang="en-US" sz="2400" b="1" i="1" dirty="0" err="1"/>
              <a:t>i</a:t>
            </a:r>
            <a:r>
              <a:rPr lang="en-US" sz="2400" dirty="0" err="1"/>
              <a:t>,</a:t>
            </a:r>
            <a:r>
              <a:rPr lang="en-US" sz="2400" b="1" i="1" dirty="0" err="1"/>
              <a:t>j</a:t>
            </a:r>
            <a:r>
              <a:rPr lang="en-US" sz="2400" dirty="0"/>
              <a:t>) = (0,1</a:t>
            </a:r>
            <a:r>
              <a:rPr lang="en-US" sz="2400" dirty="0" smtClean="0"/>
              <a:t>)  =&gt; D(</a:t>
            </a:r>
            <a:r>
              <a:rPr lang="en-US" sz="2400" dirty="0" err="1" smtClean="0"/>
              <a:t>i,j</a:t>
            </a:r>
            <a:r>
              <a:rPr lang="en-US" sz="2400" dirty="0" smtClean="0"/>
              <a:t>) = (=,&lt;)</a:t>
            </a:r>
          </a:p>
          <a:p>
            <a:endParaRPr lang="en-US" sz="2400" dirty="0" smtClean="0"/>
          </a:p>
          <a:p>
            <a:r>
              <a:rPr lang="en-US" sz="2400" b="1" i="1" dirty="0" err="1"/>
              <a:t>i</a:t>
            </a:r>
            <a:r>
              <a:rPr lang="en-US" sz="2400" dirty="0"/>
              <a:t> = (1,0) and </a:t>
            </a:r>
            <a:r>
              <a:rPr lang="en-US" sz="2400" b="1" i="1" dirty="0"/>
              <a:t>j</a:t>
            </a:r>
            <a:r>
              <a:rPr lang="en-US" sz="2400" dirty="0"/>
              <a:t> = (1,1): d(</a:t>
            </a:r>
            <a:r>
              <a:rPr lang="en-US" sz="2400" b="1" i="1" dirty="0" err="1"/>
              <a:t>i</a:t>
            </a:r>
            <a:r>
              <a:rPr lang="en-US" sz="2400" dirty="0" err="1"/>
              <a:t>,</a:t>
            </a:r>
            <a:r>
              <a:rPr lang="en-US" sz="2400" b="1" i="1" dirty="0" err="1"/>
              <a:t>j</a:t>
            </a:r>
            <a:r>
              <a:rPr lang="en-US" sz="2400" dirty="0"/>
              <a:t>) = (0,1</a:t>
            </a:r>
            <a:r>
              <a:rPr lang="en-US" sz="2400" dirty="0" smtClean="0"/>
              <a:t>) =&gt; </a:t>
            </a:r>
            <a:r>
              <a:rPr lang="en-US" sz="2400" dirty="0"/>
              <a:t>D(</a:t>
            </a:r>
            <a:r>
              <a:rPr lang="en-US" sz="2400" dirty="0" err="1"/>
              <a:t>i,j</a:t>
            </a:r>
            <a:r>
              <a:rPr lang="en-US" sz="2400" dirty="0"/>
              <a:t>) = </a:t>
            </a:r>
            <a:r>
              <a:rPr lang="en-US" sz="2400" dirty="0" smtClean="0"/>
              <a:t>(=,&lt;)</a:t>
            </a:r>
          </a:p>
          <a:p>
            <a:r>
              <a:rPr lang="en-US" sz="2400" dirty="0" smtClean="0"/>
              <a:t>…..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695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/>
          <a:lstStyle/>
          <a:p>
            <a:pPr algn="ctr"/>
            <a:r>
              <a:rPr lang="en-US" b="1" dirty="0" smtClean="0"/>
              <a:t>Another Example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7309" y="1482436"/>
            <a:ext cx="79663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 smtClean="0"/>
              <a:t>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&lt;N; </a:t>
            </a:r>
            <a:r>
              <a:rPr lang="en-US" sz="2800" dirty="0" err="1" smtClean="0"/>
              <a:t>i</a:t>
            </a:r>
            <a:r>
              <a:rPr lang="en-US" sz="2800" dirty="0" smtClean="0"/>
              <a:t>++)</a:t>
            </a:r>
            <a:endParaRPr lang="en-US" sz="2800" dirty="0"/>
          </a:p>
          <a:p>
            <a:r>
              <a:rPr lang="en-US" sz="2800" dirty="0" smtClean="0"/>
              <a:t>      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j </a:t>
            </a:r>
            <a:r>
              <a:rPr lang="en-US" sz="2800" dirty="0"/>
              <a:t>= 0; </a:t>
            </a:r>
            <a:r>
              <a:rPr lang="en-US" sz="2800" dirty="0" smtClean="0"/>
              <a:t>j&lt;M; </a:t>
            </a:r>
            <a:r>
              <a:rPr lang="en-US" sz="2800" dirty="0" err="1" smtClean="0"/>
              <a:t>j++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 smtClean="0"/>
              <a:t>            for(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/>
              <a:t>k</a:t>
            </a:r>
            <a:r>
              <a:rPr lang="en-US" sz="2800" dirty="0" smtClean="0"/>
              <a:t> </a:t>
            </a:r>
            <a:r>
              <a:rPr lang="en-US" sz="2800" dirty="0"/>
              <a:t>= 0; </a:t>
            </a:r>
            <a:r>
              <a:rPr lang="en-US" sz="2800" dirty="0" smtClean="0"/>
              <a:t>k&lt;L; k++)</a:t>
            </a:r>
            <a:endParaRPr lang="en-US" sz="2800" dirty="0"/>
          </a:p>
          <a:p>
            <a:r>
              <a:rPr lang="en-US" sz="2800" dirty="0" smtClean="0"/>
              <a:t>                  A[i+1][j+1][k] </a:t>
            </a:r>
            <a:r>
              <a:rPr lang="en-US" sz="2800" dirty="0"/>
              <a:t>= </a:t>
            </a:r>
            <a:r>
              <a:rPr lang="en-US" sz="2800" dirty="0" smtClean="0"/>
              <a:t>A[</a:t>
            </a:r>
            <a:r>
              <a:rPr lang="en-US" sz="2800" dirty="0" err="1" smtClean="0"/>
              <a:t>i</a:t>
            </a:r>
            <a:r>
              <a:rPr lang="en-US" sz="2800" dirty="0" smtClean="0"/>
              <a:t>][j][</a:t>
            </a:r>
            <a:r>
              <a:rPr lang="en-US" sz="2800" dirty="0"/>
              <a:t>k</a:t>
            </a:r>
            <a:r>
              <a:rPr lang="en-US" sz="2800" dirty="0" smtClean="0"/>
              <a:t>] </a:t>
            </a:r>
            <a:r>
              <a:rPr lang="en-US" sz="2800" dirty="0"/>
              <a:t>+ </a:t>
            </a:r>
            <a:r>
              <a:rPr lang="en-US" sz="2800" dirty="0" smtClean="0"/>
              <a:t>A[</a:t>
            </a:r>
            <a:r>
              <a:rPr lang="en-US" sz="2800" dirty="0" err="1" smtClean="0"/>
              <a:t>i</a:t>
            </a:r>
            <a:r>
              <a:rPr lang="en-US" sz="2800" dirty="0" smtClean="0"/>
              <a:t>][</a:t>
            </a:r>
            <a:r>
              <a:rPr lang="en-US" sz="2800" dirty="0"/>
              <a:t>j+1][</a:t>
            </a:r>
            <a:r>
              <a:rPr lang="en-US" sz="2800" dirty="0" smtClean="0"/>
              <a:t>k+1]</a:t>
            </a:r>
            <a:endParaRPr lang="en-US" sz="2800" dirty="0"/>
          </a:p>
          <a:p>
            <a:r>
              <a:rPr lang="en-US" sz="2800" dirty="0" smtClean="0"/>
              <a:t>            }</a:t>
            </a:r>
          </a:p>
          <a:p>
            <a:r>
              <a:rPr lang="en-US" sz="2800" dirty="0" smtClean="0"/>
              <a:t>      } </a:t>
            </a:r>
          </a:p>
          <a:p>
            <a:r>
              <a:rPr lang="en-US" sz="2800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2873" y="4793673"/>
            <a:ext cx="5902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Direction matrices: (&lt;, &lt;, =), (&lt;, =, &gt;)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5793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94"/>
            <a:ext cx="10515600" cy="757093"/>
          </a:xfrm>
        </p:spPr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3235" y="1440872"/>
            <a:ext cx="117625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Chapter 2.2.3, 2.2.4</a:t>
            </a:r>
          </a:p>
          <a:p>
            <a:r>
              <a:rPr lang="en-US" sz="2800" dirty="0" smtClean="0"/>
              <a:t>Optimizing </a:t>
            </a:r>
            <a:r>
              <a:rPr lang="en-US" sz="2800" dirty="0"/>
              <a:t>compilers for modern </a:t>
            </a:r>
            <a:r>
              <a:rPr lang="en-US" sz="2800" dirty="0" smtClean="0"/>
              <a:t>architectures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a </a:t>
            </a:r>
            <a:r>
              <a:rPr lang="en-US" sz="2800" dirty="0"/>
              <a:t>dependence-based approach </a:t>
            </a:r>
            <a:endParaRPr lang="en-US" sz="2800" dirty="0" smtClean="0"/>
          </a:p>
          <a:p>
            <a:r>
              <a:rPr lang="en-US" sz="2800" dirty="0" smtClean="0"/>
              <a:t>by </a:t>
            </a:r>
            <a:r>
              <a:rPr lang="en-US" sz="2800" dirty="0"/>
              <a:t>Randy Allen, Ken </a:t>
            </a:r>
            <a:r>
              <a:rPr lang="en-US" sz="2800" dirty="0" smtClean="0"/>
              <a:t>Kennedy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38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76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72128"/>
            <a:ext cx="109035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Data dependencies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Data dependencies across loop iterations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92583" y="4821381"/>
            <a:ext cx="25353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S1: a=X; </a:t>
            </a:r>
          </a:p>
          <a:p>
            <a:r>
              <a:rPr lang="en-US" sz="2800" dirty="0" smtClean="0"/>
              <a:t>if(a==1)</a:t>
            </a:r>
            <a:endParaRPr lang="en-US" sz="2800" dirty="0"/>
          </a:p>
          <a:p>
            <a:r>
              <a:rPr lang="en-US" sz="2800" dirty="0" smtClean="0"/>
              <a:t>S2:   b=Y;</a:t>
            </a:r>
          </a:p>
        </p:txBody>
      </p:sp>
    </p:spTree>
    <p:extLst>
      <p:ext uri="{BB962C8B-B14F-4D97-AF65-F5344CB8AC3E}">
        <p14:creationId xmlns:p14="http://schemas.microsoft.com/office/powerpoint/2010/main" val="325756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76"/>
            <a:ext cx="10515600" cy="826366"/>
          </a:xfrm>
        </p:spPr>
        <p:txBody>
          <a:bodyPr/>
          <a:lstStyle/>
          <a:p>
            <a:pPr algn="ctr"/>
            <a:r>
              <a:rPr lang="en-US" b="1" dirty="0" smtClean="0"/>
              <a:t>Other Dependencies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72128"/>
            <a:ext cx="3816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Control dependency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48692" y="2812472"/>
            <a:ext cx="25353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S1: a=X; </a:t>
            </a:r>
          </a:p>
          <a:p>
            <a:r>
              <a:rPr lang="en-US" sz="2800" dirty="0" smtClean="0"/>
              <a:t>if(a==1)</a:t>
            </a:r>
            <a:endParaRPr lang="en-US" sz="2800" dirty="0"/>
          </a:p>
          <a:p>
            <a:r>
              <a:rPr lang="en-US" sz="2800" dirty="0" smtClean="0"/>
              <a:t>S2:   b=Y;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86040" y="1885981"/>
            <a:ext cx="3816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Address dependency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996532" y="2826325"/>
            <a:ext cx="25353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S1: a=X; </a:t>
            </a:r>
          </a:p>
          <a:p>
            <a:r>
              <a:rPr lang="en-US" sz="2800" smtClean="0"/>
              <a:t>S2:   b=Y[a];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7229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4"/>
            <a:ext cx="10515600" cy="75709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Transformation Correctness</a:t>
            </a:r>
            <a:endParaRPr lang="en-US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" y="1149609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Program Equivalence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599" y="3768654"/>
            <a:ext cx="99917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(1) program P is transformed to P’</a:t>
            </a:r>
          </a:p>
          <a:p>
            <a:r>
              <a:rPr lang="en-US" sz="2800" dirty="0" smtClean="0"/>
              <a:t>(2) Program P and P’ are equivalent.</a:t>
            </a:r>
          </a:p>
          <a:p>
            <a:endParaRPr lang="en-US" sz="2800" dirty="0" smtClean="0"/>
          </a:p>
          <a:p>
            <a:r>
              <a:rPr lang="en-US" sz="2800" dirty="0" smtClean="0"/>
              <a:t>The transformation is correct.</a:t>
            </a:r>
          </a:p>
          <a:p>
            <a:endParaRPr lang="en-US" sz="2800" dirty="0"/>
          </a:p>
          <a:p>
            <a:r>
              <a:rPr lang="en-US" sz="2800" dirty="0" smtClean="0"/>
              <a:t>correct transformation is semantics preserving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85762" y="1856406"/>
            <a:ext cx="113767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same input, if two </a:t>
            </a:r>
            <a:r>
              <a:rPr lang="en-US" sz="2800" dirty="0"/>
              <a:t>computations </a:t>
            </a:r>
            <a:r>
              <a:rPr lang="en-US" sz="2800" dirty="0" smtClean="0"/>
              <a:t>produce identical values for output variables on the same inputs then the computations are equivalent. </a:t>
            </a:r>
          </a:p>
        </p:txBody>
      </p:sp>
    </p:spTree>
    <p:extLst>
      <p:ext uri="{BB962C8B-B14F-4D97-AF65-F5344CB8AC3E}">
        <p14:creationId xmlns:p14="http://schemas.microsoft.com/office/powerpoint/2010/main" val="317957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5" y="150809"/>
            <a:ext cx="11687175" cy="792163"/>
          </a:xfrm>
        </p:spPr>
        <p:txBody>
          <a:bodyPr/>
          <a:lstStyle/>
          <a:p>
            <a:r>
              <a:rPr lang="en-US" b="1" dirty="0"/>
              <a:t>Correctness of Dependence-Based Transformations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485900"/>
            <a:ext cx="8756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Reordering transformations: S1;S2; --&gt; S2;S1;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60217" y="4031673"/>
            <a:ext cx="8950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Reordering transformation and dependencies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199" y="2282489"/>
            <a:ext cx="10686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</a:t>
            </a:r>
            <a:r>
              <a:rPr lang="en-US" sz="2800" i="1" dirty="0"/>
              <a:t>reordering transformation </a:t>
            </a:r>
            <a:r>
              <a:rPr lang="en-US" sz="2800" dirty="0" smtClean="0"/>
              <a:t>changes </a:t>
            </a:r>
            <a:r>
              <a:rPr lang="en-US" sz="2800" dirty="0"/>
              <a:t>the order of execution of the </a:t>
            </a:r>
            <a:r>
              <a:rPr lang="en-US" sz="2800" dirty="0" smtClean="0"/>
              <a:t>code, without </a:t>
            </a:r>
            <a:r>
              <a:rPr lang="en-US" sz="2800" dirty="0"/>
              <a:t>adding or deleting any executions of any statements.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0035" y="4803099"/>
            <a:ext cx="115131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A reordering transformation </a:t>
            </a:r>
            <a:r>
              <a:rPr lang="en-US" sz="2800" i="1" dirty="0">
                <a:latin typeface="Times New Roman" panose="02020603050405020304" pitchFamily="18" charset="0"/>
              </a:rPr>
              <a:t>preserves </a:t>
            </a:r>
            <a:r>
              <a:rPr lang="en-US" sz="2800" dirty="0">
                <a:latin typeface="Times New Roman" panose="02020603050405020304" pitchFamily="18" charset="0"/>
              </a:rPr>
              <a:t>a </a:t>
            </a:r>
            <a:r>
              <a:rPr lang="en-US" sz="2800" dirty="0" smtClean="0">
                <a:latin typeface="Times New Roman" panose="02020603050405020304" pitchFamily="18" charset="0"/>
              </a:rPr>
              <a:t>dependence if </a:t>
            </a:r>
            <a:r>
              <a:rPr lang="en-US" sz="2800" dirty="0">
                <a:latin typeface="Times New Roman" panose="02020603050405020304" pitchFamily="18" charset="0"/>
              </a:rPr>
              <a:t>it preserves the relative execution order of the source </a:t>
            </a:r>
            <a:r>
              <a:rPr lang="en-US" sz="2800" dirty="0" smtClean="0">
                <a:latin typeface="Times New Roman" panose="02020603050405020304" pitchFamily="18" charset="0"/>
              </a:rPr>
              <a:t>and sink </a:t>
            </a:r>
            <a:r>
              <a:rPr lang="en-US" sz="2800" dirty="0">
                <a:latin typeface="Times New Roman" panose="02020603050405020304" pitchFamily="18" charset="0"/>
              </a:rPr>
              <a:t>of </a:t>
            </a:r>
            <a:r>
              <a:rPr lang="en-US" sz="2800" dirty="0" smtClean="0">
                <a:latin typeface="Times New Roman" panose="02020603050405020304" pitchFamily="18" charset="0"/>
              </a:rPr>
              <a:t>that dependence</a:t>
            </a:r>
            <a:r>
              <a:rPr lang="en-US" sz="2800" dirty="0">
                <a:latin typeface="Times New Roman" panose="02020603050405020304" pitchFamily="18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572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0"/>
            <a:ext cx="10515600" cy="854075"/>
          </a:xfrm>
        </p:spPr>
        <p:txBody>
          <a:bodyPr/>
          <a:lstStyle/>
          <a:p>
            <a:pPr algn="ctr"/>
            <a:r>
              <a:rPr lang="en-US" b="1" dirty="0" smtClean="0"/>
              <a:t>Correct of Reordering Transformation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5345" y="1731818"/>
            <a:ext cx="98817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Any reordering </a:t>
            </a:r>
            <a:r>
              <a:rPr lang="en-US" sz="2800" dirty="0"/>
              <a:t>transformation that preserves every dependence in </a:t>
            </a:r>
            <a:r>
              <a:rPr lang="en-US" sz="2800" dirty="0" smtClean="0"/>
              <a:t>a program </a:t>
            </a:r>
            <a:r>
              <a:rPr lang="en-US" sz="2800" dirty="0"/>
              <a:t>preserves the meaning of that program.</a:t>
            </a:r>
          </a:p>
        </p:txBody>
      </p:sp>
    </p:spTree>
    <p:extLst>
      <p:ext uri="{BB962C8B-B14F-4D97-AF65-F5344CB8AC3E}">
        <p14:creationId xmlns:p14="http://schemas.microsoft.com/office/powerpoint/2010/main" val="277652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0"/>
            <a:ext cx="10515600" cy="854075"/>
          </a:xfrm>
        </p:spPr>
        <p:txBody>
          <a:bodyPr/>
          <a:lstStyle/>
          <a:p>
            <a:pPr algn="ctr"/>
            <a:r>
              <a:rPr lang="en-US" b="1" dirty="0" smtClean="0"/>
              <a:t>Correct of Reordering Transformation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05345" y="1731818"/>
            <a:ext cx="98817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Any reordering </a:t>
            </a:r>
            <a:r>
              <a:rPr lang="en-US" sz="2800" dirty="0"/>
              <a:t>transformation that preserves every dependence in </a:t>
            </a:r>
            <a:r>
              <a:rPr lang="en-US" sz="2800" dirty="0" smtClean="0"/>
              <a:t>a program </a:t>
            </a:r>
            <a:r>
              <a:rPr lang="en-US" sz="2800" dirty="0"/>
              <a:t>preserves the meaning of that program.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2654" y="3602181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Is the following correct?</a:t>
            </a:r>
          </a:p>
          <a:p>
            <a:endParaRPr lang="en-US" sz="2800" dirty="0"/>
          </a:p>
          <a:p>
            <a:r>
              <a:rPr lang="en-US" sz="2800" dirty="0" smtClean="0"/>
              <a:t>a=X; Y=a*0; </a:t>
            </a:r>
            <a:r>
              <a:rPr lang="en-US" sz="2800" dirty="0">
                <a:sym typeface="Wingdings" panose="05000000000000000000" pitchFamily="2" charset="2"/>
              </a:rPr>
              <a:t> Y=a*0; a=X;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smtClean="0">
                <a:sym typeface="Wingdings" panose="05000000000000000000" pitchFamily="2" charset="2"/>
              </a:rPr>
              <a:t>Y=0</a:t>
            </a:r>
            <a:r>
              <a:rPr lang="en-US" sz="2800" dirty="0" smtClean="0">
                <a:sym typeface="Wingdings" panose="05000000000000000000" pitchFamily="2" charset="2"/>
              </a:rPr>
              <a:t>; a=X;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4863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59"/>
            <a:ext cx="10515600" cy="86793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True and False Dependence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07127"/>
            <a:ext cx="102592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True dependence:</a:t>
            </a:r>
            <a:r>
              <a:rPr lang="en-US" sz="2800" dirty="0" smtClean="0"/>
              <a:t> dependence cannot be removed</a:t>
            </a:r>
          </a:p>
          <a:p>
            <a:endParaRPr lang="en-US" sz="2800" dirty="0"/>
          </a:p>
          <a:p>
            <a:r>
              <a:rPr lang="en-US" sz="2800" dirty="0" smtClean="0"/>
              <a:t>	a=X; Y=a;</a:t>
            </a:r>
          </a:p>
          <a:p>
            <a:endParaRPr lang="en-US" sz="2800" dirty="0"/>
          </a:p>
          <a:p>
            <a:r>
              <a:rPr lang="en-US" sz="2800" b="1" dirty="0" smtClean="0"/>
              <a:t>False dependence:</a:t>
            </a:r>
            <a:r>
              <a:rPr lang="en-US" sz="2800" dirty="0" smtClean="0"/>
              <a:t> dependence can be removed </a:t>
            </a:r>
          </a:p>
          <a:p>
            <a:endParaRPr lang="en-US" sz="2800" dirty="0"/>
          </a:p>
          <a:p>
            <a:r>
              <a:rPr lang="en-US" sz="2800" dirty="0" smtClean="0"/>
              <a:t>	a=X; Y=a*0;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131308"/>
            <a:ext cx="9656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Data dependence analysis</a:t>
            </a:r>
            <a:r>
              <a:rPr lang="en-US" sz="2800" i="1" dirty="0"/>
              <a:t> </a:t>
            </a:r>
            <a:r>
              <a:rPr lang="en-US" sz="2800" i="1" dirty="0" smtClean="0"/>
              <a:t>is undecidable </a:t>
            </a:r>
            <a:r>
              <a:rPr lang="en-US" sz="2800" i="1" dirty="0"/>
              <a:t>in </a:t>
            </a:r>
            <a:r>
              <a:rPr lang="en-US" sz="2800" i="1" dirty="0" smtClean="0"/>
              <a:t>general</a:t>
            </a:r>
          </a:p>
          <a:p>
            <a:endParaRPr lang="en-US" sz="2800" i="1" dirty="0"/>
          </a:p>
          <a:p>
            <a:r>
              <a:rPr lang="en-US" sz="2800" i="1" dirty="0" smtClean="0"/>
              <a:t>We will not remove false dependence (for now at least)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580789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739"/>
            <a:ext cx="10515600" cy="715532"/>
          </a:xfrm>
        </p:spPr>
        <p:txBody>
          <a:bodyPr/>
          <a:lstStyle/>
          <a:p>
            <a:pPr algn="ctr"/>
            <a:r>
              <a:rPr lang="en-US" b="1" dirty="0" smtClean="0"/>
              <a:t>Subtle Questions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01880" y="2395814"/>
            <a:ext cx="85794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to reason about 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Side effect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Crash/failure</a:t>
            </a:r>
            <a:endParaRPr lang="en-US" sz="2800" dirty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Non-termination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1152" y="4656304"/>
            <a:ext cx="10214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We will not cover these issues in this course.</a:t>
            </a:r>
          </a:p>
          <a:p>
            <a:endParaRPr lang="en-US" sz="2800" i="1" dirty="0" smtClean="0"/>
          </a:p>
          <a:p>
            <a:r>
              <a:rPr lang="en-US" sz="2800" i="1" dirty="0" smtClean="0"/>
              <a:t>If (Interested) </a:t>
            </a:r>
            <a:r>
              <a:rPr lang="en-US" sz="2800" i="1" dirty="0" err="1" smtClean="0"/>
              <a:t>goto</a:t>
            </a:r>
            <a:r>
              <a:rPr lang="en-US" sz="2800" i="1" dirty="0" smtClean="0"/>
              <a:t> </a:t>
            </a:r>
            <a:r>
              <a:rPr lang="en-US" sz="2800" i="1" dirty="0" smtClean="0">
                <a:hlinkClick r:id="rId2"/>
              </a:rPr>
              <a:t>https</a:t>
            </a:r>
            <a:r>
              <a:rPr lang="en-US" sz="2800" i="1" dirty="0">
                <a:hlinkClick r:id="rId2"/>
              </a:rPr>
              <a:t>://</a:t>
            </a:r>
            <a:r>
              <a:rPr lang="en-US" sz="2800" i="1" dirty="0" smtClean="0">
                <a:hlinkClick r:id="rId2"/>
              </a:rPr>
              <a:t>compcert.org/motivations.html</a:t>
            </a:r>
            <a:endParaRPr lang="en-US" sz="2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07626" y="1136489"/>
            <a:ext cx="113767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same input, if two </a:t>
            </a:r>
            <a:r>
              <a:rPr lang="en-US" sz="2800" dirty="0"/>
              <a:t>computations </a:t>
            </a:r>
            <a:r>
              <a:rPr lang="en-US" sz="2800" dirty="0" smtClean="0"/>
              <a:t>produce identical values for output variables on the same inputs then the computations are equivalent. </a:t>
            </a:r>
          </a:p>
        </p:txBody>
      </p:sp>
    </p:spTree>
    <p:extLst>
      <p:ext uri="{BB962C8B-B14F-4D97-AF65-F5344CB8AC3E}">
        <p14:creationId xmlns:p14="http://schemas.microsoft.com/office/powerpoint/2010/main" val="152237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7706</TotalTime>
  <Words>608</Words>
  <Application>Microsoft Office PowerPoint</Application>
  <PresentationFormat>Widescreen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Dependency</vt:lpstr>
      <vt:lpstr>Recap</vt:lpstr>
      <vt:lpstr>Other Dependencies </vt:lpstr>
      <vt:lpstr>Transformation Correctness</vt:lpstr>
      <vt:lpstr>Correctness of Dependence-Based Transformations</vt:lpstr>
      <vt:lpstr>Correct of Reordering Transformation</vt:lpstr>
      <vt:lpstr>Correct of Reordering Transformation</vt:lpstr>
      <vt:lpstr>True and False Dependence</vt:lpstr>
      <vt:lpstr>Subtle Questions</vt:lpstr>
      <vt:lpstr>Dependencies across Multi-Dimensional Accesses</vt:lpstr>
      <vt:lpstr>Dependencies across Multi-Dimensional Accesses</vt:lpstr>
      <vt:lpstr>Distance Vector</vt:lpstr>
      <vt:lpstr>Direction Vector</vt:lpstr>
      <vt:lpstr>Another Example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COL380: Introduction to Parallel &amp; Distributed Programming</dc:title>
  <dc:creator>Soham Chakraborty</dc:creator>
  <cp:lastModifiedBy>Soham Chakraborty</cp:lastModifiedBy>
  <cp:revision>353</cp:revision>
  <dcterms:created xsi:type="dcterms:W3CDTF">2021-02-03T10:36:24Z</dcterms:created>
  <dcterms:modified xsi:type="dcterms:W3CDTF">2021-02-26T07:32:52Z</dcterms:modified>
</cp:coreProperties>
</file>