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91" r:id="rId4"/>
    <p:sldId id="307" r:id="rId5"/>
    <p:sldId id="304" r:id="rId6"/>
    <p:sldId id="306" r:id="rId7"/>
    <p:sldId id="308" r:id="rId8"/>
    <p:sldId id="299" r:id="rId9"/>
    <p:sldId id="310" r:id="rId10"/>
    <p:sldId id="311" r:id="rId11"/>
    <p:sldId id="312" r:id="rId12"/>
    <p:sldId id="313" r:id="rId13"/>
    <p:sldId id="31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272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033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39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982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161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708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043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766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87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888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314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4FC29-D0BA-4789-8C57-CACB3BDF1EF4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542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08219"/>
          </a:xfrm>
        </p:spPr>
        <p:txBody>
          <a:bodyPr>
            <a:normAutofit/>
          </a:bodyPr>
          <a:lstStyle/>
          <a:p>
            <a:r>
              <a:rPr lang="en-US" b="1" dirty="0" smtClean="0"/>
              <a:t>Writing Parallel Program-2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82345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1159"/>
            <a:ext cx="10515600" cy="798657"/>
          </a:xfrm>
        </p:spPr>
        <p:txBody>
          <a:bodyPr/>
          <a:lstStyle/>
          <a:p>
            <a:pPr algn="ctr"/>
            <a:r>
              <a:rPr lang="en-US" b="1" dirty="0" smtClean="0"/>
              <a:t>Dynamic Schedule</a:t>
            </a:r>
            <a:endParaRPr lang="en-US" b="1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828803" y="1500669"/>
            <a:ext cx="8298872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schedule(dynamic, n): </a:t>
            </a:r>
            <a:r>
              <a:rPr lang="en-US" altLang="en-US" sz="2800" dirty="0"/>
              <a:t>Default value of </a:t>
            </a:r>
            <a:r>
              <a:rPr lang="en-US" altLang="en-US" sz="2800" dirty="0" smtClean="0"/>
              <a:t>n=1</a:t>
            </a:r>
            <a:endParaRPr lang="en-US" sz="28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/>
              <a:t>Each </a:t>
            </a:r>
            <a:r>
              <a:rPr lang="en-US" sz="2800" dirty="0"/>
              <a:t>thread </a:t>
            </a:r>
            <a:endParaRPr lang="en-US" sz="2800" dirty="0" smtClean="0"/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en-US" sz="2800" dirty="0" smtClean="0"/>
              <a:t>executes </a:t>
            </a:r>
            <a:r>
              <a:rPr lang="en-US" sz="2800" dirty="0"/>
              <a:t>a chunk of </a:t>
            </a:r>
            <a:r>
              <a:rPr lang="en-US" sz="2800" dirty="0" smtClean="0"/>
              <a:t>n iterations</a:t>
            </a: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AutoNum type="arabicPeriod" startAt="2"/>
            </a:pPr>
            <a:r>
              <a:rPr lang="en-US" sz="2800" dirty="0" smtClean="0"/>
              <a:t>requests </a:t>
            </a:r>
            <a:r>
              <a:rPr lang="en-US" sz="2800" dirty="0"/>
              <a:t>another chunk 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8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No particular order of chunk assignments to threads</a:t>
            </a:r>
          </a:p>
        </p:txBody>
      </p:sp>
    </p:spTree>
    <p:extLst>
      <p:ext uri="{BB962C8B-B14F-4D97-AF65-F5344CB8AC3E}">
        <p14:creationId xmlns:p14="http://schemas.microsoft.com/office/powerpoint/2010/main" val="28507619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1159"/>
            <a:ext cx="10515600" cy="798657"/>
          </a:xfrm>
        </p:spPr>
        <p:txBody>
          <a:bodyPr/>
          <a:lstStyle/>
          <a:p>
            <a:pPr algn="ctr"/>
            <a:r>
              <a:rPr lang="en-US" b="1" dirty="0" smtClean="0"/>
              <a:t>Static vs Dynamic Schedule</a:t>
            </a:r>
            <a:endParaRPr lang="en-US" b="1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838200" y="2125525"/>
            <a:ext cx="11021291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en-US" altLang="en-US" sz="2800" dirty="0" smtClean="0"/>
              <a:t>Dynamic scheduling is preferred when the iterations are of different computational size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800" dirty="0" smtClean="0"/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AutoNum type="arabicPeriod" startAt="2"/>
            </a:pPr>
            <a:r>
              <a:rPr lang="en-US" altLang="en-US" sz="2800" dirty="0"/>
              <a:t>Dynamic scheduling </a:t>
            </a:r>
            <a:r>
              <a:rPr lang="en-US" altLang="en-US" sz="2800" dirty="0" smtClean="0"/>
              <a:t>incurs runtime overhead unlike static scheduling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/>
              <a:t> </a:t>
            </a:r>
            <a:r>
              <a:rPr lang="en-US" altLang="en-US" sz="2800" dirty="0" smtClean="0"/>
              <a:t>     as distribution is performed during execution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5213643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1158"/>
            <a:ext cx="10515600" cy="812511"/>
          </a:xfrm>
        </p:spPr>
        <p:txBody>
          <a:bodyPr/>
          <a:lstStyle/>
          <a:p>
            <a:pPr algn="ctr"/>
            <a:r>
              <a:rPr lang="en-US" b="1" dirty="0" smtClean="0"/>
              <a:t>Waiting in `parallel for’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95745" y="1385450"/>
            <a:ext cx="101830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No synchronization at the beginning of a parallel for loop.</a:t>
            </a:r>
          </a:p>
          <a:p>
            <a:endParaRPr lang="en-US" sz="3200" dirty="0" smtClean="0"/>
          </a:p>
          <a:p>
            <a:r>
              <a:rPr lang="en-US" sz="3200" dirty="0" smtClean="0"/>
              <a:t>Threads synchronize at the end of a parallel for loop. 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745" y="2998644"/>
            <a:ext cx="3680460" cy="29946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7290" y="2998643"/>
            <a:ext cx="5920740" cy="298323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352800" y="6179127"/>
            <a:ext cx="7287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Ref: https://ppc.cs.aalto.fi/ch3/nowait/</a:t>
            </a:r>
          </a:p>
        </p:txBody>
      </p:sp>
    </p:spTree>
    <p:extLst>
      <p:ext uri="{BB962C8B-B14F-4D97-AF65-F5344CB8AC3E}">
        <p14:creationId xmlns:p14="http://schemas.microsoft.com/office/powerpoint/2010/main" val="41526750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1158"/>
            <a:ext cx="10515600" cy="812511"/>
          </a:xfrm>
        </p:spPr>
        <p:txBody>
          <a:bodyPr/>
          <a:lstStyle/>
          <a:p>
            <a:pPr algn="ctr"/>
            <a:r>
              <a:rPr lang="en-US" b="1" dirty="0" smtClean="0"/>
              <a:t>Waiting in `parallel for’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95745" y="1316182"/>
            <a:ext cx="101830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`</a:t>
            </a:r>
            <a:r>
              <a:rPr lang="en-US" sz="3200" dirty="0" err="1" smtClean="0"/>
              <a:t>nowait</a:t>
            </a:r>
            <a:r>
              <a:rPr lang="en-US" sz="3200" dirty="0" smtClean="0"/>
              <a:t>’ removes the synchronization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352800" y="6179127"/>
            <a:ext cx="7287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Ref: https://ppc.cs.aalto.fi/ch3/nowait/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499993"/>
            <a:ext cx="3680460" cy="2983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4500" y="2541558"/>
            <a:ext cx="5829300" cy="288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081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3450"/>
            <a:ext cx="10515600" cy="743239"/>
          </a:xfrm>
        </p:spPr>
        <p:txBody>
          <a:bodyPr/>
          <a:lstStyle/>
          <a:p>
            <a:pPr algn="ctr"/>
            <a:r>
              <a:rPr lang="en-US" b="1" dirty="0" smtClean="0"/>
              <a:t>Recap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45127" y="1565564"/>
            <a:ext cx="1101436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 smtClean="0"/>
              <a:t>Process</a:t>
            </a:r>
          </a:p>
          <a:p>
            <a:endParaRPr lang="en-US" sz="3200" dirty="0" smtClean="0">
              <a:solidFill>
                <a:prstClr val="black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prstClr val="black"/>
                </a:solidFill>
              </a:rPr>
              <a:t>Thread</a:t>
            </a:r>
          </a:p>
          <a:p>
            <a:endParaRPr lang="en-US" sz="3200" dirty="0" smtClean="0">
              <a:solidFill>
                <a:prstClr val="black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prstClr val="black"/>
                </a:solidFill>
              </a:rPr>
              <a:t>Parallel program</a:t>
            </a:r>
            <a:endParaRPr lang="en-US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829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3448"/>
            <a:ext cx="10515600" cy="757093"/>
          </a:xfrm>
        </p:spPr>
        <p:txBody>
          <a:bodyPr/>
          <a:lstStyle/>
          <a:p>
            <a:pPr algn="ctr"/>
            <a:r>
              <a:rPr lang="en-US" b="1" dirty="0" smtClean="0"/>
              <a:t>Writing a Parallel Program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967344" y="952713"/>
            <a:ext cx="683029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Sequential Program</a:t>
            </a:r>
          </a:p>
          <a:p>
            <a:r>
              <a:rPr lang="en-US" sz="2800" dirty="0" smtClean="0"/>
              <a:t>            </a:t>
            </a:r>
            <a:r>
              <a:rPr lang="en-US" sz="2800" dirty="0" err="1" smtClean="0"/>
              <a:t>int</a:t>
            </a:r>
            <a:r>
              <a:rPr lang="en-US" sz="2800" dirty="0" smtClean="0"/>
              <a:t> t=0;</a:t>
            </a:r>
            <a:endParaRPr lang="en-US" sz="2800" dirty="0"/>
          </a:p>
          <a:p>
            <a:r>
              <a:rPr lang="en-US" sz="2800" dirty="0" smtClean="0"/>
              <a:t>	for(</a:t>
            </a:r>
            <a:r>
              <a:rPr lang="en-US" sz="2800" dirty="0" err="1" smtClean="0"/>
              <a:t>i</a:t>
            </a:r>
            <a:r>
              <a:rPr lang="en-US" sz="2800" dirty="0" smtClean="0"/>
              <a:t>=0;i&lt;</a:t>
            </a:r>
            <a:r>
              <a:rPr lang="en-US" sz="2800" dirty="0" err="1" smtClean="0"/>
              <a:t>N;i</a:t>
            </a:r>
            <a:r>
              <a:rPr lang="en-US" sz="2800" dirty="0"/>
              <a:t>++) </a:t>
            </a:r>
            <a:r>
              <a:rPr lang="en-US" sz="2800" dirty="0" smtClean="0"/>
              <a:t> {</a:t>
            </a:r>
          </a:p>
          <a:p>
            <a:r>
              <a:rPr lang="en-US" sz="2800" dirty="0" smtClean="0"/>
              <a:t>                 t</a:t>
            </a:r>
            <a:r>
              <a:rPr lang="en-US" sz="2800" dirty="0"/>
              <a:t>= a[</a:t>
            </a:r>
            <a:r>
              <a:rPr lang="en-US" sz="2800" dirty="0" err="1"/>
              <a:t>i</a:t>
            </a:r>
            <a:r>
              <a:rPr lang="en-US" sz="2800" dirty="0"/>
              <a:t>] + b[</a:t>
            </a:r>
            <a:r>
              <a:rPr lang="en-US" sz="2800" dirty="0" err="1"/>
              <a:t>i</a:t>
            </a:r>
            <a:r>
              <a:rPr lang="en-US" sz="2800" dirty="0"/>
              <a:t>];</a:t>
            </a:r>
          </a:p>
          <a:p>
            <a:r>
              <a:rPr lang="en-US" sz="2800" dirty="0"/>
              <a:t>                 c[</a:t>
            </a:r>
            <a:r>
              <a:rPr lang="en-US" sz="2800" dirty="0" err="1"/>
              <a:t>i</a:t>
            </a:r>
            <a:r>
              <a:rPr lang="en-US" sz="2800" dirty="0"/>
              <a:t>] = t</a:t>
            </a:r>
            <a:r>
              <a:rPr lang="en-US" sz="2800" dirty="0" smtClean="0"/>
              <a:t>;</a:t>
            </a:r>
          </a:p>
          <a:p>
            <a:r>
              <a:rPr lang="en-US" sz="2800" dirty="0" smtClean="0"/>
              <a:t>           }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253344" y="3597057"/>
            <a:ext cx="605443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Parallel program</a:t>
            </a:r>
          </a:p>
          <a:p>
            <a:endParaRPr lang="en-US" sz="2800" dirty="0" smtClean="0"/>
          </a:p>
          <a:p>
            <a:r>
              <a:rPr lang="en-US" sz="2800" dirty="0" smtClean="0"/>
              <a:t>            #pragma </a:t>
            </a:r>
            <a:r>
              <a:rPr lang="en-US" sz="2800" dirty="0" err="1" smtClean="0"/>
              <a:t>omp</a:t>
            </a:r>
            <a:r>
              <a:rPr lang="en-US" sz="2800" dirty="0" smtClean="0"/>
              <a:t> parallel for</a:t>
            </a:r>
            <a:endParaRPr lang="en-US" sz="2800" dirty="0"/>
          </a:p>
          <a:p>
            <a:r>
              <a:rPr lang="en-US" sz="2800" dirty="0" smtClean="0"/>
              <a:t>	 for(</a:t>
            </a:r>
            <a:r>
              <a:rPr lang="en-US" sz="2800" dirty="0" err="1" smtClean="0"/>
              <a:t>i</a:t>
            </a:r>
            <a:r>
              <a:rPr lang="en-US" sz="2800" dirty="0" smtClean="0"/>
              <a:t>=0;i&lt;</a:t>
            </a:r>
            <a:r>
              <a:rPr lang="en-US" sz="2800" dirty="0" err="1" smtClean="0"/>
              <a:t>N;i</a:t>
            </a:r>
            <a:r>
              <a:rPr lang="en-US" sz="2800" dirty="0"/>
              <a:t>++) </a:t>
            </a:r>
            <a:r>
              <a:rPr lang="en-US" sz="2800" dirty="0" smtClean="0"/>
              <a:t> {</a:t>
            </a:r>
          </a:p>
          <a:p>
            <a:r>
              <a:rPr lang="en-US" sz="2800" dirty="0" smtClean="0"/>
              <a:t>                 t= a[</a:t>
            </a:r>
            <a:r>
              <a:rPr lang="en-US" sz="2800" dirty="0" err="1" smtClean="0"/>
              <a:t>i</a:t>
            </a:r>
            <a:r>
              <a:rPr lang="en-US" sz="2800" dirty="0" smtClean="0"/>
              <a:t>] + b[</a:t>
            </a:r>
            <a:r>
              <a:rPr lang="en-US" sz="2800" dirty="0" err="1" smtClean="0"/>
              <a:t>i</a:t>
            </a:r>
            <a:r>
              <a:rPr lang="en-US" sz="2800" dirty="0" smtClean="0"/>
              <a:t>];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       c[</a:t>
            </a:r>
            <a:r>
              <a:rPr lang="en-US" sz="2800" dirty="0" err="1" smtClean="0"/>
              <a:t>i</a:t>
            </a:r>
            <a:r>
              <a:rPr lang="en-US" sz="2800" dirty="0" smtClean="0"/>
              <a:t>] = t;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  }</a:t>
            </a:r>
          </a:p>
        </p:txBody>
      </p:sp>
    </p:spTree>
    <p:extLst>
      <p:ext uri="{BB962C8B-B14F-4D97-AF65-F5344CB8AC3E}">
        <p14:creationId xmlns:p14="http://schemas.microsoft.com/office/powerpoint/2010/main" val="3299141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7304"/>
            <a:ext cx="10515600" cy="784802"/>
          </a:xfrm>
        </p:spPr>
        <p:txBody>
          <a:bodyPr/>
          <a:lstStyle/>
          <a:p>
            <a:pPr algn="ctr"/>
            <a:r>
              <a:rPr lang="en-US" b="1" dirty="0" smtClean="0"/>
              <a:t>Private and Shared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81891" y="997525"/>
            <a:ext cx="922712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Shared variable:</a:t>
            </a:r>
            <a:r>
              <a:rPr lang="en-US" sz="2800" dirty="0"/>
              <a:t> </a:t>
            </a:r>
            <a:r>
              <a:rPr lang="en-US" sz="2800" dirty="0" smtClean="0"/>
              <a:t>single </a:t>
            </a:r>
            <a:r>
              <a:rPr lang="en-US" sz="2800" dirty="0"/>
              <a:t>instance </a:t>
            </a:r>
            <a:r>
              <a:rPr lang="en-US" sz="2800" dirty="0" smtClean="0"/>
              <a:t>is </a:t>
            </a:r>
            <a:r>
              <a:rPr lang="en-US" sz="2800" dirty="0"/>
              <a:t>shared among all </a:t>
            </a:r>
            <a:r>
              <a:rPr lang="en-US" sz="2800" dirty="0" smtClean="0"/>
              <a:t>threads</a:t>
            </a:r>
          </a:p>
          <a:p>
            <a:endParaRPr lang="en-US" sz="2800" dirty="0"/>
          </a:p>
          <a:p>
            <a:r>
              <a:rPr lang="en-US" sz="2800" b="1" dirty="0" smtClean="0"/>
              <a:t>Private variable: </a:t>
            </a:r>
            <a:r>
              <a:rPr lang="en-US" sz="2800" dirty="0"/>
              <a:t>each thread </a:t>
            </a:r>
            <a:r>
              <a:rPr lang="en-US" sz="2800" dirty="0" smtClean="0"/>
              <a:t>has </a:t>
            </a:r>
            <a:r>
              <a:rPr lang="en-US" sz="2800" dirty="0"/>
              <a:t>its own local copy</a:t>
            </a:r>
            <a:endParaRPr lang="en-US" sz="2800" b="1" dirty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38200" y="3071181"/>
            <a:ext cx="4114800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Example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int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x = 5;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#pragma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omp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parallel 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   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int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a = x+1;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4135501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7304"/>
            <a:ext cx="10515600" cy="784802"/>
          </a:xfrm>
        </p:spPr>
        <p:txBody>
          <a:bodyPr/>
          <a:lstStyle/>
          <a:p>
            <a:pPr algn="ctr"/>
            <a:r>
              <a:rPr lang="en-US" b="1" dirty="0" smtClean="0"/>
              <a:t>Private and Shared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81891" y="997525"/>
            <a:ext cx="922712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Shared variable:</a:t>
            </a:r>
            <a:r>
              <a:rPr lang="en-US" sz="2800" dirty="0"/>
              <a:t> </a:t>
            </a:r>
            <a:r>
              <a:rPr lang="en-US" sz="2800" dirty="0" smtClean="0"/>
              <a:t>single </a:t>
            </a:r>
            <a:r>
              <a:rPr lang="en-US" sz="2800" dirty="0"/>
              <a:t>instance </a:t>
            </a:r>
            <a:r>
              <a:rPr lang="en-US" sz="2800" dirty="0" smtClean="0"/>
              <a:t>is </a:t>
            </a:r>
            <a:r>
              <a:rPr lang="en-US" sz="2800" dirty="0"/>
              <a:t>shared among all </a:t>
            </a:r>
            <a:r>
              <a:rPr lang="en-US" sz="2800" dirty="0" smtClean="0"/>
              <a:t>threads</a:t>
            </a:r>
          </a:p>
          <a:p>
            <a:endParaRPr lang="en-US" sz="2800" dirty="0"/>
          </a:p>
          <a:p>
            <a:r>
              <a:rPr lang="en-US" sz="2800" b="1" dirty="0" smtClean="0"/>
              <a:t>Private variable: </a:t>
            </a:r>
            <a:r>
              <a:rPr lang="en-US" sz="2800" dirty="0"/>
              <a:t>each thread </a:t>
            </a:r>
            <a:r>
              <a:rPr lang="en-US" sz="2800" dirty="0" smtClean="0"/>
              <a:t>has </a:t>
            </a:r>
            <a:r>
              <a:rPr lang="en-US" sz="2800" dirty="0"/>
              <a:t>its own local copy</a:t>
            </a:r>
            <a:endParaRPr lang="en-US" sz="2800" b="1" dirty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38200" y="3071181"/>
            <a:ext cx="4114800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Example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int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x = 5;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#pragma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omp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parallel 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   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int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a = x+1;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} 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334000" y="3052126"/>
            <a:ext cx="6497781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Example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int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x = 5;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#pragma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omp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parallel private(x){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    </a:t>
            </a:r>
            <a:r>
              <a:rPr kumimoji="0" lang="en-US" alt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int</a:t>
            </a:r>
            <a:r>
              <a:rPr kumimoji="0" lang="en-US" alt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x = x+1; 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</a:rPr>
              <a:t>// bad programming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1697671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7304"/>
            <a:ext cx="10515600" cy="784802"/>
          </a:xfrm>
        </p:spPr>
        <p:txBody>
          <a:bodyPr/>
          <a:lstStyle/>
          <a:p>
            <a:pPr algn="ctr"/>
            <a:r>
              <a:rPr lang="en-US" b="1" dirty="0" smtClean="0"/>
              <a:t>Rules to Specify Private and Shared Variables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05692" y="1525179"/>
            <a:ext cx="53571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Loop iteration variable is private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05692" y="2352024"/>
            <a:ext cx="421870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int</a:t>
            </a:r>
            <a:r>
              <a:rPr lang="en-US" sz="2800" dirty="0" smtClean="0"/>
              <a:t> a[N]; </a:t>
            </a: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=0;</a:t>
            </a:r>
            <a:endParaRPr lang="en-US" sz="2800" dirty="0"/>
          </a:p>
          <a:p>
            <a:r>
              <a:rPr lang="en-US" sz="2800" dirty="0" smtClean="0"/>
              <a:t>:</a:t>
            </a:r>
          </a:p>
          <a:p>
            <a:r>
              <a:rPr lang="en-US" sz="2800" dirty="0" smtClean="0"/>
              <a:t>#</a:t>
            </a:r>
            <a:r>
              <a:rPr lang="en-US" sz="2800" dirty="0"/>
              <a:t>pragma </a:t>
            </a:r>
            <a:r>
              <a:rPr lang="en-US" sz="2800" dirty="0" err="1"/>
              <a:t>omp</a:t>
            </a:r>
            <a:r>
              <a:rPr lang="en-US" sz="2800" dirty="0"/>
              <a:t> parallel for </a:t>
            </a:r>
            <a:endParaRPr lang="en-US" sz="2800" dirty="0" smtClean="0"/>
          </a:p>
          <a:p>
            <a:r>
              <a:rPr lang="en-US" sz="2800" dirty="0" smtClean="0"/>
              <a:t>for(</a:t>
            </a:r>
            <a:r>
              <a:rPr lang="en-US" sz="2800" dirty="0" err="1" smtClean="0"/>
              <a:t>i</a:t>
            </a:r>
            <a:r>
              <a:rPr lang="en-US" sz="2800" dirty="0" smtClean="0"/>
              <a:t>=0;i&lt;</a:t>
            </a:r>
            <a:r>
              <a:rPr lang="en-US" sz="2800" dirty="0" err="1" smtClean="0"/>
              <a:t>N;i</a:t>
            </a:r>
            <a:r>
              <a:rPr lang="en-US" sz="2800" dirty="0"/>
              <a:t>++)  </a:t>
            </a:r>
            <a:r>
              <a:rPr lang="en-US" sz="2800" dirty="0" smtClean="0"/>
              <a:t>a[</a:t>
            </a:r>
            <a:r>
              <a:rPr lang="en-US" sz="2800" dirty="0" err="1" smtClean="0"/>
              <a:t>i</a:t>
            </a:r>
            <a:r>
              <a:rPr lang="en-US" sz="2800" dirty="0"/>
              <a:t>] = </a:t>
            </a:r>
            <a:r>
              <a:rPr lang="en-US" sz="2800" dirty="0" err="1" smtClean="0"/>
              <a:t>i</a:t>
            </a:r>
            <a:r>
              <a:rPr lang="en-US" sz="2800" dirty="0" smtClean="0"/>
              <a:t>;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4019" y="5216704"/>
            <a:ext cx="5714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Better programming practice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46964" y="4447308"/>
            <a:ext cx="45235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int</a:t>
            </a:r>
            <a:r>
              <a:rPr lang="en-US" sz="2800" dirty="0" smtClean="0"/>
              <a:t> a[N]; </a:t>
            </a:r>
            <a:endParaRPr lang="en-US" sz="2800" dirty="0"/>
          </a:p>
          <a:p>
            <a:r>
              <a:rPr lang="en-US" sz="2800" dirty="0" smtClean="0"/>
              <a:t>:</a:t>
            </a:r>
          </a:p>
          <a:p>
            <a:r>
              <a:rPr lang="en-US" sz="2800" dirty="0" smtClean="0"/>
              <a:t>#</a:t>
            </a:r>
            <a:r>
              <a:rPr lang="en-US" sz="2800" dirty="0"/>
              <a:t>pragma </a:t>
            </a:r>
            <a:r>
              <a:rPr lang="en-US" sz="2800" dirty="0" err="1"/>
              <a:t>omp</a:t>
            </a:r>
            <a:r>
              <a:rPr lang="en-US" sz="2800" dirty="0"/>
              <a:t> parallel for </a:t>
            </a:r>
            <a:endParaRPr lang="en-US" sz="2800" dirty="0" smtClean="0"/>
          </a:p>
          <a:p>
            <a:r>
              <a:rPr lang="en-US" sz="2800" dirty="0" smtClean="0"/>
              <a:t>for(</a:t>
            </a: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=0;i&lt;</a:t>
            </a:r>
            <a:r>
              <a:rPr lang="en-US" sz="2800" dirty="0" err="1" smtClean="0"/>
              <a:t>N;i</a:t>
            </a:r>
            <a:r>
              <a:rPr lang="en-US" sz="2800" dirty="0"/>
              <a:t>++)  </a:t>
            </a:r>
            <a:r>
              <a:rPr lang="en-US" sz="2800" dirty="0" smtClean="0"/>
              <a:t>a[</a:t>
            </a:r>
            <a:r>
              <a:rPr lang="en-US" sz="2800" dirty="0" err="1" smtClean="0"/>
              <a:t>i</a:t>
            </a:r>
            <a:r>
              <a:rPr lang="en-US" sz="2800" dirty="0"/>
              <a:t>] = </a:t>
            </a:r>
            <a:r>
              <a:rPr lang="en-US" sz="2800" dirty="0" err="1" smtClean="0"/>
              <a:t>i</a:t>
            </a:r>
            <a:r>
              <a:rPr lang="en-US" sz="2800" dirty="0" smtClean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720458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7304"/>
            <a:ext cx="10515600" cy="784802"/>
          </a:xfrm>
        </p:spPr>
        <p:txBody>
          <a:bodyPr/>
          <a:lstStyle/>
          <a:p>
            <a:pPr algn="ctr"/>
            <a:r>
              <a:rPr lang="en-US" b="1" dirty="0" smtClean="0"/>
              <a:t>Rules to Specify Private and Shared Variables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188027" y="1385455"/>
            <a:ext cx="96219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Explicit specification of shared and private variables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1288473" y="2551837"/>
            <a:ext cx="7855527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/>
              <a:t>int</a:t>
            </a:r>
            <a:r>
              <a:rPr lang="en-US" sz="2800" dirty="0" smtClean="0"/>
              <a:t> n; </a:t>
            </a:r>
            <a:r>
              <a:rPr lang="en-US" sz="2800" dirty="0" err="1" smtClean="0"/>
              <a:t>int</a:t>
            </a:r>
            <a:r>
              <a:rPr lang="en-US" sz="2800" dirty="0" smtClean="0"/>
              <a:t> a; </a:t>
            </a:r>
            <a:r>
              <a:rPr lang="en-US" sz="2800" dirty="0" err="1" smtClean="0"/>
              <a:t>int</a:t>
            </a:r>
            <a:r>
              <a:rPr lang="en-US" sz="2800" dirty="0" smtClean="0"/>
              <a:t> b;</a:t>
            </a:r>
          </a:p>
          <a:p>
            <a:r>
              <a:rPr lang="en-US" sz="2800" dirty="0"/>
              <a:t>:</a:t>
            </a:r>
            <a:endParaRPr lang="en-US" sz="2800" dirty="0" smtClean="0"/>
          </a:p>
          <a:p>
            <a:r>
              <a:rPr lang="en-US" sz="2800" dirty="0" smtClean="0"/>
              <a:t>#</a:t>
            </a:r>
            <a:r>
              <a:rPr lang="en-US" sz="2800" dirty="0"/>
              <a:t>pragma </a:t>
            </a:r>
            <a:r>
              <a:rPr lang="en-US" sz="2800" dirty="0" err="1"/>
              <a:t>omp</a:t>
            </a:r>
            <a:r>
              <a:rPr lang="en-US" sz="2800" dirty="0"/>
              <a:t> parallel for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shared</a:t>
            </a:r>
            <a:r>
              <a:rPr lang="en-US" sz="2800" dirty="0"/>
              <a:t>(n, a)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private</a:t>
            </a:r>
            <a:r>
              <a:rPr lang="en-US" sz="2800" dirty="0"/>
              <a:t>(b)</a:t>
            </a:r>
          </a:p>
          <a:p>
            <a:r>
              <a:rPr lang="en-US" sz="2800" dirty="0"/>
              <a:t>for (</a:t>
            </a:r>
            <a:r>
              <a:rPr lang="en-US" sz="2800" dirty="0" err="1"/>
              <a:t>int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= 0; </a:t>
            </a:r>
            <a:r>
              <a:rPr lang="en-US" sz="2800" dirty="0" err="1"/>
              <a:t>i</a:t>
            </a:r>
            <a:r>
              <a:rPr lang="en-US" sz="2800" dirty="0"/>
              <a:t> &lt; n; </a:t>
            </a:r>
            <a:r>
              <a:rPr lang="en-US" sz="2800" dirty="0" err="1"/>
              <a:t>i</a:t>
            </a:r>
            <a:r>
              <a:rPr lang="en-US" sz="2800" dirty="0" smtClean="0"/>
              <a:t>++) {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</a:t>
            </a:r>
            <a:r>
              <a:rPr lang="en-US" sz="2800" dirty="0" err="1" smtClean="0"/>
              <a:t>int</a:t>
            </a:r>
            <a:r>
              <a:rPr lang="en-US" sz="2800" dirty="0" smtClean="0"/>
              <a:t> t = b;</a:t>
            </a:r>
            <a:endParaRPr lang="en-US" sz="2800" dirty="0"/>
          </a:p>
          <a:p>
            <a:r>
              <a:rPr lang="en-US" sz="2800" dirty="0"/>
              <a:t>   </a:t>
            </a:r>
            <a:r>
              <a:rPr lang="en-US" sz="2800" dirty="0" smtClean="0"/>
              <a:t>// </a:t>
            </a:r>
            <a:r>
              <a:rPr lang="en-US" sz="2800" dirty="0"/>
              <a:t>b = </a:t>
            </a:r>
            <a:r>
              <a:rPr lang="en-US" sz="2800" dirty="0" smtClean="0"/>
              <a:t>a </a:t>
            </a:r>
            <a:r>
              <a:rPr lang="en-US" sz="2800" dirty="0"/>
              <a:t>+ </a:t>
            </a:r>
            <a:r>
              <a:rPr lang="en-US" sz="2800" dirty="0" err="1"/>
              <a:t>i</a:t>
            </a:r>
            <a:r>
              <a:rPr lang="en-US" sz="2800" dirty="0" smtClean="0"/>
              <a:t>;</a:t>
            </a:r>
            <a:endParaRPr lang="en-US" sz="2800" dirty="0"/>
          </a:p>
          <a:p>
            <a:r>
              <a:rPr lang="en-US" sz="2800" dirty="0"/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2396" y="5583382"/>
            <a:ext cx="118040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Values of a private variable is undefined at the entry and exit of a parallel region.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85909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7304"/>
            <a:ext cx="10515600" cy="784802"/>
          </a:xfrm>
        </p:spPr>
        <p:txBody>
          <a:bodyPr/>
          <a:lstStyle/>
          <a:p>
            <a:pPr algn="ctr"/>
            <a:r>
              <a:rPr lang="en-US" b="1" dirty="0" smtClean="0"/>
              <a:t>Static Schedule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66256" y="1039084"/>
            <a:ext cx="11707089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 smtClean="0"/>
              <a:t>nthreads</a:t>
            </a:r>
            <a:r>
              <a:rPr lang="en-US" sz="2800" dirty="0" smtClean="0"/>
              <a:t>=10</a:t>
            </a:r>
          </a:p>
          <a:p>
            <a:r>
              <a:rPr lang="en-US" sz="2800" dirty="0" smtClean="0"/>
              <a:t>#</a:t>
            </a:r>
            <a:r>
              <a:rPr lang="en-US" sz="2800" dirty="0"/>
              <a:t>pragma </a:t>
            </a:r>
            <a:r>
              <a:rPr lang="en-US" sz="2800" dirty="0" err="1"/>
              <a:t>omp</a:t>
            </a:r>
            <a:r>
              <a:rPr lang="en-US" sz="2800" dirty="0"/>
              <a:t> parallel for shared(</a:t>
            </a:r>
            <a:r>
              <a:rPr lang="en-US" sz="2800" dirty="0" err="1"/>
              <a:t>a,b,c</a:t>
            </a:r>
            <a:r>
              <a:rPr lang="en-US" sz="2800" dirty="0"/>
              <a:t>) private(</a:t>
            </a:r>
            <a:r>
              <a:rPr lang="en-US" sz="2800" dirty="0" err="1"/>
              <a:t>i</a:t>
            </a:r>
            <a:r>
              <a:rPr lang="en-US" sz="2800" dirty="0"/>
              <a:t>)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schedule(static)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800" dirty="0" smtClean="0"/>
              <a:t>parallel for(</a:t>
            </a:r>
            <a:r>
              <a:rPr lang="en-US" sz="2800" dirty="0" err="1" smtClean="0"/>
              <a:t>i</a:t>
            </a:r>
            <a:r>
              <a:rPr lang="en-US" sz="2800" dirty="0" smtClean="0"/>
              <a:t>=0;i&lt;</a:t>
            </a:r>
            <a:r>
              <a:rPr lang="en-US" sz="2800" dirty="0" err="1" smtClean="0"/>
              <a:t>N;i</a:t>
            </a:r>
            <a:r>
              <a:rPr lang="en-US" sz="2800" dirty="0"/>
              <a:t>++)  c[</a:t>
            </a:r>
            <a:r>
              <a:rPr lang="en-US" sz="2800" dirty="0" err="1"/>
              <a:t>i</a:t>
            </a:r>
            <a:r>
              <a:rPr lang="en-US" sz="2800" dirty="0"/>
              <a:t>] = a[</a:t>
            </a:r>
            <a:r>
              <a:rPr lang="en-US" sz="2800" dirty="0" err="1"/>
              <a:t>i</a:t>
            </a:r>
            <a:r>
              <a:rPr lang="en-US" sz="2800" dirty="0"/>
              <a:t>] + b[</a:t>
            </a:r>
            <a:r>
              <a:rPr lang="en-US" sz="2800" dirty="0" err="1"/>
              <a:t>i</a:t>
            </a:r>
            <a:r>
              <a:rPr lang="en-US" sz="2800" dirty="0" smtClean="0"/>
              <a:t>];</a:t>
            </a:r>
          </a:p>
          <a:p>
            <a:endParaRPr lang="en-US" sz="2800" dirty="0" smtClean="0"/>
          </a:p>
          <a:p>
            <a:r>
              <a:rPr lang="en-US" sz="2800" dirty="0" smtClean="0"/>
              <a:t>Distribute the chunk of iterations to threads</a:t>
            </a:r>
          </a:p>
          <a:p>
            <a:endParaRPr lang="en-US" sz="2800" dirty="0"/>
          </a:p>
          <a:p>
            <a:r>
              <a:rPr lang="en-US" sz="2800" dirty="0" smtClean="0"/>
              <a:t>thread 1 : iteration 0…(N/10)-1</a:t>
            </a:r>
          </a:p>
          <a:p>
            <a:endParaRPr lang="en-US" sz="2800" dirty="0" smtClean="0"/>
          </a:p>
          <a:p>
            <a:r>
              <a:rPr lang="en-US" sz="2800" dirty="0" smtClean="0"/>
              <a:t>thread 2: </a:t>
            </a:r>
            <a:r>
              <a:rPr lang="en-US" sz="2800" dirty="0"/>
              <a:t>iteration </a:t>
            </a:r>
            <a:r>
              <a:rPr lang="en-US" sz="2800" dirty="0" smtClean="0"/>
              <a:t>(</a:t>
            </a:r>
            <a:r>
              <a:rPr lang="en-US" sz="2800" dirty="0"/>
              <a:t>N/10</a:t>
            </a:r>
            <a:r>
              <a:rPr lang="en-US" sz="2800" dirty="0" smtClean="0"/>
              <a:t>)…2*(N/10</a:t>
            </a:r>
            <a:r>
              <a:rPr lang="en-US" sz="2800" dirty="0"/>
              <a:t>)-1</a:t>
            </a:r>
          </a:p>
          <a:p>
            <a:endParaRPr lang="en-US" sz="2800" dirty="0" smtClean="0"/>
          </a:p>
          <a:p>
            <a:r>
              <a:rPr lang="en-US" sz="2800" dirty="0" smtClean="0"/>
              <a:t>:</a:t>
            </a:r>
          </a:p>
          <a:p>
            <a:endParaRPr lang="en-US" sz="2800" dirty="0" smtClean="0"/>
          </a:p>
          <a:p>
            <a:r>
              <a:rPr lang="en-US" sz="2800" dirty="0" smtClean="0"/>
              <a:t>thread 10: </a:t>
            </a:r>
            <a:r>
              <a:rPr lang="en-US" sz="2800" dirty="0"/>
              <a:t>iteration </a:t>
            </a:r>
            <a:r>
              <a:rPr lang="en-US" sz="2800" dirty="0" smtClean="0"/>
              <a:t>9*(N/10)…N-1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9594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7304"/>
            <a:ext cx="10515600" cy="784802"/>
          </a:xfrm>
        </p:spPr>
        <p:txBody>
          <a:bodyPr/>
          <a:lstStyle/>
          <a:p>
            <a:pPr algn="ctr"/>
            <a:r>
              <a:rPr lang="en-US" b="1" dirty="0" smtClean="0"/>
              <a:t>Another Static Schedule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66256" y="983666"/>
            <a:ext cx="11707089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#</a:t>
            </a:r>
            <a:r>
              <a:rPr lang="en-US" sz="2800" dirty="0"/>
              <a:t>pragma </a:t>
            </a:r>
            <a:r>
              <a:rPr lang="en-US" sz="2800" dirty="0" err="1"/>
              <a:t>omp</a:t>
            </a:r>
            <a:r>
              <a:rPr lang="en-US" sz="2800" dirty="0"/>
              <a:t> parallel for shared(</a:t>
            </a:r>
            <a:r>
              <a:rPr lang="en-US" sz="2800" dirty="0" err="1"/>
              <a:t>a,b,c</a:t>
            </a:r>
            <a:r>
              <a:rPr lang="en-US" sz="2800" dirty="0"/>
              <a:t>) private(</a:t>
            </a:r>
            <a:r>
              <a:rPr lang="en-US" sz="2800" dirty="0" err="1"/>
              <a:t>i</a:t>
            </a:r>
            <a:r>
              <a:rPr lang="en-US" sz="2800" dirty="0"/>
              <a:t>) </a:t>
            </a:r>
            <a:endParaRPr lang="en-US" sz="2800" dirty="0" smtClean="0"/>
          </a:p>
          <a:p>
            <a:r>
              <a:rPr lang="en-US" sz="2800" dirty="0" smtClean="0"/>
              <a:t>schedule(</a:t>
            </a:r>
            <a:r>
              <a:rPr lang="en-US" sz="2800" dirty="0" err="1" smtClean="0"/>
              <a:t>static,size</a:t>
            </a:r>
            <a:r>
              <a:rPr lang="en-US" sz="2800" dirty="0" smtClean="0"/>
              <a:t> of the chunk=4)</a:t>
            </a:r>
            <a:endParaRPr lang="en-US" sz="2800" dirty="0"/>
          </a:p>
          <a:p>
            <a:r>
              <a:rPr lang="en-US" sz="2800" dirty="0" smtClean="0"/>
              <a:t>parallel for(</a:t>
            </a:r>
            <a:r>
              <a:rPr lang="en-US" sz="2800" dirty="0" err="1" smtClean="0"/>
              <a:t>i</a:t>
            </a:r>
            <a:r>
              <a:rPr lang="en-US" sz="2800" dirty="0" smtClean="0"/>
              <a:t>=0;i&lt;64;i</a:t>
            </a:r>
            <a:r>
              <a:rPr lang="en-US" sz="2800" dirty="0"/>
              <a:t>++)  c[</a:t>
            </a:r>
            <a:r>
              <a:rPr lang="en-US" sz="2800" dirty="0" err="1"/>
              <a:t>i</a:t>
            </a:r>
            <a:r>
              <a:rPr lang="en-US" sz="2800" dirty="0"/>
              <a:t>] = a[</a:t>
            </a:r>
            <a:r>
              <a:rPr lang="en-US" sz="2800" dirty="0" err="1"/>
              <a:t>i</a:t>
            </a:r>
            <a:r>
              <a:rPr lang="en-US" sz="2800" dirty="0"/>
              <a:t>] + b[</a:t>
            </a:r>
            <a:r>
              <a:rPr lang="en-US" sz="2800" dirty="0" err="1"/>
              <a:t>i</a:t>
            </a:r>
            <a:r>
              <a:rPr lang="en-US" sz="2800" dirty="0" smtClean="0"/>
              <a:t>];</a:t>
            </a:r>
          </a:p>
          <a:p>
            <a:endParaRPr lang="en-US" sz="2800" dirty="0" smtClean="0"/>
          </a:p>
          <a:p>
            <a:r>
              <a:rPr lang="en-US" sz="2800" dirty="0" smtClean="0"/>
              <a:t>Distribute the chunk of iterations to threads</a:t>
            </a:r>
          </a:p>
          <a:p>
            <a:endParaRPr lang="en-US" sz="2800" dirty="0"/>
          </a:p>
          <a:p>
            <a:r>
              <a:rPr lang="en-US" sz="2800" dirty="0" smtClean="0"/>
              <a:t>thread 1 : iteration {0,1,2,3}, {16,17,18,19}, …</a:t>
            </a:r>
          </a:p>
          <a:p>
            <a:endParaRPr lang="en-US" sz="2800" dirty="0" smtClean="0"/>
          </a:p>
          <a:p>
            <a:r>
              <a:rPr lang="en-US" sz="2800" dirty="0" smtClean="0"/>
              <a:t>thread 2: </a:t>
            </a:r>
            <a:r>
              <a:rPr lang="en-US" sz="2800" dirty="0"/>
              <a:t>iteration </a:t>
            </a:r>
            <a:r>
              <a:rPr lang="en-US" sz="2800" dirty="0" smtClean="0"/>
              <a:t>{4,5,6,7}, {20,21,22,23}, …</a:t>
            </a:r>
          </a:p>
          <a:p>
            <a:endParaRPr lang="en-US" sz="2800" dirty="0" smtClean="0"/>
          </a:p>
          <a:p>
            <a:r>
              <a:rPr lang="en-US" sz="2800" dirty="0"/>
              <a:t>thread 3</a:t>
            </a:r>
            <a:r>
              <a:rPr lang="en-US" sz="2800" dirty="0" smtClean="0"/>
              <a:t> </a:t>
            </a:r>
            <a:r>
              <a:rPr lang="en-US" sz="2800" dirty="0"/>
              <a:t>: iteration </a:t>
            </a:r>
            <a:r>
              <a:rPr lang="en-US" sz="2800" dirty="0" smtClean="0"/>
              <a:t>{8,9,10,11}, {24,25,26,27}, …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thread </a:t>
            </a:r>
            <a:r>
              <a:rPr lang="en-US" sz="2800" dirty="0" smtClean="0"/>
              <a:t>4: </a:t>
            </a:r>
            <a:r>
              <a:rPr lang="en-US" sz="2800" dirty="0"/>
              <a:t>iteration </a:t>
            </a:r>
            <a:r>
              <a:rPr lang="en-US" sz="2800" dirty="0" smtClean="0"/>
              <a:t>{12,13,14,15}, {28,29,30,31}, …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65882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4679</TotalTime>
  <Words>517</Words>
  <Application>Microsoft Office PowerPoint</Application>
  <PresentationFormat>Widescreen</PresentationFormat>
  <Paragraphs>120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Office Theme</vt:lpstr>
      <vt:lpstr>Writing Parallel Program-2</vt:lpstr>
      <vt:lpstr>Recap</vt:lpstr>
      <vt:lpstr>Writing a Parallel Program</vt:lpstr>
      <vt:lpstr>Private and Shared</vt:lpstr>
      <vt:lpstr>Private and Shared</vt:lpstr>
      <vt:lpstr>Rules to Specify Private and Shared Variables</vt:lpstr>
      <vt:lpstr>Rules to Specify Private and Shared Variables</vt:lpstr>
      <vt:lpstr>Static Schedule</vt:lpstr>
      <vt:lpstr>Another Static Schedule</vt:lpstr>
      <vt:lpstr>Dynamic Schedule</vt:lpstr>
      <vt:lpstr>Static vs Dynamic Schedule</vt:lpstr>
      <vt:lpstr>Waiting in `parallel for’</vt:lpstr>
      <vt:lpstr>Waiting in `parallel for’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COL380: Introduction to Parallel &amp; Distributed Programming</dc:title>
  <dc:creator>Soham Chakraborty</dc:creator>
  <cp:lastModifiedBy>Soham Chakraborty</cp:lastModifiedBy>
  <cp:revision>205</cp:revision>
  <dcterms:created xsi:type="dcterms:W3CDTF">2021-02-03T10:36:24Z</dcterms:created>
  <dcterms:modified xsi:type="dcterms:W3CDTF">2021-02-16T07:44:47Z</dcterms:modified>
</cp:coreProperties>
</file>