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88" r:id="rId5"/>
    <p:sldId id="287" r:id="rId6"/>
    <p:sldId id="290" r:id="rId7"/>
    <p:sldId id="300" r:id="rId8"/>
    <p:sldId id="283" r:id="rId9"/>
    <p:sldId id="291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Writing Parallel Program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6"/>
            <a:ext cx="10515600" cy="840220"/>
          </a:xfrm>
        </p:spPr>
        <p:txBody>
          <a:bodyPr/>
          <a:lstStyle/>
          <a:p>
            <a:pPr algn="ctr"/>
            <a:r>
              <a:rPr lang="en-US" b="1" dirty="0" smtClean="0"/>
              <a:t>Demonstration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62623" y="1207947"/>
            <a:ext cx="83893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OpenMP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parallel for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Execution time of the serial and parallel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Effects of different parameters on execution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Study speedup and efficiency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3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743239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5127" y="1565564"/>
            <a:ext cx="110143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Speedup</a:t>
            </a: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Efficiency</a:t>
            </a: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Amdahl’s Law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sz="3200" dirty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Gustafson-</a:t>
            </a:r>
            <a:r>
              <a:rPr lang="en-US" sz="3200" dirty="0" err="1" smtClean="0">
                <a:solidFill>
                  <a:prstClr val="black"/>
                </a:solidFill>
              </a:rPr>
              <a:t>Barsis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Law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20437" y="5638800"/>
            <a:ext cx="6289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</a:rPr>
              <a:t>Question: Is speedup &lt; 1 possible?</a:t>
            </a:r>
            <a:endParaRPr lang="en-US" sz="32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18"/>
            <a:ext cx="10515600" cy="757097"/>
          </a:xfrm>
        </p:spPr>
        <p:txBody>
          <a:bodyPr/>
          <a:lstStyle/>
          <a:p>
            <a:pPr algn="ctr"/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83671" y="872835"/>
            <a:ext cx="103285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n instance of </a:t>
            </a:r>
            <a:r>
              <a:rPr lang="en-US" sz="2800" dirty="0"/>
              <a:t>a computer program that is being executed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The executable </a:t>
            </a:r>
            <a:r>
              <a:rPr lang="en-US" sz="2800" dirty="0" smtClean="0"/>
              <a:t>program</a:t>
            </a:r>
            <a:r>
              <a:rPr lang="en-US" sz="2800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A </a:t>
            </a:r>
            <a:r>
              <a:rPr lang="en-US" sz="2800" dirty="0"/>
              <a:t>block of </a:t>
            </a:r>
            <a:r>
              <a:rPr lang="en-US" sz="2800" dirty="0" smtClean="0"/>
              <a:t>memory for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executable </a:t>
            </a:r>
            <a:r>
              <a:rPr lang="en-US" sz="2800" dirty="0"/>
              <a:t>code, </a:t>
            </a:r>
            <a:endParaRPr lang="en-US" sz="28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call </a:t>
            </a:r>
            <a:r>
              <a:rPr lang="en-US" sz="2800" i="1" dirty="0"/>
              <a:t>stack</a:t>
            </a:r>
            <a:r>
              <a:rPr lang="en-US" sz="2800" b="1" dirty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active functions,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memory heap</a:t>
            </a:r>
            <a:r>
              <a:rPr lang="en-US" sz="2800" dirty="0" smtClean="0"/>
              <a:t> for dynamic memory allocations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Additional details</a:t>
            </a:r>
            <a:endParaRPr lang="en-US" sz="28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resources e.g. file descriptors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process state</a:t>
            </a:r>
          </a:p>
          <a:p>
            <a:r>
              <a:rPr lang="en-US" sz="2800" dirty="0"/>
              <a:t>: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763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18"/>
            <a:ext cx="10515600" cy="757097"/>
          </a:xfrm>
        </p:spPr>
        <p:txBody>
          <a:bodyPr/>
          <a:lstStyle/>
          <a:p>
            <a:pPr algn="ctr"/>
            <a:r>
              <a:rPr lang="en-US" b="1" dirty="0" smtClean="0"/>
              <a:t>Multiprocessing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4073" y="1233055"/>
            <a:ext cx="116655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(1)</a:t>
            </a:r>
          </a:p>
          <a:p>
            <a:r>
              <a:rPr lang="en-US" sz="2400" dirty="0" smtClean="0"/>
              <a:t>A multiprocessor system may execute multiple processes in parallel on different processors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(2)</a:t>
            </a:r>
          </a:p>
          <a:p>
            <a:r>
              <a:rPr lang="en-US" sz="2400" dirty="0" smtClean="0"/>
              <a:t>Multiple processes may run on single processor in interleaved fashion.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Operating system assigns multiple processes to an available processor</a:t>
            </a:r>
          </a:p>
          <a:p>
            <a:endParaRPr lang="en-US" sz="2400" dirty="0" smtClean="0"/>
          </a:p>
          <a:p>
            <a:r>
              <a:rPr lang="en-US" sz="2400" dirty="0" smtClean="0"/>
              <a:t>Each process get a time slice to execute on the processor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45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83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Thread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91491" y="1011378"/>
            <a:ext cx="108758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Contained in a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process may contain multiple threads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Lightweight than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Threads in a program share same executable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Each thread has its own program counter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thread has its own </a:t>
            </a:r>
            <a:r>
              <a:rPr lang="en-US" sz="2400" dirty="0" smtClean="0"/>
              <a:t>call stack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Thread fork and thread join happen inside a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884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883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Thread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886685"/>
            <a:ext cx="7048500" cy="2247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3532906"/>
            <a:ext cx="9809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Threads may run in parallel on different processors</a:t>
            </a:r>
          </a:p>
          <a:p>
            <a:endParaRPr lang="en-US" sz="2800" dirty="0"/>
          </a:p>
          <a:p>
            <a:r>
              <a:rPr lang="en-US" sz="2800" dirty="0" smtClean="0"/>
              <a:t>Multiple threads may execute on a single processor in time-slices</a:t>
            </a:r>
          </a:p>
          <a:p>
            <a:endParaRPr lang="en-US" sz="2800" dirty="0"/>
          </a:p>
          <a:p>
            <a:r>
              <a:rPr lang="en-US" sz="2800" dirty="0"/>
              <a:t>Threads have local memory and multiple threads share memory (unlike processes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646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750562"/>
            <a:ext cx="4267200" cy="3324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1056" y="2092039"/>
            <a:ext cx="128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thread 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56217" y="2189019"/>
            <a:ext cx="1648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thread 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35240" y="5250876"/>
            <a:ext cx="51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101883"/>
            <a:ext cx="10515600" cy="784802"/>
          </a:xfrm>
        </p:spPr>
        <p:txBody>
          <a:bodyPr/>
          <a:lstStyle/>
          <a:p>
            <a:pPr algn="ctr"/>
            <a:r>
              <a:rPr lang="en-US" b="1" dirty="0" smtClean="0"/>
              <a:t>Assigning Threads to Cores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993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48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Writing a Parallel Program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67344" y="1423768"/>
            <a:ext cx="6830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Sequential Program</a:t>
            </a:r>
          </a:p>
          <a:p>
            <a:endParaRPr lang="en-US" sz="2800" dirty="0"/>
          </a:p>
          <a:p>
            <a:r>
              <a:rPr lang="en-US" sz="2800" dirty="0" smtClean="0"/>
              <a:t>	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</a:t>
            </a:r>
            <a:r>
              <a:rPr lang="en-US" sz="2800" dirty="0" smtClean="0"/>
              <a:t> c[</a:t>
            </a:r>
            <a:r>
              <a:rPr lang="en-US" sz="2800" dirty="0" err="1" smtClean="0"/>
              <a:t>i</a:t>
            </a:r>
            <a:r>
              <a:rPr lang="en-US" sz="2800" dirty="0" smtClean="0"/>
              <a:t>] = a[</a:t>
            </a:r>
            <a:r>
              <a:rPr lang="en-US" sz="2800" dirty="0" err="1" smtClean="0"/>
              <a:t>i</a:t>
            </a:r>
            <a:r>
              <a:rPr lang="en-US" sz="2800" dirty="0" smtClean="0"/>
              <a:t>] +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95745" y="3331990"/>
            <a:ext cx="10758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iterations are independent and may execute in parallel</a:t>
            </a:r>
          </a:p>
          <a:p>
            <a:endParaRPr lang="en-US" sz="2800" dirty="0"/>
          </a:p>
          <a:p>
            <a:r>
              <a:rPr lang="en-US" sz="2800" dirty="0" smtClean="0"/>
              <a:t>Each thread may execute one or multiple iterations</a:t>
            </a:r>
          </a:p>
        </p:txBody>
      </p:sp>
    </p:spTree>
    <p:extLst>
      <p:ext uri="{BB962C8B-B14F-4D97-AF65-F5344CB8AC3E}">
        <p14:creationId xmlns:p14="http://schemas.microsoft.com/office/powerpoint/2010/main" val="86108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48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Writing a Parallel Program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67344" y="1423768"/>
            <a:ext cx="6830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Sequential Program</a:t>
            </a:r>
          </a:p>
          <a:p>
            <a:endParaRPr lang="en-US" sz="2800" dirty="0"/>
          </a:p>
          <a:p>
            <a:r>
              <a:rPr lang="en-US" sz="2800" dirty="0" smtClean="0"/>
              <a:t>	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</a:t>
            </a:r>
            <a:r>
              <a:rPr lang="en-US" sz="2800" dirty="0" smtClean="0"/>
              <a:t> c[</a:t>
            </a:r>
            <a:r>
              <a:rPr lang="en-US" sz="2800" dirty="0" err="1" smtClean="0"/>
              <a:t>i</a:t>
            </a:r>
            <a:r>
              <a:rPr lang="en-US" sz="2800" dirty="0" smtClean="0"/>
              <a:t>] = a[</a:t>
            </a:r>
            <a:r>
              <a:rPr lang="en-US" sz="2800" dirty="0" err="1" smtClean="0"/>
              <a:t>i</a:t>
            </a:r>
            <a:r>
              <a:rPr lang="en-US" sz="2800" dirty="0" smtClean="0"/>
              <a:t>] +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95745" y="3331990"/>
            <a:ext cx="10758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iterations are independent and may execute in parallel.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59525" y="4215205"/>
            <a:ext cx="88392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Parallel Program</a:t>
            </a:r>
          </a:p>
          <a:p>
            <a:endParaRPr lang="en-US" sz="2800" dirty="0"/>
          </a:p>
          <a:p>
            <a:r>
              <a:rPr lang="en-US" sz="2800" dirty="0" smtClean="0"/>
              <a:t>	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parallel</a:t>
            </a:r>
            <a:r>
              <a:rPr lang="en-US" sz="2800" dirty="0" smtClean="0"/>
              <a:t> 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</a:t>
            </a:r>
            <a:r>
              <a:rPr lang="en-US" sz="2800" dirty="0" smtClean="0"/>
              <a:t> c[</a:t>
            </a:r>
            <a:r>
              <a:rPr lang="en-US" sz="2800" dirty="0" err="1" smtClean="0"/>
              <a:t>i</a:t>
            </a:r>
            <a:r>
              <a:rPr lang="en-US" sz="2800" dirty="0" smtClean="0"/>
              <a:t>] = a[</a:t>
            </a:r>
            <a:r>
              <a:rPr lang="en-US" sz="2800" dirty="0" err="1" smtClean="0"/>
              <a:t>i</a:t>
            </a:r>
            <a:r>
              <a:rPr lang="en-US" sz="2800" dirty="0" smtClean="0"/>
              <a:t>] +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endParaRPr lang="en-US" sz="2800" dirty="0"/>
          </a:p>
          <a:p>
            <a:r>
              <a:rPr lang="en-US" sz="2800" dirty="0" smtClean="0"/>
              <a:t>		May </a:t>
            </a:r>
            <a:r>
              <a:rPr lang="en-US" sz="2800" i="1" dirty="0" smtClean="0"/>
              <a:t>executes the iterations in parallel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29914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265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Writing Parallel Program</vt:lpstr>
      <vt:lpstr>Recap</vt:lpstr>
      <vt:lpstr>Process</vt:lpstr>
      <vt:lpstr>Multiprocessing</vt:lpstr>
      <vt:lpstr>Thread</vt:lpstr>
      <vt:lpstr>Thread</vt:lpstr>
      <vt:lpstr>Assigning Threads to Cores</vt:lpstr>
      <vt:lpstr>Writing a Parallel Program</vt:lpstr>
      <vt:lpstr>Writing a Parallel Program</vt:lpstr>
      <vt:lpstr>Demonstration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163</cp:revision>
  <dcterms:created xsi:type="dcterms:W3CDTF">2021-02-03T10:36:24Z</dcterms:created>
  <dcterms:modified xsi:type="dcterms:W3CDTF">2021-02-12T07:49:30Z</dcterms:modified>
</cp:coreProperties>
</file>