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73" r:id="rId5"/>
    <p:sldId id="274" r:id="rId6"/>
    <p:sldId id="275" r:id="rId7"/>
    <p:sldId id="258" r:id="rId8"/>
    <p:sldId id="259" r:id="rId9"/>
    <p:sldId id="261" r:id="rId10"/>
    <p:sldId id="262" r:id="rId11"/>
    <p:sldId id="263" r:id="rId12"/>
    <p:sldId id="265" r:id="rId13"/>
    <p:sldId id="264" r:id="rId14"/>
    <p:sldId id="267" r:id="rId15"/>
    <p:sldId id="266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FC29-D0BA-4789-8C57-CACB3BDF1EF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0D67-AA2A-46E3-BB6B-B068BDF4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7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FC29-D0BA-4789-8C57-CACB3BDF1EF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0D67-AA2A-46E3-BB6B-B068BDF4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3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FC29-D0BA-4789-8C57-CACB3BDF1EF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0D67-AA2A-46E3-BB6B-B068BDF4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FC29-D0BA-4789-8C57-CACB3BDF1EF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0D67-AA2A-46E3-BB6B-B068BDF4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8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FC29-D0BA-4789-8C57-CACB3BDF1EF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0D67-AA2A-46E3-BB6B-B068BDF4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6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FC29-D0BA-4789-8C57-CACB3BDF1EF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0D67-AA2A-46E3-BB6B-B068BDF4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0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FC29-D0BA-4789-8C57-CACB3BDF1EF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0D67-AA2A-46E3-BB6B-B068BDF4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4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FC29-D0BA-4789-8C57-CACB3BDF1EF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0D67-AA2A-46E3-BB6B-B068BDF4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6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FC29-D0BA-4789-8C57-CACB3BDF1EF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0D67-AA2A-46E3-BB6B-B068BDF4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FC29-D0BA-4789-8C57-CACB3BDF1EF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0D67-AA2A-46E3-BB6B-B068BDF4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8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FC29-D0BA-4789-8C57-CACB3BDF1EF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0D67-AA2A-46E3-BB6B-B068BDF4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14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4FC29-D0BA-4789-8C57-CACB3BDF1EF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00D67-AA2A-46E3-BB6B-B068BDF4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4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britannica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COL380: Introduction to Parallel &amp; Distributed Programming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2345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889"/>
            <a:ext cx="10515600" cy="867929"/>
          </a:xfrm>
        </p:spPr>
        <p:txBody>
          <a:bodyPr/>
          <a:lstStyle/>
          <a:p>
            <a:pPr algn="ctr"/>
            <a:r>
              <a:rPr lang="en-US" b="1" dirty="0" smtClean="0"/>
              <a:t>Example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8544" y="1219198"/>
            <a:ext cx="12108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Problem: </a:t>
            </a:r>
            <a:r>
              <a:rPr lang="en-US" sz="3200" i="1" dirty="0" smtClean="0"/>
              <a:t>Compute n values and sum them together. </a:t>
            </a:r>
            <a:endParaRPr lang="en-US" sz="3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58090" y="2230582"/>
            <a:ext cx="108758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Sequential Program</a:t>
            </a:r>
          </a:p>
          <a:p>
            <a:endParaRPr lang="en-US" dirty="0"/>
          </a:p>
          <a:p>
            <a:r>
              <a:rPr lang="en-US" sz="3200" dirty="0" err="1" smtClean="0"/>
              <a:t>int</a:t>
            </a:r>
            <a:r>
              <a:rPr lang="en-US" sz="3200" dirty="0" smtClean="0"/>
              <a:t> sum = 0;</a:t>
            </a:r>
          </a:p>
          <a:p>
            <a:r>
              <a:rPr lang="en-US" sz="3200" dirty="0" smtClean="0"/>
              <a:t>for (</a:t>
            </a:r>
            <a:r>
              <a:rPr lang="en-US" sz="3200" dirty="0" err="1" smtClean="0"/>
              <a:t>i</a:t>
            </a:r>
            <a:r>
              <a:rPr lang="en-US" sz="3200" dirty="0" smtClean="0"/>
              <a:t> = 0; </a:t>
            </a:r>
            <a:r>
              <a:rPr lang="en-US" sz="3200" dirty="0" err="1" smtClean="0"/>
              <a:t>i</a:t>
            </a:r>
            <a:r>
              <a:rPr lang="en-US" sz="3200" dirty="0" smtClean="0"/>
              <a:t> &lt; n; </a:t>
            </a:r>
            <a:r>
              <a:rPr lang="en-US" sz="3200" dirty="0" err="1" smtClean="0"/>
              <a:t>i</a:t>
            </a:r>
            <a:r>
              <a:rPr lang="en-US" sz="3200" dirty="0" smtClean="0"/>
              <a:t>++) {</a:t>
            </a:r>
          </a:p>
          <a:p>
            <a:r>
              <a:rPr lang="en-US" sz="3200" dirty="0" smtClean="0"/>
              <a:t>	x = f(</a:t>
            </a:r>
            <a:r>
              <a:rPr lang="en-US" sz="3200" dirty="0" err="1" smtClean="0"/>
              <a:t>i</a:t>
            </a:r>
            <a:r>
              <a:rPr lang="en-US" sz="3200" dirty="0" smtClean="0"/>
              <a:t>);</a:t>
            </a:r>
          </a:p>
          <a:p>
            <a:r>
              <a:rPr lang="en-US" sz="3200" dirty="0" smtClean="0"/>
              <a:t>	sum </a:t>
            </a:r>
            <a:r>
              <a:rPr lang="en-US" sz="3200" dirty="0" smtClean="0"/>
              <a:t>= </a:t>
            </a:r>
            <a:r>
              <a:rPr lang="en-US" sz="3200" dirty="0" err="1" smtClean="0"/>
              <a:t>sum+x</a:t>
            </a:r>
            <a:r>
              <a:rPr lang="en-US" sz="3200" dirty="0" smtClean="0"/>
              <a:t>;</a:t>
            </a:r>
          </a:p>
          <a:p>
            <a:r>
              <a:rPr lang="en-US" sz="32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38874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174"/>
            <a:ext cx="10515600" cy="770947"/>
          </a:xfrm>
        </p:spPr>
        <p:txBody>
          <a:bodyPr/>
          <a:lstStyle/>
          <a:p>
            <a:pPr algn="ctr"/>
            <a:r>
              <a:rPr lang="en-US" b="1" dirty="0" smtClean="0"/>
              <a:t>Parallel Program: Compute Partial Sum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78727" y="876084"/>
            <a:ext cx="623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Assumption: p processors where p &lt;&lt; 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978728" y="1416808"/>
            <a:ext cx="6352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my_sum</a:t>
            </a:r>
            <a:r>
              <a:rPr lang="en-US" sz="2400" dirty="0" smtClean="0"/>
              <a:t> = 0;</a:t>
            </a:r>
          </a:p>
          <a:p>
            <a:r>
              <a:rPr lang="en-US" sz="2400" dirty="0" err="1" smtClean="0"/>
              <a:t>my_first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= . . . ;</a:t>
            </a:r>
          </a:p>
          <a:p>
            <a:r>
              <a:rPr lang="en-US" sz="2400" dirty="0" err="1" smtClean="0"/>
              <a:t>my_last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= . . . ;</a:t>
            </a:r>
          </a:p>
          <a:p>
            <a:r>
              <a:rPr lang="en-US" sz="2400" dirty="0" smtClean="0"/>
              <a:t>for (</a:t>
            </a:r>
            <a:r>
              <a:rPr lang="en-US" sz="2400" dirty="0" err="1" smtClean="0"/>
              <a:t>my_i</a:t>
            </a:r>
            <a:r>
              <a:rPr lang="en-US" sz="2400" dirty="0" smtClean="0"/>
              <a:t> = </a:t>
            </a:r>
            <a:r>
              <a:rPr lang="en-US" sz="2400" dirty="0" err="1" smtClean="0"/>
              <a:t>my_first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; </a:t>
            </a:r>
            <a:r>
              <a:rPr lang="en-US" sz="2400" dirty="0" err="1" smtClean="0"/>
              <a:t>my_i</a:t>
            </a:r>
            <a:r>
              <a:rPr lang="en-US" sz="2400" dirty="0" smtClean="0"/>
              <a:t> &lt; </a:t>
            </a:r>
            <a:r>
              <a:rPr lang="en-US" sz="2400" dirty="0" err="1" smtClean="0"/>
              <a:t>p_last</a:t>
            </a:r>
            <a:r>
              <a:rPr lang="en-US" sz="2400" dirty="0" err="1"/>
              <a:t>_</a:t>
            </a:r>
            <a:r>
              <a:rPr lang="en-US" sz="2400" dirty="0" err="1" smtClean="0"/>
              <a:t>i</a:t>
            </a:r>
            <a:r>
              <a:rPr lang="en-US" sz="2400" dirty="0" smtClean="0"/>
              <a:t>; </a:t>
            </a:r>
            <a:r>
              <a:rPr lang="en-US" sz="2400" dirty="0" err="1" smtClean="0"/>
              <a:t>my_i</a:t>
            </a:r>
            <a:r>
              <a:rPr lang="en-US" sz="2400" dirty="0" smtClean="0"/>
              <a:t>++) {</a:t>
            </a:r>
          </a:p>
          <a:p>
            <a:r>
              <a:rPr lang="en-US" sz="2400" dirty="0" smtClean="0"/>
              <a:t>	</a:t>
            </a:r>
            <a:r>
              <a:rPr lang="en-US" sz="2400" dirty="0" err="1" smtClean="0"/>
              <a:t>my_x</a:t>
            </a:r>
            <a:r>
              <a:rPr lang="en-US" sz="2400" dirty="0" smtClean="0"/>
              <a:t> = f(</a:t>
            </a:r>
            <a:r>
              <a:rPr lang="en-US" sz="2400" dirty="0" err="1" smtClean="0"/>
              <a:t>i</a:t>
            </a:r>
            <a:r>
              <a:rPr lang="en-US" sz="2400" dirty="0" smtClean="0"/>
              <a:t>);</a:t>
            </a:r>
          </a:p>
          <a:p>
            <a:r>
              <a:rPr lang="en-US" sz="2400" dirty="0" smtClean="0"/>
              <a:t>	</a:t>
            </a:r>
            <a:r>
              <a:rPr lang="en-US" sz="2400" dirty="0" err="1" smtClean="0"/>
              <a:t>my_sum</a:t>
            </a:r>
            <a:r>
              <a:rPr lang="en-US" sz="2400" dirty="0" smtClean="0"/>
              <a:t> += </a:t>
            </a:r>
            <a:r>
              <a:rPr lang="en-US" sz="2400" dirty="0" err="1" smtClean="0"/>
              <a:t>my_x</a:t>
            </a:r>
            <a:r>
              <a:rPr lang="en-US" sz="2400" dirty="0" smtClean="0"/>
              <a:t>;</a:t>
            </a:r>
          </a:p>
          <a:p>
            <a:r>
              <a:rPr lang="en-US" sz="2400" dirty="0" smtClean="0"/>
              <a:t>}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362" y="4393892"/>
            <a:ext cx="7334250" cy="64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506" y="5022029"/>
            <a:ext cx="54483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30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174"/>
            <a:ext cx="10515600" cy="770947"/>
          </a:xfrm>
        </p:spPr>
        <p:txBody>
          <a:bodyPr/>
          <a:lstStyle/>
          <a:p>
            <a:pPr algn="ctr"/>
            <a:r>
              <a:rPr lang="en-US" b="1" dirty="0" smtClean="0"/>
              <a:t>Parallel Program: Accumulate Partial Sum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44395" y="1211986"/>
            <a:ext cx="69032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if</a:t>
            </a:r>
            <a:r>
              <a:rPr lang="en-US" sz="3200" b="1" dirty="0"/>
              <a:t> </a:t>
            </a:r>
            <a:r>
              <a:rPr lang="en-US" sz="3200" dirty="0"/>
              <a:t>(I’m the master core) </a:t>
            </a:r>
            <a:r>
              <a:rPr lang="en-US" sz="3200" dirty="0" smtClean="0"/>
              <a:t>{</a:t>
            </a:r>
            <a:endParaRPr lang="en-US" sz="3200" dirty="0"/>
          </a:p>
          <a:p>
            <a:r>
              <a:rPr lang="en-US" sz="3200" dirty="0"/>
              <a:t> </a:t>
            </a:r>
            <a:r>
              <a:rPr lang="en-US" sz="3200" dirty="0" smtClean="0"/>
              <a:t>    sum </a:t>
            </a:r>
            <a:r>
              <a:rPr lang="en-US" sz="3200" dirty="0"/>
              <a:t>= </a:t>
            </a:r>
            <a:r>
              <a:rPr lang="en-US" sz="3200" dirty="0" err="1" smtClean="0"/>
              <a:t>my_sum</a:t>
            </a:r>
            <a:r>
              <a:rPr lang="en-US" sz="3200" dirty="0" smtClean="0"/>
              <a:t>;</a:t>
            </a:r>
            <a:endParaRPr lang="en-US" sz="3200" dirty="0"/>
          </a:p>
          <a:p>
            <a:r>
              <a:rPr lang="en-US" sz="3200" b="1" dirty="0" smtClean="0"/>
              <a:t>     </a:t>
            </a:r>
            <a:r>
              <a:rPr lang="en-US" sz="3200" dirty="0" smtClean="0"/>
              <a:t>for</a:t>
            </a:r>
            <a:r>
              <a:rPr lang="en-US" sz="3200" b="1" dirty="0" smtClean="0"/>
              <a:t> </a:t>
            </a:r>
            <a:r>
              <a:rPr lang="en-US" sz="3200" dirty="0" smtClean="0"/>
              <a:t>(each </a:t>
            </a:r>
            <a:r>
              <a:rPr lang="en-US" sz="3200" dirty="0"/>
              <a:t>core other than </a:t>
            </a:r>
            <a:r>
              <a:rPr lang="en-US" sz="3200" dirty="0" smtClean="0"/>
              <a:t>myself) {</a:t>
            </a:r>
            <a:endParaRPr lang="en-US" sz="3200" dirty="0"/>
          </a:p>
          <a:p>
            <a:r>
              <a:rPr lang="en-US" sz="3200" dirty="0" smtClean="0"/>
              <a:t>           receive </a:t>
            </a:r>
            <a:r>
              <a:rPr lang="en-US" sz="3200" dirty="0"/>
              <a:t>value from core;</a:t>
            </a:r>
          </a:p>
          <a:p>
            <a:r>
              <a:rPr lang="en-US" sz="3200" dirty="0" smtClean="0"/>
              <a:t>           sum </a:t>
            </a:r>
            <a:r>
              <a:rPr lang="en-US" sz="3200" dirty="0"/>
              <a:t>+= value;</a:t>
            </a:r>
          </a:p>
          <a:p>
            <a:r>
              <a:rPr lang="en-US" sz="3200" dirty="0" smtClean="0"/>
              <a:t>     }</a:t>
            </a:r>
          </a:p>
          <a:p>
            <a:r>
              <a:rPr lang="en-US" sz="3200" dirty="0" smtClean="0"/>
              <a:t>} </a:t>
            </a:r>
            <a:r>
              <a:rPr lang="en-US" sz="3200" dirty="0"/>
              <a:t>else</a:t>
            </a:r>
            <a:r>
              <a:rPr lang="en-US" sz="3200" b="1" dirty="0"/>
              <a:t> </a:t>
            </a:r>
            <a:r>
              <a:rPr lang="en-US" sz="3200" dirty="0" smtClean="0"/>
              <a:t>{ send </a:t>
            </a:r>
            <a:r>
              <a:rPr lang="en-US" sz="3200" dirty="0" err="1" smtClean="0"/>
              <a:t>my_sum</a:t>
            </a:r>
            <a:r>
              <a:rPr lang="en-US" sz="3200" dirty="0" smtClean="0"/>
              <a:t> </a:t>
            </a:r>
            <a:r>
              <a:rPr lang="en-US" sz="3200" dirty="0"/>
              <a:t>to the master</a:t>
            </a:r>
            <a:r>
              <a:rPr lang="en-US" sz="3200" dirty="0" smtClean="0"/>
              <a:t>; }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59" y="5118282"/>
            <a:ext cx="5448300" cy="1276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25389" y="5325979"/>
            <a:ext cx="44597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8+19+7+15+7+13+12+14=95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4974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664"/>
            <a:ext cx="10515600" cy="773864"/>
          </a:xfrm>
        </p:spPr>
        <p:txBody>
          <a:bodyPr/>
          <a:lstStyle/>
          <a:p>
            <a:pPr algn="ctr"/>
            <a:r>
              <a:rPr lang="en-US" b="1" dirty="0" smtClean="0"/>
              <a:t>Parallel Program: Second Attempt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798" y="1090863"/>
            <a:ext cx="9284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No constraint on the number of available processors</a:t>
            </a:r>
            <a:endParaRPr lang="en-US" sz="28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869" y="1614083"/>
            <a:ext cx="6372225" cy="4914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55368" y="1876926"/>
            <a:ext cx="657727" cy="224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27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538"/>
            <a:ext cx="10515600" cy="725738"/>
          </a:xfrm>
        </p:spPr>
        <p:txBody>
          <a:bodyPr/>
          <a:lstStyle/>
          <a:p>
            <a:pPr algn="ctr"/>
            <a:r>
              <a:rPr lang="en-US" b="1" dirty="0" smtClean="0"/>
              <a:t>Comparing two Attempts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7822" y="1513062"/>
            <a:ext cx="6352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(1) Compute partial sum of n/p elements.</a:t>
            </a:r>
          </a:p>
          <a:p>
            <a:endParaRPr lang="en-US" sz="2800" dirty="0" smtClean="0"/>
          </a:p>
          <a:p>
            <a:r>
              <a:rPr lang="en-US" sz="2800" dirty="0" smtClean="0"/>
              <a:t>(2) accumulate results of partial sum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029" y="866276"/>
            <a:ext cx="4248150" cy="32766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914144" y="1299679"/>
            <a:ext cx="0" cy="2827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06905" y="4789662"/>
            <a:ext cx="9994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Both approaches have same number of addition operations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9593179" y="721898"/>
            <a:ext cx="401053" cy="433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6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538"/>
            <a:ext cx="10515600" cy="725738"/>
          </a:xfrm>
        </p:spPr>
        <p:txBody>
          <a:bodyPr/>
          <a:lstStyle/>
          <a:p>
            <a:pPr algn="ctr"/>
            <a:r>
              <a:rPr lang="en-US" b="1" dirty="0" smtClean="0"/>
              <a:t>Comparing two Attempts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7822" y="1930153"/>
            <a:ext cx="63528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Parallel computation</a:t>
            </a:r>
          </a:p>
          <a:p>
            <a:r>
              <a:rPr lang="en-US" sz="2800" dirty="0" smtClean="0"/>
              <a:t>(1) Compute partial sum of n/p elements.</a:t>
            </a:r>
          </a:p>
          <a:p>
            <a:endParaRPr lang="en-US" sz="2800" dirty="0" smtClean="0"/>
          </a:p>
          <a:p>
            <a:r>
              <a:rPr lang="en-US" sz="2800" b="1" dirty="0" smtClean="0"/>
              <a:t>Serial computation</a:t>
            </a:r>
          </a:p>
          <a:p>
            <a:r>
              <a:rPr lang="en-US" sz="2800" dirty="0" smtClean="0"/>
              <a:t>(2) accumulate results of partial sum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871" y="1209251"/>
            <a:ext cx="4248150" cy="32766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026438" y="1658428"/>
            <a:ext cx="0" cy="2827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69127" y="5288118"/>
            <a:ext cx="7191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Step (2) of the first approach is serialized 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9593179" y="1074822"/>
            <a:ext cx="401053" cy="433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30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538"/>
            <a:ext cx="10515600" cy="725738"/>
          </a:xfrm>
        </p:spPr>
        <p:txBody>
          <a:bodyPr/>
          <a:lstStyle/>
          <a:p>
            <a:pPr algn="ctr"/>
            <a:r>
              <a:rPr lang="en-US" b="1" dirty="0" smtClean="0"/>
              <a:t>Comparing two Attempts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7822" y="1513062"/>
            <a:ext cx="6352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(1) Compute partial sum of n/p elements.</a:t>
            </a:r>
          </a:p>
          <a:p>
            <a:endParaRPr lang="en-US" sz="2800" dirty="0" smtClean="0"/>
          </a:p>
          <a:p>
            <a:r>
              <a:rPr lang="en-US" sz="2800" dirty="0" smtClean="0"/>
              <a:t>(2) accumulate results of partial sum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029" y="866276"/>
            <a:ext cx="4248150" cy="32766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914144" y="1299679"/>
            <a:ext cx="0" cy="2827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06905" y="4789662"/>
            <a:ext cx="9994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First approach is closer to the sequential sum program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9593179" y="721898"/>
            <a:ext cx="401053" cy="433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08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411"/>
            <a:ext cx="10515600" cy="886159"/>
          </a:xfrm>
        </p:spPr>
        <p:txBody>
          <a:bodyPr/>
          <a:lstStyle/>
          <a:p>
            <a:pPr algn="ctr"/>
            <a:r>
              <a:rPr lang="en-US" b="1" dirty="0" smtClean="0"/>
              <a:t>Additional Concerns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77190" y="1171073"/>
            <a:ext cx="71026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Communication</a:t>
            </a:r>
          </a:p>
          <a:p>
            <a:endParaRPr lang="en-US" sz="2800" dirty="0"/>
          </a:p>
          <a:p>
            <a:r>
              <a:rPr lang="en-US" sz="2800" dirty="0" smtClean="0"/>
              <a:t>	- shared memory, message passing, …</a:t>
            </a:r>
          </a:p>
          <a:p>
            <a:endParaRPr lang="en-US" sz="2800" dirty="0"/>
          </a:p>
          <a:p>
            <a:r>
              <a:rPr lang="en-US" sz="2800" dirty="0" smtClean="0"/>
              <a:t>Coordination</a:t>
            </a:r>
          </a:p>
          <a:p>
            <a:endParaRPr lang="en-US" sz="2800" dirty="0"/>
          </a:p>
          <a:p>
            <a:r>
              <a:rPr lang="en-US" sz="2800" dirty="0" smtClean="0"/>
              <a:t>	- synchronization</a:t>
            </a:r>
          </a:p>
          <a:p>
            <a:endParaRPr lang="en-US" sz="2800" dirty="0"/>
          </a:p>
          <a:p>
            <a:r>
              <a:rPr lang="en-US" sz="2800" dirty="0" smtClean="0"/>
              <a:t>Job distribution</a:t>
            </a:r>
          </a:p>
          <a:p>
            <a:endParaRPr lang="en-US" sz="2800" dirty="0"/>
          </a:p>
          <a:p>
            <a:r>
              <a:rPr lang="en-US" sz="2800" dirty="0" smtClean="0"/>
              <a:t>	- load balancing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7699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370"/>
            <a:ext cx="10515600" cy="982412"/>
          </a:xfrm>
        </p:spPr>
        <p:txBody>
          <a:bodyPr/>
          <a:lstStyle/>
          <a:p>
            <a:pPr algn="ctr"/>
            <a:r>
              <a:rPr lang="en-US" b="1" dirty="0" smtClean="0"/>
              <a:t>Different Models of Computation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2101" y="1948386"/>
            <a:ext cx="52311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Concurrency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Parallelism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Distributed computing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930185" y="1973178"/>
            <a:ext cx="48567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Shared memory programs: </a:t>
            </a:r>
            <a:r>
              <a:rPr lang="en-US" sz="3200" dirty="0" err="1" smtClean="0"/>
              <a:t>OpenMP</a:t>
            </a:r>
            <a:r>
              <a:rPr lang="en-US" sz="3200" dirty="0" smtClean="0"/>
              <a:t> </a:t>
            </a:r>
          </a:p>
          <a:p>
            <a:endParaRPr lang="en-US" sz="3200" dirty="0"/>
          </a:p>
          <a:p>
            <a:r>
              <a:rPr lang="en-US" sz="3200" dirty="0" smtClean="0"/>
              <a:t>Message passing: </a:t>
            </a:r>
          </a:p>
          <a:p>
            <a:r>
              <a:rPr lang="en-US" sz="3200" dirty="0" smtClean="0"/>
              <a:t>MPI</a:t>
            </a:r>
            <a:endParaRPr lang="en-US" sz="3200" dirty="0"/>
          </a:p>
          <a:p>
            <a:r>
              <a:rPr lang="en-US" sz="3200" dirty="0" smtClean="0"/>
              <a:t>….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7042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76369"/>
            <a:ext cx="11614484" cy="87011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Memory &amp; Communication Play a Significant Role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818147" y="1668379"/>
            <a:ext cx="1572127" cy="850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 Core 0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76864" y="1644317"/>
            <a:ext cx="1572127" cy="850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 Core 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8820" y="1973178"/>
            <a:ext cx="98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818147" y="4026568"/>
            <a:ext cx="4130844" cy="9785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Memory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572126" y="2494549"/>
            <a:ext cx="0" cy="1532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95015" y="2518613"/>
            <a:ext cx="0" cy="1532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483633" y="1451813"/>
            <a:ext cx="1572127" cy="850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 Core 0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42350" y="1427751"/>
            <a:ext cx="1572127" cy="850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 Core 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0349" y="2212801"/>
            <a:ext cx="98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7483633" y="4989102"/>
            <a:ext cx="4130844" cy="6978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Network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475613" y="3128211"/>
            <a:ext cx="1804736" cy="850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 Memory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06000" y="3136238"/>
            <a:ext cx="1700458" cy="850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 Memory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069179" y="2302045"/>
            <a:ext cx="0" cy="834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1093119" y="2310067"/>
            <a:ext cx="0" cy="834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069179" y="3978443"/>
            <a:ext cx="0" cy="1010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1093119" y="3986470"/>
            <a:ext cx="0" cy="1002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479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802"/>
          </a:xfrm>
        </p:spPr>
        <p:txBody>
          <a:bodyPr/>
          <a:lstStyle/>
          <a:p>
            <a:pPr algn="ctr"/>
            <a:r>
              <a:rPr lang="en-US" b="1" dirty="0" smtClean="0"/>
              <a:t>We will Study …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25236" y="1884218"/>
            <a:ext cx="92132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Concurrency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Parallelism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Distributed computing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636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537"/>
            <a:ext cx="10515600" cy="838033"/>
          </a:xfrm>
        </p:spPr>
        <p:txBody>
          <a:bodyPr/>
          <a:lstStyle/>
          <a:p>
            <a:pPr algn="ctr"/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3347" y="1652337"/>
            <a:ext cx="108404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Chapter 1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An </a:t>
            </a:r>
            <a:r>
              <a:rPr lang="en-US" sz="3200" dirty="0"/>
              <a:t>Introduction to Parallel </a:t>
            </a:r>
            <a:r>
              <a:rPr lang="en-US" sz="3200" dirty="0" smtClean="0"/>
              <a:t>Programming </a:t>
            </a:r>
            <a:endParaRPr lang="en-US" sz="3200" dirty="0"/>
          </a:p>
          <a:p>
            <a:r>
              <a:rPr lang="en-US" sz="3200" dirty="0" smtClean="0"/>
              <a:t>by Peter Pacheco. </a:t>
            </a:r>
          </a:p>
          <a:p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Introduction to Parallel Computing, Second Edition</a:t>
            </a:r>
          </a:p>
          <a:p>
            <a:r>
              <a:rPr lang="en-US" sz="3200" dirty="0" smtClean="0"/>
              <a:t>by </a:t>
            </a:r>
            <a:r>
              <a:rPr lang="en-US" sz="3200" dirty="0" err="1" smtClean="0"/>
              <a:t>Ananth</a:t>
            </a:r>
            <a:r>
              <a:rPr lang="en-US" sz="3200" dirty="0" smtClean="0"/>
              <a:t> </a:t>
            </a:r>
            <a:r>
              <a:rPr lang="en-US" sz="3200" dirty="0" err="1" smtClean="0"/>
              <a:t>Grama</a:t>
            </a:r>
            <a:r>
              <a:rPr lang="en-US" sz="3200" dirty="0" smtClean="0"/>
              <a:t>, </a:t>
            </a:r>
            <a:r>
              <a:rPr lang="en-US" sz="3200" dirty="0" err="1" smtClean="0"/>
              <a:t>Anshul</a:t>
            </a:r>
            <a:r>
              <a:rPr lang="en-US" sz="3200" dirty="0" smtClean="0"/>
              <a:t> Gupta, George </a:t>
            </a:r>
            <a:r>
              <a:rPr lang="en-US" sz="3200" dirty="0" err="1" smtClean="0"/>
              <a:t>Karypis</a:t>
            </a:r>
            <a:r>
              <a:rPr lang="en-US" sz="3200" dirty="0" smtClean="0"/>
              <a:t>, </a:t>
            </a:r>
            <a:r>
              <a:rPr lang="en-US" sz="3200" dirty="0" err="1" smtClean="0"/>
              <a:t>Vipin</a:t>
            </a:r>
            <a:r>
              <a:rPr lang="en-US" sz="3200" dirty="0" smtClean="0"/>
              <a:t> Kumar</a:t>
            </a:r>
          </a:p>
        </p:txBody>
      </p:sp>
    </p:spTree>
    <p:extLst>
      <p:ext uri="{BB962C8B-B14F-4D97-AF65-F5344CB8AC3E}">
        <p14:creationId xmlns:p14="http://schemas.microsoft.com/office/powerpoint/2010/main" val="141238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7930"/>
          </a:xfrm>
        </p:spPr>
        <p:txBody>
          <a:bodyPr/>
          <a:lstStyle/>
          <a:p>
            <a:pPr algn="ctr"/>
            <a:r>
              <a:rPr lang="en-US" b="1" dirty="0" smtClean="0"/>
              <a:t>Evaluation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828800"/>
            <a:ext cx="38030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Assignments 	40%,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Minor-1 		15%,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Minor-2 		15%,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Major 		30%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32509" y="4641273"/>
            <a:ext cx="10806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Plagiarism is unacceptable. Offenders will be </a:t>
            </a:r>
            <a:r>
              <a:rPr lang="en-US" sz="2800" dirty="0"/>
              <a:t>penalized by a failing</a:t>
            </a:r>
            <a:r>
              <a:rPr lang="en-US" sz="2800" dirty="0" smtClean="0"/>
              <a:t> grade.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8424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8756"/>
            <a:ext cx="10515600" cy="79727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Moore’s Law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93964" y="734285"/>
            <a:ext cx="11790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number of transistors in a dense integrated circuit (IC) doubles about every two years.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04669" y="3033058"/>
            <a:ext cx="3379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Ref: </a:t>
            </a:r>
            <a:r>
              <a:rPr lang="en-US" dirty="0">
                <a:hlinkClick r:id="rId2"/>
              </a:rPr>
              <a:t>https://www.britannica.com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technology/</a:t>
            </a:r>
            <a:r>
              <a:rPr lang="en-US" dirty="0" err="1" smtClean="0"/>
              <a:t>Moores</a:t>
            </a:r>
            <a:r>
              <a:rPr lang="en-US" dirty="0" smtClean="0"/>
              <a:t>-law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3" y="1246315"/>
            <a:ext cx="7534275" cy="541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09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8757"/>
            <a:ext cx="10515600" cy="757098"/>
          </a:xfrm>
        </p:spPr>
        <p:txBody>
          <a:bodyPr>
            <a:normAutofit/>
          </a:bodyPr>
          <a:lstStyle/>
          <a:p>
            <a:r>
              <a:rPr lang="en-US" b="1" dirty="0" smtClean="0"/>
              <a:t>CPU Trends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91" y="115742"/>
            <a:ext cx="6450953" cy="642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63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797" y="240432"/>
            <a:ext cx="10515600" cy="75709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CPU </a:t>
            </a:r>
            <a:br>
              <a:rPr lang="en-US" b="1" dirty="0" smtClean="0"/>
            </a:br>
            <a:r>
              <a:rPr lang="en-US" b="1" dirty="0" smtClean="0"/>
              <a:t>Trends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5" y="138542"/>
            <a:ext cx="9448800" cy="65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55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01886"/>
            <a:ext cx="10515600" cy="867930"/>
          </a:xfrm>
        </p:spPr>
        <p:txBody>
          <a:bodyPr/>
          <a:lstStyle/>
          <a:p>
            <a:pPr algn="ctr"/>
            <a:r>
              <a:rPr lang="en-US" b="1" dirty="0" smtClean="0"/>
              <a:t>Sequential Computation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3970" y="1191493"/>
            <a:ext cx="117347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Bottleneck of Sequential Computation</a:t>
            </a:r>
          </a:p>
          <a:p>
            <a:endParaRPr lang="en-US" sz="2800" dirty="0" smtClean="0"/>
          </a:p>
          <a:p>
            <a:r>
              <a:rPr lang="en-US" sz="2800" dirty="0" smtClean="0"/>
              <a:t>Single processor performance increases with the as transistor density increases.</a:t>
            </a:r>
          </a:p>
          <a:p>
            <a:endParaRPr lang="en-US" sz="2800" dirty="0"/>
          </a:p>
          <a:p>
            <a:r>
              <a:rPr lang="en-US" sz="2800" dirty="0" smtClean="0"/>
              <a:t>Increase in transistor density increases power consumption and result in heating problem.</a:t>
            </a:r>
          </a:p>
          <a:p>
            <a:endParaRPr lang="en-US" sz="2800" dirty="0"/>
          </a:p>
          <a:p>
            <a:r>
              <a:rPr lang="en-US" sz="2800" dirty="0" smtClean="0"/>
              <a:t>Heating problem results in unreliable computation.</a:t>
            </a:r>
          </a:p>
          <a:p>
            <a:endParaRPr lang="en-US" sz="2800" dirty="0"/>
          </a:p>
          <a:p>
            <a:r>
              <a:rPr lang="en-US" sz="2800" b="1" dirty="0" smtClean="0"/>
              <a:t>Additional technique to improve performance:</a:t>
            </a:r>
            <a:r>
              <a:rPr lang="en-US" sz="2800" dirty="0" smtClean="0"/>
              <a:t> </a:t>
            </a:r>
            <a:r>
              <a:rPr lang="en-US" sz="2800" i="1" dirty="0" smtClean="0"/>
              <a:t>Parallelism</a:t>
            </a:r>
          </a:p>
        </p:txBody>
      </p:sp>
    </p:spTree>
    <p:extLst>
      <p:ext uri="{BB962C8B-B14F-4D97-AF65-F5344CB8AC3E}">
        <p14:creationId xmlns:p14="http://schemas.microsoft.com/office/powerpoint/2010/main" val="2368552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739"/>
            <a:ext cx="10515600" cy="854075"/>
          </a:xfrm>
        </p:spPr>
        <p:txBody>
          <a:bodyPr/>
          <a:lstStyle/>
          <a:p>
            <a:pPr algn="ctr"/>
            <a:r>
              <a:rPr lang="en-US" b="1" dirty="0" smtClean="0"/>
              <a:t>Benefits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108363"/>
            <a:ext cx="975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Parallelism increase computation power</a:t>
            </a:r>
          </a:p>
          <a:p>
            <a:endParaRPr lang="en-US" sz="3200" dirty="0"/>
          </a:p>
          <a:p>
            <a:r>
              <a:rPr lang="en-US" sz="3200" dirty="0" smtClean="0"/>
              <a:t>Many important applications</a:t>
            </a:r>
          </a:p>
          <a:p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	Climate modeling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	</a:t>
            </a:r>
            <a:r>
              <a:rPr lang="en-US" sz="3200" dirty="0" smtClean="0"/>
              <a:t>Protein folding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	</a:t>
            </a:r>
            <a:r>
              <a:rPr lang="en-US" sz="3200" dirty="0" smtClean="0"/>
              <a:t>Drug discovery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	</a:t>
            </a:r>
            <a:r>
              <a:rPr lang="en-US" sz="3200" dirty="0" smtClean="0"/>
              <a:t>Data analysis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      …</a:t>
            </a:r>
          </a:p>
        </p:txBody>
      </p:sp>
    </p:spTree>
    <p:extLst>
      <p:ext uri="{BB962C8B-B14F-4D97-AF65-F5344CB8AC3E}">
        <p14:creationId xmlns:p14="http://schemas.microsoft.com/office/powerpoint/2010/main" val="630910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593"/>
            <a:ext cx="10515600" cy="937202"/>
          </a:xfrm>
        </p:spPr>
        <p:txBody>
          <a:bodyPr/>
          <a:lstStyle/>
          <a:p>
            <a:pPr algn="ctr"/>
            <a:r>
              <a:rPr lang="en-US" b="1" dirty="0" smtClean="0"/>
              <a:t>Parallelism and Parallel Computing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2618" y="1302327"/>
            <a:ext cx="1066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Can a system automatically parallelize a sequential program?</a:t>
            </a:r>
          </a:p>
          <a:p>
            <a:endParaRPr lang="en-US" sz="3200" dirty="0" smtClean="0"/>
          </a:p>
          <a:p>
            <a:r>
              <a:rPr lang="en-US" sz="3200" dirty="0" smtClean="0"/>
              <a:t>Specific cases</a:t>
            </a:r>
            <a:endParaRPr lang="en-US" sz="3200" dirty="0"/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Automatic parallelization by compiler</a:t>
            </a:r>
            <a:endParaRPr lang="en-US" sz="3200" dirty="0"/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Instruction level parallelism in architecture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18655" y="4092404"/>
            <a:ext cx="10404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 Cannot exploit all possible opportunities</a:t>
            </a:r>
            <a:endParaRPr lang="en-US" sz="3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21673" y="5181596"/>
            <a:ext cx="11582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Parallel Programming: Device parallel algorithm and program that solves a problem in more efficient manner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924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477</Words>
  <Application>Microsoft Office PowerPoint</Application>
  <PresentationFormat>Widescreen</PresentationFormat>
  <Paragraphs>134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COL380: Introduction to Parallel &amp; Distributed Programming</vt:lpstr>
      <vt:lpstr>We will Study …</vt:lpstr>
      <vt:lpstr>Evaluation</vt:lpstr>
      <vt:lpstr>Moore’s Law</vt:lpstr>
      <vt:lpstr>CPU Trends</vt:lpstr>
      <vt:lpstr>CPU  Trends</vt:lpstr>
      <vt:lpstr>Sequential Computation</vt:lpstr>
      <vt:lpstr>Benefits</vt:lpstr>
      <vt:lpstr>Parallelism and Parallel Computing</vt:lpstr>
      <vt:lpstr>Example</vt:lpstr>
      <vt:lpstr>Parallel Program: Compute Partial Sum</vt:lpstr>
      <vt:lpstr>Parallel Program: Accumulate Partial Sum</vt:lpstr>
      <vt:lpstr>Parallel Program: Second Attempt</vt:lpstr>
      <vt:lpstr>Comparing two Attempts</vt:lpstr>
      <vt:lpstr>Comparing two Attempts</vt:lpstr>
      <vt:lpstr>Comparing two Attempts</vt:lpstr>
      <vt:lpstr>Additional Concerns</vt:lpstr>
      <vt:lpstr>Different Models of Computation</vt:lpstr>
      <vt:lpstr>Memory &amp; Communication Play a Significant Role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COL380: Introduction to Parallel &amp; Distributed Programming</dc:title>
  <dc:creator>Soham Chakraborty</dc:creator>
  <cp:lastModifiedBy>Soham Chakraborty</cp:lastModifiedBy>
  <cp:revision>51</cp:revision>
  <dcterms:created xsi:type="dcterms:W3CDTF">2021-02-03T10:36:24Z</dcterms:created>
  <dcterms:modified xsi:type="dcterms:W3CDTF">2021-02-05T11:37:32Z</dcterms:modified>
</cp:coreProperties>
</file>