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64" r:id="rId3"/>
    <p:sldId id="365" r:id="rId4"/>
    <p:sldId id="366" r:id="rId5"/>
    <p:sldId id="319" r:id="rId6"/>
    <p:sldId id="310" r:id="rId7"/>
    <p:sldId id="312" r:id="rId8"/>
    <p:sldId id="313" r:id="rId9"/>
    <p:sldId id="315" r:id="rId10"/>
    <p:sldId id="363" r:id="rId11"/>
    <p:sldId id="316" r:id="rId12"/>
    <p:sldId id="317" r:id="rId13"/>
    <p:sldId id="320" r:id="rId14"/>
    <p:sldId id="336" r:id="rId15"/>
    <p:sldId id="337" r:id="rId16"/>
    <p:sldId id="325" r:id="rId17"/>
    <p:sldId id="321" r:id="rId18"/>
    <p:sldId id="356" r:id="rId19"/>
    <p:sldId id="342" r:id="rId20"/>
    <p:sldId id="343" r:id="rId21"/>
    <p:sldId id="322" r:id="rId22"/>
    <p:sldId id="355" r:id="rId23"/>
    <p:sldId id="323" r:id="rId24"/>
    <p:sldId id="357" r:id="rId25"/>
    <p:sldId id="329" r:id="rId26"/>
    <p:sldId id="358" r:id="rId27"/>
    <p:sldId id="330" r:id="rId28"/>
    <p:sldId id="348" r:id="rId29"/>
    <p:sldId id="354" r:id="rId30"/>
    <p:sldId id="349" r:id="rId31"/>
    <p:sldId id="352" r:id="rId32"/>
    <p:sldId id="359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3654" autoAdjust="0"/>
    <p:restoredTop sz="94660"/>
  </p:normalViewPr>
  <p:slideViewPr>
    <p:cSldViewPr>
      <p:cViewPr varScale="1">
        <p:scale>
          <a:sx n="75" d="100"/>
          <a:sy n="75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utam%20Shroff\Communications\InstantApps\BSC+Strategy\Effort%20Benchmarks%20v6-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Sheet7!$B$1</c:f>
              <c:strCache>
                <c:ptCount val="1"/>
                <c:pt idx="0">
                  <c:v>Actual Effort</c:v>
                </c:pt>
              </c:strCache>
            </c:strRef>
          </c:tx>
          <c:spPr>
            <a:solidFill>
              <a:srgbClr val="006600"/>
            </a:solidFill>
          </c:spPr>
          <c:cat>
            <c:strRef>
              <c:f>Sheet7!$A$2:$A$5</c:f>
              <c:strCache>
                <c:ptCount val="4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</c:strCache>
            </c:strRef>
          </c:cat>
          <c:val>
            <c:numRef>
              <c:f>Sheet7!$B$2:$B$5</c:f>
              <c:numCache>
                <c:formatCode>General</c:formatCode>
                <c:ptCount val="4"/>
                <c:pt idx="0">
                  <c:v>193</c:v>
                </c:pt>
                <c:pt idx="1">
                  <c:v>100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Estimated Effort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Sheet7!$A$2:$A$5</c:f>
              <c:strCache>
                <c:ptCount val="4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</c:strCache>
            </c:strRef>
          </c:cat>
          <c:val>
            <c:numRef>
              <c:f>Sheet7!$C$2:$C$5</c:f>
              <c:numCache>
                <c:formatCode>General</c:formatCode>
                <c:ptCount val="4"/>
                <c:pt idx="0">
                  <c:v>279</c:v>
                </c:pt>
                <c:pt idx="1">
                  <c:v>480</c:v>
                </c:pt>
                <c:pt idx="2">
                  <c:v>196</c:v>
                </c:pt>
                <c:pt idx="3">
                  <c:v>236</c:v>
                </c:pt>
              </c:numCache>
            </c:numRef>
          </c:val>
        </c:ser>
        <c:axId val="51477888"/>
        <c:axId val="51982336"/>
      </c:barChart>
      <c:catAx>
        <c:axId val="514778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1982336"/>
        <c:crosses val="autoZero"/>
        <c:auto val="1"/>
        <c:lblAlgn val="ctr"/>
        <c:lblOffset val="100"/>
      </c:catAx>
      <c:valAx>
        <c:axId val="5198233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14778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B1A0224-2A72-477D-A70D-5B8ADDD38BB4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777DF53-C210-43A4-912B-4DD95B145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2C37BD-52FA-4ED1-B6A2-D7EB58B0E4E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Using InstantApps can significantly accelerate development and improve maintenance SLAs</a:t>
            </a:r>
          </a:p>
          <a:p>
            <a:r>
              <a:rPr lang="en-US" smtClean="0"/>
              <a:t>Development takes place on TCS’s own InstantApps infrastructure – thus also reducing development and testing infrastructure needs for our customers</a:t>
            </a:r>
          </a:p>
          <a:p>
            <a:r>
              <a:rPr lang="en-US" smtClean="0"/>
              <a:t>In production, InstantApps is deployed at premise in our customer’s data centres as an integrated  runtime engine</a:t>
            </a:r>
          </a:p>
          <a:p>
            <a:r>
              <a:rPr lang="en-US" smtClean="0"/>
              <a:t>However – </a:t>
            </a:r>
            <a:r>
              <a:rPr lang="en-US" i="1" smtClean="0"/>
              <a:t>equivalent</a:t>
            </a:r>
            <a:r>
              <a:rPr lang="en-US" smtClean="0"/>
              <a:t> application source code is also provided (by code generation) in case  desired for risk mitgation, however TCS maintains applications using the InstantApps runtime engine rather than using the generated code.</a:t>
            </a:r>
          </a:p>
          <a:p>
            <a:r>
              <a:rPr lang="en-US" smtClean="0"/>
              <a:t>InstantApps is not a product –it is TCS’ own unique solution accelerator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F7AA2-8485-447C-9EFA-374DC9CD1DD4}" type="slidenum">
              <a:rPr lang="en-US"/>
              <a:pPr/>
              <a:t>18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E8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uidelines ppt_title slide"/>
          <p:cNvPicPr>
            <a:picLocks noChangeAspect="1" noChangeArrowheads="1"/>
          </p:cNvPicPr>
          <p:nvPr/>
        </p:nvPicPr>
        <p:blipFill>
          <a:blip r:embed="rId2"/>
          <a:srcRect t="1221" b="1628"/>
          <a:stretch>
            <a:fillRect/>
          </a:stretch>
        </p:blipFill>
        <p:spPr bwMode="auto">
          <a:xfrm>
            <a:off x="0" y="1682750"/>
            <a:ext cx="9144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1"/>
          <p:cNvPicPr>
            <a:picLocks noChangeAspect="1" noChangeArrowheads="1"/>
          </p:cNvPicPr>
          <p:nvPr/>
        </p:nvPicPr>
        <p:blipFill>
          <a:blip r:embed="rId3"/>
          <a:srcRect l="1076" t="4210" r="694" b="2948"/>
          <a:stretch>
            <a:fillRect/>
          </a:stretch>
        </p:blipFill>
        <p:spPr bwMode="auto">
          <a:xfrm>
            <a:off x="87313" y="330200"/>
            <a:ext cx="89820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C"/>
          <p:cNvPicPr>
            <a:picLocks noChangeAspect="1" noChangeArrowheads="1"/>
          </p:cNvPicPr>
          <p:nvPr/>
        </p:nvPicPr>
        <p:blipFill>
          <a:blip r:embed="rId4"/>
          <a:srcRect l="1355" t="5624" r="1581" b="3751"/>
          <a:stretch>
            <a:fillRect/>
          </a:stretch>
        </p:blipFill>
        <p:spPr bwMode="auto">
          <a:xfrm>
            <a:off x="6759575" y="6091238"/>
            <a:ext cx="2046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9400" y="3914775"/>
            <a:ext cx="7772400" cy="541338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9400" y="4519613"/>
            <a:ext cx="7620000" cy="558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79400" y="6342063"/>
            <a:ext cx="2133600" cy="265112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379538" y="6342063"/>
            <a:ext cx="2286000" cy="2651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274638"/>
            <a:ext cx="2109787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8"/>
            <a:ext cx="6180138" cy="520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42325" cy="595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955675"/>
            <a:ext cx="414496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955675"/>
            <a:ext cx="41449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55675"/>
            <a:ext cx="41449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955675"/>
            <a:ext cx="4144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inside_4 lines"/>
          <p:cNvPicPr>
            <a:picLocks noChangeAspect="1" noChangeArrowheads="1"/>
          </p:cNvPicPr>
          <p:nvPr/>
        </p:nvPicPr>
        <p:blipFill>
          <a:blip r:embed="rId14"/>
          <a:srcRect t="2831" b="4404"/>
          <a:stretch>
            <a:fillRect/>
          </a:stretch>
        </p:blipFill>
        <p:spPr bwMode="auto">
          <a:xfrm>
            <a:off x="0" y="5395913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74638"/>
            <a:ext cx="8442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955675"/>
            <a:ext cx="84423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77250" y="6461125"/>
            <a:ext cx="3810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900" b="1">
                <a:solidFill>
                  <a:srgbClr val="4E84C4"/>
                </a:solidFill>
                <a:latin typeface="+mj-lt"/>
              </a:defRPr>
            </a:lvl1pPr>
          </a:lstStyle>
          <a:p>
            <a:fld id="{5BC57E2E-0F32-4A16-A21A-59919C2B9B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6" descr="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0838" y="6477000"/>
            <a:ext cx="28448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6721475" y="6459538"/>
            <a:ext cx="14128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fld id="{11B705EB-662E-4B59-BF9D-E5D8EF780F52}" type="datetime3">
              <a:rPr lang="en-US" sz="900">
                <a:solidFill>
                  <a:srgbClr val="4E84C4"/>
                </a:solidFill>
                <a:latin typeface="Myriad Pro" pitchFamily="34" charset="0"/>
              </a:rPr>
              <a:pPr algn="r">
                <a:spcBef>
                  <a:spcPct val="50000"/>
                </a:spcBef>
                <a:defRPr/>
              </a:pPr>
              <a:t>16 November 2010</a:t>
            </a:fld>
            <a:endParaRPr lang="en-US" sz="900">
              <a:solidFill>
                <a:srgbClr val="4E84C4"/>
              </a:solidFill>
              <a:latin typeface="Myriad Pr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E84C4"/>
          </a:solidFill>
          <a:latin typeface="Myriad Pro" pitchFamily="34" charset="0"/>
        </a:defRPr>
      </a:lvl9pPr>
    </p:titleStyle>
    <p:bodyStyle>
      <a:lvl1pPr marL="122238" indent="-122238" algn="l" rtl="0" eaLnBrk="1" fontAlgn="base" hangingPunct="1">
        <a:spcBef>
          <a:spcPct val="20000"/>
        </a:spcBef>
        <a:spcAft>
          <a:spcPct val="0"/>
        </a:spcAft>
        <a:buClr>
          <a:srgbClr val="4E84C4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20000"/>
        </a:spcBef>
        <a:spcAft>
          <a:spcPct val="0"/>
        </a:spcAft>
        <a:buClr>
          <a:srgbClr val="4E84C4"/>
        </a:buClr>
        <a:buChar char="–"/>
        <a:defRPr sz="1600">
          <a:solidFill>
            <a:schemeClr val="tx1"/>
          </a:solidFill>
          <a:latin typeface="+mn-lt"/>
        </a:defRPr>
      </a:lvl2pPr>
      <a:lvl3pPr marL="808038" indent="-122238" algn="l" rtl="0" eaLnBrk="1" fontAlgn="base" hangingPunct="1">
        <a:spcBef>
          <a:spcPct val="20000"/>
        </a:spcBef>
        <a:spcAft>
          <a:spcPct val="0"/>
        </a:spcAft>
        <a:buClr>
          <a:srgbClr val="4E84C4"/>
        </a:buClr>
        <a:buChar char="•"/>
        <a:defRPr sz="1600">
          <a:solidFill>
            <a:schemeClr val="tx1"/>
          </a:solidFill>
          <a:latin typeface="+mn-lt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rgbClr val="4E84C4"/>
        </a:buClr>
        <a:buChar char="–"/>
        <a:defRPr sz="1600">
          <a:solidFill>
            <a:schemeClr val="tx1"/>
          </a:solidFill>
          <a:latin typeface="+mn-lt"/>
        </a:defRPr>
      </a:lvl4pPr>
      <a:lvl5pPr marL="1493838" indent="-122238" algn="l" rtl="0" eaLnBrk="1" fontAlgn="base" hangingPunct="1">
        <a:spcBef>
          <a:spcPct val="20000"/>
        </a:spcBef>
        <a:spcAft>
          <a:spcPct val="0"/>
        </a:spcAft>
        <a:buClr>
          <a:srgbClr val="4E84C4"/>
        </a:buClr>
        <a:buChar char="»"/>
        <a:defRPr sz="1600">
          <a:solidFill>
            <a:schemeClr val="tx1"/>
          </a:solidFill>
          <a:latin typeface="+mn-lt"/>
        </a:defRPr>
      </a:lvl5pPr>
      <a:lvl6pPr marL="1951038" indent="-122238" algn="l" rtl="0" eaLnBrk="1" fontAlgn="base" hangingPunct="1">
        <a:spcBef>
          <a:spcPct val="20000"/>
        </a:spcBef>
        <a:spcAft>
          <a:spcPct val="0"/>
        </a:spcAft>
        <a:buClr>
          <a:srgbClr val="4E84C4"/>
        </a:buClr>
        <a:buChar char="»"/>
        <a:defRPr sz="1600">
          <a:solidFill>
            <a:schemeClr val="tx1"/>
          </a:solidFill>
          <a:latin typeface="+mn-lt"/>
        </a:defRPr>
      </a:lvl6pPr>
      <a:lvl7pPr marL="2408238" indent="-122238" algn="l" rtl="0" eaLnBrk="1" fontAlgn="base" hangingPunct="1">
        <a:spcBef>
          <a:spcPct val="20000"/>
        </a:spcBef>
        <a:spcAft>
          <a:spcPct val="0"/>
        </a:spcAft>
        <a:buClr>
          <a:srgbClr val="4E84C4"/>
        </a:buClr>
        <a:buChar char="»"/>
        <a:defRPr sz="1600">
          <a:solidFill>
            <a:schemeClr val="tx1"/>
          </a:solidFill>
          <a:latin typeface="+mn-lt"/>
        </a:defRPr>
      </a:lvl7pPr>
      <a:lvl8pPr marL="2865438" indent="-122238" algn="l" rtl="0" eaLnBrk="1" fontAlgn="base" hangingPunct="1">
        <a:spcBef>
          <a:spcPct val="20000"/>
        </a:spcBef>
        <a:spcAft>
          <a:spcPct val="0"/>
        </a:spcAft>
        <a:buClr>
          <a:srgbClr val="4E84C4"/>
        </a:buClr>
        <a:buChar char="»"/>
        <a:defRPr sz="1600">
          <a:solidFill>
            <a:schemeClr val="tx1"/>
          </a:solidFill>
          <a:latin typeface="+mn-lt"/>
        </a:defRPr>
      </a:lvl8pPr>
      <a:lvl9pPr marL="3322638" indent="-122238" algn="l" rtl="0" eaLnBrk="1" fontAlgn="base" hangingPunct="1">
        <a:spcBef>
          <a:spcPct val="20000"/>
        </a:spcBef>
        <a:spcAft>
          <a:spcPct val="0"/>
        </a:spcAft>
        <a:buClr>
          <a:srgbClr val="4E84C4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audio12.wav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emf"/><Relationship Id="rId2" Type="http://schemas.openxmlformats.org/officeDocument/2006/relationships/audio" Target="../media/audio13.wav"/><Relationship Id="rId1" Type="http://schemas.openxmlformats.org/officeDocument/2006/relationships/tags" Target="../tags/tag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audio14.wav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7.wav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6.png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2" Type="http://schemas.openxmlformats.org/officeDocument/2006/relationships/audio" Target="../media/audio20.wav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1.wav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3.wav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5.wav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7.wav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0.wav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1.wav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3810000"/>
            <a:ext cx="8864600" cy="1219200"/>
          </a:xfrm>
        </p:spPr>
        <p:txBody>
          <a:bodyPr/>
          <a:lstStyle/>
          <a:p>
            <a:r>
              <a:rPr lang="en-US" dirty="0" smtClean="0"/>
              <a:t>Application Virtualization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00" y="5156200"/>
            <a:ext cx="7620000" cy="558800"/>
          </a:xfrm>
        </p:spPr>
        <p:txBody>
          <a:bodyPr/>
          <a:lstStyle/>
          <a:p>
            <a:r>
              <a:rPr lang="en-US" dirty="0" err="1" smtClean="0"/>
              <a:t>Gautam</a:t>
            </a:r>
            <a:r>
              <a:rPr lang="en-US" dirty="0" smtClean="0"/>
              <a:t> </a:t>
            </a:r>
            <a:r>
              <a:rPr lang="en-US" dirty="0" err="1" smtClean="0"/>
              <a:t>Shroff</a:t>
            </a:r>
            <a:r>
              <a:rPr lang="en-US" dirty="0" smtClean="0"/>
              <a:t> – TCS Innovation Lab - Delhi</a:t>
            </a:r>
            <a:endParaRPr lang="en-US" dirty="0"/>
          </a:p>
        </p:txBody>
      </p:sp>
      <p:pic>
        <p:nvPicPr>
          <p:cNvPr id="4" name="~PP249.WAV">
            <a:hlinkClick r:id="" action="ppaction://media"/>
          </p:cNvPr>
          <p:cNvPicPr>
            <a:picLocks noRot="1" noChangeAspect="1"/>
          </p:cNvPicPr>
          <p:nvPr>
            <a:wavAudioFile r:embed="rId1" name="~PP24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Long Tail of Enterprise Applications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3846"/>
          <a:stretch>
            <a:fillRect/>
          </a:stretch>
        </p:blipFill>
        <p:spPr bwMode="auto">
          <a:xfrm>
            <a:off x="304800" y="1066800"/>
            <a:ext cx="836858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590800" y="2438400"/>
            <a:ext cx="5715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4600" y="3200400"/>
            <a:ext cx="3810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2590800"/>
            <a:ext cx="6096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0588" y="4267200"/>
            <a:ext cx="4743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number of small,</a:t>
            </a:r>
          </a:p>
          <a:p>
            <a:r>
              <a:rPr lang="en-US" dirty="0" smtClean="0"/>
              <a:t>situational applications</a:t>
            </a:r>
          </a:p>
          <a:p>
            <a:r>
              <a:rPr lang="en-US" sz="2000" i="1" u="sng" dirty="0" smtClean="0"/>
              <a:t>candidates for Dev 2.0  and public cloud</a:t>
            </a:r>
            <a:endParaRPr lang="en-US" sz="20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352800"/>
            <a:ext cx="2211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Moderate number of </a:t>
            </a:r>
          </a:p>
          <a:p>
            <a:r>
              <a:rPr lang="en-US" dirty="0" smtClean="0"/>
              <a:t>midsize applications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6"/>
            <a:endCxn id="9" idx="0"/>
          </p:cNvCxnSpPr>
          <p:nvPr/>
        </p:nvCxnSpPr>
        <p:spPr>
          <a:xfrm>
            <a:off x="3124200" y="2933700"/>
            <a:ext cx="1105559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4"/>
            <a:endCxn id="8" idx="0"/>
          </p:cNvCxnSpPr>
          <p:nvPr/>
        </p:nvCxnSpPr>
        <p:spPr>
          <a:xfrm rot="16200000" flipH="1">
            <a:off x="6123417" y="2068082"/>
            <a:ext cx="152400" cy="15026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7" idx="1"/>
          </p:cNvCxnSpPr>
          <p:nvPr/>
        </p:nvCxnSpPr>
        <p:spPr>
          <a:xfrm>
            <a:off x="2895600" y="4267200"/>
            <a:ext cx="374988" cy="4770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19870" y="2895600"/>
            <a:ext cx="286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number of large,</a:t>
            </a:r>
          </a:p>
          <a:p>
            <a:r>
              <a:rPr lang="en-US" dirty="0" smtClean="0"/>
              <a:t>Business-critical applications</a:t>
            </a:r>
            <a:endParaRPr lang="en-US" dirty="0"/>
          </a:p>
        </p:txBody>
      </p:sp>
      <p:pic>
        <p:nvPicPr>
          <p:cNvPr id="14" name="~PP1984.WAV">
            <a:hlinkClick r:id="" action="ppaction://media"/>
          </p:cNvPr>
          <p:cNvPicPr>
            <a:picLocks noRot="1" noChangeAspect="1"/>
          </p:cNvPicPr>
          <p:nvPr>
            <a:wavAudioFile r:embed="rId1" name="~PP1984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from the Web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smtClean="0"/>
              <a:t>Web 1.0: Publishers and Readers</a:t>
            </a:r>
          </a:p>
          <a:p>
            <a:pPr>
              <a:buNone/>
            </a:pPr>
            <a:r>
              <a:rPr lang="en-US" sz="2000" smtClean="0"/>
              <a:t>Web 2.0: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smtClean="0"/>
              <a:t>“Do it yourself” writing – blogs, wikis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smtClean="0"/>
              <a:t>“Do it yourself” publishing:</a:t>
            </a:r>
          </a:p>
          <a:p>
            <a:pPr lvl="1">
              <a:buFont typeface="Wingdings" pitchFamily="2" charset="2"/>
              <a:buChar char="Ø"/>
            </a:pPr>
            <a:endParaRPr lang="en-US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80360"/>
            <a:ext cx="297180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49936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Netvibes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24993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Sharepoint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5345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Sampa, Ning … 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880360"/>
            <a:ext cx="297180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~PP2295.WAV">
            <a:hlinkClick r:id="" action="ppaction://media"/>
          </p:cNvPr>
          <p:cNvPicPr>
            <a:picLocks noRot="1" noChangeAspect="1"/>
          </p:cNvPicPr>
          <p:nvPr>
            <a:wavAudioFile r:embed="rId2" name="~PP2295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2.0 to Dev 2.0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55675"/>
            <a:ext cx="8442325" cy="644525"/>
          </a:xfrm>
        </p:spPr>
        <p:txBody>
          <a:bodyPr/>
          <a:lstStyle/>
          <a:p>
            <a:r>
              <a:rPr lang="en-US" sz="2000" smtClean="0"/>
              <a:t>“Do it yourself” business applications:</a:t>
            </a: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Salesforce.com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16880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Coghead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0312" y="4648200"/>
            <a:ext cx="8442325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2238" indent="-122238" fontAlgn="base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FontTx/>
              <a:buChar char="•"/>
            </a:pPr>
            <a:r>
              <a:rPr lang="en-US" sz="2000" kern="0" smtClean="0"/>
              <a:t>Other examples – e.g. a very large F100 enterprise’s in-house platform</a:t>
            </a:r>
          </a:p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Wingdings" pitchFamily="2" charset="2"/>
              <a:buChar char="Ø"/>
              <a:tabLst/>
              <a:defRPr/>
            </a:pPr>
            <a:endParaRPr lang="en-US" sz="2000" kern="0" smtClean="0"/>
          </a:p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smtClean="0"/>
              <a:t>Forms driven database oriented workflows without coding or any ‘IDE’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2895600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orm_editing_1_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057400"/>
            <a:ext cx="2787805" cy="2286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l="4688" t="26042" r="53125" b="33333"/>
          <a:stretch>
            <a:fillRect/>
          </a:stretch>
        </p:blipFill>
        <p:spPr bwMode="auto">
          <a:xfrm>
            <a:off x="6189785" y="2109216"/>
            <a:ext cx="272561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172200" y="16764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Zoho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8904528">
            <a:off x="3582648" y="298929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Acquired by SAP</a:t>
            </a:r>
            <a:endParaRPr lang="en-IN" dirty="0"/>
          </a:p>
        </p:txBody>
      </p:sp>
      <p:pic>
        <p:nvPicPr>
          <p:cNvPr id="12" name="~PP2567.WAV">
            <a:hlinkClick r:id="" action="ppaction://media"/>
          </p:cNvPr>
          <p:cNvPicPr>
            <a:picLocks noRot="1" noChangeAspect="1"/>
          </p:cNvPicPr>
          <p:nvPr>
            <a:wavAudioFile r:embed="rId2" name="~PP2567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9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724400" y="1524000"/>
            <a:ext cx="86594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smtClean="0"/>
              <a:t>Describes</a:t>
            </a:r>
            <a:endParaRPr lang="en-US" sz="1200"/>
          </a:p>
        </p:txBody>
      </p:sp>
      <p:sp>
        <p:nvSpPr>
          <p:cNvPr id="13" name="Rounded Rectangle 12"/>
          <p:cNvSpPr/>
          <p:nvPr/>
        </p:nvSpPr>
        <p:spPr>
          <a:xfrm>
            <a:off x="5638800" y="3962400"/>
            <a:ext cx="2743200" cy="2286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mtClean="0"/>
              <a:t>Model Interpreter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MDA to MDI</a:t>
            </a:r>
            <a:endParaRPr lang="en-US"/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5791201" y="4419600"/>
            <a:ext cx="2438400" cy="1600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 EntObj:</a:t>
            </a:r>
          </a:p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tabLst/>
              <a:defRPr/>
            </a:pPr>
            <a:r>
              <a:rPr lang="en-US" sz="1600" kern="0" smtClean="0"/>
              <a:t>	  attrs = [(,)]</a:t>
            </a:r>
          </a:p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def _init_(name):</a:t>
            </a:r>
          </a:p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tabLst/>
              <a:defRPr/>
            </a:pPr>
            <a:r>
              <a:rPr lang="en-US" sz="1600" kern="0" smtClean="0"/>
              <a:t>        classname=name</a:t>
            </a:r>
          </a:p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tabLst/>
              <a:defRPr/>
            </a:pPr>
            <a:r>
              <a:rPr lang="en-US" sz="1600" kern="0" smtClean="0"/>
              <a:t>        </a:t>
            </a:r>
            <a:r>
              <a:rPr lang="en-US" sz="1600" b="1" kern="0" smtClean="0"/>
              <a:t>lookupMM()</a:t>
            </a:r>
          </a:p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fillAttrs()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1524000"/>
            <a:ext cx="29718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Model Repository</a:t>
            </a:r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6" name="Group 546"/>
          <p:cNvGraphicFramePr>
            <a:graphicFrameLocks noGrp="1"/>
          </p:cNvGraphicFramePr>
          <p:nvPr>
            <p:ph idx="1"/>
          </p:nvPr>
        </p:nvGraphicFramePr>
        <p:xfrm>
          <a:off x="5867400" y="2286000"/>
          <a:ext cx="2514600" cy="1213104"/>
        </p:xfrm>
        <a:graphic>
          <a:graphicData uri="http://schemas.openxmlformats.org/drawingml/2006/table">
            <a:tbl>
              <a:tblPr/>
              <a:tblGrid>
                <a:gridCol w="718458"/>
                <a:gridCol w="862148"/>
                <a:gridCol w="933994"/>
              </a:tblGrid>
              <a:tr h="18655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Attributes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Attribute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Column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PropertyID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Owner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 rot="16200000">
            <a:off x="4419600" y="4953000"/>
            <a:ext cx="1600200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In-memory Model</a:t>
            </a:r>
            <a:endParaRPr lang="en-US" sz="1400"/>
          </a:p>
        </p:txBody>
      </p:sp>
      <p:sp>
        <p:nvSpPr>
          <p:cNvPr id="17" name="Bent-Up Arrow 16"/>
          <p:cNvSpPr/>
          <p:nvPr/>
        </p:nvSpPr>
        <p:spPr>
          <a:xfrm flipH="1" flipV="1">
            <a:off x="5105400" y="2286000"/>
            <a:ext cx="457200" cy="1981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4648200" y="6019800"/>
            <a:ext cx="1066800" cy="38100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Right Arrow 18"/>
          <p:cNvSpPr/>
          <p:nvPr/>
        </p:nvSpPr>
        <p:spPr>
          <a:xfrm rot="5400000" flipV="1">
            <a:off x="4972050" y="895350"/>
            <a:ext cx="3429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52400"/>
            <a:ext cx="17319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ight Arrow 22"/>
          <p:cNvSpPr/>
          <p:nvPr/>
        </p:nvSpPr>
        <p:spPr>
          <a:xfrm>
            <a:off x="5410200" y="5638800"/>
            <a:ext cx="838200" cy="26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990600"/>
            <a:ext cx="15049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5334000"/>
            <a:ext cx="1619250" cy="10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5562600"/>
            <a:ext cx="585788" cy="63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381000"/>
            <a:ext cx="585788" cy="63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" y="2362200"/>
            <a:ext cx="3276600" cy="2286000"/>
            <a:chOff x="0" y="380999"/>
            <a:chExt cx="9144000" cy="6315075"/>
          </a:xfrm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80999"/>
              <a:ext cx="9144000" cy="631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/>
            <a:srcRect l="68333" t="16893" r="20000" b="75867"/>
            <a:stretch>
              <a:fillRect/>
            </a:stretch>
          </p:blipFill>
          <p:spPr bwMode="auto">
            <a:xfrm>
              <a:off x="6303264" y="1447800"/>
              <a:ext cx="1600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969489" y="1284700"/>
              <a:ext cx="2810512" cy="930785"/>
              <a:chOff x="3969305" y="1286256"/>
              <a:chExt cx="2288238" cy="795398"/>
            </a:xfrm>
          </p:grpSpPr>
          <p:pic>
            <p:nvPicPr>
              <p:cNvPr id="38" name="Picture 16"/>
              <p:cNvPicPr>
                <a:picLocks noChangeAspect="1" noChangeArrowheads="1"/>
              </p:cNvPicPr>
              <p:nvPr/>
            </p:nvPicPr>
            <p:blipFill>
              <a:blip r:embed="rId8"/>
              <a:srcRect l="43401" t="14481" r="36301" b="74757"/>
              <a:stretch>
                <a:fillRect/>
              </a:stretch>
            </p:blipFill>
            <p:spPr bwMode="auto">
              <a:xfrm>
                <a:off x="3977639" y="1286256"/>
                <a:ext cx="2279904" cy="795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3969305" y="1750703"/>
                <a:ext cx="450872" cy="258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600"/>
              </a:p>
            </p:txBody>
          </p:sp>
        </p:grpSp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8"/>
            <a:srcRect l="14999" t="19305" r="76111" b="73454"/>
            <a:stretch>
              <a:fillRect/>
            </a:stretch>
          </p:blipFill>
          <p:spPr bwMode="auto">
            <a:xfrm>
              <a:off x="1353312" y="1600200"/>
              <a:ext cx="1219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8"/>
            <a:srcRect l="46667" t="44646" r="41666" b="48114"/>
            <a:stretch>
              <a:fillRect/>
            </a:stretch>
          </p:blipFill>
          <p:spPr bwMode="auto">
            <a:xfrm>
              <a:off x="4267200" y="3200399"/>
              <a:ext cx="1676400" cy="718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4"/>
            <p:cNvPicPr>
              <a:picLocks noChangeAspect="1" noChangeArrowheads="1"/>
            </p:cNvPicPr>
            <p:nvPr/>
          </p:nvPicPr>
          <p:blipFill>
            <a:blip r:embed="rId8"/>
            <a:srcRect l="20100" t="50003" r="57899" b="26830"/>
            <a:stretch>
              <a:fillRect/>
            </a:stretch>
          </p:blipFill>
          <p:spPr bwMode="auto">
            <a:xfrm>
              <a:off x="1773936" y="3547872"/>
              <a:ext cx="2455926" cy="178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5"/>
            <p:cNvPicPr>
              <a:picLocks noChangeAspect="1" noChangeArrowheads="1"/>
            </p:cNvPicPr>
            <p:nvPr/>
          </p:nvPicPr>
          <p:blipFill>
            <a:blip r:embed="rId8"/>
            <a:srcRect l="76666" t="53091" r="17822" b="45682"/>
            <a:stretch>
              <a:fillRect/>
            </a:stretch>
          </p:blipFill>
          <p:spPr bwMode="auto">
            <a:xfrm>
              <a:off x="7010399" y="3657600"/>
              <a:ext cx="990601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Rectangle 39"/>
          <p:cNvSpPr/>
          <p:nvPr/>
        </p:nvSpPr>
        <p:spPr>
          <a:xfrm rot="5400000">
            <a:off x="3200400" y="3200400"/>
            <a:ext cx="16002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bg1"/>
                </a:solidFill>
              </a:rPr>
              <a:t>WYSIWYG “Designer”</a:t>
            </a:r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>
            <a:stCxn id="40" idx="0"/>
            <a:endCxn id="11" idx="1"/>
          </p:cNvCxnSpPr>
          <p:nvPr/>
        </p:nvCxnSpPr>
        <p:spPr>
          <a:xfrm flipV="1">
            <a:off x="4267200" y="2667000"/>
            <a:ext cx="1295400" cy="8001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0"/>
            <a:endCxn id="14" idx="0"/>
          </p:cNvCxnSpPr>
          <p:nvPr/>
        </p:nvCxnSpPr>
        <p:spPr>
          <a:xfrm>
            <a:off x="4267200" y="3467100"/>
            <a:ext cx="762000" cy="16764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4724400"/>
            <a:ext cx="2452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InstantApps</a:t>
            </a:r>
            <a:r>
              <a:rPr lang="en-US" sz="1400" dirty="0" smtClean="0"/>
              <a:t>: J2EE, TCS tool</a:t>
            </a:r>
          </a:p>
          <a:p>
            <a:r>
              <a:rPr lang="en-US" sz="1400" dirty="0" smtClean="0"/>
              <a:t>(early Python prototype </a:t>
            </a:r>
          </a:p>
          <a:p>
            <a:r>
              <a:rPr lang="en-US" sz="1400" dirty="0" smtClean="0"/>
              <a:t>  released as open source)</a:t>
            </a:r>
            <a:endParaRPr lang="en-US" sz="1400" dirty="0"/>
          </a:p>
        </p:txBody>
      </p:sp>
      <p:pic>
        <p:nvPicPr>
          <p:cNvPr id="33" name="~PP2097.WAV">
            <a:hlinkClick r:id="" action="ppaction://media"/>
          </p:cNvPr>
          <p:cNvPicPr>
            <a:picLocks noRot="1" noChangeAspect="1"/>
          </p:cNvPicPr>
          <p:nvPr>
            <a:wavAudioFile r:embed="rId2" name="~PP2097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0" grpId="0" animBg="1"/>
      <p:bldP spid="13" grpId="0" animBg="1"/>
      <p:bldP spid="7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3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= Behavior Patterns: e.g. User-Interfaces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“form” abstraction: e.g. </a:t>
            </a:r>
            <a:r>
              <a:rPr lang="en-US" i="1" dirty="0" smtClean="0"/>
              <a:t>order </a:t>
            </a:r>
            <a:r>
              <a:rPr lang="en-US" dirty="0" smtClean="0"/>
              <a:t>form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60388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999" y="2057400"/>
            <a:ext cx="330945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76200" y="4648200"/>
            <a:ext cx="7293528" cy="1143000"/>
            <a:chOff x="76200" y="4648200"/>
            <a:chExt cx="7293528" cy="1143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200" y="4953000"/>
              <a:ext cx="46767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5638800" y="5105400"/>
              <a:ext cx="1295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Customer Page</a:t>
              </a:r>
              <a:endParaRPr lang="en-IN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2" name="Shape 11"/>
            <p:cNvCxnSpPr>
              <a:stCxn id="8" idx="3"/>
              <a:endCxn id="4" idx="2"/>
            </p:cNvCxnSpPr>
            <p:nvPr/>
          </p:nvCxnSpPr>
          <p:spPr>
            <a:xfrm flipV="1">
              <a:off x="6934200" y="4648200"/>
              <a:ext cx="435528" cy="800100"/>
            </a:xfrm>
            <a:prstGeom prst="curvedConnector2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~PP1921.WAV">
            <a:hlinkClick r:id="" action="ppaction://media"/>
          </p:cNvPr>
          <p:cNvPicPr>
            <a:picLocks noRot="1" noChangeAspect="1"/>
          </p:cNvPicPr>
          <p:nvPr>
            <a:wavAudioFile r:embed="rId2" name="~PP1921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2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Patterns: Modeling Validation Rules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31297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657.WAV">
            <a:hlinkClick r:id="" action="ppaction://media"/>
          </p:cNvPr>
          <p:cNvPicPr>
            <a:picLocks noRot="1" noChangeAspect="1"/>
          </p:cNvPicPr>
          <p:nvPr>
            <a:wavAudioFile r:embed="rId1" name="~PP265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87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95312"/>
          </a:xfrm>
        </p:spPr>
        <p:txBody>
          <a:bodyPr/>
          <a:lstStyle/>
          <a:p>
            <a:r>
              <a:rPr lang="en-US" sz="2400" dirty="0" smtClean="0"/>
              <a:t>More Patterns: Modeling Computations using </a:t>
            </a:r>
            <a:r>
              <a:rPr lang="en-US" sz="2400" dirty="0" err="1" smtClean="0"/>
              <a:t>MapReduce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4864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Recap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i="1" dirty="0" smtClean="0"/>
              <a:t>map        (k1,v1) </a:t>
            </a:r>
            <a:r>
              <a:rPr lang="en-US" sz="1800" i="1" dirty="0" smtClean="0">
                <a:sym typeface="Wingdings" pitchFamily="2" charset="2"/>
              </a:rPr>
              <a:t></a:t>
            </a:r>
            <a:r>
              <a:rPr lang="en-US" sz="1800" i="1" dirty="0" smtClean="0"/>
              <a:t>  [(k2,v2)]  - key-value pair to list of pairs on new key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i="1" dirty="0" smtClean="0"/>
              <a:t>reduce    (k2,[v2])</a:t>
            </a:r>
            <a:r>
              <a:rPr lang="en-US" sz="1800" i="1" dirty="0" smtClean="0">
                <a:sym typeface="Wingdings" pitchFamily="2" charset="2"/>
              </a:rPr>
              <a:t></a:t>
            </a:r>
            <a:r>
              <a:rPr lang="en-US" sz="1800" i="1" dirty="0" smtClean="0"/>
              <a:t>  (k2,v3) – new key, list of values to ‘reduced’ value</a:t>
            </a:r>
            <a:endParaRPr lang="en-US" sz="18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i="1" dirty="0" smtClean="0"/>
              <a:t>merge     (k2,[v3]) </a:t>
            </a:r>
            <a:r>
              <a:rPr lang="en-US" sz="1800" dirty="0" smtClean="0"/>
              <a:t>I </a:t>
            </a:r>
            <a:r>
              <a:rPr lang="en-US" sz="1800" i="1" dirty="0" smtClean="0"/>
              <a:t>a  ,  (k3,[v4]) </a:t>
            </a:r>
            <a:r>
              <a:rPr lang="en-US" sz="1800" dirty="0" smtClean="0"/>
              <a:t>I </a:t>
            </a:r>
            <a:r>
              <a:rPr lang="en-US" sz="1800" i="1" dirty="0" smtClean="0"/>
              <a:t>b </a:t>
            </a:r>
            <a:r>
              <a:rPr lang="en-US" sz="1800" i="1" dirty="0" smtClean="0">
                <a:sym typeface="Wingdings" pitchFamily="2" charset="2"/>
              </a:rPr>
              <a:t></a:t>
            </a:r>
            <a:r>
              <a:rPr lang="en-US" sz="1800" i="1" dirty="0" smtClean="0"/>
              <a:t>  [(k4,v5)]  </a:t>
            </a:r>
            <a:r>
              <a:rPr lang="en-US" sz="1800" i="1" u="sng" dirty="0" smtClean="0"/>
              <a:t>two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key,list</a:t>
            </a:r>
            <a:r>
              <a:rPr lang="en-US" sz="1800" i="1" dirty="0" smtClean="0"/>
              <a:t> to a list of pairs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Applying this to visually model ‘business logic’ on relational records:</a:t>
            </a:r>
            <a:endParaRPr lang="en-US" i="1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t="21244" r="56430" b="53620"/>
          <a:stretch>
            <a:fillRect/>
          </a:stretch>
        </p:blipFill>
        <p:spPr bwMode="auto">
          <a:xfrm>
            <a:off x="3352800" y="4953000"/>
            <a:ext cx="2819400" cy="130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798534" y="3293477"/>
            <a:ext cx="554266" cy="1355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468316" y="4419600"/>
            <a:ext cx="884484" cy="1355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4419600" y="3369676"/>
            <a:ext cx="1588" cy="3641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143500" y="4381500"/>
            <a:ext cx="3810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895600"/>
            <a:ext cx="739378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~PP3450.WAV">
            <a:hlinkClick r:id="" action="ppaction://media"/>
          </p:cNvPr>
          <p:cNvPicPr>
            <a:picLocks noRot="1" noChangeAspect="1"/>
          </p:cNvPicPr>
          <p:nvPr>
            <a:wavAudioFile r:embed="rId1" name="~PP3450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15933" y="4563070"/>
            <a:ext cx="7797840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“Instant Multi-Tier Applications without Tears”</a:t>
            </a:r>
          </a:p>
          <a:p>
            <a:pPr>
              <a:buFontTx/>
              <a:buChar char="-"/>
            </a:pPr>
            <a:r>
              <a:rPr lang="en-US" dirty="0" smtClean="0"/>
              <a:t> ISEC 2009, </a:t>
            </a:r>
            <a:r>
              <a:rPr lang="en-US" dirty="0" err="1" smtClean="0"/>
              <a:t>Pune</a:t>
            </a:r>
            <a:r>
              <a:rPr lang="en-US" dirty="0" smtClean="0"/>
              <a:t> India</a:t>
            </a:r>
          </a:p>
          <a:p>
            <a:pPr>
              <a:buFontTx/>
              <a:buChar char="-"/>
            </a:pPr>
            <a:endParaRPr lang="en-US" i="1" dirty="0" smtClean="0"/>
          </a:p>
          <a:p>
            <a:r>
              <a:rPr lang="en-IN" i="1" dirty="0" smtClean="0"/>
              <a:t>“</a:t>
            </a:r>
            <a:r>
              <a:rPr lang="en-IN" i="1" dirty="0" err="1" smtClean="0"/>
              <a:t>InstantApps</a:t>
            </a:r>
            <a:r>
              <a:rPr lang="en-IN" i="1" dirty="0" smtClean="0"/>
              <a:t>: A WYSIWYG Model-driven Interpreter for Web Applications”</a:t>
            </a:r>
            <a:endParaRPr lang="en-US" i="1" dirty="0" smtClean="0"/>
          </a:p>
          <a:p>
            <a:pPr>
              <a:buFontTx/>
              <a:buChar char="-"/>
            </a:pPr>
            <a:r>
              <a:rPr lang="en-US" dirty="0" smtClean="0"/>
              <a:t> ICSE 2008, Vancouver, Canada (Research Demo)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152400"/>
            <a:ext cx="8447088" cy="593725"/>
          </a:xfrm>
        </p:spPr>
        <p:txBody>
          <a:bodyPr/>
          <a:lstStyle/>
          <a:p>
            <a:r>
              <a:rPr lang="en-US" smtClean="0"/>
              <a:t>TCS InstantApps: Enterprise-class Dev 2.0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762000"/>
            <a:ext cx="8447088" cy="2057400"/>
          </a:xfrm>
        </p:spPr>
        <p:txBody>
          <a:bodyPr/>
          <a:lstStyle/>
          <a:p>
            <a:r>
              <a:rPr lang="en-US" sz="1800" smtClean="0"/>
              <a:t>R&amp;D initiative begun in 2004</a:t>
            </a:r>
          </a:p>
          <a:p>
            <a:r>
              <a:rPr lang="en-US" sz="1800" smtClean="0"/>
              <a:t>Goal: “point and click” WYSIWIG development of business applications</a:t>
            </a:r>
          </a:p>
          <a:p>
            <a:r>
              <a:rPr lang="en-US" sz="1800" smtClean="0"/>
              <a:t>Integrated platform for small-medium applications, moderate workloads / data</a:t>
            </a:r>
          </a:p>
          <a:p>
            <a:pPr>
              <a:buFont typeface="Wingdings" pitchFamily="2" charset="2"/>
              <a:buChar char="Ø"/>
            </a:pPr>
            <a:r>
              <a:rPr lang="en-US" sz="1800" smtClean="0"/>
              <a:t>Proven </a:t>
            </a:r>
            <a:r>
              <a:rPr lang="en-US" sz="1800" u="sng" smtClean="0"/>
              <a:t>Rapid time-to-market</a:t>
            </a:r>
            <a:r>
              <a:rPr lang="en-US" sz="1800" smtClean="0"/>
              <a:t> – </a:t>
            </a:r>
            <a:r>
              <a:rPr lang="en-US" sz="1800" i="1" smtClean="0"/>
              <a:t>significantly</a:t>
            </a:r>
            <a:r>
              <a:rPr lang="en-US" sz="1800" smtClean="0"/>
              <a:t> faster e.g. 1.5x =&gt; </a:t>
            </a:r>
            <a:r>
              <a:rPr lang="en-US" sz="1800" u="sng" smtClean="0"/>
              <a:t>business agility</a:t>
            </a:r>
          </a:p>
          <a:p>
            <a:pPr>
              <a:buFont typeface="Wingdings" pitchFamily="2" charset="2"/>
              <a:buChar char="Ø"/>
            </a:pPr>
            <a:r>
              <a:rPr lang="en-US" sz="1800" u="sng" smtClean="0">
                <a:solidFill>
                  <a:srgbClr val="0070C0"/>
                </a:solidFill>
              </a:rPr>
              <a:t>Enterprise class</a:t>
            </a:r>
            <a:r>
              <a:rPr lang="en-US" sz="1800" smtClean="0">
                <a:solidFill>
                  <a:srgbClr val="0070C0"/>
                </a:solidFill>
              </a:rPr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smtClean="0">
                <a:solidFill>
                  <a:srgbClr val="0070C0"/>
                </a:solidFill>
              </a:rPr>
              <a:t>complex forms (multi-table)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smtClean="0">
                <a:solidFill>
                  <a:srgbClr val="0070C0"/>
                </a:solidFill>
              </a:rPr>
              <a:t>workflow (BPMN in browser, ECA rules)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smtClean="0">
                <a:solidFill>
                  <a:srgbClr val="0070C0"/>
                </a:solidFill>
              </a:rPr>
              <a:t>business logic (custom code + </a:t>
            </a:r>
            <a:r>
              <a:rPr lang="en-US" sz="1800" i="1" smtClean="0">
                <a:solidFill>
                  <a:srgbClr val="0070C0"/>
                </a:solidFill>
              </a:rPr>
              <a:t>visual</a:t>
            </a:r>
            <a:r>
              <a:rPr lang="en-US" sz="1800" smtClean="0">
                <a:solidFill>
                  <a:srgbClr val="0070C0"/>
                </a:solidFill>
              </a:rPr>
              <a:t>…)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i="1" u="sng" smtClean="0">
                <a:solidFill>
                  <a:srgbClr val="C00000"/>
                </a:solidFill>
              </a:rPr>
              <a:t>custom</a:t>
            </a:r>
            <a:r>
              <a:rPr lang="en-US" sz="1800" smtClean="0">
                <a:solidFill>
                  <a:srgbClr val="0070C0"/>
                </a:solidFill>
              </a:rPr>
              <a:t> user interfaces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216425" y="2286000"/>
            <a:ext cx="3775175" cy="2764766"/>
            <a:chOff x="5216425" y="2286000"/>
            <a:chExt cx="3775175" cy="2764766"/>
          </a:xfrm>
        </p:grpSpPr>
        <p:sp>
          <p:nvSpPr>
            <p:cNvPr id="6149" name="Rectangle 48"/>
            <p:cNvSpPr>
              <a:spLocks noChangeArrowheads="1"/>
            </p:cNvSpPr>
            <p:nvPr/>
          </p:nvSpPr>
          <p:spPr bwMode="auto">
            <a:xfrm>
              <a:off x="8550440" y="2819400"/>
              <a:ext cx="184150" cy="369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1" name="Rectangle 23"/>
            <p:cNvSpPr>
              <a:spLocks noChangeArrowheads="1"/>
            </p:cNvSpPr>
            <p:nvPr/>
          </p:nvSpPr>
          <p:spPr bwMode="auto">
            <a:xfrm>
              <a:off x="6019800" y="2870200"/>
              <a:ext cx="2590800" cy="152400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4600" y="3320249"/>
              <a:ext cx="2057400" cy="10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16425" y="2286000"/>
              <a:ext cx="3775175" cy="2764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21"/>
            <p:cNvSpPr/>
            <p:nvPr/>
          </p:nvSpPr>
          <p:spPr>
            <a:xfrm>
              <a:off x="5305246" y="2620855"/>
              <a:ext cx="1589484" cy="2009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195357" y="3022681"/>
              <a:ext cx="254317" cy="133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772400" y="2590800"/>
              <a:ext cx="685800" cy="2101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~PP3881.WAV">
            <a:hlinkClick r:id="" action="ppaction://media"/>
          </p:cNvPr>
          <p:cNvPicPr>
            <a:picLocks noRot="1" noChangeAspect="1"/>
          </p:cNvPicPr>
          <p:nvPr>
            <a:wavAudioFile r:embed="rId2" name="~PP3881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3" grpId="0" uiExpand="1" animBg="1"/>
      <p:bldP spid="614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52400"/>
            <a:ext cx="8442325" cy="5191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Inside </a:t>
            </a:r>
            <a:r>
              <a:rPr lang="en-US" dirty="0" err="1" smtClean="0"/>
              <a:t>InstantApps</a:t>
            </a:r>
            <a:r>
              <a:rPr lang="en-US" dirty="0" smtClean="0"/>
              <a:t>:</a:t>
            </a:r>
          </a:p>
        </p:txBody>
      </p:sp>
      <p:sp>
        <p:nvSpPr>
          <p:cNvPr id="303107" name="AutoShape 3"/>
          <p:cNvSpPr>
            <a:spLocks noChangeAspect="1" noChangeArrowheads="1"/>
          </p:cNvSpPr>
          <p:nvPr/>
        </p:nvSpPr>
        <p:spPr bwMode="auto">
          <a:xfrm>
            <a:off x="838200" y="779463"/>
            <a:ext cx="768985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400" b="1">
              <a:cs typeface="Arial" charset="0"/>
            </a:endParaRP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4370388" y="1409700"/>
            <a:ext cx="3800475" cy="262572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b" anchorCtr="1"/>
          <a:lstStyle/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r>
              <a:rPr lang="en-US">
                <a:solidFill>
                  <a:srgbClr val="FFFF99"/>
                </a:solidFill>
                <a:latin typeface="Tahoma" pitchFamily="34" charset="0"/>
                <a:cs typeface="Arial" charset="0"/>
              </a:rPr>
              <a:t>Player</a:t>
            </a:r>
            <a:endParaRPr lang="en-US" sz="1200" b="1">
              <a:cs typeface="Arial" charset="0"/>
            </a:endParaRPr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4732338" y="1733550"/>
            <a:ext cx="12668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5365750" y="1771650"/>
            <a:ext cx="12684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6362700" y="3221038"/>
            <a:ext cx="1050925" cy="360362"/>
          </a:xfrm>
          <a:prstGeom prst="rect">
            <a:avLst/>
          </a:prstGeom>
          <a:solidFill>
            <a:srgbClr val="8D8DB3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endParaRPr lang="en-US" b="1">
              <a:cs typeface="Arial" charset="0"/>
            </a:endParaRPr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6102350" y="3040063"/>
            <a:ext cx="1095375" cy="360362"/>
          </a:xfrm>
          <a:prstGeom prst="rect">
            <a:avLst/>
          </a:prstGeom>
          <a:solidFill>
            <a:srgbClr val="8D8DB3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endParaRPr lang="en-US" sz="1200" b="1">
              <a:cs typeface="Arial" charset="0"/>
            </a:endParaRPr>
          </a:p>
        </p:txBody>
      </p:sp>
      <p:sp>
        <p:nvSpPr>
          <p:cNvPr id="303113" name="Rectangle 9"/>
          <p:cNvSpPr>
            <a:spLocks noChangeArrowheads="1"/>
          </p:cNvSpPr>
          <p:nvPr/>
        </p:nvSpPr>
        <p:spPr bwMode="auto">
          <a:xfrm>
            <a:off x="5818188" y="2857500"/>
            <a:ext cx="1103312" cy="363538"/>
          </a:xfrm>
          <a:prstGeom prst="rect">
            <a:avLst/>
          </a:prstGeom>
          <a:solidFill>
            <a:srgbClr val="8D8DB3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r>
              <a:rPr lang="en-US" sz="1600">
                <a:solidFill>
                  <a:srgbClr val="FFFF99"/>
                </a:solidFill>
                <a:latin typeface="Tahoma" pitchFamily="34" charset="0"/>
                <a:cs typeface="Arial" charset="0"/>
              </a:rPr>
              <a:t>Patterns</a:t>
            </a:r>
            <a:endParaRPr lang="en-US" sz="1200" b="1">
              <a:cs typeface="Arial" charset="0"/>
            </a:endParaRPr>
          </a:p>
        </p:txBody>
      </p:sp>
      <p:sp>
        <p:nvSpPr>
          <p:cNvPr id="303114" name="Rectangle 10"/>
          <p:cNvSpPr>
            <a:spLocks noChangeArrowheads="1"/>
          </p:cNvSpPr>
          <p:nvPr/>
        </p:nvSpPr>
        <p:spPr bwMode="auto">
          <a:xfrm>
            <a:off x="4732338" y="1590675"/>
            <a:ext cx="2235200" cy="361950"/>
          </a:xfrm>
          <a:prstGeom prst="rect">
            <a:avLst/>
          </a:prstGeom>
          <a:solidFill>
            <a:srgbClr val="8D8DB3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r>
              <a:rPr lang="en-US" sz="1600">
                <a:solidFill>
                  <a:srgbClr val="000099"/>
                </a:solidFill>
                <a:latin typeface="Tahoma" pitchFamily="34" charset="0"/>
                <a:cs typeface="Arial" charset="0"/>
              </a:rPr>
              <a:t>Customer</a:t>
            </a:r>
            <a:r>
              <a:rPr lang="en-US" sz="1600">
                <a:solidFill>
                  <a:srgbClr val="FFFF99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1600">
                <a:solidFill>
                  <a:srgbClr val="800000"/>
                </a:solidFill>
                <a:latin typeface="Tahoma" pitchFamily="34" charset="0"/>
                <a:cs typeface="Arial" charset="0"/>
              </a:rPr>
              <a:t>Add</a:t>
            </a:r>
            <a:r>
              <a:rPr lang="en-US" sz="1600">
                <a:solidFill>
                  <a:srgbClr val="FFFF99"/>
                </a:solidFill>
                <a:latin typeface="Tahoma" pitchFamily="34" charset="0"/>
                <a:cs typeface="Arial" charset="0"/>
              </a:rPr>
              <a:t> Screen</a:t>
            </a:r>
            <a:endParaRPr lang="en-US" sz="1200" b="1">
              <a:cs typeface="Arial" charset="0"/>
            </a:endParaRPr>
          </a:p>
        </p:txBody>
      </p:sp>
      <p:sp>
        <p:nvSpPr>
          <p:cNvPr id="303115" name="Rectangle 11"/>
          <p:cNvSpPr>
            <a:spLocks noChangeArrowheads="1"/>
          </p:cNvSpPr>
          <p:nvPr/>
        </p:nvSpPr>
        <p:spPr bwMode="auto">
          <a:xfrm>
            <a:off x="838200" y="1409700"/>
            <a:ext cx="2959100" cy="262572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b" anchorCtr="1"/>
          <a:lstStyle/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endParaRPr lang="en-US">
              <a:solidFill>
                <a:srgbClr val="FFFF99"/>
              </a:solidFill>
              <a:latin typeface="Tahoma" pitchFamily="34" charset="0"/>
              <a:cs typeface="Arial" charset="0"/>
            </a:endParaRPr>
          </a:p>
          <a:p>
            <a:pPr algn="ctr" eaLnBrk="0" hangingPunct="0"/>
            <a:r>
              <a:rPr lang="en-US">
                <a:solidFill>
                  <a:srgbClr val="FFFF99"/>
                </a:solidFill>
                <a:latin typeface="Tahoma" pitchFamily="34" charset="0"/>
                <a:cs typeface="Arial" charset="0"/>
              </a:rPr>
              <a:t>Designer</a:t>
            </a:r>
            <a:endParaRPr lang="en-US" sz="1200" b="1">
              <a:cs typeface="Arial" charset="0"/>
            </a:endParaRPr>
          </a:p>
        </p:txBody>
      </p:sp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1654175" y="3040063"/>
            <a:ext cx="1485900" cy="360362"/>
          </a:xfrm>
          <a:prstGeom prst="rect">
            <a:avLst/>
          </a:prstGeom>
          <a:solidFill>
            <a:srgbClr val="3399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endParaRPr lang="en-US" sz="1200" b="1">
              <a:cs typeface="Arial" charset="0"/>
            </a:endParaRPr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1392238" y="2857500"/>
            <a:ext cx="1419225" cy="363538"/>
          </a:xfrm>
          <a:prstGeom prst="rect">
            <a:avLst/>
          </a:prstGeom>
          <a:solidFill>
            <a:srgbClr val="3399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endParaRPr lang="en-US" sz="1200" b="1">
              <a:cs typeface="Arial" charset="0"/>
            </a:endParaRP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1109663" y="2676525"/>
            <a:ext cx="1487487" cy="363538"/>
          </a:xfrm>
          <a:prstGeom prst="rect">
            <a:avLst/>
          </a:prstGeom>
          <a:solidFill>
            <a:srgbClr val="3399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r>
              <a:rPr lang="en-US" sz="1600">
                <a:solidFill>
                  <a:srgbClr val="FFFF99"/>
                </a:solidFill>
                <a:latin typeface="Tahoma" pitchFamily="34" charset="0"/>
                <a:cs typeface="Arial" charset="0"/>
              </a:rPr>
              <a:t>Specifications</a:t>
            </a:r>
            <a:endParaRPr lang="en-US" sz="1200" b="1">
              <a:cs typeface="Arial" charset="0"/>
            </a:endParaRPr>
          </a:p>
        </p:txBody>
      </p:sp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3162300" y="2281238"/>
            <a:ext cx="1806575" cy="361950"/>
          </a:xfrm>
          <a:prstGeom prst="rect">
            <a:avLst/>
          </a:prstGeom>
          <a:solidFill>
            <a:srgbClr val="3399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r>
              <a:rPr lang="en-US" sz="1600">
                <a:solidFill>
                  <a:srgbClr val="FFFF99"/>
                </a:solidFill>
                <a:latin typeface="Tahoma" pitchFamily="34" charset="0"/>
                <a:cs typeface="Arial" charset="0"/>
              </a:rPr>
              <a:t>‘</a:t>
            </a:r>
            <a:r>
              <a:rPr lang="en-US" sz="1600">
                <a:solidFill>
                  <a:srgbClr val="000099"/>
                </a:solidFill>
                <a:latin typeface="Tahoma" pitchFamily="34" charset="0"/>
                <a:cs typeface="Arial" charset="0"/>
              </a:rPr>
              <a:t>Customer</a:t>
            </a:r>
            <a:r>
              <a:rPr lang="en-US" sz="1600">
                <a:solidFill>
                  <a:srgbClr val="FFFF99"/>
                </a:solidFill>
                <a:latin typeface="Tahoma" pitchFamily="34" charset="0"/>
                <a:cs typeface="Arial" charset="0"/>
              </a:rPr>
              <a:t>’ Specs</a:t>
            </a:r>
            <a:endParaRPr lang="en-US" sz="1200" b="1">
              <a:cs typeface="Arial" charset="0"/>
            </a:endParaRPr>
          </a:p>
        </p:txBody>
      </p:sp>
      <p:cxnSp>
        <p:nvCxnSpPr>
          <p:cNvPr id="303120" name="AutoShape 16"/>
          <p:cNvCxnSpPr>
            <a:cxnSpLocks noChangeShapeType="1"/>
            <a:stCxn id="303117" idx="3"/>
            <a:endCxn id="303119" idx="1"/>
          </p:cNvCxnSpPr>
          <p:nvPr/>
        </p:nvCxnSpPr>
        <p:spPr bwMode="auto">
          <a:xfrm flipV="1">
            <a:off x="2811463" y="2462213"/>
            <a:ext cx="350837" cy="577850"/>
          </a:xfrm>
          <a:prstGeom prst="curvedConnector3">
            <a:avLst>
              <a:gd name="adj1" fmla="val 49773"/>
            </a:avLst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</p:cxnSp>
      <p:cxnSp>
        <p:nvCxnSpPr>
          <p:cNvPr id="303121" name="AutoShape 17"/>
          <p:cNvCxnSpPr>
            <a:cxnSpLocks noChangeShapeType="1"/>
            <a:stCxn id="303119" idx="2"/>
            <a:endCxn id="303109" idx="2"/>
          </p:cNvCxnSpPr>
          <p:nvPr/>
        </p:nvCxnSpPr>
        <p:spPr bwMode="auto">
          <a:xfrm rot="5400000" flipH="1" flipV="1">
            <a:off x="4396581" y="1674020"/>
            <a:ext cx="638175" cy="1300162"/>
          </a:xfrm>
          <a:prstGeom prst="curvedConnector3">
            <a:avLst>
              <a:gd name="adj1" fmla="val -35819"/>
            </a:avLst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</p:cxnSp>
      <p:sp>
        <p:nvSpPr>
          <p:cNvPr id="303122" name="Rectangle 18"/>
          <p:cNvSpPr>
            <a:spLocks noChangeArrowheads="1"/>
          </p:cNvSpPr>
          <p:nvPr/>
        </p:nvSpPr>
        <p:spPr bwMode="auto">
          <a:xfrm>
            <a:off x="6283325" y="2303463"/>
            <a:ext cx="1416050" cy="361950"/>
          </a:xfrm>
          <a:prstGeom prst="rect">
            <a:avLst/>
          </a:prstGeom>
          <a:solidFill>
            <a:srgbClr val="8D8DB3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r>
              <a:rPr lang="en-US" sz="1600">
                <a:solidFill>
                  <a:srgbClr val="FFFF99"/>
                </a:solidFill>
                <a:latin typeface="Tahoma" pitchFamily="34" charset="0"/>
                <a:cs typeface="Arial" charset="0"/>
              </a:rPr>
              <a:t>‘</a:t>
            </a:r>
            <a:r>
              <a:rPr lang="en-US" sz="1600">
                <a:solidFill>
                  <a:srgbClr val="800000"/>
                </a:solidFill>
                <a:latin typeface="Tahoma" pitchFamily="34" charset="0"/>
                <a:cs typeface="Arial" charset="0"/>
              </a:rPr>
              <a:t>Add</a:t>
            </a:r>
            <a:r>
              <a:rPr lang="en-US" sz="1600">
                <a:solidFill>
                  <a:srgbClr val="FFFF99"/>
                </a:solidFill>
                <a:latin typeface="Tahoma" pitchFamily="34" charset="0"/>
                <a:cs typeface="Arial" charset="0"/>
              </a:rPr>
              <a:t>’ Pattern</a:t>
            </a:r>
            <a:endParaRPr lang="en-US" sz="1200" b="1">
              <a:cs typeface="Arial" charset="0"/>
            </a:endParaRPr>
          </a:p>
        </p:txBody>
      </p:sp>
      <p:cxnSp>
        <p:nvCxnSpPr>
          <p:cNvPr id="303123" name="AutoShape 19"/>
          <p:cNvCxnSpPr>
            <a:cxnSpLocks noChangeShapeType="1"/>
            <a:stCxn id="303112" idx="3"/>
            <a:endCxn id="303122" idx="3"/>
          </p:cNvCxnSpPr>
          <p:nvPr/>
        </p:nvCxnSpPr>
        <p:spPr bwMode="auto">
          <a:xfrm flipV="1">
            <a:off x="7197725" y="2484438"/>
            <a:ext cx="501650" cy="736600"/>
          </a:xfrm>
          <a:prstGeom prst="curvedConnector3">
            <a:avLst>
              <a:gd name="adj1" fmla="val 145569"/>
            </a:avLst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</p:cxnSp>
      <p:cxnSp>
        <p:nvCxnSpPr>
          <p:cNvPr id="303124" name="AutoShape 20"/>
          <p:cNvCxnSpPr>
            <a:cxnSpLocks noChangeShapeType="1"/>
            <a:stCxn id="303122" idx="0"/>
            <a:endCxn id="303110" idx="2"/>
          </p:cNvCxnSpPr>
          <p:nvPr/>
        </p:nvCxnSpPr>
        <p:spPr bwMode="auto">
          <a:xfrm rot="5400000" flipH="1">
            <a:off x="6365875" y="1677988"/>
            <a:ext cx="260350" cy="990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</p:cxn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1200150" y="1590675"/>
            <a:ext cx="1954213" cy="361950"/>
          </a:xfrm>
          <a:prstGeom prst="rect">
            <a:avLst/>
          </a:prstGeom>
          <a:solidFill>
            <a:srgbClr val="3399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r>
              <a:rPr lang="en-US" sz="1600">
                <a:solidFill>
                  <a:srgbClr val="FFFF99"/>
                </a:solidFill>
                <a:latin typeface="Tahoma" pitchFamily="34" charset="0"/>
                <a:cs typeface="Arial" charset="0"/>
              </a:rPr>
              <a:t>Authoring Tools </a:t>
            </a:r>
            <a:endParaRPr lang="en-US" sz="1200" b="1">
              <a:cs typeface="Arial" charset="0"/>
            </a:endParaRPr>
          </a:p>
        </p:txBody>
      </p:sp>
      <p:cxnSp>
        <p:nvCxnSpPr>
          <p:cNvPr id="303126" name="AutoShape 22"/>
          <p:cNvCxnSpPr>
            <a:cxnSpLocks noChangeShapeType="1"/>
            <a:stCxn id="303125" idx="2"/>
            <a:endCxn id="303118" idx="0"/>
          </p:cNvCxnSpPr>
          <p:nvPr/>
        </p:nvCxnSpPr>
        <p:spPr bwMode="auto">
          <a:xfrm rot="5400000">
            <a:off x="1654175" y="2152650"/>
            <a:ext cx="723900" cy="3238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</p:cxnSp>
      <p:sp>
        <p:nvSpPr>
          <p:cNvPr id="303127" name="Rectangle 23"/>
          <p:cNvSpPr>
            <a:spLocks noChangeArrowheads="1"/>
          </p:cNvSpPr>
          <p:nvPr/>
        </p:nvSpPr>
        <p:spPr bwMode="auto">
          <a:xfrm>
            <a:off x="838200" y="4162425"/>
            <a:ext cx="7332663" cy="455613"/>
          </a:xfrm>
          <a:prstGeom prst="rect">
            <a:avLst/>
          </a:prstGeom>
          <a:solidFill>
            <a:srgbClr val="8D8DB3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39102" tIns="19551" rIns="39102" bIns="19551" anchor="ctr"/>
          <a:lstStyle/>
          <a:p>
            <a:pPr algn="r" eaLnBrk="0" hangingPunct="0"/>
            <a:r>
              <a:rPr lang="en-US">
                <a:solidFill>
                  <a:srgbClr val="FFFF99"/>
                </a:solidFill>
                <a:latin typeface="Tahoma" pitchFamily="34" charset="0"/>
                <a:cs typeface="Arial" charset="0"/>
              </a:rPr>
              <a:t> Application Server</a:t>
            </a:r>
            <a:endParaRPr lang="en-US" sz="1200" b="1">
              <a:cs typeface="Arial" charset="0"/>
            </a:endParaRPr>
          </a:p>
        </p:txBody>
      </p:sp>
      <p:sp>
        <p:nvSpPr>
          <p:cNvPr id="303128" name="Rectangle 24"/>
          <p:cNvSpPr>
            <a:spLocks noChangeArrowheads="1"/>
          </p:cNvSpPr>
          <p:nvPr/>
        </p:nvSpPr>
        <p:spPr bwMode="auto">
          <a:xfrm>
            <a:off x="4370388" y="4759325"/>
            <a:ext cx="3800475" cy="452438"/>
          </a:xfrm>
          <a:prstGeom prst="rect">
            <a:avLst/>
          </a:prstGeom>
          <a:solidFill>
            <a:srgbClr val="8D8DB3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39102" tIns="19551" rIns="39102" bIns="19551" anchor="ctr"/>
          <a:lstStyle/>
          <a:p>
            <a:pPr algn="ctr" eaLnBrk="0" hangingPunct="0"/>
            <a:r>
              <a:rPr lang="en-US">
                <a:solidFill>
                  <a:srgbClr val="FFFF99"/>
                </a:solidFill>
                <a:latin typeface="Tahoma" pitchFamily="34" charset="0"/>
                <a:cs typeface="Arial" charset="0"/>
              </a:rPr>
              <a:t>DB</a:t>
            </a:r>
            <a:endParaRPr lang="en-US" sz="1200" b="1">
              <a:cs typeface="Arial" charset="0"/>
            </a:endParaRPr>
          </a:p>
        </p:txBody>
      </p:sp>
      <p:sp>
        <p:nvSpPr>
          <p:cNvPr id="303129" name="Text Box 25"/>
          <p:cNvSpPr txBox="1">
            <a:spLocks noChangeArrowheads="1"/>
          </p:cNvSpPr>
          <p:nvPr/>
        </p:nvSpPr>
        <p:spPr bwMode="auto">
          <a:xfrm>
            <a:off x="1471613" y="701675"/>
            <a:ext cx="20208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330" tIns="34666" rIns="69330" bIns="34666"/>
          <a:lstStyle/>
          <a:p>
            <a:pPr algn="ctr" eaLnBrk="0" hangingPunct="0"/>
            <a:r>
              <a:rPr lang="en-US" dirty="0" smtClean="0">
                <a:latin typeface="Tahoma" pitchFamily="34" charset="0"/>
                <a:cs typeface="Arial" charset="0"/>
              </a:rPr>
              <a:t>Designer</a:t>
            </a:r>
            <a:endParaRPr lang="en-US" sz="1200" b="1" dirty="0">
              <a:cs typeface="Arial" charset="0"/>
            </a:endParaRPr>
          </a:p>
        </p:txBody>
      </p:sp>
      <p:sp>
        <p:nvSpPr>
          <p:cNvPr id="303130" name="Text Box 26"/>
          <p:cNvSpPr txBox="1">
            <a:spLocks noChangeArrowheads="1"/>
          </p:cNvSpPr>
          <p:nvPr/>
        </p:nvSpPr>
        <p:spPr bwMode="auto">
          <a:xfrm>
            <a:off x="5184775" y="685800"/>
            <a:ext cx="18335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330" tIns="34666" rIns="69330" bIns="34666"/>
          <a:lstStyle/>
          <a:p>
            <a:pPr algn="ctr" eaLnBrk="0" hangingPunct="0"/>
            <a:r>
              <a:rPr lang="en-US" dirty="0" smtClean="0">
                <a:latin typeface="Tahoma" pitchFamily="34" charset="0"/>
                <a:cs typeface="Arial" charset="0"/>
              </a:rPr>
              <a:t>Users</a:t>
            </a:r>
            <a:endParaRPr lang="en-US" sz="1200" b="1" dirty="0">
              <a:cs typeface="Arial" charset="0"/>
            </a:endParaRPr>
          </a:p>
        </p:txBody>
      </p:sp>
      <p:sp>
        <p:nvSpPr>
          <p:cNvPr id="303131" name="Line 27"/>
          <p:cNvSpPr>
            <a:spLocks noChangeShapeType="1"/>
          </p:cNvSpPr>
          <p:nvPr/>
        </p:nvSpPr>
        <p:spPr bwMode="auto">
          <a:xfrm>
            <a:off x="2466975" y="1077913"/>
            <a:ext cx="1588" cy="271462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3132" name="Line 28"/>
          <p:cNvSpPr>
            <a:spLocks noChangeShapeType="1"/>
          </p:cNvSpPr>
          <p:nvPr/>
        </p:nvSpPr>
        <p:spPr bwMode="auto">
          <a:xfrm>
            <a:off x="6091238" y="1047750"/>
            <a:ext cx="0" cy="271463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3133" name="Rectangle 29"/>
          <p:cNvSpPr>
            <a:spLocks noChangeArrowheads="1"/>
          </p:cNvSpPr>
          <p:nvPr/>
        </p:nvSpPr>
        <p:spPr bwMode="auto">
          <a:xfrm>
            <a:off x="4525963" y="4864100"/>
            <a:ext cx="935037" cy="271463"/>
          </a:xfrm>
          <a:prstGeom prst="rect">
            <a:avLst/>
          </a:prstGeom>
          <a:solidFill>
            <a:srgbClr val="333333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r>
              <a:rPr lang="en-US" sz="1000">
                <a:solidFill>
                  <a:srgbClr val="FFFF99"/>
                </a:solidFill>
                <a:latin typeface="Tahoma" pitchFamily="34" charset="0"/>
                <a:cs typeface="Arial" charset="0"/>
              </a:rPr>
              <a:t>CUST Table</a:t>
            </a:r>
            <a:endParaRPr lang="en-US" sz="1200" b="1">
              <a:cs typeface="Arial" charset="0"/>
            </a:endParaRPr>
          </a:p>
        </p:txBody>
      </p:sp>
      <p:cxnSp>
        <p:nvCxnSpPr>
          <p:cNvPr id="303134" name="AutoShape 30"/>
          <p:cNvCxnSpPr>
            <a:cxnSpLocks noChangeShapeType="1"/>
            <a:stCxn id="303114" idx="2"/>
            <a:endCxn id="303133" idx="0"/>
          </p:cNvCxnSpPr>
          <p:nvPr/>
        </p:nvCxnSpPr>
        <p:spPr bwMode="auto">
          <a:xfrm rot="5400000">
            <a:off x="3966369" y="2980531"/>
            <a:ext cx="2911475" cy="8556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</p:cxnSp>
      <p:sp>
        <p:nvSpPr>
          <p:cNvPr id="303135" name="Rectangle 31"/>
          <p:cNvSpPr>
            <a:spLocks noChangeArrowheads="1"/>
          </p:cNvSpPr>
          <p:nvPr/>
        </p:nvSpPr>
        <p:spPr bwMode="auto">
          <a:xfrm>
            <a:off x="2430463" y="1023938"/>
            <a:ext cx="7318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r>
              <a:rPr lang="en-US" sz="1400">
                <a:solidFill>
                  <a:srgbClr val="333333"/>
                </a:solidFill>
                <a:latin typeface="Tahoma" pitchFamily="34" charset="0"/>
                <a:cs typeface="Arial" charset="0"/>
              </a:rPr>
              <a:t>http</a:t>
            </a:r>
            <a:endParaRPr lang="en-US" sz="1200" b="1">
              <a:cs typeface="Arial" charset="0"/>
            </a:endParaRPr>
          </a:p>
        </p:txBody>
      </p:sp>
      <p:sp>
        <p:nvSpPr>
          <p:cNvPr id="303136" name="Rectangle 32"/>
          <p:cNvSpPr>
            <a:spLocks noChangeArrowheads="1"/>
          </p:cNvSpPr>
          <p:nvPr/>
        </p:nvSpPr>
        <p:spPr bwMode="auto">
          <a:xfrm>
            <a:off x="6022975" y="1009650"/>
            <a:ext cx="7318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330" tIns="34666" rIns="69330" bIns="34666" anchor="ctr"/>
          <a:lstStyle/>
          <a:p>
            <a:pPr algn="ctr" eaLnBrk="0" hangingPunct="0"/>
            <a:r>
              <a:rPr lang="en-US" sz="1400">
                <a:solidFill>
                  <a:srgbClr val="333333"/>
                </a:solidFill>
                <a:latin typeface="Tahoma" pitchFamily="34" charset="0"/>
                <a:cs typeface="Arial" charset="0"/>
              </a:rPr>
              <a:t>http</a:t>
            </a:r>
            <a:endParaRPr lang="en-US" sz="1200" b="1">
              <a:cs typeface="Arial" charset="0"/>
            </a:endParaRPr>
          </a:p>
        </p:txBody>
      </p:sp>
      <p:pic>
        <p:nvPicPr>
          <p:cNvPr id="303137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029200"/>
            <a:ext cx="1676400" cy="117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3138" name="Text Box 34"/>
          <p:cNvSpPr txBox="1">
            <a:spLocks noChangeArrowheads="1"/>
          </p:cNvSpPr>
          <p:nvPr/>
        </p:nvSpPr>
        <p:spPr bwMode="auto">
          <a:xfrm>
            <a:off x="3429000" y="58674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Meta - Model</a:t>
            </a:r>
          </a:p>
        </p:txBody>
      </p:sp>
      <p:cxnSp>
        <p:nvCxnSpPr>
          <p:cNvPr id="303139" name="AutoShape 35"/>
          <p:cNvCxnSpPr>
            <a:cxnSpLocks noChangeShapeType="1"/>
            <a:stCxn id="0" idx="1"/>
            <a:endCxn id="303117" idx="1"/>
          </p:cNvCxnSpPr>
          <p:nvPr/>
        </p:nvCxnSpPr>
        <p:spPr bwMode="auto">
          <a:xfrm rot="10800000">
            <a:off x="1392238" y="3040063"/>
            <a:ext cx="284162" cy="2568575"/>
          </a:xfrm>
          <a:prstGeom prst="curvedConnector3">
            <a:avLst>
              <a:gd name="adj1" fmla="val 180449"/>
            </a:avLst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03140" name="AutoShape 36"/>
          <p:cNvCxnSpPr>
            <a:cxnSpLocks noChangeShapeType="1"/>
            <a:stCxn id="303111" idx="3"/>
            <a:endCxn id="0" idx="3"/>
          </p:cNvCxnSpPr>
          <p:nvPr/>
        </p:nvCxnSpPr>
        <p:spPr bwMode="auto">
          <a:xfrm flipH="1">
            <a:off x="3810000" y="3402013"/>
            <a:ext cx="3603625" cy="2206625"/>
          </a:xfrm>
          <a:prstGeom prst="curvedConnector3">
            <a:avLst>
              <a:gd name="adj1" fmla="val -37667"/>
            </a:avLst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pic>
        <p:nvPicPr>
          <p:cNvPr id="37" name="~PP658.WAV">
            <a:hlinkClick r:id="" action="ppaction://media"/>
          </p:cNvPr>
          <p:cNvPicPr>
            <a:picLocks noRot="1" noChangeAspect="1"/>
          </p:cNvPicPr>
          <p:nvPr>
            <a:wavAudioFile r:embed="rId1" name="~PP65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InstantApps</a:t>
            </a:r>
            <a:r>
              <a:rPr lang="en-US" dirty="0" smtClean="0"/>
              <a:t> Models</a:t>
            </a:r>
          </a:p>
        </p:txBody>
      </p:sp>
      <p:pic>
        <p:nvPicPr>
          <p:cNvPr id="27650" name="Picture 2" descr="metmodel4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"/>
            <a:ext cx="4191000" cy="18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ataMod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81200"/>
            <a:ext cx="5791200" cy="399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1204.WAV">
            <a:hlinkClick r:id="" action="ppaction://media"/>
          </p:cNvPr>
          <p:cNvPicPr>
            <a:picLocks noRot="1" noChangeAspect="1"/>
          </p:cNvPicPr>
          <p:nvPr>
            <a:wavAudioFile r:embed="rId1" name="~PP1204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Virtualization</a:t>
            </a:r>
            <a:endParaRPr lang="en-I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6363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2881.WAV">
            <a:hlinkClick r:id="" action="ppaction://media"/>
          </p:cNvPr>
          <p:cNvPicPr>
            <a:picLocks noRot="1" noChangeAspect="1"/>
          </p:cNvPicPr>
          <p:nvPr>
            <a:wavAudioFile r:embed="rId1" name="~PP288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9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5" y="0"/>
            <a:ext cx="8442325" cy="59531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7" name="Group 546"/>
          <p:cNvGraphicFramePr>
            <a:graphicFrameLocks noGrp="1"/>
          </p:cNvGraphicFramePr>
          <p:nvPr>
            <p:ph sz="quarter" idx="4294967295"/>
          </p:nvPr>
        </p:nvGraphicFramePr>
        <p:xfrm>
          <a:off x="228600" y="2133600"/>
          <a:ext cx="2667000" cy="2406650"/>
        </p:xfrm>
        <a:graphic>
          <a:graphicData uri="http://schemas.openxmlformats.org/drawingml/2006/table">
            <a:tbl>
              <a:tblPr/>
              <a:tblGrid>
                <a:gridCol w="762000"/>
                <a:gridCol w="914400"/>
                <a:gridCol w="9906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Attributes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Attribute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Column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PropertyID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SaleID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SaleID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PropertyID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535"/>
          <p:cNvGraphicFramePr>
            <a:graphicFrameLocks noGrp="1"/>
          </p:cNvGraphicFramePr>
          <p:nvPr>
            <p:ph sz="quarter" idx="4294967295"/>
          </p:nvPr>
        </p:nvGraphicFramePr>
        <p:xfrm>
          <a:off x="3048000" y="4267200"/>
          <a:ext cx="2971800" cy="1816101"/>
        </p:xfrm>
        <a:graphic>
          <a:graphicData uri="http://schemas.openxmlformats.org/drawingml/2006/table">
            <a:tbl>
              <a:tblPr/>
              <a:tblGrid>
                <a:gridCol w="1219200"/>
                <a:gridCol w="762000"/>
                <a:gridCol w="990600"/>
              </a:tblGrid>
              <a:tr h="328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FormDetails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Attribute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Sell 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Sell 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 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428"/>
          <p:cNvGraphicFramePr>
            <a:graphicFrameLocks noGrp="1"/>
          </p:cNvGraphicFramePr>
          <p:nvPr>
            <p:ph sz="quarter" idx="4294967295"/>
          </p:nvPr>
        </p:nvGraphicFramePr>
        <p:xfrm>
          <a:off x="228600" y="609600"/>
          <a:ext cx="2514600" cy="1275715"/>
        </p:xfrm>
        <a:graphic>
          <a:graphicData uri="http://schemas.openxmlformats.org/drawingml/2006/table">
            <a:tbl>
              <a:tblPr/>
              <a:tblGrid>
                <a:gridCol w="1219200"/>
                <a:gridCol w="1295400"/>
              </a:tblGrid>
              <a:tr h="269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SaleObj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444"/>
          <p:cNvGraphicFramePr>
            <a:graphicFrameLocks noGrp="1"/>
          </p:cNvGraphicFramePr>
          <p:nvPr/>
        </p:nvGraphicFramePr>
        <p:xfrm>
          <a:off x="228600" y="4709160"/>
          <a:ext cx="2514600" cy="1219200"/>
        </p:xfrm>
        <a:graphic>
          <a:graphicData uri="http://schemas.openxmlformats.org/drawingml/2006/table">
            <a:tbl>
              <a:tblPr/>
              <a:tblGrid>
                <a:gridCol w="1371600"/>
                <a:gridCol w="1143000"/>
              </a:tblGrid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Sell 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 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SaleObj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63"/>
          <p:cNvGraphicFramePr>
            <a:graphicFrameLocks noGrp="1"/>
          </p:cNvGraphicFramePr>
          <p:nvPr/>
        </p:nvGraphicFramePr>
        <p:xfrm>
          <a:off x="6172200" y="5257800"/>
          <a:ext cx="2743200" cy="975360"/>
        </p:xfrm>
        <a:graphic>
          <a:graphicData uri="http://schemas.openxmlformats.org/drawingml/2006/table">
            <a:tbl>
              <a:tblPr/>
              <a:tblGrid>
                <a:gridCol w="1800225"/>
                <a:gridCol w="942975"/>
              </a:tblGrid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Property - Result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Sell Property - Add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56"/>
          <p:cNvGraphicFramePr>
            <a:graphicFrameLocks noGrp="1"/>
          </p:cNvGraphicFramePr>
          <p:nvPr/>
        </p:nvGraphicFramePr>
        <p:xfrm>
          <a:off x="6172200" y="4114800"/>
          <a:ext cx="2667000" cy="1000773"/>
        </p:xfrm>
        <a:graphic>
          <a:graphicData uri="http://schemas.openxmlformats.org/drawingml/2006/table">
            <a:tbl>
              <a:tblPr/>
              <a:tblGrid>
                <a:gridCol w="1066800"/>
                <a:gridCol w="990600"/>
                <a:gridCol w="609600"/>
              </a:tblGrid>
              <a:tr h="24044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Called 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Sell Property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sellProp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52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52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8608" y="147480"/>
            <a:ext cx="5188160" cy="389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52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152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152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152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152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6"/>
          <p:cNvGrpSpPr/>
          <p:nvPr/>
        </p:nvGrpSpPr>
        <p:grpSpPr>
          <a:xfrm>
            <a:off x="0" y="1143000"/>
            <a:ext cx="6324600" cy="4343400"/>
            <a:chOff x="0" y="1143000"/>
            <a:chExt cx="6324600" cy="4343400"/>
          </a:xfrm>
        </p:grpSpPr>
        <p:sp>
          <p:nvSpPr>
            <p:cNvPr id="33" name="Oval 32"/>
            <p:cNvSpPr/>
            <p:nvPr/>
          </p:nvSpPr>
          <p:spPr>
            <a:xfrm>
              <a:off x="0" y="1143000"/>
              <a:ext cx="29718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0" y="2743200"/>
              <a:ext cx="3276600" cy="838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0" y="5193632"/>
              <a:ext cx="2895600" cy="2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819400" y="4724400"/>
              <a:ext cx="3505200" cy="762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6553200" y="1447800"/>
            <a:ext cx="990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6577884" y="1562637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~PP478.WAV">
            <a:hlinkClick r:id="" action="ppaction://media"/>
          </p:cNvPr>
          <p:cNvPicPr>
            <a:picLocks noRot="1" noChangeAspect="1"/>
          </p:cNvPicPr>
          <p:nvPr>
            <a:wavAudioFile r:embed="rId2" name="~PP478.WAV"/>
          </p:nvPr>
        </p:nvPicPr>
        <p:blipFill>
          <a:blip r:embed="rId12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Experience using InstantApps: Time &amp; Cost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343900" cy="5064125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 smtClean="0"/>
              <a:t>Significantly </a:t>
            </a:r>
            <a:r>
              <a:rPr lang="en-US" sz="1800" i="1" dirty="0" smtClean="0"/>
              <a:t>accelerated</a:t>
            </a:r>
            <a:r>
              <a:rPr lang="en-US" sz="1800" dirty="0" smtClean="0"/>
              <a:t> development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i="1" dirty="0" smtClean="0"/>
          </a:p>
          <a:p>
            <a:r>
              <a:rPr lang="en-US" sz="1800" i="1" dirty="0" smtClean="0"/>
              <a:t>Caveats</a:t>
            </a:r>
          </a:p>
          <a:p>
            <a:pPr lvl="1"/>
            <a:r>
              <a:rPr lang="en-US" sz="1800" i="1" dirty="0" smtClean="0"/>
              <a:t>small applications (&lt;2000FP)</a:t>
            </a:r>
          </a:p>
          <a:p>
            <a:endParaRPr lang="en-US" dirty="0" smtClean="0"/>
          </a:p>
          <a:p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381000" y="1524000"/>
            <a:ext cx="36599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Significantly</a:t>
            </a:r>
            <a:r>
              <a:rPr lang="en-US" i="1" dirty="0" smtClean="0"/>
              <a:t> improved productivity</a:t>
            </a:r>
            <a:endParaRPr lang="en-US" dirty="0" smtClean="0"/>
          </a:p>
        </p:txBody>
      </p:sp>
      <p:graphicFrame>
        <p:nvGraphicFramePr>
          <p:cNvPr id="8" name="Chart 7"/>
          <p:cNvGraphicFramePr/>
          <p:nvPr/>
        </p:nvGraphicFramePr>
        <p:xfrm>
          <a:off x="3657600" y="2057400"/>
          <a:ext cx="5257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340896" y="1916668"/>
            <a:ext cx="36599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Being used in practice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373868"/>
            <a:ext cx="36599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Deployed in production</a:t>
            </a:r>
          </a:p>
        </p:txBody>
      </p:sp>
      <p:pic>
        <p:nvPicPr>
          <p:cNvPr id="9" name="~PP1303.WAV">
            <a:hlinkClick r:id="" action="ppaction://media"/>
          </p:cNvPr>
          <p:cNvPicPr>
            <a:picLocks noRot="1" noChangeAspect="1"/>
          </p:cNvPicPr>
          <p:nvPr>
            <a:wavAudioFile r:embed="rId2" name="~PP1303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22" grpId="0" animBg="1"/>
      <p:bldGraphic spid="8" grpId="0">
        <p:bldAsOne/>
      </p:bldGraphic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Freeform 10"/>
          <p:cNvSpPr>
            <a:spLocks/>
          </p:cNvSpPr>
          <p:nvPr/>
        </p:nvSpPr>
        <p:spPr bwMode="auto">
          <a:xfrm>
            <a:off x="4648200" y="3519223"/>
            <a:ext cx="2273300" cy="762000"/>
          </a:xfrm>
          <a:custGeom>
            <a:avLst/>
            <a:gdLst/>
            <a:ahLst/>
            <a:cxnLst>
              <a:cxn ang="0">
                <a:pos x="0" y="665"/>
              </a:cxn>
              <a:cxn ang="0">
                <a:pos x="0" y="0"/>
              </a:cxn>
              <a:cxn ang="0">
                <a:pos x="466" y="250"/>
              </a:cxn>
              <a:cxn ang="0">
                <a:pos x="935" y="0"/>
              </a:cxn>
              <a:cxn ang="0">
                <a:pos x="935" y="671"/>
              </a:cxn>
              <a:cxn ang="0">
                <a:pos x="463" y="920"/>
              </a:cxn>
              <a:cxn ang="0">
                <a:pos x="0" y="665"/>
              </a:cxn>
            </a:cxnLst>
            <a:rect l="0" t="0" r="r" b="b"/>
            <a:pathLst>
              <a:path w="936" h="921">
                <a:moveTo>
                  <a:pt x="0" y="665"/>
                </a:moveTo>
                <a:lnTo>
                  <a:pt x="0" y="0"/>
                </a:lnTo>
                <a:lnTo>
                  <a:pt x="466" y="250"/>
                </a:lnTo>
                <a:lnTo>
                  <a:pt x="935" y="0"/>
                </a:lnTo>
                <a:lnTo>
                  <a:pt x="935" y="671"/>
                </a:lnTo>
                <a:lnTo>
                  <a:pt x="463" y="920"/>
                </a:lnTo>
                <a:lnTo>
                  <a:pt x="0" y="665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63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MDI Results in a </a:t>
            </a:r>
            <a:r>
              <a:rPr lang="en-US" i="1" dirty="0" smtClean="0"/>
              <a:t>Compressed</a:t>
            </a:r>
            <a:r>
              <a:rPr lang="en-US" dirty="0" smtClean="0"/>
              <a:t> Development Cycle</a:t>
            </a: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4648200" y="3062023"/>
            <a:ext cx="2273300" cy="708025"/>
          </a:xfrm>
          <a:custGeom>
            <a:avLst/>
            <a:gdLst/>
            <a:ahLst/>
            <a:cxnLst>
              <a:cxn ang="0">
                <a:pos x="0" y="665"/>
              </a:cxn>
              <a:cxn ang="0">
                <a:pos x="0" y="0"/>
              </a:cxn>
              <a:cxn ang="0">
                <a:pos x="466" y="250"/>
              </a:cxn>
              <a:cxn ang="0">
                <a:pos x="935" y="0"/>
              </a:cxn>
              <a:cxn ang="0">
                <a:pos x="935" y="671"/>
              </a:cxn>
              <a:cxn ang="0">
                <a:pos x="463" y="920"/>
              </a:cxn>
              <a:cxn ang="0">
                <a:pos x="0" y="665"/>
              </a:cxn>
            </a:cxnLst>
            <a:rect l="0" t="0" r="r" b="b"/>
            <a:pathLst>
              <a:path w="936" h="921">
                <a:moveTo>
                  <a:pt x="0" y="665"/>
                </a:moveTo>
                <a:lnTo>
                  <a:pt x="0" y="0"/>
                </a:lnTo>
                <a:lnTo>
                  <a:pt x="466" y="250"/>
                </a:lnTo>
                <a:lnTo>
                  <a:pt x="935" y="0"/>
                </a:lnTo>
                <a:lnTo>
                  <a:pt x="935" y="671"/>
                </a:lnTo>
                <a:lnTo>
                  <a:pt x="463" y="920"/>
                </a:lnTo>
                <a:lnTo>
                  <a:pt x="0" y="665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63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4648200" y="2528623"/>
            <a:ext cx="2286000" cy="755650"/>
          </a:xfrm>
          <a:custGeom>
            <a:avLst/>
            <a:gdLst/>
            <a:ahLst/>
            <a:cxnLst>
              <a:cxn ang="0">
                <a:pos x="0" y="665"/>
              </a:cxn>
              <a:cxn ang="0">
                <a:pos x="0" y="0"/>
              </a:cxn>
              <a:cxn ang="0">
                <a:pos x="466" y="250"/>
              </a:cxn>
              <a:cxn ang="0">
                <a:pos x="935" y="0"/>
              </a:cxn>
              <a:cxn ang="0">
                <a:pos x="935" y="672"/>
              </a:cxn>
              <a:cxn ang="0">
                <a:pos x="464" y="921"/>
              </a:cxn>
              <a:cxn ang="0">
                <a:pos x="0" y="665"/>
              </a:cxn>
            </a:cxnLst>
            <a:rect l="0" t="0" r="r" b="b"/>
            <a:pathLst>
              <a:path w="936" h="922">
                <a:moveTo>
                  <a:pt x="0" y="665"/>
                </a:moveTo>
                <a:lnTo>
                  <a:pt x="0" y="0"/>
                </a:lnTo>
                <a:lnTo>
                  <a:pt x="466" y="250"/>
                </a:lnTo>
                <a:lnTo>
                  <a:pt x="935" y="0"/>
                </a:lnTo>
                <a:lnTo>
                  <a:pt x="935" y="672"/>
                </a:lnTo>
                <a:lnTo>
                  <a:pt x="464" y="921"/>
                </a:lnTo>
                <a:lnTo>
                  <a:pt x="0" y="665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63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rIns="45720"/>
          <a:lstStyle/>
          <a:p>
            <a:pPr>
              <a:defRPr/>
            </a:pPr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5400000">
            <a:off x="5395118" y="1248305"/>
            <a:ext cx="792163" cy="2286000"/>
          </a:xfrm>
          <a:prstGeom prst="homePlate">
            <a:avLst>
              <a:gd name="adj" fmla="val 26255"/>
            </a:avLst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6350" cap="rnd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10800000" vert="eaVert" wrap="none" lIns="45720" rIns="45720" anchor="ctr"/>
          <a:lstStyle/>
          <a:p>
            <a:pPr algn="ctr" eaLnBrk="0" hangingPunct="0">
              <a:defRPr/>
            </a:pPr>
            <a:r>
              <a:rPr lang="en-US" sz="1200" b="1"/>
              <a:t>Requirements Gathering </a:t>
            </a:r>
          </a:p>
          <a:p>
            <a:pPr algn="ctr" eaLnBrk="0" hangingPunct="0">
              <a:defRPr/>
            </a:pPr>
            <a:r>
              <a:rPr lang="en-US" sz="1200" b="1"/>
              <a:t>and </a:t>
            </a:r>
          </a:p>
          <a:p>
            <a:pPr algn="ctr" eaLnBrk="0" hangingPunct="0">
              <a:defRPr/>
            </a:pPr>
            <a:r>
              <a:rPr lang="en-US" sz="1200" b="1"/>
              <a:t>Rapid Prototyping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4724400" y="2833423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Design and Construction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4724400" y="3366823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System Testing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4648200" y="3824023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User Acceptance Testing</a:t>
            </a:r>
          </a:p>
        </p:txBody>
      </p:sp>
      <p:sp>
        <p:nvSpPr>
          <p:cNvPr id="6154" name="AutoShape 18"/>
          <p:cNvSpPr>
            <a:spLocks noChangeArrowheads="1"/>
          </p:cNvSpPr>
          <p:nvPr/>
        </p:nvSpPr>
        <p:spPr bwMode="auto">
          <a:xfrm rot="-5836055">
            <a:off x="6954044" y="2099204"/>
            <a:ext cx="458788" cy="250825"/>
          </a:xfrm>
          <a:prstGeom prst="curvedDownArrow">
            <a:avLst>
              <a:gd name="adj1" fmla="val 36582"/>
              <a:gd name="adj2" fmla="val 73165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9"/>
          <p:cNvSpPr>
            <a:spLocks noChangeArrowheads="1"/>
          </p:cNvSpPr>
          <p:nvPr/>
        </p:nvSpPr>
        <p:spPr bwMode="auto">
          <a:xfrm rot="-5836055">
            <a:off x="6960394" y="2707217"/>
            <a:ext cx="458787" cy="250825"/>
          </a:xfrm>
          <a:prstGeom prst="curvedDownArrow">
            <a:avLst>
              <a:gd name="adj1" fmla="val 36582"/>
              <a:gd name="adj2" fmla="val 73164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1066800" y="4654550"/>
            <a:ext cx="2286000" cy="755650"/>
          </a:xfrm>
          <a:custGeom>
            <a:avLst/>
            <a:gdLst>
              <a:gd name="T0" fmla="*/ 0 w 936"/>
              <a:gd name="T1" fmla="*/ 665 h 922"/>
              <a:gd name="T2" fmla="*/ 0 w 936"/>
              <a:gd name="T3" fmla="*/ 0 h 922"/>
              <a:gd name="T4" fmla="*/ 466 w 936"/>
              <a:gd name="T5" fmla="*/ 250 h 922"/>
              <a:gd name="T6" fmla="*/ 935 w 936"/>
              <a:gd name="T7" fmla="*/ 0 h 922"/>
              <a:gd name="T8" fmla="*/ 935 w 936"/>
              <a:gd name="T9" fmla="*/ 672 h 922"/>
              <a:gd name="T10" fmla="*/ 464 w 936"/>
              <a:gd name="T11" fmla="*/ 921 h 922"/>
              <a:gd name="T12" fmla="*/ 0 w 936"/>
              <a:gd name="T13" fmla="*/ 665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6"/>
              <a:gd name="T22" fmla="*/ 0 h 922"/>
              <a:gd name="T23" fmla="*/ 936 w 936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6" h="922">
                <a:moveTo>
                  <a:pt x="0" y="665"/>
                </a:moveTo>
                <a:lnTo>
                  <a:pt x="0" y="0"/>
                </a:lnTo>
                <a:lnTo>
                  <a:pt x="466" y="250"/>
                </a:lnTo>
                <a:lnTo>
                  <a:pt x="935" y="0"/>
                </a:lnTo>
                <a:lnTo>
                  <a:pt x="935" y="672"/>
                </a:lnTo>
                <a:lnTo>
                  <a:pt x="464" y="921"/>
                </a:lnTo>
                <a:lnTo>
                  <a:pt x="0" y="665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1066800" y="4044950"/>
            <a:ext cx="2286000" cy="755650"/>
          </a:xfrm>
          <a:custGeom>
            <a:avLst/>
            <a:gdLst>
              <a:gd name="T0" fmla="*/ 0 w 936"/>
              <a:gd name="T1" fmla="*/ 665 h 922"/>
              <a:gd name="T2" fmla="*/ 0 w 936"/>
              <a:gd name="T3" fmla="*/ 0 h 922"/>
              <a:gd name="T4" fmla="*/ 466 w 936"/>
              <a:gd name="T5" fmla="*/ 250 h 922"/>
              <a:gd name="T6" fmla="*/ 935 w 936"/>
              <a:gd name="T7" fmla="*/ 0 h 922"/>
              <a:gd name="T8" fmla="*/ 935 w 936"/>
              <a:gd name="T9" fmla="*/ 672 h 922"/>
              <a:gd name="T10" fmla="*/ 464 w 936"/>
              <a:gd name="T11" fmla="*/ 921 h 922"/>
              <a:gd name="T12" fmla="*/ 0 w 936"/>
              <a:gd name="T13" fmla="*/ 665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6"/>
              <a:gd name="T22" fmla="*/ 0 h 922"/>
              <a:gd name="T23" fmla="*/ 936 w 936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6" h="922">
                <a:moveTo>
                  <a:pt x="0" y="665"/>
                </a:moveTo>
                <a:lnTo>
                  <a:pt x="0" y="0"/>
                </a:lnTo>
                <a:lnTo>
                  <a:pt x="466" y="250"/>
                </a:lnTo>
                <a:lnTo>
                  <a:pt x="935" y="0"/>
                </a:lnTo>
                <a:lnTo>
                  <a:pt x="935" y="672"/>
                </a:lnTo>
                <a:lnTo>
                  <a:pt x="464" y="921"/>
                </a:lnTo>
                <a:lnTo>
                  <a:pt x="0" y="665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066800" y="3435350"/>
            <a:ext cx="2286000" cy="755650"/>
          </a:xfrm>
          <a:custGeom>
            <a:avLst/>
            <a:gdLst>
              <a:gd name="T0" fmla="*/ 0 w 936"/>
              <a:gd name="T1" fmla="*/ 665 h 922"/>
              <a:gd name="T2" fmla="*/ 0 w 936"/>
              <a:gd name="T3" fmla="*/ 0 h 922"/>
              <a:gd name="T4" fmla="*/ 466 w 936"/>
              <a:gd name="T5" fmla="*/ 250 h 922"/>
              <a:gd name="T6" fmla="*/ 935 w 936"/>
              <a:gd name="T7" fmla="*/ 0 h 922"/>
              <a:gd name="T8" fmla="*/ 935 w 936"/>
              <a:gd name="T9" fmla="*/ 672 h 922"/>
              <a:gd name="T10" fmla="*/ 464 w 936"/>
              <a:gd name="T11" fmla="*/ 921 h 922"/>
              <a:gd name="T12" fmla="*/ 0 w 936"/>
              <a:gd name="T13" fmla="*/ 665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6"/>
              <a:gd name="T22" fmla="*/ 0 h 922"/>
              <a:gd name="T23" fmla="*/ 936 w 936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6" h="922">
                <a:moveTo>
                  <a:pt x="0" y="665"/>
                </a:moveTo>
                <a:lnTo>
                  <a:pt x="0" y="0"/>
                </a:lnTo>
                <a:lnTo>
                  <a:pt x="466" y="250"/>
                </a:lnTo>
                <a:lnTo>
                  <a:pt x="935" y="0"/>
                </a:lnTo>
                <a:lnTo>
                  <a:pt x="935" y="672"/>
                </a:lnTo>
                <a:lnTo>
                  <a:pt x="464" y="921"/>
                </a:lnTo>
                <a:lnTo>
                  <a:pt x="0" y="665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1066800" y="2825750"/>
            <a:ext cx="2286000" cy="755650"/>
          </a:xfrm>
          <a:custGeom>
            <a:avLst/>
            <a:gdLst>
              <a:gd name="T0" fmla="*/ 0 w 936"/>
              <a:gd name="T1" fmla="*/ 665 h 922"/>
              <a:gd name="T2" fmla="*/ 0 w 936"/>
              <a:gd name="T3" fmla="*/ 0 h 922"/>
              <a:gd name="T4" fmla="*/ 466 w 936"/>
              <a:gd name="T5" fmla="*/ 250 h 922"/>
              <a:gd name="T6" fmla="*/ 935 w 936"/>
              <a:gd name="T7" fmla="*/ 0 h 922"/>
              <a:gd name="T8" fmla="*/ 935 w 936"/>
              <a:gd name="T9" fmla="*/ 672 h 922"/>
              <a:gd name="T10" fmla="*/ 464 w 936"/>
              <a:gd name="T11" fmla="*/ 921 h 922"/>
              <a:gd name="T12" fmla="*/ 0 w 936"/>
              <a:gd name="T13" fmla="*/ 665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6"/>
              <a:gd name="T22" fmla="*/ 0 h 922"/>
              <a:gd name="T23" fmla="*/ 936 w 936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6" h="922">
                <a:moveTo>
                  <a:pt x="0" y="665"/>
                </a:moveTo>
                <a:lnTo>
                  <a:pt x="0" y="0"/>
                </a:lnTo>
                <a:lnTo>
                  <a:pt x="466" y="250"/>
                </a:lnTo>
                <a:lnTo>
                  <a:pt x="935" y="0"/>
                </a:lnTo>
                <a:lnTo>
                  <a:pt x="935" y="672"/>
                </a:lnTo>
                <a:lnTo>
                  <a:pt x="464" y="921"/>
                </a:lnTo>
                <a:lnTo>
                  <a:pt x="0" y="665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1066800" y="2209800"/>
            <a:ext cx="2286000" cy="755650"/>
          </a:xfrm>
          <a:custGeom>
            <a:avLst/>
            <a:gdLst>
              <a:gd name="T0" fmla="*/ 0 w 936"/>
              <a:gd name="T1" fmla="*/ 665 h 922"/>
              <a:gd name="T2" fmla="*/ 0 w 936"/>
              <a:gd name="T3" fmla="*/ 0 h 922"/>
              <a:gd name="T4" fmla="*/ 466 w 936"/>
              <a:gd name="T5" fmla="*/ 250 h 922"/>
              <a:gd name="T6" fmla="*/ 935 w 936"/>
              <a:gd name="T7" fmla="*/ 0 h 922"/>
              <a:gd name="T8" fmla="*/ 935 w 936"/>
              <a:gd name="T9" fmla="*/ 672 h 922"/>
              <a:gd name="T10" fmla="*/ 464 w 936"/>
              <a:gd name="T11" fmla="*/ 921 h 922"/>
              <a:gd name="T12" fmla="*/ 0 w 936"/>
              <a:gd name="T13" fmla="*/ 665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6"/>
              <a:gd name="T22" fmla="*/ 0 h 922"/>
              <a:gd name="T23" fmla="*/ 936 w 936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6" h="922">
                <a:moveTo>
                  <a:pt x="0" y="665"/>
                </a:moveTo>
                <a:lnTo>
                  <a:pt x="0" y="0"/>
                </a:lnTo>
                <a:lnTo>
                  <a:pt x="466" y="250"/>
                </a:lnTo>
                <a:lnTo>
                  <a:pt x="935" y="0"/>
                </a:lnTo>
                <a:lnTo>
                  <a:pt x="935" y="672"/>
                </a:lnTo>
                <a:lnTo>
                  <a:pt x="464" y="921"/>
                </a:lnTo>
                <a:lnTo>
                  <a:pt x="0" y="665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 rot="5400000">
            <a:off x="1813718" y="853282"/>
            <a:ext cx="792163" cy="2286000"/>
          </a:xfrm>
          <a:prstGeom prst="homePlate">
            <a:avLst>
              <a:gd name="adj" fmla="val 26255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6350" cap="rnd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45720" rIns="45720" anchor="ctr"/>
          <a:lstStyle/>
          <a:p>
            <a:pPr algn="ctr" eaLnBrk="0" hangingPunct="0"/>
            <a:r>
              <a:rPr lang="en-US" sz="1200"/>
              <a:t>Requirements Gathering </a:t>
            </a:r>
          </a:p>
          <a:p>
            <a:pPr algn="ctr" eaLnBrk="0" hangingPunct="0"/>
            <a:r>
              <a:rPr lang="en-US" sz="1200"/>
              <a:t>and </a:t>
            </a:r>
          </a:p>
          <a:p>
            <a:pPr algn="ctr" eaLnBrk="0" hangingPunct="0"/>
            <a:r>
              <a:rPr lang="en-US" sz="1200"/>
              <a:t>Rapid Prototyping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143000" y="243840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Design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066800" y="365760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Integration Testing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66800" y="42973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System Testing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066800" y="4906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User Acceptance Testing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143000" y="304800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Construction and Unit Testing</a:t>
            </a:r>
          </a:p>
        </p:txBody>
      </p:sp>
      <p:sp>
        <p:nvSpPr>
          <p:cNvPr id="23" name="AutoShape 12"/>
          <p:cNvSpPr>
            <a:spLocks/>
          </p:cNvSpPr>
          <p:nvPr/>
        </p:nvSpPr>
        <p:spPr bwMode="auto">
          <a:xfrm>
            <a:off x="3733800" y="2286000"/>
            <a:ext cx="264119" cy="1069241"/>
          </a:xfrm>
          <a:prstGeom prst="righ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" name="TextBox 23"/>
          <p:cNvSpPr txBox="1"/>
          <p:nvPr/>
        </p:nvSpPr>
        <p:spPr>
          <a:xfrm>
            <a:off x="3581400" y="3581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25" name="~PP4074.WAV">
            <a:hlinkClick r:id="" action="ppaction://media"/>
          </p:cNvPr>
          <p:cNvPicPr>
            <a:picLocks noRot="1" noChangeAspect="1"/>
          </p:cNvPicPr>
          <p:nvPr>
            <a:wavAudioFile r:embed="rId1" name="~PP407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2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Experience using InstantApps: Performance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343900" cy="5064125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Performance for </a:t>
            </a:r>
            <a:r>
              <a:rPr lang="en-US" sz="2000" i="1" dirty="0" smtClean="0"/>
              <a:t>moderate</a:t>
            </a:r>
            <a:r>
              <a:rPr lang="en-US" sz="2000" dirty="0" smtClean="0"/>
              <a:t> workloads similar to non-interpreted application using ‘same’ architecture.</a:t>
            </a:r>
          </a:p>
          <a:p>
            <a:pPr lvl="1"/>
            <a:r>
              <a:rPr lang="en-US" sz="2000" dirty="0" smtClean="0"/>
              <a:t> many100s of concurrent users, millions of records, on single blade</a:t>
            </a:r>
          </a:p>
          <a:p>
            <a:endParaRPr lang="en-US" sz="2000" dirty="0" smtClean="0"/>
          </a:p>
          <a:p>
            <a:r>
              <a:rPr lang="en-US" sz="2000" dirty="0" smtClean="0"/>
              <a:t>Why?</a:t>
            </a:r>
          </a:p>
          <a:p>
            <a:pPr lvl="1"/>
            <a:r>
              <a:rPr lang="en-US" sz="2000" dirty="0" smtClean="0"/>
              <a:t>computing overhead is not the critical bottleneck – faster CPUs, …</a:t>
            </a:r>
          </a:p>
          <a:p>
            <a:pPr lvl="1">
              <a:buNone/>
            </a:pPr>
            <a:r>
              <a:rPr lang="en-US" sz="2000" dirty="0" smtClean="0"/>
              <a:t>but also perhaps some losses are made up:</a:t>
            </a:r>
          </a:p>
          <a:p>
            <a:pPr lvl="1"/>
            <a:r>
              <a:rPr lang="en-US" sz="2000" dirty="0" smtClean="0"/>
              <a:t>less code – less memory footprint</a:t>
            </a:r>
          </a:p>
          <a:p>
            <a:pPr lvl="1"/>
            <a:r>
              <a:rPr lang="en-US" sz="2000" dirty="0" smtClean="0"/>
              <a:t>fixed # of classes </a:t>
            </a:r>
            <a:r>
              <a:rPr lang="en-US" sz="2000" dirty="0" err="1" smtClean="0"/>
              <a:t>w.r.t</a:t>
            </a:r>
            <a:r>
              <a:rPr lang="en-US" sz="2000" dirty="0" smtClean="0"/>
              <a:t>. size of functionality – drives object re-use within JVM 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~PP907.WAV">
            <a:hlinkClick r:id="" action="ppaction://media"/>
          </p:cNvPr>
          <p:cNvPicPr>
            <a:picLocks noRot="1" noChangeAspect="1"/>
          </p:cNvPicPr>
          <p:nvPr>
            <a:wavAudioFile r:embed="rId2" name="~PP90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22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01000" cy="595312"/>
          </a:xfrm>
        </p:spPr>
        <p:txBody>
          <a:bodyPr/>
          <a:lstStyle/>
          <a:p>
            <a:r>
              <a:rPr lang="en-US" dirty="0" smtClean="0"/>
              <a:t>Multi-Tenancy with Model Driven Interpreters</a:t>
            </a:r>
            <a:endParaRPr lang="en-US" dirty="0"/>
          </a:p>
        </p:txBody>
      </p:sp>
      <p:sp>
        <p:nvSpPr>
          <p:cNvPr id="119" name="Content Placeholder 118"/>
          <p:cNvSpPr>
            <a:spLocks noGrp="1"/>
          </p:cNvSpPr>
          <p:nvPr>
            <p:ph idx="1"/>
          </p:nvPr>
        </p:nvSpPr>
        <p:spPr>
          <a:xfrm>
            <a:off x="381000" y="990600"/>
            <a:ext cx="8442325" cy="10668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 Multi-tenancy comes for free </a:t>
            </a:r>
          </a:p>
          <a:p>
            <a:pPr lvl="1">
              <a:buNone/>
            </a:pPr>
            <a:r>
              <a:rPr lang="en-US" sz="2000" dirty="0" smtClean="0"/>
              <a:t>– single instance supports multiple applications</a:t>
            </a:r>
          </a:p>
          <a:p>
            <a:r>
              <a:rPr lang="en-US" sz="2000" dirty="0" smtClean="0"/>
              <a:t> Re-use by importing application models</a:t>
            </a:r>
            <a:endParaRPr lang="en-US" sz="2000" dirty="0"/>
          </a:p>
        </p:txBody>
      </p:sp>
      <p:sp>
        <p:nvSpPr>
          <p:cNvPr id="143363" name="Oval 3"/>
          <p:cNvSpPr>
            <a:spLocks noChangeArrowheads="1"/>
          </p:cNvSpPr>
          <p:nvPr/>
        </p:nvSpPr>
        <p:spPr bwMode="auto">
          <a:xfrm>
            <a:off x="5464175" y="2452688"/>
            <a:ext cx="1927225" cy="3327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b="0" dirty="0" smtClean="0">
                <a:latin typeface="Tahoma" pitchFamily="34" charset="0"/>
              </a:rPr>
              <a:t>Meta-Data</a:t>
            </a:r>
            <a:endParaRPr lang="en-US" sz="2000" b="0" dirty="0">
              <a:latin typeface="Tahoma" pitchFamily="34" charset="0"/>
            </a:endParaRPr>
          </a:p>
          <a:p>
            <a:pPr algn="ctr" eaLnBrk="1" hangingPunct="1"/>
            <a:r>
              <a:rPr lang="en-US" sz="2000" b="0" dirty="0">
                <a:latin typeface="Tahoma" pitchFamily="34" charset="0"/>
              </a:rPr>
              <a:t>Repository</a:t>
            </a: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1608138" y="2722563"/>
            <a:ext cx="3052762" cy="925512"/>
          </a:xfrm>
          <a:prstGeom prst="roundRect">
            <a:avLst>
              <a:gd name="adj" fmla="val 301"/>
            </a:avLst>
          </a:prstGeom>
          <a:noFill/>
          <a:ln w="2844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439987" y="2935288"/>
            <a:ext cx="1125538" cy="261937"/>
            <a:chOff x="1878" y="2596"/>
            <a:chExt cx="1440" cy="236"/>
          </a:xfrm>
        </p:grpSpPr>
        <p:sp>
          <p:nvSpPr>
            <p:cNvPr id="143376" name="AutoShape 16"/>
            <p:cNvSpPr>
              <a:spLocks noChangeArrowheads="1"/>
            </p:cNvSpPr>
            <p:nvPr/>
          </p:nvSpPr>
          <p:spPr bwMode="auto">
            <a:xfrm>
              <a:off x="1878" y="2596"/>
              <a:ext cx="229" cy="236"/>
            </a:xfrm>
            <a:prstGeom prst="roundRect">
              <a:avLst>
                <a:gd name="adj" fmla="val 648"/>
              </a:avLst>
            </a:prstGeom>
            <a:solidFill>
              <a:srgbClr val="008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090" y="2596"/>
              <a:ext cx="228" cy="235"/>
              <a:chOff x="4318" y="2131"/>
              <a:chExt cx="153" cy="157"/>
            </a:xfrm>
          </p:grpSpPr>
          <p:sp>
            <p:nvSpPr>
              <p:cNvPr id="143378" name="AutoShape 18"/>
              <p:cNvSpPr>
                <a:spLocks noChangeArrowheads="1"/>
              </p:cNvSpPr>
              <p:nvPr/>
            </p:nvSpPr>
            <p:spPr bwMode="auto">
              <a:xfrm>
                <a:off x="4318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8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158" y="2596"/>
              <a:ext cx="228" cy="235"/>
              <a:chOff x="3756" y="2131"/>
              <a:chExt cx="153" cy="157"/>
            </a:xfrm>
          </p:grpSpPr>
          <p:sp>
            <p:nvSpPr>
              <p:cNvPr id="143380" name="AutoShape 20"/>
              <p:cNvSpPr>
                <a:spLocks noChangeArrowheads="1"/>
              </p:cNvSpPr>
              <p:nvPr/>
            </p:nvSpPr>
            <p:spPr bwMode="auto">
              <a:xfrm>
                <a:off x="3756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436" y="2596"/>
              <a:ext cx="228" cy="235"/>
              <a:chOff x="3943" y="2131"/>
              <a:chExt cx="153" cy="157"/>
            </a:xfrm>
          </p:grpSpPr>
          <p:sp>
            <p:nvSpPr>
              <p:cNvPr id="143382" name="AutoShape 22"/>
              <p:cNvSpPr>
                <a:spLocks noChangeArrowheads="1"/>
              </p:cNvSpPr>
              <p:nvPr/>
            </p:nvSpPr>
            <p:spPr bwMode="auto">
              <a:xfrm>
                <a:off x="3943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812" y="2596"/>
              <a:ext cx="228" cy="235"/>
              <a:chOff x="4131" y="2131"/>
              <a:chExt cx="153" cy="157"/>
            </a:xfrm>
          </p:grpSpPr>
          <p:sp>
            <p:nvSpPr>
              <p:cNvPr id="143384" name="AutoShape 24"/>
              <p:cNvSpPr>
                <a:spLocks noChangeArrowheads="1"/>
              </p:cNvSpPr>
              <p:nvPr/>
            </p:nvSpPr>
            <p:spPr bwMode="auto">
              <a:xfrm>
                <a:off x="4131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601912" y="3108325"/>
            <a:ext cx="1123950" cy="261938"/>
            <a:chOff x="1878" y="2596"/>
            <a:chExt cx="1440" cy="236"/>
          </a:xfrm>
        </p:grpSpPr>
        <p:sp>
          <p:nvSpPr>
            <p:cNvPr id="143386" name="AutoShape 26"/>
            <p:cNvSpPr>
              <a:spLocks noChangeArrowheads="1"/>
            </p:cNvSpPr>
            <p:nvPr/>
          </p:nvSpPr>
          <p:spPr bwMode="auto">
            <a:xfrm>
              <a:off x="1878" y="2596"/>
              <a:ext cx="229" cy="236"/>
            </a:xfrm>
            <a:prstGeom prst="roundRect">
              <a:avLst>
                <a:gd name="adj" fmla="val 648"/>
              </a:avLst>
            </a:prstGeom>
            <a:solidFill>
              <a:srgbClr val="008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3090" y="2596"/>
              <a:ext cx="228" cy="235"/>
              <a:chOff x="4318" y="2131"/>
              <a:chExt cx="153" cy="157"/>
            </a:xfrm>
          </p:grpSpPr>
          <p:sp>
            <p:nvSpPr>
              <p:cNvPr id="143388" name="AutoShape 28"/>
              <p:cNvSpPr>
                <a:spLocks noChangeArrowheads="1"/>
              </p:cNvSpPr>
              <p:nvPr/>
            </p:nvSpPr>
            <p:spPr bwMode="auto">
              <a:xfrm>
                <a:off x="4318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8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2158" y="2596"/>
              <a:ext cx="228" cy="235"/>
              <a:chOff x="3756" y="2131"/>
              <a:chExt cx="153" cy="157"/>
            </a:xfrm>
          </p:grpSpPr>
          <p:sp>
            <p:nvSpPr>
              <p:cNvPr id="143390" name="AutoShape 30"/>
              <p:cNvSpPr>
                <a:spLocks noChangeArrowheads="1"/>
              </p:cNvSpPr>
              <p:nvPr/>
            </p:nvSpPr>
            <p:spPr bwMode="auto">
              <a:xfrm>
                <a:off x="3756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2436" y="2596"/>
              <a:ext cx="228" cy="235"/>
              <a:chOff x="3943" y="2131"/>
              <a:chExt cx="153" cy="157"/>
            </a:xfrm>
          </p:grpSpPr>
          <p:sp>
            <p:nvSpPr>
              <p:cNvPr id="143392" name="AutoShape 32"/>
              <p:cNvSpPr>
                <a:spLocks noChangeArrowheads="1"/>
              </p:cNvSpPr>
              <p:nvPr/>
            </p:nvSpPr>
            <p:spPr bwMode="auto">
              <a:xfrm>
                <a:off x="3943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2812" y="2596"/>
              <a:ext cx="228" cy="235"/>
              <a:chOff x="4131" y="2131"/>
              <a:chExt cx="153" cy="157"/>
            </a:xfrm>
          </p:grpSpPr>
          <p:sp>
            <p:nvSpPr>
              <p:cNvPr id="143394" name="AutoShape 34"/>
              <p:cNvSpPr>
                <a:spLocks noChangeArrowheads="1"/>
              </p:cNvSpPr>
              <p:nvPr/>
            </p:nvSpPr>
            <p:spPr bwMode="auto">
              <a:xfrm>
                <a:off x="4131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2762250" y="3295650"/>
            <a:ext cx="1123950" cy="261938"/>
            <a:chOff x="1878" y="2596"/>
            <a:chExt cx="1440" cy="236"/>
          </a:xfrm>
        </p:grpSpPr>
        <p:sp>
          <p:nvSpPr>
            <p:cNvPr id="143396" name="AutoShape 36"/>
            <p:cNvSpPr>
              <a:spLocks noChangeArrowheads="1"/>
            </p:cNvSpPr>
            <p:nvPr/>
          </p:nvSpPr>
          <p:spPr bwMode="auto">
            <a:xfrm>
              <a:off x="1878" y="2596"/>
              <a:ext cx="229" cy="236"/>
            </a:xfrm>
            <a:prstGeom prst="roundRect">
              <a:avLst>
                <a:gd name="adj" fmla="val 648"/>
              </a:avLst>
            </a:prstGeom>
            <a:solidFill>
              <a:srgbClr val="008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3090" y="2596"/>
              <a:ext cx="228" cy="235"/>
              <a:chOff x="4318" y="2131"/>
              <a:chExt cx="153" cy="157"/>
            </a:xfrm>
          </p:grpSpPr>
          <p:sp>
            <p:nvSpPr>
              <p:cNvPr id="143398" name="AutoShape 38"/>
              <p:cNvSpPr>
                <a:spLocks noChangeArrowheads="1"/>
              </p:cNvSpPr>
              <p:nvPr/>
            </p:nvSpPr>
            <p:spPr bwMode="auto">
              <a:xfrm>
                <a:off x="4318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8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2158" y="2596"/>
              <a:ext cx="228" cy="235"/>
              <a:chOff x="3756" y="2131"/>
              <a:chExt cx="153" cy="157"/>
            </a:xfrm>
          </p:grpSpPr>
          <p:sp>
            <p:nvSpPr>
              <p:cNvPr id="143400" name="AutoShape 40"/>
              <p:cNvSpPr>
                <a:spLocks noChangeArrowheads="1"/>
              </p:cNvSpPr>
              <p:nvPr/>
            </p:nvSpPr>
            <p:spPr bwMode="auto">
              <a:xfrm>
                <a:off x="3756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2436" y="2596"/>
              <a:ext cx="228" cy="235"/>
              <a:chOff x="3943" y="2131"/>
              <a:chExt cx="153" cy="157"/>
            </a:xfrm>
          </p:grpSpPr>
          <p:sp>
            <p:nvSpPr>
              <p:cNvPr id="143402" name="AutoShape 42"/>
              <p:cNvSpPr>
                <a:spLocks noChangeArrowheads="1"/>
              </p:cNvSpPr>
              <p:nvPr/>
            </p:nvSpPr>
            <p:spPr bwMode="auto">
              <a:xfrm>
                <a:off x="3943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43"/>
            <p:cNvGrpSpPr>
              <a:grpSpLocks/>
            </p:cNvGrpSpPr>
            <p:nvPr/>
          </p:nvGrpSpPr>
          <p:grpSpPr bwMode="auto">
            <a:xfrm>
              <a:off x="2812" y="2596"/>
              <a:ext cx="228" cy="235"/>
              <a:chOff x="4131" y="2131"/>
              <a:chExt cx="153" cy="157"/>
            </a:xfrm>
          </p:grpSpPr>
          <p:sp>
            <p:nvSpPr>
              <p:cNvPr id="143404" name="AutoShape 44"/>
              <p:cNvSpPr>
                <a:spLocks noChangeArrowheads="1"/>
              </p:cNvSpPr>
              <p:nvPr/>
            </p:nvSpPr>
            <p:spPr bwMode="auto">
              <a:xfrm>
                <a:off x="4131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425" name="AutoShape 65"/>
          <p:cNvSpPr>
            <a:spLocks noChangeArrowheads="1"/>
          </p:cNvSpPr>
          <p:nvPr/>
        </p:nvSpPr>
        <p:spPr bwMode="auto">
          <a:xfrm>
            <a:off x="1608138" y="4610100"/>
            <a:ext cx="3052762" cy="925513"/>
          </a:xfrm>
          <a:prstGeom prst="roundRect">
            <a:avLst>
              <a:gd name="adj" fmla="val 301"/>
            </a:avLst>
          </a:prstGeom>
          <a:noFill/>
          <a:ln w="2844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1768475" y="4824413"/>
            <a:ext cx="1125538" cy="261937"/>
            <a:chOff x="1878" y="2596"/>
            <a:chExt cx="1440" cy="236"/>
          </a:xfrm>
        </p:grpSpPr>
        <p:sp>
          <p:nvSpPr>
            <p:cNvPr id="143427" name="AutoShape 67"/>
            <p:cNvSpPr>
              <a:spLocks noChangeArrowheads="1"/>
            </p:cNvSpPr>
            <p:nvPr/>
          </p:nvSpPr>
          <p:spPr bwMode="auto">
            <a:xfrm>
              <a:off x="1878" y="2596"/>
              <a:ext cx="229" cy="236"/>
            </a:xfrm>
            <a:prstGeom prst="roundRect">
              <a:avLst>
                <a:gd name="adj" fmla="val 648"/>
              </a:avLst>
            </a:prstGeom>
            <a:solidFill>
              <a:srgbClr val="008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3090" y="2596"/>
              <a:ext cx="228" cy="235"/>
              <a:chOff x="4318" y="2131"/>
              <a:chExt cx="153" cy="157"/>
            </a:xfrm>
          </p:grpSpPr>
          <p:sp>
            <p:nvSpPr>
              <p:cNvPr id="143429" name="AutoShape 69"/>
              <p:cNvSpPr>
                <a:spLocks noChangeArrowheads="1"/>
              </p:cNvSpPr>
              <p:nvPr/>
            </p:nvSpPr>
            <p:spPr bwMode="auto">
              <a:xfrm>
                <a:off x="4318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8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70"/>
            <p:cNvGrpSpPr>
              <a:grpSpLocks/>
            </p:cNvGrpSpPr>
            <p:nvPr/>
          </p:nvGrpSpPr>
          <p:grpSpPr bwMode="auto">
            <a:xfrm>
              <a:off x="2158" y="2596"/>
              <a:ext cx="228" cy="235"/>
              <a:chOff x="3756" y="2131"/>
              <a:chExt cx="153" cy="157"/>
            </a:xfrm>
          </p:grpSpPr>
          <p:sp>
            <p:nvSpPr>
              <p:cNvPr id="143431" name="AutoShape 71"/>
              <p:cNvSpPr>
                <a:spLocks noChangeArrowheads="1"/>
              </p:cNvSpPr>
              <p:nvPr/>
            </p:nvSpPr>
            <p:spPr bwMode="auto">
              <a:xfrm>
                <a:off x="3756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72"/>
            <p:cNvGrpSpPr>
              <a:grpSpLocks/>
            </p:cNvGrpSpPr>
            <p:nvPr/>
          </p:nvGrpSpPr>
          <p:grpSpPr bwMode="auto">
            <a:xfrm>
              <a:off x="2436" y="2596"/>
              <a:ext cx="228" cy="235"/>
              <a:chOff x="3943" y="2131"/>
              <a:chExt cx="153" cy="157"/>
            </a:xfrm>
          </p:grpSpPr>
          <p:sp>
            <p:nvSpPr>
              <p:cNvPr id="143433" name="AutoShape 73"/>
              <p:cNvSpPr>
                <a:spLocks noChangeArrowheads="1"/>
              </p:cNvSpPr>
              <p:nvPr/>
            </p:nvSpPr>
            <p:spPr bwMode="auto">
              <a:xfrm>
                <a:off x="3943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74"/>
            <p:cNvGrpSpPr>
              <a:grpSpLocks/>
            </p:cNvGrpSpPr>
            <p:nvPr/>
          </p:nvGrpSpPr>
          <p:grpSpPr bwMode="auto">
            <a:xfrm>
              <a:off x="2812" y="2596"/>
              <a:ext cx="228" cy="235"/>
              <a:chOff x="4131" y="2131"/>
              <a:chExt cx="153" cy="157"/>
            </a:xfrm>
          </p:grpSpPr>
          <p:sp>
            <p:nvSpPr>
              <p:cNvPr id="143435" name="AutoShape 75"/>
              <p:cNvSpPr>
                <a:spLocks noChangeArrowheads="1"/>
              </p:cNvSpPr>
              <p:nvPr/>
            </p:nvSpPr>
            <p:spPr bwMode="auto">
              <a:xfrm>
                <a:off x="4131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" name="Group 76"/>
          <p:cNvGrpSpPr>
            <a:grpSpLocks/>
          </p:cNvGrpSpPr>
          <p:nvPr/>
        </p:nvGrpSpPr>
        <p:grpSpPr bwMode="auto">
          <a:xfrm>
            <a:off x="1930400" y="4995863"/>
            <a:ext cx="1123950" cy="263525"/>
            <a:chOff x="1878" y="2596"/>
            <a:chExt cx="1440" cy="236"/>
          </a:xfrm>
        </p:grpSpPr>
        <p:sp>
          <p:nvSpPr>
            <p:cNvPr id="143437" name="AutoShape 77"/>
            <p:cNvSpPr>
              <a:spLocks noChangeArrowheads="1"/>
            </p:cNvSpPr>
            <p:nvPr/>
          </p:nvSpPr>
          <p:spPr bwMode="auto">
            <a:xfrm>
              <a:off x="1878" y="2596"/>
              <a:ext cx="229" cy="236"/>
            </a:xfrm>
            <a:prstGeom prst="roundRect">
              <a:avLst>
                <a:gd name="adj" fmla="val 648"/>
              </a:avLst>
            </a:prstGeom>
            <a:solidFill>
              <a:srgbClr val="008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78"/>
            <p:cNvGrpSpPr>
              <a:grpSpLocks/>
            </p:cNvGrpSpPr>
            <p:nvPr/>
          </p:nvGrpSpPr>
          <p:grpSpPr bwMode="auto">
            <a:xfrm>
              <a:off x="3090" y="2596"/>
              <a:ext cx="228" cy="235"/>
              <a:chOff x="4318" y="2131"/>
              <a:chExt cx="153" cy="157"/>
            </a:xfrm>
          </p:grpSpPr>
          <p:sp>
            <p:nvSpPr>
              <p:cNvPr id="143439" name="AutoShape 79"/>
              <p:cNvSpPr>
                <a:spLocks noChangeArrowheads="1"/>
              </p:cNvSpPr>
              <p:nvPr/>
            </p:nvSpPr>
            <p:spPr bwMode="auto">
              <a:xfrm>
                <a:off x="4318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8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80"/>
            <p:cNvGrpSpPr>
              <a:grpSpLocks/>
            </p:cNvGrpSpPr>
            <p:nvPr/>
          </p:nvGrpSpPr>
          <p:grpSpPr bwMode="auto">
            <a:xfrm>
              <a:off x="2158" y="2596"/>
              <a:ext cx="228" cy="235"/>
              <a:chOff x="3756" y="2131"/>
              <a:chExt cx="153" cy="157"/>
            </a:xfrm>
          </p:grpSpPr>
          <p:sp>
            <p:nvSpPr>
              <p:cNvPr id="143441" name="AutoShape 81"/>
              <p:cNvSpPr>
                <a:spLocks noChangeArrowheads="1"/>
              </p:cNvSpPr>
              <p:nvPr/>
            </p:nvSpPr>
            <p:spPr bwMode="auto">
              <a:xfrm>
                <a:off x="3756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82"/>
            <p:cNvGrpSpPr>
              <a:grpSpLocks/>
            </p:cNvGrpSpPr>
            <p:nvPr/>
          </p:nvGrpSpPr>
          <p:grpSpPr bwMode="auto">
            <a:xfrm>
              <a:off x="2436" y="2596"/>
              <a:ext cx="228" cy="235"/>
              <a:chOff x="3943" y="2131"/>
              <a:chExt cx="153" cy="157"/>
            </a:xfrm>
          </p:grpSpPr>
          <p:sp>
            <p:nvSpPr>
              <p:cNvPr id="143443" name="AutoShape 83"/>
              <p:cNvSpPr>
                <a:spLocks noChangeArrowheads="1"/>
              </p:cNvSpPr>
              <p:nvPr/>
            </p:nvSpPr>
            <p:spPr bwMode="auto">
              <a:xfrm>
                <a:off x="3943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84"/>
            <p:cNvGrpSpPr>
              <a:grpSpLocks/>
            </p:cNvGrpSpPr>
            <p:nvPr/>
          </p:nvGrpSpPr>
          <p:grpSpPr bwMode="auto">
            <a:xfrm>
              <a:off x="2812" y="2596"/>
              <a:ext cx="228" cy="235"/>
              <a:chOff x="4131" y="2131"/>
              <a:chExt cx="153" cy="157"/>
            </a:xfrm>
          </p:grpSpPr>
          <p:sp>
            <p:nvSpPr>
              <p:cNvPr id="143445" name="AutoShape 85"/>
              <p:cNvSpPr>
                <a:spLocks noChangeArrowheads="1"/>
              </p:cNvSpPr>
              <p:nvPr/>
            </p:nvSpPr>
            <p:spPr bwMode="auto">
              <a:xfrm>
                <a:off x="4131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86"/>
          <p:cNvGrpSpPr>
            <a:grpSpLocks/>
          </p:cNvGrpSpPr>
          <p:nvPr/>
        </p:nvGrpSpPr>
        <p:grpSpPr bwMode="auto">
          <a:xfrm>
            <a:off x="2090738" y="5183188"/>
            <a:ext cx="1123950" cy="263525"/>
            <a:chOff x="1878" y="2596"/>
            <a:chExt cx="1440" cy="236"/>
          </a:xfrm>
        </p:grpSpPr>
        <p:sp>
          <p:nvSpPr>
            <p:cNvPr id="143447" name="AutoShape 87"/>
            <p:cNvSpPr>
              <a:spLocks noChangeArrowheads="1"/>
            </p:cNvSpPr>
            <p:nvPr/>
          </p:nvSpPr>
          <p:spPr bwMode="auto">
            <a:xfrm>
              <a:off x="1878" y="2596"/>
              <a:ext cx="229" cy="236"/>
            </a:xfrm>
            <a:prstGeom prst="roundRect">
              <a:avLst>
                <a:gd name="adj" fmla="val 648"/>
              </a:avLst>
            </a:prstGeom>
            <a:solidFill>
              <a:srgbClr val="008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88"/>
            <p:cNvGrpSpPr>
              <a:grpSpLocks/>
            </p:cNvGrpSpPr>
            <p:nvPr/>
          </p:nvGrpSpPr>
          <p:grpSpPr bwMode="auto">
            <a:xfrm>
              <a:off x="3090" y="2596"/>
              <a:ext cx="228" cy="235"/>
              <a:chOff x="4318" y="2131"/>
              <a:chExt cx="153" cy="157"/>
            </a:xfrm>
          </p:grpSpPr>
          <p:sp>
            <p:nvSpPr>
              <p:cNvPr id="143449" name="AutoShape 89"/>
              <p:cNvSpPr>
                <a:spLocks noChangeArrowheads="1"/>
              </p:cNvSpPr>
              <p:nvPr/>
            </p:nvSpPr>
            <p:spPr bwMode="auto">
              <a:xfrm>
                <a:off x="4318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8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90"/>
            <p:cNvGrpSpPr>
              <a:grpSpLocks/>
            </p:cNvGrpSpPr>
            <p:nvPr/>
          </p:nvGrpSpPr>
          <p:grpSpPr bwMode="auto">
            <a:xfrm>
              <a:off x="2158" y="2596"/>
              <a:ext cx="228" cy="235"/>
              <a:chOff x="3756" y="2131"/>
              <a:chExt cx="153" cy="157"/>
            </a:xfrm>
          </p:grpSpPr>
          <p:sp>
            <p:nvSpPr>
              <p:cNvPr id="143451" name="AutoShape 91"/>
              <p:cNvSpPr>
                <a:spLocks noChangeArrowheads="1"/>
              </p:cNvSpPr>
              <p:nvPr/>
            </p:nvSpPr>
            <p:spPr bwMode="auto">
              <a:xfrm>
                <a:off x="3756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92"/>
            <p:cNvGrpSpPr>
              <a:grpSpLocks/>
            </p:cNvGrpSpPr>
            <p:nvPr/>
          </p:nvGrpSpPr>
          <p:grpSpPr bwMode="auto">
            <a:xfrm>
              <a:off x="2436" y="2596"/>
              <a:ext cx="228" cy="235"/>
              <a:chOff x="3943" y="2131"/>
              <a:chExt cx="153" cy="157"/>
            </a:xfrm>
          </p:grpSpPr>
          <p:sp>
            <p:nvSpPr>
              <p:cNvPr id="143453" name="AutoShape 93"/>
              <p:cNvSpPr>
                <a:spLocks noChangeArrowheads="1"/>
              </p:cNvSpPr>
              <p:nvPr/>
            </p:nvSpPr>
            <p:spPr bwMode="auto">
              <a:xfrm>
                <a:off x="3943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94"/>
            <p:cNvGrpSpPr>
              <a:grpSpLocks/>
            </p:cNvGrpSpPr>
            <p:nvPr/>
          </p:nvGrpSpPr>
          <p:grpSpPr bwMode="auto">
            <a:xfrm>
              <a:off x="2812" y="2596"/>
              <a:ext cx="228" cy="235"/>
              <a:chOff x="4131" y="2131"/>
              <a:chExt cx="153" cy="157"/>
            </a:xfrm>
          </p:grpSpPr>
          <p:sp>
            <p:nvSpPr>
              <p:cNvPr id="143455" name="AutoShape 95"/>
              <p:cNvSpPr>
                <a:spLocks noChangeArrowheads="1"/>
              </p:cNvSpPr>
              <p:nvPr/>
            </p:nvSpPr>
            <p:spPr bwMode="auto">
              <a:xfrm>
                <a:off x="4131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3360" name="Group 96"/>
          <p:cNvGrpSpPr>
            <a:grpSpLocks/>
          </p:cNvGrpSpPr>
          <p:nvPr/>
        </p:nvGrpSpPr>
        <p:grpSpPr bwMode="auto">
          <a:xfrm>
            <a:off x="3295650" y="4995863"/>
            <a:ext cx="1123950" cy="263525"/>
            <a:chOff x="1878" y="2596"/>
            <a:chExt cx="1440" cy="236"/>
          </a:xfrm>
        </p:grpSpPr>
        <p:sp>
          <p:nvSpPr>
            <p:cNvPr id="143457" name="AutoShape 97"/>
            <p:cNvSpPr>
              <a:spLocks noChangeArrowheads="1"/>
            </p:cNvSpPr>
            <p:nvPr/>
          </p:nvSpPr>
          <p:spPr bwMode="auto">
            <a:xfrm>
              <a:off x="1878" y="2596"/>
              <a:ext cx="229" cy="236"/>
            </a:xfrm>
            <a:prstGeom prst="roundRect">
              <a:avLst>
                <a:gd name="adj" fmla="val 648"/>
              </a:avLst>
            </a:prstGeom>
            <a:solidFill>
              <a:srgbClr val="008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361" name="Group 98"/>
            <p:cNvGrpSpPr>
              <a:grpSpLocks/>
            </p:cNvGrpSpPr>
            <p:nvPr/>
          </p:nvGrpSpPr>
          <p:grpSpPr bwMode="auto">
            <a:xfrm>
              <a:off x="3090" y="2596"/>
              <a:ext cx="228" cy="235"/>
              <a:chOff x="4318" y="2131"/>
              <a:chExt cx="153" cy="157"/>
            </a:xfrm>
          </p:grpSpPr>
          <p:sp>
            <p:nvSpPr>
              <p:cNvPr id="143459" name="AutoShape 99"/>
              <p:cNvSpPr>
                <a:spLocks noChangeArrowheads="1"/>
              </p:cNvSpPr>
              <p:nvPr/>
            </p:nvSpPr>
            <p:spPr bwMode="auto">
              <a:xfrm>
                <a:off x="4318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8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365" name="Group 100"/>
            <p:cNvGrpSpPr>
              <a:grpSpLocks/>
            </p:cNvGrpSpPr>
            <p:nvPr/>
          </p:nvGrpSpPr>
          <p:grpSpPr bwMode="auto">
            <a:xfrm>
              <a:off x="2158" y="2596"/>
              <a:ext cx="228" cy="235"/>
              <a:chOff x="3756" y="2131"/>
              <a:chExt cx="153" cy="157"/>
            </a:xfrm>
          </p:grpSpPr>
          <p:sp>
            <p:nvSpPr>
              <p:cNvPr id="143461" name="AutoShape 101"/>
              <p:cNvSpPr>
                <a:spLocks noChangeArrowheads="1"/>
              </p:cNvSpPr>
              <p:nvPr/>
            </p:nvSpPr>
            <p:spPr bwMode="auto">
              <a:xfrm>
                <a:off x="3756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0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366" name="Group 102"/>
            <p:cNvGrpSpPr>
              <a:grpSpLocks/>
            </p:cNvGrpSpPr>
            <p:nvPr/>
          </p:nvGrpSpPr>
          <p:grpSpPr bwMode="auto">
            <a:xfrm>
              <a:off x="2436" y="2596"/>
              <a:ext cx="228" cy="235"/>
              <a:chOff x="3943" y="2131"/>
              <a:chExt cx="153" cy="157"/>
            </a:xfrm>
          </p:grpSpPr>
          <p:sp>
            <p:nvSpPr>
              <p:cNvPr id="143463" name="AutoShape 103"/>
              <p:cNvSpPr>
                <a:spLocks noChangeArrowheads="1"/>
              </p:cNvSpPr>
              <p:nvPr/>
            </p:nvSpPr>
            <p:spPr bwMode="auto">
              <a:xfrm>
                <a:off x="3943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367" name="Group 104"/>
            <p:cNvGrpSpPr>
              <a:grpSpLocks/>
            </p:cNvGrpSpPr>
            <p:nvPr/>
          </p:nvGrpSpPr>
          <p:grpSpPr bwMode="auto">
            <a:xfrm>
              <a:off x="2812" y="2596"/>
              <a:ext cx="228" cy="235"/>
              <a:chOff x="4131" y="2131"/>
              <a:chExt cx="153" cy="157"/>
            </a:xfrm>
          </p:grpSpPr>
          <p:sp>
            <p:nvSpPr>
              <p:cNvPr id="143465" name="AutoShape 105"/>
              <p:cNvSpPr>
                <a:spLocks noChangeArrowheads="1"/>
              </p:cNvSpPr>
              <p:nvPr/>
            </p:nvSpPr>
            <p:spPr bwMode="auto">
              <a:xfrm>
                <a:off x="4131" y="2131"/>
                <a:ext cx="154" cy="158"/>
              </a:xfrm>
              <a:prstGeom prst="roundRect">
                <a:avLst>
                  <a:gd name="adj" fmla="val 648"/>
                </a:avLst>
              </a:prstGeom>
              <a:solidFill>
                <a:srgbClr val="800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466" name="AutoShape 106"/>
          <p:cNvSpPr>
            <a:spLocks noChangeArrowheads="1"/>
          </p:cNvSpPr>
          <p:nvPr/>
        </p:nvSpPr>
        <p:spPr bwMode="auto">
          <a:xfrm>
            <a:off x="4500563" y="3081338"/>
            <a:ext cx="1042987" cy="269875"/>
          </a:xfrm>
          <a:prstGeom prst="leftArrow">
            <a:avLst>
              <a:gd name="adj1" fmla="val 50000"/>
              <a:gd name="adj2" fmla="val 96618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7" name="AutoShape 107"/>
          <p:cNvSpPr>
            <a:spLocks noChangeArrowheads="1"/>
          </p:cNvSpPr>
          <p:nvPr/>
        </p:nvSpPr>
        <p:spPr bwMode="auto">
          <a:xfrm flipH="1">
            <a:off x="4500563" y="4970463"/>
            <a:ext cx="1042987" cy="269875"/>
          </a:xfrm>
          <a:prstGeom prst="leftArrow">
            <a:avLst>
              <a:gd name="adj1" fmla="val 50000"/>
              <a:gd name="adj2" fmla="val 96618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8" name="AutoShape 108"/>
          <p:cNvSpPr>
            <a:spLocks noChangeArrowheads="1"/>
          </p:cNvSpPr>
          <p:nvPr/>
        </p:nvSpPr>
        <p:spPr bwMode="auto">
          <a:xfrm>
            <a:off x="3776663" y="3711575"/>
            <a:ext cx="241300" cy="809625"/>
          </a:xfrm>
          <a:prstGeom prst="downArrow">
            <a:avLst>
              <a:gd name="adj1" fmla="val 50000"/>
              <a:gd name="adj2" fmla="val 83882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9" name="AutoShape 109"/>
          <p:cNvSpPr>
            <a:spLocks noChangeArrowheads="1"/>
          </p:cNvSpPr>
          <p:nvPr/>
        </p:nvSpPr>
        <p:spPr bwMode="auto">
          <a:xfrm>
            <a:off x="4178300" y="3890963"/>
            <a:ext cx="241300" cy="360362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1" name="Text Box 111"/>
          <p:cNvSpPr txBox="1">
            <a:spLocks noChangeArrowheads="1"/>
          </p:cNvSpPr>
          <p:nvPr/>
        </p:nvSpPr>
        <p:spPr bwMode="auto">
          <a:xfrm>
            <a:off x="1608138" y="2362200"/>
            <a:ext cx="2930995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600" b="0" dirty="0" smtClean="0">
                <a:latin typeface="Tahoma" pitchFamily="34" charset="0"/>
              </a:rPr>
              <a:t>Application Y  =  Application X</a:t>
            </a:r>
            <a:endParaRPr lang="en-US" sz="1600" b="0" dirty="0">
              <a:latin typeface="Tahoma" pitchFamily="34" charset="0"/>
            </a:endParaRPr>
          </a:p>
        </p:txBody>
      </p:sp>
      <p:sp>
        <p:nvSpPr>
          <p:cNvPr id="143472" name="Text Box 112"/>
          <p:cNvSpPr txBox="1">
            <a:spLocks noChangeArrowheads="1"/>
          </p:cNvSpPr>
          <p:nvPr/>
        </p:nvSpPr>
        <p:spPr bwMode="auto">
          <a:xfrm>
            <a:off x="1505057" y="5606007"/>
            <a:ext cx="3219343" cy="337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600" b="0" dirty="0">
                <a:latin typeface="Tahoma" pitchFamily="34" charset="0"/>
              </a:rPr>
              <a:t>Application </a:t>
            </a:r>
            <a:r>
              <a:rPr lang="en-US" sz="1600" dirty="0" smtClean="0">
                <a:latin typeface="Tahoma" pitchFamily="34" charset="0"/>
              </a:rPr>
              <a:t>Y a</a:t>
            </a:r>
            <a:r>
              <a:rPr lang="en-US" sz="1600" b="0" dirty="0" smtClean="0">
                <a:latin typeface="Tahoma" pitchFamily="34" charset="0"/>
              </a:rPr>
              <a:t>fter </a:t>
            </a:r>
            <a:r>
              <a:rPr lang="en-US" sz="1600" b="0" dirty="0">
                <a:latin typeface="Tahoma" pitchFamily="34" charset="0"/>
              </a:rPr>
              <a:t>enhancements</a:t>
            </a:r>
          </a:p>
        </p:txBody>
      </p:sp>
      <p:sp>
        <p:nvSpPr>
          <p:cNvPr id="143473" name="Text Box 113"/>
          <p:cNvSpPr txBox="1">
            <a:spLocks noChangeArrowheads="1"/>
          </p:cNvSpPr>
          <p:nvPr/>
        </p:nvSpPr>
        <p:spPr bwMode="auto">
          <a:xfrm>
            <a:off x="5731549" y="3015207"/>
            <a:ext cx="1355051" cy="33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600" b="0" dirty="0" smtClean="0">
                <a:latin typeface="Tahoma" pitchFamily="34" charset="0"/>
              </a:rPr>
              <a:t>Application X</a:t>
            </a:r>
            <a:endParaRPr lang="en-US" sz="1600" b="0" dirty="0">
              <a:latin typeface="Tahoma" pitchFamily="34" charset="0"/>
            </a:endParaRPr>
          </a:p>
        </p:txBody>
      </p:sp>
      <p:sp>
        <p:nvSpPr>
          <p:cNvPr id="143474" name="Text Box 114"/>
          <p:cNvSpPr txBox="1">
            <a:spLocks noChangeArrowheads="1"/>
          </p:cNvSpPr>
          <p:nvPr/>
        </p:nvSpPr>
        <p:spPr bwMode="auto">
          <a:xfrm>
            <a:off x="5731549" y="4953000"/>
            <a:ext cx="1355051" cy="33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600" b="0" dirty="0" smtClean="0">
                <a:latin typeface="Tahoma" pitchFamily="34" charset="0"/>
              </a:rPr>
              <a:t>Application </a:t>
            </a:r>
            <a:r>
              <a:rPr lang="en-US" sz="1600" dirty="0" smtClean="0">
                <a:latin typeface="Tahoma" pitchFamily="34" charset="0"/>
              </a:rPr>
              <a:t>Y</a:t>
            </a:r>
            <a:endParaRPr lang="en-US" sz="1600" b="0" dirty="0">
              <a:latin typeface="Tahoma" pitchFamily="34" charset="0"/>
            </a:endParaRPr>
          </a:p>
        </p:txBody>
      </p:sp>
      <p:sp>
        <p:nvSpPr>
          <p:cNvPr id="143475" name="Text Box 115"/>
          <p:cNvSpPr txBox="1">
            <a:spLocks noChangeArrowheads="1"/>
          </p:cNvSpPr>
          <p:nvPr/>
        </p:nvSpPr>
        <p:spPr bwMode="auto">
          <a:xfrm>
            <a:off x="4538663" y="3981450"/>
            <a:ext cx="6492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600" b="0">
                <a:latin typeface="Tahoma" pitchFamily="34" charset="0"/>
              </a:rPr>
              <a:t>Delta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876800" y="2743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4876800" y="526946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</a:t>
            </a:r>
            <a:endParaRPr lang="en-US" dirty="0"/>
          </a:p>
        </p:txBody>
      </p:sp>
      <p:pic>
        <p:nvPicPr>
          <p:cNvPr id="88" name="~PP732.WAV">
            <a:hlinkClick r:id="" action="ppaction://media"/>
          </p:cNvPr>
          <p:cNvPicPr>
            <a:picLocks noRot="1" noChangeAspect="1"/>
          </p:cNvPicPr>
          <p:nvPr>
            <a:wavAudioFile r:embed="rId1" name="~PP73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Software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5"/>
            <a:ext cx="8442325" cy="3082925"/>
          </a:xfrm>
        </p:spPr>
        <p:txBody>
          <a:bodyPr/>
          <a:lstStyle/>
          <a:p>
            <a:r>
              <a:rPr lang="en-US" sz="2000" dirty="0" smtClean="0"/>
              <a:t>“What about my data” </a:t>
            </a:r>
          </a:p>
          <a:p>
            <a:pPr lvl="1"/>
            <a:r>
              <a:rPr lang="en-US" sz="2000" dirty="0" smtClean="0"/>
              <a:t>often an inhibitor to </a:t>
            </a:r>
            <a:r>
              <a:rPr lang="en-US" sz="2000" dirty="0" err="1" smtClean="0"/>
              <a:t>SaaS</a:t>
            </a:r>
            <a:r>
              <a:rPr lang="en-US" sz="2000" dirty="0" smtClean="0"/>
              <a:t> adoption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SaaS</a:t>
            </a:r>
            <a:r>
              <a:rPr lang="en-US" sz="2000" dirty="0" smtClean="0"/>
              <a:t> applications could </a:t>
            </a:r>
            <a:r>
              <a:rPr lang="en-US" sz="2000" i="1" dirty="0" smtClean="0"/>
              <a:t>potentially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i="1" dirty="0" smtClean="0"/>
              <a:t>  </a:t>
            </a:r>
            <a:r>
              <a:rPr lang="en-US" sz="2000" dirty="0" smtClean="0"/>
              <a:t>use a customer’s ‘own’ data in the same</a:t>
            </a:r>
          </a:p>
          <a:p>
            <a:pPr>
              <a:buNone/>
            </a:pPr>
            <a:r>
              <a:rPr lang="en-US" sz="2000" i="1" dirty="0" smtClean="0"/>
              <a:t>  </a:t>
            </a:r>
            <a:r>
              <a:rPr lang="en-US" sz="2000" dirty="0" smtClean="0"/>
              <a:t>cloud 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InstantApps</a:t>
            </a:r>
            <a:r>
              <a:rPr lang="en-US" sz="2000" dirty="0" smtClean="0"/>
              <a:t> in the Cloud allows this</a:t>
            </a:r>
            <a:endParaRPr lang="en-US" sz="2000" i="1" dirty="0"/>
          </a:p>
        </p:txBody>
      </p:sp>
      <p:sp>
        <p:nvSpPr>
          <p:cNvPr id="4" name="Cloud 3"/>
          <p:cNvSpPr/>
          <p:nvPr/>
        </p:nvSpPr>
        <p:spPr>
          <a:xfrm>
            <a:off x="5486400" y="1447800"/>
            <a:ext cx="3429000" cy="2514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248400" y="2590800"/>
            <a:ext cx="5334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7620000" y="2286000"/>
            <a:ext cx="457200" cy="533400"/>
          </a:xfrm>
          <a:prstGeom prst="can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667897" y="2628503"/>
            <a:ext cx="1143000" cy="7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2057400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SaaS </a:t>
            </a:r>
          </a:p>
          <a:p>
            <a:r>
              <a:rPr lang="en-US" sz="1400" i="1" smtClean="0"/>
              <a:t>application</a:t>
            </a:r>
            <a:endParaRPr lang="en-US" sz="1400"/>
          </a:p>
        </p:txBody>
      </p:sp>
      <p:sp>
        <p:nvSpPr>
          <p:cNvPr id="12" name="Right Arrow 11"/>
          <p:cNvSpPr/>
          <p:nvPr/>
        </p:nvSpPr>
        <p:spPr>
          <a:xfrm>
            <a:off x="6934200" y="2590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43800" y="1905000"/>
            <a:ext cx="89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‘my’ data</a:t>
            </a:r>
            <a:endParaRPr lang="en-US" sz="1400"/>
          </a:p>
        </p:txBody>
      </p:sp>
      <p:pic>
        <p:nvPicPr>
          <p:cNvPr id="11" name="~PP2787.WAV">
            <a:hlinkClick r:id="" action="ppaction://media"/>
          </p:cNvPr>
          <p:cNvPicPr>
            <a:picLocks noRot="1" noChangeAspect="1"/>
          </p:cNvPicPr>
          <p:nvPr>
            <a:wavAudioFile r:embed="rId2" name="~PP278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  <p:bldP spid="5" grpId="0" animBg="1"/>
      <p:bldP spid="7" grpId="0" animBg="1"/>
      <p:bldP spid="10" grpId="0"/>
      <p:bldP spid="12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 2.0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Web based Dev 2.0 platforms - `</a:t>
            </a:r>
            <a:r>
              <a:rPr lang="en-US" sz="2000" dirty="0" err="1" smtClean="0"/>
              <a:t>SaaS</a:t>
            </a:r>
            <a:r>
              <a:rPr lang="en-US" sz="2000" dirty="0" smtClean="0"/>
              <a:t>’ model</a:t>
            </a:r>
          </a:p>
          <a:p>
            <a:r>
              <a:rPr lang="en-US" sz="2000" dirty="0" err="1" smtClean="0"/>
              <a:t>InstantApps</a:t>
            </a:r>
            <a:r>
              <a:rPr lang="en-US" sz="2000" dirty="0" smtClean="0"/>
              <a:t> on Amazon EC2 - `</a:t>
            </a:r>
            <a:r>
              <a:rPr lang="en-US" sz="2000" dirty="0" err="1" smtClean="0"/>
              <a:t>PaaS</a:t>
            </a:r>
            <a:r>
              <a:rPr lang="en-US" sz="2000" dirty="0" smtClean="0"/>
              <a:t>’ model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802005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1107.WAV">
            <a:hlinkClick r:id="" action="ppaction://media"/>
          </p:cNvPr>
          <p:cNvPicPr>
            <a:picLocks noRot="1" noChangeAspect="1"/>
          </p:cNvPicPr>
          <p:nvPr>
            <a:wavAudioFile r:embed="rId1" name="~PP110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and Hosted MDI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955675"/>
            <a:ext cx="4914900" cy="4525963"/>
          </a:xfrm>
        </p:spPr>
        <p:txBody>
          <a:bodyPr/>
          <a:lstStyle/>
          <a:p>
            <a:r>
              <a:rPr lang="en-US" sz="2000" smtClean="0"/>
              <a:t>Dev 2.0 platforms can </a:t>
            </a:r>
            <a:r>
              <a:rPr lang="en-US" sz="2000" i="1" smtClean="0"/>
              <a:t>potentially</a:t>
            </a:r>
            <a:r>
              <a:rPr lang="en-US" sz="2000" smtClean="0"/>
              <a:t> access customer’s ‘own’ data</a:t>
            </a:r>
          </a:p>
          <a:p>
            <a:endParaRPr lang="en-US" sz="2000" smtClean="0"/>
          </a:p>
          <a:p>
            <a:r>
              <a:rPr lang="en-US" sz="2000" smtClean="0"/>
              <a:t>Multiple Dev 2.0 platforms, each appropriate for a particular type of application, can access </a:t>
            </a:r>
            <a:r>
              <a:rPr lang="en-US" sz="2000" i="1" smtClean="0"/>
              <a:t>same</a:t>
            </a:r>
            <a:r>
              <a:rPr lang="en-US" sz="2000" smtClean="0"/>
              <a:t> data</a:t>
            </a:r>
          </a:p>
          <a:p>
            <a:pPr lvl="1"/>
            <a:r>
              <a:rPr lang="en-US" sz="2000" smtClean="0"/>
              <a:t>forms processing</a:t>
            </a:r>
          </a:p>
          <a:p>
            <a:pPr lvl="1"/>
            <a:r>
              <a:rPr lang="en-US" sz="2000" smtClean="0"/>
              <a:t>transaction processing (batch)</a:t>
            </a:r>
          </a:p>
          <a:p>
            <a:pPr lvl="1"/>
            <a:r>
              <a:rPr lang="en-US" sz="2000" smtClean="0"/>
              <a:t>analytics (OLAP)</a:t>
            </a:r>
          </a:p>
          <a:p>
            <a:pPr lvl="1"/>
            <a:r>
              <a:rPr lang="en-US" sz="2000" smtClean="0"/>
              <a:t>Integration</a:t>
            </a:r>
          </a:p>
          <a:p>
            <a:pPr lvl="1"/>
            <a:endParaRPr lang="en-US" sz="2000" smtClean="0"/>
          </a:p>
          <a:p>
            <a:pPr>
              <a:buNone/>
            </a:pPr>
            <a:r>
              <a:rPr lang="en-US" sz="2000" smtClean="0"/>
              <a:t>(this does not happen yet)</a:t>
            </a:r>
          </a:p>
        </p:txBody>
      </p:sp>
      <p:sp>
        <p:nvSpPr>
          <p:cNvPr id="4" name="Cloud 3"/>
          <p:cNvSpPr/>
          <p:nvPr/>
        </p:nvSpPr>
        <p:spPr>
          <a:xfrm>
            <a:off x="4800600" y="1447800"/>
            <a:ext cx="4114800" cy="2971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2286000"/>
            <a:ext cx="5334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7620000" y="2286000"/>
            <a:ext cx="457200" cy="533400"/>
          </a:xfrm>
          <a:prstGeom prst="can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667897" y="2628503"/>
            <a:ext cx="1143000" cy="7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7010400" y="25908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43800" y="1905000"/>
            <a:ext cx="894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‘my’ data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5791200" y="1981200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‘Forms’ MDI</a:t>
            </a:r>
            <a:endParaRPr lang="en-US" sz="1400"/>
          </a:p>
        </p:txBody>
      </p:sp>
      <p:sp>
        <p:nvSpPr>
          <p:cNvPr id="13" name="Oval 12"/>
          <p:cNvSpPr/>
          <p:nvPr/>
        </p:nvSpPr>
        <p:spPr>
          <a:xfrm>
            <a:off x="5715000" y="2971800"/>
            <a:ext cx="5334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2667000"/>
            <a:ext cx="135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‘Analytics’ MDI</a:t>
            </a:r>
            <a:endParaRPr lang="en-US" sz="1400"/>
          </a:p>
        </p:txBody>
      </p:sp>
      <p:sp>
        <p:nvSpPr>
          <p:cNvPr id="15" name="Oval 14"/>
          <p:cNvSpPr/>
          <p:nvPr/>
        </p:nvSpPr>
        <p:spPr>
          <a:xfrm>
            <a:off x="6096000" y="3581400"/>
            <a:ext cx="5334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43600" y="3276600"/>
            <a:ext cx="1481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‘Integration’ MDI</a:t>
            </a:r>
            <a:endParaRPr lang="en-US" sz="1400"/>
          </a:p>
        </p:txBody>
      </p:sp>
      <p:sp>
        <p:nvSpPr>
          <p:cNvPr id="17" name="Can 16"/>
          <p:cNvSpPr/>
          <p:nvPr/>
        </p:nvSpPr>
        <p:spPr>
          <a:xfrm>
            <a:off x="5562600" y="2438400"/>
            <a:ext cx="381000" cy="228600"/>
          </a:xfrm>
          <a:prstGeom prst="can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5486400" y="3200400"/>
            <a:ext cx="381000" cy="228600"/>
          </a:xfrm>
          <a:prstGeom prst="can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5867400" y="3810000"/>
            <a:ext cx="381000" cy="228600"/>
          </a:xfrm>
          <a:prstGeom prst="can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00600" y="261860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mtClean="0">
                <a:solidFill>
                  <a:srgbClr val="C00000"/>
                </a:solidFill>
              </a:rPr>
              <a:t>meta-data</a:t>
            </a:r>
            <a:endParaRPr lang="en-US" sz="1200" i="1">
              <a:solidFill>
                <a:srgbClr val="C00000"/>
              </a:solidFill>
            </a:endParaRPr>
          </a:p>
        </p:txBody>
      </p:sp>
      <p:pic>
        <p:nvPicPr>
          <p:cNvPr id="20" name="~PP2705.WAV">
            <a:hlinkClick r:id="" action="ppaction://media"/>
          </p:cNvPr>
          <p:cNvPicPr>
            <a:picLocks noRot="1" noChangeAspect="1"/>
          </p:cNvPicPr>
          <p:nvPr>
            <a:wavAudioFile r:embed="rId2" name="~PP270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build="p"/>
      <p:bldP spid="5" grpId="0" animBg="1"/>
      <p:bldP spid="6" grpId="0" animBg="1"/>
      <p:bldP spid="8" grpId="0" animBg="1"/>
      <p:bldP spid="9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 2.0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42132"/>
            <a:ext cx="8442325" cy="4244268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 smtClean="0"/>
              <a:t> Essential aspects of any `cloud’ service: </a:t>
            </a:r>
          </a:p>
          <a:p>
            <a:endParaRPr lang="en-US" sz="1800" dirty="0" smtClean="0"/>
          </a:p>
          <a:p>
            <a:pPr marL="400050" indent="-400050">
              <a:buAutoNum type="romanLcParenBoth"/>
            </a:pPr>
            <a:r>
              <a:rPr lang="en-US" sz="1800" dirty="0" smtClean="0"/>
              <a:t>“pay-per-use” 			per-user / per CPU-hr / per-FP</a:t>
            </a:r>
          </a:p>
          <a:p>
            <a:pPr marL="400050" indent="-400050">
              <a:buAutoNum type="romanLcParenBoth"/>
            </a:pPr>
            <a:endParaRPr lang="en-US" sz="1800" dirty="0" smtClean="0"/>
          </a:p>
          <a:p>
            <a:pPr marL="400050" indent="-400050">
              <a:buAutoNum type="romanLcParenBoth"/>
            </a:pPr>
            <a:endParaRPr lang="en-US" sz="1800" dirty="0" smtClean="0"/>
          </a:p>
          <a:p>
            <a:pPr marL="400050" indent="-400050">
              <a:buAutoNum type="romanLcParenBoth"/>
            </a:pPr>
            <a:r>
              <a:rPr lang="en-US" sz="1800" dirty="0" smtClean="0"/>
              <a:t>rapid end-user provisioning 	               instantly `provision’ a `blank’ </a:t>
            </a:r>
          </a:p>
          <a:p>
            <a:pPr marL="400050" indent="-400050">
              <a:buNone/>
            </a:pPr>
            <a:r>
              <a:rPr lang="en-US" sz="1800" dirty="0" smtClean="0"/>
              <a:t>                                                                        application via multi-tenancy</a:t>
            </a:r>
          </a:p>
          <a:p>
            <a:pPr marL="400050" indent="-400050">
              <a:buFont typeface="Wingdings" pitchFamily="2" charset="2"/>
              <a:buAutoNum type="romanLcParenBoth" startAt="3"/>
            </a:pPr>
            <a:endParaRPr lang="en-US" sz="1800" dirty="0" smtClean="0"/>
          </a:p>
          <a:p>
            <a:pPr marL="400050" indent="-400050">
              <a:buFont typeface="Wingdings" pitchFamily="2" charset="2"/>
              <a:buAutoNum type="romanLcParenBoth" startAt="3"/>
            </a:pPr>
            <a:endParaRPr lang="en-US" sz="1800" dirty="0" smtClean="0"/>
          </a:p>
          <a:p>
            <a:pPr marL="400050" indent="-400050">
              <a:buFont typeface="Wingdings" pitchFamily="2" charset="2"/>
              <a:buAutoNum type="romanLcParenBoth" startAt="3"/>
            </a:pPr>
            <a:r>
              <a:rPr lang="en-US" sz="1800" dirty="0" smtClean="0"/>
              <a:t>commoditized service			common application functionality</a:t>
            </a:r>
          </a:p>
          <a:p>
            <a:pPr marL="400050" indent="-400050">
              <a:buNone/>
            </a:pPr>
            <a:r>
              <a:rPr lang="en-US" sz="1800" dirty="0" smtClean="0"/>
              <a:t>                                                                        available as re-usable `templates’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i="1" dirty="0" smtClean="0"/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Consumer: </a:t>
            </a:r>
            <a:r>
              <a:rPr lang="en-US" dirty="0" smtClean="0"/>
              <a:t>can avoid provisioning for peak load</a:t>
            </a:r>
            <a:endParaRPr lang="en-US" i="1" dirty="0" smtClean="0"/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Provider</a:t>
            </a:r>
            <a:r>
              <a:rPr lang="en-US" dirty="0" smtClean="0"/>
              <a:t>: can amortize load across a larger variability of usage profiles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1800" dirty="0" smtClean="0"/>
              <a:t>Cloud platforms offer computing infrastructure at significantly cheaper TCO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72200" y="838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Dev 2.0</a:t>
            </a:r>
            <a:endParaRPr lang="en-US" u="sng" dirty="0"/>
          </a:p>
        </p:txBody>
      </p:sp>
      <p:pic>
        <p:nvPicPr>
          <p:cNvPr id="6" name="~PP564.WAV">
            <a:hlinkClick r:id="" action="ppaction://media"/>
          </p:cNvPr>
          <p:cNvPicPr>
            <a:picLocks noRot="1" noChangeAspect="1"/>
          </p:cNvPicPr>
          <p:nvPr>
            <a:wavAudioFile r:embed="rId1" name="~PP56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77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Dev 2.0 in the Cloud: “Cloud Services”?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55675"/>
            <a:ext cx="8648700" cy="4525963"/>
          </a:xfrm>
        </p:spPr>
        <p:txBody>
          <a:bodyPr/>
          <a:lstStyle/>
          <a:p>
            <a:r>
              <a:rPr lang="en-US" sz="2000" dirty="0" smtClean="0"/>
              <a:t>Can outsourced services (BPO, KPO) share `cloud’ features?</a:t>
            </a:r>
          </a:p>
          <a:p>
            <a:endParaRPr lang="en-US" sz="2000" dirty="0" smtClean="0"/>
          </a:p>
          <a:p>
            <a:pPr marL="400050" indent="-400050">
              <a:buAutoNum type="romanLcParenBoth"/>
            </a:pPr>
            <a:r>
              <a:rPr lang="en-US" sz="2000" dirty="0" smtClean="0"/>
              <a:t>“pay-per-use” 		       outcome based pricing</a:t>
            </a:r>
          </a:p>
          <a:p>
            <a:pPr marL="400050" indent="-400050">
              <a:buAutoNum type="romanLcParenBoth"/>
            </a:pPr>
            <a:endParaRPr lang="en-US" sz="2000" dirty="0" smtClean="0"/>
          </a:p>
          <a:p>
            <a:pPr marL="400050" indent="-400050">
              <a:buAutoNum type="romanLcParenBoth"/>
            </a:pPr>
            <a:endParaRPr lang="en-US" sz="2000" dirty="0" smtClean="0"/>
          </a:p>
          <a:p>
            <a:pPr marL="400050" indent="-400050">
              <a:buAutoNum type="romanLcParenBoth"/>
            </a:pPr>
            <a:r>
              <a:rPr lang="en-US" sz="2000" dirty="0" smtClean="0"/>
              <a:t>rapid end-user provisioning 	       customer </a:t>
            </a:r>
            <a:r>
              <a:rPr lang="en-US" sz="2000" i="1" dirty="0" smtClean="0"/>
              <a:t>configurable </a:t>
            </a:r>
            <a:r>
              <a:rPr lang="en-US" sz="2000" dirty="0" smtClean="0"/>
              <a:t>services</a:t>
            </a:r>
          </a:p>
          <a:p>
            <a:pPr marL="400050" indent="-400050">
              <a:buFont typeface="Wingdings" pitchFamily="2" charset="2"/>
              <a:buAutoNum type="romanLcParenBoth" startAt="3"/>
            </a:pPr>
            <a:endParaRPr lang="en-US" sz="2000" dirty="0" smtClean="0"/>
          </a:p>
          <a:p>
            <a:pPr marL="400050" indent="-400050">
              <a:buFont typeface="Wingdings" pitchFamily="2" charset="2"/>
              <a:buAutoNum type="romanLcParenBoth" startAt="3"/>
            </a:pPr>
            <a:endParaRPr lang="en-US" sz="2000" dirty="0" smtClean="0"/>
          </a:p>
          <a:p>
            <a:pPr marL="400050" indent="-400050">
              <a:buFont typeface="Wingdings" pitchFamily="2" charset="2"/>
              <a:buAutoNum type="romanLcParenBoth" startAt="3"/>
            </a:pPr>
            <a:r>
              <a:rPr lang="en-US" sz="2000" dirty="0" smtClean="0"/>
              <a:t>commoditized service	       “payroll”, “accounting”, “claims”</a:t>
            </a:r>
          </a:p>
          <a:p>
            <a:pPr marL="400050" indent="-400050">
              <a:buNone/>
            </a:pPr>
            <a:r>
              <a:rPr lang="en-US" sz="2000" dirty="0" smtClean="0"/>
              <a:t>                                                           available as re-usable templates’</a:t>
            </a:r>
          </a:p>
          <a:p>
            <a:endParaRPr lang="en-US" sz="2000" dirty="0" smtClean="0"/>
          </a:p>
          <a:p>
            <a:r>
              <a:rPr lang="en-US" sz="2000" dirty="0" smtClean="0"/>
              <a:t>Dev 2.0 ideas appear to have some role to play here - `watch this space’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16764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94720" y="2743200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×"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3820180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×"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7" name="~PP1040.WAV">
            <a:hlinkClick r:id="" action="ppaction://media"/>
          </p:cNvPr>
          <p:cNvPicPr>
            <a:picLocks noRot="1" noChangeAspect="1"/>
          </p:cNvPicPr>
          <p:nvPr>
            <a:wavAudioFile r:embed="rId1" name="~PP104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Multi-Tenancy</a:t>
            </a:r>
            <a:endParaRPr lang="en-IN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5725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Usually meant for hosted Software as a Service applications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Multi-tenancy - single code base; multiple customers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i="1" dirty="0" smtClean="0"/>
              <a:t>software development economies of scale driving down costs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i="1" dirty="0" smtClean="0"/>
              <a:t>rapid and invisible upgrades </a:t>
            </a:r>
            <a:endParaRPr lang="en-US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3082925"/>
            <a:ext cx="5962559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3527.WAV">
            <a:hlinkClick r:id="" action="ppaction://media"/>
          </p:cNvPr>
          <p:cNvPicPr>
            <a:picLocks noRot="1" noChangeAspect="1"/>
          </p:cNvPicPr>
          <p:nvPr>
            <a:wavAudioFile r:embed="rId1" name="~PP352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3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838200" y="1376362"/>
            <a:ext cx="4419600" cy="4343400"/>
            <a:chOff x="228600" y="990600"/>
            <a:chExt cx="3810000" cy="4343400"/>
          </a:xfrm>
        </p:grpSpPr>
        <p:sp>
          <p:nvSpPr>
            <p:cNvPr id="50" name="Rectangle 49"/>
            <p:cNvSpPr/>
            <p:nvPr/>
          </p:nvSpPr>
          <p:spPr>
            <a:xfrm>
              <a:off x="381000" y="990600"/>
              <a:ext cx="36576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28600" y="1981200"/>
              <a:ext cx="2286000" cy="3352800"/>
              <a:chOff x="228600" y="1981200"/>
              <a:chExt cx="2286000" cy="33528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28600" y="4114800"/>
                <a:ext cx="2286000" cy="121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57201" y="4114800"/>
                <a:ext cx="1905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Reverse of  ‘partial evaluation’</a:t>
                </a:r>
              </a:p>
              <a:p>
                <a:pPr lvl="1"/>
                <a:r>
                  <a:rPr lang="en-US" i="1" dirty="0" smtClean="0"/>
                  <a:t>- unsolved!</a:t>
                </a:r>
                <a:endParaRPr lang="en-IN" i="1" dirty="0"/>
              </a:p>
            </p:txBody>
          </p:sp>
          <p:cxnSp>
            <p:nvCxnSpPr>
              <p:cNvPr id="53" name="Curved Connector 52"/>
              <p:cNvCxnSpPr>
                <a:stCxn id="50" idx="1"/>
                <a:endCxn id="45" idx="0"/>
              </p:cNvCxnSpPr>
              <p:nvPr/>
            </p:nvCxnSpPr>
            <p:spPr>
              <a:xfrm rot="10800000" flipH="1" flipV="1">
                <a:off x="380999" y="1981200"/>
                <a:ext cx="1028701" cy="2133600"/>
              </a:xfrm>
              <a:prstGeom prst="curvedConnector4">
                <a:avLst>
                  <a:gd name="adj1" fmla="val -22222"/>
                  <a:gd name="adj2" fmla="val 73214"/>
                </a:avLst>
              </a:prstGeom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Content Placeholder 60"/>
          <p:cNvSpPr>
            <a:spLocks noGrp="1"/>
          </p:cNvSpPr>
          <p:nvPr>
            <p:ph idx="1"/>
          </p:nvPr>
        </p:nvSpPr>
        <p:spPr>
          <a:xfrm>
            <a:off x="1562101" y="1341437"/>
            <a:ext cx="4076700" cy="4525963"/>
          </a:xfrm>
        </p:spPr>
        <p:txBody>
          <a:bodyPr/>
          <a:lstStyle/>
          <a:p>
            <a:r>
              <a:rPr lang="en-US" sz="1800" dirty="0" smtClean="0"/>
              <a:t>Choose application:</a:t>
            </a:r>
          </a:p>
          <a:p>
            <a:pPr lvl="1"/>
            <a:r>
              <a:rPr lang="en-US" sz="1800" dirty="0" smtClean="0"/>
              <a:t> ‘target architecture’</a:t>
            </a:r>
          </a:p>
          <a:p>
            <a:r>
              <a:rPr lang="en-US" sz="1800" i="1" dirty="0" smtClean="0"/>
              <a:t>Extract </a:t>
            </a:r>
            <a:r>
              <a:rPr lang="en-US" sz="1800" dirty="0" smtClean="0"/>
              <a:t>architecture code </a:t>
            </a:r>
          </a:p>
          <a:p>
            <a:pPr lvl="1"/>
            <a:r>
              <a:rPr lang="en-US" sz="1800" dirty="0" smtClean="0"/>
              <a:t>templates</a:t>
            </a:r>
          </a:p>
          <a:p>
            <a:r>
              <a:rPr lang="en-US" sz="1800" dirty="0" smtClean="0"/>
              <a:t>Define equivalent meta-model</a:t>
            </a:r>
            <a:endParaRPr lang="en-US" dirty="0" smtClean="0"/>
          </a:p>
          <a:p>
            <a:r>
              <a:rPr lang="en-US" sz="1800" dirty="0" smtClean="0"/>
              <a:t>Convert templates to interpreters</a:t>
            </a:r>
          </a:p>
          <a:p>
            <a:r>
              <a:rPr lang="en-US" sz="1800" dirty="0" smtClean="0"/>
              <a:t>Create a custom Designer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Problem: Tools to build MDIs</a:t>
            </a:r>
            <a:endParaRPr lang="en-US" dirty="0"/>
          </a:p>
        </p:txBody>
      </p:sp>
      <p:sp>
        <p:nvSpPr>
          <p:cNvPr id="63" name="Content Placeholder 60"/>
          <p:cNvSpPr txBox="1">
            <a:spLocks/>
          </p:cNvSpPr>
          <p:nvPr/>
        </p:nvSpPr>
        <p:spPr bwMode="auto">
          <a:xfrm>
            <a:off x="304800" y="914400"/>
            <a:ext cx="4076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did we create 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MDI?</a:t>
            </a:r>
          </a:p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15000" y="213360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Can this be automated?</a:t>
            </a:r>
            <a:endParaRPr lang="en-IN" dirty="0"/>
          </a:p>
        </p:txBody>
      </p:sp>
      <p:sp>
        <p:nvSpPr>
          <p:cNvPr id="12" name="Content Placeholder 60"/>
          <p:cNvSpPr txBox="1">
            <a:spLocks/>
          </p:cNvSpPr>
          <p:nvPr/>
        </p:nvSpPr>
        <p:spPr bwMode="auto">
          <a:xfrm>
            <a:off x="3657600" y="3810000"/>
            <a:ext cx="510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Tx/>
              <a:buNone/>
              <a:tabLst/>
              <a:defRPr/>
            </a:pPr>
            <a:r>
              <a:rPr lang="en-US" kern="0" dirty="0" smtClean="0"/>
              <a:t>Partial Evaluation:</a:t>
            </a:r>
          </a:p>
          <a:p>
            <a:pPr marL="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smtClean="0"/>
              <a:t>Given an interpreter and a program</a:t>
            </a:r>
          </a:p>
          <a:p>
            <a:pPr marL="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kern="0" dirty="0" smtClean="0"/>
              <a:t>Produce code specific to that program</a:t>
            </a:r>
          </a:p>
          <a:p>
            <a:pPr marL="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tabLst/>
              <a:defRPr/>
            </a:pPr>
            <a:r>
              <a:rPr lang="en-US" kern="0" dirty="0" smtClean="0"/>
              <a:t>    (i.e. ‘evaluate out’  the interpreter)</a:t>
            </a:r>
          </a:p>
          <a:p>
            <a:pPr marL="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smtClean="0"/>
              <a:t>Given a model-driven interpreter and a model</a:t>
            </a:r>
          </a:p>
          <a:p>
            <a:pPr marL="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kern="0" dirty="0" smtClean="0"/>
              <a:t>Produce code that executes </a:t>
            </a:r>
            <a:r>
              <a:rPr lang="en-US" i="1" kern="0" dirty="0" smtClean="0"/>
              <a:t>only</a:t>
            </a:r>
            <a:r>
              <a:rPr lang="en-US" kern="0" dirty="0" smtClean="0"/>
              <a:t> that model</a:t>
            </a:r>
          </a:p>
          <a:p>
            <a:pPr marL="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tabLst/>
              <a:defRPr/>
            </a:pPr>
            <a:endParaRPr lang="en-US" kern="0" dirty="0" smtClean="0"/>
          </a:p>
          <a:p>
            <a:pPr marL="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3" name="~PP3544.WAV">
            <a:hlinkClick r:id="" action="ppaction://media"/>
          </p:cNvPr>
          <p:cNvPicPr>
            <a:picLocks noRot="1" noChangeAspect="1"/>
          </p:cNvPicPr>
          <p:nvPr>
            <a:wavAudioFile r:embed="rId2" name="~PP3544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5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Cost and Time are precious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i="1" dirty="0" smtClean="0"/>
              <a:t>IT has improved agility, but is IT itself agile?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Cloud Computing achieves </a:t>
            </a:r>
            <a:r>
              <a:rPr lang="en-US" sz="2000" u="sng" dirty="0" smtClean="0"/>
              <a:t>efficiencies</a:t>
            </a:r>
            <a:r>
              <a:rPr lang="en-US" sz="2000" dirty="0" smtClean="0"/>
              <a:t> for IT Infrastructure,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MDI (Dev 2.0) could do the same for Application Development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i="1" dirty="0" smtClean="0"/>
              <a:t>maybe even for other areas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/>
              <a:t>Many research problems remain</a:t>
            </a:r>
            <a:endParaRPr lang="en-US" sz="2000" dirty="0" smtClean="0"/>
          </a:p>
        </p:txBody>
      </p:sp>
      <p:pic>
        <p:nvPicPr>
          <p:cNvPr id="4" name="~PP214.WAV">
            <a:hlinkClick r:id="" action="ppaction://media"/>
          </p:cNvPr>
          <p:cNvPicPr>
            <a:picLocks noRot="1" noChangeAspect="1"/>
          </p:cNvPicPr>
          <p:nvPr>
            <a:wavAudioFile r:embed="rId2" name="~PP214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80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TCS Research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7 major corporate research locations in India</a:t>
            </a:r>
          </a:p>
          <a:p>
            <a:r>
              <a:rPr lang="en-US" sz="2000" dirty="0" smtClean="0"/>
              <a:t>~ 500 research staff, ~ 75 PhDs</a:t>
            </a:r>
          </a:p>
          <a:p>
            <a:r>
              <a:rPr lang="en-US" sz="2000" dirty="0" smtClean="0"/>
              <a:t>Areas:</a:t>
            </a:r>
          </a:p>
          <a:p>
            <a:pPr lvl="1"/>
            <a:r>
              <a:rPr lang="en-US" sz="2000" dirty="0" smtClean="0"/>
              <a:t>Software Engineering</a:t>
            </a:r>
          </a:p>
          <a:p>
            <a:pPr lvl="1"/>
            <a:r>
              <a:rPr lang="en-US" sz="2000" dirty="0" smtClean="0"/>
              <a:t>AI and NLP</a:t>
            </a:r>
          </a:p>
          <a:p>
            <a:pPr lvl="1"/>
            <a:r>
              <a:rPr lang="en-US" sz="2000" dirty="0" smtClean="0"/>
              <a:t>Multimedia and Graphics</a:t>
            </a:r>
          </a:p>
          <a:p>
            <a:pPr lvl="1"/>
            <a:r>
              <a:rPr lang="en-US" sz="2000" dirty="0" smtClean="0"/>
              <a:t>Analytics and Algorithms</a:t>
            </a:r>
          </a:p>
          <a:p>
            <a:pPr lvl="1"/>
            <a:r>
              <a:rPr lang="en-US" sz="2000" dirty="0" smtClean="0"/>
              <a:t>Large Scale Systems</a:t>
            </a:r>
          </a:p>
          <a:p>
            <a:pPr lvl="1"/>
            <a:r>
              <a:rPr lang="en-US" sz="2000" dirty="0" smtClean="0"/>
              <a:t>Bio &amp; </a:t>
            </a:r>
            <a:r>
              <a:rPr lang="en-US" sz="2000" dirty="0" err="1" smtClean="0"/>
              <a:t>Nano</a:t>
            </a:r>
            <a:r>
              <a:rPr lang="en-US" sz="2000" dirty="0" smtClean="0"/>
              <a:t> Technology</a:t>
            </a:r>
          </a:p>
          <a:p>
            <a:pPr lvl="1"/>
            <a:endParaRPr lang="en-US" sz="2000" dirty="0" smtClean="0"/>
          </a:p>
          <a:p>
            <a:pPr>
              <a:buNone/>
            </a:pPr>
            <a:r>
              <a:rPr lang="en-US" sz="2000" i="1" u="sng" dirty="0" smtClean="0">
                <a:solidFill>
                  <a:srgbClr val="006600"/>
                </a:solidFill>
              </a:rPr>
              <a:t>Please visit us – short term (and long</a:t>
            </a:r>
            <a:r>
              <a:rPr lang="en-US" sz="2000" i="1" u="sng" dirty="0" smtClean="0">
                <a:solidFill>
                  <a:srgbClr val="006600"/>
                </a:solidFill>
                <a:sym typeface="Wingdings" pitchFamily="2" charset="2"/>
              </a:rPr>
              <a:t>)</a:t>
            </a:r>
            <a:r>
              <a:rPr lang="en-US" sz="2000" i="1" u="sng" dirty="0" smtClean="0">
                <a:solidFill>
                  <a:srgbClr val="006600"/>
                </a:solidFill>
              </a:rPr>
              <a:t> </a:t>
            </a:r>
          </a:p>
          <a:p>
            <a:pPr>
              <a:buNone/>
            </a:pPr>
            <a:r>
              <a:rPr lang="en-US" sz="2000" i="1" u="sng" dirty="0" err="1" smtClean="0">
                <a:solidFill>
                  <a:srgbClr val="006600"/>
                </a:solidFill>
              </a:rPr>
              <a:t>saabaticals</a:t>
            </a:r>
            <a:r>
              <a:rPr lang="en-US" sz="2000" i="1" u="sng" dirty="0" smtClean="0">
                <a:solidFill>
                  <a:srgbClr val="006600"/>
                </a:solidFill>
              </a:rPr>
              <a:t> / internships are welcomed!</a:t>
            </a:r>
            <a:r>
              <a:rPr lang="en-US" sz="2000" u="sng" dirty="0" smtClean="0"/>
              <a:t> </a:t>
            </a:r>
            <a:endParaRPr lang="en-US" sz="2000" u="sng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2050" y="1638300"/>
            <a:ext cx="3790950" cy="4076700"/>
            <a:chOff x="1644" y="576"/>
            <a:chExt cx="2388" cy="2568"/>
          </a:xfrm>
        </p:grpSpPr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4" y="576"/>
              <a:ext cx="2388" cy="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150" y="1371"/>
              <a:ext cx="42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DELHI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26" y="1843"/>
              <a:ext cx="577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MUMBAI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31" y="1975"/>
              <a:ext cx="382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PUNE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00" y="2146"/>
              <a:ext cx="765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HYDERABAD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51" y="2597"/>
              <a:ext cx="571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CHENNAI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839" y="2505"/>
              <a:ext cx="759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chemeClr val="tx1"/>
                  </a:solidFill>
                  <a:latin typeface="Tahoma" pitchFamily="34" charset="0"/>
                </a:rPr>
                <a:t>BANGALORE</a:t>
              </a:r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781800" y="3390900"/>
            <a:ext cx="998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Tahoma" pitchFamily="34" charset="0"/>
              </a:rPr>
              <a:t>KOLKATTA</a:t>
            </a:r>
          </a:p>
        </p:txBody>
      </p:sp>
      <p:pic>
        <p:nvPicPr>
          <p:cNvPr id="14" name="~PP835.WAV">
            <a:hlinkClick r:id="" action="ppaction://media"/>
          </p:cNvPr>
          <p:cNvPicPr>
            <a:picLocks noRot="1" noChangeAspect="1"/>
          </p:cNvPicPr>
          <p:nvPr>
            <a:wavAudioFile r:embed="rId1" name="~PP83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6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Example: Multi-Tenancy using Multiple Schemas</a:t>
            </a:r>
            <a:endParaRPr lang="en-IN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399" y="990600"/>
            <a:ext cx="699753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3294.WAV">
            <a:hlinkClick r:id="" action="ppaction://media"/>
          </p:cNvPr>
          <p:cNvPicPr>
            <a:picLocks noRot="1" noChangeAspect="1"/>
          </p:cNvPicPr>
          <p:nvPr>
            <a:wavAudioFile r:embed="rId1" name="~PP3294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47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Virtualization: Model Driven Interpreters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5675"/>
            <a:ext cx="8442325" cy="4987925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 err="1" smtClean="0"/>
              <a:t>Virtualize</a:t>
            </a:r>
            <a:r>
              <a:rPr lang="en-US" sz="1800" dirty="0" smtClean="0"/>
              <a:t> a </a:t>
            </a:r>
            <a:r>
              <a:rPr lang="en-US" sz="1800" u="sng" dirty="0" smtClean="0"/>
              <a:t>class</a:t>
            </a:r>
            <a:r>
              <a:rPr lang="en-US" sz="1800" dirty="0" smtClean="0"/>
              <a:t> of applications: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e.g. Forms-based workflow applications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… but there are others – 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 Apps are an example</a:t>
            </a:r>
          </a:p>
          <a:p>
            <a:endParaRPr lang="en-US" sz="1800" dirty="0" smtClean="0"/>
          </a:p>
          <a:p>
            <a:r>
              <a:rPr lang="en-US" sz="1800" dirty="0" smtClean="0"/>
              <a:t>MDI:</a:t>
            </a:r>
          </a:p>
          <a:p>
            <a:pPr lvl="1"/>
            <a:r>
              <a:rPr lang="en-US" sz="1800" dirty="0" smtClean="0"/>
              <a:t>interprets model at runtime instead of generating code</a:t>
            </a:r>
          </a:p>
          <a:p>
            <a:pPr lvl="1"/>
            <a:r>
              <a:rPr lang="en-US" sz="1800" dirty="0" smtClean="0"/>
              <a:t>does this </a:t>
            </a:r>
            <a:r>
              <a:rPr lang="en-US" sz="1800" i="1" dirty="0" smtClean="0"/>
              <a:t>efficiently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MDI platforms also:</a:t>
            </a:r>
          </a:p>
          <a:p>
            <a:pPr lvl="1"/>
            <a:r>
              <a:rPr lang="en-US" sz="1800" dirty="0" smtClean="0"/>
              <a:t>allow manipulation of the model while the system is running</a:t>
            </a:r>
          </a:p>
          <a:p>
            <a:pPr lvl="1"/>
            <a:r>
              <a:rPr lang="en-US" sz="1800" dirty="0" smtClean="0"/>
              <a:t>manage this efficiently and </a:t>
            </a:r>
            <a:r>
              <a:rPr lang="en-US" sz="1800" i="1" dirty="0" smtClean="0"/>
              <a:t>correctly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In addition </a:t>
            </a:r>
            <a:r>
              <a:rPr lang="en-US" sz="1800" i="1" dirty="0" smtClean="0"/>
              <a:t>some </a:t>
            </a:r>
            <a:r>
              <a:rPr lang="en-US" sz="1800" dirty="0" smtClean="0"/>
              <a:t>MDI platforms:</a:t>
            </a:r>
          </a:p>
          <a:p>
            <a:pPr lvl="1"/>
            <a:r>
              <a:rPr lang="en-US" sz="1800" dirty="0" smtClean="0"/>
              <a:t>allow manipulation of models and immediately render – WYSIWIG</a:t>
            </a:r>
          </a:p>
          <a:p>
            <a:pPr lvl="1"/>
            <a:r>
              <a:rPr lang="en-US" sz="1800" dirty="0" smtClean="0"/>
              <a:t>are [somewhat] meta-circular </a:t>
            </a:r>
            <a:endParaRPr lang="en-US" sz="1800" dirty="0"/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4"/>
          <a:srcRect l="49263"/>
          <a:stretch>
            <a:fillRect/>
          </a:stretch>
        </p:blipFill>
        <p:spPr bwMode="auto">
          <a:xfrm>
            <a:off x="6791852" y="1366837"/>
            <a:ext cx="2275948" cy="320516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" name="~PP766.WAV">
            <a:hlinkClick r:id="" action="ppaction://media"/>
          </p:cNvPr>
          <p:cNvPicPr>
            <a:picLocks noRot="1" noChangeAspect="1"/>
          </p:cNvPicPr>
          <p:nvPr>
            <a:wavAudioFile r:embed="rId2" name="~PP766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6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8442325" cy="762000"/>
          </a:xfrm>
        </p:spPr>
        <p:txBody>
          <a:bodyPr/>
          <a:lstStyle/>
          <a:p>
            <a:r>
              <a:rPr lang="en-US" dirty="0" smtClean="0"/>
              <a:t>Motivation for Application Virtualization / MDI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442325" cy="5292725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Cloud is about Infrastructure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What about Development Costs: “No Silver Bullet”</a:t>
            </a:r>
          </a:p>
          <a:p>
            <a:pPr>
              <a:buNone/>
            </a:pPr>
            <a:r>
              <a:rPr lang="en-US" sz="2000" dirty="0" smtClean="0"/>
              <a:t>“There is no single development, in either technology or </a:t>
            </a:r>
            <a:r>
              <a:rPr lang="en-US" sz="2000" dirty="0" err="1" smtClean="0"/>
              <a:t>or</a:t>
            </a:r>
            <a:r>
              <a:rPr lang="en-US" sz="2000" dirty="0" smtClean="0"/>
              <a:t> management technique, which by itself promises even one order-of of-magnitude improvement within a decade in productivity, reliability, or simplicity.”</a:t>
            </a:r>
          </a:p>
          <a:p>
            <a:pPr>
              <a:buFontTx/>
              <a:buChar char="-"/>
            </a:pPr>
            <a:r>
              <a:rPr lang="en-US" sz="2000" i="1" dirty="0" smtClean="0"/>
              <a:t>Fred Brooks, 1975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However –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Computer hardware </a:t>
            </a:r>
            <a:r>
              <a:rPr lang="en-US" sz="2000" i="1" dirty="0" smtClean="0"/>
              <a:t>has </a:t>
            </a:r>
            <a:r>
              <a:rPr lang="en-US" sz="2000" dirty="0" smtClean="0"/>
              <a:t>progressed a </a:t>
            </a:r>
            <a:r>
              <a:rPr lang="en-US" sz="2000" i="1" dirty="0" smtClean="0"/>
              <a:t>lot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No other technology since civilization began has seen seven orders of magnitude price-performance gain in 50 years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Internet happened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Cloud Computing is promising another revolution.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It has been 3 decades since !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pic>
        <p:nvPicPr>
          <p:cNvPr id="4" name="~PP438.WAV">
            <a:hlinkClick r:id="" action="ppaction://media"/>
          </p:cNvPr>
          <p:cNvPicPr>
            <a:picLocks noRot="1" noChangeAspect="1"/>
          </p:cNvPicPr>
          <p:nvPr>
            <a:wavAudioFile r:embed="rId2" name="~PP43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1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72500" cy="595312"/>
          </a:xfrm>
        </p:spPr>
        <p:txBody>
          <a:bodyPr/>
          <a:lstStyle/>
          <a:p>
            <a:r>
              <a:rPr lang="en-US" smtClean="0"/>
              <a:t>Model Driven Architecture: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2463" y="838200"/>
            <a:ext cx="7371537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" name="Picture 62"/>
          <p:cNvPicPr>
            <a:picLocks noChangeAspect="1" noChangeArrowheads="1"/>
          </p:cNvPicPr>
          <p:nvPr/>
        </p:nvPicPr>
        <p:blipFill>
          <a:blip r:embed="rId4"/>
          <a:srcRect r="52436"/>
          <a:stretch>
            <a:fillRect/>
          </a:stretch>
        </p:blipFill>
        <p:spPr bwMode="auto">
          <a:xfrm>
            <a:off x="990600" y="2362200"/>
            <a:ext cx="2743200" cy="412092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" name="~PP1202.WAV">
            <a:hlinkClick r:id="" action="ppaction://media"/>
          </p:cNvPr>
          <p:cNvPicPr>
            <a:picLocks noRot="1" noChangeAspect="1"/>
          </p:cNvPicPr>
          <p:nvPr>
            <a:wavAudioFile r:embed="rId1" name="~PP120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047212" y="1371600"/>
            <a:ext cx="12105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Describes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MDA Works:</a:t>
            </a:r>
            <a:endParaRPr lang="en-US"/>
          </a:p>
        </p:txBody>
      </p:sp>
      <p:grpSp>
        <p:nvGrpSpPr>
          <p:cNvPr id="3" name="Group 22"/>
          <p:cNvGrpSpPr/>
          <p:nvPr/>
        </p:nvGrpSpPr>
        <p:grpSpPr>
          <a:xfrm>
            <a:off x="5638800" y="4038600"/>
            <a:ext cx="2743200" cy="1828800"/>
            <a:chOff x="5638800" y="4038600"/>
            <a:chExt cx="2743200" cy="1828800"/>
          </a:xfrm>
        </p:grpSpPr>
        <p:sp>
          <p:nvSpPr>
            <p:cNvPr id="13" name="Rounded Rectangle 12"/>
            <p:cNvSpPr/>
            <p:nvPr/>
          </p:nvSpPr>
          <p:spPr>
            <a:xfrm>
              <a:off x="5638800" y="4038600"/>
              <a:ext cx="2743200" cy="18288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mtClean="0"/>
                <a:t>Application Code</a:t>
              </a:r>
              <a:endParaRPr lang="en-US"/>
            </a:p>
          </p:txBody>
        </p:sp>
        <p:sp>
          <p:nvSpPr>
            <p:cNvPr id="7" name="Content Placeholder 8"/>
            <p:cNvSpPr txBox="1">
              <a:spLocks/>
            </p:cNvSpPr>
            <p:nvPr/>
          </p:nvSpPr>
          <p:spPr bwMode="auto">
            <a:xfrm>
              <a:off x="6096001" y="4495800"/>
              <a:ext cx="1904999" cy="12954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22238" marR="0" lvl="0" indent="-12223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E84C4"/>
                </a:buClr>
                <a:buSzTx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Class PropertyObj:</a:t>
              </a:r>
            </a:p>
            <a:p>
              <a:pPr marL="122238" marR="0" lvl="0" indent="-12223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E84C4"/>
                </a:buClr>
                <a:buSzTx/>
                <a:tabLst/>
                <a:defRPr/>
              </a:pPr>
              <a:r>
                <a:rPr lang="en-US" sz="1600" kern="0" smtClean="0"/>
                <a:t>	   PID</a:t>
              </a:r>
            </a:p>
            <a:p>
              <a:pPr marL="122238" marR="0" lvl="0" indent="-12223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E84C4"/>
                </a:buClr>
                <a:buSzTx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1600" kern="0" smtClean="0"/>
                <a:t>   Address</a:t>
              </a:r>
            </a:p>
            <a:p>
              <a:pPr marL="122238" marR="0" lvl="0" indent="-12223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E84C4"/>
                </a:buClr>
                <a:buSzTx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1600" kern="0" smtClean="0"/>
                <a:t>   Owner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09600" y="1600200"/>
            <a:ext cx="2971800" cy="2286000"/>
            <a:chOff x="609600" y="1600200"/>
            <a:chExt cx="2971800" cy="22860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" y="1600200"/>
              <a:ext cx="2971800" cy="228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mtClean="0">
                  <a:solidFill>
                    <a:srgbClr val="C00000"/>
                  </a:solidFill>
                </a:rPr>
                <a:t>Meta Model</a:t>
              </a:r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9" name="Picture 3" descr="DataModel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1579" b="59990"/>
            <a:stretch>
              <a:fillRect/>
            </a:stretch>
          </p:blipFill>
          <p:spPr bwMode="auto">
            <a:xfrm>
              <a:off x="762000" y="2286000"/>
              <a:ext cx="2743200" cy="11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ounded Rectangle 10"/>
          <p:cNvSpPr/>
          <p:nvPr/>
        </p:nvSpPr>
        <p:spPr>
          <a:xfrm>
            <a:off x="5562600" y="1524000"/>
            <a:ext cx="29718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Application Model</a:t>
            </a:r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6" name="Group 546"/>
          <p:cNvGraphicFramePr>
            <a:graphicFrameLocks noGrp="1"/>
          </p:cNvGraphicFramePr>
          <p:nvPr>
            <p:ph idx="1"/>
          </p:nvPr>
        </p:nvGraphicFramePr>
        <p:xfrm>
          <a:off x="5867400" y="2286000"/>
          <a:ext cx="2514600" cy="1213104"/>
        </p:xfrm>
        <a:graphic>
          <a:graphicData uri="http://schemas.openxmlformats.org/drawingml/2006/table">
            <a:tbl>
              <a:tblPr/>
              <a:tblGrid>
                <a:gridCol w="718458"/>
                <a:gridCol w="862148"/>
                <a:gridCol w="933994"/>
              </a:tblGrid>
              <a:tr h="18655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Attributes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Attribute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Column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PropertyID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PropertyObj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Owner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23"/>
          <p:cNvGrpSpPr/>
          <p:nvPr/>
        </p:nvGrpSpPr>
        <p:grpSpPr>
          <a:xfrm>
            <a:off x="762000" y="4038600"/>
            <a:ext cx="2743200" cy="1828800"/>
            <a:chOff x="762000" y="4038600"/>
            <a:chExt cx="2743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762000" y="4038600"/>
              <a:ext cx="2743200" cy="18288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mtClean="0"/>
                <a:t>Templates</a:t>
              </a:r>
              <a:endParaRPr lang="en-US"/>
            </a:p>
          </p:txBody>
        </p:sp>
        <p:sp>
          <p:nvSpPr>
            <p:cNvPr id="8" name="Content Placeholder 8"/>
            <p:cNvSpPr txBox="1">
              <a:spLocks/>
            </p:cNvSpPr>
            <p:nvPr/>
          </p:nvSpPr>
          <p:spPr bwMode="auto">
            <a:xfrm>
              <a:off x="1066800" y="4495800"/>
              <a:ext cx="2209800" cy="9144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22238" marR="0" lvl="0" indent="-12223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E84C4"/>
                </a:buClr>
                <a:buSzTx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Class &lt;ObjectName&gt;:</a:t>
              </a:r>
            </a:p>
            <a:p>
              <a:pPr marL="122238" marR="0" lvl="0" indent="-12223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E84C4"/>
                </a:buClr>
                <a:buSzTx/>
                <a:tabLst/>
                <a:defRPr/>
              </a:pPr>
              <a:r>
                <a:rPr lang="en-US" sz="1600" kern="0" smtClean="0"/>
                <a:t>	   &lt;Attributes&gt;</a:t>
              </a:r>
            </a:p>
            <a:p>
              <a:pPr marL="122238" marR="0" lvl="0" indent="-12223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E84C4"/>
                </a:buClr>
                <a:buSzTx/>
                <a:tabLst/>
                <a:defRPr/>
              </a:pPr>
              <a:r>
                <a:rPr lang="en-US" sz="1600" kern="0" smtClean="0"/>
                <a:t>	   ….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rot="16200000">
            <a:off x="4191000" y="3581400"/>
            <a:ext cx="1600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Code Generator</a:t>
            </a:r>
            <a:endParaRPr lang="en-US" sz="1400"/>
          </a:p>
        </p:txBody>
      </p:sp>
      <p:sp>
        <p:nvSpPr>
          <p:cNvPr id="16" name="Bent-Up Arrow 15"/>
          <p:cNvSpPr/>
          <p:nvPr/>
        </p:nvSpPr>
        <p:spPr>
          <a:xfrm rot="16200000" flipH="1" flipV="1">
            <a:off x="4914900" y="4533900"/>
            <a:ext cx="762000" cy="685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flipH="1" flipV="1">
            <a:off x="4876800" y="2209800"/>
            <a:ext cx="685800" cy="685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3657600" y="3505200"/>
            <a:ext cx="1066800" cy="83820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Right Arrow 18"/>
          <p:cNvSpPr/>
          <p:nvPr/>
        </p:nvSpPr>
        <p:spPr>
          <a:xfrm rot="5400000" flipV="1">
            <a:off x="4362450" y="438150"/>
            <a:ext cx="571500" cy="1828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52400"/>
            <a:ext cx="17319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267200" y="228600"/>
            <a:ext cx="18091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Visual Modeling</a:t>
            </a:r>
            <a:endParaRPr lang="en-US"/>
          </a:p>
        </p:txBody>
      </p:sp>
      <p:pic>
        <p:nvPicPr>
          <p:cNvPr id="23" name="~PP902.WAV">
            <a:hlinkClick r:id="" action="ppaction://media"/>
          </p:cNvPr>
          <p:cNvPicPr>
            <a:picLocks noRot="1" noChangeAspect="1"/>
          </p:cNvPicPr>
          <p:nvPr>
            <a:wavAudioFile r:embed="rId2" name="~PP902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1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from our MDA experience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2238" lvl="2"/>
            <a:r>
              <a:rPr lang="en-US" sz="1800" smtClean="0"/>
              <a:t>Technology Proofing</a:t>
            </a:r>
          </a:p>
          <a:p>
            <a:pPr marL="571500" lvl="3">
              <a:buFont typeface="Wingdings" pitchFamily="2" charset="2"/>
              <a:buChar char="Ø"/>
            </a:pPr>
            <a:r>
              <a:rPr lang="en-US" i="1" smtClean="0"/>
              <a:t>critical</a:t>
            </a:r>
            <a:r>
              <a:rPr lang="en-US" smtClean="0"/>
              <a:t> for redeployment to different architectures, databases, languages…</a:t>
            </a:r>
            <a:endParaRPr lang="en-US" sz="1800" smtClean="0"/>
          </a:p>
          <a:p>
            <a:pPr marL="122238" lvl="2">
              <a:buFont typeface="Arial" pitchFamily="34" charset="0"/>
              <a:buChar char="•"/>
            </a:pPr>
            <a:r>
              <a:rPr lang="en-US" sz="1800" smtClean="0"/>
              <a:t>Developing into complex high-performance software architectures</a:t>
            </a:r>
          </a:p>
          <a:p>
            <a:pPr marL="571500" lvl="3">
              <a:buFont typeface="Wingdings" pitchFamily="2" charset="2"/>
              <a:buChar char="Ø"/>
            </a:pPr>
            <a:r>
              <a:rPr lang="en-US" i="1" smtClean="0"/>
              <a:t>critical </a:t>
            </a:r>
            <a:r>
              <a:rPr lang="en-US" smtClean="0"/>
              <a:t>for enforcing standards and uniformity required for performance</a:t>
            </a:r>
          </a:p>
          <a:p>
            <a:pPr marL="122238" lvl="2">
              <a:buFont typeface="Wingdings" pitchFamily="2" charset="2"/>
              <a:buChar char="Ø"/>
            </a:pPr>
            <a:endParaRPr lang="en-US" i="1" smtClean="0"/>
          </a:p>
          <a:p>
            <a:pPr marL="122238" lvl="2">
              <a:buNone/>
            </a:pPr>
            <a:r>
              <a:rPr lang="en-US" sz="2000" i="1" u="sng" smtClean="0"/>
              <a:t>However</a:t>
            </a:r>
          </a:p>
          <a:p>
            <a:endParaRPr lang="en-US" sz="1800" smtClean="0"/>
          </a:p>
          <a:p>
            <a:r>
              <a:rPr lang="en-US" sz="1800" smtClean="0"/>
              <a:t>Steep learning curve &amp; complex environment</a:t>
            </a:r>
          </a:p>
          <a:p>
            <a:r>
              <a:rPr lang="en-US" sz="1800" smtClean="0"/>
              <a:t>Poor turn-around time for changes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Incremental generation and testing difficult</a:t>
            </a:r>
          </a:p>
          <a:p>
            <a:pPr>
              <a:buFont typeface="Wingdings" pitchFamily="2" charset="2"/>
              <a:buChar char="Ø"/>
            </a:pPr>
            <a:r>
              <a:rPr lang="en-US" sz="1800" i="1" smtClean="0"/>
              <a:t>End-to-end </a:t>
            </a:r>
            <a:r>
              <a:rPr lang="en-US" sz="1800" smtClean="0"/>
              <a:t>savings was </a:t>
            </a:r>
            <a:r>
              <a:rPr lang="en-US" sz="1800" u="sng" smtClean="0"/>
              <a:t>not</a:t>
            </a:r>
            <a:r>
              <a:rPr lang="en-US" sz="1800" smtClean="0"/>
              <a:t> significant</a:t>
            </a:r>
            <a:endParaRPr lang="en-US" i="1"/>
          </a:p>
        </p:txBody>
      </p:sp>
      <p:sp>
        <p:nvSpPr>
          <p:cNvPr id="4" name="Rectangle 3"/>
          <p:cNvSpPr/>
          <p:nvPr/>
        </p:nvSpPr>
        <p:spPr>
          <a:xfrm>
            <a:off x="5410200" y="2743200"/>
            <a:ext cx="3505200" cy="206210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600" i="1" smtClean="0"/>
              <a:t>Even if code is generated from </a:t>
            </a:r>
            <a:r>
              <a:rPr lang="en-US" sz="1600" b="1" i="1" smtClean="0">
                <a:solidFill>
                  <a:srgbClr val="800000"/>
                </a:solidFill>
              </a:rPr>
              <a:t>model elements </a:t>
            </a:r>
          </a:p>
          <a:p>
            <a:pPr>
              <a:buFontTx/>
              <a:buNone/>
            </a:pPr>
            <a:r>
              <a:rPr lang="en-US" sz="1600" i="1" smtClean="0"/>
              <a:t>– </a:t>
            </a:r>
            <a:r>
              <a:rPr lang="en-US" sz="1600" i="1" u="sng" smtClean="0"/>
              <a:t>one</a:t>
            </a:r>
            <a:r>
              <a:rPr lang="en-US" sz="1600" i="1" smtClean="0"/>
              <a:t> change – say a field addition, or size change can affect upto 100 lines of code, and cause re-generation of over 1000 lines across many files – all needs to be deployed, tested …</a:t>
            </a:r>
            <a:endParaRPr lang="en-US" sz="1600" i="1"/>
          </a:p>
        </p:txBody>
      </p:sp>
      <p:sp>
        <p:nvSpPr>
          <p:cNvPr id="5" name="TextBox 4"/>
          <p:cNvSpPr txBox="1"/>
          <p:nvPr/>
        </p:nvSpPr>
        <p:spPr>
          <a:xfrm>
            <a:off x="457200" y="5105400"/>
            <a:ext cx="6023893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MDA works best for large, complex ‘product-line’ systems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3993401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Not</a:t>
            </a:r>
            <a:r>
              <a:rPr lang="en-US" smtClean="0">
                <a:solidFill>
                  <a:schemeClr val="bg1"/>
                </a:solidFill>
              </a:rPr>
              <a:t> for small light-weight applications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7" name="~PP536.WAV">
            <a:hlinkClick r:id="" action="ppaction://media"/>
          </p:cNvPr>
          <p:cNvPicPr>
            <a:picLocks noRot="1" noChangeAspect="1"/>
          </p:cNvPicPr>
          <p:nvPr>
            <a:wavAudioFile r:embed="rId2" name="~PP53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8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8|143.9|28.1|7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1|0.1|0.1|0.1|0.1|0.1|0.3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4.6|14.1|1.4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2.3|79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0.6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27.8|1.1|0.4|39.8|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0.2|11.3|0.3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7.9|52.2|13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6.5|8.2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0.4|33|1.5|5.6|39.6|14.1|23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9|12.6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0.9|21.9|8.8|6.8|1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.9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5|0.2|0.1|0.2"/>
</p:tagLst>
</file>

<file path=ppt/theme/theme1.xml><?xml version="1.0" encoding="utf-8"?>
<a:theme xmlns:a="http://schemas.openxmlformats.org/drawingml/2006/main" name="NewTCS">
  <a:themeElements>
    <a:clrScheme name="NewT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TCS">
      <a:majorFont>
        <a:latin typeface="Myriad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T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T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InstantAppsJul08</Template>
  <TotalTime>1877</TotalTime>
  <Words>1581</Words>
  <Application>Microsoft Office PowerPoint</Application>
  <PresentationFormat>On-screen Show (4:3)</PresentationFormat>
  <Paragraphs>477</Paragraphs>
  <Slides>32</Slides>
  <Notes>2</Notes>
  <HiddenSlides>0</HiddenSlides>
  <MMClips>32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NewTCS</vt:lpstr>
      <vt:lpstr>Application Virtualization</vt:lpstr>
      <vt:lpstr>Virtualization</vt:lpstr>
      <vt:lpstr>Multi-Tenancy</vt:lpstr>
      <vt:lpstr>Example: Multi-Tenancy using Multiple Schemas</vt:lpstr>
      <vt:lpstr>Application Virtualization: Model Driven Interpreters</vt:lpstr>
      <vt:lpstr>Motivation for Application Virtualization / MDI</vt:lpstr>
      <vt:lpstr>Model Driven Architecture:</vt:lpstr>
      <vt:lpstr>How MDA Works:</vt:lpstr>
      <vt:lpstr>Lessons from our MDA experience</vt:lpstr>
      <vt:lpstr>Long Tail of Enterprise Applications</vt:lpstr>
      <vt:lpstr>Lessons from the Web</vt:lpstr>
      <vt:lpstr>Web 2.0 to Dev 2.0</vt:lpstr>
      <vt:lpstr>From MDA to MDI</vt:lpstr>
      <vt:lpstr>Models = Behavior Patterns: e.g. User-Interfaces</vt:lpstr>
      <vt:lpstr>More Patterns: Modeling Validation Rules</vt:lpstr>
      <vt:lpstr>More Patterns: Modeling Computations using MapReduce</vt:lpstr>
      <vt:lpstr>TCS InstantApps: Enterprise-class Dev 2.0</vt:lpstr>
      <vt:lpstr>Inside InstantApps:</vt:lpstr>
      <vt:lpstr>InstantApps Models</vt:lpstr>
      <vt:lpstr>Example</vt:lpstr>
      <vt:lpstr>Experience using InstantApps: Time &amp; Cost</vt:lpstr>
      <vt:lpstr>MDI Results in a Compressed Development Cycle</vt:lpstr>
      <vt:lpstr>Experience using InstantApps: Performance</vt:lpstr>
      <vt:lpstr>Multi-Tenancy with Model Driven Interpreters</vt:lpstr>
      <vt:lpstr>Challenges of Software as a Service</vt:lpstr>
      <vt:lpstr>Dev 2.0 in the Cloud</vt:lpstr>
      <vt:lpstr>Cloud Computing and Hosted MDI</vt:lpstr>
      <vt:lpstr>Dev 2.0 Economics</vt:lpstr>
      <vt:lpstr>Beyond Dev 2.0 in the Cloud: “Cloud Services”?</vt:lpstr>
      <vt:lpstr>Research Problem: Tools to build MDIs</vt:lpstr>
      <vt:lpstr>Summary</vt:lpstr>
      <vt:lpstr>TCS Research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TCS in Cloud Computing</dc:title>
  <dc:creator>112956</dc:creator>
  <cp:lastModifiedBy>112956</cp:lastModifiedBy>
  <cp:revision>476</cp:revision>
  <dcterms:created xsi:type="dcterms:W3CDTF">2008-07-15T05:08:04Z</dcterms:created>
  <dcterms:modified xsi:type="dcterms:W3CDTF">2010-11-16T12:47:29Z</dcterms:modified>
</cp:coreProperties>
</file>