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45.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notesMasterIdLst>
    <p:notesMasterId r:id="rId51"/>
  </p:notesMasterIdLst>
  <p:sldIdLst>
    <p:sldId id="258" r:id="rId2"/>
    <p:sldId id="261" r:id="rId3"/>
    <p:sldId id="269" r:id="rId4"/>
    <p:sldId id="318" r:id="rId5"/>
    <p:sldId id="319" r:id="rId6"/>
    <p:sldId id="268" r:id="rId7"/>
    <p:sldId id="320" r:id="rId8"/>
    <p:sldId id="273" r:id="rId9"/>
    <p:sldId id="274" r:id="rId10"/>
    <p:sldId id="321" r:id="rId11"/>
    <p:sldId id="277" r:id="rId12"/>
    <p:sldId id="279" r:id="rId13"/>
    <p:sldId id="322" r:id="rId14"/>
    <p:sldId id="325" r:id="rId15"/>
    <p:sldId id="283" r:id="rId16"/>
    <p:sldId id="263" r:id="rId17"/>
    <p:sldId id="264" r:id="rId18"/>
    <p:sldId id="265" r:id="rId19"/>
    <p:sldId id="284" r:id="rId20"/>
    <p:sldId id="286" r:id="rId21"/>
    <p:sldId id="287" r:id="rId22"/>
    <p:sldId id="327" r:id="rId23"/>
    <p:sldId id="326" r:id="rId24"/>
    <p:sldId id="328" r:id="rId25"/>
    <p:sldId id="295" r:id="rId26"/>
    <p:sldId id="289" r:id="rId27"/>
    <p:sldId id="290" r:id="rId28"/>
    <p:sldId id="291" r:id="rId29"/>
    <p:sldId id="292" r:id="rId30"/>
    <p:sldId id="293" r:id="rId31"/>
    <p:sldId id="299" r:id="rId32"/>
    <p:sldId id="300" r:id="rId33"/>
    <p:sldId id="301" r:id="rId34"/>
    <p:sldId id="302" r:id="rId35"/>
    <p:sldId id="333" r:id="rId36"/>
    <p:sldId id="304" r:id="rId37"/>
    <p:sldId id="303" r:id="rId38"/>
    <p:sldId id="305" r:id="rId39"/>
    <p:sldId id="331" r:id="rId40"/>
    <p:sldId id="306" r:id="rId41"/>
    <p:sldId id="309" r:id="rId42"/>
    <p:sldId id="310" r:id="rId43"/>
    <p:sldId id="311" r:id="rId44"/>
    <p:sldId id="312" r:id="rId45"/>
    <p:sldId id="313" r:id="rId46"/>
    <p:sldId id="314" r:id="rId47"/>
    <p:sldId id="315" r:id="rId48"/>
    <p:sldId id="316" r:id="rId49"/>
    <p:sldId id="332" r:id="rId50"/>
  </p:sldIdLst>
  <p:sldSz cx="12192000" cy="6858000"/>
  <p:notesSz cx="6781800" cy="90678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83483" autoAdjust="0"/>
  </p:normalViewPr>
  <p:slideViewPr>
    <p:cSldViewPr snapToGrid="0">
      <p:cViewPr varScale="1">
        <p:scale>
          <a:sx n="52" d="100"/>
          <a:sy n="52" d="100"/>
        </p:scale>
        <p:origin x="4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Sheet1!$A$2:$A$4</c:f>
              <c:strCache>
                <c:ptCount val="3"/>
                <c:pt idx="0">
                  <c:v>SpecInt</c:v>
                </c:pt>
                <c:pt idx="1">
                  <c:v>kernel-compile</c:v>
                </c:pt>
                <c:pt idx="2">
                  <c:v>apache</c:v>
                </c:pt>
              </c:strCache>
            </c:strRef>
          </c:cat>
          <c:val>
            <c:numRef>
              <c:f>Sheet1!$B$2:$B$4</c:f>
              <c:numCache>
                <c:formatCode>General</c:formatCode>
                <c:ptCount val="3"/>
                <c:pt idx="0">
                  <c:v>2.9</c:v>
                </c:pt>
                <c:pt idx="1">
                  <c:v>27.11</c:v>
                </c:pt>
                <c:pt idx="2">
                  <c:v>123.48</c:v>
                </c:pt>
              </c:numCache>
            </c:numRef>
          </c:val>
        </c:ser>
        <c:dLbls>
          <c:dLblPos val="outEnd"/>
          <c:showLegendKey val="0"/>
          <c:showVal val="1"/>
          <c:showCatName val="0"/>
          <c:showSerName val="0"/>
          <c:showPercent val="0"/>
          <c:showBubbleSize val="0"/>
        </c:dLbls>
        <c:gapWidth val="164"/>
        <c:overlap val="-22"/>
        <c:axId val="97398976"/>
        <c:axId val="97403456"/>
      </c:barChart>
      <c:catAx>
        <c:axId val="97398976"/>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97403456"/>
        <c:crosses val="autoZero"/>
        <c:auto val="1"/>
        <c:lblAlgn val="ctr"/>
        <c:lblOffset val="100"/>
        <c:noMultiLvlLbl val="0"/>
      </c:catAx>
      <c:valAx>
        <c:axId val="97403456"/>
        <c:scaling>
          <c:orientation val="minMax"/>
        </c:scaling>
        <c:delete val="0"/>
        <c:axPos val="l"/>
        <c:title>
          <c:tx>
            <c:rich>
              <a:bodyPr rot="-54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r>
                  <a:rPr lang="en-US" sz="1800" dirty="0" smtClean="0"/>
                  <a:t>Percentage</a:t>
                </a:r>
                <a:r>
                  <a:rPr lang="en-US" sz="1800" baseline="0" dirty="0" smtClean="0"/>
                  <a:t> Overhead over Native</a:t>
                </a:r>
                <a:endParaRPr lang="en-US" sz="1800" dirty="0"/>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7398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SpecInt</c:v>
                </c:pt>
                <c:pt idx="1">
                  <c:v>kernel-compile</c:v>
                </c:pt>
                <c:pt idx="2">
                  <c:v>apache</c:v>
                </c:pt>
                <c:pt idx="3">
                  <c:v>2D-graphics</c:v>
                </c:pt>
                <c:pt idx="4">
                  <c:v>large-RAM</c:v>
                </c:pt>
                <c:pt idx="5">
                  <c:v>forkwait</c:v>
                </c:pt>
              </c:strCache>
            </c:strRef>
          </c:cat>
          <c:val>
            <c:numRef>
              <c:f>Sheet1!$B$2:$B$7</c:f>
              <c:numCache>
                <c:formatCode>General</c:formatCode>
                <c:ptCount val="6"/>
                <c:pt idx="0">
                  <c:v>2.9</c:v>
                </c:pt>
                <c:pt idx="1">
                  <c:v>27.11</c:v>
                </c:pt>
                <c:pt idx="2">
                  <c:v>123.48</c:v>
                </c:pt>
                <c:pt idx="3">
                  <c:v>57.81</c:v>
                </c:pt>
                <c:pt idx="4">
                  <c:v>91.68</c:v>
                </c:pt>
                <c:pt idx="5">
                  <c:v>603.44000000000005</c:v>
                </c:pt>
              </c:numCache>
            </c:numRef>
          </c:val>
        </c:ser>
        <c:dLbls>
          <c:dLblPos val="outEnd"/>
          <c:showLegendKey val="0"/>
          <c:showVal val="1"/>
          <c:showCatName val="0"/>
          <c:showSerName val="0"/>
          <c:showPercent val="0"/>
          <c:showBubbleSize val="0"/>
        </c:dLbls>
        <c:gapWidth val="164"/>
        <c:overlap val="-22"/>
        <c:axId val="140813184"/>
        <c:axId val="140813744"/>
      </c:barChart>
      <c:catAx>
        <c:axId val="140813184"/>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140813744"/>
        <c:crosses val="autoZero"/>
        <c:auto val="1"/>
        <c:lblAlgn val="ctr"/>
        <c:lblOffset val="100"/>
        <c:noMultiLvlLbl val="0"/>
      </c:catAx>
      <c:valAx>
        <c:axId val="140813744"/>
        <c:scaling>
          <c:orientation val="minMax"/>
        </c:scaling>
        <c:delete val="0"/>
        <c:axPos val="l"/>
        <c:title>
          <c:tx>
            <c:rich>
              <a:bodyPr rot="-54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r>
                  <a:rPr lang="en-US" sz="1800" dirty="0" smtClean="0"/>
                  <a:t>Percentage</a:t>
                </a:r>
                <a:r>
                  <a:rPr lang="en-US" sz="1800" baseline="0" dirty="0" smtClean="0"/>
                  <a:t> Overhead over Native</a:t>
                </a:r>
                <a:endParaRPr lang="en-US" sz="1800" dirty="0"/>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08131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Sheet1!$A$2:$A$9</c:f>
              <c:strCache>
                <c:ptCount val="8"/>
                <c:pt idx="0">
                  <c:v>SpecInt</c:v>
                </c:pt>
                <c:pt idx="1">
                  <c:v>kernel-compile</c:v>
                </c:pt>
                <c:pt idx="2">
                  <c:v>apache</c:v>
                </c:pt>
                <c:pt idx="3">
                  <c:v>2D-graphics</c:v>
                </c:pt>
                <c:pt idx="4">
                  <c:v>large-RAM</c:v>
                </c:pt>
                <c:pt idx="5">
                  <c:v>forkwait</c:v>
                </c:pt>
                <c:pt idx="6">
                  <c:v>divzero</c:v>
                </c:pt>
                <c:pt idx="7">
                  <c:v>syscall</c:v>
                </c:pt>
              </c:strCache>
            </c:strRef>
          </c:cat>
          <c:val>
            <c:numRef>
              <c:f>Sheet1!$B$2:$B$9</c:f>
              <c:numCache>
                <c:formatCode>General</c:formatCode>
                <c:ptCount val="8"/>
                <c:pt idx="0">
                  <c:v>2.9</c:v>
                </c:pt>
                <c:pt idx="1">
                  <c:v>27.11</c:v>
                </c:pt>
                <c:pt idx="2">
                  <c:v>123.48</c:v>
                </c:pt>
                <c:pt idx="3">
                  <c:v>57.81</c:v>
                </c:pt>
                <c:pt idx="4">
                  <c:v>91.68</c:v>
                </c:pt>
                <c:pt idx="5">
                  <c:v>603.44000000000005</c:v>
                </c:pt>
                <c:pt idx="6">
                  <c:v>262.54000000000002</c:v>
                </c:pt>
                <c:pt idx="7">
                  <c:v>853.72</c:v>
                </c:pt>
              </c:numCache>
            </c:numRef>
          </c:val>
        </c:ser>
        <c:dLbls>
          <c:dLblPos val="outEnd"/>
          <c:showLegendKey val="0"/>
          <c:showVal val="1"/>
          <c:showCatName val="0"/>
          <c:showSerName val="0"/>
          <c:showPercent val="0"/>
          <c:showBubbleSize val="0"/>
        </c:dLbls>
        <c:gapWidth val="164"/>
        <c:overlap val="-22"/>
        <c:axId val="140815984"/>
        <c:axId val="140816544"/>
      </c:barChart>
      <c:catAx>
        <c:axId val="140815984"/>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140816544"/>
        <c:crosses val="autoZero"/>
        <c:auto val="1"/>
        <c:lblAlgn val="ctr"/>
        <c:lblOffset val="100"/>
        <c:noMultiLvlLbl val="0"/>
      </c:catAx>
      <c:valAx>
        <c:axId val="140816544"/>
        <c:scaling>
          <c:orientation val="minMax"/>
        </c:scaling>
        <c:delete val="0"/>
        <c:axPos val="l"/>
        <c:title>
          <c:tx>
            <c:rich>
              <a:bodyPr rot="-54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r>
                  <a:rPr lang="en-US" sz="1800" dirty="0" smtClean="0"/>
                  <a:t>Percentage</a:t>
                </a:r>
                <a:r>
                  <a:rPr lang="en-US" sz="1800" baseline="0" dirty="0" smtClean="0"/>
                  <a:t> Overhead over Native</a:t>
                </a:r>
                <a:endParaRPr lang="en-US" sz="1800" dirty="0"/>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08159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fileserver</c:v>
                </c:pt>
                <c:pt idx="1">
                  <c:v>webserver</c:v>
                </c:pt>
                <c:pt idx="2">
                  <c:v>webproxy</c:v>
                </c:pt>
                <c:pt idx="3">
                  <c:v>varmail</c:v>
                </c:pt>
                <c:pt idx="4">
                  <c:v>apachebench</c:v>
                </c:pt>
              </c:strCache>
            </c:strRef>
          </c:cat>
          <c:val>
            <c:numRef>
              <c:f>Sheet1!$B$2:$B$6</c:f>
              <c:numCache>
                <c:formatCode>General</c:formatCode>
                <c:ptCount val="5"/>
                <c:pt idx="0">
                  <c:v>212.3</c:v>
                </c:pt>
                <c:pt idx="1">
                  <c:v>351.85</c:v>
                </c:pt>
                <c:pt idx="2">
                  <c:v>325.37</c:v>
                </c:pt>
                <c:pt idx="3">
                  <c:v>44.44</c:v>
                </c:pt>
                <c:pt idx="4">
                  <c:v>184.13</c:v>
                </c:pt>
              </c:numCache>
            </c:numRef>
          </c:val>
        </c:ser>
        <c:dLbls>
          <c:dLblPos val="outEnd"/>
          <c:showLegendKey val="0"/>
          <c:showVal val="1"/>
          <c:showCatName val="0"/>
          <c:showSerName val="0"/>
          <c:showPercent val="0"/>
          <c:showBubbleSize val="0"/>
        </c:dLbls>
        <c:gapWidth val="164"/>
        <c:overlap val="-22"/>
        <c:axId val="140818784"/>
        <c:axId val="140819344"/>
      </c:barChart>
      <c:catAx>
        <c:axId val="140818784"/>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140819344"/>
        <c:crosses val="autoZero"/>
        <c:auto val="1"/>
        <c:lblAlgn val="ctr"/>
        <c:lblOffset val="100"/>
        <c:noMultiLvlLbl val="0"/>
      </c:catAx>
      <c:valAx>
        <c:axId val="140819344"/>
        <c:scaling>
          <c:orientation val="minMax"/>
        </c:scaling>
        <c:delete val="0"/>
        <c:axPos val="l"/>
        <c:title>
          <c:tx>
            <c:rich>
              <a:bodyPr rot="-54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r>
                  <a:rPr lang="en-US" sz="1800" dirty="0" smtClean="0"/>
                  <a:t>Percentage</a:t>
                </a:r>
                <a:r>
                  <a:rPr lang="en-US" sz="1800" baseline="0" dirty="0" smtClean="0"/>
                  <a:t> Overhead over Native</a:t>
                </a:r>
                <a:endParaRPr lang="en-US" sz="1800" dirty="0"/>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08187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fileserver</c:v>
                </c:pt>
                <c:pt idx="1">
                  <c:v>webserver</c:v>
                </c:pt>
                <c:pt idx="2">
                  <c:v>webproxy</c:v>
                </c:pt>
                <c:pt idx="3">
                  <c:v>varmail</c:v>
                </c:pt>
                <c:pt idx="4">
                  <c:v>apachebench</c:v>
                </c:pt>
              </c:strCache>
            </c:strRef>
          </c:cat>
          <c:val>
            <c:numRef>
              <c:f>Sheet1!$B$2:$B$6</c:f>
              <c:numCache>
                <c:formatCode>General</c:formatCode>
                <c:ptCount val="5"/>
                <c:pt idx="0">
                  <c:v>212.3</c:v>
                </c:pt>
                <c:pt idx="1">
                  <c:v>351.85</c:v>
                </c:pt>
                <c:pt idx="2">
                  <c:v>325.37</c:v>
                </c:pt>
                <c:pt idx="3">
                  <c:v>44.44</c:v>
                </c:pt>
                <c:pt idx="4">
                  <c:v>184.13</c:v>
                </c:pt>
              </c:numCache>
            </c:numRef>
          </c:val>
        </c:ser>
        <c:ser>
          <c:idx val="1"/>
          <c:order val="1"/>
          <c:tx>
            <c:strRef>
              <c:f>Sheet1!$C$1</c:f>
              <c:strCache>
                <c:ptCount val="1"/>
                <c:pt idx="0">
                  <c:v>Column1</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fileserver</c:v>
                </c:pt>
                <c:pt idx="1">
                  <c:v>webserver</c:v>
                </c:pt>
                <c:pt idx="2">
                  <c:v>webproxy</c:v>
                </c:pt>
                <c:pt idx="3">
                  <c:v>varmail</c:v>
                </c:pt>
                <c:pt idx="4">
                  <c:v>apachebench</c:v>
                </c:pt>
              </c:strCache>
            </c:strRef>
          </c:cat>
          <c:val>
            <c:numRef>
              <c:f>Sheet1!$C$2:$C$6</c:f>
              <c:numCache>
                <c:formatCode>General</c:formatCode>
                <c:ptCount val="5"/>
                <c:pt idx="0">
                  <c:v>0.36</c:v>
                </c:pt>
                <c:pt idx="1">
                  <c:v>2.19</c:v>
                </c:pt>
                <c:pt idx="2">
                  <c:v>2.44</c:v>
                </c:pt>
                <c:pt idx="3">
                  <c:v>10.6</c:v>
                </c:pt>
                <c:pt idx="4">
                  <c:v>0.42</c:v>
                </c:pt>
              </c:numCache>
            </c:numRef>
          </c:val>
        </c:ser>
        <c:dLbls>
          <c:dLblPos val="outEnd"/>
          <c:showLegendKey val="0"/>
          <c:showVal val="1"/>
          <c:showCatName val="0"/>
          <c:showSerName val="0"/>
          <c:showPercent val="0"/>
          <c:showBubbleSize val="0"/>
        </c:dLbls>
        <c:gapWidth val="164"/>
        <c:overlap val="-22"/>
        <c:axId val="140822144"/>
        <c:axId val="140822704"/>
      </c:barChart>
      <c:catAx>
        <c:axId val="140822144"/>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140822704"/>
        <c:crosses val="autoZero"/>
        <c:auto val="1"/>
        <c:lblAlgn val="ctr"/>
        <c:lblOffset val="100"/>
        <c:noMultiLvlLbl val="0"/>
      </c:catAx>
      <c:valAx>
        <c:axId val="140822704"/>
        <c:scaling>
          <c:orientation val="minMax"/>
        </c:scaling>
        <c:delete val="0"/>
        <c:axPos val="l"/>
        <c:title>
          <c:tx>
            <c:rich>
              <a:bodyPr rot="-54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r>
                  <a:rPr lang="en-US" sz="1800" dirty="0" smtClean="0"/>
                  <a:t>Percentage</a:t>
                </a:r>
                <a:r>
                  <a:rPr lang="en-US" sz="1800" baseline="0" dirty="0" smtClean="0"/>
                  <a:t> Overhead over Native</a:t>
                </a:r>
                <a:endParaRPr lang="en-US" sz="1800" dirty="0"/>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08221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Native</c:v>
                </c:pt>
              </c:strCache>
            </c:strRef>
          </c:tx>
          <c:spPr>
            <a:solidFill>
              <a:schemeClr val="accent1"/>
            </a:solidFill>
            <a:ln>
              <a:noFill/>
            </a:ln>
            <a:effectLst/>
          </c:spPr>
          <c:invertIfNegative val="0"/>
          <c:cat>
            <c:numRef>
              <c:f>Sheet1!$A$2:$A$6</c:f>
              <c:numCache>
                <c:formatCode>General</c:formatCode>
                <c:ptCount val="5"/>
                <c:pt idx="0">
                  <c:v>1</c:v>
                </c:pt>
                <c:pt idx="1">
                  <c:v>2</c:v>
                </c:pt>
                <c:pt idx="2">
                  <c:v>4</c:v>
                </c:pt>
                <c:pt idx="3">
                  <c:v>8</c:v>
                </c:pt>
                <c:pt idx="4">
                  <c:v>12</c:v>
                </c:pt>
              </c:numCache>
            </c:numRef>
          </c:cat>
          <c:val>
            <c:numRef>
              <c:f>Sheet1!$B$2:$B$6</c:f>
              <c:numCache>
                <c:formatCode>General</c:formatCode>
                <c:ptCount val="5"/>
                <c:pt idx="0">
                  <c:v>3088</c:v>
                </c:pt>
                <c:pt idx="1">
                  <c:v>5456</c:v>
                </c:pt>
                <c:pt idx="2">
                  <c:v>6532</c:v>
                </c:pt>
                <c:pt idx="3">
                  <c:v>9532</c:v>
                </c:pt>
                <c:pt idx="4">
                  <c:v>11798</c:v>
                </c:pt>
              </c:numCache>
            </c:numRef>
          </c:val>
        </c:ser>
        <c:ser>
          <c:idx val="1"/>
          <c:order val="1"/>
          <c:tx>
            <c:strRef>
              <c:f>Sheet1!$C$1</c:f>
              <c:strCache>
                <c:ptCount val="1"/>
                <c:pt idx="0">
                  <c:v>BTKernel</c:v>
                </c:pt>
              </c:strCache>
            </c:strRef>
          </c:tx>
          <c:spPr>
            <a:solidFill>
              <a:schemeClr val="accent2"/>
            </a:solidFill>
            <a:ln>
              <a:noFill/>
            </a:ln>
            <a:effectLst/>
          </c:spPr>
          <c:invertIfNegative val="0"/>
          <c:cat>
            <c:numRef>
              <c:f>Sheet1!$A$2:$A$6</c:f>
              <c:numCache>
                <c:formatCode>General</c:formatCode>
                <c:ptCount val="5"/>
                <c:pt idx="0">
                  <c:v>1</c:v>
                </c:pt>
                <c:pt idx="1">
                  <c:v>2</c:v>
                </c:pt>
                <c:pt idx="2">
                  <c:v>4</c:v>
                </c:pt>
                <c:pt idx="3">
                  <c:v>8</c:v>
                </c:pt>
                <c:pt idx="4">
                  <c:v>12</c:v>
                </c:pt>
              </c:numCache>
            </c:numRef>
          </c:cat>
          <c:val>
            <c:numRef>
              <c:f>Sheet1!$C$2:$C$6</c:f>
              <c:numCache>
                <c:formatCode>General</c:formatCode>
                <c:ptCount val="5"/>
                <c:pt idx="0">
                  <c:v>3168</c:v>
                </c:pt>
                <c:pt idx="1">
                  <c:v>5400</c:v>
                </c:pt>
                <c:pt idx="2">
                  <c:v>6505</c:v>
                </c:pt>
                <c:pt idx="3">
                  <c:v>11145</c:v>
                </c:pt>
                <c:pt idx="4">
                  <c:v>10321</c:v>
                </c:pt>
              </c:numCache>
            </c:numRef>
          </c:val>
        </c:ser>
        <c:ser>
          <c:idx val="2"/>
          <c:order val="2"/>
          <c:tx>
            <c:strRef>
              <c:f>Sheet1!$D$1</c:f>
              <c:strCache>
                <c:ptCount val="1"/>
                <c:pt idx="0">
                  <c:v>BTKernel-no-callret</c:v>
                </c:pt>
              </c:strCache>
            </c:strRef>
          </c:tx>
          <c:spPr>
            <a:solidFill>
              <a:schemeClr val="accent3"/>
            </a:solidFill>
            <a:ln>
              <a:noFill/>
            </a:ln>
            <a:effectLst/>
          </c:spPr>
          <c:invertIfNegative val="0"/>
          <c:cat>
            <c:numRef>
              <c:f>Sheet1!$A$2:$A$6</c:f>
              <c:numCache>
                <c:formatCode>General</c:formatCode>
                <c:ptCount val="5"/>
                <c:pt idx="0">
                  <c:v>1</c:v>
                </c:pt>
                <c:pt idx="1">
                  <c:v>2</c:v>
                </c:pt>
                <c:pt idx="2">
                  <c:v>4</c:v>
                </c:pt>
                <c:pt idx="3">
                  <c:v>8</c:v>
                </c:pt>
                <c:pt idx="4">
                  <c:v>12</c:v>
                </c:pt>
              </c:numCache>
            </c:numRef>
          </c:cat>
          <c:val>
            <c:numRef>
              <c:f>Sheet1!$D$2:$D$6</c:f>
              <c:numCache>
                <c:formatCode>General</c:formatCode>
                <c:ptCount val="5"/>
                <c:pt idx="0">
                  <c:v>1829</c:v>
                </c:pt>
                <c:pt idx="1">
                  <c:v>3358</c:v>
                </c:pt>
                <c:pt idx="2">
                  <c:v>6174</c:v>
                </c:pt>
                <c:pt idx="3">
                  <c:v>6527</c:v>
                </c:pt>
                <c:pt idx="4">
                  <c:v>6793</c:v>
                </c:pt>
              </c:numCache>
            </c:numRef>
          </c:val>
        </c:ser>
        <c:dLbls>
          <c:showLegendKey val="0"/>
          <c:showVal val="0"/>
          <c:showCatName val="0"/>
          <c:showSerName val="0"/>
          <c:showPercent val="0"/>
          <c:showBubbleSize val="0"/>
        </c:dLbls>
        <c:gapWidth val="219"/>
        <c:overlap val="-27"/>
        <c:axId val="143112688"/>
        <c:axId val="143113248"/>
      </c:barChart>
      <c:catAx>
        <c:axId val="143112688"/>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2400" dirty="0" smtClean="0"/>
                  <a:t>Number</a:t>
                </a:r>
                <a:r>
                  <a:rPr lang="en-US" sz="2400" baseline="0" dirty="0" smtClean="0"/>
                  <a:t> of Processors</a:t>
                </a:r>
                <a:endParaRPr lang="en-US" sz="2400"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43113248"/>
        <c:crosses val="autoZero"/>
        <c:auto val="1"/>
        <c:lblAlgn val="ctr"/>
        <c:lblOffset val="100"/>
        <c:noMultiLvlLbl val="0"/>
      </c:catAx>
      <c:valAx>
        <c:axId val="1431132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400" dirty="0" smtClean="0"/>
                  <a:t>Throughput (</a:t>
                </a:r>
                <a:r>
                  <a:rPr lang="en-US" sz="2400" dirty="0" err="1" smtClean="0"/>
                  <a:t>MBps</a:t>
                </a:r>
                <a:r>
                  <a:rPr lang="en-US" sz="2400" dirty="0" smtClean="0"/>
                  <a:t>)</a:t>
                </a:r>
                <a:endParaRPr lang="en-US" sz="2400" dirty="0"/>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43112688"/>
        <c:crosses val="autoZero"/>
        <c:crossBetween val="between"/>
        <c:dispUnits>
          <c:builtInUnit val="thousands"/>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Native</c:v>
                </c:pt>
              </c:strCache>
            </c:strRef>
          </c:tx>
          <c:spPr>
            <a:solidFill>
              <a:schemeClr val="accent1"/>
            </a:solidFill>
            <a:ln>
              <a:noFill/>
            </a:ln>
            <a:effectLst/>
          </c:spPr>
          <c:invertIfNegative val="0"/>
          <c:cat>
            <c:numRef>
              <c:f>Sheet1!$A$2:$A$5</c:f>
              <c:numCache>
                <c:formatCode>General</c:formatCode>
                <c:ptCount val="4"/>
                <c:pt idx="0">
                  <c:v>1</c:v>
                </c:pt>
                <c:pt idx="1">
                  <c:v>4</c:v>
                </c:pt>
                <c:pt idx="2">
                  <c:v>8</c:v>
                </c:pt>
                <c:pt idx="3">
                  <c:v>12</c:v>
                </c:pt>
              </c:numCache>
            </c:numRef>
          </c:cat>
          <c:val>
            <c:numRef>
              <c:f>Sheet1!$B$2:$B$5</c:f>
              <c:numCache>
                <c:formatCode>General</c:formatCode>
                <c:ptCount val="4"/>
                <c:pt idx="0">
                  <c:v>15279</c:v>
                </c:pt>
                <c:pt idx="1">
                  <c:v>21393</c:v>
                </c:pt>
                <c:pt idx="2">
                  <c:v>34101</c:v>
                </c:pt>
                <c:pt idx="3">
                  <c:v>37131</c:v>
                </c:pt>
              </c:numCache>
            </c:numRef>
          </c:val>
        </c:ser>
        <c:ser>
          <c:idx val="1"/>
          <c:order val="1"/>
          <c:tx>
            <c:strRef>
              <c:f>Sheet1!$C$1</c:f>
              <c:strCache>
                <c:ptCount val="1"/>
                <c:pt idx="0">
                  <c:v>BTKernel</c:v>
                </c:pt>
              </c:strCache>
            </c:strRef>
          </c:tx>
          <c:spPr>
            <a:solidFill>
              <a:schemeClr val="accent2"/>
            </a:solidFill>
            <a:ln>
              <a:noFill/>
            </a:ln>
            <a:effectLst/>
          </c:spPr>
          <c:invertIfNegative val="0"/>
          <c:cat>
            <c:numRef>
              <c:f>Sheet1!$A$2:$A$5</c:f>
              <c:numCache>
                <c:formatCode>General</c:formatCode>
                <c:ptCount val="4"/>
                <c:pt idx="0">
                  <c:v>1</c:v>
                </c:pt>
                <c:pt idx="1">
                  <c:v>4</c:v>
                </c:pt>
                <c:pt idx="2">
                  <c:v>8</c:v>
                </c:pt>
                <c:pt idx="3">
                  <c:v>12</c:v>
                </c:pt>
              </c:numCache>
            </c:numRef>
          </c:cat>
          <c:val>
            <c:numRef>
              <c:f>Sheet1!$C$2:$C$5</c:f>
              <c:numCache>
                <c:formatCode>General</c:formatCode>
                <c:ptCount val="4"/>
                <c:pt idx="0">
                  <c:v>14348</c:v>
                </c:pt>
                <c:pt idx="1">
                  <c:v>21317</c:v>
                </c:pt>
                <c:pt idx="2">
                  <c:v>35517</c:v>
                </c:pt>
                <c:pt idx="3">
                  <c:v>35158</c:v>
                </c:pt>
              </c:numCache>
            </c:numRef>
          </c:val>
        </c:ser>
        <c:ser>
          <c:idx val="2"/>
          <c:order val="2"/>
          <c:tx>
            <c:strRef>
              <c:f>Sheet1!$D$1</c:f>
              <c:strCache>
                <c:ptCount val="1"/>
                <c:pt idx="0">
                  <c:v>BTKernel-no-callret</c:v>
                </c:pt>
              </c:strCache>
            </c:strRef>
          </c:tx>
          <c:spPr>
            <a:solidFill>
              <a:schemeClr val="accent3"/>
            </a:solidFill>
            <a:ln>
              <a:noFill/>
            </a:ln>
            <a:effectLst/>
          </c:spPr>
          <c:invertIfNegative val="0"/>
          <c:cat>
            <c:numRef>
              <c:f>Sheet1!$A$2:$A$5</c:f>
              <c:numCache>
                <c:formatCode>General</c:formatCode>
                <c:ptCount val="4"/>
                <c:pt idx="0">
                  <c:v>1</c:v>
                </c:pt>
                <c:pt idx="1">
                  <c:v>4</c:v>
                </c:pt>
                <c:pt idx="2">
                  <c:v>8</c:v>
                </c:pt>
                <c:pt idx="3">
                  <c:v>12</c:v>
                </c:pt>
              </c:numCache>
            </c:numRef>
          </c:cat>
          <c:val>
            <c:numRef>
              <c:f>Sheet1!$D$2:$D$5</c:f>
              <c:numCache>
                <c:formatCode>General</c:formatCode>
                <c:ptCount val="4"/>
                <c:pt idx="0">
                  <c:v>12335</c:v>
                </c:pt>
                <c:pt idx="1">
                  <c:v>15718</c:v>
                </c:pt>
                <c:pt idx="2">
                  <c:v>18727</c:v>
                </c:pt>
                <c:pt idx="3">
                  <c:v>20293</c:v>
                </c:pt>
              </c:numCache>
            </c:numRef>
          </c:val>
        </c:ser>
        <c:dLbls>
          <c:showLegendKey val="0"/>
          <c:showVal val="0"/>
          <c:showCatName val="0"/>
          <c:showSerName val="0"/>
          <c:showPercent val="0"/>
          <c:showBubbleSize val="0"/>
        </c:dLbls>
        <c:gapWidth val="219"/>
        <c:overlap val="-27"/>
        <c:axId val="143116608"/>
        <c:axId val="143117168"/>
      </c:barChart>
      <c:catAx>
        <c:axId val="143116608"/>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400" dirty="0" smtClean="0"/>
                  <a:t>Number of Processors</a:t>
                </a:r>
                <a:endParaRPr lang="en-US" sz="2400" dirty="0"/>
              </a:p>
            </c:rich>
          </c:tx>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43117168"/>
        <c:crosses val="autoZero"/>
        <c:auto val="1"/>
        <c:lblAlgn val="ctr"/>
        <c:lblOffset val="100"/>
        <c:noMultiLvlLbl val="0"/>
      </c:catAx>
      <c:valAx>
        <c:axId val="143117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400" dirty="0" smtClean="0"/>
                  <a:t>Throughput (ops/s)</a:t>
                </a:r>
                <a:endParaRPr lang="en-US" sz="2400" dirty="0"/>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43116608"/>
        <c:crosses val="autoZero"/>
        <c:crossBetween val="between"/>
        <c:dispUnits>
          <c:builtInUnit val="thousands"/>
          <c:dispUnitsLbl>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Native</c:v>
                </c:pt>
              </c:strCache>
            </c:strRef>
          </c:tx>
          <c:spPr>
            <a:solidFill>
              <a:schemeClr val="accent1"/>
            </a:solidFill>
            <a:ln>
              <a:noFill/>
            </a:ln>
            <a:effectLst/>
          </c:spPr>
          <c:invertIfNegative val="0"/>
          <c:cat>
            <c:strRef>
              <c:f>Sheet1!$A$2:$A$4</c:f>
              <c:strCache>
                <c:ptCount val="3"/>
                <c:pt idx="0">
                  <c:v>execve</c:v>
                </c:pt>
                <c:pt idx="1">
                  <c:v>exit</c:v>
                </c:pt>
                <c:pt idx="2">
                  <c:v>sh</c:v>
                </c:pt>
              </c:strCache>
            </c:strRef>
          </c:cat>
          <c:val>
            <c:numRef>
              <c:f>Sheet1!$B$2:$B$4</c:f>
              <c:numCache>
                <c:formatCode>General</c:formatCode>
                <c:ptCount val="3"/>
                <c:pt idx="0">
                  <c:v>279</c:v>
                </c:pt>
                <c:pt idx="1">
                  <c:v>80</c:v>
                </c:pt>
                <c:pt idx="2">
                  <c:v>661</c:v>
                </c:pt>
              </c:numCache>
            </c:numRef>
          </c:val>
        </c:ser>
        <c:ser>
          <c:idx val="1"/>
          <c:order val="1"/>
          <c:tx>
            <c:strRef>
              <c:f>Sheet1!$C$1</c:f>
              <c:strCache>
                <c:ptCount val="1"/>
                <c:pt idx="0">
                  <c:v>BTKernel</c:v>
                </c:pt>
              </c:strCache>
            </c:strRef>
          </c:tx>
          <c:spPr>
            <a:solidFill>
              <a:schemeClr val="accent2"/>
            </a:solidFill>
            <a:ln>
              <a:noFill/>
            </a:ln>
            <a:effectLst/>
          </c:spPr>
          <c:invertIfNegative val="0"/>
          <c:cat>
            <c:strRef>
              <c:f>Sheet1!$A$2:$A$4</c:f>
              <c:strCache>
                <c:ptCount val="3"/>
                <c:pt idx="0">
                  <c:v>execve</c:v>
                </c:pt>
                <c:pt idx="1">
                  <c:v>exit</c:v>
                </c:pt>
                <c:pt idx="2">
                  <c:v>sh</c:v>
                </c:pt>
              </c:strCache>
            </c:strRef>
          </c:cat>
          <c:val>
            <c:numRef>
              <c:f>Sheet1!$C$2:$C$4</c:f>
              <c:numCache>
                <c:formatCode>General</c:formatCode>
                <c:ptCount val="3"/>
                <c:pt idx="0">
                  <c:v>274</c:v>
                </c:pt>
                <c:pt idx="1">
                  <c:v>79</c:v>
                </c:pt>
                <c:pt idx="2">
                  <c:v>653</c:v>
                </c:pt>
              </c:numCache>
            </c:numRef>
          </c:val>
        </c:ser>
        <c:ser>
          <c:idx val="2"/>
          <c:order val="2"/>
          <c:tx>
            <c:strRef>
              <c:f>Sheet1!$D$1</c:f>
              <c:strCache>
                <c:ptCount val="1"/>
                <c:pt idx="0">
                  <c:v>BTKernel-no-callret</c:v>
                </c:pt>
              </c:strCache>
            </c:strRef>
          </c:tx>
          <c:spPr>
            <a:solidFill>
              <a:schemeClr val="accent3"/>
            </a:solidFill>
            <a:ln>
              <a:noFill/>
            </a:ln>
            <a:effectLst/>
          </c:spPr>
          <c:invertIfNegative val="0"/>
          <c:cat>
            <c:strRef>
              <c:f>Sheet1!$A$2:$A$4</c:f>
              <c:strCache>
                <c:ptCount val="3"/>
                <c:pt idx="0">
                  <c:v>execve</c:v>
                </c:pt>
                <c:pt idx="1">
                  <c:v>exit</c:v>
                </c:pt>
                <c:pt idx="2">
                  <c:v>sh</c:v>
                </c:pt>
              </c:strCache>
            </c:strRef>
          </c:cat>
          <c:val>
            <c:numRef>
              <c:f>Sheet1!$D$2:$D$4</c:f>
              <c:numCache>
                <c:formatCode>General</c:formatCode>
                <c:ptCount val="3"/>
                <c:pt idx="0">
                  <c:v>514</c:v>
                </c:pt>
                <c:pt idx="1">
                  <c:v>153</c:v>
                </c:pt>
                <c:pt idx="2">
                  <c:v>1162</c:v>
                </c:pt>
              </c:numCache>
            </c:numRef>
          </c:val>
        </c:ser>
        <c:dLbls>
          <c:showLegendKey val="0"/>
          <c:showVal val="0"/>
          <c:showCatName val="0"/>
          <c:showSerName val="0"/>
          <c:showPercent val="0"/>
          <c:showBubbleSize val="0"/>
        </c:dLbls>
        <c:gapWidth val="219"/>
        <c:overlap val="-27"/>
        <c:axId val="143120528"/>
        <c:axId val="143121088"/>
      </c:barChart>
      <c:catAx>
        <c:axId val="143120528"/>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2400" dirty="0" err="1" smtClean="0"/>
                  <a:t>lmbench</a:t>
                </a:r>
                <a:r>
                  <a:rPr lang="en-US" sz="2400" baseline="0" dirty="0" smtClean="0"/>
                  <a:t> </a:t>
                </a:r>
                <a:r>
                  <a:rPr lang="en-US" sz="2400" baseline="0" dirty="0" err="1" smtClean="0"/>
                  <a:t>m</a:t>
                </a:r>
                <a:r>
                  <a:rPr lang="en-US" sz="2400" dirty="0" err="1" smtClean="0"/>
                  <a:t>icrobenchmark</a:t>
                </a: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43121088"/>
        <c:crosses val="autoZero"/>
        <c:auto val="1"/>
        <c:lblAlgn val="ctr"/>
        <c:lblOffset val="100"/>
        <c:noMultiLvlLbl val="0"/>
      </c:catAx>
      <c:valAx>
        <c:axId val="1431210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dirty="0" smtClean="0"/>
                  <a:t>Time </a:t>
                </a:r>
                <a:r>
                  <a:rPr lang="en-US" sz="2000" smtClean="0"/>
                  <a:t>(Microseconds)</a:t>
                </a:r>
                <a:endParaRPr lang="en-US" sz="2000" dirty="0"/>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43120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38780" cy="454964"/>
          </a:xfrm>
          <a:prstGeom prst="rect">
            <a:avLst/>
          </a:prstGeom>
        </p:spPr>
        <p:txBody>
          <a:bodyPr vert="horz" lIns="90562" tIns="45281" rIns="90562" bIns="45281" rtlCol="0"/>
          <a:lstStyle>
            <a:lvl1pPr algn="l">
              <a:defRPr sz="1200"/>
            </a:lvl1pPr>
          </a:lstStyle>
          <a:p>
            <a:endParaRPr lang="en-US"/>
          </a:p>
        </p:txBody>
      </p:sp>
      <p:sp>
        <p:nvSpPr>
          <p:cNvPr id="3" name="Date Placeholder 2"/>
          <p:cNvSpPr>
            <a:spLocks noGrp="1"/>
          </p:cNvSpPr>
          <p:nvPr>
            <p:ph type="dt" idx="1"/>
          </p:nvPr>
        </p:nvSpPr>
        <p:spPr>
          <a:xfrm>
            <a:off x="3841450" y="1"/>
            <a:ext cx="2938780" cy="454964"/>
          </a:xfrm>
          <a:prstGeom prst="rect">
            <a:avLst/>
          </a:prstGeom>
        </p:spPr>
        <p:txBody>
          <a:bodyPr vert="horz" lIns="90562" tIns="45281" rIns="90562" bIns="45281" rtlCol="0"/>
          <a:lstStyle>
            <a:lvl1pPr algn="r">
              <a:defRPr sz="1200"/>
            </a:lvl1pPr>
          </a:lstStyle>
          <a:p>
            <a:fld id="{C01FF759-85FC-497D-9E95-8CE23BC960E6}" type="datetimeFigureOut">
              <a:rPr lang="en-US" smtClean="0"/>
              <a:t>11/8/2013</a:t>
            </a:fld>
            <a:endParaRPr lang="en-US"/>
          </a:p>
        </p:txBody>
      </p:sp>
      <p:sp>
        <p:nvSpPr>
          <p:cNvPr id="4" name="Slide Image Placeholder 3"/>
          <p:cNvSpPr>
            <a:spLocks noGrp="1" noRot="1" noChangeAspect="1"/>
          </p:cNvSpPr>
          <p:nvPr>
            <p:ph type="sldImg" idx="2"/>
          </p:nvPr>
        </p:nvSpPr>
        <p:spPr>
          <a:xfrm>
            <a:off x="671513" y="1133475"/>
            <a:ext cx="5438775" cy="3060700"/>
          </a:xfrm>
          <a:prstGeom prst="rect">
            <a:avLst/>
          </a:prstGeom>
          <a:noFill/>
          <a:ln w="12700">
            <a:solidFill>
              <a:prstClr val="black"/>
            </a:solidFill>
          </a:ln>
        </p:spPr>
        <p:txBody>
          <a:bodyPr vert="horz" lIns="90562" tIns="45281" rIns="90562" bIns="45281" rtlCol="0" anchor="ctr"/>
          <a:lstStyle/>
          <a:p>
            <a:endParaRPr lang="en-US"/>
          </a:p>
        </p:txBody>
      </p:sp>
      <p:sp>
        <p:nvSpPr>
          <p:cNvPr id="5" name="Notes Placeholder 4"/>
          <p:cNvSpPr>
            <a:spLocks noGrp="1"/>
          </p:cNvSpPr>
          <p:nvPr>
            <p:ph type="body" sz="quarter" idx="3"/>
          </p:nvPr>
        </p:nvSpPr>
        <p:spPr>
          <a:xfrm>
            <a:off x="678180" y="4363879"/>
            <a:ext cx="5425440" cy="3570447"/>
          </a:xfrm>
          <a:prstGeom prst="rect">
            <a:avLst/>
          </a:prstGeom>
        </p:spPr>
        <p:txBody>
          <a:bodyPr vert="horz" lIns="90562" tIns="45281" rIns="90562" bIns="452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12837"/>
            <a:ext cx="2938780" cy="454963"/>
          </a:xfrm>
          <a:prstGeom prst="rect">
            <a:avLst/>
          </a:prstGeom>
        </p:spPr>
        <p:txBody>
          <a:bodyPr vert="horz" lIns="90562" tIns="45281" rIns="90562" bIns="45281" rtlCol="0" anchor="b"/>
          <a:lstStyle>
            <a:lvl1pPr algn="l">
              <a:defRPr sz="1200"/>
            </a:lvl1pPr>
          </a:lstStyle>
          <a:p>
            <a:endParaRPr lang="en-US"/>
          </a:p>
        </p:txBody>
      </p:sp>
      <p:sp>
        <p:nvSpPr>
          <p:cNvPr id="7" name="Slide Number Placeholder 6"/>
          <p:cNvSpPr>
            <a:spLocks noGrp="1"/>
          </p:cNvSpPr>
          <p:nvPr>
            <p:ph type="sldNum" sz="quarter" idx="5"/>
          </p:nvPr>
        </p:nvSpPr>
        <p:spPr>
          <a:xfrm>
            <a:off x="3841450" y="8612837"/>
            <a:ext cx="2938780" cy="454963"/>
          </a:xfrm>
          <a:prstGeom prst="rect">
            <a:avLst/>
          </a:prstGeom>
        </p:spPr>
        <p:txBody>
          <a:bodyPr vert="horz" lIns="90562" tIns="45281" rIns="90562" bIns="45281" rtlCol="0" anchor="b"/>
          <a:lstStyle>
            <a:lvl1pPr algn="r">
              <a:defRPr sz="1200"/>
            </a:lvl1pPr>
          </a:lstStyle>
          <a:p>
            <a:fld id="{6CF657D8-9F33-46EA-A13B-ED6877901896}" type="slidenum">
              <a:rPr lang="en-US" smtClean="0"/>
              <a:t>‹#›</a:t>
            </a:fld>
            <a:endParaRPr lang="en-US"/>
          </a:p>
        </p:txBody>
      </p:sp>
    </p:spTree>
    <p:extLst>
      <p:ext uri="{BB962C8B-B14F-4D97-AF65-F5344CB8AC3E}">
        <p14:creationId xmlns:p14="http://schemas.microsoft.com/office/powerpoint/2010/main" val="607838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1</a:t>
            </a:fld>
            <a:endParaRPr lang="en-US"/>
          </a:p>
        </p:txBody>
      </p:sp>
    </p:spTree>
    <p:extLst>
      <p:ext uri="{BB962C8B-B14F-4D97-AF65-F5344CB8AC3E}">
        <p14:creationId xmlns:p14="http://schemas.microsoft.com/office/powerpoint/2010/main" val="4171958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second thing that the dispatcher does is emulating precise exceptions.</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10</a:t>
            </a:fld>
            <a:endParaRPr lang="en-US"/>
          </a:p>
        </p:txBody>
      </p:sp>
    </p:spTree>
    <p:extLst>
      <p:ext uri="{BB962C8B-B14F-4D97-AF65-F5344CB8AC3E}">
        <p14:creationId xmlns:p14="http://schemas.microsoft.com/office/powerpoint/2010/main" val="402768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precise exception is the property of an architecture, whereby the hardware guarantees that before the execution of an exception handler, all instructions up to the executing instruction should have executed and everything afterwards must not have executed.</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11</a:t>
            </a:fld>
            <a:endParaRPr lang="en-US"/>
          </a:p>
        </p:txBody>
      </p:sp>
    </p:spTree>
    <p:extLst>
      <p:ext uri="{BB962C8B-B14F-4D97-AF65-F5344CB8AC3E}">
        <p14:creationId xmlns:p14="http://schemas.microsoft.com/office/powerpoint/2010/main" val="3284265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 if an exception</a:t>
            </a:r>
            <a:r>
              <a:rPr lang="en-US" baseline="0" dirty="0" smtClean="0"/>
              <a:t> occurred in the middle of the execution of a push instruction, all earlier changes made by this instruction are undone, or rolled back, before transferring control to the exception handler.</a:t>
            </a:r>
          </a:p>
          <a:p>
            <a:r>
              <a:rPr lang="en-US" baseline="0" dirty="0" smtClean="0"/>
              <a:t/>
            </a:r>
            <a:br>
              <a:rPr lang="en-US" baseline="0" dirty="0" smtClean="0"/>
            </a:br>
            <a:r>
              <a:rPr lang="en-US" baseline="0" dirty="0" smtClean="0"/>
              <a:t>In a binary translated environment, a single guest instruction could be translated to multiple host instructions. If an exception occurs at one of these host instructions, all state updates made by the previous instructions need to be rolled back. This involves not just a direct cost of emulating the precise exception, but also the indirect cost of having to structure a translation such that it can be rolled back.</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12</a:t>
            </a:fld>
            <a:endParaRPr lang="en-US"/>
          </a:p>
        </p:txBody>
      </p:sp>
    </p:spTree>
    <p:extLst>
      <p:ext uri="{BB962C8B-B14F-4D97-AF65-F5344CB8AC3E}">
        <p14:creationId xmlns:p14="http://schemas.microsoft.com/office/powerpoint/2010/main" val="39788315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Finally, a binary translator needs to provide the guarantee of precise interrupts. This is a guarantee by the translator that the execution of an interrupt handler will only commence at a valid guest instruction boundary.</a:t>
            </a:r>
          </a:p>
          <a:p>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13</a:t>
            </a:fld>
            <a:endParaRPr lang="en-US"/>
          </a:p>
        </p:txBody>
      </p:sp>
    </p:spTree>
    <p:extLst>
      <p:ext uri="{BB962C8B-B14F-4D97-AF65-F5344CB8AC3E}">
        <p14:creationId xmlns:p14="http://schemas.microsoft.com/office/powerpoint/2010/main" val="32138320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619">
              <a:defRPr/>
            </a:pPr>
            <a:r>
              <a:rPr lang="en-US" dirty="0" smtClean="0"/>
              <a:t>Thus,</a:t>
            </a:r>
            <a:r>
              <a:rPr lang="en-US" baseline="0" dirty="0" smtClean="0"/>
              <a:t> if an interrupt was received in the middle of the emulation of a push instruction, the interrupt is “delayed” till the next guest instruction boundary. The implementation of delaying an interrupt involves incurring extra traps and invalidations of the code cache, and is expensive.</a:t>
            </a:r>
          </a:p>
          <a:p>
            <a:pPr defTabSz="905619">
              <a:defRPr/>
            </a:pPr>
            <a:endParaRPr lang="en-US" baseline="0" dirty="0" smtClean="0"/>
          </a:p>
          <a:p>
            <a:pPr defTabSz="905619">
              <a:defRPr/>
            </a:pPr>
            <a:r>
              <a:rPr lang="en-US" dirty="0" smtClean="0"/>
              <a:t>Overall, while</a:t>
            </a:r>
            <a:r>
              <a:rPr lang="en-US" baseline="0" dirty="0" smtClean="0"/>
              <a:t> these mechanisms are necessary to guarantee complete transparency, they also result in significant overhead.</a:t>
            </a:r>
            <a:endParaRPr lang="en-US" dirty="0" smtClean="0"/>
          </a:p>
        </p:txBody>
      </p:sp>
      <p:sp>
        <p:nvSpPr>
          <p:cNvPr id="4" name="Slide Number Placeholder 3"/>
          <p:cNvSpPr>
            <a:spLocks noGrp="1"/>
          </p:cNvSpPr>
          <p:nvPr>
            <p:ph type="sldNum" sz="quarter" idx="10"/>
          </p:nvPr>
        </p:nvSpPr>
        <p:spPr/>
        <p:txBody>
          <a:bodyPr/>
          <a:lstStyle/>
          <a:p>
            <a:fld id="{6CF657D8-9F33-46EA-A13B-ED6877901896}" type="slidenum">
              <a:rPr lang="en-US" smtClean="0"/>
              <a:t>14</a:t>
            </a:fld>
            <a:endParaRPr lang="en-US"/>
          </a:p>
        </p:txBody>
      </p:sp>
    </p:spTree>
    <p:extLst>
      <p:ext uri="{BB962C8B-B14F-4D97-AF65-F5344CB8AC3E}">
        <p14:creationId xmlns:p14="http://schemas.microsoft.com/office/powerpoint/2010/main" val="2588436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an end result, applications with high interrupt and exception</a:t>
            </a:r>
            <a:r>
              <a:rPr lang="en-US" baseline="0" dirty="0" smtClean="0"/>
              <a:t> activity exhibit large DBT overheads.</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15</a:t>
            </a:fld>
            <a:endParaRPr lang="en-US"/>
          </a:p>
        </p:txBody>
      </p:sp>
    </p:spTree>
    <p:extLst>
      <p:ext uri="{BB962C8B-B14F-4D97-AF65-F5344CB8AC3E}">
        <p14:creationId xmlns:p14="http://schemas.microsoft.com/office/powerpoint/2010/main" val="9148161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some data from Adams</a:t>
            </a:r>
            <a:r>
              <a:rPr lang="en-US" baseline="0" dirty="0" smtClean="0"/>
              <a:t> and </a:t>
            </a:r>
            <a:r>
              <a:rPr lang="en-US" baseline="0" dirty="0" err="1" smtClean="0"/>
              <a:t>Ogesen’s</a:t>
            </a:r>
            <a:r>
              <a:rPr lang="en-US" baseline="0" dirty="0" smtClean="0"/>
              <a:t> paper from </a:t>
            </a:r>
            <a:r>
              <a:rPr lang="en-US" baseline="0" dirty="0" err="1" smtClean="0"/>
              <a:t>Vmware</a:t>
            </a:r>
            <a:r>
              <a:rPr lang="en-US" baseline="0" dirty="0" smtClean="0"/>
              <a:t> in ASPLOS 2006, where they reported up to 123% DBT overhead for an Apache webserver. Notice that applications that incur fewer interrupts show less overhead. For example, the compute-intensive SPEC </a:t>
            </a:r>
            <a:r>
              <a:rPr lang="en-US" baseline="0" dirty="0" err="1" smtClean="0"/>
              <a:t>Int</a:t>
            </a:r>
            <a:r>
              <a:rPr lang="en-US" baseline="0" dirty="0" smtClean="0"/>
              <a:t> benchmark suite shows only 2.9% overhead, while compiling a Linux kernel exhibits around 27% overhead. Notice that the overhead is largely proportional to the interrupt activity of the workload. While Apache experiences a large number of interrupts due to network activity, </a:t>
            </a:r>
            <a:r>
              <a:rPr lang="en-US" baseline="0" dirty="0" err="1" smtClean="0"/>
              <a:t>SPECInt</a:t>
            </a:r>
            <a:r>
              <a:rPr lang="en-US" baseline="0" dirty="0" smtClean="0"/>
              <a:t> experiences almost no interrupts, except perhaps the timer interrupt. Also note that in all these experiments, only the kernel’s code is translated and the user-level code is run natively or untranslated.</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16</a:t>
            </a:fld>
            <a:endParaRPr lang="en-US"/>
          </a:p>
        </p:txBody>
      </p:sp>
    </p:spTree>
    <p:extLst>
      <p:ext uri="{BB962C8B-B14F-4D97-AF65-F5344CB8AC3E}">
        <p14:creationId xmlns:p14="http://schemas.microsoft.com/office/powerpoint/2010/main" val="19999529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same paper also showed overhead</a:t>
            </a:r>
            <a:r>
              <a:rPr lang="en-US" baseline="0" dirty="0" smtClean="0"/>
              <a:t> results on </a:t>
            </a:r>
            <a:r>
              <a:rPr lang="en-US" baseline="0" dirty="0" err="1" smtClean="0"/>
              <a:t>microbenchmarks</a:t>
            </a:r>
            <a:r>
              <a:rPr lang="en-US" baseline="0" dirty="0" smtClean="0"/>
              <a:t>, which make it clearer that the overhead if largely correlated to the interrupt and exception activity. For example, the </a:t>
            </a:r>
            <a:r>
              <a:rPr lang="en-US" baseline="0" dirty="0" err="1" smtClean="0"/>
              <a:t>largeRAM</a:t>
            </a:r>
            <a:r>
              <a:rPr lang="en-US" baseline="0" dirty="0" smtClean="0"/>
              <a:t> </a:t>
            </a:r>
            <a:r>
              <a:rPr lang="en-US" baseline="0" dirty="0" err="1" smtClean="0"/>
              <a:t>microbenchmark</a:t>
            </a:r>
            <a:r>
              <a:rPr lang="en-US" baseline="0" dirty="0" smtClean="0"/>
              <a:t> results in a large number of page faults, and shows roughly 90% overhead over native. Similarly the </a:t>
            </a:r>
            <a:r>
              <a:rPr lang="en-US" baseline="0" dirty="0" err="1" smtClean="0"/>
              <a:t>forkwait</a:t>
            </a:r>
            <a:r>
              <a:rPr lang="en-US" baseline="0" dirty="0" smtClean="0"/>
              <a:t> </a:t>
            </a:r>
            <a:r>
              <a:rPr lang="en-US" baseline="0" dirty="0" err="1" smtClean="0"/>
              <a:t>microbenchmark</a:t>
            </a:r>
            <a:r>
              <a:rPr lang="en-US" baseline="0" dirty="0" smtClean="0"/>
              <a:t>, which involves forking a large number of processes before joining them exhibits 600% or 6x overhead, due to the large exception activity in this </a:t>
            </a:r>
            <a:r>
              <a:rPr lang="en-US" baseline="0" dirty="0" err="1" smtClean="0"/>
              <a:t>microbenchmark</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17</a:t>
            </a:fld>
            <a:endParaRPr lang="en-US"/>
          </a:p>
        </p:txBody>
      </p:sp>
    </p:spTree>
    <p:extLst>
      <p:ext uri="{BB962C8B-B14F-4D97-AF65-F5344CB8AC3E}">
        <p14:creationId xmlns:p14="http://schemas.microsoft.com/office/powerpoint/2010/main" val="37233618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becomes</a:t>
            </a:r>
            <a:r>
              <a:rPr lang="en-US" baseline="0" dirty="0" smtClean="0"/>
              <a:t> even clearer with “</a:t>
            </a:r>
            <a:r>
              <a:rPr lang="en-US" baseline="0" dirty="0" err="1" smtClean="0"/>
              <a:t>nanobenchmarks</a:t>
            </a:r>
            <a:r>
              <a:rPr lang="en-US" baseline="0" dirty="0" smtClean="0"/>
              <a:t>”, wherein one </a:t>
            </a:r>
            <a:r>
              <a:rPr lang="en-US" baseline="0" dirty="0" err="1" smtClean="0"/>
              <a:t>opcode</a:t>
            </a:r>
            <a:r>
              <a:rPr lang="en-US" baseline="0" dirty="0" smtClean="0"/>
              <a:t> is repeatedly run in a loop. In this case, I show two </a:t>
            </a:r>
            <a:r>
              <a:rPr lang="en-US" baseline="0" dirty="0" err="1" smtClean="0"/>
              <a:t>nanobenchmarks</a:t>
            </a:r>
            <a:r>
              <a:rPr lang="en-US" baseline="0" dirty="0" smtClean="0"/>
              <a:t>: </a:t>
            </a:r>
            <a:r>
              <a:rPr lang="en-US" baseline="0" dirty="0" err="1" smtClean="0"/>
              <a:t>divzero</a:t>
            </a:r>
            <a:r>
              <a:rPr lang="en-US" baseline="0" dirty="0" smtClean="0"/>
              <a:t>, which executes an instruction that causes a div-by-zero exception, and </a:t>
            </a:r>
            <a:r>
              <a:rPr lang="en-US" baseline="0" dirty="0" err="1" smtClean="0"/>
              <a:t>syscall</a:t>
            </a:r>
            <a:r>
              <a:rPr lang="en-US" baseline="0" dirty="0" smtClean="0"/>
              <a:t> that invokes a software interrupt. Translation overheads for the two are 260% and 850% respectively, confirming that exceptions and interrupts are the primary culprits behind the translation overheads.</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18</a:t>
            </a:fld>
            <a:endParaRPr lang="en-US"/>
          </a:p>
        </p:txBody>
      </p:sp>
    </p:spTree>
    <p:extLst>
      <p:ext uri="{BB962C8B-B14F-4D97-AF65-F5344CB8AC3E}">
        <p14:creationId xmlns:p14="http://schemas.microsoft.com/office/powerpoint/2010/main" val="14117968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 overhead</a:t>
            </a:r>
            <a:r>
              <a:rPr lang="en-US" baseline="0" dirty="0" smtClean="0"/>
              <a:t>s have been reported in another work on kernel-level binary translation, </a:t>
            </a:r>
            <a:r>
              <a:rPr lang="en-US" baseline="0" dirty="0" err="1" smtClean="0"/>
              <a:t>DynamoRio</a:t>
            </a:r>
            <a:r>
              <a:rPr lang="en-US" baseline="0" dirty="0" smtClean="0"/>
              <a:t> Kernel or DRK, published at ASPLOS 2012. They reported up to 350% overhead for workloads like fileserver, webserver, </a:t>
            </a:r>
            <a:r>
              <a:rPr lang="en-US" baseline="0" dirty="0" err="1" smtClean="0"/>
              <a:t>webproxy</a:t>
            </a:r>
            <a:r>
              <a:rPr lang="en-US" baseline="0" dirty="0" smtClean="0"/>
              <a:t>, and apache. These overheads were also attributed to the overheads of interrupt and exception handling.</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19</a:t>
            </a:fld>
            <a:endParaRPr lang="en-US"/>
          </a:p>
        </p:txBody>
      </p:sp>
    </p:spTree>
    <p:extLst>
      <p:ext uri="{BB962C8B-B14F-4D97-AF65-F5344CB8AC3E}">
        <p14:creationId xmlns:p14="http://schemas.microsoft.com/office/powerpoint/2010/main" val="3659284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Firstly, what</a:t>
            </a:r>
            <a:r>
              <a:rPr lang="en-US" baseline="0" dirty="0" smtClean="0"/>
              <a:t> is Dynamic Binary Translation and what is it used for. Dynamic Binary Translation or DBT is the technique to transform the code as it executes, and this is done for a variety of purposes. Some examples are OS virtualization, testing and verification of compiled programs, profiling and debugging, software fault isolation, dynamic optimizations, program shepherding, and many more. DBT is used for a variety of purposes in various application domains.</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2</a:t>
            </a:fld>
            <a:endParaRPr lang="en-US"/>
          </a:p>
        </p:txBody>
      </p:sp>
    </p:spTree>
    <p:extLst>
      <p:ext uri="{BB962C8B-B14F-4D97-AF65-F5344CB8AC3E}">
        <p14:creationId xmlns:p14="http://schemas.microsoft.com/office/powerpoint/2010/main" val="4808677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contrast,</a:t>
            </a:r>
            <a:r>
              <a:rPr lang="en-US" baseline="0" dirty="0" smtClean="0"/>
              <a:t> our dynamic binary translator, which we call </a:t>
            </a:r>
            <a:r>
              <a:rPr lang="en-US" baseline="0" dirty="0" err="1" smtClean="0"/>
              <a:t>BTKernel</a:t>
            </a:r>
            <a:r>
              <a:rPr lang="en-US" baseline="0" dirty="0" smtClean="0"/>
              <a:t>, achieves near-native performance on all these benchmarks. The orange bars, which are hardly visible here show the overheads of our translator. Our overheads are typically less than 2%, with the maximum overhead of around 10% for the </a:t>
            </a:r>
            <a:r>
              <a:rPr lang="en-US" baseline="0" dirty="0" err="1" smtClean="0"/>
              <a:t>varmail</a:t>
            </a:r>
            <a:r>
              <a:rPr lang="en-US" baseline="0" dirty="0" smtClean="0"/>
              <a:t> benchmark.</a:t>
            </a:r>
          </a:p>
          <a:p>
            <a:endParaRPr lang="en-US" baseline="0" dirty="0" smtClean="0"/>
          </a:p>
          <a:p>
            <a:r>
              <a:rPr lang="en-US" baseline="0" dirty="0" err="1" smtClean="0"/>
              <a:t>BTKernel</a:t>
            </a:r>
            <a:r>
              <a:rPr lang="en-US" baseline="0" dirty="0" smtClean="0"/>
              <a:t> is implemented as a loadable kernel module in unmodified Linux.</a:t>
            </a:r>
          </a:p>
        </p:txBody>
      </p:sp>
      <p:sp>
        <p:nvSpPr>
          <p:cNvPr id="4" name="Slide Number Placeholder 3"/>
          <p:cNvSpPr>
            <a:spLocks noGrp="1"/>
          </p:cNvSpPr>
          <p:nvPr>
            <p:ph type="sldNum" sz="quarter" idx="10"/>
          </p:nvPr>
        </p:nvSpPr>
        <p:spPr/>
        <p:txBody>
          <a:bodyPr/>
          <a:lstStyle/>
          <a:p>
            <a:fld id="{6CF657D8-9F33-46EA-A13B-ED6877901896}" type="slidenum">
              <a:rPr lang="en-US" smtClean="0"/>
              <a:t>20</a:t>
            </a:fld>
            <a:endParaRPr lang="en-US"/>
          </a:p>
        </p:txBody>
      </p:sp>
    </p:spTree>
    <p:extLst>
      <p:ext uri="{BB962C8B-B14F-4D97-AF65-F5344CB8AC3E}">
        <p14:creationId xmlns:p14="http://schemas.microsoft.com/office/powerpoint/2010/main" val="15064367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central observation behind our work is that fully transparent execution is not required. The OS kernel rarely relies on precise exceptions.</a:t>
            </a:r>
            <a:r>
              <a:rPr lang="en-US" baseline="0" dirty="0" smtClean="0"/>
              <a:t> </a:t>
            </a:r>
            <a:r>
              <a:rPr lang="en-US" dirty="0" smtClean="0"/>
              <a:t>The</a:t>
            </a:r>
            <a:r>
              <a:rPr lang="en-US" baseline="0" dirty="0" smtClean="0"/>
              <a:t> kernel rarely relies on precise interrupts. The kernel seldom inspects the PC address pushed on stack, and it is mostly used only at the time of interrupt return in bracketed call/return patterns.</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21</a:t>
            </a:fld>
            <a:endParaRPr lang="en-US"/>
          </a:p>
        </p:txBody>
      </p:sp>
    </p:spTree>
    <p:extLst>
      <p:ext uri="{BB962C8B-B14F-4D97-AF65-F5344CB8AC3E}">
        <p14:creationId xmlns:p14="http://schemas.microsoft.com/office/powerpoint/2010/main" val="5273620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these observations, we show that faster execution is possible.</a:t>
            </a:r>
            <a:r>
              <a:rPr lang="en-US" baseline="0" dirty="0" smtClean="0"/>
              <a:t> We leave the code cache addresses in kernel stacks by making an interrupt or exception jump directly into the code cache, bypassing the dispatcher. This also means that we allow imprecise interrupts and exceptions. And the special cases where the kernel indeed relies on the correctness of PC values on stack, we handle them specially. In the rest of the talk, I will discuss how this is done in more detail.</a:t>
            </a:r>
          </a:p>
          <a:p>
            <a:r>
              <a:rPr lang="en-US" baseline="0" dirty="0" smtClean="0"/>
              <a:t>As an aside, it is interesting to know that both previous DBT implementations, namely </a:t>
            </a:r>
            <a:r>
              <a:rPr lang="en-US" baseline="0" dirty="0" err="1" smtClean="0"/>
              <a:t>Vmware</a:t>
            </a:r>
            <a:r>
              <a:rPr lang="en-US" baseline="0" dirty="0" smtClean="0"/>
              <a:t> and DRK, also do not provide full transparency, in that it is possible for a guest to determine if it is running natively or translated. Our work further relaxes transparency </a:t>
            </a:r>
            <a:r>
              <a:rPr lang="en-US" baseline="0" smtClean="0"/>
              <a:t>to achieve </a:t>
            </a:r>
            <a:r>
              <a:rPr lang="en-US" baseline="0" dirty="0" smtClean="0"/>
              <a:t>better performance.</a:t>
            </a:r>
          </a:p>
          <a:p>
            <a:endParaRPr lang="en-US" dirty="0" smtClean="0"/>
          </a:p>
        </p:txBody>
      </p:sp>
      <p:sp>
        <p:nvSpPr>
          <p:cNvPr id="4" name="Slide Number Placeholder 3"/>
          <p:cNvSpPr>
            <a:spLocks noGrp="1"/>
          </p:cNvSpPr>
          <p:nvPr>
            <p:ph type="sldNum" sz="quarter" idx="10"/>
          </p:nvPr>
        </p:nvSpPr>
        <p:spPr/>
        <p:txBody>
          <a:bodyPr/>
          <a:lstStyle/>
          <a:p>
            <a:fld id="{6CF657D8-9F33-46EA-A13B-ED6877901896}" type="slidenum">
              <a:rPr lang="en-US" smtClean="0"/>
              <a:t>22</a:t>
            </a:fld>
            <a:endParaRPr lang="en-US"/>
          </a:p>
        </p:txBody>
      </p:sp>
    </p:spTree>
    <p:extLst>
      <p:ext uri="{BB962C8B-B14F-4D97-AF65-F5344CB8AC3E}">
        <p14:creationId xmlns:p14="http://schemas.microsoft.com/office/powerpoint/2010/main" val="15136005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Firstly, the shadow interrupt descriptor table which pointed to the dispatcher in the previous designs, is now made to point directly to the respective code cache addresses.</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23</a:t>
            </a:fld>
            <a:endParaRPr lang="en-US"/>
          </a:p>
        </p:txBody>
      </p:sp>
    </p:spTree>
    <p:extLst>
      <p:ext uri="{BB962C8B-B14F-4D97-AF65-F5344CB8AC3E}">
        <p14:creationId xmlns:p14="http://schemas.microsoft.com/office/powerpoint/2010/main" val="24461347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For this, the first blocks of the appropriate handler code is pre-translated and stored in the code-cache. As you may imagine, this brings out many correctness concerns.</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24</a:t>
            </a:fld>
            <a:endParaRPr lang="en-US"/>
          </a:p>
        </p:txBody>
      </p:sp>
    </p:spTree>
    <p:extLst>
      <p:ext uri="{BB962C8B-B14F-4D97-AF65-F5344CB8AC3E}">
        <p14:creationId xmlns:p14="http://schemas.microsoft.com/office/powerpoint/2010/main" val="20345484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correctness concern is that a read or write of the interrupted PC address on the stack will return incorrect values. As I said</a:t>
            </a:r>
            <a:r>
              <a:rPr lang="en-US" baseline="0" dirty="0" smtClean="0"/>
              <a:t> earlier, fortunately this is rare in practice and can be handled specially. I will use an example to illustrate this more clearly.</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25</a:t>
            </a:fld>
            <a:endParaRPr lang="en-US"/>
          </a:p>
        </p:txBody>
      </p:sp>
    </p:spTree>
    <p:extLst>
      <p:ext uri="{BB962C8B-B14F-4D97-AF65-F5344CB8AC3E}">
        <p14:creationId xmlns:p14="http://schemas.microsoft.com/office/powerpoint/2010/main" val="17478472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 an exception handler, that performs a load on the address where the interrupted</a:t>
            </a:r>
            <a:r>
              <a:rPr lang="en-US" baseline="0" dirty="0" smtClean="0"/>
              <a:t> PC is stored. If control flow decisions are made based on the value returned by this load, the kernel could potentially crash. One concrete example, where this can happen, is Linux’s exception tables used in its page fault handler.</a:t>
            </a:r>
          </a:p>
        </p:txBody>
      </p:sp>
      <p:sp>
        <p:nvSpPr>
          <p:cNvPr id="4" name="Slide Number Placeholder 3"/>
          <p:cNvSpPr>
            <a:spLocks noGrp="1"/>
          </p:cNvSpPr>
          <p:nvPr>
            <p:ph type="sldNum" sz="quarter" idx="10"/>
          </p:nvPr>
        </p:nvSpPr>
        <p:spPr/>
        <p:txBody>
          <a:bodyPr/>
          <a:lstStyle/>
          <a:p>
            <a:fld id="{6CF657D8-9F33-46EA-A13B-ED6877901896}" type="slidenum">
              <a:rPr lang="en-US" smtClean="0"/>
              <a:t>26</a:t>
            </a:fld>
            <a:endParaRPr lang="en-US"/>
          </a:p>
        </p:txBody>
      </p:sp>
    </p:spTree>
    <p:extLst>
      <p:ext uri="{BB962C8B-B14F-4D97-AF65-F5344CB8AC3E}">
        <p14:creationId xmlns:p14="http://schemas.microsoft.com/office/powerpoint/2010/main" val="20870149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619">
              <a:defRPr/>
            </a:pPr>
            <a:r>
              <a:rPr lang="en-US" baseline="0" dirty="0" smtClean="0"/>
              <a:t>On Linux, page faults are allowed in certain functions handling user pointers, such as </a:t>
            </a:r>
            <a:r>
              <a:rPr lang="en-US" baseline="0" dirty="0" err="1" smtClean="0"/>
              <a:t>copy_from_user</a:t>
            </a:r>
            <a:r>
              <a:rPr lang="en-US" baseline="0" dirty="0" smtClean="0"/>
              <a:t>, and </a:t>
            </a:r>
            <a:r>
              <a:rPr lang="en-US" baseline="0" dirty="0" err="1" smtClean="0"/>
              <a:t>copy_to_user</a:t>
            </a:r>
            <a:r>
              <a:rPr lang="en-US" baseline="0" dirty="0" smtClean="0"/>
              <a:t>. An exception table is constructed at compile time, which contains ranges of PC address that are allowed to fault. For example, this table will contain the PC addresses corresponding to the </a:t>
            </a:r>
            <a:r>
              <a:rPr lang="en-US" baseline="0" dirty="0" err="1" smtClean="0"/>
              <a:t>copy_from_user</a:t>
            </a:r>
            <a:r>
              <a:rPr lang="en-US" baseline="0" dirty="0" smtClean="0"/>
              <a:t> and </a:t>
            </a:r>
            <a:r>
              <a:rPr lang="en-US" baseline="0" dirty="0" err="1" smtClean="0"/>
              <a:t>copy_to_user</a:t>
            </a:r>
            <a:r>
              <a:rPr lang="en-US" baseline="0" dirty="0" smtClean="0"/>
              <a:t> functions. At runtime, the faulting PC value is compared against the exception table, and a panic is triggered only if the PC is not present in the exception table. If the faulting PC is found in the exception table, the corresponding user-level fault handler is invoked.</a:t>
            </a:r>
          </a:p>
        </p:txBody>
      </p:sp>
      <p:sp>
        <p:nvSpPr>
          <p:cNvPr id="4" name="Slide Number Placeholder 3"/>
          <p:cNvSpPr>
            <a:spLocks noGrp="1"/>
          </p:cNvSpPr>
          <p:nvPr>
            <p:ph type="sldNum" sz="quarter" idx="10"/>
          </p:nvPr>
        </p:nvSpPr>
        <p:spPr/>
        <p:txBody>
          <a:bodyPr/>
          <a:lstStyle/>
          <a:p>
            <a:fld id="{6CF657D8-9F33-46EA-A13B-ED6877901896}" type="slidenum">
              <a:rPr lang="en-US" smtClean="0"/>
              <a:t>27</a:t>
            </a:fld>
            <a:endParaRPr lang="en-US"/>
          </a:p>
        </p:txBody>
      </p:sp>
    </p:spTree>
    <p:extLst>
      <p:ext uri="{BB962C8B-B14F-4D97-AF65-F5344CB8AC3E}">
        <p14:creationId xmlns:p14="http://schemas.microsoft.com/office/powerpoint/2010/main" val="36753725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 that the faulting</a:t>
            </a:r>
            <a:r>
              <a:rPr lang="en-US" baseline="0" dirty="0" smtClean="0"/>
              <a:t> PC in our system will now be a code cache address, and thus will not be present in the exception table. &lt;pause&gt;. This means that the kernel will now incorrectly panic.</a:t>
            </a:r>
          </a:p>
          <a:p>
            <a:endParaRPr lang="en-US" baseline="0" dirty="0" smtClean="0"/>
          </a:p>
          <a:p>
            <a:r>
              <a:rPr lang="en-US" baseline="0" dirty="0" smtClean="0"/>
              <a:t>We implemented a simple solution to this problem by adding the code cache addresses corresponding to the addresses already present in the exception table, also to the same exception table. This ensures correct execution in this case.</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28</a:t>
            </a:fld>
            <a:endParaRPr lang="en-US"/>
          </a:p>
        </p:txBody>
      </p:sp>
    </p:spTree>
    <p:extLst>
      <p:ext uri="{BB962C8B-B14F-4D97-AF65-F5344CB8AC3E}">
        <p14:creationId xmlns:p14="http://schemas.microsoft.com/office/powerpoint/2010/main" val="17420491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example</a:t>
            </a:r>
            <a:r>
              <a:rPr lang="en-US" baseline="0" dirty="0" smtClean="0"/>
              <a:t> with a similar access pattern of the interrupted PC value, is present in Microsoft’s Windows NT Structured Exception Handling implementation, where __try and __except constructs are used in C and C++ for exception handling.</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29</a:t>
            </a:fld>
            <a:endParaRPr lang="en-US"/>
          </a:p>
        </p:txBody>
      </p:sp>
    </p:spTree>
    <p:extLst>
      <p:ext uri="{BB962C8B-B14F-4D97-AF65-F5344CB8AC3E}">
        <p14:creationId xmlns:p14="http://schemas.microsoft.com/office/powerpoint/2010/main" val="748793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is a short introduction to how Dynamic Binary Translation, or DBT, works. Execution typically starts at the dispatcher, which translates one basic block at a time, and transfers control to it. The block executes, but terminates with a branch to dispatcher instruction, thus returning control back to the dispatcher. This loop continues forever.</a:t>
            </a:r>
          </a:p>
          <a:p>
            <a:r>
              <a:rPr lang="en-US" baseline="0" dirty="0" smtClean="0"/>
              <a:t/>
            </a:r>
            <a:br>
              <a:rPr lang="en-US" baseline="0" dirty="0" smtClean="0"/>
            </a:br>
            <a:r>
              <a:rPr lang="en-US" baseline="0" dirty="0" smtClean="0"/>
              <a:t>Of course, translating every basic block on every execution is expensive, and so translation is typically done only once, and then cached for future executions in a code cache.</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3</a:t>
            </a:fld>
            <a:endParaRPr lang="en-US"/>
          </a:p>
        </p:txBody>
      </p:sp>
    </p:spTree>
    <p:extLst>
      <p:ext uri="{BB962C8B-B14F-4D97-AF65-F5344CB8AC3E}">
        <p14:creationId xmlns:p14="http://schemas.microsoft.com/office/powerpoint/2010/main" val="9157846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syntax for the</a:t>
            </a:r>
            <a:r>
              <a:rPr lang="en-US" baseline="0" dirty="0" smtClean="0"/>
              <a:t> try/except construct is given on the left, where potentially faulting code is enveloped with a try/except block, where the except block implements the fault handler.</a:t>
            </a:r>
          </a:p>
          <a:p>
            <a:r>
              <a:rPr lang="en-US" baseline="0" dirty="0" smtClean="0"/>
              <a:t>On your right is an example usage of this pattern in the kernel. The </a:t>
            </a:r>
            <a:r>
              <a:rPr lang="en-US" baseline="0" dirty="0" err="1" smtClean="0"/>
              <a:t>copy_from_user</a:t>
            </a:r>
            <a:r>
              <a:rPr lang="en-US" baseline="0" dirty="0" smtClean="0"/>
              <a:t>() function from our previous example can now be put inside the try block, while the handler code which signals the process can be put in the except block.</a:t>
            </a:r>
          </a:p>
          <a:p>
            <a:r>
              <a:rPr lang="en-US" baseline="0" dirty="0" smtClean="0"/>
              <a:t>This try and except mechanism in the Windows kernel is also implemented using per-function exception tables similar to Linux, and will also cause similar problems for our binary translator. Fortunately, the same solution of modifying the exception tables appropriately works here too.</a:t>
            </a:r>
          </a:p>
          <a:p>
            <a:pPr defTabSz="905619">
              <a:defRPr/>
            </a:pPr>
            <a:r>
              <a:rPr lang="en-US" baseline="0" dirty="0" smtClean="0"/>
              <a:t>In general, for a well-designed OS, any part of the kernel that relies on the interrupted PC value must also allow a kernel module to also influence its behavior, because the PC value of a kernel module is only determined at module load time. This capability provides enough power to our DBT module to handle these special cases.</a:t>
            </a:r>
            <a:endParaRPr lang="en-US" dirty="0" smtClean="0"/>
          </a:p>
        </p:txBody>
      </p:sp>
      <p:sp>
        <p:nvSpPr>
          <p:cNvPr id="4" name="Slide Number Placeholder 3"/>
          <p:cNvSpPr>
            <a:spLocks noGrp="1"/>
          </p:cNvSpPr>
          <p:nvPr>
            <p:ph type="sldNum" sz="quarter" idx="10"/>
          </p:nvPr>
        </p:nvSpPr>
        <p:spPr/>
        <p:txBody>
          <a:bodyPr/>
          <a:lstStyle/>
          <a:p>
            <a:fld id="{6CF657D8-9F33-46EA-A13B-ED6877901896}" type="slidenum">
              <a:rPr lang="en-US" smtClean="0"/>
              <a:t>30</a:t>
            </a:fld>
            <a:endParaRPr lang="en-US"/>
          </a:p>
        </p:txBody>
      </p:sp>
    </p:spTree>
    <p:extLst>
      <p:ext uri="{BB962C8B-B14F-4D97-AF65-F5344CB8AC3E}">
        <p14:creationId xmlns:p14="http://schemas.microsoft.com/office/powerpoint/2010/main" val="11499213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tested</a:t>
            </a:r>
            <a:r>
              <a:rPr lang="en-US" baseline="0" dirty="0" smtClean="0"/>
              <a:t> this hypothesis by studying a variety of operating systems. </a:t>
            </a:r>
            <a:r>
              <a:rPr lang="en-US" dirty="0" smtClean="0"/>
              <a:t>There</a:t>
            </a:r>
            <a:r>
              <a:rPr lang="en-US" baseline="0" dirty="0" smtClean="0"/>
              <a:t> are more examples in the paper of such patterns that we found and their solutions. In our experience, all such cases can be nicely handled without the need of expensively maintaining full transparency.</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31</a:t>
            </a:fld>
            <a:endParaRPr lang="en-US"/>
          </a:p>
        </p:txBody>
      </p:sp>
    </p:spTree>
    <p:extLst>
      <p:ext uri="{BB962C8B-B14F-4D97-AF65-F5344CB8AC3E}">
        <p14:creationId xmlns:p14="http://schemas.microsoft.com/office/powerpoint/2010/main" val="42224757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 correctness</a:t>
            </a:r>
            <a:r>
              <a:rPr lang="en-US" baseline="0" dirty="0" smtClean="0"/>
              <a:t> concern has to do with the code-cache addresses now living in kernel stacks. For example, what will happen if code-cache addresses become invalid due to cache replacement. A later return through that address will create panic.</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32</a:t>
            </a:fld>
            <a:endParaRPr lang="en-US"/>
          </a:p>
        </p:txBody>
      </p:sp>
    </p:spTree>
    <p:extLst>
      <p:ext uri="{BB962C8B-B14F-4D97-AF65-F5344CB8AC3E}">
        <p14:creationId xmlns:p14="http://schemas.microsoft.com/office/powerpoint/2010/main" val="26031028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explain</a:t>
            </a:r>
            <a:r>
              <a:rPr lang="en-US" baseline="0" dirty="0" smtClean="0"/>
              <a:t> this</a:t>
            </a:r>
            <a:r>
              <a:rPr lang="en-US" dirty="0" smtClean="0"/>
              <a:t> better, consider this scenario, where Thread1</a:t>
            </a:r>
            <a:r>
              <a:rPr lang="en-US" baseline="0" dirty="0" smtClean="0"/>
              <a:t> is executing in the kernel, and its interrupted PC, which will now be a code cache address, is present on stack. A context switch occurs at this point, and another thread, Thread2 resumes execution. Meanwhile, the code cache block for the translated PC gets replaced. When Thread1 resumes back again, it will cause a crash, as the translated PC is no longer valid.</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33</a:t>
            </a:fld>
            <a:endParaRPr lang="en-US"/>
          </a:p>
        </p:txBody>
      </p:sp>
    </p:spTree>
    <p:extLst>
      <p:ext uri="{BB962C8B-B14F-4D97-AF65-F5344CB8AC3E}">
        <p14:creationId xmlns:p14="http://schemas.microsoft.com/office/powerpoint/2010/main" val="33182356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problem is handled by disallowing</a:t>
            </a:r>
            <a:r>
              <a:rPr lang="en-US" baseline="0" dirty="0" smtClean="0"/>
              <a:t> cache replacement in the code cache. Typically kernel code sections are small, and cache replacement is usually not required. For example, a code cache of around 10MB suffices for Linux. We also do not move or modify code cache blocks, once they are created which ensures that a code cache address remains valid for the execution lifetime.</a:t>
            </a:r>
          </a:p>
          <a:p>
            <a:endParaRPr lang="en-US" baseline="0" dirty="0" smtClean="0"/>
          </a:p>
          <a:p>
            <a:r>
              <a:rPr lang="en-US" baseline="0" dirty="0" smtClean="0"/>
              <a:t>In the rare event that the code cache does get full, due to repeated module loading and unloading for example, we implement a dynamic “translator </a:t>
            </a:r>
            <a:r>
              <a:rPr lang="en-US" baseline="0" dirty="0" err="1" smtClean="0"/>
              <a:t>switchoff</a:t>
            </a:r>
            <a:r>
              <a:rPr lang="en-US" baseline="0" dirty="0" smtClean="0"/>
              <a:t>” feature. We allow DBT to be switched on and off at runtime, in a dynamic manner. A consecutive </a:t>
            </a:r>
            <a:r>
              <a:rPr lang="en-US" baseline="0" dirty="0" err="1" smtClean="0"/>
              <a:t>switchoff</a:t>
            </a:r>
            <a:r>
              <a:rPr lang="en-US" baseline="0" dirty="0" smtClean="0"/>
              <a:t> and </a:t>
            </a:r>
            <a:r>
              <a:rPr lang="en-US" baseline="0" dirty="0" err="1" smtClean="0"/>
              <a:t>switchon</a:t>
            </a:r>
            <a:r>
              <a:rPr lang="en-US" baseline="0" dirty="0" smtClean="0"/>
              <a:t> effectively causes a translator reboot, which effectively results in flushing the code cache and starting afresh.</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34</a:t>
            </a:fld>
            <a:endParaRPr lang="en-US"/>
          </a:p>
        </p:txBody>
      </p:sp>
    </p:spTree>
    <p:extLst>
      <p:ext uri="{BB962C8B-B14F-4D97-AF65-F5344CB8AC3E}">
        <p14:creationId xmlns:p14="http://schemas.microsoft.com/office/powerpoint/2010/main" val="21609142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discuss the dynamic </a:t>
            </a:r>
            <a:r>
              <a:rPr lang="en-US" dirty="0" err="1" smtClean="0"/>
              <a:t>switchon</a:t>
            </a:r>
            <a:r>
              <a:rPr lang="en-US" baseline="0" dirty="0" smtClean="0"/>
              <a:t> / </a:t>
            </a:r>
            <a:r>
              <a:rPr lang="en-US" baseline="0" dirty="0" err="1" smtClean="0"/>
              <a:t>switchoff</a:t>
            </a:r>
            <a:r>
              <a:rPr lang="en-US" baseline="0" dirty="0" smtClean="0"/>
              <a:t> feature in a bit more detail. This feature is unique to our translator implementation, and has not been supported by previous DBT implementations to the best of our knowledge. Essentially, dynamic </a:t>
            </a:r>
            <a:r>
              <a:rPr lang="en-US" baseline="0" dirty="0" err="1" smtClean="0"/>
              <a:t>swithoff</a:t>
            </a:r>
            <a:r>
              <a:rPr lang="en-US" baseline="0" dirty="0" smtClean="0"/>
              <a:t> and </a:t>
            </a:r>
            <a:r>
              <a:rPr lang="en-US" baseline="0" dirty="0" err="1" smtClean="0"/>
              <a:t>switchon</a:t>
            </a:r>
            <a:r>
              <a:rPr lang="en-US" baseline="0" dirty="0" smtClean="0"/>
              <a:t> is implemented by replacing all kernel entry points by shadow or original values respectively. We also iterate over the list of kernel threads to convert PC values stored on thread stacks to native or translated values respectively.</a:t>
            </a:r>
          </a:p>
          <a:p>
            <a:r>
              <a:rPr lang="en-US" baseline="0" dirty="0" smtClean="0"/>
              <a:t>A translator reboot, which is effectively a </a:t>
            </a:r>
            <a:r>
              <a:rPr lang="en-US" baseline="0" dirty="0" err="1" smtClean="0"/>
              <a:t>switchoff</a:t>
            </a:r>
            <a:r>
              <a:rPr lang="en-US" baseline="0" dirty="0" smtClean="0"/>
              <a:t> followed by a </a:t>
            </a:r>
            <a:r>
              <a:rPr lang="en-US" baseline="0" dirty="0" err="1" smtClean="0"/>
              <a:t>switchon</a:t>
            </a:r>
            <a:r>
              <a:rPr lang="en-US" baseline="0" dirty="0" smtClean="0"/>
              <a:t>, results in flushing the code cache.</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35</a:t>
            </a:fld>
            <a:endParaRPr lang="en-US"/>
          </a:p>
        </p:txBody>
      </p:sp>
    </p:spTree>
    <p:extLst>
      <p:ext uri="{BB962C8B-B14F-4D97-AF65-F5344CB8AC3E}">
        <p14:creationId xmlns:p14="http://schemas.microsoft.com/office/powerpoint/2010/main" val="16527168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the last correctness concern is the violation of precise</a:t>
            </a:r>
            <a:r>
              <a:rPr lang="en-US" baseline="0" dirty="0" smtClean="0"/>
              <a:t> interrupts and exceptions.</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36</a:t>
            </a:fld>
            <a:endParaRPr lang="en-US"/>
          </a:p>
        </p:txBody>
      </p:sp>
    </p:spTree>
    <p:extLst>
      <p:ext uri="{BB962C8B-B14F-4D97-AF65-F5344CB8AC3E}">
        <p14:creationId xmlns:p14="http://schemas.microsoft.com/office/powerpoint/2010/main" val="30934015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Interestingly,</a:t>
            </a:r>
            <a:r>
              <a:rPr lang="en-US" baseline="0" dirty="0" smtClean="0"/>
              <a:t> for all the kernels we studied, we did not find an instance where the kernel depends on precise exception and interrupt behavior.</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37</a:t>
            </a:fld>
            <a:endParaRPr lang="en-US"/>
          </a:p>
        </p:txBody>
      </p:sp>
    </p:spTree>
    <p:extLst>
      <p:ext uri="{BB962C8B-B14F-4D97-AF65-F5344CB8AC3E}">
        <p14:creationId xmlns:p14="http://schemas.microsoft.com/office/powerpoint/2010/main" val="11118192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a:t>
            </a:r>
            <a:r>
              <a:rPr lang="en-US" baseline="0" dirty="0" smtClean="0"/>
              <a:t> I point out that direct entries into the code cache introduce new reentrancy and concurrency challenges that we have correctly handled in our implementation, and there is a discussion in the paper.</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38</a:t>
            </a:fld>
            <a:endParaRPr lang="en-US"/>
          </a:p>
        </p:txBody>
      </p:sp>
    </p:spTree>
    <p:extLst>
      <p:ext uri="{BB962C8B-B14F-4D97-AF65-F5344CB8AC3E}">
        <p14:creationId xmlns:p14="http://schemas.microsoft.com/office/powerpoint/2010/main" val="9574031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next talk about some more optimizations that helped in making our</a:t>
            </a:r>
            <a:r>
              <a:rPr lang="en-US" baseline="0" dirty="0" smtClean="0"/>
              <a:t> DBT tool faster. The first optimization is an L1-cache aware code cache layout. And the second optimization has to do with optimized translations for function calls and returns.</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39</a:t>
            </a:fld>
            <a:endParaRPr lang="en-US"/>
          </a:p>
        </p:txBody>
      </p:sp>
    </p:spTree>
    <p:extLst>
      <p:ext uri="{BB962C8B-B14F-4D97-AF65-F5344CB8AC3E}">
        <p14:creationId xmlns:p14="http://schemas.microsoft.com/office/powerpoint/2010/main" val="3548663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r>
              <a:rPr lang="en-US" baseline="0" dirty="0" smtClean="0"/>
              <a:t> translating a block, the dispatcher first checks if the block is already cached. If so, it jumps to it. Else, it takes the slower path of actual translation. Because a piece of code usually executes thousands, millions or even billions of times, the small cost of one-time translation is easily amortized.</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4</a:t>
            </a:fld>
            <a:endParaRPr lang="en-US"/>
          </a:p>
        </p:txBody>
      </p:sp>
    </p:spTree>
    <p:extLst>
      <p:ext uri="{BB962C8B-B14F-4D97-AF65-F5344CB8AC3E}">
        <p14:creationId xmlns:p14="http://schemas.microsoft.com/office/powerpoint/2010/main" val="36445089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figure shows the dispatcher together with the</a:t>
            </a:r>
            <a:r>
              <a:rPr lang="en-US" baseline="0" dirty="0" smtClean="0"/>
              <a:t> code cache. The white rectangles represent code blocks terminated by code to jump back to the dispatcher, shown as yellow lines. A translator typically implements direct branch chaining, which means that after the first execution of a block, the block is chained directly to its successor, thus eliminating the need to branch to the dispatcher on every block execution. We call this code to branch to the dispatcher shown in yellow, the edge code.</a:t>
            </a:r>
          </a:p>
          <a:p>
            <a:r>
              <a:rPr lang="en-US" baseline="0" dirty="0" smtClean="0"/>
              <a:t>Notice that the edge code is executed only once, on the first execution of a block; however, it shares the same cache lines as all other code. This is a classic case of hot code (represented by white boxes) sharing cache lines with cold code (represented by yellow lines), resulting in overall poor instruction cache utilization. We mitigate this problem by allocating edge code from a separate memory pool, which we call the edge cache. This effectively causes hot code to remain spatially close and thus result in much better instruction cache utilization. This we found results in noticeably better performance.</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40</a:t>
            </a:fld>
            <a:endParaRPr lang="en-US"/>
          </a:p>
        </p:txBody>
      </p:sp>
    </p:spTree>
    <p:extLst>
      <p:ext uri="{BB962C8B-B14F-4D97-AF65-F5344CB8AC3E}">
        <p14:creationId xmlns:p14="http://schemas.microsoft.com/office/powerpoint/2010/main" val="116757804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 optimization we</a:t>
            </a:r>
            <a:r>
              <a:rPr lang="en-US" baseline="0" dirty="0" smtClean="0"/>
              <a:t> implemented was to use identity translations for the function call and return instructions. In any dynamic binary translator, user-level or kernel-level, indirect branches cause a big overhead, as they involve translating guest PC values to code cache addresses at runtime.</a:t>
            </a:r>
            <a:r>
              <a:rPr lang="en-US" baseline="0" dirty="0"/>
              <a:t> </a:t>
            </a:r>
            <a:r>
              <a:rPr lang="en-US" baseline="0" dirty="0" smtClean="0"/>
              <a:t>Function returns are by-far the most common type of indirect branches. Also, function returns are typically only used through bracketed call/return patterns.</a:t>
            </a:r>
          </a:p>
          <a:p>
            <a:r>
              <a:rPr lang="en-US" baseline="0" dirty="0" smtClean="0"/>
              <a:t>Because we allow code cache addresses to live in kernel stacks, without fear of panic, we can also support identity translations for call and return instructions. This means that a guest call instruction is translated to a host call instruction, thus resulting in the push of a code cache address to stack. Similarly, a return instruction pops the code cache address and jumps to it. As I will discuss in my results, this improves performance significantly.</a:t>
            </a:r>
          </a:p>
          <a:p>
            <a:r>
              <a:rPr lang="en-US" baseline="0" dirty="0" smtClean="0"/>
              <a:t>This optimization requires careful handling of call instructions with indirect targets, and there are more details in the paper.</a:t>
            </a:r>
          </a:p>
        </p:txBody>
      </p:sp>
      <p:sp>
        <p:nvSpPr>
          <p:cNvPr id="4" name="Slide Number Placeholder 3"/>
          <p:cNvSpPr>
            <a:spLocks noGrp="1"/>
          </p:cNvSpPr>
          <p:nvPr>
            <p:ph type="sldNum" sz="quarter" idx="10"/>
          </p:nvPr>
        </p:nvSpPr>
        <p:spPr/>
        <p:txBody>
          <a:bodyPr/>
          <a:lstStyle/>
          <a:p>
            <a:fld id="{6CF657D8-9F33-46EA-A13B-ED6877901896}" type="slidenum">
              <a:rPr lang="en-US" smtClean="0"/>
              <a:t>41</a:t>
            </a:fld>
            <a:endParaRPr lang="en-US"/>
          </a:p>
        </p:txBody>
      </p:sp>
    </p:spTree>
    <p:extLst>
      <p:ext uri="{BB962C8B-B14F-4D97-AF65-F5344CB8AC3E}">
        <p14:creationId xmlns:p14="http://schemas.microsoft.com/office/powerpoint/2010/main" val="424907069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now come to our experiments. I will show you three types of results.</a:t>
            </a:r>
          </a:p>
          <a:p>
            <a:r>
              <a:rPr lang="en-US" baseline="0" dirty="0" smtClean="0"/>
              <a:t>First, I will talk about </a:t>
            </a:r>
            <a:r>
              <a:rPr lang="en-US" baseline="0" dirty="0" err="1" smtClean="0"/>
              <a:t>BTKernel’s</a:t>
            </a:r>
            <a:r>
              <a:rPr lang="en-US" baseline="0" dirty="0" smtClean="0"/>
              <a:t> performance w.r.t. native execution. Then I will show some statistics collected through our binary translator, and correlate them with its performance. Finally, I will discuss our experience with some applications of kernel-level binary translation.</a:t>
            </a:r>
          </a:p>
        </p:txBody>
      </p:sp>
      <p:sp>
        <p:nvSpPr>
          <p:cNvPr id="4" name="Slide Number Placeholder 3"/>
          <p:cNvSpPr>
            <a:spLocks noGrp="1"/>
          </p:cNvSpPr>
          <p:nvPr>
            <p:ph type="sldNum" sz="quarter" idx="10"/>
          </p:nvPr>
        </p:nvSpPr>
        <p:spPr/>
        <p:txBody>
          <a:bodyPr/>
          <a:lstStyle/>
          <a:p>
            <a:fld id="{6CF657D8-9F33-46EA-A13B-ED6877901896}" type="slidenum">
              <a:rPr lang="en-US" smtClean="0"/>
              <a:t>42</a:t>
            </a:fld>
            <a:endParaRPr lang="en-US"/>
          </a:p>
        </p:txBody>
      </p:sp>
    </p:spTree>
    <p:extLst>
      <p:ext uri="{BB962C8B-B14F-4D97-AF65-F5344CB8AC3E}">
        <p14:creationId xmlns:p14="http://schemas.microsoft.com/office/powerpoint/2010/main" val="249212255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chart shows the throughput of an Apache webserver natively and with </a:t>
            </a:r>
            <a:r>
              <a:rPr lang="en-US" dirty="0" err="1" smtClean="0"/>
              <a:t>BTKernel</a:t>
            </a:r>
            <a:r>
              <a:rPr lang="en-US" baseline="0" dirty="0" smtClean="0"/>
              <a:t> in blue and orange respectively, higher is better. The third bar in gray shows </a:t>
            </a:r>
            <a:r>
              <a:rPr lang="en-US" baseline="0" dirty="0" err="1" smtClean="0"/>
              <a:t>BTKernel’s</a:t>
            </a:r>
            <a:r>
              <a:rPr lang="en-US" baseline="0" dirty="0" smtClean="0"/>
              <a:t> performance with the function call/ret optimization disabled. </a:t>
            </a:r>
            <a:r>
              <a:rPr lang="en-US" baseline="0" dirty="0" err="1" smtClean="0"/>
              <a:t>BTKernel</a:t>
            </a:r>
            <a:r>
              <a:rPr lang="en-US" baseline="0" dirty="0" smtClean="0"/>
              <a:t> performs within a few percentage points of native execution. As I have already discussed, this is a significant improvement over the 2-3x overheads reported in previous work. Notice that </a:t>
            </a:r>
            <a:r>
              <a:rPr lang="en-US" baseline="0" dirty="0" err="1" smtClean="0"/>
              <a:t>BTKernel’s</a:t>
            </a:r>
            <a:r>
              <a:rPr lang="en-US" baseline="0" dirty="0" smtClean="0"/>
              <a:t> throughput is _higher_ than native, for 8 processors in this experiment. We attribute this performance gain to perhaps better </a:t>
            </a:r>
            <a:r>
              <a:rPr lang="en-US" baseline="0" dirty="0" err="1" smtClean="0"/>
              <a:t>icache</a:t>
            </a:r>
            <a:r>
              <a:rPr lang="en-US" baseline="0" dirty="0" smtClean="0"/>
              <a:t> locality. The near-native performance of </a:t>
            </a:r>
            <a:r>
              <a:rPr lang="en-US" baseline="0" dirty="0" err="1" smtClean="0"/>
              <a:t>BTKernel</a:t>
            </a:r>
            <a:r>
              <a:rPr lang="en-US" baseline="0" dirty="0" smtClean="0"/>
              <a:t> makes it possible to use dynamic binary translation for runtime optimizations.</a:t>
            </a:r>
          </a:p>
        </p:txBody>
      </p:sp>
      <p:sp>
        <p:nvSpPr>
          <p:cNvPr id="4" name="Slide Number Placeholder 3"/>
          <p:cNvSpPr>
            <a:spLocks noGrp="1"/>
          </p:cNvSpPr>
          <p:nvPr>
            <p:ph type="sldNum" sz="quarter" idx="10"/>
          </p:nvPr>
        </p:nvSpPr>
        <p:spPr/>
        <p:txBody>
          <a:bodyPr/>
          <a:lstStyle/>
          <a:p>
            <a:fld id="{6CF657D8-9F33-46EA-A13B-ED6877901896}" type="slidenum">
              <a:rPr lang="en-US" smtClean="0"/>
              <a:t>43</a:t>
            </a:fld>
            <a:endParaRPr lang="en-US"/>
          </a:p>
        </p:txBody>
      </p:sp>
    </p:spTree>
    <p:extLst>
      <p:ext uri="{BB962C8B-B14F-4D97-AF65-F5344CB8AC3E}">
        <p14:creationId xmlns:p14="http://schemas.microsoft.com/office/powerpoint/2010/main" val="361803170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graph shows the</a:t>
            </a:r>
            <a:r>
              <a:rPr lang="en-US" baseline="0" dirty="0" smtClean="0"/>
              <a:t> throughput of the fileserver benchmark. Notice that while </a:t>
            </a:r>
            <a:r>
              <a:rPr lang="en-US" baseline="0" dirty="0" err="1" smtClean="0"/>
              <a:t>BTKernel’s</a:t>
            </a:r>
            <a:r>
              <a:rPr lang="en-US" baseline="0" dirty="0" smtClean="0"/>
              <a:t> performance is always close to that of native, turning off the </a:t>
            </a:r>
            <a:r>
              <a:rPr lang="en-US" baseline="0" dirty="0" err="1" smtClean="0"/>
              <a:t>callret</a:t>
            </a:r>
            <a:r>
              <a:rPr lang="en-US" baseline="0" dirty="0" smtClean="0"/>
              <a:t> optimization makes a significant difference to the performance. This confirms the high utility of our </a:t>
            </a:r>
            <a:r>
              <a:rPr lang="en-US" baseline="0" dirty="0" err="1" smtClean="0"/>
              <a:t>callret</a:t>
            </a:r>
            <a:r>
              <a:rPr lang="en-US" baseline="0" dirty="0" smtClean="0"/>
              <a:t> optimization.</a:t>
            </a:r>
          </a:p>
          <a:p>
            <a:endParaRPr lang="en-US" baseline="0" dirty="0" smtClean="0"/>
          </a:p>
          <a:p>
            <a:r>
              <a:rPr lang="en-US" baseline="0" dirty="0" smtClean="0"/>
              <a:t>Also, even without </a:t>
            </a:r>
            <a:r>
              <a:rPr lang="en-US" baseline="0" dirty="0" err="1" smtClean="0"/>
              <a:t>callret</a:t>
            </a:r>
            <a:r>
              <a:rPr lang="en-US" baseline="0" dirty="0" smtClean="0"/>
              <a:t> optimization, our tool performs significantly better than previous work, due to our faster handling of interrupts and exceptions.</a:t>
            </a:r>
          </a:p>
        </p:txBody>
      </p:sp>
      <p:sp>
        <p:nvSpPr>
          <p:cNvPr id="4" name="Slide Number Placeholder 3"/>
          <p:cNvSpPr>
            <a:spLocks noGrp="1"/>
          </p:cNvSpPr>
          <p:nvPr>
            <p:ph type="sldNum" sz="quarter" idx="10"/>
          </p:nvPr>
        </p:nvSpPr>
        <p:spPr/>
        <p:txBody>
          <a:bodyPr/>
          <a:lstStyle/>
          <a:p>
            <a:fld id="{6CF657D8-9F33-46EA-A13B-ED6877901896}" type="slidenum">
              <a:rPr lang="en-US" smtClean="0"/>
              <a:t>44</a:t>
            </a:fld>
            <a:endParaRPr lang="en-US"/>
          </a:p>
        </p:txBody>
      </p:sp>
    </p:spTree>
    <p:extLst>
      <p:ext uri="{BB962C8B-B14F-4D97-AF65-F5344CB8AC3E}">
        <p14:creationId xmlns:p14="http://schemas.microsoft.com/office/powerpoint/2010/main" val="391869880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here a</a:t>
            </a:r>
            <a:r>
              <a:rPr lang="en-US" baseline="0" dirty="0" smtClean="0"/>
              <a:t>re some timing results on </a:t>
            </a:r>
            <a:r>
              <a:rPr lang="en-US" baseline="0" dirty="0" err="1" smtClean="0"/>
              <a:t>microbenchmarks</a:t>
            </a:r>
            <a:r>
              <a:rPr lang="en-US" baseline="0" dirty="0" smtClean="0"/>
              <a:t> that intensively exercise the interrupt and exception subsystems of the kernel. Here, lower is better. Notice that </a:t>
            </a:r>
            <a:r>
              <a:rPr lang="en-US" baseline="0" dirty="0" err="1" smtClean="0"/>
              <a:t>BTKernel</a:t>
            </a:r>
            <a:r>
              <a:rPr lang="en-US" baseline="0" dirty="0" smtClean="0"/>
              <a:t> adds only small overheads, if any, even for highly interrupt and exception intensive applications. In fact, in all these three benchmarks, DBT actually improves performance because of better </a:t>
            </a:r>
            <a:r>
              <a:rPr lang="en-US" baseline="0" dirty="0" err="1" smtClean="0"/>
              <a:t>icache</a:t>
            </a:r>
            <a:r>
              <a:rPr lang="en-US" baseline="0" dirty="0" smtClean="0"/>
              <a:t> locality in the code cache! There are many more such results in the paper.</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45</a:t>
            </a:fld>
            <a:endParaRPr lang="en-US"/>
          </a:p>
        </p:txBody>
      </p:sp>
    </p:spTree>
    <p:extLst>
      <p:ext uri="{BB962C8B-B14F-4D97-AF65-F5344CB8AC3E}">
        <p14:creationId xmlns:p14="http://schemas.microsoft.com/office/powerpoint/2010/main" val="13604709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table shows some</a:t>
            </a:r>
            <a:r>
              <a:rPr lang="en-US" baseline="0" dirty="0" smtClean="0"/>
              <a:t> statistics collected by </a:t>
            </a:r>
            <a:r>
              <a:rPr lang="en-US" baseline="0" dirty="0" err="1" smtClean="0"/>
              <a:t>BTKernel</a:t>
            </a:r>
            <a:r>
              <a:rPr lang="en-US" baseline="0" dirty="0" smtClean="0"/>
              <a:t> for Apache and another benchmark involving a Linux kernel build. These statistics were collected through a profiling instrumentation client implemented on top of </a:t>
            </a:r>
            <a:r>
              <a:rPr lang="en-US" baseline="0" dirty="0" err="1" smtClean="0"/>
              <a:t>BTKernel</a:t>
            </a:r>
            <a:r>
              <a:rPr lang="en-US" baseline="0" dirty="0" smtClean="0"/>
              <a:t>. The left table shows statistics without </a:t>
            </a:r>
            <a:r>
              <a:rPr lang="en-US" baseline="0" dirty="0" err="1" smtClean="0"/>
              <a:t>callret</a:t>
            </a:r>
            <a:r>
              <a:rPr lang="en-US" baseline="0" dirty="0" smtClean="0"/>
              <a:t> optimization, and the right table shows statistics with </a:t>
            </a:r>
            <a:r>
              <a:rPr lang="en-US" baseline="0" dirty="0" err="1" smtClean="0"/>
              <a:t>callret</a:t>
            </a:r>
            <a:r>
              <a:rPr lang="en-US" baseline="0" dirty="0" smtClean="0"/>
              <a:t> optimization enabled. Without </a:t>
            </a:r>
            <a:r>
              <a:rPr lang="en-US" baseline="0" dirty="0" err="1" smtClean="0"/>
              <a:t>callret</a:t>
            </a:r>
            <a:r>
              <a:rPr lang="en-US" baseline="0" dirty="0" smtClean="0"/>
              <a:t> optimization, Apache executes around 56 billion instructions and exits to the dispatcher around 7 million times. In contrast, with the </a:t>
            </a:r>
            <a:r>
              <a:rPr lang="en-US" baseline="0" dirty="0" err="1" smtClean="0"/>
              <a:t>callret</a:t>
            </a:r>
            <a:r>
              <a:rPr lang="en-US" baseline="0" dirty="0" smtClean="0"/>
              <a:t> optimization, Apache exits to the dispatcher only 125 times. For any binary translator, reducing the number of dispatcher exits is one of the most significant optimizations. Here we see that the </a:t>
            </a:r>
            <a:r>
              <a:rPr lang="en-US" baseline="0" dirty="0" err="1" smtClean="0"/>
              <a:t>callret</a:t>
            </a:r>
            <a:r>
              <a:rPr lang="en-US" baseline="0" dirty="0" smtClean="0"/>
              <a:t> optimization drastically reduces the number of dispatcher exits.</a:t>
            </a:r>
          </a:p>
        </p:txBody>
      </p:sp>
      <p:sp>
        <p:nvSpPr>
          <p:cNvPr id="4" name="Slide Number Placeholder 3"/>
          <p:cNvSpPr>
            <a:spLocks noGrp="1"/>
          </p:cNvSpPr>
          <p:nvPr>
            <p:ph type="sldNum" sz="quarter" idx="10"/>
          </p:nvPr>
        </p:nvSpPr>
        <p:spPr/>
        <p:txBody>
          <a:bodyPr/>
          <a:lstStyle/>
          <a:p>
            <a:fld id="{6CF657D8-9F33-46EA-A13B-ED6877901896}" type="slidenum">
              <a:rPr lang="en-US" smtClean="0"/>
              <a:t>46</a:t>
            </a:fld>
            <a:endParaRPr lang="en-US"/>
          </a:p>
        </p:txBody>
      </p:sp>
    </p:spTree>
    <p:extLst>
      <p:ext uri="{BB962C8B-B14F-4D97-AF65-F5344CB8AC3E}">
        <p14:creationId xmlns:p14="http://schemas.microsoft.com/office/powerpoint/2010/main" val="33446250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implemented a few different</a:t>
            </a:r>
            <a:r>
              <a:rPr lang="en-US" baseline="0" dirty="0" smtClean="0"/>
              <a:t> applications using </a:t>
            </a:r>
            <a:r>
              <a:rPr lang="en-US" baseline="0" dirty="0" err="1" smtClean="0"/>
              <a:t>BTKernel</a:t>
            </a:r>
            <a:r>
              <a:rPr lang="en-US" baseline="0" dirty="0" smtClean="0"/>
              <a:t>, and I discuss one here, namely a shadow memory implementation that identifies the CPU private and CPU shared bytes in the kernel address space. This data is useful for many purposes, including studies on kernel scalability on multicore architectures and multiprocessor VM record replay. Our overheads for this implementation of shadow memory range from 20% to 300%. This is a significant improvement over a similar shadow memory implementation done by DRK, which shows 10x overheads in comparison.</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47</a:t>
            </a:fld>
            <a:endParaRPr lang="en-US"/>
          </a:p>
        </p:txBody>
      </p:sp>
    </p:spTree>
    <p:extLst>
      <p:ext uri="{BB962C8B-B14F-4D97-AF65-F5344CB8AC3E}">
        <p14:creationId xmlns:p14="http://schemas.microsoft.com/office/powerpoint/2010/main" val="422575433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summarize, we used the following techniques to implement fast dynamic binary translation for the kernel:</a:t>
            </a:r>
          </a:p>
          <a:p>
            <a:r>
              <a:rPr lang="en-US" baseline="0" dirty="0" smtClean="0"/>
              <a:t>We avoid back and forth translation between native and translated values of interrupted PC</a:t>
            </a:r>
          </a:p>
          <a:p>
            <a:r>
              <a:rPr lang="en-US" baseline="0" dirty="0" smtClean="0"/>
              <a:t>We relax precision requirements on exceptions and interrupts, use a cache aware layout for the code cache, and use identity translations for the function call and return instructions.</a:t>
            </a:r>
          </a:p>
          <a:p>
            <a:r>
              <a:rPr lang="en-US" baseline="0" dirty="0" smtClean="0"/>
              <a:t>This results in near native performance implementation of a dynamic binary translator for the kernel. Our tool requires guest-specific knowledge, but can work for unmodified guests. Hence, it is suitable for use in Virtual Machine Monitors to optimize performance for specific guests. Our implementation is quite stable and we have run </a:t>
            </a:r>
            <a:r>
              <a:rPr lang="en-US" baseline="0" dirty="0" err="1" smtClean="0"/>
              <a:t>BTKernel</a:t>
            </a:r>
            <a:r>
              <a:rPr lang="en-US" baseline="0" dirty="0" smtClean="0"/>
              <a:t> on our desktop for several weeks without error. Our code is available publicly at this URL.</a:t>
            </a:r>
          </a:p>
        </p:txBody>
      </p:sp>
      <p:sp>
        <p:nvSpPr>
          <p:cNvPr id="4" name="Slide Number Placeholder 3"/>
          <p:cNvSpPr>
            <a:spLocks noGrp="1"/>
          </p:cNvSpPr>
          <p:nvPr>
            <p:ph type="sldNum" sz="quarter" idx="10"/>
          </p:nvPr>
        </p:nvSpPr>
        <p:spPr/>
        <p:txBody>
          <a:bodyPr/>
          <a:lstStyle/>
          <a:p>
            <a:fld id="{6CF657D8-9F33-46EA-A13B-ED6877901896}" type="slidenum">
              <a:rPr lang="en-US" smtClean="0"/>
              <a:t>48</a:t>
            </a:fld>
            <a:endParaRPr lang="en-US"/>
          </a:p>
        </p:txBody>
      </p:sp>
    </p:spTree>
    <p:extLst>
      <p:ext uri="{BB962C8B-B14F-4D97-AF65-F5344CB8AC3E}">
        <p14:creationId xmlns:p14="http://schemas.microsoft.com/office/powerpoint/2010/main" val="296309572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F657D8-9F33-46EA-A13B-ED6877901896}" type="slidenum">
              <a:rPr lang="en-US" smtClean="0"/>
              <a:t>49</a:t>
            </a:fld>
            <a:endParaRPr lang="en-US"/>
          </a:p>
        </p:txBody>
      </p:sp>
    </p:spTree>
    <p:extLst>
      <p:ext uri="{BB962C8B-B14F-4D97-AF65-F5344CB8AC3E}">
        <p14:creationId xmlns:p14="http://schemas.microsoft.com/office/powerpoint/2010/main" val="588163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User-level</a:t>
            </a:r>
            <a:r>
              <a:rPr lang="en-US" baseline="0" dirty="0" smtClean="0"/>
              <a:t> DBT is relatively well understood, and many previous works have demonstrated near-native performance for several application-level workloads.</a:t>
            </a:r>
          </a:p>
          <a:p>
            <a:endParaRPr lang="en-US" baseline="0" dirty="0" smtClean="0"/>
          </a:p>
          <a:p>
            <a:r>
              <a:rPr lang="en-US" baseline="0" dirty="0" smtClean="0"/>
              <a:t>Kernel-level DBT however requires mechanisms to also efficiently handle exceptions and interrupts. The problem is bigger at the kernel-level because the expected rate of interrupts and exceptions in the kernel is significantly higher than the expected rate of signals in user-level processes.</a:t>
            </a:r>
          </a:p>
          <a:p>
            <a:endParaRPr lang="en-US" baseline="0" dirty="0" smtClean="0"/>
          </a:p>
          <a:p>
            <a:r>
              <a:rPr lang="en-US" baseline="0" dirty="0" smtClean="0"/>
              <a:t>Current kernel-level binary translators simply import the signal-handling mechanisms used at user-level, to the kernel. As I will show next, this imposes huge overheads on many performance-critical applications. Some case studies that we look at are the </a:t>
            </a:r>
            <a:r>
              <a:rPr lang="en-US" baseline="0" dirty="0" err="1" smtClean="0"/>
              <a:t>Vmware’s</a:t>
            </a:r>
            <a:r>
              <a:rPr lang="en-US" baseline="0" dirty="0" smtClean="0"/>
              <a:t> software virtualization platform which uses DBT to virtualize the guest OS, and </a:t>
            </a:r>
            <a:r>
              <a:rPr lang="en-US" baseline="0" dirty="0" err="1" smtClean="0"/>
              <a:t>DynamoRio</a:t>
            </a:r>
            <a:r>
              <a:rPr lang="en-US" baseline="0" dirty="0" smtClean="0"/>
              <a:t>-Kernel, which implements DBT-based instrumentation for the kernel.</a:t>
            </a:r>
          </a:p>
        </p:txBody>
      </p:sp>
      <p:sp>
        <p:nvSpPr>
          <p:cNvPr id="4" name="Slide Number Placeholder 3"/>
          <p:cNvSpPr>
            <a:spLocks noGrp="1"/>
          </p:cNvSpPr>
          <p:nvPr>
            <p:ph type="sldNum" sz="quarter" idx="10"/>
          </p:nvPr>
        </p:nvSpPr>
        <p:spPr/>
        <p:txBody>
          <a:bodyPr/>
          <a:lstStyle/>
          <a:p>
            <a:fld id="{6CF657D8-9F33-46EA-A13B-ED6877901896}" type="slidenum">
              <a:rPr lang="en-US" smtClean="0"/>
              <a:t>5</a:t>
            </a:fld>
            <a:endParaRPr lang="en-US"/>
          </a:p>
        </p:txBody>
      </p:sp>
    </p:spTree>
    <p:extLst>
      <p:ext uri="{BB962C8B-B14F-4D97-AF65-F5344CB8AC3E}">
        <p14:creationId xmlns:p14="http://schemas.microsoft.com/office/powerpoint/2010/main" val="253008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next discuss in more detail how kernel-level DBT works. DBT is typically implemented through a loadable kernel module. </a:t>
            </a:r>
            <a:r>
              <a:rPr lang="en-US" dirty="0" smtClean="0"/>
              <a:t>For full translation</a:t>
            </a:r>
            <a:r>
              <a:rPr lang="en-US" baseline="0" dirty="0" smtClean="0"/>
              <a:t> coverage, a DBT module needs to interpose on all the entry points of a kernel, i.e., all the gates from which execution can enter the kernel.</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6</a:t>
            </a:fld>
            <a:endParaRPr lang="en-US"/>
          </a:p>
        </p:txBody>
      </p:sp>
    </p:spTree>
    <p:extLst>
      <p:ext uri="{BB962C8B-B14F-4D97-AF65-F5344CB8AC3E}">
        <p14:creationId xmlns:p14="http://schemas.microsoft.com/office/powerpoint/2010/main" val="1561458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For example, this means, that it needs to interpose on all entries through the interrupt descriptor table. Hence the original interrupt descriptor table which points to the appropriate handlers needs to be replaced with another shadow table that now points to the dispatcher instead.</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7</a:t>
            </a:fld>
            <a:endParaRPr lang="en-US"/>
          </a:p>
        </p:txBody>
      </p:sp>
    </p:spTree>
    <p:extLst>
      <p:ext uri="{BB962C8B-B14F-4D97-AF65-F5344CB8AC3E}">
        <p14:creationId xmlns:p14="http://schemas.microsoft.com/office/powerpoint/2010/main" val="3887016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look</a:t>
            </a:r>
            <a:r>
              <a:rPr lang="en-US" baseline="0" dirty="0" smtClean="0"/>
              <a:t> in more detail at what does a dispatcher do, on an entry through the interrupt descriptor table. Before transferring control to the code cache, the dispatcher first converts interrupt state on stack pushed by hardware to its native values.</a:t>
            </a:r>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8</a:t>
            </a:fld>
            <a:endParaRPr lang="en-US"/>
          </a:p>
        </p:txBody>
      </p:sp>
    </p:spTree>
    <p:extLst>
      <p:ext uri="{BB962C8B-B14F-4D97-AF65-F5344CB8AC3E}">
        <p14:creationId xmlns:p14="http://schemas.microsoft.com/office/powerpoint/2010/main" val="1955874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619">
              <a:defRPr/>
            </a:pPr>
            <a:r>
              <a:rPr lang="en-US" baseline="0" dirty="0" smtClean="0"/>
              <a:t>Here is a figure showing the program counter PC pushed by hardware on stack. Notice that with DBT, the pushed address will always be a code cache address, and the dispatcher is required to convert it into its corresponding native guest value. This is required so that if the guest ever inspects the stack, it always observes expected values there.</a:t>
            </a:r>
            <a:endParaRPr lang="en-US" dirty="0" smtClean="0"/>
          </a:p>
          <a:p>
            <a:endParaRPr lang="en-US" dirty="0"/>
          </a:p>
        </p:txBody>
      </p:sp>
      <p:sp>
        <p:nvSpPr>
          <p:cNvPr id="4" name="Slide Number Placeholder 3"/>
          <p:cNvSpPr>
            <a:spLocks noGrp="1"/>
          </p:cNvSpPr>
          <p:nvPr>
            <p:ph type="sldNum" sz="quarter" idx="10"/>
          </p:nvPr>
        </p:nvSpPr>
        <p:spPr/>
        <p:txBody>
          <a:bodyPr/>
          <a:lstStyle/>
          <a:p>
            <a:fld id="{6CF657D8-9F33-46EA-A13B-ED6877901896}" type="slidenum">
              <a:rPr lang="en-US" smtClean="0"/>
              <a:t>9</a:t>
            </a:fld>
            <a:endParaRPr lang="en-US"/>
          </a:p>
        </p:txBody>
      </p:sp>
    </p:spTree>
    <p:extLst>
      <p:ext uri="{BB962C8B-B14F-4D97-AF65-F5344CB8AC3E}">
        <p14:creationId xmlns:p14="http://schemas.microsoft.com/office/powerpoint/2010/main" val="3012626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DF68E2-58F2-4D09-BE8B-E3BD06533059}" type="datetimeFigureOut">
              <a:rPr lang="en-US" smtClean="0"/>
              <a:t>11/8/2013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22494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2D6473-DF6D-4702-B328-E0DD40540A4E}" type="datetimeFigureOut">
              <a:rPr lang="en-US" smtClean="0"/>
              <a:t>11/8/2013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20469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6F7E3A-B166-407D-9866-32884E7D5B37}" type="datetimeFigureOut">
              <a:rPr lang="en-US" smtClean="0"/>
              <a:t>11/8/2013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6271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8FC5F6-F338-4AE4-BB23-26385BCFC423}" type="datetimeFigureOut">
              <a:rPr lang="en-US" smtClean="0"/>
              <a:t>11/8/2013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3266874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11/8/2013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37779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AB4D41-86C1-4908-B66A-0B50CEB3BF29}" type="datetimeFigureOut">
              <a:rPr lang="en-US" smtClean="0"/>
              <a:t>11/8/2013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15945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426E2C-56C1-4E0D-A793-0088A7FDD37E}" type="datetimeFigureOut">
              <a:rPr lang="en-US" smtClean="0"/>
              <a:t>11/8/2013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77982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C39B41-D8B5-4052-B551-9B5525EAA8B6}" type="datetimeFigureOut">
              <a:rPr lang="en-US" smtClean="0"/>
              <a:t>11/8/2013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90507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11/8/2013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36266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ABBEA6-7C60-4B02-AE87-00D78D8422AF}" type="datetimeFigureOut">
              <a:rPr lang="en-US" smtClean="0"/>
              <a:t>11/8/2013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23177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11/8/2013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74048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24D31-43A5-475A-80CF-332C9F6DCF35}" type="datetimeFigureOut">
              <a:rPr lang="en-US" smtClean="0"/>
              <a:t>11/8/2013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5377158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87837" y="464949"/>
            <a:ext cx="10092891" cy="1938992"/>
          </a:xfrm>
          <a:prstGeom prst="rect">
            <a:avLst/>
          </a:prstGeom>
          <a:noFill/>
        </p:spPr>
        <p:txBody>
          <a:bodyPr wrap="none" rtlCol="0">
            <a:spAutoFit/>
          </a:bodyPr>
          <a:lstStyle/>
          <a:p>
            <a:r>
              <a:rPr lang="en-US" sz="6000" dirty="0" smtClean="0"/>
              <a:t>Fast Dynamic Binary Translation</a:t>
            </a:r>
          </a:p>
          <a:p>
            <a:pPr algn="ctr"/>
            <a:r>
              <a:rPr lang="en-US" sz="6000" dirty="0" smtClean="0"/>
              <a:t>for the Kernel</a:t>
            </a:r>
            <a:endParaRPr lang="en-US" sz="60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332" y="2929177"/>
            <a:ext cx="3303268" cy="3303268"/>
          </a:xfrm>
          <a:prstGeom prst="rect">
            <a:avLst/>
          </a:prstGeom>
        </p:spPr>
      </p:pic>
      <p:sp>
        <p:nvSpPr>
          <p:cNvPr id="4" name="TextBox 3"/>
          <p:cNvSpPr txBox="1"/>
          <p:nvPr/>
        </p:nvSpPr>
        <p:spPr>
          <a:xfrm>
            <a:off x="4711484" y="4226868"/>
            <a:ext cx="6157968" cy="1323439"/>
          </a:xfrm>
          <a:prstGeom prst="rect">
            <a:avLst/>
          </a:prstGeom>
          <a:noFill/>
        </p:spPr>
        <p:txBody>
          <a:bodyPr wrap="none" rtlCol="0">
            <a:spAutoFit/>
          </a:bodyPr>
          <a:lstStyle/>
          <a:p>
            <a:r>
              <a:rPr lang="en-US" sz="4000" dirty="0" err="1" smtClean="0"/>
              <a:t>Piyus</a:t>
            </a:r>
            <a:r>
              <a:rPr lang="en-US" sz="4000" dirty="0" smtClean="0"/>
              <a:t> </a:t>
            </a:r>
            <a:r>
              <a:rPr lang="en-US" sz="4000" dirty="0" err="1" smtClean="0"/>
              <a:t>Kedia</a:t>
            </a:r>
            <a:r>
              <a:rPr lang="en-US" sz="4000" dirty="0" smtClean="0"/>
              <a:t> and </a:t>
            </a:r>
            <a:r>
              <a:rPr lang="en-US" sz="4000" dirty="0" err="1" smtClean="0">
                <a:solidFill>
                  <a:schemeClr val="accent1">
                    <a:lumMod val="50000"/>
                  </a:schemeClr>
                </a:solidFill>
              </a:rPr>
              <a:t>Sorav</a:t>
            </a:r>
            <a:r>
              <a:rPr lang="en-US" sz="4000" dirty="0" smtClean="0">
                <a:solidFill>
                  <a:schemeClr val="accent1">
                    <a:lumMod val="50000"/>
                  </a:schemeClr>
                </a:solidFill>
              </a:rPr>
              <a:t> Bansal</a:t>
            </a:r>
          </a:p>
          <a:p>
            <a:r>
              <a:rPr lang="en-US" sz="4000" dirty="0" smtClean="0"/>
              <a:t>IIT Delhi</a:t>
            </a:r>
            <a:endParaRPr lang="en-US" sz="4000" dirty="0"/>
          </a:p>
        </p:txBody>
      </p:sp>
    </p:spTree>
    <p:extLst>
      <p:ext uri="{BB962C8B-B14F-4D97-AF65-F5344CB8AC3E}">
        <p14:creationId xmlns:p14="http://schemas.microsoft.com/office/powerpoint/2010/main" val="1852516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6" y="6562"/>
            <a:ext cx="10058400" cy="1450757"/>
          </a:xfrm>
        </p:spPr>
        <p:txBody>
          <a:bodyPr/>
          <a:lstStyle/>
          <a:p>
            <a:pPr algn="ctr"/>
            <a:r>
              <a:rPr lang="en-US" dirty="0" smtClean="0"/>
              <a:t>What does the dispatcher do?</a:t>
            </a:r>
            <a:endParaRPr lang="en-US" dirty="0"/>
          </a:p>
        </p:txBody>
      </p:sp>
      <p:sp>
        <p:nvSpPr>
          <p:cNvPr id="9" name="TextBox 8"/>
          <p:cNvSpPr txBox="1"/>
          <p:nvPr/>
        </p:nvSpPr>
        <p:spPr>
          <a:xfrm>
            <a:off x="633932" y="3713226"/>
            <a:ext cx="10163022" cy="523220"/>
          </a:xfrm>
          <a:prstGeom prst="rect">
            <a:avLst/>
          </a:prstGeom>
          <a:noFill/>
        </p:spPr>
        <p:txBody>
          <a:bodyPr wrap="square" rtlCol="0">
            <a:spAutoFit/>
          </a:bodyPr>
          <a:lstStyle/>
          <a:p>
            <a:r>
              <a:rPr lang="en-US" sz="2800" b="1" dirty="0" smtClean="0">
                <a:solidFill>
                  <a:srgbClr val="002060"/>
                </a:solidFill>
              </a:rPr>
              <a:t>Before transferring control to the code cache, the dispatcher</a:t>
            </a:r>
            <a:r>
              <a:rPr lang="en-US" sz="2800" b="1" dirty="0" smtClean="0"/>
              <a:t>:</a:t>
            </a:r>
          </a:p>
        </p:txBody>
      </p:sp>
      <p:sp>
        <p:nvSpPr>
          <p:cNvPr id="33" name="TextBox 32"/>
          <p:cNvSpPr txBox="1"/>
          <p:nvPr/>
        </p:nvSpPr>
        <p:spPr>
          <a:xfrm>
            <a:off x="633931" y="4697157"/>
            <a:ext cx="10163022" cy="523220"/>
          </a:xfrm>
          <a:prstGeom prst="rect">
            <a:avLst/>
          </a:prstGeom>
          <a:noFill/>
        </p:spPr>
        <p:txBody>
          <a:bodyPr wrap="square" rtlCol="0">
            <a:spAutoFit/>
          </a:bodyPr>
          <a:lstStyle/>
          <a:p>
            <a:r>
              <a:rPr lang="en-US" sz="2800" dirty="0" smtClean="0"/>
              <a:t>2.   Emulates Precise Exceptions</a:t>
            </a:r>
          </a:p>
        </p:txBody>
      </p:sp>
      <p:sp>
        <p:nvSpPr>
          <p:cNvPr id="34" name="TextBox 33"/>
          <p:cNvSpPr txBox="1"/>
          <p:nvPr/>
        </p:nvSpPr>
        <p:spPr>
          <a:xfrm>
            <a:off x="633931" y="4255282"/>
            <a:ext cx="10163022" cy="523220"/>
          </a:xfrm>
          <a:prstGeom prst="rect">
            <a:avLst/>
          </a:prstGeom>
          <a:noFill/>
        </p:spPr>
        <p:txBody>
          <a:bodyPr wrap="square" rtlCol="0">
            <a:spAutoFit/>
          </a:bodyPr>
          <a:lstStyle/>
          <a:p>
            <a:pPr marL="514350" indent="-514350">
              <a:buFont typeface="+mj-lt"/>
              <a:buAutoNum type="arabicPeriod"/>
            </a:pPr>
            <a:r>
              <a:rPr lang="en-US" sz="2800" dirty="0" smtClean="0">
                <a:solidFill>
                  <a:schemeClr val="bg1">
                    <a:lumMod val="75000"/>
                  </a:schemeClr>
                </a:solidFill>
              </a:rPr>
              <a:t>Converts interrupt state on stack to native values (e.g., PC)</a:t>
            </a:r>
          </a:p>
        </p:txBody>
      </p:sp>
    </p:spTree>
    <p:extLst>
      <p:ext uri="{BB962C8B-B14F-4D97-AF65-F5344CB8AC3E}">
        <p14:creationId xmlns:p14="http://schemas.microsoft.com/office/powerpoint/2010/main" val="325956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6" y="6562"/>
            <a:ext cx="10058400" cy="1450757"/>
          </a:xfrm>
        </p:spPr>
        <p:txBody>
          <a:bodyPr/>
          <a:lstStyle/>
          <a:p>
            <a:pPr algn="ctr"/>
            <a:r>
              <a:rPr lang="en-US" dirty="0" smtClean="0"/>
              <a:t>What does the dispatcher do?</a:t>
            </a:r>
            <a:endParaRPr lang="en-US" dirty="0"/>
          </a:p>
        </p:txBody>
      </p:sp>
      <p:sp>
        <p:nvSpPr>
          <p:cNvPr id="9" name="TextBox 8"/>
          <p:cNvSpPr txBox="1"/>
          <p:nvPr/>
        </p:nvSpPr>
        <p:spPr>
          <a:xfrm>
            <a:off x="633932" y="3713226"/>
            <a:ext cx="10163022" cy="523220"/>
          </a:xfrm>
          <a:prstGeom prst="rect">
            <a:avLst/>
          </a:prstGeom>
          <a:noFill/>
        </p:spPr>
        <p:txBody>
          <a:bodyPr wrap="square" rtlCol="0">
            <a:spAutoFit/>
          </a:bodyPr>
          <a:lstStyle/>
          <a:p>
            <a:r>
              <a:rPr lang="en-US" sz="2800" b="1" dirty="0" smtClean="0">
                <a:solidFill>
                  <a:srgbClr val="002060"/>
                </a:solidFill>
              </a:rPr>
              <a:t>Before transferring control to the code cache, the dispatcher</a:t>
            </a:r>
            <a:r>
              <a:rPr lang="en-US" sz="2800" b="1" dirty="0" smtClean="0"/>
              <a:t>:</a:t>
            </a:r>
          </a:p>
        </p:txBody>
      </p:sp>
      <p:sp>
        <p:nvSpPr>
          <p:cNvPr id="64" name="TextBox 63"/>
          <p:cNvSpPr txBox="1"/>
          <p:nvPr/>
        </p:nvSpPr>
        <p:spPr>
          <a:xfrm>
            <a:off x="633931" y="4173937"/>
            <a:ext cx="10163022" cy="523220"/>
          </a:xfrm>
          <a:prstGeom prst="rect">
            <a:avLst/>
          </a:prstGeom>
          <a:noFill/>
        </p:spPr>
        <p:txBody>
          <a:bodyPr wrap="square" rtlCol="0">
            <a:spAutoFit/>
          </a:bodyPr>
          <a:lstStyle/>
          <a:p>
            <a:pPr marL="514350" indent="-514350">
              <a:buFont typeface="+mj-lt"/>
              <a:buAutoNum type="arabicPeriod"/>
            </a:pPr>
            <a:r>
              <a:rPr lang="en-US" sz="2800" dirty="0" smtClean="0">
                <a:solidFill>
                  <a:schemeClr val="bg1">
                    <a:lumMod val="75000"/>
                  </a:schemeClr>
                </a:solidFill>
              </a:rPr>
              <a:t>Converts interrupt state on stack to native values (e.g., PC)</a:t>
            </a:r>
          </a:p>
        </p:txBody>
      </p:sp>
      <p:sp>
        <p:nvSpPr>
          <p:cNvPr id="22" name="TextBox 21"/>
          <p:cNvSpPr txBox="1"/>
          <p:nvPr/>
        </p:nvSpPr>
        <p:spPr>
          <a:xfrm>
            <a:off x="633931" y="4697157"/>
            <a:ext cx="10163022" cy="523220"/>
          </a:xfrm>
          <a:prstGeom prst="rect">
            <a:avLst/>
          </a:prstGeom>
          <a:noFill/>
        </p:spPr>
        <p:txBody>
          <a:bodyPr wrap="square" rtlCol="0">
            <a:spAutoFit/>
          </a:bodyPr>
          <a:lstStyle/>
          <a:p>
            <a:r>
              <a:rPr lang="en-US" sz="2800" dirty="0" smtClean="0"/>
              <a:t>2.   Emulates Precise Exceptions</a:t>
            </a:r>
          </a:p>
        </p:txBody>
      </p:sp>
      <p:sp>
        <p:nvSpPr>
          <p:cNvPr id="24" name="Rectangle 23"/>
          <p:cNvSpPr/>
          <p:nvPr/>
        </p:nvSpPr>
        <p:spPr>
          <a:xfrm>
            <a:off x="865604" y="250042"/>
            <a:ext cx="10521744" cy="313915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Precise Exceptions</a:t>
            </a:r>
          </a:p>
          <a:p>
            <a:pPr algn="ctr"/>
            <a:r>
              <a:rPr lang="en-US" sz="2800" dirty="0" smtClean="0">
                <a:solidFill>
                  <a:schemeClr val="tx1"/>
                </a:solidFill>
              </a:rPr>
              <a:t>Before the execution of an exception handler, all instructions up to the executing instruction should have executed, and everything afterwards must not have executed.</a:t>
            </a:r>
            <a:endParaRPr lang="en-US" sz="2800" dirty="0">
              <a:solidFill>
                <a:schemeClr val="tx1"/>
              </a:solidFill>
            </a:endParaRPr>
          </a:p>
        </p:txBody>
      </p:sp>
    </p:spTree>
    <p:extLst>
      <p:ext uri="{BB962C8B-B14F-4D97-AF65-F5344CB8AC3E}">
        <p14:creationId xmlns:p14="http://schemas.microsoft.com/office/powerpoint/2010/main" val="1015991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6" y="6562"/>
            <a:ext cx="10058400" cy="1450757"/>
          </a:xfrm>
        </p:spPr>
        <p:txBody>
          <a:bodyPr/>
          <a:lstStyle/>
          <a:p>
            <a:pPr algn="ctr"/>
            <a:r>
              <a:rPr lang="en-US" dirty="0" smtClean="0"/>
              <a:t>What does the dispatcher do?</a:t>
            </a:r>
            <a:endParaRPr lang="en-US" dirty="0"/>
          </a:p>
        </p:txBody>
      </p:sp>
      <p:sp>
        <p:nvSpPr>
          <p:cNvPr id="64" name="TextBox 63"/>
          <p:cNvSpPr txBox="1"/>
          <p:nvPr/>
        </p:nvSpPr>
        <p:spPr>
          <a:xfrm>
            <a:off x="633932" y="3713226"/>
            <a:ext cx="10163022" cy="523220"/>
          </a:xfrm>
          <a:prstGeom prst="rect">
            <a:avLst/>
          </a:prstGeom>
          <a:noFill/>
        </p:spPr>
        <p:txBody>
          <a:bodyPr wrap="square" rtlCol="0">
            <a:spAutoFit/>
          </a:bodyPr>
          <a:lstStyle/>
          <a:p>
            <a:r>
              <a:rPr lang="en-US" sz="2800" b="1" dirty="0" smtClean="0">
                <a:solidFill>
                  <a:srgbClr val="002060"/>
                </a:solidFill>
              </a:rPr>
              <a:t>Before transferring control to the code cache, the dispatcher</a:t>
            </a:r>
            <a:r>
              <a:rPr lang="en-US" sz="2800" b="1" dirty="0" smtClean="0"/>
              <a:t>:</a:t>
            </a:r>
          </a:p>
        </p:txBody>
      </p:sp>
      <p:sp>
        <p:nvSpPr>
          <p:cNvPr id="65" name="TextBox 64"/>
          <p:cNvSpPr txBox="1"/>
          <p:nvPr/>
        </p:nvSpPr>
        <p:spPr>
          <a:xfrm>
            <a:off x="633931" y="4173937"/>
            <a:ext cx="10163022" cy="523220"/>
          </a:xfrm>
          <a:prstGeom prst="rect">
            <a:avLst/>
          </a:prstGeom>
          <a:noFill/>
        </p:spPr>
        <p:txBody>
          <a:bodyPr wrap="square" rtlCol="0">
            <a:spAutoFit/>
          </a:bodyPr>
          <a:lstStyle/>
          <a:p>
            <a:pPr marL="514350" indent="-514350">
              <a:buFont typeface="+mj-lt"/>
              <a:buAutoNum type="arabicPeriod"/>
            </a:pPr>
            <a:r>
              <a:rPr lang="en-US" sz="2800" dirty="0" smtClean="0">
                <a:solidFill>
                  <a:schemeClr val="bg1">
                    <a:lumMod val="75000"/>
                  </a:schemeClr>
                </a:solidFill>
              </a:rPr>
              <a:t>Converts interrupt state on stack to native values (e.g., PC)</a:t>
            </a:r>
          </a:p>
        </p:txBody>
      </p:sp>
      <p:sp>
        <p:nvSpPr>
          <p:cNvPr id="66" name="TextBox 65"/>
          <p:cNvSpPr txBox="1"/>
          <p:nvPr/>
        </p:nvSpPr>
        <p:spPr>
          <a:xfrm>
            <a:off x="633931" y="4697157"/>
            <a:ext cx="10163022" cy="523220"/>
          </a:xfrm>
          <a:prstGeom prst="rect">
            <a:avLst/>
          </a:prstGeom>
          <a:noFill/>
        </p:spPr>
        <p:txBody>
          <a:bodyPr wrap="square" rtlCol="0">
            <a:spAutoFit/>
          </a:bodyPr>
          <a:lstStyle/>
          <a:p>
            <a:r>
              <a:rPr lang="en-US" sz="2800" dirty="0" smtClean="0"/>
              <a:t>2.   Emulates Precise Exceptions</a:t>
            </a:r>
          </a:p>
        </p:txBody>
      </p:sp>
      <p:sp>
        <p:nvSpPr>
          <p:cNvPr id="67" name="TextBox 66"/>
          <p:cNvSpPr txBox="1"/>
          <p:nvPr/>
        </p:nvSpPr>
        <p:spPr>
          <a:xfrm>
            <a:off x="646404" y="5157868"/>
            <a:ext cx="10163022" cy="523220"/>
          </a:xfrm>
          <a:prstGeom prst="rect">
            <a:avLst/>
          </a:prstGeom>
          <a:noFill/>
        </p:spPr>
        <p:txBody>
          <a:bodyPr wrap="square" rtlCol="0">
            <a:spAutoFit/>
          </a:bodyPr>
          <a:lstStyle/>
          <a:p>
            <a:pPr marL="1371600" lvl="2" indent="-457200">
              <a:buFont typeface="Arial" panose="020B0604020202020204" pitchFamily="34" charset="0"/>
              <a:buChar char="•"/>
            </a:pPr>
            <a:r>
              <a:rPr lang="en-US" sz="2800" dirty="0" smtClean="0"/>
              <a:t>Rolls back partially executed translations</a:t>
            </a:r>
          </a:p>
        </p:txBody>
      </p:sp>
      <p:sp>
        <p:nvSpPr>
          <p:cNvPr id="110" name="Rectangle 109"/>
          <p:cNvSpPr/>
          <p:nvPr/>
        </p:nvSpPr>
        <p:spPr>
          <a:xfrm>
            <a:off x="625378" y="439615"/>
            <a:ext cx="10521744" cy="3154762"/>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Precise Exceptions</a:t>
            </a:r>
          </a:p>
          <a:p>
            <a:pPr algn="ctr"/>
            <a:endParaRPr lang="en-US" sz="2800" b="1" dirty="0" smtClean="0">
              <a:solidFill>
                <a:schemeClr val="tx1"/>
              </a:solidFill>
            </a:endParaRPr>
          </a:p>
          <a:p>
            <a:pPr algn="ctr"/>
            <a:endParaRPr lang="en-US" sz="2800" b="1" dirty="0" smtClean="0">
              <a:solidFill>
                <a:schemeClr val="tx1"/>
              </a:solidFill>
            </a:endParaRPr>
          </a:p>
          <a:p>
            <a:pPr algn="ctr"/>
            <a:endParaRPr lang="en-US" sz="2800" b="1" dirty="0">
              <a:solidFill>
                <a:schemeClr val="tx1"/>
              </a:solidFill>
            </a:endParaRPr>
          </a:p>
          <a:p>
            <a:pPr algn="ctr"/>
            <a:endParaRPr lang="en-US" sz="2800" b="1" dirty="0">
              <a:solidFill>
                <a:schemeClr val="tx1"/>
              </a:solidFill>
            </a:endParaRPr>
          </a:p>
        </p:txBody>
      </p:sp>
      <p:grpSp>
        <p:nvGrpSpPr>
          <p:cNvPr id="111" name="Group 110"/>
          <p:cNvGrpSpPr/>
          <p:nvPr/>
        </p:nvGrpSpPr>
        <p:grpSpPr>
          <a:xfrm>
            <a:off x="1426847" y="1881496"/>
            <a:ext cx="8330796" cy="591407"/>
            <a:chOff x="1167955" y="7533602"/>
            <a:chExt cx="8330796" cy="591407"/>
          </a:xfrm>
        </p:grpSpPr>
        <p:cxnSp>
          <p:nvCxnSpPr>
            <p:cNvPr id="112" name="Straight Connector 111"/>
            <p:cNvCxnSpPr/>
            <p:nvPr/>
          </p:nvCxnSpPr>
          <p:spPr>
            <a:xfrm>
              <a:off x="8851472" y="8120703"/>
              <a:ext cx="647279"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p:nvGrpSpPr>
          <p:grpSpPr>
            <a:xfrm>
              <a:off x="1167955" y="7533602"/>
              <a:ext cx="8330796" cy="591407"/>
              <a:chOff x="1167955" y="7533602"/>
              <a:chExt cx="8330796" cy="591407"/>
            </a:xfrm>
          </p:grpSpPr>
          <p:sp>
            <p:nvSpPr>
              <p:cNvPr id="114" name="TextBox 113"/>
              <p:cNvSpPr txBox="1"/>
              <p:nvPr/>
            </p:nvSpPr>
            <p:spPr>
              <a:xfrm>
                <a:off x="6001401" y="7566454"/>
                <a:ext cx="904415" cy="523220"/>
              </a:xfrm>
              <a:prstGeom prst="rect">
                <a:avLst/>
              </a:prstGeom>
              <a:noFill/>
            </p:spPr>
            <p:txBody>
              <a:bodyPr wrap="none" rtlCol="0">
                <a:spAutoFit/>
              </a:bodyPr>
              <a:lstStyle/>
              <a:p>
                <a:r>
                  <a:rPr lang="en-US" sz="2800" b="1" dirty="0" smtClean="0"/>
                  <a:t>push</a:t>
                </a:r>
                <a:endParaRPr lang="en-US" b="1" dirty="0"/>
              </a:p>
            </p:txBody>
          </p:sp>
          <p:sp>
            <p:nvSpPr>
              <p:cNvPr id="115" name="TextBox 114"/>
              <p:cNvSpPr txBox="1"/>
              <p:nvPr/>
            </p:nvSpPr>
            <p:spPr>
              <a:xfrm>
                <a:off x="4840815" y="7566454"/>
                <a:ext cx="942502" cy="523220"/>
              </a:xfrm>
              <a:prstGeom prst="rect">
                <a:avLst/>
              </a:prstGeom>
              <a:noFill/>
            </p:spPr>
            <p:txBody>
              <a:bodyPr wrap="none" rtlCol="0">
                <a:spAutoFit/>
              </a:bodyPr>
              <a:lstStyle/>
              <a:p>
                <a:r>
                  <a:rPr lang="en-US" sz="2800" b="1" dirty="0" smtClean="0"/>
                  <a:t>store</a:t>
                </a:r>
                <a:endParaRPr lang="en-US" b="1" dirty="0"/>
              </a:p>
            </p:txBody>
          </p:sp>
          <p:sp>
            <p:nvSpPr>
              <p:cNvPr id="116" name="Rectangle 115"/>
              <p:cNvSpPr/>
              <p:nvPr/>
            </p:nvSpPr>
            <p:spPr>
              <a:xfrm>
                <a:off x="4742404" y="7533602"/>
                <a:ext cx="1070517" cy="5799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5840556" y="7539248"/>
                <a:ext cx="1070517" cy="5799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6892796" y="7538933"/>
                <a:ext cx="1070517" cy="5799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7981809" y="7538933"/>
                <a:ext cx="1070517" cy="5799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1503000" y="7543175"/>
                <a:ext cx="1070517" cy="5799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2573517" y="7541132"/>
                <a:ext cx="1070517" cy="5799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662530" y="7540717"/>
                <a:ext cx="1070517" cy="5799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3" name="Straight Connector 122"/>
              <p:cNvCxnSpPr/>
              <p:nvPr/>
            </p:nvCxnSpPr>
            <p:spPr>
              <a:xfrm>
                <a:off x="1167955" y="7538933"/>
                <a:ext cx="647279"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1211373" y="8125009"/>
                <a:ext cx="647279"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8851472" y="7538933"/>
                <a:ext cx="647279"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1659873" y="7574544"/>
                <a:ext cx="747320" cy="523220"/>
              </a:xfrm>
              <a:prstGeom prst="rect">
                <a:avLst/>
              </a:prstGeom>
              <a:noFill/>
            </p:spPr>
            <p:txBody>
              <a:bodyPr wrap="none" rtlCol="0">
                <a:spAutoFit/>
              </a:bodyPr>
              <a:lstStyle/>
              <a:p>
                <a:r>
                  <a:rPr lang="en-US" sz="2800" b="1" dirty="0" smtClean="0"/>
                  <a:t>add</a:t>
                </a:r>
                <a:endParaRPr lang="en-US" b="1" dirty="0"/>
              </a:p>
            </p:txBody>
          </p:sp>
          <p:sp>
            <p:nvSpPr>
              <p:cNvPr id="127" name="TextBox 126"/>
              <p:cNvSpPr txBox="1"/>
              <p:nvPr/>
            </p:nvSpPr>
            <p:spPr>
              <a:xfrm>
                <a:off x="2749001" y="7569890"/>
                <a:ext cx="712054" cy="523220"/>
              </a:xfrm>
              <a:prstGeom prst="rect">
                <a:avLst/>
              </a:prstGeom>
              <a:noFill/>
            </p:spPr>
            <p:txBody>
              <a:bodyPr wrap="none" rtlCol="0">
                <a:spAutoFit/>
              </a:bodyPr>
              <a:lstStyle/>
              <a:p>
                <a:r>
                  <a:rPr lang="en-US" sz="2800" b="1" dirty="0" smtClean="0"/>
                  <a:t>sub</a:t>
                </a:r>
                <a:endParaRPr lang="en-US" b="1" dirty="0"/>
              </a:p>
            </p:txBody>
          </p:sp>
          <p:sp>
            <p:nvSpPr>
              <p:cNvPr id="128" name="TextBox 127"/>
              <p:cNvSpPr txBox="1"/>
              <p:nvPr/>
            </p:nvSpPr>
            <p:spPr>
              <a:xfrm>
                <a:off x="3815938" y="7566454"/>
                <a:ext cx="835485" cy="523220"/>
              </a:xfrm>
              <a:prstGeom prst="rect">
                <a:avLst/>
              </a:prstGeom>
              <a:noFill/>
            </p:spPr>
            <p:txBody>
              <a:bodyPr wrap="none" rtlCol="0">
                <a:spAutoFit/>
              </a:bodyPr>
              <a:lstStyle/>
              <a:p>
                <a:r>
                  <a:rPr lang="en-US" sz="2800" b="1" dirty="0" smtClean="0"/>
                  <a:t>load</a:t>
                </a:r>
                <a:endParaRPr lang="en-US" b="1" dirty="0"/>
              </a:p>
            </p:txBody>
          </p:sp>
          <p:sp>
            <p:nvSpPr>
              <p:cNvPr id="129" name="TextBox 128"/>
              <p:cNvSpPr txBox="1"/>
              <p:nvPr/>
            </p:nvSpPr>
            <p:spPr>
              <a:xfrm>
                <a:off x="6979460" y="7565350"/>
                <a:ext cx="837665" cy="523220"/>
              </a:xfrm>
              <a:prstGeom prst="rect">
                <a:avLst/>
              </a:prstGeom>
              <a:noFill/>
            </p:spPr>
            <p:txBody>
              <a:bodyPr wrap="none" rtlCol="0">
                <a:spAutoFit/>
              </a:bodyPr>
              <a:lstStyle/>
              <a:p>
                <a:r>
                  <a:rPr lang="en-US" sz="2800" b="1" dirty="0" err="1" smtClean="0"/>
                  <a:t>mov</a:t>
                </a:r>
                <a:endParaRPr lang="en-US" b="1" dirty="0"/>
              </a:p>
            </p:txBody>
          </p:sp>
          <p:sp>
            <p:nvSpPr>
              <p:cNvPr id="130" name="TextBox 129"/>
              <p:cNvSpPr txBox="1"/>
              <p:nvPr/>
            </p:nvSpPr>
            <p:spPr>
              <a:xfrm>
                <a:off x="8065116" y="7561985"/>
                <a:ext cx="761747" cy="523220"/>
              </a:xfrm>
              <a:prstGeom prst="rect">
                <a:avLst/>
              </a:prstGeom>
              <a:noFill/>
            </p:spPr>
            <p:txBody>
              <a:bodyPr wrap="none" rtlCol="0">
                <a:spAutoFit/>
              </a:bodyPr>
              <a:lstStyle/>
              <a:p>
                <a:r>
                  <a:rPr lang="en-US" sz="2800" b="1" dirty="0" smtClean="0"/>
                  <a:t>pop</a:t>
                </a:r>
                <a:endParaRPr lang="en-US" b="1" dirty="0"/>
              </a:p>
            </p:txBody>
          </p:sp>
        </p:grpSp>
      </p:grpSp>
      <p:sp>
        <p:nvSpPr>
          <p:cNvPr id="131" name="Lightning Bolt 130"/>
          <p:cNvSpPr/>
          <p:nvPr/>
        </p:nvSpPr>
        <p:spPr>
          <a:xfrm>
            <a:off x="6318310" y="1695033"/>
            <a:ext cx="664697" cy="622513"/>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2" name="Group 131"/>
          <p:cNvGrpSpPr/>
          <p:nvPr/>
        </p:nvGrpSpPr>
        <p:grpSpPr>
          <a:xfrm>
            <a:off x="1426847" y="2605466"/>
            <a:ext cx="4629183" cy="523220"/>
            <a:chOff x="1321131" y="2655814"/>
            <a:chExt cx="4629183" cy="523220"/>
          </a:xfrm>
        </p:grpSpPr>
        <p:cxnSp>
          <p:nvCxnSpPr>
            <p:cNvPr id="133" name="Straight Arrow Connector 132"/>
            <p:cNvCxnSpPr/>
            <p:nvPr/>
          </p:nvCxnSpPr>
          <p:spPr>
            <a:xfrm>
              <a:off x="1321131" y="2917424"/>
              <a:ext cx="4629183" cy="0"/>
            </a:xfrm>
            <a:prstGeom prst="straightConnector1">
              <a:avLst/>
            </a:prstGeom>
            <a:ln>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2868590" y="2655814"/>
              <a:ext cx="1534266" cy="523220"/>
            </a:xfrm>
            <a:prstGeom prst="rect">
              <a:avLst/>
            </a:prstGeom>
            <a:solidFill>
              <a:schemeClr val="bg1"/>
            </a:solidFill>
          </p:spPr>
          <p:txBody>
            <a:bodyPr wrap="none" rtlCol="0">
              <a:spAutoFit/>
            </a:bodyPr>
            <a:lstStyle/>
            <a:p>
              <a:r>
                <a:rPr lang="en-US" sz="2800" b="1" dirty="0" smtClean="0">
                  <a:solidFill>
                    <a:srgbClr val="00B050"/>
                  </a:solidFill>
                </a:rPr>
                <a:t>Executed</a:t>
              </a:r>
              <a:endParaRPr lang="en-US" b="1" dirty="0">
                <a:solidFill>
                  <a:srgbClr val="00B050"/>
                </a:solidFill>
              </a:endParaRPr>
            </a:p>
          </p:txBody>
        </p:sp>
      </p:grpSp>
      <p:grpSp>
        <p:nvGrpSpPr>
          <p:cNvPr id="135" name="Group 134"/>
          <p:cNvGrpSpPr/>
          <p:nvPr/>
        </p:nvGrpSpPr>
        <p:grpSpPr>
          <a:xfrm>
            <a:off x="6103912" y="2729496"/>
            <a:ext cx="4378891" cy="954107"/>
            <a:chOff x="6080953" y="2741885"/>
            <a:chExt cx="4378891" cy="954107"/>
          </a:xfrm>
        </p:grpSpPr>
        <p:cxnSp>
          <p:nvCxnSpPr>
            <p:cNvPr id="136" name="Straight Arrow Connector 135"/>
            <p:cNvCxnSpPr/>
            <p:nvPr/>
          </p:nvCxnSpPr>
          <p:spPr>
            <a:xfrm flipV="1">
              <a:off x="6080953" y="3190006"/>
              <a:ext cx="4378891" cy="38464"/>
            </a:xfrm>
            <a:prstGeom prst="straightConnector1">
              <a:avLst/>
            </a:prstGeom>
            <a:ln>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37" name="TextBox 136"/>
            <p:cNvSpPr txBox="1"/>
            <p:nvPr/>
          </p:nvSpPr>
          <p:spPr>
            <a:xfrm>
              <a:off x="7112045" y="2741885"/>
              <a:ext cx="2810321" cy="954107"/>
            </a:xfrm>
            <a:prstGeom prst="rect">
              <a:avLst/>
            </a:prstGeom>
            <a:noFill/>
          </p:spPr>
          <p:txBody>
            <a:bodyPr wrap="none" rtlCol="0">
              <a:spAutoFit/>
            </a:bodyPr>
            <a:lstStyle/>
            <a:p>
              <a:pPr algn="ctr"/>
              <a:r>
                <a:rPr lang="en-US" sz="2800" dirty="0" smtClean="0">
                  <a:solidFill>
                    <a:srgbClr val="C00000"/>
                  </a:solidFill>
                </a:rPr>
                <a:t>Exception handler</a:t>
              </a:r>
            </a:p>
            <a:p>
              <a:pPr algn="ctr"/>
              <a:r>
                <a:rPr lang="en-US" sz="2800" dirty="0" smtClean="0">
                  <a:solidFill>
                    <a:srgbClr val="C00000"/>
                  </a:solidFill>
                </a:rPr>
                <a:t>executes</a:t>
              </a:r>
              <a:endParaRPr lang="en-US" sz="2800" dirty="0">
                <a:solidFill>
                  <a:srgbClr val="C00000"/>
                </a:solidFill>
              </a:endParaRPr>
            </a:p>
          </p:txBody>
        </p:sp>
      </p:grpSp>
    </p:spTree>
    <p:extLst>
      <p:ext uri="{BB962C8B-B14F-4D97-AF65-F5344CB8AC3E}">
        <p14:creationId xmlns:p14="http://schemas.microsoft.com/office/powerpoint/2010/main" val="3352075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5" presetClass="path" presetSubtype="0" accel="50000" decel="50000" fill="hold" grpId="1" nodeType="clickEffect">
                                  <p:stCondLst>
                                    <p:cond delay="0"/>
                                  </p:stCondLst>
                                  <p:childTnLst>
                                    <p:animMotion origin="layout" path="M -2.70833E-6 -2.59259E-6 L -0.07135 -0.06065 " pathEditMode="relative" rAng="0" ptsTypes="AA">
                                      <p:cBhvr>
                                        <p:cTn id="14" dur="2000" fill="hold"/>
                                        <p:tgtEl>
                                          <p:spTgt spid="131"/>
                                        </p:tgtEl>
                                        <p:attrNameLst>
                                          <p:attrName>ppt_x</p:attrName>
                                          <p:attrName>ppt_y</p:attrName>
                                        </p:attrNameLst>
                                      </p:cBhvr>
                                      <p:rCtr x="-3568" y="-3032"/>
                                    </p:animMotion>
                                  </p:childTnLst>
                                </p:cTn>
                              </p:par>
                            </p:childTnLst>
                          </p:cTn>
                        </p:par>
                        <p:par>
                          <p:cTn id="15" fill="hold">
                            <p:stCondLst>
                              <p:cond delay="2000"/>
                            </p:stCondLst>
                            <p:childTnLst>
                              <p:par>
                                <p:cTn id="16" presetID="1" presetClass="entr" presetSubtype="0" fill="hold" nodeType="afterEffect">
                                  <p:stCondLst>
                                    <p:cond delay="0"/>
                                  </p:stCondLst>
                                  <p:childTnLst>
                                    <p:set>
                                      <p:cBhvr>
                                        <p:cTn id="17" dur="1" fill="hold">
                                          <p:stCondLst>
                                            <p:cond delay="0"/>
                                          </p:stCondLst>
                                        </p:cTn>
                                        <p:tgtEl>
                                          <p:spTgt spid="13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5"/>
                                        </p:tgtEl>
                                        <p:attrNameLst>
                                          <p:attrName>style.visibility</p:attrName>
                                        </p:attrNameLst>
                                      </p:cBhvr>
                                      <p:to>
                                        <p:strVal val="visible"/>
                                      </p:to>
                                    </p:set>
                                    <p:animEffect transition="in" filter="fade">
                                      <p:cBhvr>
                                        <p:cTn id="22" dur="500"/>
                                        <p:tgtEl>
                                          <p:spTgt spid="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131" grpId="0" animBg="1"/>
      <p:bldP spid="131"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6" y="6562"/>
            <a:ext cx="10058400" cy="1450757"/>
          </a:xfrm>
        </p:spPr>
        <p:txBody>
          <a:bodyPr/>
          <a:lstStyle/>
          <a:p>
            <a:pPr algn="ctr"/>
            <a:r>
              <a:rPr lang="en-US" dirty="0" smtClean="0"/>
              <a:t>What does the dispatcher do?</a:t>
            </a:r>
            <a:endParaRPr lang="en-US" dirty="0"/>
          </a:p>
        </p:txBody>
      </p:sp>
      <p:sp>
        <p:nvSpPr>
          <p:cNvPr id="6" name="TextBox 5"/>
          <p:cNvSpPr txBox="1"/>
          <p:nvPr/>
        </p:nvSpPr>
        <p:spPr>
          <a:xfrm>
            <a:off x="633932" y="3713226"/>
            <a:ext cx="10163022" cy="523220"/>
          </a:xfrm>
          <a:prstGeom prst="rect">
            <a:avLst/>
          </a:prstGeom>
          <a:noFill/>
        </p:spPr>
        <p:txBody>
          <a:bodyPr wrap="square" rtlCol="0">
            <a:spAutoFit/>
          </a:bodyPr>
          <a:lstStyle/>
          <a:p>
            <a:r>
              <a:rPr lang="en-US" sz="2800" b="1" dirty="0" smtClean="0">
                <a:solidFill>
                  <a:srgbClr val="002060"/>
                </a:solidFill>
              </a:rPr>
              <a:t>Before transferring control to the code cache, the dispatcher</a:t>
            </a:r>
            <a:r>
              <a:rPr lang="en-US" sz="2800" b="1" dirty="0" smtClean="0"/>
              <a:t>:</a:t>
            </a:r>
          </a:p>
        </p:txBody>
      </p:sp>
      <p:sp>
        <p:nvSpPr>
          <p:cNvPr id="7" name="TextBox 6"/>
          <p:cNvSpPr txBox="1"/>
          <p:nvPr/>
        </p:nvSpPr>
        <p:spPr>
          <a:xfrm>
            <a:off x="633931" y="4173937"/>
            <a:ext cx="10163022" cy="523220"/>
          </a:xfrm>
          <a:prstGeom prst="rect">
            <a:avLst/>
          </a:prstGeom>
          <a:noFill/>
        </p:spPr>
        <p:txBody>
          <a:bodyPr wrap="square" rtlCol="0">
            <a:spAutoFit/>
          </a:bodyPr>
          <a:lstStyle/>
          <a:p>
            <a:pPr marL="514350" indent="-514350">
              <a:buFont typeface="+mj-lt"/>
              <a:buAutoNum type="arabicPeriod"/>
            </a:pPr>
            <a:r>
              <a:rPr lang="en-US" sz="2800" dirty="0" smtClean="0">
                <a:solidFill>
                  <a:schemeClr val="bg1">
                    <a:lumMod val="75000"/>
                  </a:schemeClr>
                </a:solidFill>
              </a:rPr>
              <a:t>Converts interrupt state on stack to native values (e.g., PC)</a:t>
            </a:r>
          </a:p>
        </p:txBody>
      </p:sp>
      <p:sp>
        <p:nvSpPr>
          <p:cNvPr id="8" name="TextBox 7"/>
          <p:cNvSpPr txBox="1"/>
          <p:nvPr/>
        </p:nvSpPr>
        <p:spPr>
          <a:xfrm>
            <a:off x="633931" y="4595693"/>
            <a:ext cx="10163022" cy="523220"/>
          </a:xfrm>
          <a:prstGeom prst="rect">
            <a:avLst/>
          </a:prstGeom>
          <a:noFill/>
        </p:spPr>
        <p:txBody>
          <a:bodyPr wrap="square" rtlCol="0">
            <a:spAutoFit/>
          </a:bodyPr>
          <a:lstStyle/>
          <a:p>
            <a:r>
              <a:rPr lang="en-US" sz="2800" dirty="0" smtClean="0">
                <a:solidFill>
                  <a:schemeClr val="bg1">
                    <a:lumMod val="75000"/>
                  </a:schemeClr>
                </a:solidFill>
              </a:rPr>
              <a:t>2.   Emulates Precise Exceptions</a:t>
            </a:r>
          </a:p>
        </p:txBody>
      </p:sp>
      <p:sp>
        <p:nvSpPr>
          <p:cNvPr id="10" name="TextBox 9"/>
          <p:cNvSpPr txBox="1"/>
          <p:nvPr/>
        </p:nvSpPr>
        <p:spPr>
          <a:xfrm>
            <a:off x="633931" y="4969748"/>
            <a:ext cx="10163022" cy="523220"/>
          </a:xfrm>
          <a:prstGeom prst="rect">
            <a:avLst/>
          </a:prstGeom>
          <a:noFill/>
        </p:spPr>
        <p:txBody>
          <a:bodyPr wrap="square" rtlCol="0">
            <a:spAutoFit/>
          </a:bodyPr>
          <a:lstStyle/>
          <a:p>
            <a:pPr marL="1371600" lvl="2" indent="-457200">
              <a:buFont typeface="Arial" panose="020B0604020202020204" pitchFamily="34" charset="0"/>
              <a:buChar char="•"/>
            </a:pPr>
            <a:r>
              <a:rPr lang="en-US" sz="2800" dirty="0" smtClean="0">
                <a:solidFill>
                  <a:schemeClr val="bg1">
                    <a:lumMod val="75000"/>
                  </a:schemeClr>
                </a:solidFill>
              </a:rPr>
              <a:t>Rollback partially executed translations</a:t>
            </a:r>
          </a:p>
        </p:txBody>
      </p:sp>
      <p:sp>
        <p:nvSpPr>
          <p:cNvPr id="11" name="TextBox 10"/>
          <p:cNvSpPr txBox="1"/>
          <p:nvPr/>
        </p:nvSpPr>
        <p:spPr>
          <a:xfrm>
            <a:off x="633931" y="5391504"/>
            <a:ext cx="10163022" cy="523220"/>
          </a:xfrm>
          <a:prstGeom prst="rect">
            <a:avLst/>
          </a:prstGeom>
          <a:noFill/>
        </p:spPr>
        <p:txBody>
          <a:bodyPr wrap="square" rtlCol="0">
            <a:spAutoFit/>
          </a:bodyPr>
          <a:lstStyle/>
          <a:p>
            <a:r>
              <a:rPr lang="en-US" sz="2800" dirty="0"/>
              <a:t>3</a:t>
            </a:r>
            <a:r>
              <a:rPr lang="en-US" sz="2800" dirty="0" smtClean="0"/>
              <a:t>.   Emulates Precise Interrupts</a:t>
            </a:r>
          </a:p>
        </p:txBody>
      </p:sp>
    </p:spTree>
    <p:extLst>
      <p:ext uri="{BB962C8B-B14F-4D97-AF65-F5344CB8AC3E}">
        <p14:creationId xmlns:p14="http://schemas.microsoft.com/office/powerpoint/2010/main" val="1658849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6" y="6562"/>
            <a:ext cx="10058400" cy="1450757"/>
          </a:xfrm>
        </p:spPr>
        <p:txBody>
          <a:bodyPr/>
          <a:lstStyle/>
          <a:p>
            <a:pPr algn="ctr"/>
            <a:r>
              <a:rPr lang="en-US" dirty="0" smtClean="0"/>
              <a:t>What does the dispatcher do?</a:t>
            </a:r>
            <a:endParaRPr lang="en-US" dirty="0"/>
          </a:p>
        </p:txBody>
      </p:sp>
      <p:sp>
        <p:nvSpPr>
          <p:cNvPr id="6" name="TextBox 5"/>
          <p:cNvSpPr txBox="1"/>
          <p:nvPr/>
        </p:nvSpPr>
        <p:spPr>
          <a:xfrm>
            <a:off x="633932" y="3713226"/>
            <a:ext cx="10163022" cy="523220"/>
          </a:xfrm>
          <a:prstGeom prst="rect">
            <a:avLst/>
          </a:prstGeom>
          <a:noFill/>
        </p:spPr>
        <p:txBody>
          <a:bodyPr wrap="square" rtlCol="0">
            <a:spAutoFit/>
          </a:bodyPr>
          <a:lstStyle/>
          <a:p>
            <a:r>
              <a:rPr lang="en-US" sz="2800" b="1" dirty="0" smtClean="0">
                <a:solidFill>
                  <a:srgbClr val="002060"/>
                </a:solidFill>
              </a:rPr>
              <a:t>Before transferring control to the code cache, the dispatcher</a:t>
            </a:r>
            <a:r>
              <a:rPr lang="en-US" sz="2800" b="1" dirty="0" smtClean="0"/>
              <a:t>:</a:t>
            </a:r>
          </a:p>
        </p:txBody>
      </p:sp>
      <p:sp>
        <p:nvSpPr>
          <p:cNvPr id="7" name="TextBox 6"/>
          <p:cNvSpPr txBox="1"/>
          <p:nvPr/>
        </p:nvSpPr>
        <p:spPr>
          <a:xfrm>
            <a:off x="633931" y="4173937"/>
            <a:ext cx="10163022" cy="523220"/>
          </a:xfrm>
          <a:prstGeom prst="rect">
            <a:avLst/>
          </a:prstGeom>
          <a:noFill/>
        </p:spPr>
        <p:txBody>
          <a:bodyPr wrap="square" rtlCol="0">
            <a:spAutoFit/>
          </a:bodyPr>
          <a:lstStyle/>
          <a:p>
            <a:pPr marL="514350" indent="-514350">
              <a:buFont typeface="+mj-lt"/>
              <a:buAutoNum type="arabicPeriod"/>
            </a:pPr>
            <a:r>
              <a:rPr lang="en-US" sz="2800" dirty="0" smtClean="0">
                <a:solidFill>
                  <a:schemeClr val="bg1">
                    <a:lumMod val="75000"/>
                  </a:schemeClr>
                </a:solidFill>
              </a:rPr>
              <a:t>Converts interrupt state on stack to native values (e.g., PC)</a:t>
            </a:r>
          </a:p>
        </p:txBody>
      </p:sp>
      <p:sp>
        <p:nvSpPr>
          <p:cNvPr id="8" name="TextBox 7"/>
          <p:cNvSpPr txBox="1"/>
          <p:nvPr/>
        </p:nvSpPr>
        <p:spPr>
          <a:xfrm>
            <a:off x="633931" y="4595693"/>
            <a:ext cx="10163022" cy="523220"/>
          </a:xfrm>
          <a:prstGeom prst="rect">
            <a:avLst/>
          </a:prstGeom>
          <a:noFill/>
        </p:spPr>
        <p:txBody>
          <a:bodyPr wrap="square" rtlCol="0">
            <a:spAutoFit/>
          </a:bodyPr>
          <a:lstStyle/>
          <a:p>
            <a:r>
              <a:rPr lang="en-US" sz="2800" dirty="0" smtClean="0">
                <a:solidFill>
                  <a:schemeClr val="bg1">
                    <a:lumMod val="75000"/>
                  </a:schemeClr>
                </a:solidFill>
              </a:rPr>
              <a:t>2.   Emulates Precise Exceptions</a:t>
            </a:r>
          </a:p>
        </p:txBody>
      </p:sp>
      <p:sp>
        <p:nvSpPr>
          <p:cNvPr id="10" name="TextBox 9"/>
          <p:cNvSpPr txBox="1"/>
          <p:nvPr/>
        </p:nvSpPr>
        <p:spPr>
          <a:xfrm>
            <a:off x="633931" y="4969748"/>
            <a:ext cx="10163022" cy="523220"/>
          </a:xfrm>
          <a:prstGeom prst="rect">
            <a:avLst/>
          </a:prstGeom>
          <a:noFill/>
        </p:spPr>
        <p:txBody>
          <a:bodyPr wrap="square" rtlCol="0">
            <a:spAutoFit/>
          </a:bodyPr>
          <a:lstStyle/>
          <a:p>
            <a:pPr marL="1371600" lvl="2" indent="-457200">
              <a:buFont typeface="Arial" panose="020B0604020202020204" pitchFamily="34" charset="0"/>
              <a:buChar char="•"/>
            </a:pPr>
            <a:r>
              <a:rPr lang="en-US" sz="2800" dirty="0" smtClean="0">
                <a:solidFill>
                  <a:schemeClr val="bg1">
                    <a:lumMod val="75000"/>
                  </a:schemeClr>
                </a:solidFill>
              </a:rPr>
              <a:t>Rollback partially executed translations</a:t>
            </a:r>
          </a:p>
        </p:txBody>
      </p:sp>
      <p:sp>
        <p:nvSpPr>
          <p:cNvPr id="11" name="TextBox 10"/>
          <p:cNvSpPr txBox="1"/>
          <p:nvPr/>
        </p:nvSpPr>
        <p:spPr>
          <a:xfrm>
            <a:off x="633931" y="5391504"/>
            <a:ext cx="10163022" cy="523220"/>
          </a:xfrm>
          <a:prstGeom prst="rect">
            <a:avLst/>
          </a:prstGeom>
          <a:noFill/>
        </p:spPr>
        <p:txBody>
          <a:bodyPr wrap="square" rtlCol="0">
            <a:spAutoFit/>
          </a:bodyPr>
          <a:lstStyle/>
          <a:p>
            <a:r>
              <a:rPr lang="en-US" sz="2800" dirty="0"/>
              <a:t>3</a:t>
            </a:r>
            <a:r>
              <a:rPr lang="en-US" sz="2800" dirty="0" smtClean="0"/>
              <a:t>.   Emulates Precise Interrupts</a:t>
            </a:r>
          </a:p>
        </p:txBody>
      </p:sp>
      <p:sp>
        <p:nvSpPr>
          <p:cNvPr id="9" name="Rectangle 8"/>
          <p:cNvSpPr/>
          <p:nvPr/>
        </p:nvSpPr>
        <p:spPr>
          <a:xfrm>
            <a:off x="625378" y="316523"/>
            <a:ext cx="10521744" cy="3277854"/>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Precise Interrupts</a:t>
            </a:r>
          </a:p>
          <a:p>
            <a:pPr algn="ctr"/>
            <a:endParaRPr lang="en-US" sz="2800" b="1" dirty="0" smtClean="0">
              <a:solidFill>
                <a:schemeClr val="tx1"/>
              </a:solidFill>
            </a:endParaRPr>
          </a:p>
          <a:p>
            <a:pPr algn="ctr"/>
            <a:endParaRPr lang="en-US" sz="2800" b="1" dirty="0">
              <a:solidFill>
                <a:schemeClr val="tx1"/>
              </a:solidFill>
            </a:endParaRPr>
          </a:p>
          <a:p>
            <a:pPr algn="ctr"/>
            <a:endParaRPr lang="en-US" sz="2800" b="1" dirty="0">
              <a:solidFill>
                <a:schemeClr val="tx1"/>
              </a:solidFill>
            </a:endParaRPr>
          </a:p>
        </p:txBody>
      </p:sp>
      <p:grpSp>
        <p:nvGrpSpPr>
          <p:cNvPr id="12" name="Group 11"/>
          <p:cNvGrpSpPr/>
          <p:nvPr/>
        </p:nvGrpSpPr>
        <p:grpSpPr>
          <a:xfrm>
            <a:off x="1426847" y="1881496"/>
            <a:ext cx="8330796" cy="591407"/>
            <a:chOff x="1167955" y="7533602"/>
            <a:chExt cx="8330796" cy="591407"/>
          </a:xfrm>
        </p:grpSpPr>
        <p:cxnSp>
          <p:nvCxnSpPr>
            <p:cNvPr id="13" name="Straight Connector 12"/>
            <p:cNvCxnSpPr/>
            <p:nvPr/>
          </p:nvCxnSpPr>
          <p:spPr>
            <a:xfrm>
              <a:off x="8851472" y="8120703"/>
              <a:ext cx="647279"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1167955" y="7533602"/>
              <a:ext cx="8330796" cy="591407"/>
              <a:chOff x="1167955" y="7533602"/>
              <a:chExt cx="8330796" cy="591407"/>
            </a:xfrm>
          </p:grpSpPr>
          <p:sp>
            <p:nvSpPr>
              <p:cNvPr id="15" name="TextBox 14"/>
              <p:cNvSpPr txBox="1"/>
              <p:nvPr/>
            </p:nvSpPr>
            <p:spPr>
              <a:xfrm>
                <a:off x="6001401" y="7566454"/>
                <a:ext cx="904415" cy="523220"/>
              </a:xfrm>
              <a:prstGeom prst="rect">
                <a:avLst/>
              </a:prstGeom>
              <a:noFill/>
            </p:spPr>
            <p:txBody>
              <a:bodyPr wrap="none" rtlCol="0">
                <a:spAutoFit/>
              </a:bodyPr>
              <a:lstStyle/>
              <a:p>
                <a:r>
                  <a:rPr lang="en-US" sz="2800" b="1" dirty="0" smtClean="0"/>
                  <a:t>push</a:t>
                </a:r>
                <a:endParaRPr lang="en-US" b="1" dirty="0"/>
              </a:p>
            </p:txBody>
          </p:sp>
          <p:sp>
            <p:nvSpPr>
              <p:cNvPr id="16" name="TextBox 15"/>
              <p:cNvSpPr txBox="1"/>
              <p:nvPr/>
            </p:nvSpPr>
            <p:spPr>
              <a:xfrm>
                <a:off x="4840815" y="7566454"/>
                <a:ext cx="942502" cy="523220"/>
              </a:xfrm>
              <a:prstGeom prst="rect">
                <a:avLst/>
              </a:prstGeom>
              <a:noFill/>
            </p:spPr>
            <p:txBody>
              <a:bodyPr wrap="none" rtlCol="0">
                <a:spAutoFit/>
              </a:bodyPr>
              <a:lstStyle/>
              <a:p>
                <a:r>
                  <a:rPr lang="en-US" sz="2800" b="1" dirty="0" smtClean="0"/>
                  <a:t>store</a:t>
                </a:r>
                <a:endParaRPr lang="en-US" b="1" dirty="0"/>
              </a:p>
            </p:txBody>
          </p:sp>
          <p:sp>
            <p:nvSpPr>
              <p:cNvPr id="17" name="Rectangle 16"/>
              <p:cNvSpPr/>
              <p:nvPr/>
            </p:nvSpPr>
            <p:spPr>
              <a:xfrm>
                <a:off x="4742404" y="7533602"/>
                <a:ext cx="1070517" cy="5799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840556" y="7539248"/>
                <a:ext cx="1070517" cy="5799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6892796" y="7538933"/>
                <a:ext cx="1070517" cy="5799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981809" y="7538933"/>
                <a:ext cx="1070517" cy="5799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503000" y="7543175"/>
                <a:ext cx="1070517" cy="5799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573517" y="7541132"/>
                <a:ext cx="1070517" cy="5799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662530" y="7540717"/>
                <a:ext cx="1070517" cy="5799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a:off x="1167955" y="7538933"/>
                <a:ext cx="647279"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211373" y="8125009"/>
                <a:ext cx="647279"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851472" y="7538933"/>
                <a:ext cx="647279"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659873" y="7574544"/>
                <a:ext cx="747320" cy="523220"/>
              </a:xfrm>
              <a:prstGeom prst="rect">
                <a:avLst/>
              </a:prstGeom>
              <a:noFill/>
            </p:spPr>
            <p:txBody>
              <a:bodyPr wrap="none" rtlCol="0">
                <a:spAutoFit/>
              </a:bodyPr>
              <a:lstStyle/>
              <a:p>
                <a:r>
                  <a:rPr lang="en-US" sz="2800" b="1" dirty="0" smtClean="0"/>
                  <a:t>add</a:t>
                </a:r>
                <a:endParaRPr lang="en-US" b="1" dirty="0"/>
              </a:p>
            </p:txBody>
          </p:sp>
          <p:sp>
            <p:nvSpPr>
              <p:cNvPr id="28" name="TextBox 27"/>
              <p:cNvSpPr txBox="1"/>
              <p:nvPr/>
            </p:nvSpPr>
            <p:spPr>
              <a:xfrm>
                <a:off x="2749001" y="7569890"/>
                <a:ext cx="712054" cy="523220"/>
              </a:xfrm>
              <a:prstGeom prst="rect">
                <a:avLst/>
              </a:prstGeom>
              <a:noFill/>
            </p:spPr>
            <p:txBody>
              <a:bodyPr wrap="none" rtlCol="0">
                <a:spAutoFit/>
              </a:bodyPr>
              <a:lstStyle/>
              <a:p>
                <a:r>
                  <a:rPr lang="en-US" sz="2800" b="1" dirty="0" smtClean="0"/>
                  <a:t>sub</a:t>
                </a:r>
                <a:endParaRPr lang="en-US" b="1" dirty="0"/>
              </a:p>
            </p:txBody>
          </p:sp>
          <p:sp>
            <p:nvSpPr>
              <p:cNvPr id="29" name="TextBox 28"/>
              <p:cNvSpPr txBox="1"/>
              <p:nvPr/>
            </p:nvSpPr>
            <p:spPr>
              <a:xfrm>
                <a:off x="3815938" y="7566454"/>
                <a:ext cx="835485" cy="523220"/>
              </a:xfrm>
              <a:prstGeom prst="rect">
                <a:avLst/>
              </a:prstGeom>
              <a:noFill/>
            </p:spPr>
            <p:txBody>
              <a:bodyPr wrap="none" rtlCol="0">
                <a:spAutoFit/>
              </a:bodyPr>
              <a:lstStyle/>
              <a:p>
                <a:r>
                  <a:rPr lang="en-US" sz="2800" b="1" dirty="0" smtClean="0"/>
                  <a:t>load</a:t>
                </a:r>
                <a:endParaRPr lang="en-US" b="1" dirty="0"/>
              </a:p>
            </p:txBody>
          </p:sp>
          <p:sp>
            <p:nvSpPr>
              <p:cNvPr id="30" name="TextBox 29"/>
              <p:cNvSpPr txBox="1"/>
              <p:nvPr/>
            </p:nvSpPr>
            <p:spPr>
              <a:xfrm>
                <a:off x="6979460" y="7565350"/>
                <a:ext cx="837665" cy="523220"/>
              </a:xfrm>
              <a:prstGeom prst="rect">
                <a:avLst/>
              </a:prstGeom>
              <a:noFill/>
            </p:spPr>
            <p:txBody>
              <a:bodyPr wrap="none" rtlCol="0">
                <a:spAutoFit/>
              </a:bodyPr>
              <a:lstStyle/>
              <a:p>
                <a:r>
                  <a:rPr lang="en-US" sz="2800" b="1" dirty="0" err="1" smtClean="0"/>
                  <a:t>mov</a:t>
                </a:r>
                <a:endParaRPr lang="en-US" b="1" dirty="0"/>
              </a:p>
            </p:txBody>
          </p:sp>
          <p:sp>
            <p:nvSpPr>
              <p:cNvPr id="31" name="TextBox 30"/>
              <p:cNvSpPr txBox="1"/>
              <p:nvPr/>
            </p:nvSpPr>
            <p:spPr>
              <a:xfrm>
                <a:off x="8065116" y="7561985"/>
                <a:ext cx="761747" cy="523220"/>
              </a:xfrm>
              <a:prstGeom prst="rect">
                <a:avLst/>
              </a:prstGeom>
              <a:noFill/>
            </p:spPr>
            <p:txBody>
              <a:bodyPr wrap="none" rtlCol="0">
                <a:spAutoFit/>
              </a:bodyPr>
              <a:lstStyle/>
              <a:p>
                <a:r>
                  <a:rPr lang="en-US" sz="2800" b="1" dirty="0" smtClean="0"/>
                  <a:t>pop</a:t>
                </a:r>
                <a:endParaRPr lang="en-US" b="1" dirty="0"/>
              </a:p>
            </p:txBody>
          </p:sp>
        </p:grpSp>
      </p:grpSp>
      <p:sp>
        <p:nvSpPr>
          <p:cNvPr id="32" name="Up Arrow 31"/>
          <p:cNvSpPr/>
          <p:nvPr/>
        </p:nvSpPr>
        <p:spPr>
          <a:xfrm>
            <a:off x="6500759" y="2494334"/>
            <a:ext cx="179015" cy="520669"/>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7164708" y="2729496"/>
            <a:ext cx="3318095" cy="954107"/>
            <a:chOff x="6080953" y="2741885"/>
            <a:chExt cx="4378891" cy="954107"/>
          </a:xfrm>
        </p:grpSpPr>
        <p:cxnSp>
          <p:nvCxnSpPr>
            <p:cNvPr id="34" name="Straight Arrow Connector 33"/>
            <p:cNvCxnSpPr/>
            <p:nvPr/>
          </p:nvCxnSpPr>
          <p:spPr>
            <a:xfrm flipV="1">
              <a:off x="6080953" y="3190006"/>
              <a:ext cx="4378891" cy="38464"/>
            </a:xfrm>
            <a:prstGeom prst="straightConnector1">
              <a:avLst/>
            </a:prstGeom>
            <a:ln>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730978" y="2741885"/>
              <a:ext cx="3572459" cy="954107"/>
            </a:xfrm>
            <a:prstGeom prst="rect">
              <a:avLst/>
            </a:prstGeom>
            <a:noFill/>
          </p:spPr>
          <p:txBody>
            <a:bodyPr wrap="none" rtlCol="0">
              <a:spAutoFit/>
            </a:bodyPr>
            <a:lstStyle/>
            <a:p>
              <a:pPr algn="ctr"/>
              <a:r>
                <a:rPr lang="en-US" sz="2800" dirty="0" smtClean="0">
                  <a:solidFill>
                    <a:srgbClr val="C00000"/>
                  </a:solidFill>
                </a:rPr>
                <a:t>Interrupt handler</a:t>
              </a:r>
            </a:p>
            <a:p>
              <a:pPr algn="ctr"/>
              <a:r>
                <a:rPr lang="en-US" sz="2800" dirty="0" smtClean="0">
                  <a:solidFill>
                    <a:srgbClr val="C00000"/>
                  </a:solidFill>
                </a:rPr>
                <a:t>executes</a:t>
              </a:r>
              <a:endParaRPr lang="en-US" sz="2800" dirty="0">
                <a:solidFill>
                  <a:srgbClr val="C00000"/>
                </a:solidFill>
              </a:endParaRPr>
            </a:p>
          </p:txBody>
        </p:sp>
      </p:grpSp>
      <p:grpSp>
        <p:nvGrpSpPr>
          <p:cNvPr id="36" name="Group 35"/>
          <p:cNvGrpSpPr/>
          <p:nvPr/>
        </p:nvGrpSpPr>
        <p:grpSpPr>
          <a:xfrm>
            <a:off x="1426846" y="2605466"/>
            <a:ext cx="5737861" cy="523220"/>
            <a:chOff x="1321131" y="2655814"/>
            <a:chExt cx="4629183" cy="523220"/>
          </a:xfrm>
        </p:grpSpPr>
        <p:cxnSp>
          <p:nvCxnSpPr>
            <p:cNvPr id="37" name="Straight Arrow Connector 36"/>
            <p:cNvCxnSpPr/>
            <p:nvPr/>
          </p:nvCxnSpPr>
          <p:spPr>
            <a:xfrm>
              <a:off x="1321131" y="2917424"/>
              <a:ext cx="4629183" cy="0"/>
            </a:xfrm>
            <a:prstGeom prst="straightConnector1">
              <a:avLst/>
            </a:prstGeom>
            <a:ln>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868590" y="2655814"/>
              <a:ext cx="1534266" cy="523220"/>
            </a:xfrm>
            <a:prstGeom prst="rect">
              <a:avLst/>
            </a:prstGeom>
            <a:solidFill>
              <a:schemeClr val="bg1"/>
            </a:solidFill>
          </p:spPr>
          <p:txBody>
            <a:bodyPr wrap="none" rtlCol="0">
              <a:spAutoFit/>
            </a:bodyPr>
            <a:lstStyle/>
            <a:p>
              <a:r>
                <a:rPr lang="en-US" sz="2800" b="1" dirty="0" smtClean="0">
                  <a:solidFill>
                    <a:srgbClr val="00B050"/>
                  </a:solidFill>
                </a:rPr>
                <a:t>Executed</a:t>
              </a:r>
              <a:endParaRPr lang="en-US" b="1" dirty="0">
                <a:solidFill>
                  <a:srgbClr val="00B050"/>
                </a:solidFill>
              </a:endParaRPr>
            </a:p>
          </p:txBody>
        </p:sp>
      </p:grpSp>
      <p:sp>
        <p:nvSpPr>
          <p:cNvPr id="39" name="TextBox 38"/>
          <p:cNvSpPr txBox="1"/>
          <p:nvPr/>
        </p:nvSpPr>
        <p:spPr>
          <a:xfrm>
            <a:off x="625378" y="5765559"/>
            <a:ext cx="10163022" cy="523220"/>
          </a:xfrm>
          <a:prstGeom prst="rect">
            <a:avLst/>
          </a:prstGeom>
          <a:noFill/>
        </p:spPr>
        <p:txBody>
          <a:bodyPr wrap="square" rtlCol="0">
            <a:spAutoFit/>
          </a:bodyPr>
          <a:lstStyle/>
          <a:p>
            <a:pPr marL="1371600" lvl="2" indent="-457200">
              <a:buFont typeface="Arial" panose="020B0604020202020204" pitchFamily="34" charset="0"/>
              <a:buChar char="•"/>
            </a:pPr>
            <a:r>
              <a:rPr lang="en-US" sz="2800" dirty="0" smtClean="0"/>
              <a:t>Delays interrupt delivery till start of next native instruction</a:t>
            </a:r>
          </a:p>
        </p:txBody>
      </p:sp>
    </p:spTree>
    <p:extLst>
      <p:ext uri="{BB962C8B-B14F-4D97-AF65-F5344CB8AC3E}">
        <p14:creationId xmlns:p14="http://schemas.microsoft.com/office/powerpoint/2010/main" val="2944154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grpId="1" nodeType="clickEffect">
                                  <p:stCondLst>
                                    <p:cond delay="0"/>
                                  </p:stCondLst>
                                  <p:childTnLst>
                                    <p:animMotion origin="layout" path="M -4.79167E-6 -3.7037E-7 L 0.04714 0.0081 " pathEditMode="relative" rAng="0" ptsTypes="AA">
                                      <p:cBhvr>
                                        <p:cTn id="10" dur="2000" fill="hold"/>
                                        <p:tgtEl>
                                          <p:spTgt spid="32"/>
                                        </p:tgtEl>
                                        <p:attrNameLst>
                                          <p:attrName>ppt_x</p:attrName>
                                          <p:attrName>ppt_y</p:attrName>
                                        </p:attrNameLst>
                                      </p:cBhvr>
                                      <p:rCtr x="2357" y="394"/>
                                    </p:animMotion>
                                  </p:childTnLst>
                                </p:cTn>
                              </p:par>
                            </p:childTnLst>
                          </p:cTn>
                        </p:par>
                        <p:par>
                          <p:cTn id="11" fill="hold">
                            <p:stCondLst>
                              <p:cond delay="2000"/>
                            </p:stCondLst>
                            <p:childTnLst>
                              <p:par>
                                <p:cTn id="12" presetID="10" presetClass="entr" presetSubtype="0" fill="hold" nodeType="afterEffect">
                                  <p:stCondLst>
                                    <p:cond delay="0"/>
                                  </p:stCondLst>
                                  <p:childTnLst>
                                    <p:set>
                                      <p:cBhvr>
                                        <p:cTn id="13" dur="1" fill="hold">
                                          <p:stCondLst>
                                            <p:cond delay="0"/>
                                          </p:stCondLst>
                                        </p:cTn>
                                        <p:tgtEl>
                                          <p:spTgt spid="33"/>
                                        </p:tgtEl>
                                        <p:attrNameLst>
                                          <p:attrName>style.visibility</p:attrName>
                                        </p:attrNameLst>
                                      </p:cBhvr>
                                      <p:to>
                                        <p:strVal val="visible"/>
                                      </p:to>
                                    </p:set>
                                    <p:animEffect transition="in" filter="fade">
                                      <p:cBhvr>
                                        <p:cTn id="14" dur="500"/>
                                        <p:tgtEl>
                                          <p:spTgt spid="33"/>
                                        </p:tgtEl>
                                      </p:cBhvr>
                                    </p:animEffect>
                                  </p:childTnLst>
                                </p:cTn>
                              </p:par>
                              <p:par>
                                <p:cTn id="15" presetID="1" presetClass="entr" presetSubtype="0" fill="hold"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2" grpId="1" animBg="1"/>
      <p:bldP spid="3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Effect on Performance</a:t>
            </a:r>
            <a:endParaRPr lang="en-US" dirty="0"/>
          </a:p>
        </p:txBody>
      </p:sp>
      <p:sp>
        <p:nvSpPr>
          <p:cNvPr id="4" name="TextBox 3"/>
          <p:cNvSpPr txBox="1"/>
          <p:nvPr/>
        </p:nvSpPr>
        <p:spPr>
          <a:xfrm>
            <a:off x="1097281" y="2774731"/>
            <a:ext cx="10058400" cy="1077218"/>
          </a:xfrm>
          <a:prstGeom prst="rect">
            <a:avLst/>
          </a:prstGeom>
          <a:noFill/>
        </p:spPr>
        <p:txBody>
          <a:bodyPr wrap="square" rtlCol="0">
            <a:spAutoFit/>
          </a:bodyPr>
          <a:lstStyle/>
          <a:p>
            <a:pPr algn="ctr"/>
            <a:r>
              <a:rPr lang="en-US" sz="3200" dirty="0" smtClean="0"/>
              <a:t>Applications with high interrupt and exception activity</a:t>
            </a:r>
          </a:p>
          <a:p>
            <a:pPr algn="ctr"/>
            <a:r>
              <a:rPr lang="en-US" sz="3200" dirty="0"/>
              <a:t>e</a:t>
            </a:r>
            <a:r>
              <a:rPr lang="en-US" sz="3200" dirty="0" smtClean="0"/>
              <a:t>xhibit large DBT overheads</a:t>
            </a:r>
            <a:endParaRPr lang="en-US" sz="3200" dirty="0"/>
          </a:p>
        </p:txBody>
      </p:sp>
    </p:spTree>
    <p:extLst>
      <p:ext uri="{BB962C8B-B14F-4D97-AF65-F5344CB8AC3E}">
        <p14:creationId xmlns:p14="http://schemas.microsoft.com/office/powerpoint/2010/main" val="4097394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VMware’s Software Virtualization Overheads</a:t>
            </a:r>
            <a:endParaRPr lang="en-US" sz="4400" dirty="0"/>
          </a:p>
        </p:txBody>
      </p:sp>
      <p:graphicFrame>
        <p:nvGraphicFramePr>
          <p:cNvPr id="13" name="Chart 12"/>
          <p:cNvGraphicFramePr/>
          <p:nvPr>
            <p:extLst>
              <p:ext uri="{D42A27DB-BD31-4B8C-83A1-F6EECF244321}">
                <p14:modId xmlns:p14="http://schemas.microsoft.com/office/powerpoint/2010/main" val="1266903508"/>
              </p:ext>
            </p:extLst>
          </p:nvPr>
        </p:nvGraphicFramePr>
        <p:xfrm>
          <a:off x="1280160" y="1954337"/>
          <a:ext cx="9875520" cy="440097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5270957" y="1918010"/>
            <a:ext cx="1711046" cy="461665"/>
          </a:xfrm>
          <a:prstGeom prst="rect">
            <a:avLst/>
          </a:prstGeom>
          <a:noFill/>
        </p:spPr>
        <p:txBody>
          <a:bodyPr wrap="none" rtlCol="0">
            <a:spAutoFit/>
          </a:bodyPr>
          <a:lstStyle/>
          <a:p>
            <a:r>
              <a:rPr lang="en-US" sz="2400" dirty="0">
                <a:solidFill>
                  <a:schemeClr val="accent1">
                    <a:lumMod val="75000"/>
                  </a:schemeClr>
                </a:solidFill>
              </a:rPr>
              <a:t>b</a:t>
            </a:r>
            <a:r>
              <a:rPr lang="en-US" sz="2400" dirty="0" smtClean="0">
                <a:solidFill>
                  <a:schemeClr val="accent1">
                    <a:lumMod val="75000"/>
                  </a:schemeClr>
                </a:solidFill>
              </a:rPr>
              <a:t>enchmarks</a:t>
            </a:r>
            <a:endParaRPr lang="en-US" dirty="0">
              <a:solidFill>
                <a:schemeClr val="accent1">
                  <a:lumMod val="75000"/>
                </a:schemeClr>
              </a:solidFill>
            </a:endParaRPr>
          </a:p>
        </p:txBody>
      </p:sp>
      <p:sp>
        <p:nvSpPr>
          <p:cNvPr id="6" name="Rectangle 5"/>
          <p:cNvSpPr/>
          <p:nvPr/>
        </p:nvSpPr>
        <p:spPr>
          <a:xfrm>
            <a:off x="349405" y="26077"/>
            <a:ext cx="11403980" cy="984885"/>
          </a:xfrm>
          <a:prstGeom prst="rect">
            <a:avLst/>
          </a:prstGeom>
        </p:spPr>
        <p:txBody>
          <a:bodyPr wrap="square">
            <a:spAutoFit/>
          </a:bodyPr>
          <a:lstStyle/>
          <a:p>
            <a:r>
              <a:rPr lang="en-US" sz="2000" dirty="0"/>
              <a:t>Data from “Comparison of Software and Hardware Techniques for x86 Virtualization”</a:t>
            </a:r>
          </a:p>
          <a:p>
            <a:r>
              <a:rPr lang="en-US" sz="2000" dirty="0"/>
              <a:t>K. Adams, O. </a:t>
            </a:r>
            <a:r>
              <a:rPr lang="en-US" sz="2000" dirty="0" err="1"/>
              <a:t>Agesen</a:t>
            </a:r>
            <a:r>
              <a:rPr lang="en-US" sz="2000" dirty="0"/>
              <a:t>, VMware, ASPLOS 2006.</a:t>
            </a:r>
          </a:p>
          <a:p>
            <a:endParaRPr lang="en-US" dirty="0"/>
          </a:p>
        </p:txBody>
      </p:sp>
    </p:spTree>
    <p:extLst>
      <p:ext uri="{BB962C8B-B14F-4D97-AF65-F5344CB8AC3E}">
        <p14:creationId xmlns:p14="http://schemas.microsoft.com/office/powerpoint/2010/main" val="41189410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8078" y="1737360"/>
            <a:ext cx="4429416" cy="4585948"/>
          </a:xfrm>
          <a:prstGeom prst="rect">
            <a:avLst/>
          </a:prstGeom>
          <a:solidFill>
            <a:schemeClr val="bg2">
              <a:lumMod val="9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ctr"/>
            <a:r>
              <a:rPr lang="en-US" sz="4400" dirty="0"/>
              <a:t>VMware’s Software Virtualization Overheads</a:t>
            </a:r>
          </a:p>
        </p:txBody>
      </p:sp>
      <p:graphicFrame>
        <p:nvGraphicFramePr>
          <p:cNvPr id="13" name="Chart 12"/>
          <p:cNvGraphicFramePr/>
          <p:nvPr>
            <p:extLst>
              <p:ext uri="{D42A27DB-BD31-4B8C-83A1-F6EECF244321}">
                <p14:modId xmlns:p14="http://schemas.microsoft.com/office/powerpoint/2010/main" val="1351544026"/>
              </p:ext>
            </p:extLst>
          </p:nvPr>
        </p:nvGraphicFramePr>
        <p:xfrm>
          <a:off x="1280160" y="1954337"/>
          <a:ext cx="9875520" cy="4400973"/>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3836032" y="1915780"/>
            <a:ext cx="1711046" cy="461665"/>
          </a:xfrm>
          <a:prstGeom prst="rect">
            <a:avLst/>
          </a:prstGeom>
        </p:spPr>
        <p:txBody>
          <a:bodyPr wrap="none">
            <a:spAutoFit/>
          </a:bodyPr>
          <a:lstStyle/>
          <a:p>
            <a:r>
              <a:rPr lang="en-US" sz="2400" dirty="0" smtClean="0">
                <a:solidFill>
                  <a:schemeClr val="accent1">
                    <a:lumMod val="75000"/>
                  </a:schemeClr>
                </a:solidFill>
              </a:rPr>
              <a:t>benchmarks</a:t>
            </a:r>
            <a:endParaRPr lang="en-US" dirty="0"/>
          </a:p>
        </p:txBody>
      </p:sp>
      <p:sp>
        <p:nvSpPr>
          <p:cNvPr id="5" name="Rectangle 4"/>
          <p:cNvSpPr/>
          <p:nvPr/>
        </p:nvSpPr>
        <p:spPr>
          <a:xfrm>
            <a:off x="7551453" y="1915780"/>
            <a:ext cx="2057294" cy="461665"/>
          </a:xfrm>
          <a:prstGeom prst="rect">
            <a:avLst/>
          </a:prstGeom>
        </p:spPr>
        <p:txBody>
          <a:bodyPr wrap="none">
            <a:spAutoFit/>
          </a:bodyPr>
          <a:lstStyle/>
          <a:p>
            <a:r>
              <a:rPr lang="en-US" sz="2400" dirty="0">
                <a:solidFill>
                  <a:schemeClr val="accent1">
                    <a:lumMod val="75000"/>
                  </a:schemeClr>
                </a:solidFill>
                <a:latin typeface="Symbol" panose="05050102010706020507" pitchFamily="18" charset="2"/>
              </a:rPr>
              <a:t>m</a:t>
            </a:r>
            <a:r>
              <a:rPr lang="en-US" sz="2400" dirty="0" smtClean="0">
                <a:solidFill>
                  <a:schemeClr val="accent1">
                    <a:lumMod val="75000"/>
                  </a:schemeClr>
                </a:solidFill>
                <a:latin typeface="Symbol" panose="05050102010706020507" pitchFamily="18" charset="2"/>
              </a:rPr>
              <a:t>-</a:t>
            </a:r>
            <a:r>
              <a:rPr lang="en-US" sz="2400" dirty="0" smtClean="0">
                <a:solidFill>
                  <a:schemeClr val="accent1">
                    <a:lumMod val="75000"/>
                  </a:schemeClr>
                </a:solidFill>
              </a:rPr>
              <a:t>benchmarks</a:t>
            </a:r>
            <a:endParaRPr lang="en-US" sz="2400" dirty="0"/>
          </a:p>
        </p:txBody>
      </p:sp>
      <p:sp>
        <p:nvSpPr>
          <p:cNvPr id="7" name="Rectangle 6"/>
          <p:cNvSpPr/>
          <p:nvPr/>
        </p:nvSpPr>
        <p:spPr>
          <a:xfrm>
            <a:off x="349405" y="26077"/>
            <a:ext cx="11403980" cy="984885"/>
          </a:xfrm>
          <a:prstGeom prst="rect">
            <a:avLst/>
          </a:prstGeom>
        </p:spPr>
        <p:txBody>
          <a:bodyPr wrap="square">
            <a:spAutoFit/>
          </a:bodyPr>
          <a:lstStyle/>
          <a:p>
            <a:r>
              <a:rPr lang="en-US" sz="2000" dirty="0"/>
              <a:t>Data from “Comparison of Software and Hardware Techniques for x86 Virtualization”</a:t>
            </a:r>
          </a:p>
          <a:p>
            <a:r>
              <a:rPr lang="en-US" sz="2000" dirty="0"/>
              <a:t>K. Adams, O. </a:t>
            </a:r>
            <a:r>
              <a:rPr lang="en-US" sz="2000" dirty="0" err="1"/>
              <a:t>Agesen</a:t>
            </a:r>
            <a:r>
              <a:rPr lang="en-US" sz="2000" dirty="0"/>
              <a:t>, VMware, ASPLOS 2006.</a:t>
            </a:r>
          </a:p>
          <a:p>
            <a:endParaRPr lang="en-US" dirty="0"/>
          </a:p>
        </p:txBody>
      </p:sp>
    </p:spTree>
    <p:extLst>
      <p:ext uri="{BB962C8B-B14F-4D97-AF65-F5344CB8AC3E}">
        <p14:creationId xmlns:p14="http://schemas.microsoft.com/office/powerpoint/2010/main" val="32165317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253924" y="1737360"/>
            <a:ext cx="3367191" cy="4585948"/>
          </a:xfrm>
          <a:prstGeom prst="rect">
            <a:avLst/>
          </a:prstGeom>
          <a:solidFill>
            <a:schemeClr val="accent2">
              <a:lumMod val="75000"/>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109657" y="1737360"/>
            <a:ext cx="3144267" cy="4585948"/>
          </a:xfrm>
          <a:prstGeom prst="rect">
            <a:avLst/>
          </a:prstGeom>
          <a:solidFill>
            <a:schemeClr val="bg2">
              <a:lumMod val="9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ctr"/>
            <a:r>
              <a:rPr lang="en-US" sz="4400" dirty="0" smtClean="0"/>
              <a:t>VMware’s Software Virtualization Overheads</a:t>
            </a:r>
            <a:endParaRPr lang="en-US" sz="4400" dirty="0"/>
          </a:p>
        </p:txBody>
      </p:sp>
      <p:graphicFrame>
        <p:nvGraphicFramePr>
          <p:cNvPr id="13" name="Chart 12"/>
          <p:cNvGraphicFramePr/>
          <p:nvPr>
            <p:extLst>
              <p:ext uri="{D42A27DB-BD31-4B8C-83A1-F6EECF244321}">
                <p14:modId xmlns:p14="http://schemas.microsoft.com/office/powerpoint/2010/main" val="3930210129"/>
              </p:ext>
            </p:extLst>
          </p:nvPr>
        </p:nvGraphicFramePr>
        <p:xfrm>
          <a:off x="1280160" y="1954337"/>
          <a:ext cx="9875520" cy="4400973"/>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2900619" y="1697942"/>
            <a:ext cx="1711046" cy="461665"/>
          </a:xfrm>
          <a:prstGeom prst="rect">
            <a:avLst/>
          </a:prstGeom>
        </p:spPr>
        <p:txBody>
          <a:bodyPr wrap="none">
            <a:spAutoFit/>
          </a:bodyPr>
          <a:lstStyle/>
          <a:p>
            <a:r>
              <a:rPr lang="en-US" sz="2400" dirty="0" smtClean="0">
                <a:solidFill>
                  <a:schemeClr val="accent1">
                    <a:lumMod val="75000"/>
                  </a:schemeClr>
                </a:solidFill>
              </a:rPr>
              <a:t>benchmarks</a:t>
            </a:r>
            <a:endParaRPr lang="en-US" dirty="0"/>
          </a:p>
        </p:txBody>
      </p:sp>
      <p:sp>
        <p:nvSpPr>
          <p:cNvPr id="7" name="Rectangle 6"/>
          <p:cNvSpPr/>
          <p:nvPr/>
        </p:nvSpPr>
        <p:spPr>
          <a:xfrm>
            <a:off x="6007264" y="1697942"/>
            <a:ext cx="2057294" cy="461665"/>
          </a:xfrm>
          <a:prstGeom prst="rect">
            <a:avLst/>
          </a:prstGeom>
        </p:spPr>
        <p:txBody>
          <a:bodyPr wrap="none">
            <a:spAutoFit/>
          </a:bodyPr>
          <a:lstStyle/>
          <a:p>
            <a:r>
              <a:rPr lang="en-US" sz="2400" dirty="0">
                <a:solidFill>
                  <a:schemeClr val="accent1">
                    <a:lumMod val="75000"/>
                  </a:schemeClr>
                </a:solidFill>
                <a:latin typeface="Symbol" panose="05050102010706020507" pitchFamily="18" charset="2"/>
              </a:rPr>
              <a:t>m</a:t>
            </a:r>
            <a:r>
              <a:rPr lang="en-US" sz="2400" dirty="0" smtClean="0">
                <a:solidFill>
                  <a:schemeClr val="accent1">
                    <a:lumMod val="75000"/>
                  </a:schemeClr>
                </a:solidFill>
                <a:latin typeface="Symbol" panose="05050102010706020507" pitchFamily="18" charset="2"/>
              </a:rPr>
              <a:t>-</a:t>
            </a:r>
            <a:r>
              <a:rPr lang="en-US" sz="2400" dirty="0" smtClean="0">
                <a:solidFill>
                  <a:schemeClr val="accent1">
                    <a:lumMod val="75000"/>
                  </a:schemeClr>
                </a:solidFill>
              </a:rPr>
              <a:t>benchmarks</a:t>
            </a:r>
            <a:endParaRPr lang="en-US" sz="2400" dirty="0"/>
          </a:p>
        </p:txBody>
      </p:sp>
      <p:sp>
        <p:nvSpPr>
          <p:cNvPr id="8" name="Rectangle 7"/>
          <p:cNvSpPr/>
          <p:nvPr/>
        </p:nvSpPr>
        <p:spPr>
          <a:xfrm>
            <a:off x="8621115" y="1658523"/>
            <a:ext cx="2438809" cy="461665"/>
          </a:xfrm>
          <a:prstGeom prst="rect">
            <a:avLst/>
          </a:prstGeom>
        </p:spPr>
        <p:txBody>
          <a:bodyPr wrap="none">
            <a:spAutoFit/>
          </a:bodyPr>
          <a:lstStyle/>
          <a:p>
            <a:r>
              <a:rPr lang="en-US" sz="2400" dirty="0" err="1" smtClean="0">
                <a:solidFill>
                  <a:schemeClr val="accent1">
                    <a:lumMod val="75000"/>
                  </a:schemeClr>
                </a:solidFill>
              </a:rPr>
              <a:t>nano</a:t>
            </a:r>
            <a:r>
              <a:rPr lang="en-US" sz="2400" dirty="0" smtClean="0">
                <a:solidFill>
                  <a:schemeClr val="accent1">
                    <a:lumMod val="75000"/>
                  </a:schemeClr>
                </a:solidFill>
              </a:rPr>
              <a:t>-benchmarks</a:t>
            </a:r>
            <a:endParaRPr lang="en-US" sz="2400" dirty="0"/>
          </a:p>
        </p:txBody>
      </p:sp>
      <p:sp>
        <p:nvSpPr>
          <p:cNvPr id="9" name="Rectangle 8"/>
          <p:cNvSpPr/>
          <p:nvPr/>
        </p:nvSpPr>
        <p:spPr>
          <a:xfrm>
            <a:off x="349405" y="26077"/>
            <a:ext cx="11403980" cy="984885"/>
          </a:xfrm>
          <a:prstGeom prst="rect">
            <a:avLst/>
          </a:prstGeom>
        </p:spPr>
        <p:txBody>
          <a:bodyPr wrap="square">
            <a:spAutoFit/>
          </a:bodyPr>
          <a:lstStyle/>
          <a:p>
            <a:r>
              <a:rPr lang="en-US" sz="2000" dirty="0"/>
              <a:t>Data from “Comparison of Software and Hardware Techniques for x86 Virtualization”</a:t>
            </a:r>
          </a:p>
          <a:p>
            <a:r>
              <a:rPr lang="en-US" sz="2000" dirty="0"/>
              <a:t>K. Adams, O. </a:t>
            </a:r>
            <a:r>
              <a:rPr lang="en-US" sz="2000" dirty="0" err="1"/>
              <a:t>Agesen</a:t>
            </a:r>
            <a:r>
              <a:rPr lang="en-US" sz="2000" dirty="0"/>
              <a:t>, VMware, ASPLOS 2006.</a:t>
            </a:r>
          </a:p>
          <a:p>
            <a:endParaRPr lang="en-US" dirty="0"/>
          </a:p>
        </p:txBody>
      </p:sp>
    </p:spTree>
    <p:extLst>
      <p:ext uri="{BB962C8B-B14F-4D97-AF65-F5344CB8AC3E}">
        <p14:creationId xmlns:p14="http://schemas.microsoft.com/office/powerpoint/2010/main" val="11757935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Dynamo-Rio Kernel (DRK) Overheads</a:t>
            </a:r>
            <a:endParaRPr lang="en-US" dirty="0"/>
          </a:p>
        </p:txBody>
      </p:sp>
      <p:sp>
        <p:nvSpPr>
          <p:cNvPr id="4" name="Rectangle 3"/>
          <p:cNvSpPr/>
          <p:nvPr/>
        </p:nvSpPr>
        <p:spPr>
          <a:xfrm>
            <a:off x="349405" y="26077"/>
            <a:ext cx="11403980" cy="984885"/>
          </a:xfrm>
          <a:prstGeom prst="rect">
            <a:avLst/>
          </a:prstGeom>
        </p:spPr>
        <p:txBody>
          <a:bodyPr wrap="square">
            <a:spAutoFit/>
          </a:bodyPr>
          <a:lstStyle/>
          <a:p>
            <a:r>
              <a:rPr lang="en-US" sz="2000" dirty="0"/>
              <a:t>Data from </a:t>
            </a:r>
            <a:r>
              <a:rPr lang="en-US" sz="2000" dirty="0" smtClean="0"/>
              <a:t>“Comprehensive Kernel Instrumentation via Dynamic Binary Translation”</a:t>
            </a:r>
            <a:endParaRPr lang="en-US" sz="2000" dirty="0"/>
          </a:p>
          <a:p>
            <a:r>
              <a:rPr lang="en-US" sz="2000" dirty="0" smtClean="0"/>
              <a:t>P. </a:t>
            </a:r>
            <a:r>
              <a:rPr lang="en-US" sz="2000" dirty="0" err="1" smtClean="0"/>
              <a:t>Feiner</a:t>
            </a:r>
            <a:r>
              <a:rPr lang="en-US" sz="2000" dirty="0" smtClean="0"/>
              <a:t>, A.D. Brown, A. </a:t>
            </a:r>
            <a:r>
              <a:rPr lang="en-US" sz="2000" dirty="0" err="1" smtClean="0"/>
              <a:t>Goel</a:t>
            </a:r>
            <a:r>
              <a:rPr lang="en-US" sz="2000" dirty="0" smtClean="0"/>
              <a:t>, U. Toronto, ASPLOS 2012.</a:t>
            </a:r>
            <a:endParaRPr lang="en-US" sz="2000" dirty="0"/>
          </a:p>
          <a:p>
            <a:endParaRPr lang="en-US" dirty="0"/>
          </a:p>
        </p:txBody>
      </p:sp>
      <p:graphicFrame>
        <p:nvGraphicFramePr>
          <p:cNvPr id="5" name="Chart 4"/>
          <p:cNvGraphicFramePr/>
          <p:nvPr>
            <p:extLst>
              <p:ext uri="{D42A27DB-BD31-4B8C-83A1-F6EECF244321}">
                <p14:modId xmlns:p14="http://schemas.microsoft.com/office/powerpoint/2010/main" val="2480074532"/>
              </p:ext>
            </p:extLst>
          </p:nvPr>
        </p:nvGraphicFramePr>
        <p:xfrm>
          <a:off x="838200" y="1831245"/>
          <a:ext cx="9875520" cy="44009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7977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434" y="271885"/>
            <a:ext cx="10410092" cy="1450757"/>
          </a:xfrm>
        </p:spPr>
        <p:txBody>
          <a:bodyPr>
            <a:normAutofit/>
          </a:bodyPr>
          <a:lstStyle/>
          <a:p>
            <a:pPr algn="ctr"/>
            <a:r>
              <a:rPr lang="en-US" dirty="0" smtClean="0"/>
              <a:t>Applications of Dynamic Binary Translation (DBT)</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3200" dirty="0"/>
              <a:t> </a:t>
            </a:r>
            <a:r>
              <a:rPr lang="en-US" sz="3200" dirty="0" smtClean="0"/>
              <a:t>OS Virtualization</a:t>
            </a:r>
          </a:p>
          <a:p>
            <a:pPr>
              <a:buFont typeface="Wingdings" panose="05000000000000000000" pitchFamily="2" charset="2"/>
              <a:buChar char="q"/>
            </a:pPr>
            <a:r>
              <a:rPr lang="en-US" sz="3200" dirty="0"/>
              <a:t> </a:t>
            </a:r>
            <a:r>
              <a:rPr lang="en-US" sz="3200" dirty="0" smtClean="0"/>
              <a:t>Testing and Verification of Compiled Programs</a:t>
            </a:r>
          </a:p>
          <a:p>
            <a:pPr>
              <a:buFont typeface="Wingdings" panose="05000000000000000000" pitchFamily="2" charset="2"/>
              <a:buChar char="q"/>
            </a:pPr>
            <a:r>
              <a:rPr lang="en-US" sz="3200" dirty="0"/>
              <a:t> </a:t>
            </a:r>
            <a:r>
              <a:rPr lang="en-US" sz="3200" dirty="0" smtClean="0"/>
              <a:t>Profiling and Debugging</a:t>
            </a:r>
          </a:p>
          <a:p>
            <a:pPr>
              <a:buFont typeface="Wingdings" panose="05000000000000000000" pitchFamily="2" charset="2"/>
              <a:buChar char="q"/>
            </a:pPr>
            <a:r>
              <a:rPr lang="en-US" sz="3200" dirty="0" smtClean="0"/>
              <a:t> Software Fault Isolation</a:t>
            </a:r>
          </a:p>
          <a:p>
            <a:pPr>
              <a:buFont typeface="Wingdings" panose="05000000000000000000" pitchFamily="2" charset="2"/>
              <a:buChar char="q"/>
            </a:pPr>
            <a:r>
              <a:rPr lang="en-US" sz="3200" dirty="0"/>
              <a:t> </a:t>
            </a:r>
            <a:r>
              <a:rPr lang="en-US" sz="3200" dirty="0" smtClean="0"/>
              <a:t>Dynamic Optimizations</a:t>
            </a:r>
          </a:p>
          <a:p>
            <a:pPr>
              <a:buFont typeface="Wingdings" panose="05000000000000000000" pitchFamily="2" charset="2"/>
              <a:buChar char="q"/>
            </a:pPr>
            <a:r>
              <a:rPr lang="en-US" sz="3200" dirty="0"/>
              <a:t> </a:t>
            </a:r>
            <a:r>
              <a:rPr lang="en-US" sz="3200" dirty="0" smtClean="0"/>
              <a:t>Program Shepherding</a:t>
            </a:r>
          </a:p>
          <a:p>
            <a:pPr>
              <a:buFont typeface="Wingdings" panose="05000000000000000000" pitchFamily="2" charset="2"/>
              <a:buChar char="q"/>
            </a:pPr>
            <a:r>
              <a:rPr lang="en-US" sz="3200" dirty="0" smtClean="0"/>
              <a:t> … and more</a:t>
            </a:r>
            <a:endParaRPr lang="en-US" sz="3200" dirty="0"/>
          </a:p>
        </p:txBody>
      </p:sp>
    </p:spTree>
    <p:extLst>
      <p:ext uri="{BB962C8B-B14F-4D97-AF65-F5344CB8AC3E}">
        <p14:creationId xmlns:p14="http://schemas.microsoft.com/office/powerpoint/2010/main" val="24022679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DRK </a:t>
            </a:r>
            <a:r>
              <a:rPr lang="en-US" dirty="0" err="1" smtClean="0"/>
              <a:t>vs</a:t>
            </a:r>
            <a:r>
              <a:rPr lang="en-US" dirty="0" smtClean="0"/>
              <a:t> </a:t>
            </a:r>
            <a:r>
              <a:rPr lang="en-US" dirty="0" err="1" smtClean="0"/>
              <a:t>BTKernel</a:t>
            </a:r>
            <a:endParaRPr lang="en-US" dirty="0"/>
          </a:p>
        </p:txBody>
      </p:sp>
      <p:graphicFrame>
        <p:nvGraphicFramePr>
          <p:cNvPr id="5" name="Chart 4"/>
          <p:cNvGraphicFramePr/>
          <p:nvPr>
            <p:extLst>
              <p:ext uri="{D42A27DB-BD31-4B8C-83A1-F6EECF244321}">
                <p14:modId xmlns:p14="http://schemas.microsoft.com/office/powerpoint/2010/main" val="390823124"/>
              </p:ext>
            </p:extLst>
          </p:nvPr>
        </p:nvGraphicFramePr>
        <p:xfrm>
          <a:off x="838200" y="1831245"/>
          <a:ext cx="9875520" cy="44009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067912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Fully Transparent Execution is </a:t>
            </a:r>
            <a:r>
              <a:rPr lang="en-US" b="1" i="1" dirty="0" smtClean="0">
                <a:solidFill>
                  <a:srgbClr val="0070C0"/>
                </a:solidFill>
              </a:rPr>
              <a:t>not</a:t>
            </a:r>
            <a:r>
              <a:rPr lang="en-US" i="1" dirty="0" smtClean="0"/>
              <a:t> </a:t>
            </a:r>
            <a:r>
              <a:rPr lang="en-US" dirty="0" smtClean="0"/>
              <a:t>required</a:t>
            </a:r>
            <a:endParaRPr lang="en-US" dirty="0"/>
          </a:p>
        </p:txBody>
      </p:sp>
      <p:sp>
        <p:nvSpPr>
          <p:cNvPr id="3" name="Content Placeholder 2"/>
          <p:cNvSpPr>
            <a:spLocks noGrp="1"/>
          </p:cNvSpPr>
          <p:nvPr>
            <p:ph idx="1"/>
          </p:nvPr>
        </p:nvSpPr>
        <p:spPr>
          <a:xfrm>
            <a:off x="838200" y="1825624"/>
            <a:ext cx="10515600" cy="5032375"/>
          </a:xfrm>
        </p:spPr>
        <p:txBody>
          <a:bodyPr/>
          <a:lstStyle/>
          <a:p>
            <a:r>
              <a:rPr lang="en-US" dirty="0" smtClean="0"/>
              <a:t>The OS kernel </a:t>
            </a:r>
            <a:r>
              <a:rPr lang="en-US" i="1" dirty="0" smtClean="0"/>
              <a:t>rarely</a:t>
            </a:r>
            <a:r>
              <a:rPr lang="en-US" dirty="0" smtClean="0"/>
              <a:t> relies on precise exceptions</a:t>
            </a:r>
          </a:p>
          <a:p>
            <a:endParaRPr lang="en-US" dirty="0" smtClean="0"/>
          </a:p>
          <a:p>
            <a:r>
              <a:rPr lang="en-US" dirty="0" smtClean="0"/>
              <a:t>The OS kernel </a:t>
            </a:r>
            <a:r>
              <a:rPr lang="en-US" i="1" dirty="0" smtClean="0"/>
              <a:t>rarely</a:t>
            </a:r>
            <a:r>
              <a:rPr lang="en-US" dirty="0" smtClean="0"/>
              <a:t> relies on precise interrupts</a:t>
            </a:r>
          </a:p>
          <a:p>
            <a:endParaRPr lang="en-US" dirty="0" smtClean="0"/>
          </a:p>
          <a:p>
            <a:r>
              <a:rPr lang="en-US" dirty="0" smtClean="0"/>
              <a:t>The OS kernel </a:t>
            </a:r>
            <a:r>
              <a:rPr lang="en-US" i="1" dirty="0" smtClean="0"/>
              <a:t>seldom </a:t>
            </a:r>
            <a:r>
              <a:rPr lang="en-US" dirty="0" smtClean="0"/>
              <a:t>inspects the PC address pushed on stack. It is only used at the time of returning from interrupt using the </a:t>
            </a:r>
            <a:r>
              <a:rPr lang="en-US" i="1" dirty="0" err="1" smtClean="0"/>
              <a:t>iret</a:t>
            </a:r>
            <a:r>
              <a:rPr lang="en-US" dirty="0" smtClean="0"/>
              <a:t> instruction.</a:t>
            </a:r>
          </a:p>
        </p:txBody>
      </p:sp>
    </p:spTree>
    <p:extLst>
      <p:ext uri="{BB962C8B-B14F-4D97-AF65-F5344CB8AC3E}">
        <p14:creationId xmlns:p14="http://schemas.microsoft.com/office/powerpoint/2010/main" val="27453501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Faster Execution is Possible</a:t>
            </a:r>
            <a:endParaRPr lang="en-US" dirty="0"/>
          </a:p>
        </p:txBody>
      </p:sp>
      <p:sp>
        <p:nvSpPr>
          <p:cNvPr id="3" name="Content Placeholder 2"/>
          <p:cNvSpPr>
            <a:spLocks noGrp="1"/>
          </p:cNvSpPr>
          <p:nvPr>
            <p:ph idx="1"/>
          </p:nvPr>
        </p:nvSpPr>
        <p:spPr>
          <a:xfrm>
            <a:off x="838200" y="1825624"/>
            <a:ext cx="10515600" cy="5032375"/>
          </a:xfrm>
        </p:spPr>
        <p:txBody>
          <a:bodyPr/>
          <a:lstStyle/>
          <a:p>
            <a:r>
              <a:rPr lang="en-US" dirty="0" smtClean="0"/>
              <a:t>Leave code cache addresses in kernel stacks.</a:t>
            </a:r>
          </a:p>
          <a:p>
            <a:pPr lvl="1"/>
            <a:r>
              <a:rPr lang="en-US" dirty="0" smtClean="0"/>
              <a:t>An interrupt/exception directly jumps into the code cache, bypassing the dispatcher.</a:t>
            </a:r>
          </a:p>
          <a:p>
            <a:endParaRPr lang="en-US" dirty="0" smtClean="0"/>
          </a:p>
          <a:p>
            <a:r>
              <a:rPr lang="en-US" dirty="0" smtClean="0"/>
              <a:t>Allow imprecise interrupts and exceptions.</a:t>
            </a:r>
          </a:p>
          <a:p>
            <a:endParaRPr lang="en-US" dirty="0" smtClean="0"/>
          </a:p>
          <a:p>
            <a:r>
              <a:rPr lang="en-US" dirty="0" smtClean="0"/>
              <a:t>Handle special cases </a:t>
            </a:r>
            <a:r>
              <a:rPr lang="en-US" i="1" dirty="0" smtClean="0"/>
              <a:t>specially</a:t>
            </a:r>
            <a:r>
              <a:rPr lang="en-US" dirty="0" smtClean="0"/>
              <a:t>.</a:t>
            </a:r>
          </a:p>
        </p:txBody>
      </p:sp>
    </p:spTree>
    <p:extLst>
      <p:ext uri="{BB962C8B-B14F-4D97-AF65-F5344CB8AC3E}">
        <p14:creationId xmlns:p14="http://schemas.microsoft.com/office/powerpoint/2010/main" val="41257220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13"/>
            <a:ext cx="10515600" cy="1325563"/>
          </a:xfrm>
        </p:spPr>
        <p:txBody>
          <a:bodyPr/>
          <a:lstStyle/>
          <a:p>
            <a:pPr algn="ctr"/>
            <a:r>
              <a:rPr lang="en-US" dirty="0" smtClean="0"/>
              <a:t>IDT now points to the </a:t>
            </a:r>
            <a:r>
              <a:rPr lang="en-US" i="1" dirty="0" smtClean="0">
                <a:solidFill>
                  <a:schemeClr val="accent1">
                    <a:lumMod val="50000"/>
                  </a:schemeClr>
                </a:solidFill>
              </a:rPr>
              <a:t>code cache</a:t>
            </a:r>
            <a:endParaRPr lang="en-US" i="1" dirty="0">
              <a:solidFill>
                <a:schemeClr val="accent1">
                  <a:lumMod val="50000"/>
                </a:schemeClr>
              </a:solidFill>
            </a:endParaRPr>
          </a:p>
        </p:txBody>
      </p:sp>
      <p:sp>
        <p:nvSpPr>
          <p:cNvPr id="45" name="Rectangle 44"/>
          <p:cNvSpPr/>
          <p:nvPr/>
        </p:nvSpPr>
        <p:spPr>
          <a:xfrm>
            <a:off x="3759415" y="2785662"/>
            <a:ext cx="2655277" cy="5240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Dispatcher</a:t>
            </a:r>
            <a:endParaRPr lang="en-US" dirty="0">
              <a:solidFill>
                <a:schemeClr val="tx1"/>
              </a:solidFill>
            </a:endParaRPr>
          </a:p>
        </p:txBody>
      </p:sp>
      <p:cxnSp>
        <p:nvCxnSpPr>
          <p:cNvPr id="46" name="Straight Arrow Connector 45"/>
          <p:cNvCxnSpPr>
            <a:stCxn id="45" idx="2"/>
            <a:endCxn id="48" idx="0"/>
          </p:cNvCxnSpPr>
          <p:nvPr/>
        </p:nvCxnSpPr>
        <p:spPr>
          <a:xfrm flipH="1">
            <a:off x="5087053" y="3309684"/>
            <a:ext cx="1" cy="52402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8" name="Flowchart: Decision 47"/>
          <p:cNvSpPr/>
          <p:nvPr/>
        </p:nvSpPr>
        <p:spPr>
          <a:xfrm>
            <a:off x="3676766" y="3833706"/>
            <a:ext cx="2820573" cy="1016391"/>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cached?</a:t>
            </a:r>
            <a:endParaRPr lang="en-US" dirty="0">
              <a:solidFill>
                <a:schemeClr val="tx1"/>
              </a:solidFill>
            </a:endParaRPr>
          </a:p>
        </p:txBody>
      </p:sp>
      <p:cxnSp>
        <p:nvCxnSpPr>
          <p:cNvPr id="49" name="Straight Arrow Connector 48"/>
          <p:cNvCxnSpPr/>
          <p:nvPr/>
        </p:nvCxnSpPr>
        <p:spPr>
          <a:xfrm flipH="1">
            <a:off x="5087052" y="4850097"/>
            <a:ext cx="2" cy="52402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3759413" y="5412805"/>
            <a:ext cx="2655277" cy="7315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Execute from</a:t>
            </a:r>
          </a:p>
          <a:p>
            <a:pPr algn="ctr"/>
            <a:r>
              <a:rPr lang="en-US" sz="2800" dirty="0" smtClean="0">
                <a:solidFill>
                  <a:schemeClr val="tx1"/>
                </a:solidFill>
              </a:rPr>
              <a:t>Code Cache</a:t>
            </a:r>
            <a:endParaRPr lang="en-US" dirty="0">
              <a:solidFill>
                <a:schemeClr val="tx1"/>
              </a:solidFill>
            </a:endParaRPr>
          </a:p>
        </p:txBody>
      </p:sp>
      <p:sp>
        <p:nvSpPr>
          <p:cNvPr id="52" name="Freeform 51"/>
          <p:cNvSpPr/>
          <p:nvPr/>
        </p:nvSpPr>
        <p:spPr>
          <a:xfrm>
            <a:off x="2594531" y="3049431"/>
            <a:ext cx="1175434" cy="2725615"/>
          </a:xfrm>
          <a:custGeom>
            <a:avLst/>
            <a:gdLst>
              <a:gd name="connsiteX0" fmla="*/ 1140265 w 1175434"/>
              <a:gd name="connsiteY0" fmla="*/ 2725615 h 2725615"/>
              <a:gd name="connsiteX1" fmla="*/ 190696 w 1175434"/>
              <a:gd name="connsiteY1" fmla="*/ 1969477 h 2725615"/>
              <a:gd name="connsiteX2" fmla="*/ 85188 w 1175434"/>
              <a:gd name="connsiteY2" fmla="*/ 545123 h 2725615"/>
              <a:gd name="connsiteX3" fmla="*/ 1175434 w 1175434"/>
              <a:gd name="connsiteY3" fmla="*/ 0 h 2725615"/>
            </a:gdLst>
            <a:ahLst/>
            <a:cxnLst>
              <a:cxn ang="0">
                <a:pos x="connsiteX0" y="connsiteY0"/>
              </a:cxn>
              <a:cxn ang="0">
                <a:pos x="connsiteX1" y="connsiteY1"/>
              </a:cxn>
              <a:cxn ang="0">
                <a:pos x="connsiteX2" y="connsiteY2"/>
              </a:cxn>
              <a:cxn ang="0">
                <a:pos x="connsiteX3" y="connsiteY3"/>
              </a:cxn>
            </a:cxnLst>
            <a:rect l="l" t="t" r="r" b="b"/>
            <a:pathLst>
              <a:path w="1175434" h="2725615">
                <a:moveTo>
                  <a:pt x="1140265" y="2725615"/>
                </a:moveTo>
                <a:cubicBezTo>
                  <a:pt x="753403" y="2529253"/>
                  <a:pt x="366542" y="2332892"/>
                  <a:pt x="190696" y="1969477"/>
                </a:cubicBezTo>
                <a:cubicBezTo>
                  <a:pt x="14850" y="1606062"/>
                  <a:pt x="-78935" y="873369"/>
                  <a:pt x="85188" y="545123"/>
                </a:cubicBezTo>
                <a:cubicBezTo>
                  <a:pt x="249311" y="216877"/>
                  <a:pt x="712372" y="108438"/>
                  <a:pt x="1175434" y="0"/>
                </a:cubicBezTo>
              </a:path>
            </a:pathLst>
          </a:custGeom>
          <a:noFill/>
          <a:ln>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7579574" y="4083658"/>
            <a:ext cx="2926080" cy="5164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Translate Block</a:t>
            </a:r>
            <a:endParaRPr lang="en-US" sz="2800" dirty="0">
              <a:solidFill>
                <a:schemeClr val="tx1"/>
              </a:solidFill>
            </a:endParaRPr>
          </a:p>
        </p:txBody>
      </p:sp>
      <p:cxnSp>
        <p:nvCxnSpPr>
          <p:cNvPr id="54" name="Straight Arrow Connector 53"/>
          <p:cNvCxnSpPr>
            <a:stCxn id="48" idx="3"/>
            <a:endCxn id="53" idx="1"/>
          </p:cNvCxnSpPr>
          <p:nvPr/>
        </p:nvCxnSpPr>
        <p:spPr>
          <a:xfrm flipV="1">
            <a:off x="6497339" y="4341901"/>
            <a:ext cx="108223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8346897" y="2646425"/>
            <a:ext cx="1665392" cy="461665"/>
          </a:xfrm>
          <a:prstGeom prst="rect">
            <a:avLst/>
          </a:prstGeom>
          <a:noFill/>
        </p:spPr>
        <p:txBody>
          <a:bodyPr wrap="none" rtlCol="0">
            <a:spAutoFit/>
          </a:bodyPr>
          <a:lstStyle/>
          <a:p>
            <a:r>
              <a:rPr lang="en-US" sz="2400" dirty="0" smtClean="0">
                <a:solidFill>
                  <a:schemeClr val="accent1">
                    <a:lumMod val="75000"/>
                  </a:schemeClr>
                </a:solidFill>
              </a:rPr>
              <a:t>Native code</a:t>
            </a:r>
            <a:endParaRPr lang="en-US" sz="2400" dirty="0">
              <a:solidFill>
                <a:schemeClr val="accent1">
                  <a:lumMod val="75000"/>
                </a:schemeClr>
              </a:solidFill>
            </a:endParaRPr>
          </a:p>
        </p:txBody>
      </p:sp>
      <p:sp>
        <p:nvSpPr>
          <p:cNvPr id="56" name="Down Arrow 55"/>
          <p:cNvSpPr/>
          <p:nvPr/>
        </p:nvSpPr>
        <p:spPr>
          <a:xfrm>
            <a:off x="8867359" y="3153162"/>
            <a:ext cx="624468" cy="930496"/>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p:cNvSpPr/>
          <p:nvPr/>
        </p:nvSpPr>
        <p:spPr>
          <a:xfrm>
            <a:off x="6414091" y="4616606"/>
            <a:ext cx="2743200" cy="1222457"/>
          </a:xfrm>
          <a:custGeom>
            <a:avLst/>
            <a:gdLst>
              <a:gd name="connsiteX0" fmla="*/ 2743200 w 2743200"/>
              <a:gd name="connsiteY0" fmla="*/ 0 h 1222457"/>
              <a:gd name="connsiteX1" fmla="*/ 1918010 w 2743200"/>
              <a:gd name="connsiteY1" fmla="*/ 1092819 h 1222457"/>
              <a:gd name="connsiteX2" fmla="*/ 0 w 2743200"/>
              <a:gd name="connsiteY2" fmla="*/ 1159727 h 1222457"/>
            </a:gdLst>
            <a:ahLst/>
            <a:cxnLst>
              <a:cxn ang="0">
                <a:pos x="connsiteX0" y="connsiteY0"/>
              </a:cxn>
              <a:cxn ang="0">
                <a:pos x="connsiteX1" y="connsiteY1"/>
              </a:cxn>
              <a:cxn ang="0">
                <a:pos x="connsiteX2" y="connsiteY2"/>
              </a:cxn>
            </a:cxnLst>
            <a:rect l="l" t="t" r="r" b="b"/>
            <a:pathLst>
              <a:path w="2743200" h="1222457">
                <a:moveTo>
                  <a:pt x="2743200" y="0"/>
                </a:moveTo>
                <a:cubicBezTo>
                  <a:pt x="2559205" y="449765"/>
                  <a:pt x="2375210" y="899531"/>
                  <a:pt x="1918010" y="1092819"/>
                </a:cubicBezTo>
                <a:cubicBezTo>
                  <a:pt x="1460810" y="1286107"/>
                  <a:pt x="730405" y="1222917"/>
                  <a:pt x="0" y="1159727"/>
                </a:cubicBezTo>
              </a:path>
            </a:pathLst>
          </a:custGeom>
          <a:noFill/>
          <a:ln>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p:cNvSpPr txBox="1"/>
          <p:nvPr/>
        </p:nvSpPr>
        <p:spPr>
          <a:xfrm>
            <a:off x="7534701" y="5033760"/>
            <a:ext cx="3015826" cy="523220"/>
          </a:xfrm>
          <a:prstGeom prst="rect">
            <a:avLst/>
          </a:prstGeom>
          <a:noFill/>
        </p:spPr>
        <p:txBody>
          <a:bodyPr wrap="none" rtlCol="0">
            <a:spAutoFit/>
          </a:bodyPr>
          <a:lstStyle/>
          <a:p>
            <a:r>
              <a:rPr lang="en-US" sz="2800" dirty="0" smtClean="0"/>
              <a:t>Store in code cache</a:t>
            </a:r>
            <a:endParaRPr lang="en-US" sz="2800" dirty="0"/>
          </a:p>
        </p:txBody>
      </p:sp>
      <p:sp>
        <p:nvSpPr>
          <p:cNvPr id="59" name="TextBox 58"/>
          <p:cNvSpPr txBox="1"/>
          <p:nvPr/>
        </p:nvSpPr>
        <p:spPr>
          <a:xfrm>
            <a:off x="6722970" y="3919431"/>
            <a:ext cx="508473" cy="461665"/>
          </a:xfrm>
          <a:prstGeom prst="rect">
            <a:avLst/>
          </a:prstGeom>
          <a:noFill/>
        </p:spPr>
        <p:txBody>
          <a:bodyPr wrap="none" rtlCol="0">
            <a:spAutoFit/>
          </a:bodyPr>
          <a:lstStyle/>
          <a:p>
            <a:r>
              <a:rPr lang="en-US" sz="2400" dirty="0" smtClean="0"/>
              <a:t>no</a:t>
            </a:r>
            <a:endParaRPr lang="en-US" sz="2400" dirty="0"/>
          </a:p>
        </p:txBody>
      </p:sp>
      <p:sp>
        <p:nvSpPr>
          <p:cNvPr id="60" name="Rectangle 59"/>
          <p:cNvSpPr/>
          <p:nvPr/>
        </p:nvSpPr>
        <p:spPr>
          <a:xfrm>
            <a:off x="5141189" y="4839464"/>
            <a:ext cx="594458" cy="461665"/>
          </a:xfrm>
          <a:prstGeom prst="rect">
            <a:avLst/>
          </a:prstGeom>
        </p:spPr>
        <p:txBody>
          <a:bodyPr wrap="none">
            <a:spAutoFit/>
          </a:bodyPr>
          <a:lstStyle/>
          <a:p>
            <a:r>
              <a:rPr lang="en-US" sz="2400" dirty="0" smtClean="0"/>
              <a:t>yes</a:t>
            </a:r>
            <a:endParaRPr lang="en-US" dirty="0"/>
          </a:p>
        </p:txBody>
      </p:sp>
      <p:grpSp>
        <p:nvGrpSpPr>
          <p:cNvPr id="3" name="Group 2"/>
          <p:cNvGrpSpPr/>
          <p:nvPr/>
        </p:nvGrpSpPr>
        <p:grpSpPr>
          <a:xfrm>
            <a:off x="1682496" y="1468725"/>
            <a:ext cx="6839712" cy="1316937"/>
            <a:chOff x="1682496" y="1468725"/>
            <a:chExt cx="6839712" cy="1316937"/>
          </a:xfrm>
        </p:grpSpPr>
        <p:grpSp>
          <p:nvGrpSpPr>
            <p:cNvPr id="31" name="Group 30"/>
            <p:cNvGrpSpPr/>
            <p:nvPr/>
          </p:nvGrpSpPr>
          <p:grpSpPr>
            <a:xfrm>
              <a:off x="1939990" y="1848591"/>
              <a:ext cx="2697480" cy="937071"/>
              <a:chOff x="1939990" y="1848591"/>
              <a:chExt cx="2697480" cy="937071"/>
            </a:xfrm>
          </p:grpSpPr>
          <p:cxnSp>
            <p:nvCxnSpPr>
              <p:cNvPr id="10" name="Elbow Connector 9"/>
              <p:cNvCxnSpPr/>
              <p:nvPr/>
            </p:nvCxnSpPr>
            <p:spPr>
              <a:xfrm rot="16200000" flipH="1">
                <a:off x="2698963" y="1089618"/>
                <a:ext cx="565424" cy="2083369"/>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023360" y="2414016"/>
                <a:ext cx="0" cy="3716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rot="16200000" flipH="1">
                <a:off x="3294817" y="1392926"/>
                <a:ext cx="437408" cy="134874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187891" y="2290357"/>
                <a:ext cx="0" cy="486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p:cNvCxnSpPr/>
              <p:nvPr/>
            </p:nvCxnSpPr>
            <p:spPr>
              <a:xfrm rot="16200000" flipH="1">
                <a:off x="3892552" y="1694351"/>
                <a:ext cx="287462" cy="59594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4334134" y="2136056"/>
                <a:ext cx="122" cy="640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637470" y="1848891"/>
                <a:ext cx="0" cy="9279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5456850" y="1852951"/>
              <a:ext cx="2697481" cy="927564"/>
              <a:chOff x="1939990" y="1858098"/>
              <a:chExt cx="2697481" cy="927564"/>
            </a:xfrm>
            <a:scene3d>
              <a:camera prst="orthographicFront">
                <a:rot lat="0" lon="10799977" rev="0"/>
              </a:camera>
              <a:lightRig rig="threePt" dir="t"/>
            </a:scene3d>
          </p:grpSpPr>
          <p:cxnSp>
            <p:nvCxnSpPr>
              <p:cNvPr id="62" name="Elbow Connector 61"/>
              <p:cNvCxnSpPr/>
              <p:nvPr/>
            </p:nvCxnSpPr>
            <p:spPr>
              <a:xfrm rot="16200000" flipH="1">
                <a:off x="2703716" y="1094372"/>
                <a:ext cx="555918" cy="2083369"/>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4023360" y="2414016"/>
                <a:ext cx="0" cy="3716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Elbow Connector 63"/>
              <p:cNvCxnSpPr/>
              <p:nvPr/>
            </p:nvCxnSpPr>
            <p:spPr>
              <a:xfrm rot="16200000" flipH="1">
                <a:off x="3299570" y="1397679"/>
                <a:ext cx="427902" cy="134874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4187891" y="2290357"/>
                <a:ext cx="0" cy="486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Elbow Connector 65"/>
              <p:cNvCxnSpPr/>
              <p:nvPr/>
            </p:nvCxnSpPr>
            <p:spPr>
              <a:xfrm rot="16200000" flipH="1">
                <a:off x="3897304" y="1699104"/>
                <a:ext cx="277958" cy="59594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a:off x="4334134" y="2136056"/>
                <a:ext cx="122" cy="640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4637471" y="1866340"/>
                <a:ext cx="0" cy="91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79" name="Group 78"/>
            <p:cNvGrpSpPr/>
            <p:nvPr/>
          </p:nvGrpSpPr>
          <p:grpSpPr>
            <a:xfrm>
              <a:off x="1682496" y="1468725"/>
              <a:ext cx="6839712" cy="400066"/>
              <a:chOff x="1682496" y="1468725"/>
              <a:chExt cx="6839712" cy="400066"/>
            </a:xfrm>
          </p:grpSpPr>
          <p:cxnSp>
            <p:nvCxnSpPr>
              <p:cNvPr id="39" name="Straight Connector 38"/>
              <p:cNvCxnSpPr/>
              <p:nvPr/>
            </p:nvCxnSpPr>
            <p:spPr>
              <a:xfrm>
                <a:off x="1682496" y="1848590"/>
                <a:ext cx="6839712" cy="0"/>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682496" y="1488926"/>
                <a:ext cx="6839712" cy="0"/>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322576" y="1481328"/>
                <a:ext cx="0" cy="379865"/>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3206496" y="1488926"/>
                <a:ext cx="0" cy="379865"/>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023360" y="1488926"/>
                <a:ext cx="0" cy="379865"/>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925568" y="1488926"/>
                <a:ext cx="0" cy="379865"/>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5760031" y="1488926"/>
                <a:ext cx="0" cy="379865"/>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6722970" y="1468725"/>
                <a:ext cx="0" cy="379865"/>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7579574" y="1488926"/>
                <a:ext cx="0" cy="379865"/>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80" name="TextBox 79"/>
          <p:cNvSpPr txBox="1"/>
          <p:nvPr/>
        </p:nvSpPr>
        <p:spPr>
          <a:xfrm>
            <a:off x="8588284" y="1407126"/>
            <a:ext cx="3450330" cy="461665"/>
          </a:xfrm>
          <a:prstGeom prst="rect">
            <a:avLst/>
          </a:prstGeom>
          <a:noFill/>
        </p:spPr>
        <p:txBody>
          <a:bodyPr wrap="square" rtlCol="0">
            <a:spAutoFit/>
          </a:bodyPr>
          <a:lstStyle/>
          <a:p>
            <a:pPr algn="ctr"/>
            <a:r>
              <a:rPr lang="en-US" sz="2400" dirty="0" smtClean="0">
                <a:solidFill>
                  <a:schemeClr val="accent6">
                    <a:lumMod val="50000"/>
                  </a:schemeClr>
                </a:solidFill>
              </a:rPr>
              <a:t>Interrupt Descriptor Table</a:t>
            </a:r>
            <a:endParaRPr lang="en-US" sz="2400" dirty="0">
              <a:solidFill>
                <a:schemeClr val="accent6">
                  <a:lumMod val="50000"/>
                </a:schemeClr>
              </a:solidFill>
            </a:endParaRPr>
          </a:p>
        </p:txBody>
      </p:sp>
    </p:spTree>
    <p:extLst>
      <p:ext uri="{BB962C8B-B14F-4D97-AF65-F5344CB8AC3E}">
        <p14:creationId xmlns:p14="http://schemas.microsoft.com/office/powerpoint/2010/main" val="2478632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5E-6 -4.44444E-6 L -0.00235 0.39769 " pathEditMode="relative" rAng="0" ptsTypes="AA">
                                      <p:cBhvr>
                                        <p:cTn id="6" dur="2000" fill="hold"/>
                                        <p:tgtEl>
                                          <p:spTgt spid="45"/>
                                        </p:tgtEl>
                                        <p:attrNameLst>
                                          <p:attrName>ppt_x</p:attrName>
                                          <p:attrName>ppt_y</p:attrName>
                                        </p:attrNameLst>
                                      </p:cBhvr>
                                      <p:rCtr x="-117" y="19884"/>
                                    </p:animMotion>
                                  </p:childTnLst>
                                </p:cTn>
                              </p:par>
                              <p:par>
                                <p:cTn id="7" presetID="42" presetClass="path" presetSubtype="0" accel="50000" decel="50000" fill="hold" grpId="0" nodeType="withEffect">
                                  <p:stCondLst>
                                    <p:cond delay="0"/>
                                  </p:stCondLst>
                                  <p:childTnLst>
                                    <p:animMotion origin="layout" path="M -4.16667E-7 3.7037E-7 L 2.5E-6 -0.39815 " pathEditMode="relative" rAng="0" ptsTypes="AA">
                                      <p:cBhvr>
                                        <p:cTn id="8" dur="2000" fill="hold"/>
                                        <p:tgtEl>
                                          <p:spTgt spid="50"/>
                                        </p:tgtEl>
                                        <p:attrNameLst>
                                          <p:attrName>ppt_x</p:attrName>
                                          <p:attrName>ppt_y</p:attrName>
                                        </p:attrNameLst>
                                      </p:cBhvr>
                                      <p:rCtr x="221" y="-19884"/>
                                    </p:animMotion>
                                  </p:childTnLst>
                                </p:cTn>
                              </p:par>
                              <p:par>
                                <p:cTn id="9" presetID="1" presetClass="exit" presetSubtype="0" fill="hold" nodeType="withEffect">
                                  <p:stCondLst>
                                    <p:cond delay="0"/>
                                  </p:stCondLst>
                                  <p:childTnLst>
                                    <p:set>
                                      <p:cBhvr>
                                        <p:cTn id="10" dur="1" fill="hold">
                                          <p:stCondLst>
                                            <p:cond delay="0"/>
                                          </p:stCondLst>
                                        </p:cTn>
                                        <p:tgtEl>
                                          <p:spTgt spid="4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52"/>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46"/>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57"/>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58"/>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6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50" grpId="0" animBg="1"/>
      <p:bldP spid="52" grpId="0" animBg="1"/>
      <p:bldP spid="57" grpId="0" animBg="1"/>
      <p:bldP spid="58" grpId="0"/>
      <p:bldP spid="6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13"/>
            <a:ext cx="10515600" cy="1325563"/>
          </a:xfrm>
        </p:spPr>
        <p:txBody>
          <a:bodyPr/>
          <a:lstStyle/>
          <a:p>
            <a:pPr algn="ctr"/>
            <a:r>
              <a:rPr lang="en-US" dirty="0" smtClean="0"/>
              <a:t>IDT now points to the </a:t>
            </a:r>
            <a:r>
              <a:rPr lang="en-US" i="1" dirty="0" smtClean="0">
                <a:solidFill>
                  <a:schemeClr val="accent1">
                    <a:lumMod val="50000"/>
                  </a:schemeClr>
                </a:solidFill>
              </a:rPr>
              <a:t>code cache</a:t>
            </a:r>
            <a:endParaRPr lang="en-US" i="1" dirty="0">
              <a:solidFill>
                <a:schemeClr val="accent1">
                  <a:lumMod val="50000"/>
                </a:schemeClr>
              </a:solidFill>
            </a:endParaRPr>
          </a:p>
        </p:txBody>
      </p:sp>
      <p:sp>
        <p:nvSpPr>
          <p:cNvPr id="45" name="Rectangle 44"/>
          <p:cNvSpPr/>
          <p:nvPr/>
        </p:nvSpPr>
        <p:spPr>
          <a:xfrm>
            <a:off x="3769363" y="5513035"/>
            <a:ext cx="2655277" cy="5240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Dispatcher</a:t>
            </a:r>
            <a:endParaRPr lang="en-US" dirty="0">
              <a:solidFill>
                <a:schemeClr val="tx1"/>
              </a:solidFill>
            </a:endParaRPr>
          </a:p>
        </p:txBody>
      </p:sp>
      <p:cxnSp>
        <p:nvCxnSpPr>
          <p:cNvPr id="46" name="Straight Arrow Connector 45"/>
          <p:cNvCxnSpPr/>
          <p:nvPr/>
        </p:nvCxnSpPr>
        <p:spPr>
          <a:xfrm flipV="1">
            <a:off x="5107326" y="3490994"/>
            <a:ext cx="1" cy="37615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8" name="Flowchart: Decision 47"/>
          <p:cNvSpPr/>
          <p:nvPr/>
        </p:nvSpPr>
        <p:spPr>
          <a:xfrm>
            <a:off x="3676766" y="3833706"/>
            <a:ext cx="2820573" cy="1016391"/>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cached?</a:t>
            </a:r>
            <a:endParaRPr lang="en-US" dirty="0">
              <a:solidFill>
                <a:schemeClr val="tx1"/>
              </a:solidFill>
            </a:endParaRPr>
          </a:p>
        </p:txBody>
      </p:sp>
      <p:cxnSp>
        <p:nvCxnSpPr>
          <p:cNvPr id="49" name="Straight Arrow Connector 48"/>
          <p:cNvCxnSpPr/>
          <p:nvPr/>
        </p:nvCxnSpPr>
        <p:spPr>
          <a:xfrm flipH="1" flipV="1">
            <a:off x="5102352" y="4850097"/>
            <a:ext cx="9949" cy="66293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3805101" y="2792919"/>
            <a:ext cx="2655277" cy="7315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Execute from</a:t>
            </a:r>
          </a:p>
          <a:p>
            <a:pPr algn="ctr"/>
            <a:r>
              <a:rPr lang="en-US" sz="2800" dirty="0" smtClean="0">
                <a:solidFill>
                  <a:schemeClr val="tx1"/>
                </a:solidFill>
              </a:rPr>
              <a:t>Code Cache</a:t>
            </a:r>
            <a:endParaRPr lang="en-US" dirty="0">
              <a:solidFill>
                <a:schemeClr val="tx1"/>
              </a:solidFill>
            </a:endParaRPr>
          </a:p>
        </p:txBody>
      </p:sp>
      <p:sp>
        <p:nvSpPr>
          <p:cNvPr id="52" name="Freeform 51"/>
          <p:cNvSpPr/>
          <p:nvPr/>
        </p:nvSpPr>
        <p:spPr>
          <a:xfrm>
            <a:off x="2594531" y="3049431"/>
            <a:ext cx="1175434" cy="2725615"/>
          </a:xfrm>
          <a:custGeom>
            <a:avLst/>
            <a:gdLst>
              <a:gd name="connsiteX0" fmla="*/ 1140265 w 1175434"/>
              <a:gd name="connsiteY0" fmla="*/ 2725615 h 2725615"/>
              <a:gd name="connsiteX1" fmla="*/ 190696 w 1175434"/>
              <a:gd name="connsiteY1" fmla="*/ 1969477 h 2725615"/>
              <a:gd name="connsiteX2" fmla="*/ 85188 w 1175434"/>
              <a:gd name="connsiteY2" fmla="*/ 545123 h 2725615"/>
              <a:gd name="connsiteX3" fmla="*/ 1175434 w 1175434"/>
              <a:gd name="connsiteY3" fmla="*/ 0 h 2725615"/>
            </a:gdLst>
            <a:ahLst/>
            <a:cxnLst>
              <a:cxn ang="0">
                <a:pos x="connsiteX0" y="connsiteY0"/>
              </a:cxn>
              <a:cxn ang="0">
                <a:pos x="connsiteX1" y="connsiteY1"/>
              </a:cxn>
              <a:cxn ang="0">
                <a:pos x="connsiteX2" y="connsiteY2"/>
              </a:cxn>
              <a:cxn ang="0">
                <a:pos x="connsiteX3" y="connsiteY3"/>
              </a:cxn>
            </a:cxnLst>
            <a:rect l="l" t="t" r="r" b="b"/>
            <a:pathLst>
              <a:path w="1175434" h="2725615">
                <a:moveTo>
                  <a:pt x="1140265" y="2725615"/>
                </a:moveTo>
                <a:cubicBezTo>
                  <a:pt x="753403" y="2529253"/>
                  <a:pt x="366542" y="2332892"/>
                  <a:pt x="190696" y="1969477"/>
                </a:cubicBezTo>
                <a:cubicBezTo>
                  <a:pt x="14850" y="1606062"/>
                  <a:pt x="-78935" y="873369"/>
                  <a:pt x="85188" y="545123"/>
                </a:cubicBezTo>
                <a:cubicBezTo>
                  <a:pt x="249311" y="216877"/>
                  <a:pt x="712372" y="108438"/>
                  <a:pt x="1175434" y="0"/>
                </a:cubicBezTo>
              </a:path>
            </a:pathLst>
          </a:custGeom>
          <a:noFill/>
          <a:ln>
            <a:headEnd type="triangle" w="lg" len="lg"/>
            <a:tailEnd type="non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7579574" y="4083658"/>
            <a:ext cx="2926080" cy="5164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Translate Block</a:t>
            </a:r>
            <a:endParaRPr lang="en-US" sz="2800" dirty="0">
              <a:solidFill>
                <a:schemeClr val="tx1"/>
              </a:solidFill>
            </a:endParaRPr>
          </a:p>
        </p:txBody>
      </p:sp>
      <p:cxnSp>
        <p:nvCxnSpPr>
          <p:cNvPr id="54" name="Straight Arrow Connector 53"/>
          <p:cNvCxnSpPr>
            <a:stCxn id="48" idx="3"/>
            <a:endCxn id="53" idx="1"/>
          </p:cNvCxnSpPr>
          <p:nvPr/>
        </p:nvCxnSpPr>
        <p:spPr>
          <a:xfrm flipV="1">
            <a:off x="6497339" y="4341901"/>
            <a:ext cx="108223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8346897" y="5566043"/>
            <a:ext cx="1665392" cy="461665"/>
          </a:xfrm>
          <a:prstGeom prst="rect">
            <a:avLst/>
          </a:prstGeom>
          <a:noFill/>
        </p:spPr>
        <p:txBody>
          <a:bodyPr wrap="none" rtlCol="0">
            <a:spAutoFit/>
          </a:bodyPr>
          <a:lstStyle/>
          <a:p>
            <a:r>
              <a:rPr lang="en-US" sz="2400" dirty="0" smtClean="0">
                <a:solidFill>
                  <a:schemeClr val="accent1">
                    <a:lumMod val="75000"/>
                  </a:schemeClr>
                </a:solidFill>
              </a:rPr>
              <a:t>Native code</a:t>
            </a:r>
            <a:endParaRPr lang="en-US" sz="2400" dirty="0">
              <a:solidFill>
                <a:schemeClr val="accent1">
                  <a:lumMod val="75000"/>
                </a:schemeClr>
              </a:solidFill>
            </a:endParaRPr>
          </a:p>
        </p:txBody>
      </p:sp>
      <p:sp>
        <p:nvSpPr>
          <p:cNvPr id="56" name="Down Arrow 55"/>
          <p:cNvSpPr/>
          <p:nvPr/>
        </p:nvSpPr>
        <p:spPr>
          <a:xfrm>
            <a:off x="8867359" y="4617845"/>
            <a:ext cx="624468" cy="930496"/>
          </a:xfrm>
          <a:prstGeom prst="downArrow">
            <a:avLst/>
          </a:prstGeom>
          <a:noFill/>
          <a:scene3d>
            <a:camera prst="orthographicFront">
              <a:rot lat="0" lon="0" rev="107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p:cNvSpPr/>
          <p:nvPr/>
        </p:nvSpPr>
        <p:spPr>
          <a:xfrm>
            <a:off x="6502935" y="2966438"/>
            <a:ext cx="2739460" cy="1096393"/>
          </a:xfrm>
          <a:custGeom>
            <a:avLst/>
            <a:gdLst>
              <a:gd name="connsiteX0" fmla="*/ 2743200 w 2743200"/>
              <a:gd name="connsiteY0" fmla="*/ 0 h 1222457"/>
              <a:gd name="connsiteX1" fmla="*/ 1918010 w 2743200"/>
              <a:gd name="connsiteY1" fmla="*/ 1092819 h 1222457"/>
              <a:gd name="connsiteX2" fmla="*/ 0 w 2743200"/>
              <a:gd name="connsiteY2" fmla="*/ 1159727 h 1222457"/>
            </a:gdLst>
            <a:ahLst/>
            <a:cxnLst>
              <a:cxn ang="0">
                <a:pos x="connsiteX0" y="connsiteY0"/>
              </a:cxn>
              <a:cxn ang="0">
                <a:pos x="connsiteX1" y="connsiteY1"/>
              </a:cxn>
              <a:cxn ang="0">
                <a:pos x="connsiteX2" y="connsiteY2"/>
              </a:cxn>
            </a:cxnLst>
            <a:rect l="l" t="t" r="r" b="b"/>
            <a:pathLst>
              <a:path w="2743200" h="1222457">
                <a:moveTo>
                  <a:pt x="2743200" y="0"/>
                </a:moveTo>
                <a:cubicBezTo>
                  <a:pt x="2559205" y="449765"/>
                  <a:pt x="2375210" y="899531"/>
                  <a:pt x="1918010" y="1092819"/>
                </a:cubicBezTo>
                <a:cubicBezTo>
                  <a:pt x="1460810" y="1286107"/>
                  <a:pt x="730405" y="1222917"/>
                  <a:pt x="0" y="1159727"/>
                </a:cubicBezTo>
              </a:path>
            </a:pathLst>
          </a:custGeom>
          <a:noFill/>
          <a:ln>
            <a:tailEnd type="triangle" w="lg" len="lg"/>
          </a:ln>
          <a:scene3d>
            <a:camera prst="orthographicFront">
              <a:rot lat="0" lon="10799999" rev="107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p:cNvSpPr txBox="1"/>
          <p:nvPr/>
        </p:nvSpPr>
        <p:spPr>
          <a:xfrm>
            <a:off x="7671680" y="3219343"/>
            <a:ext cx="3015826" cy="523220"/>
          </a:xfrm>
          <a:prstGeom prst="rect">
            <a:avLst/>
          </a:prstGeom>
          <a:noFill/>
        </p:spPr>
        <p:txBody>
          <a:bodyPr wrap="none" rtlCol="0">
            <a:spAutoFit/>
          </a:bodyPr>
          <a:lstStyle/>
          <a:p>
            <a:r>
              <a:rPr lang="en-US" sz="2800" dirty="0" smtClean="0"/>
              <a:t>Store in code cache</a:t>
            </a:r>
            <a:endParaRPr lang="en-US" sz="2800" dirty="0"/>
          </a:p>
        </p:txBody>
      </p:sp>
      <p:sp>
        <p:nvSpPr>
          <p:cNvPr id="59" name="TextBox 58"/>
          <p:cNvSpPr txBox="1"/>
          <p:nvPr/>
        </p:nvSpPr>
        <p:spPr>
          <a:xfrm>
            <a:off x="6722970" y="3919431"/>
            <a:ext cx="508473" cy="461665"/>
          </a:xfrm>
          <a:prstGeom prst="rect">
            <a:avLst/>
          </a:prstGeom>
          <a:noFill/>
        </p:spPr>
        <p:txBody>
          <a:bodyPr wrap="none" rtlCol="0">
            <a:spAutoFit/>
          </a:bodyPr>
          <a:lstStyle/>
          <a:p>
            <a:r>
              <a:rPr lang="en-US" sz="2400" dirty="0" smtClean="0"/>
              <a:t>no</a:t>
            </a:r>
            <a:endParaRPr lang="en-US" sz="2400" dirty="0"/>
          </a:p>
        </p:txBody>
      </p:sp>
      <p:sp>
        <p:nvSpPr>
          <p:cNvPr id="60" name="Rectangle 59"/>
          <p:cNvSpPr/>
          <p:nvPr/>
        </p:nvSpPr>
        <p:spPr>
          <a:xfrm>
            <a:off x="5165573" y="3441675"/>
            <a:ext cx="594458" cy="461665"/>
          </a:xfrm>
          <a:prstGeom prst="rect">
            <a:avLst/>
          </a:prstGeom>
        </p:spPr>
        <p:txBody>
          <a:bodyPr wrap="none">
            <a:spAutoFit/>
          </a:bodyPr>
          <a:lstStyle/>
          <a:p>
            <a:r>
              <a:rPr lang="en-US" sz="2400" dirty="0" smtClean="0"/>
              <a:t>yes</a:t>
            </a:r>
            <a:endParaRPr lang="en-US" dirty="0"/>
          </a:p>
        </p:txBody>
      </p:sp>
      <p:grpSp>
        <p:nvGrpSpPr>
          <p:cNvPr id="31" name="Group 30"/>
          <p:cNvGrpSpPr/>
          <p:nvPr/>
        </p:nvGrpSpPr>
        <p:grpSpPr>
          <a:xfrm>
            <a:off x="1939990" y="1848591"/>
            <a:ext cx="2697480" cy="937071"/>
            <a:chOff x="1939990" y="1848591"/>
            <a:chExt cx="2697480" cy="937071"/>
          </a:xfrm>
        </p:grpSpPr>
        <p:cxnSp>
          <p:nvCxnSpPr>
            <p:cNvPr id="10" name="Elbow Connector 9"/>
            <p:cNvCxnSpPr/>
            <p:nvPr/>
          </p:nvCxnSpPr>
          <p:spPr>
            <a:xfrm rot="16200000" flipH="1">
              <a:off x="2698963" y="1089618"/>
              <a:ext cx="565424" cy="2083369"/>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023360" y="2414016"/>
              <a:ext cx="0" cy="3716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rot="16200000" flipH="1">
              <a:off x="3294817" y="1392926"/>
              <a:ext cx="437408" cy="134874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187891" y="2290357"/>
              <a:ext cx="0" cy="486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p:cNvCxnSpPr/>
            <p:nvPr/>
          </p:nvCxnSpPr>
          <p:spPr>
            <a:xfrm rot="16200000" flipH="1">
              <a:off x="3892552" y="1694351"/>
              <a:ext cx="287462" cy="59594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4334134" y="2136056"/>
              <a:ext cx="122" cy="640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637470" y="1848891"/>
              <a:ext cx="0" cy="9279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5456850" y="1852951"/>
            <a:ext cx="2697481" cy="927564"/>
            <a:chOff x="1939990" y="1858098"/>
            <a:chExt cx="2697481" cy="927564"/>
          </a:xfrm>
          <a:scene3d>
            <a:camera prst="orthographicFront">
              <a:rot lat="0" lon="10799977" rev="0"/>
            </a:camera>
            <a:lightRig rig="threePt" dir="t"/>
          </a:scene3d>
        </p:grpSpPr>
        <p:cxnSp>
          <p:nvCxnSpPr>
            <p:cNvPr id="62" name="Elbow Connector 61"/>
            <p:cNvCxnSpPr/>
            <p:nvPr/>
          </p:nvCxnSpPr>
          <p:spPr>
            <a:xfrm rot="16200000" flipH="1">
              <a:off x="2703716" y="1094372"/>
              <a:ext cx="555918" cy="2083369"/>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4023360" y="2414016"/>
              <a:ext cx="0" cy="3716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Elbow Connector 63"/>
            <p:cNvCxnSpPr/>
            <p:nvPr/>
          </p:nvCxnSpPr>
          <p:spPr>
            <a:xfrm rot="16200000" flipH="1">
              <a:off x="3299570" y="1397679"/>
              <a:ext cx="427902" cy="134874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4187891" y="2290357"/>
              <a:ext cx="0" cy="486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Elbow Connector 65"/>
            <p:cNvCxnSpPr/>
            <p:nvPr/>
          </p:nvCxnSpPr>
          <p:spPr>
            <a:xfrm rot="16200000" flipH="1">
              <a:off x="3897304" y="1699104"/>
              <a:ext cx="277958" cy="59594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a:off x="4334134" y="2136056"/>
              <a:ext cx="122" cy="640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4637471" y="1866340"/>
              <a:ext cx="0" cy="91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79" name="Group 78"/>
          <p:cNvGrpSpPr/>
          <p:nvPr/>
        </p:nvGrpSpPr>
        <p:grpSpPr>
          <a:xfrm>
            <a:off x="1682496" y="1468725"/>
            <a:ext cx="6839712" cy="400066"/>
            <a:chOff x="1682496" y="1468725"/>
            <a:chExt cx="6839712" cy="400066"/>
          </a:xfrm>
        </p:grpSpPr>
        <p:cxnSp>
          <p:nvCxnSpPr>
            <p:cNvPr id="39" name="Straight Connector 38"/>
            <p:cNvCxnSpPr/>
            <p:nvPr/>
          </p:nvCxnSpPr>
          <p:spPr>
            <a:xfrm>
              <a:off x="1682496" y="1848590"/>
              <a:ext cx="6839712" cy="0"/>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682496" y="1488926"/>
              <a:ext cx="6839712" cy="0"/>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322576" y="1481328"/>
              <a:ext cx="0" cy="379865"/>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3206496" y="1488926"/>
              <a:ext cx="0" cy="379865"/>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023360" y="1488926"/>
              <a:ext cx="0" cy="379865"/>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925568" y="1488926"/>
              <a:ext cx="0" cy="379865"/>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5760031" y="1488926"/>
              <a:ext cx="0" cy="379865"/>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6722970" y="1468725"/>
              <a:ext cx="0" cy="379865"/>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7579574" y="1488926"/>
              <a:ext cx="0" cy="379865"/>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sp>
        <p:nvSpPr>
          <p:cNvPr id="80" name="TextBox 79"/>
          <p:cNvSpPr txBox="1"/>
          <p:nvPr/>
        </p:nvSpPr>
        <p:spPr>
          <a:xfrm>
            <a:off x="8588284" y="1407126"/>
            <a:ext cx="3450330" cy="461665"/>
          </a:xfrm>
          <a:prstGeom prst="rect">
            <a:avLst/>
          </a:prstGeom>
          <a:noFill/>
        </p:spPr>
        <p:txBody>
          <a:bodyPr wrap="square" rtlCol="0">
            <a:spAutoFit/>
          </a:bodyPr>
          <a:lstStyle/>
          <a:p>
            <a:pPr algn="ctr"/>
            <a:r>
              <a:rPr lang="en-US" sz="2400" dirty="0" smtClean="0">
                <a:solidFill>
                  <a:schemeClr val="accent6">
                    <a:lumMod val="50000"/>
                  </a:schemeClr>
                </a:solidFill>
              </a:rPr>
              <a:t>Interrupt Descriptor Table</a:t>
            </a:r>
            <a:endParaRPr lang="en-US" sz="2400" dirty="0">
              <a:solidFill>
                <a:schemeClr val="accent6">
                  <a:lumMod val="50000"/>
                </a:schemeClr>
              </a:solidFill>
            </a:endParaRPr>
          </a:p>
        </p:txBody>
      </p:sp>
    </p:spTree>
    <p:extLst>
      <p:ext uri="{BB962C8B-B14F-4D97-AF65-F5344CB8AC3E}">
        <p14:creationId xmlns:p14="http://schemas.microsoft.com/office/powerpoint/2010/main" val="13552990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Correctness Concerns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Read / Write of the interrupted PC address on stack will return incorrect values.</a:t>
            </a:r>
          </a:p>
          <a:p>
            <a:pPr lvl="1"/>
            <a:r>
              <a:rPr lang="en-US" dirty="0" smtClean="0"/>
              <a:t>Fortunately, this is rare in practice and can be handled specially</a:t>
            </a:r>
            <a:endParaRPr lang="en-US" dirty="0"/>
          </a:p>
        </p:txBody>
      </p:sp>
    </p:spTree>
    <p:extLst>
      <p:ext uri="{BB962C8B-B14F-4D97-AF65-F5344CB8AC3E}">
        <p14:creationId xmlns:p14="http://schemas.microsoft.com/office/powerpoint/2010/main" val="4052378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Read of an interrupted PC address</a:t>
            </a:r>
            <a:endParaRPr lang="en-US" dirty="0"/>
          </a:p>
        </p:txBody>
      </p:sp>
      <p:grpSp>
        <p:nvGrpSpPr>
          <p:cNvPr id="27" name="Group 26"/>
          <p:cNvGrpSpPr/>
          <p:nvPr/>
        </p:nvGrpSpPr>
        <p:grpSpPr>
          <a:xfrm>
            <a:off x="302310" y="1690688"/>
            <a:ext cx="5107162" cy="4002083"/>
            <a:chOff x="3804927" y="1690688"/>
            <a:chExt cx="5107162" cy="4002083"/>
          </a:xfrm>
        </p:grpSpPr>
        <p:grpSp>
          <p:nvGrpSpPr>
            <p:cNvPr id="5" name="Group 4"/>
            <p:cNvGrpSpPr/>
            <p:nvPr/>
          </p:nvGrpSpPr>
          <p:grpSpPr>
            <a:xfrm>
              <a:off x="3804927" y="1888129"/>
              <a:ext cx="2888351" cy="3543032"/>
              <a:chOff x="674773" y="-120799"/>
              <a:chExt cx="2888351" cy="3543032"/>
            </a:xfrm>
          </p:grpSpPr>
          <p:grpSp>
            <p:nvGrpSpPr>
              <p:cNvPr id="8" name="Group 7"/>
              <p:cNvGrpSpPr/>
              <p:nvPr/>
            </p:nvGrpSpPr>
            <p:grpSpPr>
              <a:xfrm>
                <a:off x="1649570" y="-120799"/>
                <a:ext cx="1913554" cy="3543032"/>
                <a:chOff x="1312773" y="-91416"/>
                <a:chExt cx="1913554" cy="3543032"/>
              </a:xfrm>
            </p:grpSpPr>
            <p:grpSp>
              <p:nvGrpSpPr>
                <p:cNvPr id="11" name="Group 10"/>
                <p:cNvGrpSpPr/>
                <p:nvPr/>
              </p:nvGrpSpPr>
              <p:grpSpPr>
                <a:xfrm>
                  <a:off x="1312773" y="1290838"/>
                  <a:ext cx="1913554" cy="1245445"/>
                  <a:chOff x="1097275" y="847493"/>
                  <a:chExt cx="1913554" cy="1245445"/>
                </a:xfrm>
              </p:grpSpPr>
              <p:sp>
                <p:nvSpPr>
                  <p:cNvPr id="15" name="Rectangle 14"/>
                  <p:cNvSpPr/>
                  <p:nvPr/>
                </p:nvSpPr>
                <p:spPr>
                  <a:xfrm>
                    <a:off x="1097276" y="847493"/>
                    <a:ext cx="1913553" cy="42374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CS register</a:t>
                    </a:r>
                    <a:endParaRPr lang="en-US" sz="2800" dirty="0">
                      <a:solidFill>
                        <a:schemeClr val="tx1"/>
                      </a:solidFill>
                    </a:endParaRPr>
                  </a:p>
                </p:txBody>
              </p:sp>
              <p:sp>
                <p:nvSpPr>
                  <p:cNvPr id="16" name="Rectangle 15"/>
                  <p:cNvSpPr/>
                  <p:nvPr/>
                </p:nvSpPr>
                <p:spPr>
                  <a:xfrm>
                    <a:off x="1097276" y="1245446"/>
                    <a:ext cx="1913553" cy="42374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translated</a:t>
                    </a:r>
                    <a:r>
                      <a:rPr lang="en-US" sz="2800" dirty="0" smtClean="0">
                        <a:solidFill>
                          <a:schemeClr val="tx1"/>
                        </a:solidFill>
                      </a:rPr>
                      <a:t> PC</a:t>
                    </a:r>
                    <a:endParaRPr lang="en-US" sz="2800" dirty="0">
                      <a:solidFill>
                        <a:schemeClr val="tx1"/>
                      </a:solidFill>
                    </a:endParaRPr>
                  </a:p>
                </p:txBody>
              </p:sp>
              <p:sp>
                <p:nvSpPr>
                  <p:cNvPr id="17" name="Rectangle 16"/>
                  <p:cNvSpPr/>
                  <p:nvPr/>
                </p:nvSpPr>
                <p:spPr>
                  <a:xfrm>
                    <a:off x="1097275" y="1669192"/>
                    <a:ext cx="1913553" cy="42374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Flags</a:t>
                    </a:r>
                    <a:endParaRPr lang="en-US" sz="2800" dirty="0">
                      <a:solidFill>
                        <a:schemeClr val="tx1"/>
                      </a:solidFill>
                    </a:endParaRPr>
                  </a:p>
                </p:txBody>
              </p:sp>
            </p:grpSp>
            <p:sp>
              <p:nvSpPr>
                <p:cNvPr id="12" name="Rectangle 11"/>
                <p:cNvSpPr/>
                <p:nvPr/>
              </p:nvSpPr>
              <p:spPr>
                <a:xfrm>
                  <a:off x="1312773" y="-91416"/>
                  <a:ext cx="1913553" cy="1382254"/>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Guest Stack</a:t>
                  </a:r>
                  <a:endParaRPr lang="en-US" sz="2800" dirty="0">
                    <a:solidFill>
                      <a:schemeClr val="tx1"/>
                    </a:solidFill>
                  </a:endParaRPr>
                </a:p>
              </p:txBody>
            </p:sp>
            <p:cxnSp>
              <p:nvCxnSpPr>
                <p:cNvPr id="13" name="Straight Connector 12"/>
                <p:cNvCxnSpPr/>
                <p:nvPr/>
              </p:nvCxnSpPr>
              <p:spPr>
                <a:xfrm flipH="1">
                  <a:off x="1312773" y="2536283"/>
                  <a:ext cx="1" cy="915333"/>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9" name="Straight Arrow Connector 8"/>
              <p:cNvCxnSpPr/>
              <p:nvPr/>
            </p:nvCxnSpPr>
            <p:spPr>
              <a:xfrm>
                <a:off x="1322647" y="3160623"/>
                <a:ext cx="311424" cy="0"/>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74773" y="2899013"/>
                <a:ext cx="535724" cy="523220"/>
              </a:xfrm>
              <a:prstGeom prst="rect">
                <a:avLst/>
              </a:prstGeom>
              <a:noFill/>
            </p:spPr>
            <p:txBody>
              <a:bodyPr wrap="none" rtlCol="0">
                <a:spAutoFit/>
              </a:bodyPr>
              <a:lstStyle/>
              <a:p>
                <a:r>
                  <a:rPr lang="en-US" sz="2800" dirty="0" smtClean="0"/>
                  <a:t>SP</a:t>
                </a:r>
                <a:endParaRPr lang="en-US" sz="2800" dirty="0"/>
              </a:p>
            </p:txBody>
          </p:sp>
        </p:grpSp>
        <p:cxnSp>
          <p:nvCxnSpPr>
            <p:cNvPr id="6" name="Straight Connector 5"/>
            <p:cNvCxnSpPr/>
            <p:nvPr/>
          </p:nvCxnSpPr>
          <p:spPr>
            <a:xfrm flipV="1">
              <a:off x="4779724" y="1690688"/>
              <a:ext cx="0" cy="39488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6693277" y="1721113"/>
              <a:ext cx="0" cy="39488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6693277" y="4515828"/>
              <a:ext cx="1" cy="915333"/>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175716" y="5169551"/>
              <a:ext cx="1736373" cy="523220"/>
            </a:xfrm>
            <a:prstGeom prst="rect">
              <a:avLst/>
            </a:prstGeom>
            <a:noFill/>
          </p:spPr>
          <p:txBody>
            <a:bodyPr wrap="none" rtlCol="0">
              <a:spAutoFit/>
            </a:bodyPr>
            <a:lstStyle/>
            <a:p>
              <a:r>
                <a:rPr lang="en-US" sz="2800" dirty="0">
                  <a:solidFill>
                    <a:schemeClr val="accent2">
                      <a:lumMod val="50000"/>
                    </a:schemeClr>
                  </a:solidFill>
                </a:rPr>
                <a:t>l</a:t>
              </a:r>
              <a:r>
                <a:rPr lang="en-US" sz="2800" dirty="0" smtClean="0">
                  <a:solidFill>
                    <a:schemeClr val="accent2">
                      <a:lumMod val="50000"/>
                    </a:schemeClr>
                  </a:solidFill>
                </a:rPr>
                <a:t>oad   </a:t>
              </a:r>
              <a:r>
                <a:rPr lang="en-US" sz="2800" i="1" dirty="0" err="1" smtClean="0">
                  <a:solidFill>
                    <a:schemeClr val="accent2">
                      <a:lumMod val="50000"/>
                    </a:schemeClr>
                  </a:solidFill>
                </a:rPr>
                <a:t>addr</a:t>
              </a:r>
              <a:endParaRPr lang="en-US" sz="2000" i="1" dirty="0">
                <a:solidFill>
                  <a:schemeClr val="accent2">
                    <a:lumMod val="50000"/>
                  </a:schemeClr>
                </a:solidFill>
              </a:endParaRPr>
            </a:p>
          </p:txBody>
        </p:sp>
        <p:cxnSp>
          <p:nvCxnSpPr>
            <p:cNvPr id="24" name="Straight Connector 23"/>
            <p:cNvCxnSpPr/>
            <p:nvPr/>
          </p:nvCxnSpPr>
          <p:spPr>
            <a:xfrm flipH="1" flipV="1">
              <a:off x="8415580" y="3880209"/>
              <a:ext cx="30996" cy="1289342"/>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6" idx="3"/>
            </p:cNvCxnSpPr>
            <p:nvPr/>
          </p:nvCxnSpPr>
          <p:spPr>
            <a:xfrm flipH="1">
              <a:off x="6693278" y="3880209"/>
              <a:ext cx="1737800" cy="0"/>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8" name="TextBox 27"/>
          <p:cNvSpPr txBox="1"/>
          <p:nvPr/>
        </p:nvSpPr>
        <p:spPr>
          <a:xfrm>
            <a:off x="5409473" y="1721113"/>
            <a:ext cx="6556556" cy="1815882"/>
          </a:xfrm>
          <a:prstGeom prst="rect">
            <a:avLst/>
          </a:prstGeom>
          <a:noFill/>
        </p:spPr>
        <p:txBody>
          <a:bodyPr wrap="square" rtlCol="0">
            <a:spAutoFit/>
          </a:bodyPr>
          <a:lstStyle/>
          <a:p>
            <a:r>
              <a:rPr lang="en-US" sz="2800" dirty="0" smtClean="0"/>
              <a:t>Examples:</a:t>
            </a:r>
          </a:p>
          <a:p>
            <a:endParaRPr lang="en-US" sz="2800" dirty="0" smtClean="0"/>
          </a:p>
          <a:p>
            <a:pPr marL="514350" indent="-514350">
              <a:buFont typeface="+mj-lt"/>
              <a:buAutoNum type="arabicPeriod"/>
            </a:pPr>
            <a:r>
              <a:rPr lang="en-US" sz="2800" dirty="0" smtClean="0"/>
              <a:t>Exception Tables in Linux page fault handler</a:t>
            </a:r>
            <a:endParaRPr lang="en-US" sz="2800" dirty="0"/>
          </a:p>
        </p:txBody>
      </p:sp>
    </p:spTree>
    <p:extLst>
      <p:ext uri="{BB962C8B-B14F-4D97-AF65-F5344CB8AC3E}">
        <p14:creationId xmlns:p14="http://schemas.microsoft.com/office/powerpoint/2010/main" val="30395228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Exception Tables in Linux</a:t>
            </a:r>
            <a:endParaRPr lang="en-US" dirty="0"/>
          </a:p>
        </p:txBody>
      </p:sp>
      <p:sp>
        <p:nvSpPr>
          <p:cNvPr id="3" name="Content Placeholder 2"/>
          <p:cNvSpPr>
            <a:spLocks noGrp="1"/>
          </p:cNvSpPr>
          <p:nvPr>
            <p:ph idx="1"/>
          </p:nvPr>
        </p:nvSpPr>
        <p:spPr/>
        <p:txBody>
          <a:bodyPr/>
          <a:lstStyle/>
          <a:p>
            <a:r>
              <a:rPr lang="en-US" dirty="0" smtClean="0"/>
              <a:t>Page faults are allowed in certain functions</a:t>
            </a:r>
          </a:p>
          <a:p>
            <a:pPr lvl="1"/>
            <a:r>
              <a:rPr lang="en-US" dirty="0"/>
              <a:t>e</a:t>
            </a:r>
            <a:r>
              <a:rPr lang="en-US" dirty="0" smtClean="0"/>
              <a:t>.g., </a:t>
            </a:r>
            <a:r>
              <a:rPr lang="en-US" dirty="0" err="1" smtClean="0"/>
              <a:t>copy_from_user</a:t>
            </a:r>
            <a:r>
              <a:rPr lang="en-US" dirty="0" smtClean="0"/>
              <a:t>(), </a:t>
            </a:r>
            <a:r>
              <a:rPr lang="en-US" dirty="0" err="1" smtClean="0"/>
              <a:t>copy_to_user</a:t>
            </a:r>
            <a:r>
              <a:rPr lang="en-US" dirty="0" smtClean="0"/>
              <a:t>().</a:t>
            </a:r>
          </a:p>
          <a:p>
            <a:pPr lvl="1"/>
            <a:endParaRPr lang="en-US" dirty="0"/>
          </a:p>
          <a:p>
            <a:r>
              <a:rPr lang="en-US" dirty="0" smtClean="0"/>
              <a:t>An exception table is constructed at compile time</a:t>
            </a:r>
          </a:p>
          <a:p>
            <a:pPr lvl="1"/>
            <a:r>
              <a:rPr lang="en-US" dirty="0" smtClean="0"/>
              <a:t>contains the range of PC addresses that are allowed to page fault.</a:t>
            </a:r>
          </a:p>
          <a:p>
            <a:endParaRPr lang="en-US" dirty="0"/>
          </a:p>
          <a:p>
            <a:r>
              <a:rPr lang="en-US" dirty="0" smtClean="0"/>
              <a:t>At runtime, the faulting PC value is compared against the exception table</a:t>
            </a:r>
          </a:p>
          <a:p>
            <a:pPr lvl="1"/>
            <a:r>
              <a:rPr lang="en-US" dirty="0" smtClean="0"/>
              <a:t>Panic only if PC not present in exception table</a:t>
            </a:r>
            <a:endParaRPr lang="en-US" dirty="0"/>
          </a:p>
        </p:txBody>
      </p:sp>
    </p:spTree>
    <p:extLst>
      <p:ext uri="{BB962C8B-B14F-4D97-AF65-F5344CB8AC3E}">
        <p14:creationId xmlns:p14="http://schemas.microsoft.com/office/powerpoint/2010/main" val="26773774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Read of an Interrupted PC address</a:t>
            </a:r>
            <a:endParaRPr lang="en-US" dirty="0"/>
          </a:p>
        </p:txBody>
      </p:sp>
      <p:grpSp>
        <p:nvGrpSpPr>
          <p:cNvPr id="27" name="Group 26"/>
          <p:cNvGrpSpPr/>
          <p:nvPr/>
        </p:nvGrpSpPr>
        <p:grpSpPr>
          <a:xfrm>
            <a:off x="302310" y="1690688"/>
            <a:ext cx="5107162" cy="4002083"/>
            <a:chOff x="3804927" y="1690688"/>
            <a:chExt cx="5107162" cy="4002083"/>
          </a:xfrm>
        </p:grpSpPr>
        <p:grpSp>
          <p:nvGrpSpPr>
            <p:cNvPr id="5" name="Group 4"/>
            <p:cNvGrpSpPr/>
            <p:nvPr/>
          </p:nvGrpSpPr>
          <p:grpSpPr>
            <a:xfrm>
              <a:off x="3804927" y="1888129"/>
              <a:ext cx="2888351" cy="3543032"/>
              <a:chOff x="674773" y="-120799"/>
              <a:chExt cx="2888351" cy="3543032"/>
            </a:xfrm>
          </p:grpSpPr>
          <p:grpSp>
            <p:nvGrpSpPr>
              <p:cNvPr id="8" name="Group 7"/>
              <p:cNvGrpSpPr/>
              <p:nvPr/>
            </p:nvGrpSpPr>
            <p:grpSpPr>
              <a:xfrm>
                <a:off x="1649570" y="-120799"/>
                <a:ext cx="1913554" cy="3543032"/>
                <a:chOff x="1312773" y="-91416"/>
                <a:chExt cx="1913554" cy="3543032"/>
              </a:xfrm>
            </p:grpSpPr>
            <p:grpSp>
              <p:nvGrpSpPr>
                <p:cNvPr id="11" name="Group 10"/>
                <p:cNvGrpSpPr/>
                <p:nvPr/>
              </p:nvGrpSpPr>
              <p:grpSpPr>
                <a:xfrm>
                  <a:off x="1312773" y="1290838"/>
                  <a:ext cx="1913554" cy="1245445"/>
                  <a:chOff x="1097275" y="847493"/>
                  <a:chExt cx="1913554" cy="1245445"/>
                </a:xfrm>
              </p:grpSpPr>
              <p:sp>
                <p:nvSpPr>
                  <p:cNvPr id="15" name="Rectangle 14"/>
                  <p:cNvSpPr/>
                  <p:nvPr/>
                </p:nvSpPr>
                <p:spPr>
                  <a:xfrm>
                    <a:off x="1097276" y="847493"/>
                    <a:ext cx="1913553" cy="42374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CS register</a:t>
                    </a:r>
                    <a:endParaRPr lang="en-US" sz="2800" dirty="0">
                      <a:solidFill>
                        <a:schemeClr val="tx1"/>
                      </a:solidFill>
                    </a:endParaRPr>
                  </a:p>
                </p:txBody>
              </p:sp>
              <p:sp>
                <p:nvSpPr>
                  <p:cNvPr id="16" name="Rectangle 15"/>
                  <p:cNvSpPr/>
                  <p:nvPr/>
                </p:nvSpPr>
                <p:spPr>
                  <a:xfrm>
                    <a:off x="1097276" y="1245446"/>
                    <a:ext cx="1913553" cy="42374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translated</a:t>
                    </a:r>
                    <a:r>
                      <a:rPr lang="en-US" sz="2800" dirty="0" smtClean="0">
                        <a:solidFill>
                          <a:schemeClr val="tx1"/>
                        </a:solidFill>
                      </a:rPr>
                      <a:t> PC</a:t>
                    </a:r>
                    <a:endParaRPr lang="en-US" sz="2800" dirty="0">
                      <a:solidFill>
                        <a:schemeClr val="tx1"/>
                      </a:solidFill>
                    </a:endParaRPr>
                  </a:p>
                </p:txBody>
              </p:sp>
              <p:sp>
                <p:nvSpPr>
                  <p:cNvPr id="17" name="Rectangle 16"/>
                  <p:cNvSpPr/>
                  <p:nvPr/>
                </p:nvSpPr>
                <p:spPr>
                  <a:xfrm>
                    <a:off x="1097275" y="1669192"/>
                    <a:ext cx="1913553" cy="42374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Flags</a:t>
                    </a:r>
                    <a:endParaRPr lang="en-US" sz="2800" dirty="0">
                      <a:solidFill>
                        <a:schemeClr val="tx1"/>
                      </a:solidFill>
                    </a:endParaRPr>
                  </a:p>
                </p:txBody>
              </p:sp>
            </p:grpSp>
            <p:sp>
              <p:nvSpPr>
                <p:cNvPr id="12" name="Rectangle 11"/>
                <p:cNvSpPr/>
                <p:nvPr/>
              </p:nvSpPr>
              <p:spPr>
                <a:xfrm>
                  <a:off x="1312773" y="-91416"/>
                  <a:ext cx="1913553" cy="1382254"/>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Guest Stack</a:t>
                  </a:r>
                  <a:endParaRPr lang="en-US" sz="2800" dirty="0">
                    <a:solidFill>
                      <a:schemeClr val="tx1"/>
                    </a:solidFill>
                  </a:endParaRPr>
                </a:p>
              </p:txBody>
            </p:sp>
            <p:cxnSp>
              <p:nvCxnSpPr>
                <p:cNvPr id="13" name="Straight Connector 12"/>
                <p:cNvCxnSpPr/>
                <p:nvPr/>
              </p:nvCxnSpPr>
              <p:spPr>
                <a:xfrm flipH="1">
                  <a:off x="1312773" y="2536283"/>
                  <a:ext cx="1" cy="915333"/>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9" name="Straight Arrow Connector 8"/>
              <p:cNvCxnSpPr/>
              <p:nvPr/>
            </p:nvCxnSpPr>
            <p:spPr>
              <a:xfrm>
                <a:off x="1322647" y="3160623"/>
                <a:ext cx="311424" cy="0"/>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74773" y="2899013"/>
                <a:ext cx="535724" cy="523220"/>
              </a:xfrm>
              <a:prstGeom prst="rect">
                <a:avLst/>
              </a:prstGeom>
              <a:noFill/>
            </p:spPr>
            <p:txBody>
              <a:bodyPr wrap="none" rtlCol="0">
                <a:spAutoFit/>
              </a:bodyPr>
              <a:lstStyle/>
              <a:p>
                <a:r>
                  <a:rPr lang="en-US" sz="2800" dirty="0" smtClean="0"/>
                  <a:t>SP</a:t>
                </a:r>
                <a:endParaRPr lang="en-US" sz="2800" dirty="0"/>
              </a:p>
            </p:txBody>
          </p:sp>
        </p:grpSp>
        <p:cxnSp>
          <p:nvCxnSpPr>
            <p:cNvPr id="6" name="Straight Connector 5"/>
            <p:cNvCxnSpPr/>
            <p:nvPr/>
          </p:nvCxnSpPr>
          <p:spPr>
            <a:xfrm flipV="1">
              <a:off x="4779724" y="1690688"/>
              <a:ext cx="0" cy="39488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6693277" y="1721113"/>
              <a:ext cx="0" cy="39488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6693277" y="4515828"/>
              <a:ext cx="1" cy="915333"/>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175716" y="5169551"/>
              <a:ext cx="1736373" cy="523220"/>
            </a:xfrm>
            <a:prstGeom prst="rect">
              <a:avLst/>
            </a:prstGeom>
            <a:noFill/>
          </p:spPr>
          <p:txBody>
            <a:bodyPr wrap="none" rtlCol="0">
              <a:spAutoFit/>
            </a:bodyPr>
            <a:lstStyle/>
            <a:p>
              <a:r>
                <a:rPr lang="en-US" sz="2800" dirty="0">
                  <a:solidFill>
                    <a:schemeClr val="accent2">
                      <a:lumMod val="50000"/>
                    </a:schemeClr>
                  </a:solidFill>
                </a:rPr>
                <a:t>l</a:t>
              </a:r>
              <a:r>
                <a:rPr lang="en-US" sz="2800" dirty="0" smtClean="0">
                  <a:solidFill>
                    <a:schemeClr val="accent2">
                      <a:lumMod val="50000"/>
                    </a:schemeClr>
                  </a:solidFill>
                </a:rPr>
                <a:t>oad   </a:t>
              </a:r>
              <a:r>
                <a:rPr lang="en-US" sz="2800" i="1" dirty="0" err="1" smtClean="0">
                  <a:solidFill>
                    <a:schemeClr val="accent2">
                      <a:lumMod val="50000"/>
                    </a:schemeClr>
                  </a:solidFill>
                </a:rPr>
                <a:t>addr</a:t>
              </a:r>
              <a:endParaRPr lang="en-US" sz="2000" i="1" dirty="0">
                <a:solidFill>
                  <a:schemeClr val="accent2">
                    <a:lumMod val="50000"/>
                  </a:schemeClr>
                </a:solidFill>
              </a:endParaRPr>
            </a:p>
          </p:txBody>
        </p:sp>
        <p:cxnSp>
          <p:nvCxnSpPr>
            <p:cNvPr id="24" name="Straight Connector 23"/>
            <p:cNvCxnSpPr/>
            <p:nvPr/>
          </p:nvCxnSpPr>
          <p:spPr>
            <a:xfrm flipH="1" flipV="1">
              <a:off x="8415580" y="3880209"/>
              <a:ext cx="30996" cy="1289342"/>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6" idx="3"/>
            </p:cNvCxnSpPr>
            <p:nvPr/>
          </p:nvCxnSpPr>
          <p:spPr>
            <a:xfrm flipH="1">
              <a:off x="6693278" y="3880209"/>
              <a:ext cx="1737800" cy="0"/>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8" name="TextBox 27"/>
          <p:cNvSpPr txBox="1"/>
          <p:nvPr/>
        </p:nvSpPr>
        <p:spPr>
          <a:xfrm>
            <a:off x="5409472" y="1725404"/>
            <a:ext cx="6136765" cy="1384995"/>
          </a:xfrm>
          <a:prstGeom prst="rect">
            <a:avLst/>
          </a:prstGeom>
          <a:noFill/>
        </p:spPr>
        <p:txBody>
          <a:bodyPr wrap="square" rtlCol="0">
            <a:spAutoFit/>
          </a:bodyPr>
          <a:lstStyle/>
          <a:p>
            <a:r>
              <a:rPr lang="en-US" sz="2800" dirty="0" smtClean="0">
                <a:solidFill>
                  <a:schemeClr val="accent1"/>
                </a:solidFill>
              </a:rPr>
              <a:t>Problem:</a:t>
            </a:r>
          </a:p>
          <a:p>
            <a:r>
              <a:rPr lang="en-US" sz="2800" dirty="0" smtClean="0"/>
              <a:t>The faulting PC value is now a code-cache address.</a:t>
            </a:r>
            <a:endParaRPr lang="en-US" sz="2800" dirty="0"/>
          </a:p>
        </p:txBody>
      </p:sp>
      <p:sp>
        <p:nvSpPr>
          <p:cNvPr id="23" name="TextBox 22"/>
          <p:cNvSpPr txBox="1"/>
          <p:nvPr/>
        </p:nvSpPr>
        <p:spPr>
          <a:xfrm>
            <a:off x="5409471" y="3541286"/>
            <a:ext cx="6136765" cy="1384995"/>
          </a:xfrm>
          <a:prstGeom prst="rect">
            <a:avLst/>
          </a:prstGeom>
          <a:noFill/>
        </p:spPr>
        <p:txBody>
          <a:bodyPr wrap="square" rtlCol="0">
            <a:spAutoFit/>
          </a:bodyPr>
          <a:lstStyle/>
          <a:p>
            <a:r>
              <a:rPr lang="en-US" sz="2800" dirty="0" smtClean="0">
                <a:solidFill>
                  <a:schemeClr val="accent1"/>
                </a:solidFill>
              </a:rPr>
              <a:t>Solution:</a:t>
            </a:r>
          </a:p>
          <a:p>
            <a:r>
              <a:rPr lang="en-US" sz="2800" dirty="0" smtClean="0"/>
              <a:t>Dispatcher adds potentially faulting code cache addresses to the exception table</a:t>
            </a:r>
            <a:endParaRPr lang="en-US" sz="2800" dirty="0"/>
          </a:p>
        </p:txBody>
      </p:sp>
    </p:spTree>
    <p:extLst>
      <p:ext uri="{BB962C8B-B14F-4D97-AF65-F5344CB8AC3E}">
        <p14:creationId xmlns:p14="http://schemas.microsoft.com/office/powerpoint/2010/main" val="34692124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Read of an Interrupted PC address</a:t>
            </a:r>
            <a:endParaRPr lang="en-US" dirty="0"/>
          </a:p>
        </p:txBody>
      </p:sp>
      <p:grpSp>
        <p:nvGrpSpPr>
          <p:cNvPr id="27" name="Group 26"/>
          <p:cNvGrpSpPr/>
          <p:nvPr/>
        </p:nvGrpSpPr>
        <p:grpSpPr>
          <a:xfrm>
            <a:off x="302310" y="1690688"/>
            <a:ext cx="5107162" cy="4002083"/>
            <a:chOff x="3804927" y="1690688"/>
            <a:chExt cx="5107162" cy="4002083"/>
          </a:xfrm>
        </p:grpSpPr>
        <p:grpSp>
          <p:nvGrpSpPr>
            <p:cNvPr id="5" name="Group 4"/>
            <p:cNvGrpSpPr/>
            <p:nvPr/>
          </p:nvGrpSpPr>
          <p:grpSpPr>
            <a:xfrm>
              <a:off x="3804927" y="1888129"/>
              <a:ext cx="2888351" cy="3543032"/>
              <a:chOff x="674773" y="-120799"/>
              <a:chExt cx="2888351" cy="3543032"/>
            </a:xfrm>
          </p:grpSpPr>
          <p:grpSp>
            <p:nvGrpSpPr>
              <p:cNvPr id="8" name="Group 7"/>
              <p:cNvGrpSpPr/>
              <p:nvPr/>
            </p:nvGrpSpPr>
            <p:grpSpPr>
              <a:xfrm>
                <a:off x="1649570" y="-120799"/>
                <a:ext cx="1913554" cy="3543032"/>
                <a:chOff x="1312773" y="-91416"/>
                <a:chExt cx="1913554" cy="3543032"/>
              </a:xfrm>
            </p:grpSpPr>
            <p:grpSp>
              <p:nvGrpSpPr>
                <p:cNvPr id="11" name="Group 10"/>
                <p:cNvGrpSpPr/>
                <p:nvPr/>
              </p:nvGrpSpPr>
              <p:grpSpPr>
                <a:xfrm>
                  <a:off x="1312773" y="1290838"/>
                  <a:ext cx="1913554" cy="1245445"/>
                  <a:chOff x="1097275" y="847493"/>
                  <a:chExt cx="1913554" cy="1245445"/>
                </a:xfrm>
              </p:grpSpPr>
              <p:sp>
                <p:nvSpPr>
                  <p:cNvPr id="15" name="Rectangle 14"/>
                  <p:cNvSpPr/>
                  <p:nvPr/>
                </p:nvSpPr>
                <p:spPr>
                  <a:xfrm>
                    <a:off x="1097276" y="847493"/>
                    <a:ext cx="1913553" cy="42374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CS register</a:t>
                    </a:r>
                    <a:endParaRPr lang="en-US" sz="2800" dirty="0">
                      <a:solidFill>
                        <a:schemeClr val="tx1"/>
                      </a:solidFill>
                    </a:endParaRPr>
                  </a:p>
                </p:txBody>
              </p:sp>
              <p:sp>
                <p:nvSpPr>
                  <p:cNvPr id="16" name="Rectangle 15"/>
                  <p:cNvSpPr/>
                  <p:nvPr/>
                </p:nvSpPr>
                <p:spPr>
                  <a:xfrm>
                    <a:off x="1097276" y="1245446"/>
                    <a:ext cx="1913553" cy="42374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translated</a:t>
                    </a:r>
                    <a:r>
                      <a:rPr lang="en-US" sz="2800" dirty="0" smtClean="0">
                        <a:solidFill>
                          <a:schemeClr val="tx1"/>
                        </a:solidFill>
                      </a:rPr>
                      <a:t> PC</a:t>
                    </a:r>
                    <a:endParaRPr lang="en-US" sz="2800" dirty="0">
                      <a:solidFill>
                        <a:schemeClr val="tx1"/>
                      </a:solidFill>
                    </a:endParaRPr>
                  </a:p>
                </p:txBody>
              </p:sp>
              <p:sp>
                <p:nvSpPr>
                  <p:cNvPr id="17" name="Rectangle 16"/>
                  <p:cNvSpPr/>
                  <p:nvPr/>
                </p:nvSpPr>
                <p:spPr>
                  <a:xfrm>
                    <a:off x="1097275" y="1669192"/>
                    <a:ext cx="1913553" cy="42374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Flags</a:t>
                    </a:r>
                    <a:endParaRPr lang="en-US" sz="2800" dirty="0">
                      <a:solidFill>
                        <a:schemeClr val="tx1"/>
                      </a:solidFill>
                    </a:endParaRPr>
                  </a:p>
                </p:txBody>
              </p:sp>
            </p:grpSp>
            <p:sp>
              <p:nvSpPr>
                <p:cNvPr id="12" name="Rectangle 11"/>
                <p:cNvSpPr/>
                <p:nvPr/>
              </p:nvSpPr>
              <p:spPr>
                <a:xfrm>
                  <a:off x="1312773" y="-91416"/>
                  <a:ext cx="1913553" cy="1382254"/>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Guest Stack</a:t>
                  </a:r>
                  <a:endParaRPr lang="en-US" sz="2800" dirty="0">
                    <a:solidFill>
                      <a:schemeClr val="tx1"/>
                    </a:solidFill>
                  </a:endParaRPr>
                </a:p>
              </p:txBody>
            </p:sp>
            <p:cxnSp>
              <p:nvCxnSpPr>
                <p:cNvPr id="13" name="Straight Connector 12"/>
                <p:cNvCxnSpPr/>
                <p:nvPr/>
              </p:nvCxnSpPr>
              <p:spPr>
                <a:xfrm flipH="1">
                  <a:off x="1312773" y="2536283"/>
                  <a:ext cx="1" cy="915333"/>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9" name="Straight Arrow Connector 8"/>
              <p:cNvCxnSpPr/>
              <p:nvPr/>
            </p:nvCxnSpPr>
            <p:spPr>
              <a:xfrm>
                <a:off x="1322647" y="3160623"/>
                <a:ext cx="311424" cy="0"/>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74773" y="2899013"/>
                <a:ext cx="535724" cy="523220"/>
              </a:xfrm>
              <a:prstGeom prst="rect">
                <a:avLst/>
              </a:prstGeom>
              <a:noFill/>
            </p:spPr>
            <p:txBody>
              <a:bodyPr wrap="none" rtlCol="0">
                <a:spAutoFit/>
              </a:bodyPr>
              <a:lstStyle/>
              <a:p>
                <a:r>
                  <a:rPr lang="en-US" sz="2800" dirty="0" smtClean="0"/>
                  <a:t>SP</a:t>
                </a:r>
                <a:endParaRPr lang="en-US" sz="2800" dirty="0"/>
              </a:p>
            </p:txBody>
          </p:sp>
        </p:grpSp>
        <p:cxnSp>
          <p:nvCxnSpPr>
            <p:cNvPr id="6" name="Straight Connector 5"/>
            <p:cNvCxnSpPr/>
            <p:nvPr/>
          </p:nvCxnSpPr>
          <p:spPr>
            <a:xfrm flipV="1">
              <a:off x="4779724" y="1690688"/>
              <a:ext cx="0" cy="39488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6693277" y="1721113"/>
              <a:ext cx="0" cy="39488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6693277" y="4515828"/>
              <a:ext cx="1" cy="915333"/>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175716" y="5169551"/>
              <a:ext cx="1736373" cy="523220"/>
            </a:xfrm>
            <a:prstGeom prst="rect">
              <a:avLst/>
            </a:prstGeom>
            <a:noFill/>
          </p:spPr>
          <p:txBody>
            <a:bodyPr wrap="none" rtlCol="0">
              <a:spAutoFit/>
            </a:bodyPr>
            <a:lstStyle/>
            <a:p>
              <a:r>
                <a:rPr lang="en-US" sz="2800" dirty="0">
                  <a:solidFill>
                    <a:schemeClr val="accent2">
                      <a:lumMod val="50000"/>
                    </a:schemeClr>
                  </a:solidFill>
                </a:rPr>
                <a:t>l</a:t>
              </a:r>
              <a:r>
                <a:rPr lang="en-US" sz="2800" dirty="0" smtClean="0">
                  <a:solidFill>
                    <a:schemeClr val="accent2">
                      <a:lumMod val="50000"/>
                    </a:schemeClr>
                  </a:solidFill>
                </a:rPr>
                <a:t>oad   </a:t>
              </a:r>
              <a:r>
                <a:rPr lang="en-US" sz="2800" i="1" dirty="0" err="1" smtClean="0">
                  <a:solidFill>
                    <a:schemeClr val="accent2">
                      <a:lumMod val="50000"/>
                    </a:schemeClr>
                  </a:solidFill>
                </a:rPr>
                <a:t>addr</a:t>
              </a:r>
              <a:endParaRPr lang="en-US" sz="2000" i="1" dirty="0">
                <a:solidFill>
                  <a:schemeClr val="accent2">
                    <a:lumMod val="50000"/>
                  </a:schemeClr>
                </a:solidFill>
              </a:endParaRPr>
            </a:p>
          </p:txBody>
        </p:sp>
        <p:cxnSp>
          <p:nvCxnSpPr>
            <p:cNvPr id="24" name="Straight Connector 23"/>
            <p:cNvCxnSpPr/>
            <p:nvPr/>
          </p:nvCxnSpPr>
          <p:spPr>
            <a:xfrm flipH="1" flipV="1">
              <a:off x="8415580" y="3880209"/>
              <a:ext cx="30996" cy="1289342"/>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6" idx="3"/>
            </p:cNvCxnSpPr>
            <p:nvPr/>
          </p:nvCxnSpPr>
          <p:spPr>
            <a:xfrm flipH="1">
              <a:off x="6693278" y="3880209"/>
              <a:ext cx="1737800" cy="0"/>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8" name="TextBox 27"/>
          <p:cNvSpPr txBox="1"/>
          <p:nvPr/>
        </p:nvSpPr>
        <p:spPr>
          <a:xfrm>
            <a:off x="5269424" y="1725404"/>
            <a:ext cx="6555783" cy="3539430"/>
          </a:xfrm>
          <a:prstGeom prst="rect">
            <a:avLst/>
          </a:prstGeom>
          <a:noFill/>
        </p:spPr>
        <p:txBody>
          <a:bodyPr wrap="square" rtlCol="0">
            <a:spAutoFit/>
          </a:bodyPr>
          <a:lstStyle/>
          <a:p>
            <a:r>
              <a:rPr lang="en-US" sz="2800" dirty="0" smtClean="0"/>
              <a:t>Examples:</a:t>
            </a:r>
          </a:p>
          <a:p>
            <a:endParaRPr lang="en-US" sz="2800" dirty="0" smtClean="0"/>
          </a:p>
          <a:p>
            <a:pPr marL="514350" indent="-514350">
              <a:buFont typeface="+mj-lt"/>
              <a:buAutoNum type="arabicPeriod"/>
            </a:pPr>
            <a:r>
              <a:rPr lang="en-US" sz="2800" dirty="0" smtClean="0"/>
              <a:t>Exception Tables in Linux</a:t>
            </a:r>
          </a:p>
          <a:p>
            <a:pPr marL="514350" indent="-514350">
              <a:buFont typeface="+mj-lt"/>
              <a:buAutoNum type="arabicPeriod"/>
            </a:pPr>
            <a:endParaRPr lang="en-US" sz="2800" dirty="0"/>
          </a:p>
          <a:p>
            <a:pPr marL="514350" indent="-514350">
              <a:buFont typeface="+mj-lt"/>
              <a:buAutoNum type="arabicPeriod"/>
            </a:pPr>
            <a:r>
              <a:rPr lang="en-US" sz="2800" dirty="0" smtClean="0"/>
              <a:t>MS Windows NT Structured Exception Handling</a:t>
            </a:r>
          </a:p>
          <a:p>
            <a:pPr lvl="1"/>
            <a:r>
              <a:rPr lang="en-US" sz="2800" dirty="0" smtClean="0"/>
              <a:t>__try  /  __except   constructs in C/C++</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900222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1060" y="2481047"/>
            <a:ext cx="3268498" cy="96361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pPr algn="ctr"/>
            <a:r>
              <a:rPr lang="en-US" dirty="0" smtClean="0"/>
              <a:t>A Short Introduction to</a:t>
            </a:r>
            <a:br>
              <a:rPr lang="en-US" dirty="0" smtClean="0"/>
            </a:br>
            <a:r>
              <a:rPr lang="en-US" dirty="0" smtClean="0"/>
              <a:t>Dynamic Binary Translation (DBT)</a:t>
            </a:r>
            <a:endParaRPr lang="en-US" dirty="0"/>
          </a:p>
        </p:txBody>
      </p:sp>
      <p:sp>
        <p:nvSpPr>
          <p:cNvPr id="4" name="Rectangle 3"/>
          <p:cNvSpPr/>
          <p:nvPr/>
        </p:nvSpPr>
        <p:spPr>
          <a:xfrm>
            <a:off x="3759415" y="2785662"/>
            <a:ext cx="2655277" cy="5240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Dispatcher</a:t>
            </a:r>
            <a:endParaRPr lang="en-US" dirty="0">
              <a:solidFill>
                <a:schemeClr val="tx1"/>
              </a:solidFill>
            </a:endParaRPr>
          </a:p>
        </p:txBody>
      </p:sp>
      <p:cxnSp>
        <p:nvCxnSpPr>
          <p:cNvPr id="6" name="Straight Arrow Connector 5"/>
          <p:cNvCxnSpPr>
            <a:stCxn id="4" idx="2"/>
            <a:endCxn id="30" idx="0"/>
          </p:cNvCxnSpPr>
          <p:nvPr/>
        </p:nvCxnSpPr>
        <p:spPr>
          <a:xfrm flipH="1">
            <a:off x="5086752" y="3309684"/>
            <a:ext cx="302" cy="97691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4" idx="0"/>
          </p:cNvCxnSpPr>
          <p:nvPr/>
        </p:nvCxnSpPr>
        <p:spPr>
          <a:xfrm>
            <a:off x="5087052" y="2462105"/>
            <a:ext cx="2" cy="32355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30" idx="2"/>
          </p:cNvCxnSpPr>
          <p:nvPr/>
        </p:nvCxnSpPr>
        <p:spPr>
          <a:xfrm>
            <a:off x="5086752" y="4803080"/>
            <a:ext cx="300" cy="57103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759413" y="5412805"/>
            <a:ext cx="2655277" cy="7315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Execute Block</a:t>
            </a:r>
            <a:endParaRPr lang="en-US" dirty="0">
              <a:solidFill>
                <a:schemeClr val="tx1"/>
              </a:solidFill>
            </a:endParaRPr>
          </a:p>
        </p:txBody>
      </p:sp>
      <p:sp>
        <p:nvSpPr>
          <p:cNvPr id="18" name="TextBox 17"/>
          <p:cNvSpPr txBox="1"/>
          <p:nvPr/>
        </p:nvSpPr>
        <p:spPr>
          <a:xfrm>
            <a:off x="4645840" y="1957827"/>
            <a:ext cx="882421" cy="523220"/>
          </a:xfrm>
          <a:prstGeom prst="rect">
            <a:avLst/>
          </a:prstGeom>
          <a:noFill/>
        </p:spPr>
        <p:txBody>
          <a:bodyPr wrap="none" rtlCol="0">
            <a:spAutoFit/>
          </a:bodyPr>
          <a:lstStyle/>
          <a:p>
            <a:r>
              <a:rPr lang="en-US" sz="2800" dirty="0" smtClean="0"/>
              <a:t>Start</a:t>
            </a:r>
            <a:endParaRPr lang="en-US" dirty="0"/>
          </a:p>
        </p:txBody>
      </p:sp>
      <p:sp>
        <p:nvSpPr>
          <p:cNvPr id="29" name="Freeform 28"/>
          <p:cNvSpPr/>
          <p:nvPr/>
        </p:nvSpPr>
        <p:spPr>
          <a:xfrm>
            <a:off x="2594531" y="3049431"/>
            <a:ext cx="1175434" cy="2725615"/>
          </a:xfrm>
          <a:custGeom>
            <a:avLst/>
            <a:gdLst>
              <a:gd name="connsiteX0" fmla="*/ 1140265 w 1175434"/>
              <a:gd name="connsiteY0" fmla="*/ 2725615 h 2725615"/>
              <a:gd name="connsiteX1" fmla="*/ 190696 w 1175434"/>
              <a:gd name="connsiteY1" fmla="*/ 1969477 h 2725615"/>
              <a:gd name="connsiteX2" fmla="*/ 85188 w 1175434"/>
              <a:gd name="connsiteY2" fmla="*/ 545123 h 2725615"/>
              <a:gd name="connsiteX3" fmla="*/ 1175434 w 1175434"/>
              <a:gd name="connsiteY3" fmla="*/ 0 h 2725615"/>
            </a:gdLst>
            <a:ahLst/>
            <a:cxnLst>
              <a:cxn ang="0">
                <a:pos x="connsiteX0" y="connsiteY0"/>
              </a:cxn>
              <a:cxn ang="0">
                <a:pos x="connsiteX1" y="connsiteY1"/>
              </a:cxn>
              <a:cxn ang="0">
                <a:pos x="connsiteX2" y="connsiteY2"/>
              </a:cxn>
              <a:cxn ang="0">
                <a:pos x="connsiteX3" y="connsiteY3"/>
              </a:cxn>
            </a:cxnLst>
            <a:rect l="l" t="t" r="r" b="b"/>
            <a:pathLst>
              <a:path w="1175434" h="2725615">
                <a:moveTo>
                  <a:pt x="1140265" y="2725615"/>
                </a:moveTo>
                <a:cubicBezTo>
                  <a:pt x="753403" y="2529253"/>
                  <a:pt x="366542" y="2332892"/>
                  <a:pt x="190696" y="1969477"/>
                </a:cubicBezTo>
                <a:cubicBezTo>
                  <a:pt x="14850" y="1606062"/>
                  <a:pt x="-78935" y="873369"/>
                  <a:pt x="85188" y="545123"/>
                </a:cubicBezTo>
                <a:cubicBezTo>
                  <a:pt x="249311" y="216877"/>
                  <a:pt x="712372" y="108438"/>
                  <a:pt x="1175434" y="0"/>
                </a:cubicBezTo>
              </a:path>
            </a:pathLst>
          </a:custGeom>
          <a:noFill/>
          <a:ln>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623712" y="4286595"/>
            <a:ext cx="2926080" cy="5164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Translate Block</a:t>
            </a:r>
            <a:endParaRPr lang="en-US" sz="2800" dirty="0">
              <a:solidFill>
                <a:schemeClr val="tx1"/>
              </a:solidFill>
            </a:endParaRPr>
          </a:p>
        </p:txBody>
      </p:sp>
      <p:sp>
        <p:nvSpPr>
          <p:cNvPr id="33" name="TextBox 32"/>
          <p:cNvSpPr txBox="1"/>
          <p:nvPr/>
        </p:nvSpPr>
        <p:spPr>
          <a:xfrm>
            <a:off x="5357773" y="3309684"/>
            <a:ext cx="1665392" cy="461665"/>
          </a:xfrm>
          <a:prstGeom prst="rect">
            <a:avLst/>
          </a:prstGeom>
          <a:noFill/>
        </p:spPr>
        <p:txBody>
          <a:bodyPr wrap="none" rtlCol="0">
            <a:spAutoFit/>
          </a:bodyPr>
          <a:lstStyle/>
          <a:p>
            <a:r>
              <a:rPr lang="en-US" sz="2400" dirty="0" smtClean="0"/>
              <a:t>Native code</a:t>
            </a:r>
            <a:endParaRPr lang="en-US" sz="2400" dirty="0"/>
          </a:p>
        </p:txBody>
      </p:sp>
      <p:sp>
        <p:nvSpPr>
          <p:cNvPr id="34" name="Down Arrow 33"/>
          <p:cNvSpPr/>
          <p:nvPr/>
        </p:nvSpPr>
        <p:spPr>
          <a:xfrm>
            <a:off x="5966847" y="3706204"/>
            <a:ext cx="447244" cy="595791"/>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00131" y="3238681"/>
            <a:ext cx="2650210" cy="1569660"/>
          </a:xfrm>
          <a:prstGeom prst="rect">
            <a:avLst/>
          </a:prstGeom>
          <a:noFill/>
        </p:spPr>
        <p:txBody>
          <a:bodyPr wrap="square" rtlCol="0">
            <a:spAutoFit/>
          </a:bodyPr>
          <a:lstStyle/>
          <a:p>
            <a:r>
              <a:rPr lang="en-US" sz="2400" dirty="0" smtClean="0"/>
              <a:t>Block terminates with branch to dispatcher instruction</a:t>
            </a:r>
          </a:p>
        </p:txBody>
      </p:sp>
    </p:spTree>
    <p:extLst>
      <p:ext uri="{BB962C8B-B14F-4D97-AF65-F5344CB8AC3E}">
        <p14:creationId xmlns:p14="http://schemas.microsoft.com/office/powerpoint/2010/main" val="275373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3.33333E-6 -4.44444E-6 L -3.33333E-6 0.23241 " pathEditMode="relative" rAng="0" ptsTypes="AA">
                                      <p:cBhvr>
                                        <p:cTn id="10" dur="2000" fill="hold"/>
                                        <p:tgtEl>
                                          <p:spTgt spid="3"/>
                                        </p:tgtEl>
                                        <p:attrNameLst>
                                          <p:attrName>ppt_x</p:attrName>
                                          <p:attrName>ppt_y</p:attrName>
                                        </p:attrNameLst>
                                      </p:cBhvr>
                                      <p:rCtr x="0" y="11620"/>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2" nodeType="clickEffect">
                                  <p:stCondLst>
                                    <p:cond delay="0"/>
                                  </p:stCondLst>
                                  <p:childTnLst>
                                    <p:animMotion origin="layout" path="M 2.5E-6 0.23241 L 0.00261 0.41019 " pathEditMode="relative" rAng="0" ptsTypes="AA">
                                      <p:cBhvr>
                                        <p:cTn id="14" dur="2000" fill="hold"/>
                                        <p:tgtEl>
                                          <p:spTgt spid="3"/>
                                        </p:tgtEl>
                                        <p:attrNameLst>
                                          <p:attrName>ppt_x</p:attrName>
                                          <p:attrName>ppt_y</p:attrName>
                                        </p:attrNameLst>
                                      </p:cBhvr>
                                      <p:rCtr x="0" y="8981"/>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3" nodeType="clickEffect">
                                  <p:stCondLst>
                                    <p:cond delay="0"/>
                                  </p:stCondLst>
                                  <p:childTnLst>
                                    <p:animMotion origin="layout" path="M 0.00261 0.41019 L 0.00261 0.41019 C -0.00117 0.40857 -0.00494 0.40718 -0.00872 0.40556 C -0.01002 0.4051 -0.01119 0.40394 -0.0125 0.40348 C -0.01406 0.40255 -0.01575 0.40209 -0.01744 0.40116 C -0.01875 0.40047 -0.01992 0.39954 -0.02122 0.39885 C -0.02291 0.39815 -0.02461 0.39769 -0.02617 0.39677 C -0.02747 0.39607 -0.02864 0.39491 -0.02994 0.39445 C -0.03242 0.39352 -0.03502 0.39329 -0.0375 0.39237 C -0.03919 0.39167 -0.04075 0.39075 -0.04244 0.39005 C -0.05455 0.38589 -0.04544 0.38982 -0.05872 0.38565 C -0.06041 0.38519 -0.06198 0.38403 -0.06367 0.38334 C -0.06783 0.38172 -0.072 0.38079 -0.07617 0.37894 C -0.07786 0.37825 -0.07955 0.37755 -0.08112 0.37663 C -0.08372 0.37547 -0.08619 0.37385 -0.08867 0.37223 L -0.09622 0.36783 L -0.10364 0.36343 C -0.10494 0.36274 -0.10625 0.36227 -0.10742 0.36112 C -0.10911 0.35973 -0.11067 0.35788 -0.11237 0.35672 C -0.11484 0.3551 -0.11757 0.3544 -0.11992 0.35232 C -0.12161 0.3507 -0.12317 0.34908 -0.12487 0.34792 C -0.12656 0.34677 -0.12838 0.34677 -0.12994 0.34561 C -0.13333 0.34306 -0.13632 0.3389 -0.13997 0.33681 C -0.14362 0.3345 -0.14414 0.33496 -0.14739 0.3301 C -0.14882 0.32802 -0.14974 0.32524 -0.15117 0.32339 C -0.15351 0.32015 -0.15612 0.31737 -0.15859 0.31459 L -0.16237 0.30996 C -0.16367 0.30857 -0.16471 0.30649 -0.16614 0.30556 L -0.16992 0.30348 C -0.17825 0.28866 -0.17031 0.30464 -0.17487 0.29005 C -0.1763 0.28542 -0.1789 0.28172 -0.17994 0.27663 C -0.18281 0.26112 -0.17903 0.28033 -0.18359 0.26112 C -0.18541 0.25371 -0.1845 0.25417 -0.18619 0.24561 C -0.18802 0.23542 -0.18854 0.23635 -0.18984 0.22778 C -0.19075 0.222 -0.19244 0.20996 -0.19244 0.20996 C -0.1944 0.1713 -0.19492 0.17223 -0.19244 0.11899 C -0.19218 0.11436 -0.19075 0.10996 -0.18984 0.10556 C -0.18815 0.0963 -0.18971 0.10024 -0.18489 0.09445 C -0.18385 0.09098 -0.18164 0.08218 -0.17994 0.07894 C -0.17877 0.07709 -0.17734 0.07593 -0.17617 0.07454 C -0.17526 0.06968 -0.17474 0.06459 -0.17239 0.06112 C -0.16185 0.04468 -0.16862 0.05672 -0.16119 0.05001 C -0.15976 0.04885 -0.15872 0.04677 -0.15742 0.04561 C -0.15625 0.04445 -0.15481 0.04445 -0.15364 0.04329 C -0.15104 0.04075 -0.14908 0.03589 -0.14609 0.0345 C -0.13398 0.02917 -0.14921 0.03565 -0.13489 0.0301 C -0.12851 0.02755 -0.12903 0.02663 -0.12122 0.0257 C -0.11198 0.02454 -0.10286 0.02408 -0.09362 0.02339 C -0.09127 0.02246 -0.08619 0.0213 -0.08372 0.01899 C -0.08229 0.01783 -0.08125 0.01575 -0.07994 0.01459 C -0.07877 0.01343 -0.07734 0.01343 -0.07617 0.01227 C -0.07356 0.00973 -0.07161 0.00464 -0.06875 0.00348 C -0.05312 -0.0037 -0.07252 0.00533 -0.05989 -0.00115 C -0.05833 -0.00185 -0.05664 -0.00254 -0.05494 -0.00323 C -0.05364 -0.00393 -0.05247 -0.00532 -0.05117 -0.00555 C -0.04414 -0.00671 -0.03698 -0.00694 -0.02994 -0.00763 C -0.025 -0.00694 -0.01992 -0.00671 -0.01497 -0.00555 C -0.01367 -0.00532 -0.0125 -0.00393 -0.01119 -0.00323 C -0.0095 -0.00254 -0.00781 -0.00185 -0.00625 -0.00115 C -0.00247 0.00348 -0.00208 0.00255 -4.16667E-7 0.00996 C 0.00026 0.01065 -4.16667E-7 0.01158 -4.16667E-7 0.01227 L -4.16667E-7 0.01227 " pathEditMode="relative" ptsTypes="AAAAAAAAAAAAAAAAAAAAAAAAAAAAAAAAAAAAAAAAAAAAAAAAAAAAAAAAAAAAAA">
                                      <p:cBhvr>
                                        <p:cTn id="18" dur="2000" fill="hold"/>
                                        <p:tgtEl>
                                          <p:spTgt spid="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3" grpId="2" animBg="1"/>
      <p:bldP spid="3" grpId="3"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__try  /  __except blocks in MS Windows NT</a:t>
            </a:r>
            <a:endParaRPr lang="en-US" dirty="0"/>
          </a:p>
        </p:txBody>
      </p:sp>
      <p:sp>
        <p:nvSpPr>
          <p:cNvPr id="3" name="Content Placeholder 2"/>
          <p:cNvSpPr>
            <a:spLocks noGrp="1"/>
          </p:cNvSpPr>
          <p:nvPr>
            <p:ph idx="1"/>
          </p:nvPr>
        </p:nvSpPr>
        <p:spPr>
          <a:xfrm>
            <a:off x="838200" y="2430059"/>
            <a:ext cx="4598096" cy="3707270"/>
          </a:xfrm>
        </p:spPr>
        <p:txBody>
          <a:bodyPr/>
          <a:lstStyle/>
          <a:p>
            <a:pPr marL="0" indent="0">
              <a:buNone/>
            </a:pPr>
            <a:r>
              <a:rPr lang="en-US" dirty="0" smtClean="0">
                <a:solidFill>
                  <a:schemeClr val="accent1">
                    <a:lumMod val="50000"/>
                  </a:schemeClr>
                </a:solidFill>
              </a:rPr>
              <a:t>__try {</a:t>
            </a:r>
          </a:p>
          <a:p>
            <a:pPr marL="0" indent="0">
              <a:buNone/>
            </a:pPr>
            <a:r>
              <a:rPr lang="en-US" dirty="0">
                <a:solidFill>
                  <a:schemeClr val="accent1">
                    <a:lumMod val="50000"/>
                  </a:schemeClr>
                </a:solidFill>
              </a:rPr>
              <a:t> </a:t>
            </a:r>
            <a:r>
              <a:rPr lang="en-US" dirty="0" smtClean="0">
                <a:solidFill>
                  <a:schemeClr val="accent1">
                    <a:lumMod val="50000"/>
                  </a:schemeClr>
                </a:solidFill>
              </a:rPr>
              <a:t>     &lt;potentially faulting code&gt;</a:t>
            </a:r>
          </a:p>
          <a:p>
            <a:pPr marL="0" indent="0">
              <a:buNone/>
            </a:pPr>
            <a:r>
              <a:rPr lang="en-US" dirty="0" smtClean="0">
                <a:solidFill>
                  <a:schemeClr val="accent1">
                    <a:lumMod val="50000"/>
                  </a:schemeClr>
                </a:solidFill>
              </a:rPr>
              <a:t>}  __except {</a:t>
            </a:r>
          </a:p>
          <a:p>
            <a:pPr marL="0" indent="0">
              <a:buNone/>
            </a:pPr>
            <a:r>
              <a:rPr lang="en-US" dirty="0" smtClean="0">
                <a:solidFill>
                  <a:schemeClr val="accent1">
                    <a:lumMod val="50000"/>
                  </a:schemeClr>
                </a:solidFill>
              </a:rPr>
              <a:t>      &lt;fault handler&gt;</a:t>
            </a:r>
          </a:p>
          <a:p>
            <a:pPr marL="0" indent="0">
              <a:buNone/>
            </a:pPr>
            <a:r>
              <a:rPr lang="en-US" dirty="0">
                <a:solidFill>
                  <a:schemeClr val="accent1">
                    <a:lumMod val="50000"/>
                  </a:schemeClr>
                </a:solidFill>
              </a:rPr>
              <a:t>}</a:t>
            </a:r>
          </a:p>
        </p:txBody>
      </p:sp>
      <p:sp>
        <p:nvSpPr>
          <p:cNvPr id="4" name="Content Placeholder 2"/>
          <p:cNvSpPr txBox="1">
            <a:spLocks/>
          </p:cNvSpPr>
          <p:nvPr/>
        </p:nvSpPr>
        <p:spPr>
          <a:xfrm>
            <a:off x="6817962" y="2430059"/>
            <a:ext cx="3966275" cy="37072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solidFill>
                  <a:schemeClr val="accent6">
                    <a:lumMod val="50000"/>
                  </a:schemeClr>
                </a:solidFill>
              </a:rPr>
              <a:t>__try {</a:t>
            </a:r>
          </a:p>
          <a:p>
            <a:pPr marL="0" indent="0">
              <a:buFont typeface="Arial" panose="020B0604020202020204" pitchFamily="34" charset="0"/>
              <a:buNone/>
            </a:pPr>
            <a:r>
              <a:rPr lang="en-US" dirty="0">
                <a:solidFill>
                  <a:schemeClr val="accent6">
                    <a:lumMod val="50000"/>
                  </a:schemeClr>
                </a:solidFill>
              </a:rPr>
              <a:t> </a:t>
            </a:r>
            <a:r>
              <a:rPr lang="en-US" dirty="0" smtClean="0">
                <a:solidFill>
                  <a:schemeClr val="accent6">
                    <a:lumMod val="50000"/>
                  </a:schemeClr>
                </a:solidFill>
              </a:rPr>
              <a:t>   </a:t>
            </a:r>
            <a:r>
              <a:rPr lang="en-US" dirty="0" err="1" smtClean="0">
                <a:solidFill>
                  <a:schemeClr val="accent6">
                    <a:lumMod val="50000"/>
                  </a:schemeClr>
                </a:solidFill>
              </a:rPr>
              <a:t>copy_from_user</a:t>
            </a:r>
            <a:r>
              <a:rPr lang="en-US" dirty="0" smtClean="0">
                <a:solidFill>
                  <a:schemeClr val="accent6">
                    <a:lumMod val="50000"/>
                  </a:schemeClr>
                </a:solidFill>
              </a:rPr>
              <a:t>();</a:t>
            </a:r>
          </a:p>
          <a:p>
            <a:pPr marL="0" indent="0">
              <a:buFont typeface="Arial" panose="020B0604020202020204" pitchFamily="34" charset="0"/>
              <a:buNone/>
            </a:pPr>
            <a:r>
              <a:rPr lang="en-US" dirty="0" smtClean="0">
                <a:solidFill>
                  <a:schemeClr val="accent6">
                    <a:lumMod val="50000"/>
                  </a:schemeClr>
                </a:solidFill>
              </a:rPr>
              <a:t>} __except {</a:t>
            </a:r>
          </a:p>
          <a:p>
            <a:pPr marL="0" indent="0">
              <a:buFont typeface="Arial" panose="020B0604020202020204" pitchFamily="34" charset="0"/>
              <a:buNone/>
            </a:pPr>
            <a:r>
              <a:rPr lang="en-US" dirty="0">
                <a:solidFill>
                  <a:schemeClr val="accent6">
                    <a:lumMod val="50000"/>
                  </a:schemeClr>
                </a:solidFill>
              </a:rPr>
              <a:t> </a:t>
            </a:r>
            <a:r>
              <a:rPr lang="en-US" dirty="0" smtClean="0">
                <a:solidFill>
                  <a:schemeClr val="accent6">
                    <a:lumMod val="50000"/>
                  </a:schemeClr>
                </a:solidFill>
              </a:rPr>
              <a:t>    </a:t>
            </a:r>
            <a:r>
              <a:rPr lang="en-US" dirty="0" err="1" smtClean="0">
                <a:solidFill>
                  <a:schemeClr val="accent6">
                    <a:lumMod val="50000"/>
                  </a:schemeClr>
                </a:solidFill>
              </a:rPr>
              <a:t>signal_process</a:t>
            </a:r>
            <a:r>
              <a:rPr lang="en-US" dirty="0" smtClean="0">
                <a:solidFill>
                  <a:schemeClr val="accent6">
                    <a:lumMod val="50000"/>
                  </a:schemeClr>
                </a:solidFill>
              </a:rPr>
              <a:t>()</a:t>
            </a:r>
          </a:p>
          <a:p>
            <a:pPr marL="0" indent="0">
              <a:buFont typeface="Arial" panose="020B0604020202020204" pitchFamily="34" charset="0"/>
              <a:buNone/>
            </a:pPr>
            <a:r>
              <a:rPr lang="en-US" dirty="0">
                <a:solidFill>
                  <a:schemeClr val="accent6">
                    <a:lumMod val="50000"/>
                  </a:schemeClr>
                </a:solidFill>
              </a:rPr>
              <a:t>}</a:t>
            </a:r>
          </a:p>
        </p:txBody>
      </p:sp>
      <p:sp>
        <p:nvSpPr>
          <p:cNvPr id="5" name="TextBox 4"/>
          <p:cNvSpPr txBox="1"/>
          <p:nvPr/>
        </p:nvSpPr>
        <p:spPr>
          <a:xfrm>
            <a:off x="838200" y="1906839"/>
            <a:ext cx="1228863" cy="523220"/>
          </a:xfrm>
          <a:prstGeom prst="rect">
            <a:avLst/>
          </a:prstGeom>
          <a:noFill/>
        </p:spPr>
        <p:txBody>
          <a:bodyPr wrap="none" rtlCol="0">
            <a:spAutoFit/>
          </a:bodyPr>
          <a:lstStyle/>
          <a:p>
            <a:r>
              <a:rPr lang="en-US" sz="2800" dirty="0" smtClean="0"/>
              <a:t>Syntax:</a:t>
            </a:r>
            <a:endParaRPr lang="en-US" sz="2800" dirty="0"/>
          </a:p>
        </p:txBody>
      </p:sp>
      <p:sp>
        <p:nvSpPr>
          <p:cNvPr id="6" name="TextBox 5"/>
          <p:cNvSpPr txBox="1"/>
          <p:nvPr/>
        </p:nvSpPr>
        <p:spPr>
          <a:xfrm>
            <a:off x="6817962" y="1906839"/>
            <a:ext cx="2480359" cy="523220"/>
          </a:xfrm>
          <a:prstGeom prst="rect">
            <a:avLst/>
          </a:prstGeom>
          <a:noFill/>
        </p:spPr>
        <p:txBody>
          <a:bodyPr wrap="none" rtlCol="0">
            <a:spAutoFit/>
          </a:bodyPr>
          <a:lstStyle/>
          <a:p>
            <a:r>
              <a:rPr lang="en-US" sz="2800" dirty="0" smtClean="0"/>
              <a:t>Example Usage:</a:t>
            </a:r>
            <a:endParaRPr lang="en-US" sz="2800" dirty="0"/>
          </a:p>
        </p:txBody>
      </p:sp>
      <p:sp>
        <p:nvSpPr>
          <p:cNvPr id="7" name="TextBox 6"/>
          <p:cNvSpPr txBox="1"/>
          <p:nvPr/>
        </p:nvSpPr>
        <p:spPr>
          <a:xfrm>
            <a:off x="1387563" y="5875719"/>
            <a:ext cx="9416873" cy="523220"/>
          </a:xfrm>
          <a:prstGeom prst="rect">
            <a:avLst/>
          </a:prstGeom>
          <a:noFill/>
        </p:spPr>
        <p:txBody>
          <a:bodyPr wrap="none" rtlCol="0">
            <a:spAutoFit/>
          </a:bodyPr>
          <a:lstStyle/>
          <a:p>
            <a:r>
              <a:rPr lang="en-US" sz="2800" dirty="0" smtClean="0"/>
              <a:t>Also implemented using exception tables in the Windows kernel</a:t>
            </a:r>
            <a:endParaRPr lang="en-US" sz="2800" dirty="0"/>
          </a:p>
        </p:txBody>
      </p:sp>
    </p:spTree>
    <p:extLst>
      <p:ext uri="{BB962C8B-B14F-4D97-AF65-F5344CB8AC3E}">
        <p14:creationId xmlns:p14="http://schemas.microsoft.com/office/powerpoint/2010/main" val="21687348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3699" y="2658875"/>
            <a:ext cx="10515600" cy="1325563"/>
          </a:xfrm>
        </p:spPr>
        <p:txBody>
          <a:bodyPr/>
          <a:lstStyle/>
          <a:p>
            <a:pPr algn="ctr"/>
            <a:r>
              <a:rPr lang="en-US" dirty="0" smtClean="0"/>
              <a:t>More examples in paper</a:t>
            </a:r>
            <a:br>
              <a:rPr lang="en-US" dirty="0" smtClean="0"/>
            </a:br>
            <a:r>
              <a:rPr lang="en-US" sz="2800" dirty="0" smtClean="0"/>
              <a:t>In our experience, all such cases can be nicely handled!</a:t>
            </a:r>
            <a:endParaRPr lang="en-US" dirty="0"/>
          </a:p>
        </p:txBody>
      </p:sp>
    </p:spTree>
    <p:extLst>
      <p:ext uri="{BB962C8B-B14F-4D97-AF65-F5344CB8AC3E}">
        <p14:creationId xmlns:p14="http://schemas.microsoft.com/office/powerpoint/2010/main" val="26214552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Correctness Concerns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Read / Write of the faulting PC address on stack will return incorrect values.</a:t>
            </a:r>
          </a:p>
          <a:p>
            <a:pPr marL="514350" indent="-514350">
              <a:buFont typeface="+mj-lt"/>
              <a:buAutoNum type="arabicPeriod"/>
            </a:pPr>
            <a:endParaRPr lang="en-US" dirty="0" smtClean="0"/>
          </a:p>
          <a:p>
            <a:pPr marL="514350" indent="-514350">
              <a:buFont typeface="+mj-lt"/>
              <a:buAutoNum type="arabicPeriod"/>
            </a:pPr>
            <a:r>
              <a:rPr lang="en-US" dirty="0" smtClean="0"/>
              <a:t>Code-cache addresses will now live in kernel stacks.</a:t>
            </a:r>
          </a:p>
          <a:p>
            <a:pPr lvl="1"/>
            <a:r>
              <a:rPr lang="en-US" dirty="0" smtClean="0"/>
              <a:t>What if code-cache addresses become invalid?</a:t>
            </a:r>
            <a:endParaRPr lang="en-US" dirty="0"/>
          </a:p>
        </p:txBody>
      </p:sp>
    </p:spTree>
    <p:extLst>
      <p:ext uri="{BB962C8B-B14F-4D97-AF65-F5344CB8AC3E}">
        <p14:creationId xmlns:p14="http://schemas.microsoft.com/office/powerpoint/2010/main" val="10210880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Code Cache Addresses can now live in Kernel Data Structures</a:t>
            </a:r>
            <a:endParaRPr lang="en-US" dirty="0"/>
          </a:p>
        </p:txBody>
      </p:sp>
      <p:grpSp>
        <p:nvGrpSpPr>
          <p:cNvPr id="4" name="Group 3"/>
          <p:cNvGrpSpPr/>
          <p:nvPr/>
        </p:nvGrpSpPr>
        <p:grpSpPr>
          <a:xfrm>
            <a:off x="298086" y="1611392"/>
            <a:ext cx="2693087" cy="2991605"/>
            <a:chOff x="298086" y="1611392"/>
            <a:chExt cx="2888351" cy="3740473"/>
          </a:xfrm>
        </p:grpSpPr>
        <p:grpSp>
          <p:nvGrpSpPr>
            <p:cNvPr id="5" name="Group 4"/>
            <p:cNvGrpSpPr/>
            <p:nvPr/>
          </p:nvGrpSpPr>
          <p:grpSpPr>
            <a:xfrm>
              <a:off x="298086" y="1808833"/>
              <a:ext cx="2888351" cy="3543032"/>
              <a:chOff x="674773" y="-120799"/>
              <a:chExt cx="2888351" cy="3543032"/>
            </a:xfrm>
          </p:grpSpPr>
          <p:grpSp>
            <p:nvGrpSpPr>
              <p:cNvPr id="8" name="Group 7"/>
              <p:cNvGrpSpPr/>
              <p:nvPr/>
            </p:nvGrpSpPr>
            <p:grpSpPr>
              <a:xfrm>
                <a:off x="1649570" y="-120799"/>
                <a:ext cx="1913554" cy="3543032"/>
                <a:chOff x="1312773" y="-91416"/>
                <a:chExt cx="1913554" cy="3543032"/>
              </a:xfrm>
            </p:grpSpPr>
            <p:grpSp>
              <p:nvGrpSpPr>
                <p:cNvPr id="11" name="Group 10"/>
                <p:cNvGrpSpPr/>
                <p:nvPr/>
              </p:nvGrpSpPr>
              <p:grpSpPr>
                <a:xfrm>
                  <a:off x="1312773" y="1290838"/>
                  <a:ext cx="1913554" cy="1245445"/>
                  <a:chOff x="1097275" y="847493"/>
                  <a:chExt cx="1913554" cy="1245445"/>
                </a:xfrm>
              </p:grpSpPr>
              <p:sp>
                <p:nvSpPr>
                  <p:cNvPr id="15" name="Rectangle 14"/>
                  <p:cNvSpPr/>
                  <p:nvPr/>
                </p:nvSpPr>
                <p:spPr>
                  <a:xfrm>
                    <a:off x="1097276" y="847493"/>
                    <a:ext cx="1913553" cy="42374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CS register</a:t>
                    </a:r>
                    <a:endParaRPr lang="en-US" sz="2400" dirty="0">
                      <a:solidFill>
                        <a:schemeClr val="tx1"/>
                      </a:solidFill>
                    </a:endParaRPr>
                  </a:p>
                </p:txBody>
              </p:sp>
              <p:sp>
                <p:nvSpPr>
                  <p:cNvPr id="16" name="Rectangle 15"/>
                  <p:cNvSpPr/>
                  <p:nvPr/>
                </p:nvSpPr>
                <p:spPr>
                  <a:xfrm>
                    <a:off x="1097276" y="1245446"/>
                    <a:ext cx="1913553" cy="42374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translated</a:t>
                    </a:r>
                    <a:r>
                      <a:rPr lang="en-US" sz="2400" dirty="0" smtClean="0">
                        <a:solidFill>
                          <a:schemeClr val="tx1"/>
                        </a:solidFill>
                      </a:rPr>
                      <a:t> PC</a:t>
                    </a:r>
                    <a:endParaRPr lang="en-US" sz="2400" dirty="0">
                      <a:solidFill>
                        <a:schemeClr val="tx1"/>
                      </a:solidFill>
                    </a:endParaRPr>
                  </a:p>
                </p:txBody>
              </p:sp>
              <p:sp>
                <p:nvSpPr>
                  <p:cNvPr id="17" name="Rectangle 16"/>
                  <p:cNvSpPr/>
                  <p:nvPr/>
                </p:nvSpPr>
                <p:spPr>
                  <a:xfrm>
                    <a:off x="1097275" y="1669192"/>
                    <a:ext cx="1913553" cy="42374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Flags</a:t>
                    </a:r>
                    <a:endParaRPr lang="en-US" sz="2800" dirty="0">
                      <a:solidFill>
                        <a:schemeClr val="tx1"/>
                      </a:solidFill>
                    </a:endParaRPr>
                  </a:p>
                </p:txBody>
              </p:sp>
            </p:grpSp>
            <p:sp>
              <p:nvSpPr>
                <p:cNvPr id="12" name="Rectangle 11"/>
                <p:cNvSpPr/>
                <p:nvPr/>
              </p:nvSpPr>
              <p:spPr>
                <a:xfrm>
                  <a:off x="1312773" y="-91416"/>
                  <a:ext cx="1913553" cy="1382254"/>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Thread 1 Stack</a:t>
                  </a:r>
                  <a:endParaRPr lang="en-US" sz="2800" dirty="0">
                    <a:solidFill>
                      <a:schemeClr val="tx1"/>
                    </a:solidFill>
                  </a:endParaRPr>
                </a:p>
              </p:txBody>
            </p:sp>
            <p:cxnSp>
              <p:nvCxnSpPr>
                <p:cNvPr id="13" name="Straight Connector 12"/>
                <p:cNvCxnSpPr/>
                <p:nvPr/>
              </p:nvCxnSpPr>
              <p:spPr>
                <a:xfrm flipH="1">
                  <a:off x="1312773" y="2536283"/>
                  <a:ext cx="1" cy="915333"/>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9" name="Straight Arrow Connector 8"/>
              <p:cNvCxnSpPr/>
              <p:nvPr/>
            </p:nvCxnSpPr>
            <p:spPr>
              <a:xfrm>
                <a:off x="1322647" y="3160623"/>
                <a:ext cx="311424" cy="0"/>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74773" y="2899013"/>
                <a:ext cx="535724" cy="523220"/>
              </a:xfrm>
              <a:prstGeom prst="rect">
                <a:avLst/>
              </a:prstGeom>
              <a:noFill/>
            </p:spPr>
            <p:txBody>
              <a:bodyPr wrap="none" rtlCol="0">
                <a:spAutoFit/>
              </a:bodyPr>
              <a:lstStyle/>
              <a:p>
                <a:r>
                  <a:rPr lang="en-US" sz="2800" dirty="0" smtClean="0"/>
                  <a:t>SP</a:t>
                </a:r>
                <a:endParaRPr lang="en-US" sz="2800" dirty="0"/>
              </a:p>
            </p:txBody>
          </p:sp>
        </p:grpSp>
        <p:cxnSp>
          <p:nvCxnSpPr>
            <p:cNvPr id="6" name="Straight Connector 5"/>
            <p:cNvCxnSpPr/>
            <p:nvPr/>
          </p:nvCxnSpPr>
          <p:spPr>
            <a:xfrm flipV="1">
              <a:off x="1272883" y="1611392"/>
              <a:ext cx="0" cy="39488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3186436" y="1641817"/>
              <a:ext cx="0" cy="39488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3186436" y="4436532"/>
              <a:ext cx="1" cy="915333"/>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05" name="Group 104"/>
          <p:cNvGrpSpPr/>
          <p:nvPr/>
        </p:nvGrpSpPr>
        <p:grpSpPr>
          <a:xfrm>
            <a:off x="3541912" y="4573707"/>
            <a:ext cx="3817841" cy="1929230"/>
            <a:chOff x="3541912" y="4573707"/>
            <a:chExt cx="3817841" cy="1929230"/>
          </a:xfrm>
        </p:grpSpPr>
        <p:sp>
          <p:nvSpPr>
            <p:cNvPr id="19" name="Rectangle 18"/>
            <p:cNvSpPr/>
            <p:nvPr/>
          </p:nvSpPr>
          <p:spPr>
            <a:xfrm>
              <a:off x="3541912" y="4984103"/>
              <a:ext cx="3817841" cy="15188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4214099" y="5356063"/>
              <a:ext cx="635431" cy="2789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5294408" y="5898508"/>
              <a:ext cx="635431" cy="2789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896383" y="5872676"/>
              <a:ext cx="635431" cy="2789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294409" y="5229493"/>
              <a:ext cx="635431" cy="2789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6312428" y="5368978"/>
              <a:ext cx="635431" cy="2789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6312428" y="6006997"/>
              <a:ext cx="635431" cy="2789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a:stCxn id="18" idx="2"/>
            </p:cNvCxnSpPr>
            <p:nvPr/>
          </p:nvCxnSpPr>
          <p:spPr>
            <a:xfrm flipH="1">
              <a:off x="4531814" y="5635033"/>
              <a:ext cx="1" cy="10848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531814" y="5756435"/>
              <a:ext cx="54015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5071969" y="5093493"/>
              <a:ext cx="0" cy="65002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071969" y="5093493"/>
              <a:ext cx="540154" cy="342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endCxn id="35" idx="0"/>
            </p:cNvCxnSpPr>
            <p:nvPr/>
          </p:nvCxnSpPr>
          <p:spPr>
            <a:xfrm>
              <a:off x="5612123" y="5093493"/>
              <a:ext cx="2" cy="13600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35" idx="2"/>
              <a:endCxn id="31" idx="0"/>
            </p:cNvCxnSpPr>
            <p:nvPr/>
          </p:nvCxnSpPr>
          <p:spPr>
            <a:xfrm flipH="1">
              <a:off x="5612124" y="5508463"/>
              <a:ext cx="1" cy="390045"/>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4320118" y="5635033"/>
              <a:ext cx="0" cy="12140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4214098" y="5743520"/>
              <a:ext cx="1060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endCxn id="34" idx="0"/>
            </p:cNvCxnSpPr>
            <p:nvPr/>
          </p:nvCxnSpPr>
          <p:spPr>
            <a:xfrm>
              <a:off x="4214098" y="5756435"/>
              <a:ext cx="1" cy="116241"/>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36" idx="2"/>
              <a:endCxn id="40" idx="0"/>
            </p:cNvCxnSpPr>
            <p:nvPr/>
          </p:nvCxnSpPr>
          <p:spPr>
            <a:xfrm>
              <a:off x="6630144" y="5647948"/>
              <a:ext cx="0" cy="35904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34" idx="2"/>
            </p:cNvCxnSpPr>
            <p:nvPr/>
          </p:nvCxnSpPr>
          <p:spPr>
            <a:xfrm flipH="1">
              <a:off x="4214098" y="6151646"/>
              <a:ext cx="1" cy="1343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H="1">
              <a:off x="3541912" y="6285967"/>
              <a:ext cx="672186" cy="0"/>
            </a:xfrm>
            <a:prstGeom prst="line">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31" idx="2"/>
            </p:cNvCxnSpPr>
            <p:nvPr/>
          </p:nvCxnSpPr>
          <p:spPr>
            <a:xfrm flipH="1">
              <a:off x="5612123" y="6177478"/>
              <a:ext cx="1" cy="23722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H="1">
              <a:off x="3541912" y="6414706"/>
              <a:ext cx="2070211"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endCxn id="18" idx="0"/>
            </p:cNvCxnSpPr>
            <p:nvPr/>
          </p:nvCxnSpPr>
          <p:spPr>
            <a:xfrm>
              <a:off x="4531814" y="5161493"/>
              <a:ext cx="1" cy="19457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endCxn id="36" idx="0"/>
            </p:cNvCxnSpPr>
            <p:nvPr/>
          </p:nvCxnSpPr>
          <p:spPr>
            <a:xfrm>
              <a:off x="6630142" y="5152008"/>
              <a:ext cx="2" cy="21697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flipH="1">
              <a:off x="3541913" y="6345637"/>
              <a:ext cx="3088230" cy="9763"/>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a:stCxn id="40" idx="2"/>
            </p:cNvCxnSpPr>
            <p:nvPr/>
          </p:nvCxnSpPr>
          <p:spPr>
            <a:xfrm flipH="1">
              <a:off x="6630143" y="6285967"/>
              <a:ext cx="1" cy="6943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4516339" y="4573707"/>
              <a:ext cx="1651414" cy="461665"/>
            </a:xfrm>
            <a:prstGeom prst="rect">
              <a:avLst/>
            </a:prstGeom>
            <a:noFill/>
          </p:spPr>
          <p:txBody>
            <a:bodyPr wrap="none" rtlCol="0">
              <a:spAutoFit/>
            </a:bodyPr>
            <a:lstStyle/>
            <a:p>
              <a:r>
                <a:rPr lang="en-US" sz="2400" dirty="0" smtClean="0"/>
                <a:t>Code Cache</a:t>
              </a:r>
              <a:endParaRPr lang="en-US" dirty="0"/>
            </a:p>
          </p:txBody>
        </p:sp>
      </p:grpSp>
      <p:sp>
        <p:nvSpPr>
          <p:cNvPr id="97" name="Multiply 96"/>
          <p:cNvSpPr/>
          <p:nvPr/>
        </p:nvSpPr>
        <p:spPr>
          <a:xfrm>
            <a:off x="5206734" y="5514212"/>
            <a:ext cx="914400" cy="914400"/>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p:cNvGrpSpPr/>
          <p:nvPr/>
        </p:nvGrpSpPr>
        <p:grpSpPr>
          <a:xfrm>
            <a:off x="298086" y="1442720"/>
            <a:ext cx="9224924" cy="3361819"/>
            <a:chOff x="298086" y="1442720"/>
            <a:chExt cx="9224924" cy="3361819"/>
          </a:xfrm>
        </p:grpSpPr>
        <p:grpSp>
          <p:nvGrpSpPr>
            <p:cNvPr id="3" name="Group 2"/>
            <p:cNvGrpSpPr/>
            <p:nvPr/>
          </p:nvGrpSpPr>
          <p:grpSpPr>
            <a:xfrm>
              <a:off x="7056987" y="1690688"/>
              <a:ext cx="2466023" cy="2991604"/>
              <a:chOff x="7065435" y="1611392"/>
              <a:chExt cx="2926400" cy="3740473"/>
            </a:xfrm>
          </p:grpSpPr>
          <p:grpSp>
            <p:nvGrpSpPr>
              <p:cNvPr id="23" name="Group 22"/>
              <p:cNvGrpSpPr/>
              <p:nvPr/>
            </p:nvGrpSpPr>
            <p:grpSpPr>
              <a:xfrm>
                <a:off x="7065435" y="1808833"/>
                <a:ext cx="2926399" cy="3543032"/>
                <a:chOff x="636724" y="-120799"/>
                <a:chExt cx="2926399" cy="3543032"/>
              </a:xfrm>
            </p:grpSpPr>
            <p:grpSp>
              <p:nvGrpSpPr>
                <p:cNvPr id="25" name="Group 24"/>
                <p:cNvGrpSpPr/>
                <p:nvPr/>
              </p:nvGrpSpPr>
              <p:grpSpPr>
                <a:xfrm>
                  <a:off x="1649570" y="-120799"/>
                  <a:ext cx="1913553" cy="3543032"/>
                  <a:chOff x="1312773" y="-91416"/>
                  <a:chExt cx="1913553" cy="3543032"/>
                </a:xfrm>
              </p:grpSpPr>
              <p:sp>
                <p:nvSpPr>
                  <p:cNvPr id="32" name="Rectangle 31"/>
                  <p:cNvSpPr/>
                  <p:nvPr/>
                </p:nvSpPr>
                <p:spPr>
                  <a:xfrm>
                    <a:off x="1312773" y="-91416"/>
                    <a:ext cx="1913553" cy="1382254"/>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Thread 2 Stack</a:t>
                    </a:r>
                    <a:endParaRPr lang="en-US" sz="2800" dirty="0">
                      <a:solidFill>
                        <a:schemeClr val="tx1"/>
                      </a:solidFill>
                    </a:endParaRPr>
                  </a:p>
                </p:txBody>
              </p:sp>
              <p:cxnSp>
                <p:nvCxnSpPr>
                  <p:cNvPr id="33" name="Straight Connector 32"/>
                  <p:cNvCxnSpPr/>
                  <p:nvPr/>
                </p:nvCxnSpPr>
                <p:spPr>
                  <a:xfrm>
                    <a:off x="1312773" y="1290838"/>
                    <a:ext cx="1" cy="2160778"/>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29" name="Straight Arrow Connector 28"/>
                <p:cNvCxnSpPr/>
                <p:nvPr/>
              </p:nvCxnSpPr>
              <p:spPr>
                <a:xfrm>
                  <a:off x="1284598" y="1325309"/>
                  <a:ext cx="311424" cy="0"/>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36724" y="1063699"/>
                  <a:ext cx="535724" cy="523220"/>
                </a:xfrm>
                <a:prstGeom prst="rect">
                  <a:avLst/>
                </a:prstGeom>
                <a:noFill/>
              </p:spPr>
              <p:txBody>
                <a:bodyPr wrap="none" rtlCol="0">
                  <a:spAutoFit/>
                </a:bodyPr>
                <a:lstStyle/>
                <a:p>
                  <a:r>
                    <a:rPr lang="en-US" sz="2800" dirty="0" smtClean="0"/>
                    <a:t>SP</a:t>
                  </a:r>
                  <a:endParaRPr lang="en-US" sz="2800" dirty="0"/>
                </a:p>
              </p:txBody>
            </p:sp>
          </p:grpSp>
          <p:cxnSp>
            <p:nvCxnSpPr>
              <p:cNvPr id="37" name="Straight Connector 36"/>
              <p:cNvCxnSpPr/>
              <p:nvPr/>
            </p:nvCxnSpPr>
            <p:spPr>
              <a:xfrm flipV="1">
                <a:off x="8078281" y="1611392"/>
                <a:ext cx="0" cy="39488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9991834" y="1641817"/>
                <a:ext cx="0" cy="39488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9991834" y="3191087"/>
                <a:ext cx="1" cy="2160778"/>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4" name="Left-Right Arrow 13"/>
            <p:cNvSpPr/>
            <p:nvPr/>
          </p:nvSpPr>
          <p:spPr>
            <a:xfrm>
              <a:off x="4229049" y="2542172"/>
              <a:ext cx="2443566" cy="65092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Context Switch</a:t>
              </a:r>
              <a:endParaRPr lang="en-US" dirty="0"/>
            </a:p>
          </p:txBody>
        </p:sp>
        <p:sp>
          <p:nvSpPr>
            <p:cNvPr id="98" name="Rectangle 97"/>
            <p:cNvSpPr/>
            <p:nvPr/>
          </p:nvSpPr>
          <p:spPr>
            <a:xfrm>
              <a:off x="298086" y="1442720"/>
              <a:ext cx="3243826" cy="3361819"/>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03" name="Straight Connector 102"/>
          <p:cNvCxnSpPr/>
          <p:nvPr/>
        </p:nvCxnSpPr>
        <p:spPr>
          <a:xfrm>
            <a:off x="1280160" y="3383280"/>
            <a:ext cx="15890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7292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99"/>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1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Code Cache Addresses can now live in Kernel Data Structures</a:t>
            </a:r>
            <a:endParaRPr lang="en-US" dirty="0"/>
          </a:p>
        </p:txBody>
      </p:sp>
      <p:sp>
        <p:nvSpPr>
          <p:cNvPr id="3" name="Content Placeholder 2"/>
          <p:cNvSpPr>
            <a:spLocks noGrp="1"/>
          </p:cNvSpPr>
          <p:nvPr>
            <p:ph idx="1"/>
          </p:nvPr>
        </p:nvSpPr>
        <p:spPr/>
        <p:txBody>
          <a:bodyPr/>
          <a:lstStyle/>
          <a:p>
            <a:r>
              <a:rPr lang="en-US" dirty="0" smtClean="0"/>
              <a:t>Disallow Cache Replacement</a:t>
            </a:r>
          </a:p>
          <a:p>
            <a:pPr lvl="1"/>
            <a:r>
              <a:rPr lang="en-US" dirty="0" smtClean="0"/>
              <a:t>Code Cache of around 10MB suffices for Linux</a:t>
            </a:r>
          </a:p>
          <a:p>
            <a:pPr lvl="1"/>
            <a:endParaRPr lang="en-US" dirty="0"/>
          </a:p>
          <a:p>
            <a:r>
              <a:rPr lang="en-US" dirty="0" smtClean="0"/>
              <a:t>Do not move or modify code cache blocks, once they are created</a:t>
            </a:r>
          </a:p>
          <a:p>
            <a:pPr lvl="1"/>
            <a:r>
              <a:rPr lang="en-US" dirty="0" smtClean="0"/>
              <a:t>Ensures that a code cache address remains valid for the execution lifetime</a:t>
            </a:r>
          </a:p>
          <a:p>
            <a:pPr lvl="1"/>
            <a:endParaRPr lang="en-US" dirty="0"/>
          </a:p>
          <a:p>
            <a:r>
              <a:rPr lang="en-US" dirty="0" smtClean="0"/>
              <a:t>If the code cache gets full, </a:t>
            </a:r>
            <a:r>
              <a:rPr lang="en-US" dirty="0" err="1" smtClean="0"/>
              <a:t>switchoff</a:t>
            </a:r>
            <a:r>
              <a:rPr lang="en-US" dirty="0" smtClean="0"/>
              <a:t> and switch-back on the translator</a:t>
            </a:r>
          </a:p>
          <a:p>
            <a:pPr lvl="1"/>
            <a:r>
              <a:rPr lang="en-US" dirty="0" err="1" smtClean="0"/>
              <a:t>Switchoff</a:t>
            </a:r>
            <a:r>
              <a:rPr lang="en-US" dirty="0" smtClean="0"/>
              <a:t> implemented by reverting to original IDT and other entry points.</a:t>
            </a:r>
          </a:p>
          <a:p>
            <a:pPr lvl="1"/>
            <a:r>
              <a:rPr lang="en-US" dirty="0" smtClean="0"/>
              <a:t>This results in effectively flushing the code cache and starting afresh</a:t>
            </a:r>
          </a:p>
        </p:txBody>
      </p:sp>
    </p:spTree>
    <p:extLst>
      <p:ext uri="{BB962C8B-B14F-4D97-AF65-F5344CB8AC3E}">
        <p14:creationId xmlns:p14="http://schemas.microsoft.com/office/powerpoint/2010/main" val="14627511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Dynamic </a:t>
            </a:r>
            <a:r>
              <a:rPr lang="en-US" dirty="0" err="1" smtClean="0"/>
              <a:t>Switchon</a:t>
            </a:r>
            <a:r>
              <a:rPr lang="en-US" dirty="0" smtClean="0"/>
              <a:t> / </a:t>
            </a:r>
            <a:r>
              <a:rPr lang="en-US" dirty="0" err="1" smtClean="0"/>
              <a:t>Switchoff</a:t>
            </a:r>
            <a:endParaRPr lang="en-US" dirty="0"/>
          </a:p>
        </p:txBody>
      </p:sp>
      <p:sp>
        <p:nvSpPr>
          <p:cNvPr id="3" name="Content Placeholder 2"/>
          <p:cNvSpPr>
            <a:spLocks noGrp="1"/>
          </p:cNvSpPr>
          <p:nvPr>
            <p:ph idx="1"/>
          </p:nvPr>
        </p:nvSpPr>
        <p:spPr/>
        <p:txBody>
          <a:bodyPr/>
          <a:lstStyle/>
          <a:p>
            <a:r>
              <a:rPr lang="en-US" dirty="0" smtClean="0"/>
              <a:t>Replace all entry points with shadow / original values</a:t>
            </a:r>
          </a:p>
          <a:p>
            <a:pPr lvl="1"/>
            <a:r>
              <a:rPr lang="en-US" dirty="0"/>
              <a:t>e</a:t>
            </a:r>
            <a:r>
              <a:rPr lang="en-US" dirty="0" smtClean="0"/>
              <a:t>.g., for </a:t>
            </a:r>
            <a:r>
              <a:rPr lang="en-US" dirty="0" err="1" smtClean="0"/>
              <a:t>switchoff</a:t>
            </a:r>
            <a:r>
              <a:rPr lang="en-US" dirty="0" smtClean="0"/>
              <a:t>, replace shadow interrupt descriptor table with original</a:t>
            </a:r>
          </a:p>
          <a:p>
            <a:pPr lvl="1"/>
            <a:endParaRPr lang="en-US" dirty="0"/>
          </a:p>
          <a:p>
            <a:pPr lvl="1"/>
            <a:endParaRPr lang="en-US" dirty="0" smtClean="0"/>
          </a:p>
          <a:p>
            <a:r>
              <a:rPr lang="en-US" dirty="0" smtClean="0"/>
              <a:t>Iterate over the kernel’s list of threads</a:t>
            </a:r>
          </a:p>
          <a:p>
            <a:pPr lvl="1"/>
            <a:r>
              <a:rPr lang="en-US" dirty="0" smtClean="0"/>
              <a:t>Identify PC values in thread stacks and convert them to code cache / native values</a:t>
            </a:r>
          </a:p>
          <a:p>
            <a:pPr lvl="1"/>
            <a:endParaRPr lang="en-US" dirty="0" smtClean="0"/>
          </a:p>
          <a:p>
            <a:r>
              <a:rPr lang="en-US" dirty="0"/>
              <a:t>T</a:t>
            </a:r>
            <a:r>
              <a:rPr lang="en-US" dirty="0" smtClean="0"/>
              <a:t>ranslator reboot (</a:t>
            </a:r>
            <a:r>
              <a:rPr lang="en-US" dirty="0" err="1" smtClean="0"/>
              <a:t>switchoff</a:t>
            </a:r>
            <a:r>
              <a:rPr lang="en-US" dirty="0" smtClean="0"/>
              <a:t> followed by </a:t>
            </a:r>
            <a:r>
              <a:rPr lang="en-US" dirty="0" err="1" smtClean="0"/>
              <a:t>switchon</a:t>
            </a:r>
            <a:r>
              <a:rPr lang="en-US" dirty="0" smtClean="0"/>
              <a:t>) flushes the code cache</a:t>
            </a:r>
            <a:endParaRPr lang="en-US" dirty="0"/>
          </a:p>
        </p:txBody>
      </p:sp>
    </p:spTree>
    <p:extLst>
      <p:ext uri="{BB962C8B-B14F-4D97-AF65-F5344CB8AC3E}">
        <p14:creationId xmlns:p14="http://schemas.microsoft.com/office/powerpoint/2010/main" val="30040138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Correctness Concerns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Read / Write of the faulting PC address on stack will return incorrect values.</a:t>
            </a:r>
          </a:p>
          <a:p>
            <a:pPr marL="514350" indent="-514350">
              <a:buFont typeface="+mj-lt"/>
              <a:buAutoNum type="arabicPeriod"/>
            </a:pPr>
            <a:endParaRPr lang="en-US" dirty="0" smtClean="0"/>
          </a:p>
          <a:p>
            <a:pPr marL="514350" indent="-514350">
              <a:buFont typeface="+mj-lt"/>
              <a:buAutoNum type="arabicPeriod"/>
            </a:pPr>
            <a:r>
              <a:rPr lang="en-US" dirty="0" smtClean="0"/>
              <a:t>Code-cache addresses will now live in kernel stacks. What if code-cache addresses become invalid?</a:t>
            </a:r>
          </a:p>
          <a:p>
            <a:pPr marL="514350" indent="-514350">
              <a:buFont typeface="+mj-lt"/>
              <a:buAutoNum type="arabicPeriod"/>
            </a:pPr>
            <a:endParaRPr lang="en-US" dirty="0"/>
          </a:p>
          <a:p>
            <a:pPr marL="514350" indent="-514350">
              <a:buFont typeface="+mj-lt"/>
              <a:buAutoNum type="arabicPeriod"/>
            </a:pPr>
            <a:r>
              <a:rPr lang="en-US" dirty="0" smtClean="0"/>
              <a:t>Imprecise Interrupts and Exceptions.</a:t>
            </a:r>
            <a:endParaRPr lang="en-US" dirty="0"/>
          </a:p>
        </p:txBody>
      </p:sp>
    </p:spTree>
    <p:extLst>
      <p:ext uri="{BB962C8B-B14F-4D97-AF65-F5344CB8AC3E}">
        <p14:creationId xmlns:p14="http://schemas.microsoft.com/office/powerpoint/2010/main" val="23027890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Imprecise Exceptions and Interrupts</a:t>
            </a:r>
            <a:endParaRPr lang="en-US" dirty="0"/>
          </a:p>
        </p:txBody>
      </p:sp>
      <p:sp>
        <p:nvSpPr>
          <p:cNvPr id="3" name="Content Placeholder 2"/>
          <p:cNvSpPr>
            <a:spLocks noGrp="1"/>
          </p:cNvSpPr>
          <p:nvPr>
            <p:ph idx="1"/>
          </p:nvPr>
        </p:nvSpPr>
        <p:spPr>
          <a:xfrm>
            <a:off x="838200" y="2929180"/>
            <a:ext cx="10515600" cy="867906"/>
          </a:xfrm>
        </p:spPr>
        <p:txBody>
          <a:bodyPr/>
          <a:lstStyle/>
          <a:p>
            <a:pPr marL="0" indent="0" algn="ctr">
              <a:buNone/>
            </a:pPr>
            <a:r>
              <a:rPr lang="en-US" dirty="0" smtClean="0"/>
              <a:t>Interestingly, an OS kernel typically never depends on precise exceptions and interrupts.</a:t>
            </a:r>
            <a:endParaRPr lang="en-US" dirty="0"/>
          </a:p>
        </p:txBody>
      </p:sp>
    </p:spTree>
    <p:extLst>
      <p:ext uri="{BB962C8B-B14F-4D97-AF65-F5344CB8AC3E}">
        <p14:creationId xmlns:p14="http://schemas.microsoft.com/office/powerpoint/2010/main" val="22361216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Reentrancy and Concurrency</a:t>
            </a:r>
            <a:endParaRPr lang="en-US" dirty="0"/>
          </a:p>
        </p:txBody>
      </p:sp>
      <p:sp>
        <p:nvSpPr>
          <p:cNvPr id="3" name="Content Placeholder 2"/>
          <p:cNvSpPr>
            <a:spLocks noGrp="1"/>
          </p:cNvSpPr>
          <p:nvPr>
            <p:ph idx="1"/>
          </p:nvPr>
        </p:nvSpPr>
        <p:spPr/>
        <p:txBody>
          <a:bodyPr/>
          <a:lstStyle/>
          <a:p>
            <a:pPr marL="0" indent="0" algn="ctr">
              <a:buNone/>
            </a:pPr>
            <a:endParaRPr lang="en-US" sz="3200" dirty="0" smtClean="0"/>
          </a:p>
          <a:p>
            <a:pPr marL="0" indent="0" algn="ctr">
              <a:buNone/>
            </a:pPr>
            <a:endParaRPr lang="en-US" sz="3200" dirty="0"/>
          </a:p>
          <a:p>
            <a:pPr marL="0" indent="0" algn="ctr">
              <a:buNone/>
            </a:pPr>
            <a:r>
              <a:rPr lang="en-US" sz="3200" dirty="0" smtClean="0"/>
              <a:t>Direct entries into the code cache introduce new reentrancy and concurrency issues</a:t>
            </a:r>
          </a:p>
          <a:p>
            <a:endParaRPr lang="en-US" dirty="0"/>
          </a:p>
          <a:p>
            <a:endParaRPr lang="en-US" dirty="0" smtClean="0"/>
          </a:p>
          <a:p>
            <a:pPr marL="0" indent="0" algn="ctr">
              <a:buNone/>
            </a:pPr>
            <a:r>
              <a:rPr lang="en-US" sz="3200" dirty="0" smtClean="0"/>
              <a:t>Detailed discussion in the paper.</a:t>
            </a:r>
            <a:endParaRPr lang="en-US" sz="3200" dirty="0"/>
          </a:p>
        </p:txBody>
      </p:sp>
    </p:spTree>
    <p:extLst>
      <p:ext uri="{BB962C8B-B14F-4D97-AF65-F5344CB8AC3E}">
        <p14:creationId xmlns:p14="http://schemas.microsoft.com/office/powerpoint/2010/main" val="23021668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Optimizations that worked</a:t>
            </a:r>
            <a:endParaRPr lang="en-US" dirty="0"/>
          </a:p>
        </p:txBody>
      </p:sp>
      <p:sp>
        <p:nvSpPr>
          <p:cNvPr id="3" name="Content Placeholder 2"/>
          <p:cNvSpPr>
            <a:spLocks noGrp="1"/>
          </p:cNvSpPr>
          <p:nvPr>
            <p:ph idx="1"/>
          </p:nvPr>
        </p:nvSpPr>
        <p:spPr/>
        <p:txBody>
          <a:bodyPr/>
          <a:lstStyle/>
          <a:p>
            <a:endParaRPr lang="en-US" dirty="0" smtClean="0"/>
          </a:p>
          <a:p>
            <a:r>
              <a:rPr lang="en-US" dirty="0" smtClean="0"/>
              <a:t>L1 cache-aware Code Cache Layout</a:t>
            </a:r>
          </a:p>
          <a:p>
            <a:endParaRPr lang="en-US" dirty="0"/>
          </a:p>
          <a:p>
            <a:endParaRPr lang="en-US" dirty="0" smtClean="0"/>
          </a:p>
          <a:p>
            <a:r>
              <a:rPr lang="en-US" dirty="0" smtClean="0"/>
              <a:t>Function call/return optimization</a:t>
            </a:r>
            <a:endParaRPr lang="en-US" dirty="0"/>
          </a:p>
        </p:txBody>
      </p:sp>
    </p:spTree>
    <p:extLst>
      <p:ext uri="{BB962C8B-B14F-4D97-AF65-F5344CB8AC3E}">
        <p14:creationId xmlns:p14="http://schemas.microsoft.com/office/powerpoint/2010/main" val="1441719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3421060" y="2481047"/>
            <a:ext cx="3268498" cy="109441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pPr algn="ctr"/>
            <a:r>
              <a:rPr lang="en-US" dirty="0" smtClean="0"/>
              <a:t>Code Cache</a:t>
            </a:r>
            <a:endParaRPr lang="en-US" dirty="0"/>
          </a:p>
        </p:txBody>
      </p:sp>
      <p:grpSp>
        <p:nvGrpSpPr>
          <p:cNvPr id="7" name="Group 6"/>
          <p:cNvGrpSpPr/>
          <p:nvPr/>
        </p:nvGrpSpPr>
        <p:grpSpPr>
          <a:xfrm>
            <a:off x="2594531" y="1957827"/>
            <a:ext cx="7955996" cy="4186495"/>
            <a:chOff x="2594531" y="1957827"/>
            <a:chExt cx="7955996" cy="4186495"/>
          </a:xfrm>
        </p:grpSpPr>
        <p:sp>
          <p:nvSpPr>
            <p:cNvPr id="4" name="Rectangle 3"/>
            <p:cNvSpPr/>
            <p:nvPr/>
          </p:nvSpPr>
          <p:spPr>
            <a:xfrm>
              <a:off x="3759415" y="2785662"/>
              <a:ext cx="2655277" cy="5240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Dispatcher</a:t>
              </a:r>
              <a:endParaRPr lang="en-US" dirty="0">
                <a:solidFill>
                  <a:schemeClr val="tx1"/>
                </a:solidFill>
              </a:endParaRPr>
            </a:p>
          </p:txBody>
        </p:sp>
        <p:cxnSp>
          <p:nvCxnSpPr>
            <p:cNvPr id="6" name="Straight Arrow Connector 5"/>
            <p:cNvCxnSpPr>
              <a:stCxn id="4" idx="2"/>
              <a:endCxn id="9" idx="0"/>
            </p:cNvCxnSpPr>
            <p:nvPr/>
          </p:nvCxnSpPr>
          <p:spPr>
            <a:xfrm flipH="1">
              <a:off x="5087053" y="3309684"/>
              <a:ext cx="1" cy="52402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4" idx="0"/>
            </p:cNvCxnSpPr>
            <p:nvPr/>
          </p:nvCxnSpPr>
          <p:spPr>
            <a:xfrm>
              <a:off x="5087052" y="2462105"/>
              <a:ext cx="2" cy="32355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Flowchart: Decision 8"/>
            <p:cNvSpPr/>
            <p:nvPr/>
          </p:nvSpPr>
          <p:spPr>
            <a:xfrm>
              <a:off x="3676766" y="3833706"/>
              <a:ext cx="2820573" cy="1016391"/>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cached?</a:t>
              </a:r>
              <a:endParaRPr lang="en-US" dirty="0">
                <a:solidFill>
                  <a:schemeClr val="tx1"/>
                </a:solidFill>
              </a:endParaRPr>
            </a:p>
          </p:txBody>
        </p:sp>
        <p:cxnSp>
          <p:nvCxnSpPr>
            <p:cNvPr id="13" name="Straight Arrow Connector 12"/>
            <p:cNvCxnSpPr/>
            <p:nvPr/>
          </p:nvCxnSpPr>
          <p:spPr>
            <a:xfrm flipH="1">
              <a:off x="5087052" y="4850097"/>
              <a:ext cx="2" cy="52402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759413" y="5412805"/>
              <a:ext cx="2655277" cy="7315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Execute from</a:t>
              </a:r>
            </a:p>
            <a:p>
              <a:pPr algn="ctr"/>
              <a:r>
                <a:rPr lang="en-US" sz="2800" dirty="0" smtClean="0">
                  <a:solidFill>
                    <a:schemeClr val="tx1"/>
                  </a:solidFill>
                </a:rPr>
                <a:t>Code Cache</a:t>
              </a:r>
              <a:endParaRPr lang="en-US" dirty="0">
                <a:solidFill>
                  <a:schemeClr val="tx1"/>
                </a:solidFill>
              </a:endParaRPr>
            </a:p>
          </p:txBody>
        </p:sp>
        <p:sp>
          <p:nvSpPr>
            <p:cNvPr id="18" name="TextBox 17"/>
            <p:cNvSpPr txBox="1"/>
            <p:nvPr/>
          </p:nvSpPr>
          <p:spPr>
            <a:xfrm>
              <a:off x="4645840" y="1957827"/>
              <a:ext cx="882421" cy="523220"/>
            </a:xfrm>
            <a:prstGeom prst="rect">
              <a:avLst/>
            </a:prstGeom>
            <a:noFill/>
          </p:spPr>
          <p:txBody>
            <a:bodyPr wrap="none" rtlCol="0">
              <a:spAutoFit/>
            </a:bodyPr>
            <a:lstStyle/>
            <a:p>
              <a:r>
                <a:rPr lang="en-US" sz="2800" dirty="0" smtClean="0"/>
                <a:t>Start</a:t>
              </a:r>
              <a:endParaRPr lang="en-US" dirty="0"/>
            </a:p>
          </p:txBody>
        </p:sp>
        <p:sp>
          <p:nvSpPr>
            <p:cNvPr id="29" name="Freeform 28"/>
            <p:cNvSpPr/>
            <p:nvPr/>
          </p:nvSpPr>
          <p:spPr>
            <a:xfrm>
              <a:off x="2594531" y="3049431"/>
              <a:ext cx="1175434" cy="2725615"/>
            </a:xfrm>
            <a:custGeom>
              <a:avLst/>
              <a:gdLst>
                <a:gd name="connsiteX0" fmla="*/ 1140265 w 1175434"/>
                <a:gd name="connsiteY0" fmla="*/ 2725615 h 2725615"/>
                <a:gd name="connsiteX1" fmla="*/ 190696 w 1175434"/>
                <a:gd name="connsiteY1" fmla="*/ 1969477 h 2725615"/>
                <a:gd name="connsiteX2" fmla="*/ 85188 w 1175434"/>
                <a:gd name="connsiteY2" fmla="*/ 545123 h 2725615"/>
                <a:gd name="connsiteX3" fmla="*/ 1175434 w 1175434"/>
                <a:gd name="connsiteY3" fmla="*/ 0 h 2725615"/>
              </a:gdLst>
              <a:ahLst/>
              <a:cxnLst>
                <a:cxn ang="0">
                  <a:pos x="connsiteX0" y="connsiteY0"/>
                </a:cxn>
                <a:cxn ang="0">
                  <a:pos x="connsiteX1" y="connsiteY1"/>
                </a:cxn>
                <a:cxn ang="0">
                  <a:pos x="connsiteX2" y="connsiteY2"/>
                </a:cxn>
                <a:cxn ang="0">
                  <a:pos x="connsiteX3" y="connsiteY3"/>
                </a:cxn>
              </a:cxnLst>
              <a:rect l="l" t="t" r="r" b="b"/>
              <a:pathLst>
                <a:path w="1175434" h="2725615">
                  <a:moveTo>
                    <a:pt x="1140265" y="2725615"/>
                  </a:moveTo>
                  <a:cubicBezTo>
                    <a:pt x="753403" y="2529253"/>
                    <a:pt x="366542" y="2332892"/>
                    <a:pt x="190696" y="1969477"/>
                  </a:cubicBezTo>
                  <a:cubicBezTo>
                    <a:pt x="14850" y="1606062"/>
                    <a:pt x="-78935" y="873369"/>
                    <a:pt x="85188" y="545123"/>
                  </a:cubicBezTo>
                  <a:cubicBezTo>
                    <a:pt x="249311" y="216877"/>
                    <a:pt x="712372" y="108438"/>
                    <a:pt x="1175434" y="0"/>
                  </a:cubicBezTo>
                </a:path>
              </a:pathLst>
            </a:custGeom>
            <a:noFill/>
            <a:ln>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7579574" y="4083658"/>
              <a:ext cx="2926080" cy="5164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Translate Block</a:t>
              </a:r>
              <a:endParaRPr lang="en-US" sz="2800" dirty="0">
                <a:solidFill>
                  <a:schemeClr val="tx1"/>
                </a:solidFill>
              </a:endParaRPr>
            </a:p>
          </p:txBody>
        </p:sp>
        <p:cxnSp>
          <p:nvCxnSpPr>
            <p:cNvPr id="32" name="Straight Arrow Connector 31"/>
            <p:cNvCxnSpPr>
              <a:stCxn id="9" idx="3"/>
              <a:endCxn id="30" idx="1"/>
            </p:cNvCxnSpPr>
            <p:nvPr/>
          </p:nvCxnSpPr>
          <p:spPr>
            <a:xfrm flipV="1">
              <a:off x="6497339" y="4341901"/>
              <a:ext cx="108223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8224139" y="2629942"/>
              <a:ext cx="1910908" cy="523220"/>
            </a:xfrm>
            <a:prstGeom prst="rect">
              <a:avLst/>
            </a:prstGeom>
            <a:noFill/>
          </p:spPr>
          <p:txBody>
            <a:bodyPr wrap="none" rtlCol="0">
              <a:spAutoFit/>
            </a:bodyPr>
            <a:lstStyle/>
            <a:p>
              <a:r>
                <a:rPr lang="en-US" sz="2800" dirty="0" smtClean="0"/>
                <a:t>Native code</a:t>
              </a:r>
              <a:endParaRPr lang="en-US" sz="2800" dirty="0"/>
            </a:p>
          </p:txBody>
        </p:sp>
        <p:sp>
          <p:nvSpPr>
            <p:cNvPr id="34" name="Down Arrow 33"/>
            <p:cNvSpPr/>
            <p:nvPr/>
          </p:nvSpPr>
          <p:spPr>
            <a:xfrm>
              <a:off x="8867359" y="3153162"/>
              <a:ext cx="624468" cy="930496"/>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6414091" y="4616606"/>
              <a:ext cx="2743200" cy="1222457"/>
            </a:xfrm>
            <a:custGeom>
              <a:avLst/>
              <a:gdLst>
                <a:gd name="connsiteX0" fmla="*/ 2743200 w 2743200"/>
                <a:gd name="connsiteY0" fmla="*/ 0 h 1222457"/>
                <a:gd name="connsiteX1" fmla="*/ 1918010 w 2743200"/>
                <a:gd name="connsiteY1" fmla="*/ 1092819 h 1222457"/>
                <a:gd name="connsiteX2" fmla="*/ 0 w 2743200"/>
                <a:gd name="connsiteY2" fmla="*/ 1159727 h 1222457"/>
              </a:gdLst>
              <a:ahLst/>
              <a:cxnLst>
                <a:cxn ang="0">
                  <a:pos x="connsiteX0" y="connsiteY0"/>
                </a:cxn>
                <a:cxn ang="0">
                  <a:pos x="connsiteX1" y="connsiteY1"/>
                </a:cxn>
                <a:cxn ang="0">
                  <a:pos x="connsiteX2" y="connsiteY2"/>
                </a:cxn>
              </a:cxnLst>
              <a:rect l="l" t="t" r="r" b="b"/>
              <a:pathLst>
                <a:path w="2743200" h="1222457">
                  <a:moveTo>
                    <a:pt x="2743200" y="0"/>
                  </a:moveTo>
                  <a:cubicBezTo>
                    <a:pt x="2559205" y="449765"/>
                    <a:pt x="2375210" y="899531"/>
                    <a:pt x="1918010" y="1092819"/>
                  </a:cubicBezTo>
                  <a:cubicBezTo>
                    <a:pt x="1460810" y="1286107"/>
                    <a:pt x="730405" y="1222917"/>
                    <a:pt x="0" y="1159727"/>
                  </a:cubicBezTo>
                </a:path>
              </a:pathLst>
            </a:custGeom>
            <a:noFill/>
            <a:ln>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p:cNvSpPr txBox="1"/>
            <p:nvPr/>
          </p:nvSpPr>
          <p:spPr>
            <a:xfrm>
              <a:off x="7534701" y="5033760"/>
              <a:ext cx="3015826" cy="523220"/>
            </a:xfrm>
            <a:prstGeom prst="rect">
              <a:avLst/>
            </a:prstGeom>
            <a:noFill/>
          </p:spPr>
          <p:txBody>
            <a:bodyPr wrap="none" rtlCol="0">
              <a:spAutoFit/>
            </a:bodyPr>
            <a:lstStyle/>
            <a:p>
              <a:r>
                <a:rPr lang="en-US" sz="2800" dirty="0" smtClean="0"/>
                <a:t>Store in code cache</a:t>
              </a:r>
              <a:endParaRPr lang="en-US" sz="2800" dirty="0"/>
            </a:p>
          </p:txBody>
        </p:sp>
        <p:sp>
          <p:nvSpPr>
            <p:cNvPr id="3" name="TextBox 2"/>
            <p:cNvSpPr txBox="1"/>
            <p:nvPr/>
          </p:nvSpPr>
          <p:spPr>
            <a:xfrm>
              <a:off x="6722970" y="3919431"/>
              <a:ext cx="508473" cy="461665"/>
            </a:xfrm>
            <a:prstGeom prst="rect">
              <a:avLst/>
            </a:prstGeom>
            <a:noFill/>
          </p:spPr>
          <p:txBody>
            <a:bodyPr wrap="none" rtlCol="0">
              <a:spAutoFit/>
            </a:bodyPr>
            <a:lstStyle/>
            <a:p>
              <a:r>
                <a:rPr lang="en-US" sz="2400" dirty="0" smtClean="0"/>
                <a:t>no</a:t>
              </a:r>
              <a:endParaRPr lang="en-US" sz="2400" dirty="0"/>
            </a:p>
          </p:txBody>
        </p:sp>
        <p:sp>
          <p:nvSpPr>
            <p:cNvPr id="5" name="Rectangle 4"/>
            <p:cNvSpPr/>
            <p:nvPr/>
          </p:nvSpPr>
          <p:spPr>
            <a:xfrm>
              <a:off x="5141189" y="4839464"/>
              <a:ext cx="594458" cy="461665"/>
            </a:xfrm>
            <a:prstGeom prst="rect">
              <a:avLst/>
            </a:prstGeom>
          </p:spPr>
          <p:txBody>
            <a:bodyPr wrap="none">
              <a:spAutoFit/>
            </a:bodyPr>
            <a:lstStyle/>
            <a:p>
              <a:r>
                <a:rPr lang="en-US" sz="2400" dirty="0" smtClean="0"/>
                <a:t>yes</a:t>
              </a:r>
              <a:endParaRPr lang="en-US" dirty="0"/>
            </a:p>
          </p:txBody>
        </p:sp>
      </p:grpSp>
    </p:spTree>
    <p:extLst>
      <p:ext uri="{BB962C8B-B14F-4D97-AF65-F5344CB8AC3E}">
        <p14:creationId xmlns:p14="http://schemas.microsoft.com/office/powerpoint/2010/main" val="1349449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2" nodeType="clickEffect">
                                  <p:stCondLst>
                                    <p:cond delay="0"/>
                                  </p:stCondLst>
                                  <p:childTnLst>
                                    <p:animMotion origin="layout" path="M -3.33333E-6 4.81481E-6 L 0.00716 0.19884 " pathEditMode="relative" rAng="0" ptsTypes="AA">
                                      <p:cBhvr>
                                        <p:cTn id="10" dur="900" fill="hold"/>
                                        <p:tgtEl>
                                          <p:spTgt spid="20"/>
                                        </p:tgtEl>
                                        <p:attrNameLst>
                                          <p:attrName>ppt_x</p:attrName>
                                          <p:attrName>ppt_y</p:attrName>
                                        </p:attrNameLst>
                                      </p:cBhvr>
                                      <p:rCtr x="352" y="9931"/>
                                    </p:animMotion>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grpId="3" nodeType="clickEffect">
                                  <p:stCondLst>
                                    <p:cond delay="0"/>
                                  </p:stCondLst>
                                  <p:childTnLst>
                                    <p:animMotion origin="layout" path="M 0.00716 0.19884 L 0.32539 0.18726 " pathEditMode="relative" rAng="0" ptsTypes="AA">
                                      <p:cBhvr>
                                        <p:cTn id="14" dur="2000" fill="hold"/>
                                        <p:tgtEl>
                                          <p:spTgt spid="20"/>
                                        </p:tgtEl>
                                        <p:attrNameLst>
                                          <p:attrName>ppt_x</p:attrName>
                                          <p:attrName>ppt_y</p:attrName>
                                        </p:attrNameLst>
                                      </p:cBhvr>
                                      <p:rCtr x="15911" y="-579"/>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4" nodeType="clickEffect">
                                  <p:stCondLst>
                                    <p:cond delay="0"/>
                                  </p:stCondLst>
                                  <p:childTnLst>
                                    <p:animMotion origin="layout" path="M 0.00716 0.19884 L 0.00716 0.40069 " pathEditMode="relative" rAng="0" ptsTypes="AA">
                                      <p:cBhvr>
                                        <p:cTn id="18" dur="2000" fill="hold"/>
                                        <p:tgtEl>
                                          <p:spTgt spid="20"/>
                                        </p:tgtEl>
                                        <p:attrNameLst>
                                          <p:attrName>ppt_x</p:attrName>
                                          <p:attrName>ppt_y</p:attrName>
                                        </p:attrNameLst>
                                      </p:cBhvr>
                                      <p:rCtr x="0" y="1009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1" animBg="1"/>
      <p:bldP spid="20" grpId="2" animBg="1"/>
      <p:bldP spid="20" grpId="3" animBg="1"/>
      <p:bldP spid="20" grpId="4"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Code Cache Layout for Direct Branch Chaining</a:t>
            </a:r>
            <a:endParaRPr lang="en-US" dirty="0"/>
          </a:p>
        </p:txBody>
      </p:sp>
      <p:sp>
        <p:nvSpPr>
          <p:cNvPr id="4" name="Rectangle 3"/>
          <p:cNvSpPr/>
          <p:nvPr/>
        </p:nvSpPr>
        <p:spPr>
          <a:xfrm>
            <a:off x="3626603" y="1690688"/>
            <a:ext cx="6509288" cy="25467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053885" y="2721325"/>
            <a:ext cx="1751309" cy="1162373"/>
          </a:xfrm>
          <a:prstGeom prst="rect">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Dispatcher</a:t>
            </a:r>
            <a:endParaRPr lang="en-US" sz="2800" dirty="0"/>
          </a:p>
        </p:txBody>
      </p:sp>
      <p:cxnSp>
        <p:nvCxnSpPr>
          <p:cNvPr id="7" name="Straight Arrow Connector 6"/>
          <p:cNvCxnSpPr/>
          <p:nvPr/>
        </p:nvCxnSpPr>
        <p:spPr>
          <a:xfrm>
            <a:off x="2805194" y="3130658"/>
            <a:ext cx="821409" cy="154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2805194" y="3440624"/>
            <a:ext cx="821409" cy="154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298789" y="2458676"/>
            <a:ext cx="635431" cy="2789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379098" y="3001121"/>
            <a:ext cx="635431" cy="2789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981073" y="2975289"/>
            <a:ext cx="635431" cy="2789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379099" y="2332106"/>
            <a:ext cx="635431" cy="2789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397117" y="2332106"/>
            <a:ext cx="635431" cy="2789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397117" y="2970125"/>
            <a:ext cx="635431" cy="2789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a:stCxn id="11" idx="2"/>
          </p:cNvCxnSpPr>
          <p:nvPr/>
        </p:nvCxnSpPr>
        <p:spPr>
          <a:xfrm flipH="1">
            <a:off x="4616504" y="2737646"/>
            <a:ext cx="1" cy="10848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616504" y="2859048"/>
            <a:ext cx="54015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5156659" y="2196106"/>
            <a:ext cx="0" cy="65002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156659" y="2196106"/>
            <a:ext cx="540154" cy="342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14" idx="0"/>
          </p:cNvCxnSpPr>
          <p:nvPr/>
        </p:nvCxnSpPr>
        <p:spPr>
          <a:xfrm>
            <a:off x="5696813" y="2196106"/>
            <a:ext cx="2" cy="13600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4" idx="2"/>
            <a:endCxn id="12" idx="0"/>
          </p:cNvCxnSpPr>
          <p:nvPr/>
        </p:nvCxnSpPr>
        <p:spPr>
          <a:xfrm flipH="1">
            <a:off x="5696814" y="2611076"/>
            <a:ext cx="1" cy="390045"/>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404808" y="2737646"/>
            <a:ext cx="0" cy="12140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4298788" y="2846133"/>
            <a:ext cx="1060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13" idx="0"/>
          </p:cNvCxnSpPr>
          <p:nvPr/>
        </p:nvCxnSpPr>
        <p:spPr>
          <a:xfrm>
            <a:off x="4298788" y="2859048"/>
            <a:ext cx="1" cy="116241"/>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5" idx="2"/>
            <a:endCxn id="16" idx="0"/>
          </p:cNvCxnSpPr>
          <p:nvPr/>
        </p:nvCxnSpPr>
        <p:spPr>
          <a:xfrm>
            <a:off x="6714833" y="2611076"/>
            <a:ext cx="0" cy="35904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3" idx="2"/>
          </p:cNvCxnSpPr>
          <p:nvPr/>
        </p:nvCxnSpPr>
        <p:spPr>
          <a:xfrm flipH="1">
            <a:off x="4298788" y="3254259"/>
            <a:ext cx="1" cy="1343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3626602" y="3388580"/>
            <a:ext cx="672186" cy="0"/>
          </a:xfrm>
          <a:prstGeom prst="line">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2" idx="2"/>
          </p:cNvCxnSpPr>
          <p:nvPr/>
        </p:nvCxnSpPr>
        <p:spPr>
          <a:xfrm flipH="1">
            <a:off x="5696813" y="3280091"/>
            <a:ext cx="1" cy="23722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3626602" y="3517319"/>
            <a:ext cx="2070211"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1" idx="0"/>
          </p:cNvCxnSpPr>
          <p:nvPr/>
        </p:nvCxnSpPr>
        <p:spPr>
          <a:xfrm>
            <a:off x="4616504" y="2264106"/>
            <a:ext cx="1" cy="19457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15" idx="0"/>
          </p:cNvCxnSpPr>
          <p:nvPr/>
        </p:nvCxnSpPr>
        <p:spPr>
          <a:xfrm>
            <a:off x="6714831" y="2115136"/>
            <a:ext cx="2" cy="21697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nvGrpSpPr>
          <p:cNvPr id="67" name="Group 66"/>
          <p:cNvGrpSpPr/>
          <p:nvPr/>
        </p:nvGrpSpPr>
        <p:grpSpPr>
          <a:xfrm>
            <a:off x="3626603" y="3321419"/>
            <a:ext cx="3088230" cy="136594"/>
            <a:chOff x="3626603" y="3321419"/>
            <a:chExt cx="3088230" cy="136594"/>
          </a:xfrm>
        </p:grpSpPr>
        <p:cxnSp>
          <p:nvCxnSpPr>
            <p:cNvPr id="33" name="Straight Arrow Connector 32"/>
            <p:cNvCxnSpPr/>
            <p:nvPr/>
          </p:nvCxnSpPr>
          <p:spPr>
            <a:xfrm flipH="1">
              <a:off x="3626603" y="3448250"/>
              <a:ext cx="3088230" cy="9763"/>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6714831" y="3321419"/>
              <a:ext cx="2" cy="11920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7" name="Rectangle 36"/>
          <p:cNvSpPr/>
          <p:nvPr/>
        </p:nvSpPr>
        <p:spPr>
          <a:xfrm>
            <a:off x="7404907" y="2319191"/>
            <a:ext cx="635431" cy="2789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7404907" y="2568162"/>
            <a:ext cx="635431" cy="80604"/>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97115" y="3250202"/>
            <a:ext cx="635431" cy="80604"/>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7032548" y="2115136"/>
            <a:ext cx="690075" cy="1015522"/>
            <a:chOff x="7032548" y="2115136"/>
            <a:chExt cx="690075" cy="1015522"/>
          </a:xfrm>
        </p:grpSpPr>
        <p:cxnSp>
          <p:nvCxnSpPr>
            <p:cNvPr id="48" name="Straight Arrow Connector 47"/>
            <p:cNvCxnSpPr>
              <a:stCxn id="16" idx="3"/>
            </p:cNvCxnSpPr>
            <p:nvPr/>
          </p:nvCxnSpPr>
          <p:spPr>
            <a:xfrm flipV="1">
              <a:off x="7032548" y="3099640"/>
              <a:ext cx="222436" cy="9970"/>
            </a:xfrm>
            <a:prstGeom prst="straightConnector1">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7254984" y="2115136"/>
              <a:ext cx="0" cy="101552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7254984" y="2115136"/>
              <a:ext cx="4676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endCxn id="37" idx="0"/>
            </p:cNvCxnSpPr>
            <p:nvPr/>
          </p:nvCxnSpPr>
          <p:spPr>
            <a:xfrm>
              <a:off x="7722622" y="2115136"/>
              <a:ext cx="1" cy="204055"/>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sp>
        <p:nvSpPr>
          <p:cNvPr id="69" name="Rectangle 68"/>
          <p:cNvSpPr/>
          <p:nvPr/>
        </p:nvSpPr>
        <p:spPr>
          <a:xfrm>
            <a:off x="6397115" y="2609021"/>
            <a:ext cx="635431" cy="80604"/>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5380551" y="2582595"/>
            <a:ext cx="635431" cy="80604"/>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5383215" y="3270285"/>
            <a:ext cx="635431" cy="80604"/>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4297337" y="2738143"/>
            <a:ext cx="635431" cy="80604"/>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3984896" y="3253650"/>
            <a:ext cx="635431" cy="80604"/>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p:cNvSpPr txBox="1"/>
          <p:nvPr/>
        </p:nvSpPr>
        <p:spPr>
          <a:xfrm>
            <a:off x="4604757" y="3705537"/>
            <a:ext cx="1651414" cy="461665"/>
          </a:xfrm>
          <a:prstGeom prst="rect">
            <a:avLst/>
          </a:prstGeom>
          <a:noFill/>
        </p:spPr>
        <p:txBody>
          <a:bodyPr wrap="none" rtlCol="0">
            <a:spAutoFit/>
          </a:bodyPr>
          <a:lstStyle/>
          <a:p>
            <a:r>
              <a:rPr lang="en-US" sz="2400" dirty="0" smtClean="0">
                <a:solidFill>
                  <a:schemeClr val="bg1"/>
                </a:solidFill>
              </a:rPr>
              <a:t>Code Cache</a:t>
            </a:r>
            <a:endParaRPr lang="en-US" sz="2400" dirty="0">
              <a:solidFill>
                <a:schemeClr val="bg1"/>
              </a:solidFill>
            </a:endParaRPr>
          </a:p>
        </p:txBody>
      </p:sp>
      <p:sp>
        <p:nvSpPr>
          <p:cNvPr id="78" name="Rectangle 77"/>
          <p:cNvSpPr/>
          <p:nvPr/>
        </p:nvSpPr>
        <p:spPr>
          <a:xfrm>
            <a:off x="8190257" y="1690688"/>
            <a:ext cx="317718" cy="27187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8496035" y="3775798"/>
            <a:ext cx="1613903" cy="461665"/>
          </a:xfrm>
          <a:prstGeom prst="rect">
            <a:avLst/>
          </a:prstGeom>
          <a:noFill/>
        </p:spPr>
        <p:txBody>
          <a:bodyPr wrap="none" rtlCol="0">
            <a:spAutoFit/>
          </a:bodyPr>
          <a:lstStyle/>
          <a:p>
            <a:r>
              <a:rPr lang="en-US" sz="2400" dirty="0" smtClean="0">
                <a:solidFill>
                  <a:schemeClr val="bg1"/>
                </a:solidFill>
              </a:rPr>
              <a:t>Edge Cache</a:t>
            </a:r>
            <a:endParaRPr lang="en-US" sz="2400" dirty="0">
              <a:solidFill>
                <a:schemeClr val="bg1"/>
              </a:solidFill>
            </a:endParaRPr>
          </a:p>
        </p:txBody>
      </p:sp>
      <p:sp>
        <p:nvSpPr>
          <p:cNvPr id="81" name="TextBox 80"/>
          <p:cNvSpPr txBox="1"/>
          <p:nvPr/>
        </p:nvSpPr>
        <p:spPr>
          <a:xfrm>
            <a:off x="894539" y="4833856"/>
            <a:ext cx="10179861" cy="1261884"/>
          </a:xfrm>
          <a:prstGeom prst="rect">
            <a:avLst/>
          </a:prstGeom>
          <a:noFill/>
        </p:spPr>
        <p:txBody>
          <a:bodyPr wrap="square" rtlCol="0">
            <a:spAutoFit/>
          </a:bodyPr>
          <a:lstStyle/>
          <a:p>
            <a:r>
              <a:rPr lang="en-US" sz="2400" dirty="0" smtClean="0"/>
              <a:t>Edge code:</a:t>
            </a:r>
          </a:p>
          <a:p>
            <a:pPr marL="457200" indent="-457200">
              <a:buFont typeface="Arial" panose="020B0604020202020204" pitchFamily="34" charset="0"/>
              <a:buChar char="•"/>
            </a:pPr>
            <a:r>
              <a:rPr lang="en-US" sz="2400" dirty="0" smtClean="0"/>
              <a:t>executed only once, on the first execution of the block.</a:t>
            </a:r>
            <a:endParaRPr lang="en-US" sz="2400" dirty="0"/>
          </a:p>
          <a:p>
            <a:pPr marL="457200" indent="-457200">
              <a:buFont typeface="Arial" panose="020B0604020202020204" pitchFamily="34" charset="0"/>
              <a:buChar char="•"/>
            </a:pPr>
            <a:r>
              <a:rPr lang="en-US" sz="2400" dirty="0" smtClean="0"/>
              <a:t>However, shares the same cache lines as all other code</a:t>
            </a:r>
            <a:r>
              <a:rPr lang="en-US" sz="2800" dirty="0" smtClean="0"/>
              <a:t>.</a:t>
            </a:r>
          </a:p>
        </p:txBody>
      </p:sp>
      <p:sp>
        <p:nvSpPr>
          <p:cNvPr id="82" name="TextBox 81"/>
          <p:cNvSpPr txBox="1"/>
          <p:nvPr/>
        </p:nvSpPr>
        <p:spPr>
          <a:xfrm>
            <a:off x="862214" y="6144289"/>
            <a:ext cx="10212186" cy="461665"/>
          </a:xfrm>
          <a:prstGeom prst="rect">
            <a:avLst/>
          </a:prstGeom>
          <a:noFill/>
        </p:spPr>
        <p:txBody>
          <a:bodyPr wrap="square" rtlCol="0">
            <a:spAutoFit/>
          </a:bodyPr>
          <a:lstStyle/>
          <a:p>
            <a:r>
              <a:rPr lang="en-US" sz="2400" b="1" i="1" dirty="0" smtClean="0">
                <a:solidFill>
                  <a:schemeClr val="accent6">
                    <a:lumMod val="50000"/>
                  </a:schemeClr>
                </a:solidFill>
              </a:rPr>
              <a:t>Allocate edge code from a separate memory pool for better cache locality.</a:t>
            </a:r>
            <a:endParaRPr lang="en-US" sz="2400" b="1" i="1" dirty="0">
              <a:solidFill>
                <a:schemeClr val="accent6">
                  <a:lumMod val="50000"/>
                </a:schemeClr>
              </a:solidFill>
            </a:endParaRPr>
          </a:p>
        </p:txBody>
      </p:sp>
      <p:sp>
        <p:nvSpPr>
          <p:cNvPr id="3" name="TextBox 2"/>
          <p:cNvSpPr txBox="1"/>
          <p:nvPr/>
        </p:nvSpPr>
        <p:spPr>
          <a:xfrm>
            <a:off x="6089775" y="4243640"/>
            <a:ext cx="3213211" cy="830997"/>
          </a:xfrm>
          <a:prstGeom prst="rect">
            <a:avLst/>
          </a:prstGeom>
          <a:noFill/>
        </p:spPr>
        <p:txBody>
          <a:bodyPr wrap="square" rtlCol="0">
            <a:spAutoFit/>
          </a:bodyPr>
          <a:lstStyle/>
          <a:p>
            <a:r>
              <a:rPr lang="en-US" sz="2400" dirty="0" smtClean="0"/>
              <a:t>Edge code for branching to dispatcher</a:t>
            </a:r>
            <a:endParaRPr lang="en-US" sz="2400" dirty="0"/>
          </a:p>
        </p:txBody>
      </p:sp>
      <p:cxnSp>
        <p:nvCxnSpPr>
          <p:cNvPr id="8" name="Straight Arrow Connector 7"/>
          <p:cNvCxnSpPr/>
          <p:nvPr/>
        </p:nvCxnSpPr>
        <p:spPr>
          <a:xfrm>
            <a:off x="6881247" y="3290504"/>
            <a:ext cx="523660" cy="11189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126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6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7" presetClass="path" presetSubtype="0" accel="50000" decel="50000" fill="hold" grpId="1" nodeType="clickEffect">
                                  <p:stCondLst>
                                    <p:cond delay="0"/>
                                  </p:stCondLst>
                                  <p:childTnLst>
                                    <p:animMotion origin="layout" path="M -3.33333E-6 4.81481E-6 L 0.03386 0.04097 C 0.04089 0.05023 0.05157 0.05532 0.06263 0.05532 C 0.07539 0.05532 0.08555 0.05023 0.09258 0.04097 L 0.1267 4.81481E-6 " pathEditMode="relative" rAng="0" ptsTypes="AAAAA">
                                      <p:cBhvr>
                                        <p:cTn id="30" dur="2000" fill="hold"/>
                                        <p:tgtEl>
                                          <p:spTgt spid="38"/>
                                        </p:tgtEl>
                                        <p:attrNameLst>
                                          <p:attrName>ppt_x</p:attrName>
                                          <p:attrName>ppt_y</p:attrName>
                                        </p:attrNameLst>
                                      </p:cBhvr>
                                      <p:rCtr x="6328" y="2755"/>
                                    </p:animMotion>
                                  </p:childTnLst>
                                </p:cTn>
                              </p:par>
                              <p:par>
                                <p:cTn id="31" presetID="42" presetClass="path" presetSubtype="0" accel="50000" decel="50000" fill="hold" grpId="0" nodeType="withEffect">
                                  <p:stCondLst>
                                    <p:cond delay="0"/>
                                  </p:stCondLst>
                                  <p:childTnLst>
                                    <p:animMotion origin="layout" path="M -1.25E-6 3.7037E-7 L 0.21419 -0.04653 " pathEditMode="relative" rAng="0" ptsTypes="AA">
                                      <p:cBhvr>
                                        <p:cTn id="32" dur="2000" fill="hold"/>
                                        <p:tgtEl>
                                          <p:spTgt spid="45"/>
                                        </p:tgtEl>
                                        <p:attrNameLst>
                                          <p:attrName>ppt_x</p:attrName>
                                          <p:attrName>ppt_y</p:attrName>
                                        </p:attrNameLst>
                                      </p:cBhvr>
                                      <p:rCtr x="10703" y="-2338"/>
                                    </p:animMotion>
                                  </p:childTnLst>
                                </p:cTn>
                              </p:par>
                              <p:par>
                                <p:cTn id="33" presetID="42" presetClass="path" presetSubtype="0" accel="50000" decel="50000" fill="hold" grpId="0" nodeType="withEffect">
                                  <p:stCondLst>
                                    <p:cond delay="0"/>
                                  </p:stCondLst>
                                  <p:childTnLst>
                                    <p:animMotion origin="layout" path="M -1.25E-6 -1.11111E-6 L 0.20925 -0.04167 " pathEditMode="relative" rAng="0" ptsTypes="AA">
                                      <p:cBhvr>
                                        <p:cTn id="34" dur="2000" fill="hold"/>
                                        <p:tgtEl>
                                          <p:spTgt spid="69"/>
                                        </p:tgtEl>
                                        <p:attrNameLst>
                                          <p:attrName>ppt_x</p:attrName>
                                          <p:attrName>ppt_y</p:attrName>
                                        </p:attrNameLst>
                                      </p:cBhvr>
                                      <p:rCtr x="10456" y="-2083"/>
                                    </p:animMotion>
                                  </p:childTnLst>
                                </p:cTn>
                              </p:par>
                              <p:par>
                                <p:cTn id="35" presetID="42" presetClass="path" presetSubtype="0" accel="50000" decel="50000" fill="hold" grpId="0" nodeType="withEffect">
                                  <p:stCondLst>
                                    <p:cond delay="0"/>
                                  </p:stCondLst>
                                  <p:childTnLst>
                                    <p:animMotion origin="layout" path="M 1.875E-6 1.11111E-6 L 0.28737 -0.00324 " pathEditMode="relative" rAng="0" ptsTypes="AA">
                                      <p:cBhvr>
                                        <p:cTn id="36" dur="2000" fill="hold"/>
                                        <p:tgtEl>
                                          <p:spTgt spid="73"/>
                                        </p:tgtEl>
                                        <p:attrNameLst>
                                          <p:attrName>ppt_x</p:attrName>
                                          <p:attrName>ppt_y</p:attrName>
                                        </p:attrNameLst>
                                      </p:cBhvr>
                                      <p:rCtr x="14362" y="-162"/>
                                    </p:animMotion>
                                  </p:childTnLst>
                                </p:cTn>
                              </p:par>
                              <p:par>
                                <p:cTn id="37" presetID="42" presetClass="path" presetSubtype="0" accel="50000" decel="50000" fill="hold" grpId="0" nodeType="withEffect">
                                  <p:stCondLst>
                                    <p:cond delay="0"/>
                                  </p:stCondLst>
                                  <p:childTnLst>
                                    <p:animMotion origin="layout" path="M 4.375E-6 -2.59259E-6 L 0.38645 -0.10532 " pathEditMode="relative" rAng="0" ptsTypes="AA">
                                      <p:cBhvr>
                                        <p:cTn id="38" dur="2000" fill="hold"/>
                                        <p:tgtEl>
                                          <p:spTgt spid="74"/>
                                        </p:tgtEl>
                                        <p:attrNameLst>
                                          <p:attrName>ppt_x</p:attrName>
                                          <p:attrName>ppt_y</p:attrName>
                                        </p:attrNameLst>
                                      </p:cBhvr>
                                      <p:rCtr x="19323" y="-5278"/>
                                    </p:animMotion>
                                  </p:childTnLst>
                                </p:cTn>
                              </p:par>
                              <p:par>
                                <p:cTn id="39" presetID="42" presetClass="path" presetSubtype="0" accel="50000" decel="50000" fill="hold" grpId="0" nodeType="withEffect">
                                  <p:stCondLst>
                                    <p:cond delay="0"/>
                                  </p:stCondLst>
                                  <p:childTnLst>
                                    <p:animMotion origin="layout" path="M -4.58333E-6 -4.07407E-6 L 0.40053 0.04121 " pathEditMode="relative" rAng="0" ptsTypes="AA">
                                      <p:cBhvr>
                                        <p:cTn id="40" dur="2000" fill="hold"/>
                                        <p:tgtEl>
                                          <p:spTgt spid="75"/>
                                        </p:tgtEl>
                                        <p:attrNameLst>
                                          <p:attrName>ppt_x</p:attrName>
                                          <p:attrName>ppt_y</p:attrName>
                                        </p:attrNameLst>
                                      </p:cBhvr>
                                      <p:rCtr x="20026" y="2060"/>
                                    </p:animMotion>
                                  </p:childTnLst>
                                </p:cTn>
                              </p:par>
                              <p:par>
                                <p:cTn id="41" presetID="42" presetClass="path" presetSubtype="0" accel="50000" decel="50000" fill="hold" grpId="0" nodeType="withEffect">
                                  <p:stCondLst>
                                    <p:cond delay="0"/>
                                  </p:stCondLst>
                                  <p:childTnLst>
                                    <p:animMotion origin="layout" path="M 2.29167E-6 2.59259E-6 L 0.29935 -0.11945 " pathEditMode="relative" rAng="0" ptsTypes="AA">
                                      <p:cBhvr>
                                        <p:cTn id="42" dur="2000" fill="hold"/>
                                        <p:tgtEl>
                                          <p:spTgt spid="72"/>
                                        </p:tgtEl>
                                        <p:attrNameLst>
                                          <p:attrName>ppt_x</p:attrName>
                                          <p:attrName>ppt_y</p:attrName>
                                        </p:attrNameLst>
                                      </p:cBhvr>
                                      <p:rCtr x="14961" y="-5972"/>
                                    </p:animMotion>
                                  </p:childTnLst>
                                </p:cTn>
                              </p:par>
                              <p:par>
                                <p:cTn id="43" presetID="1" presetClass="entr" presetSubtype="0" fill="hold" grpId="0" nodeType="withEffect">
                                  <p:stCondLst>
                                    <p:cond delay="0"/>
                                  </p:stCondLst>
                                  <p:childTnLst>
                                    <p:set>
                                      <p:cBhvr>
                                        <p:cTn id="44"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8" grpId="1" animBg="1"/>
      <p:bldP spid="45" grpId="0" animBg="1"/>
      <p:bldP spid="69" grpId="0" animBg="1"/>
      <p:bldP spid="72" grpId="0" animBg="1"/>
      <p:bldP spid="73" grpId="0" animBg="1"/>
      <p:bldP spid="74" grpId="0" animBg="1"/>
      <p:bldP spid="75" grpId="0" animBg="1"/>
      <p:bldP spid="78" grpId="0" animBg="1"/>
      <p:bldP spid="79" grpId="0"/>
      <p:bldP spid="81" grpId="0"/>
      <p:bldP spid="8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7013"/>
            <a:ext cx="10515600" cy="1325563"/>
          </a:xfrm>
        </p:spPr>
        <p:txBody>
          <a:bodyPr/>
          <a:lstStyle/>
          <a:p>
            <a:pPr algn="ctr"/>
            <a:r>
              <a:rPr lang="en-US" dirty="0" smtClean="0"/>
              <a:t>Function call/return optimization</a:t>
            </a:r>
            <a:endParaRPr lang="en-US" dirty="0"/>
          </a:p>
        </p:txBody>
      </p:sp>
      <p:sp>
        <p:nvSpPr>
          <p:cNvPr id="3" name="Content Placeholder 2"/>
          <p:cNvSpPr>
            <a:spLocks noGrp="1"/>
          </p:cNvSpPr>
          <p:nvPr>
            <p:ph idx="1"/>
          </p:nvPr>
        </p:nvSpPr>
        <p:spPr>
          <a:xfrm>
            <a:off x="838200" y="1552576"/>
            <a:ext cx="10515600" cy="5032375"/>
          </a:xfrm>
        </p:spPr>
        <p:txBody>
          <a:bodyPr>
            <a:normAutofit/>
          </a:bodyPr>
          <a:lstStyle/>
          <a:p>
            <a:pPr marL="0" indent="0" algn="ctr">
              <a:buNone/>
            </a:pPr>
            <a:endParaRPr lang="en-US" dirty="0" smtClean="0"/>
          </a:p>
          <a:p>
            <a:pPr marL="0" indent="0" algn="ctr">
              <a:buNone/>
            </a:pPr>
            <a:endParaRPr lang="en-US" dirty="0"/>
          </a:p>
          <a:p>
            <a:pPr marL="0" indent="0" algn="ctr">
              <a:buNone/>
            </a:pPr>
            <a:r>
              <a:rPr lang="en-US" dirty="0" smtClean="0"/>
              <a:t>Use </a:t>
            </a:r>
            <a:r>
              <a:rPr lang="en-US" dirty="0"/>
              <a:t>i</a:t>
            </a:r>
            <a:r>
              <a:rPr lang="en-US" dirty="0" smtClean="0"/>
              <a:t>dentity translations for ‘call’ and ‘ret’ instructions</a:t>
            </a:r>
          </a:p>
          <a:p>
            <a:pPr marL="0" indent="0" algn="ctr">
              <a:buNone/>
            </a:pPr>
            <a:r>
              <a:rPr lang="en-US" dirty="0" smtClean="0"/>
              <a:t>instead of treating ‘ret’ as another indirect branch.</a:t>
            </a:r>
          </a:p>
          <a:p>
            <a:pPr marL="0" indent="0" algn="ctr">
              <a:buNone/>
            </a:pPr>
            <a:endParaRPr lang="en-US" dirty="0"/>
          </a:p>
          <a:p>
            <a:pPr marL="0" indent="0" algn="ctr">
              <a:buNone/>
            </a:pPr>
            <a:endParaRPr lang="en-US" dirty="0" smtClean="0"/>
          </a:p>
          <a:p>
            <a:pPr marL="0" indent="0" algn="ctr">
              <a:buNone/>
            </a:pPr>
            <a:r>
              <a:rPr lang="en-US" dirty="0" smtClean="0"/>
              <a:t>Involves careful handling of call instructions with indirect targets</a:t>
            </a:r>
          </a:p>
          <a:p>
            <a:pPr marL="0" indent="0" algn="ctr">
              <a:buNone/>
            </a:pPr>
            <a:r>
              <a:rPr lang="en-US" dirty="0" smtClean="0"/>
              <a:t>(discussed in the paper)</a:t>
            </a:r>
          </a:p>
        </p:txBody>
      </p:sp>
    </p:spTree>
    <p:extLst>
      <p:ext uri="{BB962C8B-B14F-4D97-AF65-F5344CB8AC3E}">
        <p14:creationId xmlns:p14="http://schemas.microsoft.com/office/powerpoint/2010/main" val="21834621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Experiments</a:t>
            </a:r>
            <a:endParaRPr lang="en-US" dirty="0"/>
          </a:p>
        </p:txBody>
      </p:sp>
      <p:sp>
        <p:nvSpPr>
          <p:cNvPr id="3" name="Content Placeholder 2"/>
          <p:cNvSpPr>
            <a:spLocks noGrp="1"/>
          </p:cNvSpPr>
          <p:nvPr>
            <p:ph idx="1"/>
          </p:nvPr>
        </p:nvSpPr>
        <p:spPr/>
        <p:txBody>
          <a:bodyPr/>
          <a:lstStyle/>
          <a:p>
            <a:r>
              <a:rPr lang="en-US" dirty="0" err="1" smtClean="0"/>
              <a:t>BTKernel</a:t>
            </a:r>
            <a:r>
              <a:rPr lang="en-US" dirty="0" smtClean="0"/>
              <a:t> Performance vs. Native</a:t>
            </a:r>
          </a:p>
          <a:p>
            <a:pPr marL="0" indent="0">
              <a:buNone/>
            </a:pPr>
            <a:endParaRPr lang="en-US" dirty="0" smtClean="0"/>
          </a:p>
          <a:p>
            <a:r>
              <a:rPr lang="en-US" dirty="0" err="1" smtClean="0"/>
              <a:t>BTKernel</a:t>
            </a:r>
            <a:r>
              <a:rPr lang="en-US" dirty="0" smtClean="0"/>
              <a:t> Statistics</a:t>
            </a:r>
          </a:p>
          <a:p>
            <a:endParaRPr lang="en-US" dirty="0" smtClean="0"/>
          </a:p>
          <a:p>
            <a:r>
              <a:rPr lang="en-US" dirty="0" smtClean="0"/>
              <a:t>Experience with some applications</a:t>
            </a:r>
            <a:endParaRPr lang="en-US" dirty="0"/>
          </a:p>
        </p:txBody>
      </p:sp>
    </p:spTree>
    <p:extLst>
      <p:ext uri="{BB962C8B-B14F-4D97-AF65-F5344CB8AC3E}">
        <p14:creationId xmlns:p14="http://schemas.microsoft.com/office/powerpoint/2010/main" val="38371365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Apache 1, 2, 4, 8 and 12 processors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75328271"/>
              </p:ext>
            </p:extLst>
          </p:nvPr>
        </p:nvGraphicFramePr>
        <p:xfrm>
          <a:off x="838200" y="1825625"/>
          <a:ext cx="10515600" cy="453057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5196426" y="6339840"/>
            <a:ext cx="2116541" cy="461665"/>
          </a:xfrm>
          <a:prstGeom prst="rect">
            <a:avLst/>
          </a:prstGeom>
          <a:noFill/>
        </p:spPr>
        <p:txBody>
          <a:bodyPr wrap="none" rtlCol="0">
            <a:spAutoFit/>
          </a:bodyPr>
          <a:lstStyle/>
          <a:p>
            <a:r>
              <a:rPr lang="en-US" sz="2400" dirty="0" smtClean="0"/>
              <a:t>Higher is better</a:t>
            </a:r>
            <a:endParaRPr lang="en-US" sz="2400" dirty="0"/>
          </a:p>
        </p:txBody>
      </p:sp>
    </p:spTree>
    <p:extLst>
      <p:ext uri="{BB962C8B-B14F-4D97-AF65-F5344CB8AC3E}">
        <p14:creationId xmlns:p14="http://schemas.microsoft.com/office/powerpoint/2010/main" val="160906335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Fileserver 1, 4, 8, 12 processors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73312037"/>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5196426" y="6339840"/>
            <a:ext cx="2116541" cy="461665"/>
          </a:xfrm>
          <a:prstGeom prst="rect">
            <a:avLst/>
          </a:prstGeom>
          <a:noFill/>
        </p:spPr>
        <p:txBody>
          <a:bodyPr wrap="none" rtlCol="0">
            <a:spAutoFit/>
          </a:bodyPr>
          <a:lstStyle/>
          <a:p>
            <a:r>
              <a:rPr lang="en-US" sz="2400" dirty="0" smtClean="0"/>
              <a:t>Higher is better</a:t>
            </a:r>
            <a:endParaRPr lang="en-US" sz="2400" dirty="0"/>
          </a:p>
        </p:txBody>
      </p:sp>
    </p:spTree>
    <p:extLst>
      <p:ext uri="{BB962C8B-B14F-4D97-AF65-F5344CB8AC3E}">
        <p14:creationId xmlns:p14="http://schemas.microsoft.com/office/powerpoint/2010/main" val="34747236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l</a:t>
            </a:r>
            <a:r>
              <a:rPr lang="en-US" dirty="0" err="1" smtClean="0"/>
              <a:t>mbench</a:t>
            </a:r>
            <a:r>
              <a:rPr lang="en-US" dirty="0" smtClean="0"/>
              <a:t> fork operations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2854790"/>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5196426" y="6339840"/>
            <a:ext cx="2054922" cy="461665"/>
          </a:xfrm>
          <a:prstGeom prst="rect">
            <a:avLst/>
          </a:prstGeom>
          <a:noFill/>
        </p:spPr>
        <p:txBody>
          <a:bodyPr wrap="none" rtlCol="0">
            <a:spAutoFit/>
          </a:bodyPr>
          <a:lstStyle/>
          <a:p>
            <a:r>
              <a:rPr lang="en-US" sz="2400" dirty="0" smtClean="0"/>
              <a:t>Lower is better</a:t>
            </a:r>
            <a:endParaRPr lang="en-US" sz="2400" dirty="0"/>
          </a:p>
        </p:txBody>
      </p:sp>
    </p:spTree>
    <p:extLst>
      <p:ext uri="{BB962C8B-B14F-4D97-AF65-F5344CB8AC3E}">
        <p14:creationId xmlns:p14="http://schemas.microsoft.com/office/powerpoint/2010/main" val="34240313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alpha val="84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Number of Dispatcher Exits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70034958"/>
              </p:ext>
            </p:extLst>
          </p:nvPr>
        </p:nvGraphicFramePr>
        <p:xfrm>
          <a:off x="602166" y="1825625"/>
          <a:ext cx="10832381" cy="3215154"/>
        </p:xfrm>
        <a:graphic>
          <a:graphicData uri="http://schemas.openxmlformats.org/drawingml/2006/table">
            <a:tbl>
              <a:tblPr firstRow="1" bandRow="1">
                <a:tableStyleId>{5C22544A-7EE6-4342-B048-85BDC9FD1C3A}</a:tableStyleId>
              </a:tblPr>
              <a:tblGrid>
                <a:gridCol w="1806497"/>
                <a:gridCol w="208280"/>
                <a:gridCol w="1919240"/>
                <a:gridCol w="2434076"/>
                <a:gridCol w="208280"/>
                <a:gridCol w="1936384"/>
                <a:gridCol w="2319624"/>
              </a:tblGrid>
              <a:tr h="662697">
                <a:tc>
                  <a:txBody>
                    <a:bodyPr/>
                    <a:lstStyle/>
                    <a:p>
                      <a:endParaRPr lang="en-US" sz="2800" dirty="0"/>
                    </a:p>
                  </a:txBody>
                  <a:tcPr/>
                </a:tc>
                <a:tc>
                  <a:txBody>
                    <a:bodyPr/>
                    <a:lstStyle/>
                    <a:p>
                      <a:endParaRPr lang="en-US" sz="2800" dirty="0"/>
                    </a:p>
                  </a:txBody>
                  <a:tcPr>
                    <a:solidFill>
                      <a:schemeClr val="bg1"/>
                    </a:solidFill>
                  </a:tcPr>
                </a:tc>
                <a:tc gridSpan="2">
                  <a:txBody>
                    <a:bodyPr/>
                    <a:lstStyle/>
                    <a:p>
                      <a:pPr algn="ctr"/>
                      <a:r>
                        <a:rPr lang="en-US" sz="2800" dirty="0" smtClean="0"/>
                        <a:t>Without call/ret optimization</a:t>
                      </a:r>
                    </a:p>
                  </a:txBody>
                  <a:tcPr/>
                </a:tc>
                <a:tc hMerge="1">
                  <a:txBody>
                    <a:bodyPr/>
                    <a:lstStyle/>
                    <a:p>
                      <a:pPr algn="ctr"/>
                      <a:endParaRPr lang="en-US" sz="2800" dirty="0" smtClean="0"/>
                    </a:p>
                  </a:txBody>
                  <a:tcPr/>
                </a:tc>
                <a:tc>
                  <a:txBody>
                    <a:bodyPr/>
                    <a:lstStyle/>
                    <a:p>
                      <a:pPr algn="ctr"/>
                      <a:endParaRPr lang="en-US" sz="2800" dirty="0" smtClean="0"/>
                    </a:p>
                  </a:txBody>
                  <a:tcPr>
                    <a:solidFill>
                      <a:schemeClr val="bg1">
                        <a:alpha val="75000"/>
                      </a:schemeClr>
                    </a:solidFill>
                  </a:tcPr>
                </a:tc>
                <a:tc gridSpan="2">
                  <a:txBody>
                    <a:bodyPr/>
                    <a:lstStyle/>
                    <a:p>
                      <a:pPr algn="ctr"/>
                      <a:r>
                        <a:rPr lang="en-US" sz="2800" dirty="0" smtClean="0"/>
                        <a:t>With call/ret optimization</a:t>
                      </a:r>
                    </a:p>
                  </a:txBody>
                  <a:tcPr/>
                </a:tc>
                <a:tc hMerge="1">
                  <a:txBody>
                    <a:bodyPr/>
                    <a:lstStyle/>
                    <a:p>
                      <a:pPr algn="ctr"/>
                      <a:endParaRPr lang="en-US" sz="2800" dirty="0" smtClean="0"/>
                    </a:p>
                  </a:txBody>
                  <a:tcPr/>
                </a:tc>
              </a:tr>
              <a:tr h="662697">
                <a:tc>
                  <a:txBody>
                    <a:bodyPr/>
                    <a:lstStyle/>
                    <a:p>
                      <a:endParaRPr lang="en-US" sz="2800" dirty="0"/>
                    </a:p>
                  </a:txBody>
                  <a:tcPr/>
                </a:tc>
                <a:tc>
                  <a:txBody>
                    <a:bodyPr/>
                    <a:lstStyle/>
                    <a:p>
                      <a:endParaRPr lang="en-US" sz="2800" dirty="0"/>
                    </a:p>
                  </a:txBody>
                  <a:tcPr>
                    <a:solidFill>
                      <a:schemeClr val="bg1"/>
                    </a:solidFill>
                  </a:tcPr>
                </a:tc>
                <a:tc>
                  <a:txBody>
                    <a:bodyPr/>
                    <a:lstStyle/>
                    <a:p>
                      <a:r>
                        <a:rPr lang="en-US" sz="2800" dirty="0" smtClean="0"/>
                        <a:t>Instructions</a:t>
                      </a:r>
                    </a:p>
                  </a:txBody>
                  <a:tcPr/>
                </a:tc>
                <a:tc>
                  <a:txBody>
                    <a:bodyPr/>
                    <a:lstStyle/>
                    <a:p>
                      <a:pPr algn="ctr"/>
                      <a:r>
                        <a:rPr lang="en-US" sz="2800" dirty="0" smtClean="0"/>
                        <a:t>Dispatcher Exits</a:t>
                      </a:r>
                    </a:p>
                  </a:txBody>
                  <a:tcPr/>
                </a:tc>
                <a:tc>
                  <a:txBody>
                    <a:bodyPr/>
                    <a:lstStyle/>
                    <a:p>
                      <a:pPr algn="ctr"/>
                      <a:endParaRPr lang="en-US" sz="2800" dirty="0"/>
                    </a:p>
                  </a:txBody>
                  <a:tcPr>
                    <a:solidFill>
                      <a:schemeClr val="bg1">
                        <a:alpha val="75000"/>
                      </a:schemeClr>
                    </a:solidFill>
                  </a:tcPr>
                </a:tc>
                <a:tc>
                  <a:txBody>
                    <a:bodyPr/>
                    <a:lstStyle/>
                    <a:p>
                      <a:r>
                        <a:rPr lang="en-US" sz="2800" dirty="0" smtClean="0"/>
                        <a:t>Instructions</a:t>
                      </a:r>
                    </a:p>
                  </a:txBody>
                  <a:tcPr/>
                </a:tc>
                <a:tc>
                  <a:txBody>
                    <a:bodyPr/>
                    <a:lstStyle/>
                    <a:p>
                      <a:pPr algn="ctr"/>
                      <a:r>
                        <a:rPr lang="en-US" sz="2800" dirty="0" smtClean="0"/>
                        <a:t>Dispatcher Exits</a:t>
                      </a:r>
                    </a:p>
                  </a:txBody>
                  <a:tcPr/>
                </a:tc>
              </a:tr>
              <a:tr h="662697">
                <a:tc>
                  <a:txBody>
                    <a:bodyPr/>
                    <a:lstStyle/>
                    <a:p>
                      <a:r>
                        <a:rPr lang="en-US" sz="2800" dirty="0" smtClean="0"/>
                        <a:t>Apache</a:t>
                      </a:r>
                      <a:endParaRPr lang="en-US" sz="2800" dirty="0"/>
                    </a:p>
                  </a:txBody>
                  <a:tcPr/>
                </a:tc>
                <a:tc>
                  <a:txBody>
                    <a:bodyPr/>
                    <a:lstStyle/>
                    <a:p>
                      <a:endParaRPr lang="en-US" sz="2800" dirty="0"/>
                    </a:p>
                  </a:txBody>
                  <a:tcPr>
                    <a:solidFill>
                      <a:schemeClr val="bg1"/>
                    </a:solidFill>
                  </a:tcPr>
                </a:tc>
                <a:tc>
                  <a:txBody>
                    <a:bodyPr/>
                    <a:lstStyle/>
                    <a:p>
                      <a:pPr algn="ctr"/>
                      <a:r>
                        <a:rPr lang="en-US" sz="2800" dirty="0" smtClean="0"/>
                        <a:t>56 b</a:t>
                      </a:r>
                      <a:endParaRPr lang="en-US" sz="2800" dirty="0"/>
                    </a:p>
                  </a:txBody>
                  <a:tcPr/>
                </a:tc>
                <a:tc>
                  <a:txBody>
                    <a:bodyPr/>
                    <a:lstStyle/>
                    <a:p>
                      <a:pPr algn="ctr"/>
                      <a:r>
                        <a:rPr lang="en-US" sz="2800" dirty="0" smtClean="0"/>
                        <a:t>7</a:t>
                      </a:r>
                      <a:r>
                        <a:rPr lang="en-US" sz="2800" baseline="0" dirty="0" smtClean="0"/>
                        <a:t> m</a:t>
                      </a:r>
                      <a:endParaRPr lang="en-US" sz="2800" dirty="0"/>
                    </a:p>
                  </a:txBody>
                  <a:tcPr/>
                </a:tc>
                <a:tc>
                  <a:txBody>
                    <a:bodyPr/>
                    <a:lstStyle/>
                    <a:p>
                      <a:pPr algn="ctr"/>
                      <a:endParaRPr lang="en-US" sz="2800" dirty="0"/>
                    </a:p>
                  </a:txBody>
                  <a:tcPr>
                    <a:solidFill>
                      <a:schemeClr val="bg1">
                        <a:alpha val="75000"/>
                      </a:schemeClr>
                    </a:solidFill>
                  </a:tcPr>
                </a:tc>
                <a:tc>
                  <a:txBody>
                    <a:bodyPr/>
                    <a:lstStyle/>
                    <a:p>
                      <a:pPr algn="ctr"/>
                      <a:r>
                        <a:rPr lang="en-US" sz="2800" dirty="0" smtClean="0"/>
                        <a:t>59 b</a:t>
                      </a:r>
                      <a:endParaRPr lang="en-US" sz="2800" dirty="0"/>
                    </a:p>
                  </a:txBody>
                  <a:tcPr/>
                </a:tc>
                <a:tc>
                  <a:txBody>
                    <a:bodyPr/>
                    <a:lstStyle/>
                    <a:p>
                      <a:pPr algn="ctr"/>
                      <a:r>
                        <a:rPr lang="en-US" sz="2800" dirty="0" smtClean="0"/>
                        <a:t>125</a:t>
                      </a:r>
                      <a:endParaRPr lang="en-US" sz="2800" dirty="0"/>
                    </a:p>
                  </a:txBody>
                  <a:tcPr/>
                </a:tc>
              </a:tr>
              <a:tr h="662697">
                <a:tc>
                  <a:txBody>
                    <a:bodyPr/>
                    <a:lstStyle/>
                    <a:p>
                      <a:r>
                        <a:rPr lang="en-US" sz="2800" dirty="0" smtClean="0"/>
                        <a:t>Linux</a:t>
                      </a:r>
                      <a:r>
                        <a:rPr lang="en-US" sz="2800" baseline="0" dirty="0" smtClean="0"/>
                        <a:t> Build</a:t>
                      </a:r>
                      <a:endParaRPr lang="en-US" sz="2800" dirty="0"/>
                    </a:p>
                  </a:txBody>
                  <a:tcPr/>
                </a:tc>
                <a:tc>
                  <a:txBody>
                    <a:bodyPr/>
                    <a:lstStyle/>
                    <a:p>
                      <a:endParaRPr lang="en-US" sz="2800" dirty="0"/>
                    </a:p>
                  </a:txBody>
                  <a:tcPr>
                    <a:solidFill>
                      <a:schemeClr val="bg1"/>
                    </a:solidFill>
                  </a:tcPr>
                </a:tc>
                <a:tc>
                  <a:txBody>
                    <a:bodyPr/>
                    <a:lstStyle/>
                    <a:p>
                      <a:pPr algn="ctr"/>
                      <a:r>
                        <a:rPr lang="en-US" sz="2800" dirty="0" smtClean="0"/>
                        <a:t>570 b</a:t>
                      </a:r>
                      <a:endParaRPr lang="en-US" sz="2800" dirty="0"/>
                    </a:p>
                  </a:txBody>
                  <a:tcPr/>
                </a:tc>
                <a:tc>
                  <a:txBody>
                    <a:bodyPr/>
                    <a:lstStyle/>
                    <a:p>
                      <a:pPr algn="ctr"/>
                      <a:r>
                        <a:rPr lang="en-US" sz="2800" dirty="0" smtClean="0"/>
                        <a:t>72 m</a:t>
                      </a:r>
                      <a:endParaRPr lang="en-US" sz="2800" dirty="0"/>
                    </a:p>
                  </a:txBody>
                  <a:tcPr/>
                </a:tc>
                <a:tc>
                  <a:txBody>
                    <a:bodyPr/>
                    <a:lstStyle/>
                    <a:p>
                      <a:endParaRPr lang="en-US" dirty="0"/>
                    </a:p>
                  </a:txBody>
                  <a:tcPr>
                    <a:solidFill>
                      <a:schemeClr val="bg1">
                        <a:alpha val="75000"/>
                      </a:schemeClr>
                    </a:solidFill>
                  </a:tcPr>
                </a:tc>
                <a:tc>
                  <a:txBody>
                    <a:bodyPr/>
                    <a:lstStyle/>
                    <a:p>
                      <a:pPr algn="ctr"/>
                      <a:r>
                        <a:rPr lang="en-US" sz="2800" dirty="0" smtClean="0"/>
                        <a:t>590 b</a:t>
                      </a:r>
                      <a:endParaRPr lang="en-US" sz="2800" dirty="0"/>
                    </a:p>
                  </a:txBody>
                  <a:tcPr/>
                </a:tc>
                <a:tc>
                  <a:txBody>
                    <a:bodyPr/>
                    <a:lstStyle/>
                    <a:p>
                      <a:pPr algn="ctr"/>
                      <a:r>
                        <a:rPr lang="en-US" sz="2800" dirty="0" smtClean="0"/>
                        <a:t>33059</a:t>
                      </a:r>
                      <a:endParaRPr lang="en-US" sz="2800" dirty="0"/>
                    </a:p>
                  </a:txBody>
                  <a:tcPr/>
                </a:tc>
              </a:tr>
            </a:tbl>
          </a:graphicData>
        </a:graphic>
      </p:graphicFrame>
      <p:sp>
        <p:nvSpPr>
          <p:cNvPr id="3" name="TextBox 2"/>
          <p:cNvSpPr txBox="1"/>
          <p:nvPr/>
        </p:nvSpPr>
        <p:spPr>
          <a:xfrm>
            <a:off x="5192547" y="5397190"/>
            <a:ext cx="1806905" cy="954107"/>
          </a:xfrm>
          <a:prstGeom prst="rect">
            <a:avLst/>
          </a:prstGeom>
          <a:noFill/>
        </p:spPr>
        <p:txBody>
          <a:bodyPr wrap="none" rtlCol="0">
            <a:spAutoFit/>
          </a:bodyPr>
          <a:lstStyle/>
          <a:p>
            <a:r>
              <a:rPr lang="en-US" sz="2800" dirty="0"/>
              <a:t>m</a:t>
            </a:r>
            <a:r>
              <a:rPr lang="en-US" sz="2800" dirty="0" smtClean="0"/>
              <a:t> = million</a:t>
            </a:r>
          </a:p>
          <a:p>
            <a:r>
              <a:rPr lang="en-US" sz="2800" dirty="0" smtClean="0"/>
              <a:t>b  =  billion</a:t>
            </a:r>
            <a:endParaRPr lang="en-US" sz="2800" dirty="0"/>
          </a:p>
        </p:txBody>
      </p:sp>
    </p:spTree>
    <p:extLst>
      <p:ext uri="{BB962C8B-B14F-4D97-AF65-F5344CB8AC3E}">
        <p14:creationId xmlns:p14="http://schemas.microsoft.com/office/powerpoint/2010/main" val="7049040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Applications</a:t>
            </a:r>
            <a:endParaRPr lang="en-US" dirty="0"/>
          </a:p>
        </p:txBody>
      </p:sp>
      <p:sp>
        <p:nvSpPr>
          <p:cNvPr id="3" name="Content Placeholder 2"/>
          <p:cNvSpPr>
            <a:spLocks noGrp="1"/>
          </p:cNvSpPr>
          <p:nvPr>
            <p:ph idx="1"/>
          </p:nvPr>
        </p:nvSpPr>
        <p:spPr/>
        <p:txBody>
          <a:bodyPr/>
          <a:lstStyle/>
          <a:p>
            <a:r>
              <a:rPr lang="en-US" dirty="0" smtClean="0"/>
              <a:t>We implemented Shadow Memory for a Linux guest</a:t>
            </a:r>
          </a:p>
          <a:p>
            <a:pPr lvl="1"/>
            <a:r>
              <a:rPr lang="en-US" dirty="0" smtClean="0"/>
              <a:t>Identifies the CPU-private (read/write) and CPU-shared (read/write) bytes in kernel address space</a:t>
            </a:r>
          </a:p>
          <a:p>
            <a:endParaRPr lang="en-US" dirty="0" smtClean="0"/>
          </a:p>
          <a:p>
            <a:r>
              <a:rPr lang="en-US" dirty="0" smtClean="0"/>
              <a:t>Overheads range from 20% - 300%</a:t>
            </a:r>
          </a:p>
          <a:p>
            <a:endParaRPr lang="en-US" dirty="0" smtClean="0"/>
          </a:p>
          <a:p>
            <a:r>
              <a:rPr lang="en-US" dirty="0" smtClean="0"/>
              <a:t>Significant improvement over the 10x overheads reported in DRK</a:t>
            </a:r>
            <a:endParaRPr lang="en-US" dirty="0"/>
          </a:p>
        </p:txBody>
      </p:sp>
    </p:spTree>
    <p:extLst>
      <p:ext uri="{BB962C8B-B14F-4D97-AF65-F5344CB8AC3E}">
        <p14:creationId xmlns:p14="http://schemas.microsoft.com/office/powerpoint/2010/main" val="4543492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Summary and Conclusion</a:t>
            </a:r>
            <a:endParaRPr lang="en-US" dirty="0"/>
          </a:p>
        </p:txBody>
      </p:sp>
      <p:sp>
        <p:nvSpPr>
          <p:cNvPr id="3" name="Content Placeholder 2"/>
          <p:cNvSpPr>
            <a:spLocks noGrp="1"/>
          </p:cNvSpPr>
          <p:nvPr>
            <p:ph idx="1"/>
          </p:nvPr>
        </p:nvSpPr>
        <p:spPr/>
        <p:txBody>
          <a:bodyPr>
            <a:normAutofit/>
          </a:bodyPr>
          <a:lstStyle/>
          <a:p>
            <a:r>
              <a:rPr lang="en-US" dirty="0" smtClean="0"/>
              <a:t>Avoid back-and-forth translation between native and translated values of interrupted PC</a:t>
            </a:r>
          </a:p>
          <a:p>
            <a:r>
              <a:rPr lang="en-US" dirty="0" smtClean="0"/>
              <a:t>Relax precision requirements on exceptions and interrupts</a:t>
            </a:r>
          </a:p>
          <a:p>
            <a:r>
              <a:rPr lang="en-US" dirty="0" smtClean="0"/>
              <a:t>Use cache-aware layout for the code cache</a:t>
            </a:r>
          </a:p>
          <a:p>
            <a:r>
              <a:rPr lang="en-US" dirty="0" smtClean="0"/>
              <a:t>Use identity translations for the function call/ret instructions</a:t>
            </a:r>
          </a:p>
          <a:p>
            <a:endParaRPr lang="en-US" dirty="0"/>
          </a:p>
          <a:p>
            <a:pPr marL="0" indent="0" algn="ctr">
              <a:buNone/>
            </a:pPr>
            <a:r>
              <a:rPr lang="en-US" dirty="0" smtClean="0">
                <a:solidFill>
                  <a:schemeClr val="accent1">
                    <a:lumMod val="50000"/>
                  </a:schemeClr>
                </a:solidFill>
              </a:rPr>
              <a:t>Near-Native performance DBT implementation for unmodified Linux</a:t>
            </a:r>
          </a:p>
          <a:p>
            <a:pPr marL="0" indent="0" algn="ctr">
              <a:buNone/>
            </a:pPr>
            <a:r>
              <a:rPr lang="en-US" dirty="0" smtClean="0">
                <a:solidFill>
                  <a:schemeClr val="accent1">
                    <a:lumMod val="50000"/>
                  </a:schemeClr>
                </a:solidFill>
              </a:rPr>
              <a:t>Availability: https://github.com/piyus/btkernel</a:t>
            </a:r>
          </a:p>
        </p:txBody>
      </p:sp>
    </p:spTree>
    <p:extLst>
      <p:ext uri="{BB962C8B-B14F-4D97-AF65-F5344CB8AC3E}">
        <p14:creationId xmlns:p14="http://schemas.microsoft.com/office/powerpoint/2010/main" val="29951526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720" y="2696845"/>
            <a:ext cx="10515600" cy="1325563"/>
          </a:xfrm>
        </p:spPr>
        <p:txBody>
          <a:bodyPr/>
          <a:lstStyle/>
          <a:p>
            <a:pPr algn="ctr"/>
            <a:r>
              <a:rPr lang="en-US" dirty="0" smtClean="0"/>
              <a:t>Thank You.</a:t>
            </a:r>
            <a:endParaRPr lang="en-US" dirty="0"/>
          </a:p>
        </p:txBody>
      </p:sp>
    </p:spTree>
    <p:extLst>
      <p:ext uri="{BB962C8B-B14F-4D97-AF65-F5344CB8AC3E}">
        <p14:creationId xmlns:p14="http://schemas.microsoft.com/office/powerpoint/2010/main" val="2940896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DBT Overheads</a:t>
            </a:r>
            <a:endParaRPr lang="en-US" dirty="0"/>
          </a:p>
        </p:txBody>
      </p:sp>
      <p:sp>
        <p:nvSpPr>
          <p:cNvPr id="3" name="Content Placeholder 2"/>
          <p:cNvSpPr>
            <a:spLocks noGrp="1"/>
          </p:cNvSpPr>
          <p:nvPr>
            <p:ph idx="1"/>
          </p:nvPr>
        </p:nvSpPr>
        <p:spPr>
          <a:xfrm>
            <a:off x="838200" y="1825625"/>
            <a:ext cx="10515600" cy="4714660"/>
          </a:xfrm>
        </p:spPr>
        <p:txBody>
          <a:bodyPr>
            <a:normAutofit/>
          </a:bodyPr>
          <a:lstStyle/>
          <a:p>
            <a:r>
              <a:rPr lang="en-US" dirty="0" smtClean="0"/>
              <a:t>User-level DBT well understood</a:t>
            </a:r>
          </a:p>
          <a:p>
            <a:pPr lvl="1"/>
            <a:r>
              <a:rPr lang="en-US" dirty="0" smtClean="0"/>
              <a:t>Near-native performance for application-level workloads</a:t>
            </a:r>
          </a:p>
          <a:p>
            <a:pPr lvl="1"/>
            <a:endParaRPr lang="en-US" dirty="0"/>
          </a:p>
          <a:p>
            <a:r>
              <a:rPr lang="en-US" dirty="0" smtClean="0"/>
              <a:t>DBT for the Kernel requires more mechanisms</a:t>
            </a:r>
          </a:p>
          <a:p>
            <a:pPr lvl="1"/>
            <a:r>
              <a:rPr lang="en-US" dirty="0" smtClean="0"/>
              <a:t>Efficiently handling exceptions</a:t>
            </a:r>
            <a:r>
              <a:rPr lang="en-US" dirty="0"/>
              <a:t> </a:t>
            </a:r>
            <a:r>
              <a:rPr lang="en-US" dirty="0" smtClean="0"/>
              <a:t>and interrupts</a:t>
            </a:r>
            <a:endParaRPr lang="en-US" dirty="0"/>
          </a:p>
          <a:p>
            <a:pPr lvl="1"/>
            <a:r>
              <a:rPr lang="en-US" dirty="0" smtClean="0"/>
              <a:t>Case studies:</a:t>
            </a:r>
          </a:p>
          <a:p>
            <a:pPr lvl="2"/>
            <a:r>
              <a:rPr lang="en-US" dirty="0" smtClean="0"/>
              <a:t>VMware’s Software Virtualization</a:t>
            </a:r>
          </a:p>
          <a:p>
            <a:pPr lvl="2"/>
            <a:r>
              <a:rPr lang="en-US" dirty="0" err="1" smtClean="0"/>
              <a:t>DynamoRio</a:t>
            </a:r>
            <a:r>
              <a:rPr lang="en-US" dirty="0" smtClean="0"/>
              <a:t>-Kernel (DRK)    [ASPLOS ’12</a:t>
            </a:r>
            <a:r>
              <a:rPr lang="en-US" dirty="0"/>
              <a:t>]</a:t>
            </a:r>
            <a:endParaRPr lang="en-US" dirty="0" smtClean="0"/>
          </a:p>
        </p:txBody>
      </p:sp>
    </p:spTree>
    <p:extLst>
      <p:ext uri="{BB962C8B-B14F-4D97-AF65-F5344CB8AC3E}">
        <p14:creationId xmlns:p14="http://schemas.microsoft.com/office/powerpoint/2010/main" val="484798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13"/>
            <a:ext cx="10515600" cy="1325563"/>
          </a:xfrm>
        </p:spPr>
        <p:txBody>
          <a:bodyPr/>
          <a:lstStyle/>
          <a:p>
            <a:pPr algn="ctr"/>
            <a:r>
              <a:rPr lang="en-US" dirty="0" smtClean="0"/>
              <a:t>Interposition on Starting (Entry) Points</a:t>
            </a:r>
            <a:endParaRPr lang="en-US" dirty="0"/>
          </a:p>
        </p:txBody>
      </p:sp>
      <p:grpSp>
        <p:nvGrpSpPr>
          <p:cNvPr id="44" name="Group 43"/>
          <p:cNvGrpSpPr/>
          <p:nvPr/>
        </p:nvGrpSpPr>
        <p:grpSpPr>
          <a:xfrm>
            <a:off x="2594531" y="1970233"/>
            <a:ext cx="7955996" cy="4174089"/>
            <a:chOff x="2594531" y="1970233"/>
            <a:chExt cx="7955996" cy="4174089"/>
          </a:xfrm>
        </p:grpSpPr>
        <p:sp>
          <p:nvSpPr>
            <p:cNvPr id="45" name="Rectangle 44"/>
            <p:cNvSpPr/>
            <p:nvPr/>
          </p:nvSpPr>
          <p:spPr>
            <a:xfrm>
              <a:off x="3759415" y="2785662"/>
              <a:ext cx="2655277" cy="5240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Dispatcher</a:t>
              </a:r>
              <a:endParaRPr lang="en-US" dirty="0">
                <a:solidFill>
                  <a:schemeClr val="tx1"/>
                </a:solidFill>
              </a:endParaRPr>
            </a:p>
          </p:txBody>
        </p:sp>
        <p:cxnSp>
          <p:nvCxnSpPr>
            <p:cNvPr id="46" name="Straight Arrow Connector 45"/>
            <p:cNvCxnSpPr>
              <a:stCxn id="45" idx="2"/>
              <a:endCxn id="48" idx="0"/>
            </p:cNvCxnSpPr>
            <p:nvPr/>
          </p:nvCxnSpPr>
          <p:spPr>
            <a:xfrm flipH="1">
              <a:off x="5087053" y="3309684"/>
              <a:ext cx="1" cy="52402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endCxn id="45" idx="0"/>
            </p:cNvCxnSpPr>
            <p:nvPr/>
          </p:nvCxnSpPr>
          <p:spPr>
            <a:xfrm>
              <a:off x="5087052" y="2462105"/>
              <a:ext cx="2" cy="32355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8" name="Flowchart: Decision 47"/>
            <p:cNvSpPr/>
            <p:nvPr/>
          </p:nvSpPr>
          <p:spPr>
            <a:xfrm>
              <a:off x="3676766" y="3833706"/>
              <a:ext cx="2820573" cy="1016391"/>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cached?</a:t>
              </a:r>
              <a:endParaRPr lang="en-US" dirty="0">
                <a:solidFill>
                  <a:schemeClr val="tx1"/>
                </a:solidFill>
              </a:endParaRPr>
            </a:p>
          </p:txBody>
        </p:sp>
        <p:cxnSp>
          <p:nvCxnSpPr>
            <p:cNvPr id="49" name="Straight Arrow Connector 48"/>
            <p:cNvCxnSpPr/>
            <p:nvPr/>
          </p:nvCxnSpPr>
          <p:spPr>
            <a:xfrm flipH="1">
              <a:off x="5087052" y="4850097"/>
              <a:ext cx="2" cy="52402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3759413" y="5412805"/>
              <a:ext cx="2655277" cy="7315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Execute from</a:t>
              </a:r>
            </a:p>
            <a:p>
              <a:pPr algn="ctr"/>
              <a:r>
                <a:rPr lang="en-US" sz="2800" dirty="0" smtClean="0">
                  <a:solidFill>
                    <a:schemeClr val="tx1"/>
                  </a:solidFill>
                </a:rPr>
                <a:t>Code Cache</a:t>
              </a:r>
              <a:endParaRPr lang="en-US" dirty="0">
                <a:solidFill>
                  <a:schemeClr val="tx1"/>
                </a:solidFill>
              </a:endParaRPr>
            </a:p>
          </p:txBody>
        </p:sp>
        <p:sp>
          <p:nvSpPr>
            <p:cNvPr id="51" name="TextBox 50"/>
            <p:cNvSpPr txBox="1"/>
            <p:nvPr/>
          </p:nvSpPr>
          <p:spPr>
            <a:xfrm>
              <a:off x="4645839" y="1970233"/>
              <a:ext cx="882421" cy="523220"/>
            </a:xfrm>
            <a:prstGeom prst="rect">
              <a:avLst/>
            </a:prstGeom>
            <a:noFill/>
          </p:spPr>
          <p:txBody>
            <a:bodyPr wrap="none" rtlCol="0">
              <a:spAutoFit/>
            </a:bodyPr>
            <a:lstStyle/>
            <a:p>
              <a:r>
                <a:rPr lang="en-US" sz="2800" dirty="0" smtClean="0"/>
                <a:t>Start</a:t>
              </a:r>
              <a:endParaRPr lang="en-US" dirty="0"/>
            </a:p>
          </p:txBody>
        </p:sp>
        <p:sp>
          <p:nvSpPr>
            <p:cNvPr id="52" name="Freeform 51"/>
            <p:cNvSpPr/>
            <p:nvPr/>
          </p:nvSpPr>
          <p:spPr>
            <a:xfrm>
              <a:off x="2594531" y="3049431"/>
              <a:ext cx="1175434" cy="2725615"/>
            </a:xfrm>
            <a:custGeom>
              <a:avLst/>
              <a:gdLst>
                <a:gd name="connsiteX0" fmla="*/ 1140265 w 1175434"/>
                <a:gd name="connsiteY0" fmla="*/ 2725615 h 2725615"/>
                <a:gd name="connsiteX1" fmla="*/ 190696 w 1175434"/>
                <a:gd name="connsiteY1" fmla="*/ 1969477 h 2725615"/>
                <a:gd name="connsiteX2" fmla="*/ 85188 w 1175434"/>
                <a:gd name="connsiteY2" fmla="*/ 545123 h 2725615"/>
                <a:gd name="connsiteX3" fmla="*/ 1175434 w 1175434"/>
                <a:gd name="connsiteY3" fmla="*/ 0 h 2725615"/>
              </a:gdLst>
              <a:ahLst/>
              <a:cxnLst>
                <a:cxn ang="0">
                  <a:pos x="connsiteX0" y="connsiteY0"/>
                </a:cxn>
                <a:cxn ang="0">
                  <a:pos x="connsiteX1" y="connsiteY1"/>
                </a:cxn>
                <a:cxn ang="0">
                  <a:pos x="connsiteX2" y="connsiteY2"/>
                </a:cxn>
                <a:cxn ang="0">
                  <a:pos x="connsiteX3" y="connsiteY3"/>
                </a:cxn>
              </a:cxnLst>
              <a:rect l="l" t="t" r="r" b="b"/>
              <a:pathLst>
                <a:path w="1175434" h="2725615">
                  <a:moveTo>
                    <a:pt x="1140265" y="2725615"/>
                  </a:moveTo>
                  <a:cubicBezTo>
                    <a:pt x="753403" y="2529253"/>
                    <a:pt x="366542" y="2332892"/>
                    <a:pt x="190696" y="1969477"/>
                  </a:cubicBezTo>
                  <a:cubicBezTo>
                    <a:pt x="14850" y="1606062"/>
                    <a:pt x="-78935" y="873369"/>
                    <a:pt x="85188" y="545123"/>
                  </a:cubicBezTo>
                  <a:cubicBezTo>
                    <a:pt x="249311" y="216877"/>
                    <a:pt x="712372" y="108438"/>
                    <a:pt x="1175434" y="0"/>
                  </a:cubicBezTo>
                </a:path>
              </a:pathLst>
            </a:custGeom>
            <a:noFill/>
            <a:ln>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7579574" y="4083658"/>
              <a:ext cx="2926080" cy="5164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Translate Block</a:t>
              </a:r>
              <a:endParaRPr lang="en-US" sz="2800" dirty="0">
                <a:solidFill>
                  <a:schemeClr val="tx1"/>
                </a:solidFill>
              </a:endParaRPr>
            </a:p>
          </p:txBody>
        </p:sp>
        <p:cxnSp>
          <p:nvCxnSpPr>
            <p:cNvPr id="54" name="Straight Arrow Connector 53"/>
            <p:cNvCxnSpPr>
              <a:stCxn id="48" idx="3"/>
              <a:endCxn id="53" idx="1"/>
            </p:cNvCxnSpPr>
            <p:nvPr/>
          </p:nvCxnSpPr>
          <p:spPr>
            <a:xfrm flipV="1">
              <a:off x="6497339" y="4341901"/>
              <a:ext cx="108223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8346897" y="2691497"/>
              <a:ext cx="1665392" cy="461665"/>
            </a:xfrm>
            <a:prstGeom prst="rect">
              <a:avLst/>
            </a:prstGeom>
            <a:noFill/>
          </p:spPr>
          <p:txBody>
            <a:bodyPr wrap="none" rtlCol="0">
              <a:spAutoFit/>
            </a:bodyPr>
            <a:lstStyle/>
            <a:p>
              <a:r>
                <a:rPr lang="en-US" sz="2400" dirty="0" smtClean="0">
                  <a:solidFill>
                    <a:schemeClr val="accent1">
                      <a:lumMod val="75000"/>
                    </a:schemeClr>
                  </a:solidFill>
                </a:rPr>
                <a:t>Native code</a:t>
              </a:r>
              <a:endParaRPr lang="en-US" sz="2400" dirty="0">
                <a:solidFill>
                  <a:schemeClr val="accent1">
                    <a:lumMod val="75000"/>
                  </a:schemeClr>
                </a:solidFill>
              </a:endParaRPr>
            </a:p>
          </p:txBody>
        </p:sp>
        <p:sp>
          <p:nvSpPr>
            <p:cNvPr id="56" name="Down Arrow 55"/>
            <p:cNvSpPr/>
            <p:nvPr/>
          </p:nvSpPr>
          <p:spPr>
            <a:xfrm>
              <a:off x="8867359" y="3153162"/>
              <a:ext cx="624468" cy="930496"/>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p:cNvSpPr/>
            <p:nvPr/>
          </p:nvSpPr>
          <p:spPr>
            <a:xfrm>
              <a:off x="6414091" y="4616606"/>
              <a:ext cx="2743200" cy="1222457"/>
            </a:xfrm>
            <a:custGeom>
              <a:avLst/>
              <a:gdLst>
                <a:gd name="connsiteX0" fmla="*/ 2743200 w 2743200"/>
                <a:gd name="connsiteY0" fmla="*/ 0 h 1222457"/>
                <a:gd name="connsiteX1" fmla="*/ 1918010 w 2743200"/>
                <a:gd name="connsiteY1" fmla="*/ 1092819 h 1222457"/>
                <a:gd name="connsiteX2" fmla="*/ 0 w 2743200"/>
                <a:gd name="connsiteY2" fmla="*/ 1159727 h 1222457"/>
              </a:gdLst>
              <a:ahLst/>
              <a:cxnLst>
                <a:cxn ang="0">
                  <a:pos x="connsiteX0" y="connsiteY0"/>
                </a:cxn>
                <a:cxn ang="0">
                  <a:pos x="connsiteX1" y="connsiteY1"/>
                </a:cxn>
                <a:cxn ang="0">
                  <a:pos x="connsiteX2" y="connsiteY2"/>
                </a:cxn>
              </a:cxnLst>
              <a:rect l="l" t="t" r="r" b="b"/>
              <a:pathLst>
                <a:path w="2743200" h="1222457">
                  <a:moveTo>
                    <a:pt x="2743200" y="0"/>
                  </a:moveTo>
                  <a:cubicBezTo>
                    <a:pt x="2559205" y="449765"/>
                    <a:pt x="2375210" y="899531"/>
                    <a:pt x="1918010" y="1092819"/>
                  </a:cubicBezTo>
                  <a:cubicBezTo>
                    <a:pt x="1460810" y="1286107"/>
                    <a:pt x="730405" y="1222917"/>
                    <a:pt x="0" y="1159727"/>
                  </a:cubicBezTo>
                </a:path>
              </a:pathLst>
            </a:custGeom>
            <a:noFill/>
            <a:ln>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p:cNvSpPr txBox="1"/>
            <p:nvPr/>
          </p:nvSpPr>
          <p:spPr>
            <a:xfrm>
              <a:off x="7534701" y="5033760"/>
              <a:ext cx="3015826" cy="523220"/>
            </a:xfrm>
            <a:prstGeom prst="rect">
              <a:avLst/>
            </a:prstGeom>
            <a:noFill/>
          </p:spPr>
          <p:txBody>
            <a:bodyPr wrap="none" rtlCol="0">
              <a:spAutoFit/>
            </a:bodyPr>
            <a:lstStyle/>
            <a:p>
              <a:r>
                <a:rPr lang="en-US" sz="2800" dirty="0" smtClean="0"/>
                <a:t>Store in code cache</a:t>
              </a:r>
              <a:endParaRPr lang="en-US" sz="2800" dirty="0"/>
            </a:p>
          </p:txBody>
        </p:sp>
        <p:sp>
          <p:nvSpPr>
            <p:cNvPr id="59" name="TextBox 58"/>
            <p:cNvSpPr txBox="1"/>
            <p:nvPr/>
          </p:nvSpPr>
          <p:spPr>
            <a:xfrm>
              <a:off x="6722970" y="3919431"/>
              <a:ext cx="508473" cy="461665"/>
            </a:xfrm>
            <a:prstGeom prst="rect">
              <a:avLst/>
            </a:prstGeom>
            <a:noFill/>
          </p:spPr>
          <p:txBody>
            <a:bodyPr wrap="none" rtlCol="0">
              <a:spAutoFit/>
            </a:bodyPr>
            <a:lstStyle/>
            <a:p>
              <a:r>
                <a:rPr lang="en-US" sz="2400" dirty="0" smtClean="0"/>
                <a:t>no</a:t>
              </a:r>
              <a:endParaRPr lang="en-US" sz="2400" dirty="0"/>
            </a:p>
          </p:txBody>
        </p:sp>
        <p:sp>
          <p:nvSpPr>
            <p:cNvPr id="60" name="Rectangle 59"/>
            <p:cNvSpPr/>
            <p:nvPr/>
          </p:nvSpPr>
          <p:spPr>
            <a:xfrm>
              <a:off x="5141189" y="4839464"/>
              <a:ext cx="594458" cy="461665"/>
            </a:xfrm>
            <a:prstGeom prst="rect">
              <a:avLst/>
            </a:prstGeom>
          </p:spPr>
          <p:txBody>
            <a:bodyPr wrap="none">
              <a:spAutoFit/>
            </a:bodyPr>
            <a:lstStyle/>
            <a:p>
              <a:r>
                <a:rPr lang="en-US" sz="2400" dirty="0" smtClean="0"/>
                <a:t>yes</a:t>
              </a:r>
              <a:endParaRPr lang="en-US" dirty="0"/>
            </a:p>
          </p:txBody>
        </p:sp>
      </p:grpSp>
      <p:sp>
        <p:nvSpPr>
          <p:cNvPr id="7" name="Rectangle 6"/>
          <p:cNvSpPr/>
          <p:nvPr/>
        </p:nvSpPr>
        <p:spPr>
          <a:xfrm>
            <a:off x="4645839" y="1973439"/>
            <a:ext cx="882421" cy="504278"/>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Start</a:t>
            </a:r>
            <a:endParaRPr lang="en-US" dirty="0"/>
          </a:p>
        </p:txBody>
      </p:sp>
    </p:spTree>
    <p:extLst>
      <p:ext uri="{BB962C8B-B14F-4D97-AF65-F5344CB8AC3E}">
        <p14:creationId xmlns:p14="http://schemas.microsoft.com/office/powerpoint/2010/main" val="2832599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13"/>
            <a:ext cx="10515600" cy="1325563"/>
          </a:xfrm>
        </p:spPr>
        <p:txBody>
          <a:bodyPr/>
          <a:lstStyle/>
          <a:p>
            <a:pPr algn="ctr"/>
            <a:r>
              <a:rPr lang="en-US" dirty="0" smtClean="0"/>
              <a:t>IDT now points to the dispatcher</a:t>
            </a:r>
            <a:endParaRPr lang="en-US" dirty="0"/>
          </a:p>
        </p:txBody>
      </p:sp>
      <p:grpSp>
        <p:nvGrpSpPr>
          <p:cNvPr id="44" name="Group 43"/>
          <p:cNvGrpSpPr/>
          <p:nvPr/>
        </p:nvGrpSpPr>
        <p:grpSpPr>
          <a:xfrm>
            <a:off x="2594531" y="2691497"/>
            <a:ext cx="7955996" cy="3452825"/>
            <a:chOff x="2594531" y="2691497"/>
            <a:chExt cx="7955996" cy="3452825"/>
          </a:xfrm>
        </p:grpSpPr>
        <p:sp>
          <p:nvSpPr>
            <p:cNvPr id="45" name="Rectangle 44"/>
            <p:cNvSpPr/>
            <p:nvPr/>
          </p:nvSpPr>
          <p:spPr>
            <a:xfrm>
              <a:off x="3759415" y="2785662"/>
              <a:ext cx="2655277" cy="5240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Dispatcher</a:t>
              </a:r>
              <a:endParaRPr lang="en-US" dirty="0">
                <a:solidFill>
                  <a:schemeClr val="tx1"/>
                </a:solidFill>
              </a:endParaRPr>
            </a:p>
          </p:txBody>
        </p:sp>
        <p:cxnSp>
          <p:nvCxnSpPr>
            <p:cNvPr id="46" name="Straight Arrow Connector 45"/>
            <p:cNvCxnSpPr>
              <a:stCxn id="45" idx="2"/>
              <a:endCxn id="48" idx="0"/>
            </p:cNvCxnSpPr>
            <p:nvPr/>
          </p:nvCxnSpPr>
          <p:spPr>
            <a:xfrm flipH="1">
              <a:off x="5087053" y="3309684"/>
              <a:ext cx="1" cy="52402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8" name="Flowchart: Decision 47"/>
            <p:cNvSpPr/>
            <p:nvPr/>
          </p:nvSpPr>
          <p:spPr>
            <a:xfrm>
              <a:off x="3676766" y="3833706"/>
              <a:ext cx="2820573" cy="1016391"/>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cached?</a:t>
              </a:r>
              <a:endParaRPr lang="en-US" dirty="0">
                <a:solidFill>
                  <a:schemeClr val="tx1"/>
                </a:solidFill>
              </a:endParaRPr>
            </a:p>
          </p:txBody>
        </p:sp>
        <p:cxnSp>
          <p:nvCxnSpPr>
            <p:cNvPr id="49" name="Straight Arrow Connector 48"/>
            <p:cNvCxnSpPr/>
            <p:nvPr/>
          </p:nvCxnSpPr>
          <p:spPr>
            <a:xfrm flipH="1">
              <a:off x="5087052" y="4850097"/>
              <a:ext cx="2" cy="52402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3759413" y="5412805"/>
              <a:ext cx="2655277" cy="7315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Execute from</a:t>
              </a:r>
            </a:p>
            <a:p>
              <a:pPr algn="ctr"/>
              <a:r>
                <a:rPr lang="en-US" sz="2800" dirty="0" smtClean="0">
                  <a:solidFill>
                    <a:schemeClr val="tx1"/>
                  </a:solidFill>
                </a:rPr>
                <a:t>Code Cache</a:t>
              </a:r>
              <a:endParaRPr lang="en-US" dirty="0">
                <a:solidFill>
                  <a:schemeClr val="tx1"/>
                </a:solidFill>
              </a:endParaRPr>
            </a:p>
          </p:txBody>
        </p:sp>
        <p:sp>
          <p:nvSpPr>
            <p:cNvPr id="52" name="Freeform 51"/>
            <p:cNvSpPr/>
            <p:nvPr/>
          </p:nvSpPr>
          <p:spPr>
            <a:xfrm>
              <a:off x="2594531" y="3049431"/>
              <a:ext cx="1175434" cy="2725615"/>
            </a:xfrm>
            <a:custGeom>
              <a:avLst/>
              <a:gdLst>
                <a:gd name="connsiteX0" fmla="*/ 1140265 w 1175434"/>
                <a:gd name="connsiteY0" fmla="*/ 2725615 h 2725615"/>
                <a:gd name="connsiteX1" fmla="*/ 190696 w 1175434"/>
                <a:gd name="connsiteY1" fmla="*/ 1969477 h 2725615"/>
                <a:gd name="connsiteX2" fmla="*/ 85188 w 1175434"/>
                <a:gd name="connsiteY2" fmla="*/ 545123 h 2725615"/>
                <a:gd name="connsiteX3" fmla="*/ 1175434 w 1175434"/>
                <a:gd name="connsiteY3" fmla="*/ 0 h 2725615"/>
              </a:gdLst>
              <a:ahLst/>
              <a:cxnLst>
                <a:cxn ang="0">
                  <a:pos x="connsiteX0" y="connsiteY0"/>
                </a:cxn>
                <a:cxn ang="0">
                  <a:pos x="connsiteX1" y="connsiteY1"/>
                </a:cxn>
                <a:cxn ang="0">
                  <a:pos x="connsiteX2" y="connsiteY2"/>
                </a:cxn>
                <a:cxn ang="0">
                  <a:pos x="connsiteX3" y="connsiteY3"/>
                </a:cxn>
              </a:cxnLst>
              <a:rect l="l" t="t" r="r" b="b"/>
              <a:pathLst>
                <a:path w="1175434" h="2725615">
                  <a:moveTo>
                    <a:pt x="1140265" y="2725615"/>
                  </a:moveTo>
                  <a:cubicBezTo>
                    <a:pt x="753403" y="2529253"/>
                    <a:pt x="366542" y="2332892"/>
                    <a:pt x="190696" y="1969477"/>
                  </a:cubicBezTo>
                  <a:cubicBezTo>
                    <a:pt x="14850" y="1606062"/>
                    <a:pt x="-78935" y="873369"/>
                    <a:pt x="85188" y="545123"/>
                  </a:cubicBezTo>
                  <a:cubicBezTo>
                    <a:pt x="249311" y="216877"/>
                    <a:pt x="712372" y="108438"/>
                    <a:pt x="1175434" y="0"/>
                  </a:cubicBezTo>
                </a:path>
              </a:pathLst>
            </a:custGeom>
            <a:noFill/>
            <a:ln>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7579574" y="4083658"/>
              <a:ext cx="2926080" cy="5164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Translate Block</a:t>
              </a:r>
              <a:endParaRPr lang="en-US" sz="2800" dirty="0">
                <a:solidFill>
                  <a:schemeClr val="tx1"/>
                </a:solidFill>
              </a:endParaRPr>
            </a:p>
          </p:txBody>
        </p:sp>
        <p:cxnSp>
          <p:nvCxnSpPr>
            <p:cNvPr id="54" name="Straight Arrow Connector 53"/>
            <p:cNvCxnSpPr>
              <a:stCxn id="48" idx="3"/>
              <a:endCxn id="53" idx="1"/>
            </p:cNvCxnSpPr>
            <p:nvPr/>
          </p:nvCxnSpPr>
          <p:spPr>
            <a:xfrm flipV="1">
              <a:off x="6497339" y="4341901"/>
              <a:ext cx="108223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8346897" y="2691497"/>
              <a:ext cx="1665392" cy="461665"/>
            </a:xfrm>
            <a:prstGeom prst="rect">
              <a:avLst/>
            </a:prstGeom>
            <a:noFill/>
          </p:spPr>
          <p:txBody>
            <a:bodyPr wrap="none" rtlCol="0">
              <a:spAutoFit/>
            </a:bodyPr>
            <a:lstStyle/>
            <a:p>
              <a:r>
                <a:rPr lang="en-US" sz="2400" dirty="0" smtClean="0">
                  <a:solidFill>
                    <a:schemeClr val="accent1">
                      <a:lumMod val="75000"/>
                    </a:schemeClr>
                  </a:solidFill>
                </a:rPr>
                <a:t>Native code</a:t>
              </a:r>
              <a:endParaRPr lang="en-US" sz="2400" dirty="0">
                <a:solidFill>
                  <a:schemeClr val="accent1">
                    <a:lumMod val="75000"/>
                  </a:schemeClr>
                </a:solidFill>
              </a:endParaRPr>
            </a:p>
          </p:txBody>
        </p:sp>
        <p:sp>
          <p:nvSpPr>
            <p:cNvPr id="56" name="Down Arrow 55"/>
            <p:cNvSpPr/>
            <p:nvPr/>
          </p:nvSpPr>
          <p:spPr>
            <a:xfrm>
              <a:off x="8867359" y="3153162"/>
              <a:ext cx="624468" cy="930496"/>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p:cNvSpPr/>
            <p:nvPr/>
          </p:nvSpPr>
          <p:spPr>
            <a:xfrm>
              <a:off x="6414091" y="4616606"/>
              <a:ext cx="2743200" cy="1222457"/>
            </a:xfrm>
            <a:custGeom>
              <a:avLst/>
              <a:gdLst>
                <a:gd name="connsiteX0" fmla="*/ 2743200 w 2743200"/>
                <a:gd name="connsiteY0" fmla="*/ 0 h 1222457"/>
                <a:gd name="connsiteX1" fmla="*/ 1918010 w 2743200"/>
                <a:gd name="connsiteY1" fmla="*/ 1092819 h 1222457"/>
                <a:gd name="connsiteX2" fmla="*/ 0 w 2743200"/>
                <a:gd name="connsiteY2" fmla="*/ 1159727 h 1222457"/>
              </a:gdLst>
              <a:ahLst/>
              <a:cxnLst>
                <a:cxn ang="0">
                  <a:pos x="connsiteX0" y="connsiteY0"/>
                </a:cxn>
                <a:cxn ang="0">
                  <a:pos x="connsiteX1" y="connsiteY1"/>
                </a:cxn>
                <a:cxn ang="0">
                  <a:pos x="connsiteX2" y="connsiteY2"/>
                </a:cxn>
              </a:cxnLst>
              <a:rect l="l" t="t" r="r" b="b"/>
              <a:pathLst>
                <a:path w="2743200" h="1222457">
                  <a:moveTo>
                    <a:pt x="2743200" y="0"/>
                  </a:moveTo>
                  <a:cubicBezTo>
                    <a:pt x="2559205" y="449765"/>
                    <a:pt x="2375210" y="899531"/>
                    <a:pt x="1918010" y="1092819"/>
                  </a:cubicBezTo>
                  <a:cubicBezTo>
                    <a:pt x="1460810" y="1286107"/>
                    <a:pt x="730405" y="1222917"/>
                    <a:pt x="0" y="1159727"/>
                  </a:cubicBezTo>
                </a:path>
              </a:pathLst>
            </a:custGeom>
            <a:noFill/>
            <a:ln>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p:cNvSpPr txBox="1"/>
            <p:nvPr/>
          </p:nvSpPr>
          <p:spPr>
            <a:xfrm>
              <a:off x="7534701" y="5033760"/>
              <a:ext cx="3015826" cy="523220"/>
            </a:xfrm>
            <a:prstGeom prst="rect">
              <a:avLst/>
            </a:prstGeom>
            <a:noFill/>
          </p:spPr>
          <p:txBody>
            <a:bodyPr wrap="none" rtlCol="0">
              <a:spAutoFit/>
            </a:bodyPr>
            <a:lstStyle/>
            <a:p>
              <a:r>
                <a:rPr lang="en-US" sz="2800" dirty="0" smtClean="0"/>
                <a:t>Store in code cache</a:t>
              </a:r>
              <a:endParaRPr lang="en-US" sz="2800" dirty="0"/>
            </a:p>
          </p:txBody>
        </p:sp>
        <p:sp>
          <p:nvSpPr>
            <p:cNvPr id="59" name="TextBox 58"/>
            <p:cNvSpPr txBox="1"/>
            <p:nvPr/>
          </p:nvSpPr>
          <p:spPr>
            <a:xfrm>
              <a:off x="6722970" y="3919431"/>
              <a:ext cx="508473" cy="461665"/>
            </a:xfrm>
            <a:prstGeom prst="rect">
              <a:avLst/>
            </a:prstGeom>
            <a:noFill/>
          </p:spPr>
          <p:txBody>
            <a:bodyPr wrap="none" rtlCol="0">
              <a:spAutoFit/>
            </a:bodyPr>
            <a:lstStyle/>
            <a:p>
              <a:r>
                <a:rPr lang="en-US" sz="2400" dirty="0" smtClean="0"/>
                <a:t>no</a:t>
              </a:r>
              <a:endParaRPr lang="en-US" sz="2400" dirty="0"/>
            </a:p>
          </p:txBody>
        </p:sp>
        <p:sp>
          <p:nvSpPr>
            <p:cNvPr id="60" name="Rectangle 59"/>
            <p:cNvSpPr/>
            <p:nvPr/>
          </p:nvSpPr>
          <p:spPr>
            <a:xfrm>
              <a:off x="5141189" y="4839464"/>
              <a:ext cx="594458" cy="461665"/>
            </a:xfrm>
            <a:prstGeom prst="rect">
              <a:avLst/>
            </a:prstGeom>
          </p:spPr>
          <p:txBody>
            <a:bodyPr wrap="none">
              <a:spAutoFit/>
            </a:bodyPr>
            <a:lstStyle/>
            <a:p>
              <a:r>
                <a:rPr lang="en-US" sz="2400" dirty="0" smtClean="0"/>
                <a:t>yes</a:t>
              </a:r>
              <a:endParaRPr lang="en-US" dirty="0"/>
            </a:p>
          </p:txBody>
        </p:sp>
      </p:grpSp>
      <p:grpSp>
        <p:nvGrpSpPr>
          <p:cNvPr id="31" name="Group 30"/>
          <p:cNvGrpSpPr/>
          <p:nvPr/>
        </p:nvGrpSpPr>
        <p:grpSpPr>
          <a:xfrm>
            <a:off x="1939990" y="1848591"/>
            <a:ext cx="2697480" cy="937071"/>
            <a:chOff x="1939990" y="1848591"/>
            <a:chExt cx="2697480" cy="937071"/>
          </a:xfrm>
        </p:grpSpPr>
        <p:cxnSp>
          <p:nvCxnSpPr>
            <p:cNvPr id="10" name="Elbow Connector 9"/>
            <p:cNvCxnSpPr/>
            <p:nvPr/>
          </p:nvCxnSpPr>
          <p:spPr>
            <a:xfrm rot="16200000" flipH="1">
              <a:off x="2698963" y="1089618"/>
              <a:ext cx="565424" cy="2083369"/>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023360" y="2414016"/>
              <a:ext cx="0" cy="3716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rot="16200000" flipH="1">
              <a:off x="3294817" y="1392926"/>
              <a:ext cx="437408" cy="134874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187891" y="2290357"/>
              <a:ext cx="0" cy="486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p:cNvCxnSpPr/>
            <p:nvPr/>
          </p:nvCxnSpPr>
          <p:spPr>
            <a:xfrm rot="16200000" flipH="1">
              <a:off x="3892552" y="1694351"/>
              <a:ext cx="287462" cy="59594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4334134" y="2136056"/>
              <a:ext cx="122" cy="640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637470" y="1848891"/>
              <a:ext cx="0" cy="9279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5456850" y="1852951"/>
            <a:ext cx="2697481" cy="927564"/>
            <a:chOff x="1939990" y="1858098"/>
            <a:chExt cx="2697481" cy="927564"/>
          </a:xfrm>
          <a:scene3d>
            <a:camera prst="orthographicFront">
              <a:rot lat="0" lon="10799977" rev="0"/>
            </a:camera>
            <a:lightRig rig="threePt" dir="t"/>
          </a:scene3d>
        </p:grpSpPr>
        <p:cxnSp>
          <p:nvCxnSpPr>
            <p:cNvPr id="62" name="Elbow Connector 61"/>
            <p:cNvCxnSpPr/>
            <p:nvPr/>
          </p:nvCxnSpPr>
          <p:spPr>
            <a:xfrm rot="16200000" flipH="1">
              <a:off x="2703716" y="1094372"/>
              <a:ext cx="555918" cy="2083369"/>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4023360" y="2414016"/>
              <a:ext cx="0" cy="3716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Elbow Connector 63"/>
            <p:cNvCxnSpPr/>
            <p:nvPr/>
          </p:nvCxnSpPr>
          <p:spPr>
            <a:xfrm rot="16200000" flipH="1">
              <a:off x="3299570" y="1397679"/>
              <a:ext cx="427902" cy="134874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4187891" y="2290357"/>
              <a:ext cx="0" cy="486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Elbow Connector 65"/>
            <p:cNvCxnSpPr/>
            <p:nvPr/>
          </p:nvCxnSpPr>
          <p:spPr>
            <a:xfrm rot="16200000" flipH="1">
              <a:off x="3897304" y="1699104"/>
              <a:ext cx="277958" cy="59594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a:off x="4334134" y="2136056"/>
              <a:ext cx="122" cy="640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4637471" y="1866340"/>
              <a:ext cx="0" cy="91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79" name="Group 78"/>
          <p:cNvGrpSpPr/>
          <p:nvPr/>
        </p:nvGrpSpPr>
        <p:grpSpPr>
          <a:xfrm>
            <a:off x="1682496" y="1468725"/>
            <a:ext cx="6839712" cy="400066"/>
            <a:chOff x="1682496" y="1468725"/>
            <a:chExt cx="6839712" cy="400066"/>
          </a:xfrm>
        </p:grpSpPr>
        <p:cxnSp>
          <p:nvCxnSpPr>
            <p:cNvPr id="39" name="Straight Connector 38"/>
            <p:cNvCxnSpPr/>
            <p:nvPr/>
          </p:nvCxnSpPr>
          <p:spPr>
            <a:xfrm>
              <a:off x="1682496" y="1848590"/>
              <a:ext cx="6839712" cy="0"/>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682496" y="1488926"/>
              <a:ext cx="6839712" cy="0"/>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322576" y="1481328"/>
              <a:ext cx="0" cy="379865"/>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3206496" y="1488926"/>
              <a:ext cx="0" cy="379865"/>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023360" y="1488926"/>
              <a:ext cx="0" cy="379865"/>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925568" y="1488926"/>
              <a:ext cx="0" cy="379865"/>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5760031" y="1488926"/>
              <a:ext cx="0" cy="379865"/>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6722970" y="1468725"/>
              <a:ext cx="0" cy="379865"/>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7579574" y="1488926"/>
              <a:ext cx="0" cy="379865"/>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sp>
        <p:nvSpPr>
          <p:cNvPr id="80" name="TextBox 79"/>
          <p:cNvSpPr txBox="1"/>
          <p:nvPr/>
        </p:nvSpPr>
        <p:spPr>
          <a:xfrm>
            <a:off x="8588284" y="1407126"/>
            <a:ext cx="3450330" cy="461665"/>
          </a:xfrm>
          <a:prstGeom prst="rect">
            <a:avLst/>
          </a:prstGeom>
          <a:noFill/>
        </p:spPr>
        <p:txBody>
          <a:bodyPr wrap="square" rtlCol="0">
            <a:spAutoFit/>
          </a:bodyPr>
          <a:lstStyle/>
          <a:p>
            <a:pPr algn="ctr"/>
            <a:r>
              <a:rPr lang="en-US" sz="2400" dirty="0" smtClean="0">
                <a:solidFill>
                  <a:schemeClr val="accent6">
                    <a:lumMod val="50000"/>
                  </a:schemeClr>
                </a:solidFill>
              </a:rPr>
              <a:t>Interrupt Descriptor Table</a:t>
            </a:r>
            <a:endParaRPr lang="en-US" sz="2400" dirty="0">
              <a:solidFill>
                <a:schemeClr val="accent6">
                  <a:lumMod val="50000"/>
                </a:schemeClr>
              </a:solidFill>
            </a:endParaRPr>
          </a:p>
        </p:txBody>
      </p:sp>
    </p:spTree>
    <p:extLst>
      <p:ext uri="{BB962C8B-B14F-4D97-AF65-F5344CB8AC3E}">
        <p14:creationId xmlns:p14="http://schemas.microsoft.com/office/powerpoint/2010/main" val="2534793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6" y="6562"/>
            <a:ext cx="10058400" cy="1450757"/>
          </a:xfrm>
        </p:spPr>
        <p:txBody>
          <a:bodyPr/>
          <a:lstStyle/>
          <a:p>
            <a:pPr algn="ctr"/>
            <a:r>
              <a:rPr lang="en-US" dirty="0" smtClean="0"/>
              <a:t>What does the dispatcher do?</a:t>
            </a:r>
            <a:endParaRPr lang="en-US" dirty="0"/>
          </a:p>
        </p:txBody>
      </p:sp>
      <p:sp>
        <p:nvSpPr>
          <p:cNvPr id="9" name="TextBox 8"/>
          <p:cNvSpPr txBox="1"/>
          <p:nvPr/>
        </p:nvSpPr>
        <p:spPr>
          <a:xfrm>
            <a:off x="633932" y="3713226"/>
            <a:ext cx="10163022" cy="523220"/>
          </a:xfrm>
          <a:prstGeom prst="rect">
            <a:avLst/>
          </a:prstGeom>
          <a:noFill/>
        </p:spPr>
        <p:txBody>
          <a:bodyPr wrap="square" rtlCol="0">
            <a:spAutoFit/>
          </a:bodyPr>
          <a:lstStyle/>
          <a:p>
            <a:r>
              <a:rPr lang="en-US" sz="2800" b="1" dirty="0" smtClean="0">
                <a:solidFill>
                  <a:srgbClr val="002060"/>
                </a:solidFill>
              </a:rPr>
              <a:t>Before transferring control to the code cache, the dispatcher</a:t>
            </a:r>
            <a:r>
              <a:rPr lang="en-US" sz="2800" b="1" dirty="0" smtClean="0"/>
              <a:t>:</a:t>
            </a:r>
          </a:p>
        </p:txBody>
      </p:sp>
      <p:sp>
        <p:nvSpPr>
          <p:cNvPr id="64" name="TextBox 63"/>
          <p:cNvSpPr txBox="1"/>
          <p:nvPr/>
        </p:nvSpPr>
        <p:spPr>
          <a:xfrm>
            <a:off x="633931" y="4173937"/>
            <a:ext cx="10163022" cy="523220"/>
          </a:xfrm>
          <a:prstGeom prst="rect">
            <a:avLst/>
          </a:prstGeom>
          <a:noFill/>
        </p:spPr>
        <p:txBody>
          <a:bodyPr wrap="square" rtlCol="0">
            <a:spAutoFit/>
          </a:bodyPr>
          <a:lstStyle/>
          <a:p>
            <a:pPr marL="514350" indent="-514350">
              <a:buFont typeface="+mj-lt"/>
              <a:buAutoNum type="arabicPeriod"/>
            </a:pPr>
            <a:r>
              <a:rPr lang="en-US" sz="2800" dirty="0" smtClean="0"/>
              <a:t>Converts interrupt state on stack to native values (e.g., PC)</a:t>
            </a:r>
          </a:p>
        </p:txBody>
      </p:sp>
    </p:spTree>
    <p:extLst>
      <p:ext uri="{BB962C8B-B14F-4D97-AF65-F5344CB8AC3E}">
        <p14:creationId xmlns:p14="http://schemas.microsoft.com/office/powerpoint/2010/main" val="2954695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6" y="6562"/>
            <a:ext cx="10058400" cy="1450757"/>
          </a:xfrm>
        </p:spPr>
        <p:txBody>
          <a:bodyPr/>
          <a:lstStyle/>
          <a:p>
            <a:pPr algn="ctr"/>
            <a:r>
              <a:rPr lang="en-US" dirty="0" smtClean="0"/>
              <a:t>What does the dispatcher do?</a:t>
            </a:r>
            <a:endParaRPr lang="en-US" dirty="0"/>
          </a:p>
        </p:txBody>
      </p:sp>
      <p:sp>
        <p:nvSpPr>
          <p:cNvPr id="9" name="TextBox 8"/>
          <p:cNvSpPr txBox="1"/>
          <p:nvPr/>
        </p:nvSpPr>
        <p:spPr>
          <a:xfrm>
            <a:off x="633932" y="3713226"/>
            <a:ext cx="10163022" cy="954107"/>
          </a:xfrm>
          <a:prstGeom prst="rect">
            <a:avLst/>
          </a:prstGeom>
          <a:noFill/>
        </p:spPr>
        <p:txBody>
          <a:bodyPr wrap="square" rtlCol="0">
            <a:spAutoFit/>
          </a:bodyPr>
          <a:lstStyle/>
          <a:p>
            <a:r>
              <a:rPr lang="en-US" sz="2800" b="1" dirty="0" smtClean="0">
                <a:solidFill>
                  <a:srgbClr val="002060"/>
                </a:solidFill>
              </a:rPr>
              <a:t>Before transferring control to the code cache, the dispatcher</a:t>
            </a:r>
            <a:r>
              <a:rPr lang="en-US" sz="2800" b="1" dirty="0" smtClean="0"/>
              <a:t>:</a:t>
            </a:r>
          </a:p>
          <a:p>
            <a:pPr marL="514350" indent="-514350">
              <a:buFont typeface="+mj-lt"/>
              <a:buAutoNum type="arabicPeriod"/>
            </a:pPr>
            <a:r>
              <a:rPr lang="en-US" sz="2800" dirty="0" smtClean="0"/>
              <a:t>Converts interrupt state on stack to native values (e.g., PC)</a:t>
            </a:r>
          </a:p>
        </p:txBody>
      </p:sp>
      <p:sp>
        <p:nvSpPr>
          <p:cNvPr id="51" name="Rectangle 50"/>
          <p:cNvSpPr/>
          <p:nvPr/>
        </p:nvSpPr>
        <p:spPr>
          <a:xfrm>
            <a:off x="786502" y="90485"/>
            <a:ext cx="10521744" cy="3378458"/>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endParaRPr>
          </a:p>
        </p:txBody>
      </p:sp>
      <p:grpSp>
        <p:nvGrpSpPr>
          <p:cNvPr id="136" name="Group 135"/>
          <p:cNvGrpSpPr/>
          <p:nvPr/>
        </p:nvGrpSpPr>
        <p:grpSpPr>
          <a:xfrm>
            <a:off x="147329" y="173578"/>
            <a:ext cx="2872852" cy="3217253"/>
            <a:chOff x="147329" y="173578"/>
            <a:chExt cx="2872852" cy="3217253"/>
          </a:xfrm>
        </p:grpSpPr>
        <p:grpSp>
          <p:nvGrpSpPr>
            <p:cNvPr id="71" name="Group 70"/>
            <p:cNvGrpSpPr/>
            <p:nvPr/>
          </p:nvGrpSpPr>
          <p:grpSpPr>
            <a:xfrm>
              <a:off x="147329" y="371019"/>
              <a:ext cx="2872852" cy="3019812"/>
              <a:chOff x="690272" y="-120799"/>
              <a:chExt cx="2872852" cy="3019812"/>
            </a:xfrm>
          </p:grpSpPr>
          <p:grpSp>
            <p:nvGrpSpPr>
              <p:cNvPr id="44" name="Group 43"/>
              <p:cNvGrpSpPr/>
              <p:nvPr/>
            </p:nvGrpSpPr>
            <p:grpSpPr>
              <a:xfrm>
                <a:off x="1649570" y="-120799"/>
                <a:ext cx="1913554" cy="3019812"/>
                <a:chOff x="1312773" y="-91416"/>
                <a:chExt cx="1913554" cy="3019812"/>
              </a:xfrm>
            </p:grpSpPr>
            <p:grpSp>
              <p:nvGrpSpPr>
                <p:cNvPr id="13" name="Group 12"/>
                <p:cNvGrpSpPr/>
                <p:nvPr/>
              </p:nvGrpSpPr>
              <p:grpSpPr>
                <a:xfrm>
                  <a:off x="1312773" y="1290838"/>
                  <a:ext cx="1913554" cy="1245445"/>
                  <a:chOff x="1097275" y="847493"/>
                  <a:chExt cx="1913554" cy="1245445"/>
                </a:xfrm>
              </p:grpSpPr>
              <p:sp>
                <p:nvSpPr>
                  <p:cNvPr id="7" name="Rectangle 6"/>
                  <p:cNvSpPr/>
                  <p:nvPr/>
                </p:nvSpPr>
                <p:spPr>
                  <a:xfrm>
                    <a:off x="1097276" y="847493"/>
                    <a:ext cx="1913553" cy="42374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CS register</a:t>
                    </a:r>
                    <a:endParaRPr lang="en-US" sz="2800" dirty="0">
                      <a:solidFill>
                        <a:schemeClr val="tx1"/>
                      </a:solidFill>
                    </a:endParaRPr>
                  </a:p>
                </p:txBody>
              </p:sp>
              <p:sp>
                <p:nvSpPr>
                  <p:cNvPr id="64" name="Rectangle 63"/>
                  <p:cNvSpPr/>
                  <p:nvPr/>
                </p:nvSpPr>
                <p:spPr>
                  <a:xfrm>
                    <a:off x="1097276" y="1245446"/>
                    <a:ext cx="1913553" cy="42374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PC</a:t>
                    </a:r>
                    <a:endParaRPr lang="en-US" sz="2800" dirty="0">
                      <a:solidFill>
                        <a:schemeClr val="tx1"/>
                      </a:solidFill>
                    </a:endParaRPr>
                  </a:p>
                </p:txBody>
              </p:sp>
              <p:sp>
                <p:nvSpPr>
                  <p:cNvPr id="65" name="Rectangle 64"/>
                  <p:cNvSpPr/>
                  <p:nvPr/>
                </p:nvSpPr>
                <p:spPr>
                  <a:xfrm>
                    <a:off x="1097275" y="1669192"/>
                    <a:ext cx="1913553" cy="42374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Flags</a:t>
                    </a:r>
                    <a:endParaRPr lang="en-US" sz="2800" dirty="0">
                      <a:solidFill>
                        <a:schemeClr val="tx1"/>
                      </a:solidFill>
                    </a:endParaRPr>
                  </a:p>
                </p:txBody>
              </p:sp>
            </p:grpSp>
            <p:sp>
              <p:nvSpPr>
                <p:cNvPr id="30" name="Rectangle 29"/>
                <p:cNvSpPr/>
                <p:nvPr/>
              </p:nvSpPr>
              <p:spPr>
                <a:xfrm>
                  <a:off x="1312773" y="-91416"/>
                  <a:ext cx="1913553" cy="1382254"/>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Guest Stack</a:t>
                  </a:r>
                  <a:endParaRPr lang="en-US" sz="2800" dirty="0">
                    <a:solidFill>
                      <a:schemeClr val="tx1"/>
                    </a:solidFill>
                  </a:endParaRPr>
                </a:p>
              </p:txBody>
            </p:sp>
            <p:cxnSp>
              <p:nvCxnSpPr>
                <p:cNvPr id="43" name="Straight Connector 42"/>
                <p:cNvCxnSpPr/>
                <p:nvPr/>
              </p:nvCxnSpPr>
              <p:spPr>
                <a:xfrm>
                  <a:off x="1312773" y="2536283"/>
                  <a:ext cx="0" cy="392113"/>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3226326" y="2536283"/>
                  <a:ext cx="0" cy="392113"/>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69" name="Straight Arrow Connector 68"/>
              <p:cNvCxnSpPr/>
              <p:nvPr/>
            </p:nvCxnSpPr>
            <p:spPr>
              <a:xfrm>
                <a:off x="1338146" y="2506900"/>
                <a:ext cx="311424" cy="0"/>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690272" y="2245290"/>
                <a:ext cx="535724" cy="523220"/>
              </a:xfrm>
              <a:prstGeom prst="rect">
                <a:avLst/>
              </a:prstGeom>
              <a:noFill/>
            </p:spPr>
            <p:txBody>
              <a:bodyPr wrap="none" rtlCol="0">
                <a:spAutoFit/>
              </a:bodyPr>
              <a:lstStyle/>
              <a:p>
                <a:r>
                  <a:rPr lang="en-US" sz="2800" dirty="0" smtClean="0"/>
                  <a:t>SP</a:t>
                </a:r>
                <a:endParaRPr lang="en-US" sz="2800" dirty="0"/>
              </a:p>
            </p:txBody>
          </p:sp>
        </p:grpSp>
        <p:cxnSp>
          <p:nvCxnSpPr>
            <p:cNvPr id="132" name="Straight Connector 131"/>
            <p:cNvCxnSpPr/>
            <p:nvPr/>
          </p:nvCxnSpPr>
          <p:spPr>
            <a:xfrm flipV="1">
              <a:off x="1106627" y="173578"/>
              <a:ext cx="0" cy="39488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V="1">
              <a:off x="3020180" y="204003"/>
              <a:ext cx="0" cy="39488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39" name="Group 138"/>
          <p:cNvGrpSpPr/>
          <p:nvPr/>
        </p:nvGrpSpPr>
        <p:grpSpPr>
          <a:xfrm>
            <a:off x="8282823" y="227654"/>
            <a:ext cx="2872852" cy="3262084"/>
            <a:chOff x="8234176" y="239726"/>
            <a:chExt cx="2872852" cy="3262084"/>
          </a:xfrm>
        </p:grpSpPr>
        <p:grpSp>
          <p:nvGrpSpPr>
            <p:cNvPr id="117" name="Group 116"/>
            <p:cNvGrpSpPr/>
            <p:nvPr/>
          </p:nvGrpSpPr>
          <p:grpSpPr>
            <a:xfrm>
              <a:off x="8234176" y="481998"/>
              <a:ext cx="2872852" cy="3019812"/>
              <a:chOff x="690272" y="-120799"/>
              <a:chExt cx="2872852" cy="3019812"/>
            </a:xfrm>
          </p:grpSpPr>
          <p:grpSp>
            <p:nvGrpSpPr>
              <p:cNvPr id="118" name="Group 117"/>
              <p:cNvGrpSpPr/>
              <p:nvPr/>
            </p:nvGrpSpPr>
            <p:grpSpPr>
              <a:xfrm>
                <a:off x="1649570" y="-120799"/>
                <a:ext cx="1913554" cy="3019812"/>
                <a:chOff x="1312773" y="-91416"/>
                <a:chExt cx="1913554" cy="3019812"/>
              </a:xfrm>
            </p:grpSpPr>
            <p:grpSp>
              <p:nvGrpSpPr>
                <p:cNvPr id="121" name="Group 120"/>
                <p:cNvGrpSpPr/>
                <p:nvPr/>
              </p:nvGrpSpPr>
              <p:grpSpPr>
                <a:xfrm>
                  <a:off x="1312773" y="1290838"/>
                  <a:ext cx="1913554" cy="1245445"/>
                  <a:chOff x="1097275" y="847493"/>
                  <a:chExt cx="1913554" cy="1245445"/>
                </a:xfrm>
              </p:grpSpPr>
              <p:sp>
                <p:nvSpPr>
                  <p:cNvPr id="125" name="Rectangle 124"/>
                  <p:cNvSpPr/>
                  <p:nvPr/>
                </p:nvSpPr>
                <p:spPr>
                  <a:xfrm>
                    <a:off x="1097276" y="847493"/>
                    <a:ext cx="1913553" cy="42374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CS register</a:t>
                    </a:r>
                    <a:endParaRPr lang="en-US" sz="2800" dirty="0">
                      <a:solidFill>
                        <a:schemeClr val="tx1"/>
                      </a:solidFill>
                    </a:endParaRPr>
                  </a:p>
                </p:txBody>
              </p:sp>
              <p:sp>
                <p:nvSpPr>
                  <p:cNvPr id="126" name="Rectangle 125"/>
                  <p:cNvSpPr/>
                  <p:nvPr/>
                </p:nvSpPr>
                <p:spPr>
                  <a:xfrm>
                    <a:off x="1097276" y="1245446"/>
                    <a:ext cx="1913553" cy="42374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Native PC</a:t>
                    </a:r>
                    <a:endParaRPr lang="en-US" sz="2800" dirty="0">
                      <a:solidFill>
                        <a:schemeClr val="tx1"/>
                      </a:solidFill>
                    </a:endParaRPr>
                  </a:p>
                </p:txBody>
              </p:sp>
              <p:sp>
                <p:nvSpPr>
                  <p:cNvPr id="127" name="Rectangle 126"/>
                  <p:cNvSpPr/>
                  <p:nvPr/>
                </p:nvSpPr>
                <p:spPr>
                  <a:xfrm>
                    <a:off x="1097275" y="1669192"/>
                    <a:ext cx="1913553" cy="42374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Flags</a:t>
                    </a:r>
                    <a:endParaRPr lang="en-US" sz="2800" dirty="0">
                      <a:solidFill>
                        <a:schemeClr val="tx1"/>
                      </a:solidFill>
                    </a:endParaRPr>
                  </a:p>
                </p:txBody>
              </p:sp>
            </p:grpSp>
            <p:sp>
              <p:nvSpPr>
                <p:cNvPr id="122" name="Rectangle 121"/>
                <p:cNvSpPr/>
                <p:nvPr/>
              </p:nvSpPr>
              <p:spPr>
                <a:xfrm>
                  <a:off x="1312773" y="-91416"/>
                  <a:ext cx="1913553" cy="1382254"/>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Guest</a:t>
                  </a:r>
                  <a:r>
                    <a:rPr lang="en-US" sz="2800" dirty="0">
                      <a:solidFill>
                        <a:schemeClr val="tx1"/>
                      </a:solidFill>
                    </a:rPr>
                    <a:t> </a:t>
                  </a:r>
                  <a:r>
                    <a:rPr lang="en-US" sz="2800" dirty="0" smtClean="0">
                      <a:solidFill>
                        <a:schemeClr val="tx1"/>
                      </a:solidFill>
                    </a:rPr>
                    <a:t>Stack</a:t>
                  </a:r>
                  <a:endParaRPr lang="en-US" sz="2800" dirty="0">
                    <a:solidFill>
                      <a:schemeClr val="tx1"/>
                    </a:solidFill>
                  </a:endParaRPr>
                </a:p>
              </p:txBody>
            </p:sp>
            <p:cxnSp>
              <p:nvCxnSpPr>
                <p:cNvPr id="123" name="Straight Connector 122"/>
                <p:cNvCxnSpPr/>
                <p:nvPr/>
              </p:nvCxnSpPr>
              <p:spPr>
                <a:xfrm>
                  <a:off x="1312773" y="2536283"/>
                  <a:ext cx="0" cy="392113"/>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3226326" y="2536283"/>
                  <a:ext cx="0" cy="392113"/>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119" name="Straight Arrow Connector 118"/>
              <p:cNvCxnSpPr/>
              <p:nvPr/>
            </p:nvCxnSpPr>
            <p:spPr>
              <a:xfrm>
                <a:off x="1338146" y="2506900"/>
                <a:ext cx="311424" cy="0"/>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690272" y="2245290"/>
                <a:ext cx="535724" cy="523220"/>
              </a:xfrm>
              <a:prstGeom prst="rect">
                <a:avLst/>
              </a:prstGeom>
              <a:noFill/>
            </p:spPr>
            <p:txBody>
              <a:bodyPr wrap="none" rtlCol="0">
                <a:spAutoFit/>
              </a:bodyPr>
              <a:lstStyle/>
              <a:p>
                <a:r>
                  <a:rPr lang="en-US" sz="2800" dirty="0" smtClean="0"/>
                  <a:t>SP</a:t>
                </a:r>
                <a:endParaRPr lang="en-US" sz="2800" dirty="0"/>
              </a:p>
            </p:txBody>
          </p:sp>
        </p:grpSp>
        <p:cxnSp>
          <p:nvCxnSpPr>
            <p:cNvPr id="134" name="Straight Connector 133"/>
            <p:cNvCxnSpPr/>
            <p:nvPr/>
          </p:nvCxnSpPr>
          <p:spPr>
            <a:xfrm flipV="1">
              <a:off x="9193474" y="284331"/>
              <a:ext cx="0" cy="39488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11107027" y="239726"/>
              <a:ext cx="0" cy="39488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52695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3774</TotalTime>
  <Words>5308</Words>
  <Application>Microsoft Office PowerPoint</Application>
  <PresentationFormat>Widescreen</PresentationFormat>
  <Paragraphs>504</Paragraphs>
  <Slides>49</Slides>
  <Notes>49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Arial</vt:lpstr>
      <vt:lpstr>Calibri</vt:lpstr>
      <vt:lpstr>Calibri Light</vt:lpstr>
      <vt:lpstr>Symbol</vt:lpstr>
      <vt:lpstr>Wingdings</vt:lpstr>
      <vt:lpstr>Office Theme</vt:lpstr>
      <vt:lpstr>PowerPoint Presentation</vt:lpstr>
      <vt:lpstr>Applications of Dynamic Binary Translation (DBT)</vt:lpstr>
      <vt:lpstr>A Short Introduction to Dynamic Binary Translation (DBT)</vt:lpstr>
      <vt:lpstr>Code Cache</vt:lpstr>
      <vt:lpstr>DBT Overheads</vt:lpstr>
      <vt:lpstr>Interposition on Starting (Entry) Points</vt:lpstr>
      <vt:lpstr>IDT now points to the dispatcher</vt:lpstr>
      <vt:lpstr>What does the dispatcher do?</vt:lpstr>
      <vt:lpstr>What does the dispatcher do?</vt:lpstr>
      <vt:lpstr>What does the dispatcher do?</vt:lpstr>
      <vt:lpstr>What does the dispatcher do?</vt:lpstr>
      <vt:lpstr>What does the dispatcher do?</vt:lpstr>
      <vt:lpstr>What does the dispatcher do?</vt:lpstr>
      <vt:lpstr>What does the dispatcher do?</vt:lpstr>
      <vt:lpstr>Effect on Performance</vt:lpstr>
      <vt:lpstr>VMware’s Software Virtualization Overheads</vt:lpstr>
      <vt:lpstr>VMware’s Software Virtualization Overheads</vt:lpstr>
      <vt:lpstr>VMware’s Software Virtualization Overheads</vt:lpstr>
      <vt:lpstr>Dynamo-Rio Kernel (DRK) Overheads</vt:lpstr>
      <vt:lpstr>DRK vs BTKernel</vt:lpstr>
      <vt:lpstr>Fully Transparent Execution is not required</vt:lpstr>
      <vt:lpstr>Faster Execution is Possible</vt:lpstr>
      <vt:lpstr>IDT now points to the code cache</vt:lpstr>
      <vt:lpstr>IDT now points to the code cache</vt:lpstr>
      <vt:lpstr>Correctness Concerns</vt:lpstr>
      <vt:lpstr>Read of an interrupted PC address</vt:lpstr>
      <vt:lpstr>Exception Tables in Linux</vt:lpstr>
      <vt:lpstr>Read of an Interrupted PC address</vt:lpstr>
      <vt:lpstr>Read of an Interrupted PC address</vt:lpstr>
      <vt:lpstr>__try  /  __except blocks in MS Windows NT</vt:lpstr>
      <vt:lpstr>More examples in paper In our experience, all such cases can be nicely handled!</vt:lpstr>
      <vt:lpstr>Correctness Concerns</vt:lpstr>
      <vt:lpstr>Code Cache Addresses can now live in Kernel Data Structures</vt:lpstr>
      <vt:lpstr>Code Cache Addresses can now live in Kernel Data Structures</vt:lpstr>
      <vt:lpstr>Dynamic Switchon / Switchoff</vt:lpstr>
      <vt:lpstr>Correctness Concerns</vt:lpstr>
      <vt:lpstr>Imprecise Exceptions and Interrupts</vt:lpstr>
      <vt:lpstr>Reentrancy and Concurrency</vt:lpstr>
      <vt:lpstr>Optimizations that worked</vt:lpstr>
      <vt:lpstr>Code Cache Layout for Direct Branch Chaining</vt:lpstr>
      <vt:lpstr>Function call/return optimization</vt:lpstr>
      <vt:lpstr>Experiments</vt:lpstr>
      <vt:lpstr>Apache 1, 2, 4, 8 and 12 processors</vt:lpstr>
      <vt:lpstr>Fileserver 1, 4, 8, 12 processors</vt:lpstr>
      <vt:lpstr>lmbench fork operations</vt:lpstr>
      <vt:lpstr>Number of Dispatcher Exits</vt:lpstr>
      <vt:lpstr>Applications</vt:lpstr>
      <vt:lpstr>Summary and Conclusion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sbansal</dc:creator>
  <cp:lastModifiedBy>Windows User</cp:lastModifiedBy>
  <cp:revision>210</cp:revision>
  <cp:lastPrinted>2013-11-07T20:57:12Z</cp:lastPrinted>
  <dcterms:created xsi:type="dcterms:W3CDTF">2013-09-30T05:17:59Z</dcterms:created>
  <dcterms:modified xsi:type="dcterms:W3CDTF">2013-11-07T21:08:26Z</dcterms:modified>
</cp:coreProperties>
</file>