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6" r:id="rId2"/>
    <p:sldId id="374" r:id="rId3"/>
    <p:sldId id="375" r:id="rId4"/>
    <p:sldId id="376" r:id="rId5"/>
    <p:sldId id="330" r:id="rId6"/>
    <p:sldId id="331" r:id="rId7"/>
    <p:sldId id="359" r:id="rId8"/>
    <p:sldId id="332" r:id="rId9"/>
    <p:sldId id="360" r:id="rId10"/>
    <p:sldId id="361" r:id="rId11"/>
    <p:sldId id="363" r:id="rId12"/>
    <p:sldId id="335" r:id="rId13"/>
    <p:sldId id="336" r:id="rId14"/>
    <p:sldId id="338" r:id="rId15"/>
    <p:sldId id="340" r:id="rId16"/>
    <p:sldId id="364" r:id="rId17"/>
    <p:sldId id="365" r:id="rId18"/>
    <p:sldId id="337" r:id="rId19"/>
    <p:sldId id="339" r:id="rId20"/>
    <p:sldId id="341" r:id="rId21"/>
    <p:sldId id="366" r:id="rId22"/>
    <p:sldId id="343" r:id="rId23"/>
    <p:sldId id="342" r:id="rId24"/>
    <p:sldId id="344" r:id="rId25"/>
    <p:sldId id="345" r:id="rId26"/>
    <p:sldId id="367" r:id="rId27"/>
    <p:sldId id="369" r:id="rId28"/>
    <p:sldId id="370" r:id="rId29"/>
    <p:sldId id="368" r:id="rId30"/>
    <p:sldId id="346" r:id="rId31"/>
    <p:sldId id="371" r:id="rId32"/>
    <p:sldId id="373" r:id="rId33"/>
    <p:sldId id="377" r:id="rId34"/>
    <p:sldId id="378" r:id="rId35"/>
    <p:sldId id="381" r:id="rId36"/>
    <p:sldId id="382" r:id="rId37"/>
    <p:sldId id="380" r:id="rId38"/>
    <p:sldId id="379" r:id="rId39"/>
  </p:sldIdLst>
  <p:sldSz cx="9144000" cy="6858000" type="screen4x3"/>
  <p:notesSz cx="6858000" cy="9144000"/>
  <p:custDataLst>
    <p:tags r:id="rId41"/>
  </p:custDataLst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CCFF99"/>
    <a:srgbClr val="FFFFCC"/>
    <a:srgbClr val="A50021"/>
    <a:srgbClr val="CCFFFF"/>
    <a:srgbClr val="FFCCFF"/>
    <a:srgbClr val="FF99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2" autoAdjust="0"/>
    <p:restoredTop sz="94660"/>
  </p:normalViewPr>
  <p:slideViewPr>
    <p:cSldViewPr showGuides="1">
      <p:cViewPr varScale="1">
        <p:scale>
          <a:sx n="107" d="100"/>
          <a:sy n="107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6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46B55185-B9E7-4190-B152-955B7FF7BD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26820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9064F1-9DD7-4FEA-844C-4FF1C26537A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43647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C74E59-9FBC-406A-B664-692CE245358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52762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C8ACBD-9F45-4959-95A4-29765811A85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43138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071838-3618-4FE2-A91C-BFF7459495B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38677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DF853F-2318-4D41-B9B3-4CBF6FD9C5E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68025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B18CC2-2E4F-43F8-9F5D-7BD13FB5A85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44808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E33576-9E94-49D0-89B4-764AE96DFC2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84228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148CB0-FDD1-4E8E-9DC8-F61A2723AD6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00165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F48531-CB39-414A-AE8E-325DC7275EB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29321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D64336-40A8-45E8-86A5-6FF34D4308C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34498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3EA6E1-49D8-4FE8-A5CA-8F9CE6A403D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36943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9DDA705D-C3FD-476E-B1A7-7D02B0EAEBFC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609600"/>
            <a:ext cx="5943600" cy="914400"/>
          </a:xfrm>
        </p:spPr>
        <p:txBody>
          <a:bodyPr/>
          <a:lstStyle/>
          <a:p>
            <a:r>
              <a:rPr lang="en-US" altLang="zh-TW" sz="4000">
                <a:latin typeface="Comic Sans MS" pitchFamily="66" charset="0"/>
              </a:rPr>
              <a:t>Invariant Method</a:t>
            </a:r>
          </a:p>
        </p:txBody>
      </p:sp>
      <p:sp>
        <p:nvSpPr>
          <p:cNvPr id="2164" name="Rectangle 116"/>
          <p:cNvSpPr>
            <a:spLocks noChangeArrowheads="1"/>
          </p:cNvSpPr>
          <p:nvPr/>
        </p:nvSpPr>
        <p:spPr bwMode="auto">
          <a:xfrm>
            <a:off x="533400" y="5410200"/>
            <a:ext cx="609600" cy="533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5" name="Rectangle 117"/>
          <p:cNvSpPr>
            <a:spLocks noChangeArrowheads="1"/>
          </p:cNvSpPr>
          <p:nvPr/>
        </p:nvSpPr>
        <p:spPr bwMode="auto">
          <a:xfrm>
            <a:off x="4343400" y="1676400"/>
            <a:ext cx="609600" cy="533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166" name="Group 118"/>
          <p:cNvGraphicFramePr>
            <a:graphicFrameLocks noGrp="1"/>
          </p:cNvGraphicFramePr>
          <p:nvPr/>
        </p:nvGraphicFramePr>
        <p:xfrm>
          <a:off x="1219200" y="2438400"/>
          <a:ext cx="2438400" cy="22606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</a:tblGrid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193" name="Group 145"/>
          <p:cNvGraphicFramePr>
            <a:graphicFrameLocks noGrp="1"/>
          </p:cNvGraphicFramePr>
          <p:nvPr/>
        </p:nvGraphicFramePr>
        <p:xfrm>
          <a:off x="5773738" y="2463800"/>
          <a:ext cx="2438400" cy="22606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</a:tblGrid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20" name="AutoShape 172"/>
          <p:cNvSpPr>
            <a:spLocks noChangeArrowheads="1"/>
          </p:cNvSpPr>
          <p:nvPr/>
        </p:nvSpPr>
        <p:spPr bwMode="auto">
          <a:xfrm>
            <a:off x="4235450" y="33528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258" name="Text Box 2"/>
          <p:cNvSpPr txBox="1">
            <a:spLocks noChangeArrowheads="1"/>
          </p:cNvSpPr>
          <p:nvPr/>
        </p:nvSpPr>
        <p:spPr bwMode="auto">
          <a:xfrm>
            <a:off x="3429000" y="457200"/>
            <a:ext cx="2241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Domino Puzzle</a:t>
            </a:r>
          </a:p>
        </p:txBody>
      </p:sp>
      <p:sp>
        <p:nvSpPr>
          <p:cNvPr id="480259" name="Text Box 3"/>
          <p:cNvSpPr txBox="1">
            <a:spLocks noChangeArrowheads="1"/>
          </p:cNvSpPr>
          <p:nvPr/>
        </p:nvSpPr>
        <p:spPr bwMode="auto">
          <a:xfrm>
            <a:off x="685800" y="1233488"/>
            <a:ext cx="6165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An 8x8 chessboard with </a:t>
            </a:r>
            <a:r>
              <a:rPr lang="en-US" altLang="zh-TW">
                <a:solidFill>
                  <a:srgbClr val="A50021"/>
                </a:solidFill>
              </a:rPr>
              <a:t>two holes</a:t>
            </a:r>
            <a:r>
              <a:rPr lang="en-US" altLang="zh-TW"/>
              <a:t>, </a:t>
            </a:r>
            <a:r>
              <a:rPr lang="en-US" altLang="zh-TW">
                <a:solidFill>
                  <a:srgbClr val="008000"/>
                </a:solidFill>
              </a:rPr>
              <a:t>31</a:t>
            </a:r>
            <a:r>
              <a:rPr lang="en-US" altLang="zh-TW"/>
              <a:t> pieces of dominos</a:t>
            </a:r>
          </a:p>
        </p:txBody>
      </p:sp>
      <p:graphicFrame>
        <p:nvGraphicFramePr>
          <p:cNvPr id="480357" name="Group 101"/>
          <p:cNvGraphicFramePr>
            <a:graphicFrameLocks noGrp="1"/>
          </p:cNvGraphicFramePr>
          <p:nvPr/>
        </p:nvGraphicFramePr>
        <p:xfrm>
          <a:off x="7239000" y="1066800"/>
          <a:ext cx="533400" cy="1036320"/>
        </p:xfrm>
        <a:graphic>
          <a:graphicData uri="http://schemas.openxmlformats.org/drawingml/2006/table">
            <a:tbl>
              <a:tblPr/>
              <a:tblGrid>
                <a:gridCol w="533400"/>
              </a:tblGrid>
              <a:tr h="368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</a:tr>
              <a:tr h="368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80268" name="Group 12"/>
          <p:cNvGraphicFramePr>
            <a:graphicFrameLocks noGrp="1"/>
          </p:cNvGraphicFramePr>
          <p:nvPr/>
        </p:nvGraphicFramePr>
        <p:xfrm>
          <a:off x="2438400" y="2424113"/>
          <a:ext cx="4267200" cy="4145280"/>
        </p:xfrm>
        <a:graphic>
          <a:graphicData uri="http://schemas.openxmlformats.org/drawingml/2006/table">
            <a:tbl>
              <a:tblPr/>
              <a:tblGrid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</a:tblGrid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80351" name="Text Box 95"/>
          <p:cNvSpPr txBox="1">
            <a:spLocks noChangeArrowheads="1"/>
          </p:cNvSpPr>
          <p:nvPr/>
        </p:nvSpPr>
        <p:spPr bwMode="auto">
          <a:xfrm>
            <a:off x="2979738" y="1828800"/>
            <a:ext cx="3125787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Can we fill the chessboard?</a:t>
            </a:r>
          </a:p>
        </p:txBody>
      </p:sp>
      <p:sp>
        <p:nvSpPr>
          <p:cNvPr id="480352" name="Rectangle 96"/>
          <p:cNvSpPr>
            <a:spLocks noChangeArrowheads="1"/>
          </p:cNvSpPr>
          <p:nvPr/>
        </p:nvSpPr>
        <p:spPr bwMode="auto">
          <a:xfrm>
            <a:off x="2362200" y="6081713"/>
            <a:ext cx="609600" cy="533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0353" name="Rectangle 97"/>
          <p:cNvSpPr>
            <a:spLocks noChangeArrowheads="1"/>
          </p:cNvSpPr>
          <p:nvPr/>
        </p:nvSpPr>
        <p:spPr bwMode="auto">
          <a:xfrm>
            <a:off x="6172200" y="2347913"/>
            <a:ext cx="609600" cy="533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0354" name="Text Box 98"/>
          <p:cNvSpPr txBox="1">
            <a:spLocks noChangeArrowheads="1"/>
          </p:cNvSpPr>
          <p:nvPr/>
        </p:nvSpPr>
        <p:spPr bwMode="auto">
          <a:xfrm>
            <a:off x="669925" y="3927475"/>
            <a:ext cx="1546225" cy="376238"/>
          </a:xfrm>
          <a:prstGeom prst="rect">
            <a:avLst/>
          </a:prstGeom>
          <a:solidFill>
            <a:srgbClr val="FF99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Then what??</a:t>
            </a:r>
          </a:p>
        </p:txBody>
      </p:sp>
      <p:sp>
        <p:nvSpPr>
          <p:cNvPr id="480355" name="Line 99"/>
          <p:cNvSpPr>
            <a:spLocks noChangeShapeType="1"/>
          </p:cNvSpPr>
          <p:nvPr/>
        </p:nvSpPr>
        <p:spPr bwMode="auto">
          <a:xfrm>
            <a:off x="3200400" y="6324600"/>
            <a:ext cx="6096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0354" grpId="0" animBg="1"/>
      <p:bldP spid="48035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6" name="Text Box 2"/>
          <p:cNvSpPr txBox="1">
            <a:spLocks noChangeArrowheads="1"/>
          </p:cNvSpPr>
          <p:nvPr/>
        </p:nvSpPr>
        <p:spPr bwMode="auto">
          <a:xfrm>
            <a:off x="3429000" y="457200"/>
            <a:ext cx="2241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Domino Puzzle</a:t>
            </a:r>
          </a:p>
        </p:txBody>
      </p:sp>
      <p:sp>
        <p:nvSpPr>
          <p:cNvPr id="482307" name="Text Box 3"/>
          <p:cNvSpPr txBox="1">
            <a:spLocks noChangeArrowheads="1"/>
          </p:cNvSpPr>
          <p:nvPr/>
        </p:nvSpPr>
        <p:spPr bwMode="auto">
          <a:xfrm>
            <a:off x="685800" y="1233488"/>
            <a:ext cx="6165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An 8x8 chessboard with </a:t>
            </a:r>
            <a:r>
              <a:rPr lang="en-US" altLang="zh-TW">
                <a:solidFill>
                  <a:srgbClr val="A50021"/>
                </a:solidFill>
              </a:rPr>
              <a:t>two holes</a:t>
            </a:r>
            <a:r>
              <a:rPr lang="en-US" altLang="zh-TW"/>
              <a:t>, </a:t>
            </a:r>
            <a:r>
              <a:rPr lang="en-US" altLang="zh-TW">
                <a:solidFill>
                  <a:srgbClr val="008000"/>
                </a:solidFill>
              </a:rPr>
              <a:t>31</a:t>
            </a:r>
            <a:r>
              <a:rPr lang="en-US" altLang="zh-TW"/>
              <a:t> pieces of dominos</a:t>
            </a:r>
          </a:p>
        </p:txBody>
      </p:sp>
      <p:graphicFrame>
        <p:nvGraphicFramePr>
          <p:cNvPr id="482437" name="Group 133"/>
          <p:cNvGraphicFramePr>
            <a:graphicFrameLocks noGrp="1"/>
          </p:cNvGraphicFramePr>
          <p:nvPr/>
        </p:nvGraphicFramePr>
        <p:xfrm>
          <a:off x="7239000" y="1066800"/>
          <a:ext cx="533400" cy="1036320"/>
        </p:xfrm>
        <a:graphic>
          <a:graphicData uri="http://schemas.openxmlformats.org/drawingml/2006/table">
            <a:tbl>
              <a:tblPr/>
              <a:tblGrid>
                <a:gridCol w="533400"/>
              </a:tblGrid>
              <a:tr h="368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</a:tr>
              <a:tr h="368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82469" name="Group 165"/>
          <p:cNvGraphicFramePr>
            <a:graphicFrameLocks noGrp="1"/>
          </p:cNvGraphicFramePr>
          <p:nvPr/>
        </p:nvGraphicFramePr>
        <p:xfrm>
          <a:off x="2438400" y="2424113"/>
          <a:ext cx="4267200" cy="4145280"/>
        </p:xfrm>
        <a:graphic>
          <a:graphicData uri="http://schemas.openxmlformats.org/drawingml/2006/table">
            <a:tbl>
              <a:tblPr/>
              <a:tblGrid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</a:tblGrid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</a:tr>
            </a:tbl>
          </a:graphicData>
        </a:graphic>
      </p:graphicFrame>
      <p:sp>
        <p:nvSpPr>
          <p:cNvPr id="482399" name="Text Box 95"/>
          <p:cNvSpPr txBox="1">
            <a:spLocks noChangeArrowheads="1"/>
          </p:cNvSpPr>
          <p:nvPr/>
        </p:nvSpPr>
        <p:spPr bwMode="auto">
          <a:xfrm>
            <a:off x="2979738" y="1828800"/>
            <a:ext cx="3125787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Can we fill the chessboard?</a:t>
            </a:r>
          </a:p>
        </p:txBody>
      </p:sp>
      <p:sp>
        <p:nvSpPr>
          <p:cNvPr id="482400" name="Rectangle 96"/>
          <p:cNvSpPr>
            <a:spLocks noChangeArrowheads="1"/>
          </p:cNvSpPr>
          <p:nvPr/>
        </p:nvSpPr>
        <p:spPr bwMode="auto">
          <a:xfrm>
            <a:off x="2362200" y="6081713"/>
            <a:ext cx="609600" cy="533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2401" name="Rectangle 97"/>
          <p:cNvSpPr>
            <a:spLocks noChangeArrowheads="1"/>
          </p:cNvSpPr>
          <p:nvPr/>
        </p:nvSpPr>
        <p:spPr bwMode="auto">
          <a:xfrm>
            <a:off x="6172200" y="2347913"/>
            <a:ext cx="609600" cy="533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2400" grpId="0" animBg="1"/>
      <p:bldP spid="48240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6288" name="Group 128"/>
          <p:cNvGraphicFramePr>
            <a:graphicFrameLocks noGrp="1"/>
          </p:cNvGraphicFramePr>
          <p:nvPr/>
        </p:nvGraphicFramePr>
        <p:xfrm>
          <a:off x="228600" y="1600200"/>
          <a:ext cx="4267200" cy="4145280"/>
        </p:xfrm>
        <a:graphic>
          <a:graphicData uri="http://schemas.openxmlformats.org/drawingml/2006/table">
            <a:tbl>
              <a:tblPr/>
              <a:tblGrid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</a:tblGrid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</a:tr>
            </a:tbl>
          </a:graphicData>
        </a:graphic>
      </p:graphicFrame>
      <p:sp>
        <p:nvSpPr>
          <p:cNvPr id="476245" name="Rectangle 85"/>
          <p:cNvSpPr>
            <a:spLocks noChangeArrowheads="1"/>
          </p:cNvSpPr>
          <p:nvPr/>
        </p:nvSpPr>
        <p:spPr bwMode="auto">
          <a:xfrm>
            <a:off x="152400" y="5257800"/>
            <a:ext cx="609600" cy="533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6246" name="Rectangle 86"/>
          <p:cNvSpPr>
            <a:spLocks noChangeArrowheads="1"/>
          </p:cNvSpPr>
          <p:nvPr/>
        </p:nvSpPr>
        <p:spPr bwMode="auto">
          <a:xfrm>
            <a:off x="3962400" y="1524000"/>
            <a:ext cx="609600" cy="533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6247" name="Line 87"/>
          <p:cNvSpPr>
            <a:spLocks noChangeShapeType="1"/>
          </p:cNvSpPr>
          <p:nvPr/>
        </p:nvSpPr>
        <p:spPr bwMode="auto">
          <a:xfrm>
            <a:off x="990600" y="5500688"/>
            <a:ext cx="6096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6248" name="Text Box 88"/>
          <p:cNvSpPr txBox="1">
            <a:spLocks noChangeArrowheads="1"/>
          </p:cNvSpPr>
          <p:nvPr/>
        </p:nvSpPr>
        <p:spPr bwMode="auto">
          <a:xfrm>
            <a:off x="3429000" y="457200"/>
            <a:ext cx="2241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Domino Puzzle</a:t>
            </a:r>
          </a:p>
        </p:txBody>
      </p:sp>
      <p:sp>
        <p:nvSpPr>
          <p:cNvPr id="476249" name="Text Box 89"/>
          <p:cNvSpPr txBox="1">
            <a:spLocks noChangeArrowheads="1"/>
          </p:cNvSpPr>
          <p:nvPr/>
        </p:nvSpPr>
        <p:spPr bwMode="auto">
          <a:xfrm>
            <a:off x="4953000" y="1760538"/>
            <a:ext cx="3886200" cy="3673475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800100" indent="-3429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257300" indent="-3429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714500" indent="-3429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171700" indent="-3429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>
              <a:lnSpc>
                <a:spcPct val="130000"/>
              </a:lnSpc>
              <a:buClr>
                <a:schemeClr val="tx1"/>
              </a:buClr>
              <a:buFontTx/>
              <a:buAutoNum type="arabicPeriod"/>
            </a:pPr>
            <a:r>
              <a:rPr lang="en-US" altLang="zh-TW">
                <a:latin typeface="Comic Sans MS" pitchFamily="66" charset="0"/>
              </a:rPr>
              <a:t>Each domino will occupy one white square and one </a:t>
            </a:r>
            <a:r>
              <a:rPr lang="en-US" altLang="zh-TW">
                <a:solidFill>
                  <a:srgbClr val="A50021"/>
                </a:solidFill>
                <a:latin typeface="Comic Sans MS" pitchFamily="66" charset="0"/>
              </a:rPr>
              <a:t>red</a:t>
            </a:r>
            <a:r>
              <a:rPr lang="en-US" altLang="zh-TW">
                <a:latin typeface="Comic Sans MS" pitchFamily="66" charset="0"/>
              </a:rPr>
              <a:t> square.</a:t>
            </a:r>
          </a:p>
          <a:p>
            <a:pPr>
              <a:lnSpc>
                <a:spcPct val="130000"/>
              </a:lnSpc>
              <a:buClr>
                <a:schemeClr val="tx1"/>
              </a:buClr>
              <a:buFontTx/>
              <a:buAutoNum type="arabicPeriod"/>
            </a:pPr>
            <a:endParaRPr lang="en-US" altLang="zh-TW">
              <a:latin typeface="Comic Sans MS" pitchFamily="66" charset="0"/>
            </a:endParaRPr>
          </a:p>
          <a:p>
            <a:pPr>
              <a:lnSpc>
                <a:spcPct val="130000"/>
              </a:lnSpc>
              <a:buClr>
                <a:schemeClr val="tx1"/>
              </a:buClr>
              <a:buFontTx/>
              <a:buAutoNum type="arabicPeriod"/>
            </a:pPr>
            <a:r>
              <a:rPr lang="en-US" altLang="zh-TW">
                <a:latin typeface="Comic Sans MS" pitchFamily="66" charset="0"/>
              </a:rPr>
              <a:t>There are 32 blue squares but only 30 white squares.</a:t>
            </a:r>
          </a:p>
          <a:p>
            <a:pPr>
              <a:lnSpc>
                <a:spcPct val="130000"/>
              </a:lnSpc>
              <a:buClr>
                <a:schemeClr val="tx1"/>
              </a:buClr>
              <a:buFontTx/>
              <a:buAutoNum type="arabicPeriod"/>
            </a:pPr>
            <a:endParaRPr lang="en-US" altLang="zh-TW">
              <a:latin typeface="Comic Sans MS" pitchFamily="66" charset="0"/>
            </a:endParaRPr>
          </a:p>
          <a:p>
            <a:pPr>
              <a:lnSpc>
                <a:spcPct val="130000"/>
              </a:lnSpc>
              <a:buClr>
                <a:schemeClr val="tx1"/>
              </a:buClr>
              <a:buFontTx/>
              <a:buAutoNum type="arabicPeriod"/>
            </a:pPr>
            <a:r>
              <a:rPr lang="en-US" altLang="zh-TW">
                <a:latin typeface="Comic Sans MS" pitchFamily="66" charset="0"/>
              </a:rPr>
              <a:t>So it is impossible to fill the chessboard using only 31 dominos.</a:t>
            </a:r>
          </a:p>
        </p:txBody>
      </p:sp>
      <p:sp>
        <p:nvSpPr>
          <p:cNvPr id="476250" name="Text Box 90"/>
          <p:cNvSpPr txBox="1">
            <a:spLocks noChangeArrowheads="1"/>
          </p:cNvSpPr>
          <p:nvPr/>
        </p:nvSpPr>
        <p:spPr bwMode="auto">
          <a:xfrm>
            <a:off x="6753225" y="1081088"/>
            <a:ext cx="12477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>
                <a:solidFill>
                  <a:srgbClr val="A50021"/>
                </a:solidFill>
              </a:rPr>
              <a:t>Invariant!</a:t>
            </a:r>
          </a:p>
        </p:txBody>
      </p:sp>
      <p:sp>
        <p:nvSpPr>
          <p:cNvPr id="476251" name="Line 91"/>
          <p:cNvSpPr>
            <a:spLocks noChangeShapeType="1"/>
          </p:cNvSpPr>
          <p:nvPr/>
        </p:nvSpPr>
        <p:spPr bwMode="auto">
          <a:xfrm flipH="1">
            <a:off x="7239000" y="1447800"/>
            <a:ext cx="76200" cy="304800"/>
          </a:xfrm>
          <a:prstGeom prst="line">
            <a:avLst/>
          </a:prstGeom>
          <a:noFill/>
          <a:ln w="9525">
            <a:solidFill>
              <a:srgbClr val="A5002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6252" name="Text Box 92"/>
          <p:cNvSpPr txBox="1">
            <a:spLocks noChangeArrowheads="1"/>
          </p:cNvSpPr>
          <p:nvPr/>
        </p:nvSpPr>
        <p:spPr bwMode="auto">
          <a:xfrm>
            <a:off x="1828800" y="6110288"/>
            <a:ext cx="5391150" cy="376237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This is another example of the invariant method.</a:t>
            </a:r>
          </a:p>
        </p:txBody>
      </p:sp>
      <p:sp>
        <p:nvSpPr>
          <p:cNvPr id="476253" name="Line 93"/>
          <p:cNvSpPr>
            <a:spLocks noChangeShapeType="1"/>
          </p:cNvSpPr>
          <p:nvPr/>
        </p:nvSpPr>
        <p:spPr bwMode="auto">
          <a:xfrm>
            <a:off x="1524000" y="2895600"/>
            <a:ext cx="6096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6254" name="Line 94"/>
          <p:cNvSpPr>
            <a:spLocks noChangeShapeType="1"/>
          </p:cNvSpPr>
          <p:nvPr/>
        </p:nvSpPr>
        <p:spPr bwMode="auto">
          <a:xfrm>
            <a:off x="3048000" y="3429000"/>
            <a:ext cx="6096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6255" name="Line 95"/>
          <p:cNvSpPr>
            <a:spLocks noChangeShapeType="1"/>
          </p:cNvSpPr>
          <p:nvPr/>
        </p:nvSpPr>
        <p:spPr bwMode="auto">
          <a:xfrm>
            <a:off x="2590800" y="3886200"/>
            <a:ext cx="0" cy="6096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6256" name="Line 96"/>
          <p:cNvSpPr>
            <a:spLocks noChangeShapeType="1"/>
          </p:cNvSpPr>
          <p:nvPr/>
        </p:nvSpPr>
        <p:spPr bwMode="auto">
          <a:xfrm>
            <a:off x="533400" y="1828800"/>
            <a:ext cx="0" cy="6096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6247" grpId="0" animBg="1"/>
      <p:bldP spid="476250" grpId="0"/>
      <p:bldP spid="476251" grpId="0" animBg="1"/>
      <p:bldP spid="476252" grpId="0" animBg="1"/>
      <p:bldP spid="476253" grpId="0" animBg="1"/>
      <p:bldP spid="476254" grpId="0" animBg="1"/>
      <p:bldP spid="476255" grpId="0" animBg="1"/>
      <p:bldP spid="47625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138" name="Text Box 2"/>
          <p:cNvSpPr txBox="1">
            <a:spLocks noChangeArrowheads="1"/>
          </p:cNvSpPr>
          <p:nvPr/>
        </p:nvSpPr>
        <p:spPr bwMode="auto">
          <a:xfrm>
            <a:off x="3200400" y="457200"/>
            <a:ext cx="2763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Invariant Method</a:t>
            </a:r>
          </a:p>
        </p:txBody>
      </p:sp>
      <p:sp>
        <p:nvSpPr>
          <p:cNvPr id="475139" name="Text Box 3"/>
          <p:cNvSpPr txBox="1">
            <a:spLocks noChangeArrowheads="1"/>
          </p:cNvSpPr>
          <p:nvPr/>
        </p:nvSpPr>
        <p:spPr bwMode="auto">
          <a:xfrm>
            <a:off x="1524000" y="1524000"/>
            <a:ext cx="6057900" cy="2025650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800100" indent="-3429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257300" indent="-3429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714500" indent="-3429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171700" indent="-3429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>
              <a:lnSpc>
                <a:spcPct val="150000"/>
              </a:lnSpc>
              <a:buClr>
                <a:srgbClr val="A50021"/>
              </a:buClr>
              <a:buFontTx/>
              <a:buAutoNum type="arabicPeriod"/>
            </a:pPr>
            <a:r>
              <a:rPr lang="en-US" altLang="zh-TW">
                <a:latin typeface="Comic Sans MS" pitchFamily="66" charset="0"/>
              </a:rPr>
              <a:t>Find properties (the </a:t>
            </a:r>
            <a:r>
              <a:rPr lang="en-US" altLang="zh-TW" b="1">
                <a:latin typeface="Comic Sans MS" pitchFamily="66" charset="0"/>
              </a:rPr>
              <a:t>invariants</a:t>
            </a:r>
            <a:r>
              <a:rPr lang="en-US" altLang="zh-TW">
                <a:latin typeface="Comic Sans MS" pitchFamily="66" charset="0"/>
              </a:rPr>
              <a:t>) that are satisfied throughout the whole process.</a:t>
            </a:r>
          </a:p>
          <a:p>
            <a:pPr>
              <a:buClr>
                <a:srgbClr val="A50021"/>
              </a:buClr>
              <a:buFontTx/>
              <a:buAutoNum type="arabicPeriod"/>
            </a:pPr>
            <a:endParaRPr lang="en-US" altLang="zh-TW">
              <a:latin typeface="Comic Sans MS" pitchFamily="66" charset="0"/>
            </a:endParaRPr>
          </a:p>
          <a:p>
            <a:pPr>
              <a:buClr>
                <a:srgbClr val="A50021"/>
              </a:buClr>
              <a:buFontTx/>
              <a:buAutoNum type="arabicPeriod"/>
            </a:pPr>
            <a:r>
              <a:rPr lang="en-US" altLang="zh-TW">
                <a:latin typeface="Comic Sans MS" pitchFamily="66" charset="0"/>
              </a:rPr>
              <a:t>Show that the target do not satisfy the properties.</a:t>
            </a:r>
          </a:p>
          <a:p>
            <a:pPr>
              <a:buClr>
                <a:srgbClr val="A50021"/>
              </a:buClr>
              <a:buFontTx/>
              <a:buAutoNum type="arabicPeriod"/>
            </a:pPr>
            <a:endParaRPr lang="en-US" altLang="zh-TW">
              <a:latin typeface="Comic Sans MS" pitchFamily="66" charset="0"/>
            </a:endParaRPr>
          </a:p>
          <a:p>
            <a:pPr>
              <a:buClr>
                <a:srgbClr val="A50021"/>
              </a:buClr>
              <a:buFontTx/>
              <a:buAutoNum type="arabicPeriod"/>
            </a:pPr>
            <a:r>
              <a:rPr lang="en-US" altLang="zh-TW">
                <a:latin typeface="Comic Sans MS" pitchFamily="66" charset="0"/>
              </a:rPr>
              <a:t>Conclude that the target is not achievable.</a:t>
            </a:r>
          </a:p>
        </p:txBody>
      </p:sp>
      <p:sp>
        <p:nvSpPr>
          <p:cNvPr id="475140" name="Text Box 4"/>
          <p:cNvSpPr txBox="1">
            <a:spLocks noChangeArrowheads="1"/>
          </p:cNvSpPr>
          <p:nvPr/>
        </p:nvSpPr>
        <p:spPr bwMode="auto">
          <a:xfrm>
            <a:off x="1981200" y="3962400"/>
            <a:ext cx="4249738" cy="78898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In the rook example, the invariant is </a:t>
            </a:r>
          </a:p>
          <a:p>
            <a:pPr>
              <a:lnSpc>
                <a:spcPct val="150000"/>
              </a:lnSpc>
            </a:pPr>
            <a:r>
              <a:rPr lang="en-US" altLang="zh-TW"/>
              <a:t>the colour of the position of the rook.</a:t>
            </a:r>
          </a:p>
        </p:txBody>
      </p:sp>
      <p:sp>
        <p:nvSpPr>
          <p:cNvPr id="475141" name="Text Box 5"/>
          <p:cNvSpPr txBox="1">
            <a:spLocks noChangeArrowheads="1"/>
          </p:cNvSpPr>
          <p:nvPr/>
        </p:nvSpPr>
        <p:spPr bwMode="auto">
          <a:xfrm>
            <a:off x="1951038" y="5199063"/>
            <a:ext cx="5211762" cy="12017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In the domino example, the invariant is that </a:t>
            </a:r>
          </a:p>
          <a:p>
            <a:pPr>
              <a:lnSpc>
                <a:spcPct val="150000"/>
              </a:lnSpc>
            </a:pPr>
            <a:r>
              <a:rPr lang="en-US" altLang="zh-TW"/>
              <a:t>any placement of dominos will occupy the same </a:t>
            </a:r>
          </a:p>
          <a:p>
            <a:pPr>
              <a:lnSpc>
                <a:spcPct val="150000"/>
              </a:lnSpc>
            </a:pPr>
            <a:r>
              <a:rPr lang="en-US" altLang="zh-TW"/>
              <a:t>number of blue positions and white positions.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5140" grpId="0" animBg="1"/>
      <p:bldP spid="47514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Text Box 2"/>
          <p:cNvSpPr txBox="1">
            <a:spLocks noChangeArrowheads="1"/>
          </p:cNvSpPr>
          <p:nvPr/>
        </p:nvSpPr>
        <p:spPr bwMode="auto">
          <a:xfrm>
            <a:off x="3549650" y="457200"/>
            <a:ext cx="2012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The Possible</a:t>
            </a:r>
          </a:p>
        </p:txBody>
      </p:sp>
      <p:sp>
        <p:nvSpPr>
          <p:cNvPr id="473091" name="Text Box 3"/>
          <p:cNvSpPr txBox="1">
            <a:spLocks noChangeArrowheads="1"/>
          </p:cNvSpPr>
          <p:nvPr/>
        </p:nvSpPr>
        <p:spPr bwMode="auto">
          <a:xfrm>
            <a:off x="1754188" y="1489075"/>
            <a:ext cx="5646737" cy="78898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We just proved that if we take out two squares of </a:t>
            </a:r>
          </a:p>
          <a:p>
            <a:pPr>
              <a:lnSpc>
                <a:spcPct val="150000"/>
              </a:lnSpc>
            </a:pPr>
            <a:r>
              <a:rPr lang="en-US" altLang="zh-TW" b="1">
                <a:solidFill>
                  <a:srgbClr val="A50021"/>
                </a:solidFill>
              </a:rPr>
              <a:t>the same colour</a:t>
            </a:r>
            <a:r>
              <a:rPr lang="en-US" altLang="zh-TW"/>
              <a:t>, then it is impossible to finish.</a:t>
            </a:r>
          </a:p>
        </p:txBody>
      </p:sp>
      <p:sp>
        <p:nvSpPr>
          <p:cNvPr id="473092" name="Text Box 4"/>
          <p:cNvSpPr txBox="1">
            <a:spLocks noChangeArrowheads="1"/>
          </p:cNvSpPr>
          <p:nvPr/>
        </p:nvSpPr>
        <p:spPr bwMode="auto">
          <a:xfrm>
            <a:off x="1524000" y="2743200"/>
            <a:ext cx="6056313" cy="78898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What if we take out two squares of </a:t>
            </a:r>
            <a:r>
              <a:rPr lang="en-US" altLang="zh-TW" b="1">
                <a:solidFill>
                  <a:schemeClr val="accent2"/>
                </a:solidFill>
              </a:rPr>
              <a:t>different colours</a:t>
            </a:r>
            <a:r>
              <a:rPr lang="en-US" altLang="zh-TW"/>
              <a:t>?</a:t>
            </a:r>
          </a:p>
          <a:p>
            <a:pPr>
              <a:lnSpc>
                <a:spcPct val="150000"/>
              </a:lnSpc>
            </a:pPr>
            <a:r>
              <a:rPr lang="en-US" altLang="zh-TW"/>
              <a:t>Would it be always possible to finish then?</a:t>
            </a:r>
          </a:p>
        </p:txBody>
      </p:sp>
      <p:graphicFrame>
        <p:nvGraphicFramePr>
          <p:cNvPr id="473137" name="Group 49"/>
          <p:cNvGraphicFramePr>
            <a:graphicFrameLocks noGrp="1"/>
          </p:cNvGraphicFramePr>
          <p:nvPr/>
        </p:nvGraphicFramePr>
        <p:xfrm>
          <a:off x="3505200" y="4038600"/>
          <a:ext cx="2133600" cy="2072640"/>
        </p:xfrm>
        <a:graphic>
          <a:graphicData uri="http://schemas.openxmlformats.org/drawingml/2006/table">
            <a:tbl>
              <a:tblPr/>
              <a:tblGrid>
                <a:gridCol w="533400"/>
                <a:gridCol w="533400"/>
                <a:gridCol w="533400"/>
                <a:gridCol w="533400"/>
              </a:tblGrid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  <p:sp>
        <p:nvSpPr>
          <p:cNvPr id="473120" name="Rectangle 32"/>
          <p:cNvSpPr>
            <a:spLocks noChangeArrowheads="1"/>
          </p:cNvSpPr>
          <p:nvPr/>
        </p:nvSpPr>
        <p:spPr bwMode="auto">
          <a:xfrm>
            <a:off x="3429000" y="5638800"/>
            <a:ext cx="609600" cy="533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3128" name="Rectangle 40"/>
          <p:cNvSpPr>
            <a:spLocks noChangeArrowheads="1"/>
          </p:cNvSpPr>
          <p:nvPr/>
        </p:nvSpPr>
        <p:spPr bwMode="auto">
          <a:xfrm>
            <a:off x="4572000" y="3810000"/>
            <a:ext cx="533400" cy="685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3129" name="Line 41"/>
          <p:cNvSpPr>
            <a:spLocks noChangeShapeType="1"/>
          </p:cNvSpPr>
          <p:nvPr/>
        </p:nvSpPr>
        <p:spPr bwMode="auto">
          <a:xfrm>
            <a:off x="4572000" y="4038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3130" name="Line 42"/>
          <p:cNvSpPr>
            <a:spLocks noChangeShapeType="1"/>
          </p:cNvSpPr>
          <p:nvPr/>
        </p:nvSpPr>
        <p:spPr bwMode="auto">
          <a:xfrm>
            <a:off x="5105400" y="4038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3138" name="Line 50"/>
          <p:cNvSpPr>
            <a:spLocks noChangeShapeType="1"/>
          </p:cNvSpPr>
          <p:nvPr/>
        </p:nvSpPr>
        <p:spPr bwMode="auto">
          <a:xfrm>
            <a:off x="4267200" y="5867400"/>
            <a:ext cx="609600" cy="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3139" name="Line 51"/>
          <p:cNvSpPr>
            <a:spLocks noChangeShapeType="1"/>
          </p:cNvSpPr>
          <p:nvPr/>
        </p:nvSpPr>
        <p:spPr bwMode="auto">
          <a:xfrm>
            <a:off x="5334000" y="5257800"/>
            <a:ext cx="0" cy="6096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3140" name="Line 52"/>
          <p:cNvSpPr>
            <a:spLocks noChangeShapeType="1"/>
          </p:cNvSpPr>
          <p:nvPr/>
        </p:nvSpPr>
        <p:spPr bwMode="auto">
          <a:xfrm>
            <a:off x="5334000" y="4267200"/>
            <a:ext cx="0" cy="6096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3141" name="Line 53"/>
          <p:cNvSpPr>
            <a:spLocks noChangeShapeType="1"/>
          </p:cNvSpPr>
          <p:nvPr/>
        </p:nvSpPr>
        <p:spPr bwMode="auto">
          <a:xfrm>
            <a:off x="4267200" y="5334000"/>
            <a:ext cx="609600" cy="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3142" name="Line 54"/>
          <p:cNvSpPr>
            <a:spLocks noChangeShapeType="1"/>
          </p:cNvSpPr>
          <p:nvPr/>
        </p:nvSpPr>
        <p:spPr bwMode="auto">
          <a:xfrm>
            <a:off x="4267200" y="4800600"/>
            <a:ext cx="609600" cy="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3143" name="Line 55"/>
          <p:cNvSpPr>
            <a:spLocks noChangeShapeType="1"/>
          </p:cNvSpPr>
          <p:nvPr/>
        </p:nvSpPr>
        <p:spPr bwMode="auto">
          <a:xfrm>
            <a:off x="3733800" y="4343400"/>
            <a:ext cx="609600" cy="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3144" name="Line 56"/>
          <p:cNvSpPr>
            <a:spLocks noChangeShapeType="1"/>
          </p:cNvSpPr>
          <p:nvPr/>
        </p:nvSpPr>
        <p:spPr bwMode="auto">
          <a:xfrm>
            <a:off x="3810000" y="4800600"/>
            <a:ext cx="0" cy="6096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3145" name="Text Box 57"/>
          <p:cNvSpPr txBox="1">
            <a:spLocks noChangeArrowheads="1"/>
          </p:cNvSpPr>
          <p:nvPr/>
        </p:nvSpPr>
        <p:spPr bwMode="auto">
          <a:xfrm>
            <a:off x="6308725" y="4689475"/>
            <a:ext cx="835025" cy="376238"/>
          </a:xfrm>
          <a:prstGeom prst="rect">
            <a:avLst/>
          </a:prstGeom>
          <a:solidFill>
            <a:srgbClr val="CCFF99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>
                <a:solidFill>
                  <a:srgbClr val="A50021"/>
                </a:solidFill>
              </a:rPr>
              <a:t>Yes??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3092" grpId="0" animBg="1"/>
      <p:bldP spid="473120" grpId="0" animBg="1"/>
      <p:bldP spid="473128" grpId="0" animBg="1"/>
      <p:bldP spid="473129" grpId="0" animBg="1"/>
      <p:bldP spid="473130" grpId="0" animBg="1"/>
      <p:bldP spid="473138" grpId="0" animBg="1"/>
      <p:bldP spid="473139" grpId="0" animBg="1"/>
      <p:bldP spid="473140" grpId="0" animBg="1"/>
      <p:bldP spid="473141" grpId="0" animBg="1"/>
      <p:bldP spid="473142" grpId="0" animBg="1"/>
      <p:bldP spid="473143" grpId="0" animBg="1"/>
      <p:bldP spid="473144" grpId="0" animBg="1"/>
      <p:bldP spid="47314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1042" name="Group 2"/>
          <p:cNvGraphicFramePr>
            <a:graphicFrameLocks noGrp="1"/>
          </p:cNvGraphicFramePr>
          <p:nvPr/>
        </p:nvGraphicFramePr>
        <p:xfrm>
          <a:off x="2438400" y="1752600"/>
          <a:ext cx="4267200" cy="4145280"/>
        </p:xfrm>
        <a:graphic>
          <a:graphicData uri="http://schemas.openxmlformats.org/drawingml/2006/table">
            <a:tbl>
              <a:tblPr/>
              <a:tblGrid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</a:tblGrid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  <p:sp>
        <p:nvSpPr>
          <p:cNvPr id="471125" name="Rectangle 85"/>
          <p:cNvSpPr>
            <a:spLocks noChangeArrowheads="1"/>
          </p:cNvSpPr>
          <p:nvPr/>
        </p:nvSpPr>
        <p:spPr bwMode="auto">
          <a:xfrm>
            <a:off x="2362200" y="5410200"/>
            <a:ext cx="609600" cy="533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26" name="Rectangle 86"/>
          <p:cNvSpPr>
            <a:spLocks noChangeArrowheads="1"/>
          </p:cNvSpPr>
          <p:nvPr/>
        </p:nvSpPr>
        <p:spPr bwMode="auto">
          <a:xfrm>
            <a:off x="6172200" y="2286000"/>
            <a:ext cx="609600" cy="533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28" name="Text Box 88"/>
          <p:cNvSpPr txBox="1">
            <a:spLocks noChangeArrowheads="1"/>
          </p:cNvSpPr>
          <p:nvPr/>
        </p:nvSpPr>
        <p:spPr bwMode="auto">
          <a:xfrm>
            <a:off x="3124200" y="457200"/>
            <a:ext cx="2860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Prove the Possible</a:t>
            </a:r>
          </a:p>
        </p:txBody>
      </p:sp>
      <p:sp>
        <p:nvSpPr>
          <p:cNvPr id="471129" name="Line 89"/>
          <p:cNvSpPr>
            <a:spLocks noChangeShapeType="1"/>
          </p:cNvSpPr>
          <p:nvPr/>
        </p:nvSpPr>
        <p:spPr bwMode="auto">
          <a:xfrm>
            <a:off x="6172200" y="2819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30" name="Line 90"/>
          <p:cNvSpPr>
            <a:spLocks noChangeShapeType="1"/>
          </p:cNvSpPr>
          <p:nvPr/>
        </p:nvSpPr>
        <p:spPr bwMode="auto">
          <a:xfrm>
            <a:off x="2743200" y="4495800"/>
            <a:ext cx="0" cy="6096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32" name="Line 92"/>
          <p:cNvSpPr>
            <a:spLocks noChangeShapeType="1"/>
          </p:cNvSpPr>
          <p:nvPr/>
        </p:nvSpPr>
        <p:spPr bwMode="auto">
          <a:xfrm>
            <a:off x="2743200" y="3505200"/>
            <a:ext cx="0" cy="60960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33" name="Line 93"/>
          <p:cNvSpPr>
            <a:spLocks noChangeShapeType="1"/>
          </p:cNvSpPr>
          <p:nvPr/>
        </p:nvSpPr>
        <p:spPr bwMode="auto">
          <a:xfrm>
            <a:off x="2743200" y="2438400"/>
            <a:ext cx="0" cy="6096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34" name="Line 94"/>
          <p:cNvSpPr>
            <a:spLocks noChangeShapeType="1"/>
          </p:cNvSpPr>
          <p:nvPr/>
        </p:nvSpPr>
        <p:spPr bwMode="auto">
          <a:xfrm>
            <a:off x="2743200" y="2057400"/>
            <a:ext cx="533400" cy="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35" name="Line 95"/>
          <p:cNvSpPr>
            <a:spLocks noChangeShapeType="1"/>
          </p:cNvSpPr>
          <p:nvPr/>
        </p:nvSpPr>
        <p:spPr bwMode="auto">
          <a:xfrm>
            <a:off x="3733800" y="2057400"/>
            <a:ext cx="5334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36" name="Line 96"/>
          <p:cNvSpPr>
            <a:spLocks noChangeShapeType="1"/>
          </p:cNvSpPr>
          <p:nvPr/>
        </p:nvSpPr>
        <p:spPr bwMode="auto">
          <a:xfrm>
            <a:off x="4800600" y="2057400"/>
            <a:ext cx="533400" cy="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37" name="Line 97"/>
          <p:cNvSpPr>
            <a:spLocks noChangeShapeType="1"/>
          </p:cNvSpPr>
          <p:nvPr/>
        </p:nvSpPr>
        <p:spPr bwMode="auto">
          <a:xfrm>
            <a:off x="5867400" y="2057400"/>
            <a:ext cx="5334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38" name="Line 98"/>
          <p:cNvSpPr>
            <a:spLocks noChangeShapeType="1"/>
          </p:cNvSpPr>
          <p:nvPr/>
        </p:nvSpPr>
        <p:spPr bwMode="auto">
          <a:xfrm>
            <a:off x="6400800" y="3048000"/>
            <a:ext cx="0" cy="60960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39" name="Line 99"/>
          <p:cNvSpPr>
            <a:spLocks noChangeShapeType="1"/>
          </p:cNvSpPr>
          <p:nvPr/>
        </p:nvSpPr>
        <p:spPr bwMode="auto">
          <a:xfrm>
            <a:off x="6400800" y="4038600"/>
            <a:ext cx="0" cy="6096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40" name="Line 100"/>
          <p:cNvSpPr>
            <a:spLocks noChangeShapeType="1"/>
          </p:cNvSpPr>
          <p:nvPr/>
        </p:nvSpPr>
        <p:spPr bwMode="auto">
          <a:xfrm>
            <a:off x="6400800" y="5029200"/>
            <a:ext cx="0" cy="60960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41" name="Line 101"/>
          <p:cNvSpPr>
            <a:spLocks noChangeShapeType="1"/>
          </p:cNvSpPr>
          <p:nvPr/>
        </p:nvSpPr>
        <p:spPr bwMode="auto">
          <a:xfrm>
            <a:off x="5943600" y="5029200"/>
            <a:ext cx="0" cy="6096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42" name="Line 102"/>
          <p:cNvSpPr>
            <a:spLocks noChangeShapeType="1"/>
          </p:cNvSpPr>
          <p:nvPr/>
        </p:nvSpPr>
        <p:spPr bwMode="auto">
          <a:xfrm>
            <a:off x="5943600" y="4038600"/>
            <a:ext cx="0" cy="60960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43" name="Line 103"/>
          <p:cNvSpPr>
            <a:spLocks noChangeShapeType="1"/>
          </p:cNvSpPr>
          <p:nvPr/>
        </p:nvSpPr>
        <p:spPr bwMode="auto">
          <a:xfrm>
            <a:off x="5943600" y="3048000"/>
            <a:ext cx="0" cy="6096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44" name="Line 104"/>
          <p:cNvSpPr>
            <a:spLocks noChangeShapeType="1"/>
          </p:cNvSpPr>
          <p:nvPr/>
        </p:nvSpPr>
        <p:spPr bwMode="auto">
          <a:xfrm>
            <a:off x="5334000" y="2514600"/>
            <a:ext cx="533400" cy="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45" name="Line 105"/>
          <p:cNvSpPr>
            <a:spLocks noChangeShapeType="1"/>
          </p:cNvSpPr>
          <p:nvPr/>
        </p:nvSpPr>
        <p:spPr bwMode="auto">
          <a:xfrm>
            <a:off x="5410200" y="3048000"/>
            <a:ext cx="0" cy="6096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46" name="Line 106"/>
          <p:cNvSpPr>
            <a:spLocks noChangeShapeType="1"/>
          </p:cNvSpPr>
          <p:nvPr/>
        </p:nvSpPr>
        <p:spPr bwMode="auto">
          <a:xfrm>
            <a:off x="5410200" y="4038600"/>
            <a:ext cx="0" cy="60960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47" name="Line 107"/>
          <p:cNvSpPr>
            <a:spLocks noChangeShapeType="1"/>
          </p:cNvSpPr>
          <p:nvPr/>
        </p:nvSpPr>
        <p:spPr bwMode="auto">
          <a:xfrm>
            <a:off x="5410200" y="5029200"/>
            <a:ext cx="0" cy="6096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48" name="Line 108"/>
          <p:cNvSpPr>
            <a:spLocks noChangeShapeType="1"/>
          </p:cNvSpPr>
          <p:nvPr/>
        </p:nvSpPr>
        <p:spPr bwMode="auto">
          <a:xfrm>
            <a:off x="4876800" y="5029200"/>
            <a:ext cx="0" cy="60960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49" name="Line 109"/>
          <p:cNvSpPr>
            <a:spLocks noChangeShapeType="1"/>
          </p:cNvSpPr>
          <p:nvPr/>
        </p:nvSpPr>
        <p:spPr bwMode="auto">
          <a:xfrm>
            <a:off x="4876800" y="4038600"/>
            <a:ext cx="0" cy="6096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50" name="Line 110"/>
          <p:cNvSpPr>
            <a:spLocks noChangeShapeType="1"/>
          </p:cNvSpPr>
          <p:nvPr/>
        </p:nvSpPr>
        <p:spPr bwMode="auto">
          <a:xfrm>
            <a:off x="4876800" y="3048000"/>
            <a:ext cx="0" cy="60960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51" name="Line 111"/>
          <p:cNvSpPr>
            <a:spLocks noChangeShapeType="1"/>
          </p:cNvSpPr>
          <p:nvPr/>
        </p:nvSpPr>
        <p:spPr bwMode="auto">
          <a:xfrm>
            <a:off x="4267200" y="2514600"/>
            <a:ext cx="5334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52" name="Line 112"/>
          <p:cNvSpPr>
            <a:spLocks noChangeShapeType="1"/>
          </p:cNvSpPr>
          <p:nvPr/>
        </p:nvSpPr>
        <p:spPr bwMode="auto">
          <a:xfrm>
            <a:off x="3200400" y="2514600"/>
            <a:ext cx="533400" cy="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53" name="Line 113"/>
          <p:cNvSpPr>
            <a:spLocks noChangeShapeType="1"/>
          </p:cNvSpPr>
          <p:nvPr/>
        </p:nvSpPr>
        <p:spPr bwMode="auto">
          <a:xfrm>
            <a:off x="4343400" y="5029200"/>
            <a:ext cx="0" cy="60960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54" name="Line 114"/>
          <p:cNvSpPr>
            <a:spLocks noChangeShapeType="1"/>
          </p:cNvSpPr>
          <p:nvPr/>
        </p:nvSpPr>
        <p:spPr bwMode="auto">
          <a:xfrm>
            <a:off x="4343400" y="4038600"/>
            <a:ext cx="0" cy="6096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55" name="Line 115"/>
          <p:cNvSpPr>
            <a:spLocks noChangeShapeType="1"/>
          </p:cNvSpPr>
          <p:nvPr/>
        </p:nvSpPr>
        <p:spPr bwMode="auto">
          <a:xfrm>
            <a:off x="4343400" y="3048000"/>
            <a:ext cx="0" cy="60960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56" name="Line 116"/>
          <p:cNvSpPr>
            <a:spLocks noChangeShapeType="1"/>
          </p:cNvSpPr>
          <p:nvPr/>
        </p:nvSpPr>
        <p:spPr bwMode="auto">
          <a:xfrm>
            <a:off x="3810000" y="3048000"/>
            <a:ext cx="0" cy="6096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57" name="Line 117"/>
          <p:cNvSpPr>
            <a:spLocks noChangeShapeType="1"/>
          </p:cNvSpPr>
          <p:nvPr/>
        </p:nvSpPr>
        <p:spPr bwMode="auto">
          <a:xfrm>
            <a:off x="3810000" y="4038600"/>
            <a:ext cx="0" cy="60960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58" name="Line 118"/>
          <p:cNvSpPr>
            <a:spLocks noChangeShapeType="1"/>
          </p:cNvSpPr>
          <p:nvPr/>
        </p:nvSpPr>
        <p:spPr bwMode="auto">
          <a:xfrm>
            <a:off x="3810000" y="5029200"/>
            <a:ext cx="0" cy="6096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59" name="Line 119"/>
          <p:cNvSpPr>
            <a:spLocks noChangeShapeType="1"/>
          </p:cNvSpPr>
          <p:nvPr/>
        </p:nvSpPr>
        <p:spPr bwMode="auto">
          <a:xfrm>
            <a:off x="3276600" y="5029200"/>
            <a:ext cx="0" cy="6096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60" name="Line 120"/>
          <p:cNvSpPr>
            <a:spLocks noChangeShapeType="1"/>
          </p:cNvSpPr>
          <p:nvPr/>
        </p:nvSpPr>
        <p:spPr bwMode="auto">
          <a:xfrm>
            <a:off x="3276600" y="4038600"/>
            <a:ext cx="0" cy="60960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61" name="Line 121"/>
          <p:cNvSpPr>
            <a:spLocks noChangeShapeType="1"/>
          </p:cNvSpPr>
          <p:nvPr/>
        </p:nvSpPr>
        <p:spPr bwMode="auto">
          <a:xfrm>
            <a:off x="3276600" y="3048000"/>
            <a:ext cx="0" cy="6096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63" name="Text Box 123"/>
          <p:cNvSpPr txBox="1">
            <a:spLocks noChangeArrowheads="1"/>
          </p:cNvSpPr>
          <p:nvPr/>
        </p:nvSpPr>
        <p:spPr bwMode="auto">
          <a:xfrm>
            <a:off x="7318375" y="3586163"/>
            <a:ext cx="835025" cy="376237"/>
          </a:xfrm>
          <a:prstGeom prst="rect">
            <a:avLst/>
          </a:prstGeom>
          <a:solidFill>
            <a:srgbClr val="CCFF99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>
                <a:solidFill>
                  <a:srgbClr val="A50021"/>
                </a:solidFill>
              </a:rPr>
              <a:t>Yes??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30" grpId="0" animBg="1"/>
      <p:bldP spid="471132" grpId="0" animBg="1"/>
      <p:bldP spid="471133" grpId="0" animBg="1"/>
      <p:bldP spid="471134" grpId="0" animBg="1"/>
      <p:bldP spid="471135" grpId="0" animBg="1"/>
      <p:bldP spid="471136" grpId="0" animBg="1"/>
      <p:bldP spid="471137" grpId="0" animBg="1"/>
      <p:bldP spid="471138" grpId="0" animBg="1"/>
      <p:bldP spid="471139" grpId="0" animBg="1"/>
      <p:bldP spid="471140" grpId="0" animBg="1"/>
      <p:bldP spid="471141" grpId="0" animBg="1"/>
      <p:bldP spid="471142" grpId="0" animBg="1"/>
      <p:bldP spid="471143" grpId="0" animBg="1"/>
      <p:bldP spid="471144" grpId="0" animBg="1"/>
      <p:bldP spid="471145" grpId="0" animBg="1"/>
      <p:bldP spid="471146" grpId="0" animBg="1"/>
      <p:bldP spid="471147" grpId="0" animBg="1"/>
      <p:bldP spid="471148" grpId="0" animBg="1"/>
      <p:bldP spid="471149" grpId="0" animBg="1"/>
      <p:bldP spid="471150" grpId="0" animBg="1"/>
      <p:bldP spid="471151" grpId="0" animBg="1"/>
      <p:bldP spid="471152" grpId="0" animBg="1"/>
      <p:bldP spid="471153" grpId="0" animBg="1"/>
      <p:bldP spid="471154" grpId="0" animBg="1"/>
      <p:bldP spid="471155" grpId="0" animBg="1"/>
      <p:bldP spid="471156" grpId="0" animBg="1"/>
      <p:bldP spid="471157" grpId="0" animBg="1"/>
      <p:bldP spid="471158" grpId="0" animBg="1"/>
      <p:bldP spid="471159" grpId="0" animBg="1"/>
      <p:bldP spid="471160" grpId="0" animBg="1"/>
      <p:bldP spid="471161" grpId="0" animBg="1"/>
      <p:bldP spid="47116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3330" name="Group 2"/>
          <p:cNvGraphicFramePr>
            <a:graphicFrameLocks noGrp="1"/>
          </p:cNvGraphicFramePr>
          <p:nvPr/>
        </p:nvGraphicFramePr>
        <p:xfrm>
          <a:off x="2438400" y="1752600"/>
          <a:ext cx="4267200" cy="4145280"/>
        </p:xfrm>
        <a:graphic>
          <a:graphicData uri="http://schemas.openxmlformats.org/drawingml/2006/table">
            <a:tbl>
              <a:tblPr/>
              <a:tblGrid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</a:tblGrid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  <p:sp>
        <p:nvSpPr>
          <p:cNvPr id="483415" name="Text Box 87"/>
          <p:cNvSpPr txBox="1">
            <a:spLocks noChangeArrowheads="1"/>
          </p:cNvSpPr>
          <p:nvPr/>
        </p:nvSpPr>
        <p:spPr bwMode="auto">
          <a:xfrm>
            <a:off x="3124200" y="457200"/>
            <a:ext cx="2860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Prove the Possible</a:t>
            </a:r>
          </a:p>
        </p:txBody>
      </p:sp>
      <p:sp>
        <p:nvSpPr>
          <p:cNvPr id="483448" name="Text Box 120"/>
          <p:cNvSpPr txBox="1">
            <a:spLocks noChangeArrowheads="1"/>
          </p:cNvSpPr>
          <p:nvPr/>
        </p:nvSpPr>
        <p:spPr bwMode="auto">
          <a:xfrm>
            <a:off x="7086600" y="3586163"/>
            <a:ext cx="1512888" cy="376237"/>
          </a:xfrm>
          <a:prstGeom prst="rect">
            <a:avLst/>
          </a:prstGeom>
          <a:solidFill>
            <a:srgbClr val="CCFF99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>
                <a:solidFill>
                  <a:srgbClr val="A50021"/>
                </a:solidFill>
              </a:rPr>
              <a:t>The secret.</a:t>
            </a:r>
          </a:p>
        </p:txBody>
      </p:sp>
      <p:sp>
        <p:nvSpPr>
          <p:cNvPr id="483449" name="Line 121"/>
          <p:cNvSpPr>
            <a:spLocks noChangeShapeType="1"/>
          </p:cNvSpPr>
          <p:nvPr/>
        </p:nvSpPr>
        <p:spPr bwMode="auto">
          <a:xfrm flipV="1">
            <a:off x="2971800" y="2286000"/>
            <a:ext cx="0" cy="3124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3450" name="Line 122"/>
          <p:cNvSpPr>
            <a:spLocks noChangeShapeType="1"/>
          </p:cNvSpPr>
          <p:nvPr/>
        </p:nvSpPr>
        <p:spPr bwMode="auto">
          <a:xfrm>
            <a:off x="2971800" y="2286000"/>
            <a:ext cx="3200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3451" name="Line 123"/>
          <p:cNvSpPr>
            <a:spLocks noChangeShapeType="1"/>
          </p:cNvSpPr>
          <p:nvPr/>
        </p:nvSpPr>
        <p:spPr bwMode="auto">
          <a:xfrm flipV="1">
            <a:off x="6172200" y="2286000"/>
            <a:ext cx="0" cy="3124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3452" name="Line 124"/>
          <p:cNvSpPr>
            <a:spLocks noChangeShapeType="1"/>
          </p:cNvSpPr>
          <p:nvPr/>
        </p:nvSpPr>
        <p:spPr bwMode="auto">
          <a:xfrm flipV="1">
            <a:off x="5638800" y="2743200"/>
            <a:ext cx="0" cy="3124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3453" name="Line 125"/>
          <p:cNvSpPr>
            <a:spLocks noChangeShapeType="1"/>
          </p:cNvSpPr>
          <p:nvPr/>
        </p:nvSpPr>
        <p:spPr bwMode="auto">
          <a:xfrm flipV="1">
            <a:off x="4572000" y="2743200"/>
            <a:ext cx="0" cy="3124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3454" name="Line 126"/>
          <p:cNvSpPr>
            <a:spLocks noChangeShapeType="1"/>
          </p:cNvSpPr>
          <p:nvPr/>
        </p:nvSpPr>
        <p:spPr bwMode="auto">
          <a:xfrm flipV="1">
            <a:off x="3505200" y="2743200"/>
            <a:ext cx="0" cy="3124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3455" name="Line 127"/>
          <p:cNvSpPr>
            <a:spLocks noChangeShapeType="1"/>
          </p:cNvSpPr>
          <p:nvPr/>
        </p:nvSpPr>
        <p:spPr bwMode="auto">
          <a:xfrm flipV="1">
            <a:off x="4038600" y="2286000"/>
            <a:ext cx="0" cy="3124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3456" name="Line 128"/>
          <p:cNvSpPr>
            <a:spLocks noChangeShapeType="1"/>
          </p:cNvSpPr>
          <p:nvPr/>
        </p:nvSpPr>
        <p:spPr bwMode="auto">
          <a:xfrm flipV="1">
            <a:off x="5105400" y="2286000"/>
            <a:ext cx="0" cy="3124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3458" name="Line 130"/>
          <p:cNvSpPr>
            <a:spLocks noChangeShapeType="1"/>
          </p:cNvSpPr>
          <p:nvPr/>
        </p:nvSpPr>
        <p:spPr bwMode="auto">
          <a:xfrm>
            <a:off x="3505200" y="5867400"/>
            <a:ext cx="2133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3448" grpId="0" animBg="1"/>
      <p:bldP spid="483449" grpId="0" animBg="1"/>
      <p:bldP spid="483450" grpId="0" animBg="1"/>
      <p:bldP spid="483451" grpId="0" animBg="1"/>
      <p:bldP spid="483452" grpId="0" animBg="1"/>
      <p:bldP spid="483453" grpId="0" animBg="1"/>
      <p:bldP spid="483454" grpId="0" animBg="1"/>
      <p:bldP spid="483455" grpId="0" animBg="1"/>
      <p:bldP spid="483456" grpId="0" animBg="1"/>
      <p:bldP spid="48345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4354" name="Group 2"/>
          <p:cNvGraphicFramePr>
            <a:graphicFrameLocks noGrp="1"/>
          </p:cNvGraphicFramePr>
          <p:nvPr/>
        </p:nvGraphicFramePr>
        <p:xfrm>
          <a:off x="2438400" y="1752600"/>
          <a:ext cx="4267200" cy="4145280"/>
        </p:xfrm>
        <a:graphic>
          <a:graphicData uri="http://schemas.openxmlformats.org/drawingml/2006/table">
            <a:tbl>
              <a:tblPr/>
              <a:tblGrid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</a:tblGrid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  <p:sp>
        <p:nvSpPr>
          <p:cNvPr id="484437" name="Rectangle 85"/>
          <p:cNvSpPr>
            <a:spLocks noChangeArrowheads="1"/>
          </p:cNvSpPr>
          <p:nvPr/>
        </p:nvSpPr>
        <p:spPr bwMode="auto">
          <a:xfrm>
            <a:off x="2362200" y="5410200"/>
            <a:ext cx="609600" cy="533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438" name="Rectangle 86"/>
          <p:cNvSpPr>
            <a:spLocks noChangeArrowheads="1"/>
          </p:cNvSpPr>
          <p:nvPr/>
        </p:nvSpPr>
        <p:spPr bwMode="auto">
          <a:xfrm>
            <a:off x="6172200" y="2286000"/>
            <a:ext cx="609600" cy="533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439" name="Text Box 87"/>
          <p:cNvSpPr txBox="1">
            <a:spLocks noChangeArrowheads="1"/>
          </p:cNvSpPr>
          <p:nvPr/>
        </p:nvSpPr>
        <p:spPr bwMode="auto">
          <a:xfrm>
            <a:off x="3124200" y="457200"/>
            <a:ext cx="2860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Prove the Possible</a:t>
            </a:r>
          </a:p>
        </p:txBody>
      </p:sp>
      <p:sp>
        <p:nvSpPr>
          <p:cNvPr id="484440" name="Line 88"/>
          <p:cNvSpPr>
            <a:spLocks noChangeShapeType="1"/>
          </p:cNvSpPr>
          <p:nvPr/>
        </p:nvSpPr>
        <p:spPr bwMode="auto">
          <a:xfrm>
            <a:off x="6172200" y="2819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4441" name="Line 89"/>
          <p:cNvSpPr>
            <a:spLocks noChangeShapeType="1"/>
          </p:cNvSpPr>
          <p:nvPr/>
        </p:nvSpPr>
        <p:spPr bwMode="auto">
          <a:xfrm>
            <a:off x="2743200" y="4495800"/>
            <a:ext cx="0" cy="6096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4442" name="Line 90"/>
          <p:cNvSpPr>
            <a:spLocks noChangeShapeType="1"/>
          </p:cNvSpPr>
          <p:nvPr/>
        </p:nvSpPr>
        <p:spPr bwMode="auto">
          <a:xfrm>
            <a:off x="2743200" y="3505200"/>
            <a:ext cx="0" cy="60960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4443" name="Line 91"/>
          <p:cNvSpPr>
            <a:spLocks noChangeShapeType="1"/>
          </p:cNvSpPr>
          <p:nvPr/>
        </p:nvSpPr>
        <p:spPr bwMode="auto">
          <a:xfrm>
            <a:off x="2743200" y="2438400"/>
            <a:ext cx="0" cy="6096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4444" name="Line 92"/>
          <p:cNvSpPr>
            <a:spLocks noChangeShapeType="1"/>
          </p:cNvSpPr>
          <p:nvPr/>
        </p:nvSpPr>
        <p:spPr bwMode="auto">
          <a:xfrm>
            <a:off x="2743200" y="2057400"/>
            <a:ext cx="533400" cy="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4445" name="Line 93"/>
          <p:cNvSpPr>
            <a:spLocks noChangeShapeType="1"/>
          </p:cNvSpPr>
          <p:nvPr/>
        </p:nvSpPr>
        <p:spPr bwMode="auto">
          <a:xfrm>
            <a:off x="3733800" y="2057400"/>
            <a:ext cx="5334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4446" name="Line 94"/>
          <p:cNvSpPr>
            <a:spLocks noChangeShapeType="1"/>
          </p:cNvSpPr>
          <p:nvPr/>
        </p:nvSpPr>
        <p:spPr bwMode="auto">
          <a:xfrm>
            <a:off x="4800600" y="2057400"/>
            <a:ext cx="533400" cy="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4447" name="Line 95"/>
          <p:cNvSpPr>
            <a:spLocks noChangeShapeType="1"/>
          </p:cNvSpPr>
          <p:nvPr/>
        </p:nvSpPr>
        <p:spPr bwMode="auto">
          <a:xfrm>
            <a:off x="5867400" y="2057400"/>
            <a:ext cx="5334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4448" name="Line 96"/>
          <p:cNvSpPr>
            <a:spLocks noChangeShapeType="1"/>
          </p:cNvSpPr>
          <p:nvPr/>
        </p:nvSpPr>
        <p:spPr bwMode="auto">
          <a:xfrm>
            <a:off x="6400800" y="3048000"/>
            <a:ext cx="0" cy="60960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4449" name="Line 97"/>
          <p:cNvSpPr>
            <a:spLocks noChangeShapeType="1"/>
          </p:cNvSpPr>
          <p:nvPr/>
        </p:nvSpPr>
        <p:spPr bwMode="auto">
          <a:xfrm>
            <a:off x="6400800" y="4038600"/>
            <a:ext cx="0" cy="6096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4450" name="Line 98"/>
          <p:cNvSpPr>
            <a:spLocks noChangeShapeType="1"/>
          </p:cNvSpPr>
          <p:nvPr/>
        </p:nvSpPr>
        <p:spPr bwMode="auto">
          <a:xfrm>
            <a:off x="6400800" y="5029200"/>
            <a:ext cx="0" cy="60960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4451" name="Line 99"/>
          <p:cNvSpPr>
            <a:spLocks noChangeShapeType="1"/>
          </p:cNvSpPr>
          <p:nvPr/>
        </p:nvSpPr>
        <p:spPr bwMode="auto">
          <a:xfrm>
            <a:off x="5943600" y="5029200"/>
            <a:ext cx="0" cy="6096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4452" name="Line 100"/>
          <p:cNvSpPr>
            <a:spLocks noChangeShapeType="1"/>
          </p:cNvSpPr>
          <p:nvPr/>
        </p:nvSpPr>
        <p:spPr bwMode="auto">
          <a:xfrm>
            <a:off x="5943600" y="4038600"/>
            <a:ext cx="0" cy="60960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4453" name="Line 101"/>
          <p:cNvSpPr>
            <a:spLocks noChangeShapeType="1"/>
          </p:cNvSpPr>
          <p:nvPr/>
        </p:nvSpPr>
        <p:spPr bwMode="auto">
          <a:xfrm>
            <a:off x="5943600" y="3048000"/>
            <a:ext cx="0" cy="6096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4454" name="Line 102"/>
          <p:cNvSpPr>
            <a:spLocks noChangeShapeType="1"/>
          </p:cNvSpPr>
          <p:nvPr/>
        </p:nvSpPr>
        <p:spPr bwMode="auto">
          <a:xfrm>
            <a:off x="5334000" y="2514600"/>
            <a:ext cx="533400" cy="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4455" name="Line 103"/>
          <p:cNvSpPr>
            <a:spLocks noChangeShapeType="1"/>
          </p:cNvSpPr>
          <p:nvPr/>
        </p:nvSpPr>
        <p:spPr bwMode="auto">
          <a:xfrm>
            <a:off x="5410200" y="3048000"/>
            <a:ext cx="0" cy="6096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4456" name="Line 104"/>
          <p:cNvSpPr>
            <a:spLocks noChangeShapeType="1"/>
          </p:cNvSpPr>
          <p:nvPr/>
        </p:nvSpPr>
        <p:spPr bwMode="auto">
          <a:xfrm>
            <a:off x="5410200" y="4038600"/>
            <a:ext cx="0" cy="60960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4457" name="Line 105"/>
          <p:cNvSpPr>
            <a:spLocks noChangeShapeType="1"/>
          </p:cNvSpPr>
          <p:nvPr/>
        </p:nvSpPr>
        <p:spPr bwMode="auto">
          <a:xfrm>
            <a:off x="5410200" y="5029200"/>
            <a:ext cx="0" cy="6096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4458" name="Line 106"/>
          <p:cNvSpPr>
            <a:spLocks noChangeShapeType="1"/>
          </p:cNvSpPr>
          <p:nvPr/>
        </p:nvSpPr>
        <p:spPr bwMode="auto">
          <a:xfrm>
            <a:off x="4876800" y="5029200"/>
            <a:ext cx="0" cy="60960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4459" name="Line 107"/>
          <p:cNvSpPr>
            <a:spLocks noChangeShapeType="1"/>
          </p:cNvSpPr>
          <p:nvPr/>
        </p:nvSpPr>
        <p:spPr bwMode="auto">
          <a:xfrm>
            <a:off x="4876800" y="4038600"/>
            <a:ext cx="0" cy="6096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4460" name="Line 108"/>
          <p:cNvSpPr>
            <a:spLocks noChangeShapeType="1"/>
          </p:cNvSpPr>
          <p:nvPr/>
        </p:nvSpPr>
        <p:spPr bwMode="auto">
          <a:xfrm>
            <a:off x="4876800" y="3048000"/>
            <a:ext cx="0" cy="60960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4461" name="Line 109"/>
          <p:cNvSpPr>
            <a:spLocks noChangeShapeType="1"/>
          </p:cNvSpPr>
          <p:nvPr/>
        </p:nvSpPr>
        <p:spPr bwMode="auto">
          <a:xfrm>
            <a:off x="4267200" y="2514600"/>
            <a:ext cx="5334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4462" name="Line 110"/>
          <p:cNvSpPr>
            <a:spLocks noChangeShapeType="1"/>
          </p:cNvSpPr>
          <p:nvPr/>
        </p:nvSpPr>
        <p:spPr bwMode="auto">
          <a:xfrm>
            <a:off x="3200400" y="2514600"/>
            <a:ext cx="533400" cy="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4463" name="Line 111"/>
          <p:cNvSpPr>
            <a:spLocks noChangeShapeType="1"/>
          </p:cNvSpPr>
          <p:nvPr/>
        </p:nvSpPr>
        <p:spPr bwMode="auto">
          <a:xfrm>
            <a:off x="4343400" y="5029200"/>
            <a:ext cx="0" cy="60960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4464" name="Line 112"/>
          <p:cNvSpPr>
            <a:spLocks noChangeShapeType="1"/>
          </p:cNvSpPr>
          <p:nvPr/>
        </p:nvSpPr>
        <p:spPr bwMode="auto">
          <a:xfrm>
            <a:off x="4343400" y="4038600"/>
            <a:ext cx="0" cy="6096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4465" name="Line 113"/>
          <p:cNvSpPr>
            <a:spLocks noChangeShapeType="1"/>
          </p:cNvSpPr>
          <p:nvPr/>
        </p:nvSpPr>
        <p:spPr bwMode="auto">
          <a:xfrm>
            <a:off x="4343400" y="3048000"/>
            <a:ext cx="0" cy="60960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4466" name="Line 114"/>
          <p:cNvSpPr>
            <a:spLocks noChangeShapeType="1"/>
          </p:cNvSpPr>
          <p:nvPr/>
        </p:nvSpPr>
        <p:spPr bwMode="auto">
          <a:xfrm>
            <a:off x="3810000" y="3048000"/>
            <a:ext cx="0" cy="6096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4467" name="Line 115"/>
          <p:cNvSpPr>
            <a:spLocks noChangeShapeType="1"/>
          </p:cNvSpPr>
          <p:nvPr/>
        </p:nvSpPr>
        <p:spPr bwMode="auto">
          <a:xfrm>
            <a:off x="3810000" y="4038600"/>
            <a:ext cx="0" cy="60960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4468" name="Line 116"/>
          <p:cNvSpPr>
            <a:spLocks noChangeShapeType="1"/>
          </p:cNvSpPr>
          <p:nvPr/>
        </p:nvSpPr>
        <p:spPr bwMode="auto">
          <a:xfrm>
            <a:off x="3810000" y="5029200"/>
            <a:ext cx="0" cy="6096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4469" name="Line 117"/>
          <p:cNvSpPr>
            <a:spLocks noChangeShapeType="1"/>
          </p:cNvSpPr>
          <p:nvPr/>
        </p:nvSpPr>
        <p:spPr bwMode="auto">
          <a:xfrm>
            <a:off x="3276600" y="5029200"/>
            <a:ext cx="0" cy="6096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4470" name="Line 118"/>
          <p:cNvSpPr>
            <a:spLocks noChangeShapeType="1"/>
          </p:cNvSpPr>
          <p:nvPr/>
        </p:nvSpPr>
        <p:spPr bwMode="auto">
          <a:xfrm>
            <a:off x="3276600" y="4038600"/>
            <a:ext cx="0" cy="60960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4471" name="Line 119"/>
          <p:cNvSpPr>
            <a:spLocks noChangeShapeType="1"/>
          </p:cNvSpPr>
          <p:nvPr/>
        </p:nvSpPr>
        <p:spPr bwMode="auto">
          <a:xfrm>
            <a:off x="3276600" y="3048000"/>
            <a:ext cx="0" cy="6096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4472" name="Text Box 120"/>
          <p:cNvSpPr txBox="1">
            <a:spLocks noChangeArrowheads="1"/>
          </p:cNvSpPr>
          <p:nvPr/>
        </p:nvSpPr>
        <p:spPr bwMode="auto">
          <a:xfrm>
            <a:off x="7086600" y="3586163"/>
            <a:ext cx="1512888" cy="376237"/>
          </a:xfrm>
          <a:prstGeom prst="rect">
            <a:avLst/>
          </a:prstGeom>
          <a:solidFill>
            <a:srgbClr val="CCFF99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>
                <a:solidFill>
                  <a:srgbClr val="A50021"/>
                </a:solidFill>
              </a:rPr>
              <a:t>The secret.</a:t>
            </a:r>
          </a:p>
        </p:txBody>
      </p:sp>
      <p:sp>
        <p:nvSpPr>
          <p:cNvPr id="484473" name="Line 121"/>
          <p:cNvSpPr>
            <a:spLocks noChangeShapeType="1"/>
          </p:cNvSpPr>
          <p:nvPr/>
        </p:nvSpPr>
        <p:spPr bwMode="auto">
          <a:xfrm flipV="1">
            <a:off x="2971800" y="2286000"/>
            <a:ext cx="0" cy="3124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4474" name="Line 122"/>
          <p:cNvSpPr>
            <a:spLocks noChangeShapeType="1"/>
          </p:cNvSpPr>
          <p:nvPr/>
        </p:nvSpPr>
        <p:spPr bwMode="auto">
          <a:xfrm>
            <a:off x="2971800" y="2286000"/>
            <a:ext cx="3200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4475" name="Line 123"/>
          <p:cNvSpPr>
            <a:spLocks noChangeShapeType="1"/>
          </p:cNvSpPr>
          <p:nvPr/>
        </p:nvSpPr>
        <p:spPr bwMode="auto">
          <a:xfrm flipV="1">
            <a:off x="6172200" y="2286000"/>
            <a:ext cx="0" cy="3124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4476" name="Line 124"/>
          <p:cNvSpPr>
            <a:spLocks noChangeShapeType="1"/>
          </p:cNvSpPr>
          <p:nvPr/>
        </p:nvSpPr>
        <p:spPr bwMode="auto">
          <a:xfrm flipV="1">
            <a:off x="5638800" y="2743200"/>
            <a:ext cx="0" cy="3124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4477" name="Line 125"/>
          <p:cNvSpPr>
            <a:spLocks noChangeShapeType="1"/>
          </p:cNvSpPr>
          <p:nvPr/>
        </p:nvSpPr>
        <p:spPr bwMode="auto">
          <a:xfrm flipV="1">
            <a:off x="4572000" y="2743200"/>
            <a:ext cx="0" cy="3124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4478" name="Line 126"/>
          <p:cNvSpPr>
            <a:spLocks noChangeShapeType="1"/>
          </p:cNvSpPr>
          <p:nvPr/>
        </p:nvSpPr>
        <p:spPr bwMode="auto">
          <a:xfrm flipV="1">
            <a:off x="3505200" y="2743200"/>
            <a:ext cx="0" cy="3124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4479" name="Line 127"/>
          <p:cNvSpPr>
            <a:spLocks noChangeShapeType="1"/>
          </p:cNvSpPr>
          <p:nvPr/>
        </p:nvSpPr>
        <p:spPr bwMode="auto">
          <a:xfrm flipV="1">
            <a:off x="4038600" y="2286000"/>
            <a:ext cx="0" cy="3124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4480" name="Line 128"/>
          <p:cNvSpPr>
            <a:spLocks noChangeShapeType="1"/>
          </p:cNvSpPr>
          <p:nvPr/>
        </p:nvSpPr>
        <p:spPr bwMode="auto">
          <a:xfrm flipV="1">
            <a:off x="5105400" y="2286000"/>
            <a:ext cx="0" cy="3124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4481" name="Line 129"/>
          <p:cNvSpPr>
            <a:spLocks noChangeShapeType="1"/>
          </p:cNvSpPr>
          <p:nvPr/>
        </p:nvSpPr>
        <p:spPr bwMode="auto">
          <a:xfrm>
            <a:off x="3505200" y="5867400"/>
            <a:ext cx="2133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4441" grpId="0" animBg="1"/>
      <p:bldP spid="484442" grpId="0" animBg="1"/>
      <p:bldP spid="484443" grpId="0" animBg="1"/>
      <p:bldP spid="484444" grpId="0" animBg="1"/>
      <p:bldP spid="484445" grpId="0" animBg="1"/>
      <p:bldP spid="484446" grpId="0" animBg="1"/>
      <p:bldP spid="484447" grpId="0" animBg="1"/>
      <p:bldP spid="484448" grpId="0" animBg="1"/>
      <p:bldP spid="484449" grpId="0" animBg="1"/>
      <p:bldP spid="484450" grpId="0" animBg="1"/>
      <p:bldP spid="484451" grpId="0" animBg="1"/>
      <p:bldP spid="484452" grpId="0" animBg="1"/>
      <p:bldP spid="484453" grpId="0" animBg="1"/>
      <p:bldP spid="484454" grpId="0" animBg="1"/>
      <p:bldP spid="484455" grpId="0" animBg="1"/>
      <p:bldP spid="484456" grpId="0" animBg="1"/>
      <p:bldP spid="484457" grpId="0" animBg="1"/>
      <p:bldP spid="484458" grpId="0" animBg="1"/>
      <p:bldP spid="484459" grpId="0" animBg="1"/>
      <p:bldP spid="484460" grpId="0" animBg="1"/>
      <p:bldP spid="484461" grpId="0" animBg="1"/>
      <p:bldP spid="484462" grpId="0" animBg="1"/>
      <p:bldP spid="484463" grpId="0" animBg="1"/>
      <p:bldP spid="484464" grpId="0" animBg="1"/>
      <p:bldP spid="484465" grpId="0" animBg="1"/>
      <p:bldP spid="484466" grpId="0" animBg="1"/>
      <p:bldP spid="484467" grpId="0" animBg="1"/>
      <p:bldP spid="484468" grpId="0" animBg="1"/>
      <p:bldP spid="484469" grpId="0" animBg="1"/>
      <p:bldP spid="484470" grpId="0" animBg="1"/>
      <p:bldP spid="48447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4" name="Text Box 2"/>
          <p:cNvSpPr txBox="1">
            <a:spLocks noChangeArrowheads="1"/>
          </p:cNvSpPr>
          <p:nvPr/>
        </p:nvSpPr>
        <p:spPr bwMode="auto">
          <a:xfrm>
            <a:off x="3427413" y="457200"/>
            <a:ext cx="22875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Fifteen Puzzle</a:t>
            </a:r>
          </a:p>
        </p:txBody>
      </p:sp>
      <p:graphicFrame>
        <p:nvGraphicFramePr>
          <p:cNvPr id="474145" name="Group 33"/>
          <p:cNvGraphicFramePr>
            <a:graphicFrameLocks noGrp="1"/>
          </p:cNvGraphicFramePr>
          <p:nvPr/>
        </p:nvGraphicFramePr>
        <p:xfrm>
          <a:off x="3352800" y="1600200"/>
          <a:ext cx="2438400" cy="22606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</a:tblGrid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74146" name="Text Box 34"/>
          <p:cNvSpPr txBox="1">
            <a:spLocks noChangeArrowheads="1"/>
          </p:cNvSpPr>
          <p:nvPr/>
        </p:nvSpPr>
        <p:spPr bwMode="auto">
          <a:xfrm>
            <a:off x="1547813" y="4419600"/>
            <a:ext cx="6056312" cy="78898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>
                <a:solidFill>
                  <a:srgbClr val="A50021"/>
                </a:solidFill>
              </a:rPr>
              <a:t>Move:</a:t>
            </a:r>
            <a:r>
              <a:rPr lang="en-US" altLang="zh-TW"/>
              <a:t> can move a square adjacent to the empty square</a:t>
            </a:r>
          </a:p>
          <a:p>
            <a:pPr>
              <a:lnSpc>
                <a:spcPct val="150000"/>
              </a:lnSpc>
            </a:pPr>
            <a:r>
              <a:rPr lang="en-US" altLang="zh-TW"/>
              <a:t>           to the empty square.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414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66" name="Text Box 2"/>
          <p:cNvSpPr txBox="1">
            <a:spLocks noChangeArrowheads="1"/>
          </p:cNvSpPr>
          <p:nvPr/>
        </p:nvSpPr>
        <p:spPr bwMode="auto">
          <a:xfrm>
            <a:off x="3427413" y="457200"/>
            <a:ext cx="22875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Fifteen Puzzle</a:t>
            </a:r>
          </a:p>
        </p:txBody>
      </p:sp>
      <p:graphicFrame>
        <p:nvGraphicFramePr>
          <p:cNvPr id="472067" name="Group 3"/>
          <p:cNvGraphicFramePr>
            <a:graphicFrameLocks noGrp="1"/>
          </p:cNvGraphicFramePr>
          <p:nvPr/>
        </p:nvGraphicFramePr>
        <p:xfrm>
          <a:off x="1066800" y="1600200"/>
          <a:ext cx="2438400" cy="22606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</a:tblGrid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72094" name="Group 30"/>
          <p:cNvGraphicFramePr>
            <a:graphicFrameLocks noGrp="1"/>
          </p:cNvGraphicFramePr>
          <p:nvPr/>
        </p:nvGraphicFramePr>
        <p:xfrm>
          <a:off x="5621338" y="1625600"/>
          <a:ext cx="2438400" cy="22606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</a:tblGrid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72121" name="AutoShape 57"/>
          <p:cNvSpPr>
            <a:spLocks noChangeArrowheads="1"/>
          </p:cNvSpPr>
          <p:nvPr/>
        </p:nvSpPr>
        <p:spPr bwMode="auto">
          <a:xfrm>
            <a:off x="4083050" y="25146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2122" name="Text Box 58"/>
          <p:cNvSpPr txBox="1">
            <a:spLocks noChangeArrowheads="1"/>
          </p:cNvSpPr>
          <p:nvPr/>
        </p:nvSpPr>
        <p:spPr bwMode="auto">
          <a:xfrm>
            <a:off x="1103313" y="4079875"/>
            <a:ext cx="23653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>
                <a:solidFill>
                  <a:schemeClr val="accent2"/>
                </a:solidFill>
              </a:rPr>
              <a:t>Initial </a:t>
            </a:r>
            <a:r>
              <a:rPr lang="en-US" altLang="zh-TW"/>
              <a:t>configuration</a:t>
            </a:r>
          </a:p>
        </p:txBody>
      </p:sp>
      <p:sp>
        <p:nvSpPr>
          <p:cNvPr id="472123" name="Text Box 59"/>
          <p:cNvSpPr txBox="1">
            <a:spLocks noChangeArrowheads="1"/>
          </p:cNvSpPr>
          <p:nvPr/>
        </p:nvSpPr>
        <p:spPr bwMode="auto">
          <a:xfrm>
            <a:off x="5657850" y="4052888"/>
            <a:ext cx="2419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>
                <a:solidFill>
                  <a:srgbClr val="A50021"/>
                </a:solidFill>
              </a:rPr>
              <a:t>Target</a:t>
            </a:r>
            <a:r>
              <a:rPr lang="en-US" altLang="zh-TW"/>
              <a:t> configuration</a:t>
            </a:r>
          </a:p>
        </p:txBody>
      </p:sp>
      <p:sp>
        <p:nvSpPr>
          <p:cNvPr id="472124" name="Text Box 60"/>
          <p:cNvSpPr txBox="1">
            <a:spLocks noChangeArrowheads="1"/>
          </p:cNvSpPr>
          <p:nvPr/>
        </p:nvSpPr>
        <p:spPr bwMode="auto">
          <a:xfrm>
            <a:off x="1382713" y="5105400"/>
            <a:ext cx="6378575" cy="78898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/>
              <a:t>Is there a sequence of moves that allows you to start </a:t>
            </a:r>
          </a:p>
          <a:p>
            <a:pPr>
              <a:lnSpc>
                <a:spcPct val="150000"/>
              </a:lnSpc>
            </a:pPr>
            <a:r>
              <a:rPr lang="en-US" altLang="zh-TW"/>
              <a:t>from the </a:t>
            </a:r>
            <a:r>
              <a:rPr lang="en-US" altLang="zh-TW">
                <a:solidFill>
                  <a:schemeClr val="accent2"/>
                </a:solidFill>
              </a:rPr>
              <a:t>initial</a:t>
            </a:r>
            <a:r>
              <a:rPr lang="en-US" altLang="zh-TW"/>
              <a:t> configuration to the </a:t>
            </a:r>
            <a:r>
              <a:rPr lang="en-US" altLang="zh-TW">
                <a:solidFill>
                  <a:srgbClr val="A50021"/>
                </a:solidFill>
              </a:rPr>
              <a:t>target</a:t>
            </a:r>
            <a:r>
              <a:rPr lang="en-US" altLang="zh-TW"/>
              <a:t> configuration?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212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0" name="Text Box 2"/>
          <p:cNvSpPr txBox="1">
            <a:spLocks noChangeArrowheads="1"/>
          </p:cNvSpPr>
          <p:nvPr/>
        </p:nvSpPr>
        <p:spPr bwMode="auto">
          <a:xfrm>
            <a:off x="2847975" y="457200"/>
            <a:ext cx="3476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A Chessboard Problem</a:t>
            </a:r>
          </a:p>
        </p:txBody>
      </p:sp>
      <p:graphicFrame>
        <p:nvGraphicFramePr>
          <p:cNvPr id="478211" name="Group 3"/>
          <p:cNvGraphicFramePr>
            <a:graphicFrameLocks noGrp="1"/>
          </p:cNvGraphicFramePr>
          <p:nvPr/>
        </p:nvGraphicFramePr>
        <p:xfrm>
          <a:off x="2438400" y="2489200"/>
          <a:ext cx="4267200" cy="4145280"/>
        </p:xfrm>
        <a:graphic>
          <a:graphicData uri="http://schemas.openxmlformats.org/drawingml/2006/table">
            <a:tbl>
              <a:tblPr/>
              <a:tblGrid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</a:tblGrid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 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78295" name="Text Box 87"/>
          <p:cNvSpPr txBox="1">
            <a:spLocks noChangeArrowheads="1"/>
          </p:cNvSpPr>
          <p:nvPr/>
        </p:nvSpPr>
        <p:spPr bwMode="auto">
          <a:xfrm>
            <a:off x="2117725" y="1295400"/>
            <a:ext cx="479971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dirty="0"/>
              <a:t>A </a:t>
            </a:r>
            <a:r>
              <a:rPr lang="en-US" altLang="zh-TW" dirty="0" smtClean="0"/>
              <a:t>Bishop       </a:t>
            </a:r>
            <a:r>
              <a:rPr lang="en-US" altLang="zh-TW" dirty="0"/>
              <a:t>can only move along a diagonal</a:t>
            </a:r>
          </a:p>
        </p:txBody>
      </p:sp>
      <p:sp>
        <p:nvSpPr>
          <p:cNvPr id="478296" name="Text Box 88"/>
          <p:cNvSpPr txBox="1">
            <a:spLocks noChangeArrowheads="1"/>
          </p:cNvSpPr>
          <p:nvPr/>
        </p:nvSpPr>
        <p:spPr bwMode="auto">
          <a:xfrm>
            <a:off x="990600" y="1905000"/>
            <a:ext cx="7285969" cy="369332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dirty="0"/>
              <a:t>Can a </a:t>
            </a:r>
            <a:r>
              <a:rPr lang="en-US" altLang="zh-TW" dirty="0" smtClean="0"/>
              <a:t>bishop </a:t>
            </a:r>
            <a:r>
              <a:rPr lang="en-US" altLang="zh-TW" dirty="0"/>
              <a:t>move from its current position to the question mark?</a:t>
            </a:r>
          </a:p>
        </p:txBody>
      </p:sp>
      <p:sp>
        <p:nvSpPr>
          <p:cNvPr id="478298" name="Line 90"/>
          <p:cNvSpPr>
            <a:spLocks noChangeShapeType="1"/>
          </p:cNvSpPr>
          <p:nvPr/>
        </p:nvSpPr>
        <p:spPr bwMode="auto">
          <a:xfrm flipV="1">
            <a:off x="4419600" y="3276600"/>
            <a:ext cx="990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8299" name="Line 91"/>
          <p:cNvSpPr>
            <a:spLocks noChangeShapeType="1"/>
          </p:cNvSpPr>
          <p:nvPr/>
        </p:nvSpPr>
        <p:spPr bwMode="auto">
          <a:xfrm>
            <a:off x="4419600" y="4419600"/>
            <a:ext cx="990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8300" name="Line 92"/>
          <p:cNvSpPr>
            <a:spLocks noChangeShapeType="1"/>
          </p:cNvSpPr>
          <p:nvPr/>
        </p:nvSpPr>
        <p:spPr bwMode="auto">
          <a:xfrm flipH="1">
            <a:off x="3200400" y="44196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8301" name="Line 93"/>
          <p:cNvSpPr>
            <a:spLocks noChangeShapeType="1"/>
          </p:cNvSpPr>
          <p:nvPr/>
        </p:nvSpPr>
        <p:spPr bwMode="auto">
          <a:xfrm flipH="1" flipV="1">
            <a:off x="3200400" y="3276600"/>
            <a:ext cx="10668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9739" y="1113587"/>
            <a:ext cx="548299" cy="565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9301" y="1113587"/>
            <a:ext cx="548299" cy="565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0404" y="4114798"/>
            <a:ext cx="450222" cy="357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7785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8296" grpId="0" animBg="1"/>
      <p:bldP spid="478298" grpId="0" animBg="1"/>
      <p:bldP spid="478299" grpId="0" animBg="1"/>
      <p:bldP spid="478300" grpId="0" animBg="1"/>
      <p:bldP spid="47830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018" name="Text Box 2"/>
          <p:cNvSpPr txBox="1">
            <a:spLocks noChangeArrowheads="1"/>
          </p:cNvSpPr>
          <p:nvPr/>
        </p:nvSpPr>
        <p:spPr bwMode="auto">
          <a:xfrm>
            <a:off x="3200400" y="457200"/>
            <a:ext cx="2763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Invariant Method</a:t>
            </a:r>
          </a:p>
        </p:txBody>
      </p:sp>
      <p:sp>
        <p:nvSpPr>
          <p:cNvPr id="470019" name="Text Box 3"/>
          <p:cNvSpPr txBox="1">
            <a:spLocks noChangeArrowheads="1"/>
          </p:cNvSpPr>
          <p:nvPr/>
        </p:nvSpPr>
        <p:spPr bwMode="auto">
          <a:xfrm>
            <a:off x="1524000" y="1524000"/>
            <a:ext cx="6057900" cy="2025650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800100" indent="-3429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257300" indent="-3429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714500" indent="-3429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171700" indent="-3429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>
              <a:lnSpc>
                <a:spcPct val="150000"/>
              </a:lnSpc>
              <a:buClr>
                <a:srgbClr val="A50021"/>
              </a:buClr>
              <a:buFontTx/>
              <a:buAutoNum type="arabicPeriod"/>
            </a:pPr>
            <a:r>
              <a:rPr lang="en-US" altLang="zh-TW">
                <a:latin typeface="Comic Sans MS" pitchFamily="66" charset="0"/>
              </a:rPr>
              <a:t>Find properties (the </a:t>
            </a:r>
            <a:r>
              <a:rPr lang="en-US" altLang="zh-TW" b="1">
                <a:latin typeface="Comic Sans MS" pitchFamily="66" charset="0"/>
              </a:rPr>
              <a:t>invariants</a:t>
            </a:r>
            <a:r>
              <a:rPr lang="en-US" altLang="zh-TW">
                <a:latin typeface="Comic Sans MS" pitchFamily="66" charset="0"/>
              </a:rPr>
              <a:t>) that are satisfied throughout the whole process.</a:t>
            </a:r>
          </a:p>
          <a:p>
            <a:pPr>
              <a:buClr>
                <a:srgbClr val="A50021"/>
              </a:buClr>
              <a:buFontTx/>
              <a:buAutoNum type="arabicPeriod"/>
            </a:pPr>
            <a:endParaRPr lang="en-US" altLang="zh-TW">
              <a:latin typeface="Comic Sans MS" pitchFamily="66" charset="0"/>
            </a:endParaRPr>
          </a:p>
          <a:p>
            <a:pPr>
              <a:buClr>
                <a:srgbClr val="A50021"/>
              </a:buClr>
              <a:buFontTx/>
              <a:buAutoNum type="arabicPeriod"/>
            </a:pPr>
            <a:r>
              <a:rPr lang="en-US" altLang="zh-TW">
                <a:latin typeface="Comic Sans MS" pitchFamily="66" charset="0"/>
              </a:rPr>
              <a:t>Show that the target do not satisfy the properties.</a:t>
            </a:r>
          </a:p>
          <a:p>
            <a:pPr>
              <a:buClr>
                <a:srgbClr val="A50021"/>
              </a:buClr>
              <a:buFontTx/>
              <a:buAutoNum type="arabicPeriod"/>
            </a:pPr>
            <a:endParaRPr lang="en-US" altLang="zh-TW">
              <a:latin typeface="Comic Sans MS" pitchFamily="66" charset="0"/>
            </a:endParaRPr>
          </a:p>
          <a:p>
            <a:pPr>
              <a:buClr>
                <a:srgbClr val="A50021"/>
              </a:buClr>
              <a:buFontTx/>
              <a:buAutoNum type="arabicPeriod"/>
            </a:pPr>
            <a:r>
              <a:rPr lang="en-US" altLang="zh-TW">
                <a:latin typeface="Comic Sans MS" pitchFamily="66" charset="0"/>
              </a:rPr>
              <a:t>Conclude that the target is not achievable.</a:t>
            </a:r>
          </a:p>
        </p:txBody>
      </p:sp>
      <p:sp>
        <p:nvSpPr>
          <p:cNvPr id="470020" name="Text Box 4"/>
          <p:cNvSpPr txBox="1">
            <a:spLocks noChangeArrowheads="1"/>
          </p:cNvSpPr>
          <p:nvPr/>
        </p:nvSpPr>
        <p:spPr bwMode="auto">
          <a:xfrm>
            <a:off x="2667000" y="4267200"/>
            <a:ext cx="3914775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What is an invariant in this game??</a:t>
            </a:r>
          </a:p>
        </p:txBody>
      </p:sp>
      <p:sp>
        <p:nvSpPr>
          <p:cNvPr id="470021" name="Text Box 5"/>
          <p:cNvSpPr txBox="1">
            <a:spLocks noChangeArrowheads="1"/>
          </p:cNvSpPr>
          <p:nvPr/>
        </p:nvSpPr>
        <p:spPr bwMode="auto">
          <a:xfrm>
            <a:off x="2057400" y="5375275"/>
            <a:ext cx="4994275" cy="376238"/>
          </a:xfrm>
          <a:prstGeom prst="rect">
            <a:avLst/>
          </a:prstGeom>
          <a:solidFill>
            <a:srgbClr val="CCE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This is usually the hardest part of the proof.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0020" grpId="0" animBg="1"/>
      <p:bldP spid="47002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Text Box 2"/>
          <p:cNvSpPr txBox="1">
            <a:spLocks noChangeArrowheads="1"/>
          </p:cNvSpPr>
          <p:nvPr/>
        </p:nvSpPr>
        <p:spPr bwMode="auto">
          <a:xfrm>
            <a:off x="4146550" y="457200"/>
            <a:ext cx="806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Hint</a:t>
            </a:r>
          </a:p>
        </p:txBody>
      </p:sp>
      <p:graphicFrame>
        <p:nvGraphicFramePr>
          <p:cNvPr id="485379" name="Group 3"/>
          <p:cNvGraphicFramePr>
            <a:graphicFrameLocks noGrp="1"/>
          </p:cNvGraphicFramePr>
          <p:nvPr/>
        </p:nvGraphicFramePr>
        <p:xfrm>
          <a:off x="1219200" y="1752600"/>
          <a:ext cx="2438400" cy="22606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</a:tblGrid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85406" name="Group 30"/>
          <p:cNvGraphicFramePr>
            <a:graphicFrameLocks noGrp="1"/>
          </p:cNvGraphicFramePr>
          <p:nvPr/>
        </p:nvGraphicFramePr>
        <p:xfrm>
          <a:off x="5773738" y="1778000"/>
          <a:ext cx="2438400" cy="22606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</a:tblGrid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85433" name="AutoShape 57"/>
          <p:cNvSpPr>
            <a:spLocks noChangeArrowheads="1"/>
          </p:cNvSpPr>
          <p:nvPr/>
        </p:nvSpPr>
        <p:spPr bwMode="auto">
          <a:xfrm>
            <a:off x="4235450" y="26670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34" name="Text Box 58"/>
          <p:cNvSpPr txBox="1">
            <a:spLocks noChangeArrowheads="1"/>
          </p:cNvSpPr>
          <p:nvPr/>
        </p:nvSpPr>
        <p:spPr bwMode="auto">
          <a:xfrm>
            <a:off x="1255713" y="4232275"/>
            <a:ext cx="23653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>
                <a:solidFill>
                  <a:schemeClr val="accent2"/>
                </a:solidFill>
              </a:rPr>
              <a:t>Initial </a:t>
            </a:r>
            <a:r>
              <a:rPr lang="en-US" altLang="zh-TW"/>
              <a:t>configuration</a:t>
            </a:r>
          </a:p>
        </p:txBody>
      </p:sp>
      <p:sp>
        <p:nvSpPr>
          <p:cNvPr id="485435" name="Text Box 59"/>
          <p:cNvSpPr txBox="1">
            <a:spLocks noChangeArrowheads="1"/>
          </p:cNvSpPr>
          <p:nvPr/>
        </p:nvSpPr>
        <p:spPr bwMode="auto">
          <a:xfrm>
            <a:off x="5810250" y="4205288"/>
            <a:ext cx="2419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>
                <a:solidFill>
                  <a:srgbClr val="A50021"/>
                </a:solidFill>
              </a:rPr>
              <a:t>Target</a:t>
            </a:r>
            <a:r>
              <a:rPr lang="en-US" altLang="zh-TW"/>
              <a:t> configuration</a:t>
            </a:r>
          </a:p>
        </p:txBody>
      </p:sp>
      <p:sp>
        <p:nvSpPr>
          <p:cNvPr id="485436" name="Text Box 60"/>
          <p:cNvSpPr txBox="1">
            <a:spLocks noChangeArrowheads="1"/>
          </p:cNvSpPr>
          <p:nvPr/>
        </p:nvSpPr>
        <p:spPr bwMode="auto">
          <a:xfrm>
            <a:off x="1219200" y="5070475"/>
            <a:ext cx="24352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((1,2,3,…,14,15),(4,4))</a:t>
            </a:r>
          </a:p>
        </p:txBody>
      </p:sp>
      <p:sp>
        <p:nvSpPr>
          <p:cNvPr id="485437" name="Text Box 61"/>
          <p:cNvSpPr txBox="1">
            <a:spLocks noChangeArrowheads="1"/>
          </p:cNvSpPr>
          <p:nvPr/>
        </p:nvSpPr>
        <p:spPr bwMode="auto">
          <a:xfrm>
            <a:off x="5791200" y="5043488"/>
            <a:ext cx="24352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((1,2,3,…,15,14),(4,4))</a:t>
            </a:r>
          </a:p>
        </p:txBody>
      </p:sp>
      <p:sp>
        <p:nvSpPr>
          <p:cNvPr id="485438" name="Text Box 62"/>
          <p:cNvSpPr txBox="1">
            <a:spLocks noChangeArrowheads="1"/>
          </p:cNvSpPr>
          <p:nvPr/>
        </p:nvSpPr>
        <p:spPr bwMode="auto">
          <a:xfrm>
            <a:off x="2209800" y="5984875"/>
            <a:ext cx="4770438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A50021"/>
                </a:solidFill>
              </a:rPr>
              <a:t>Hint:</a:t>
            </a:r>
            <a:r>
              <a:rPr lang="en-US" altLang="zh-TW">
                <a:solidFill>
                  <a:schemeClr val="tx2"/>
                </a:solidFill>
              </a:rPr>
              <a:t> the</a:t>
            </a:r>
            <a:r>
              <a:rPr lang="en-US" altLang="zh-TW"/>
              <a:t> two states have different parity.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5436" grpId="0"/>
      <p:bldP spid="485437" grpId="0"/>
      <p:bldP spid="48543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970" name="Text Box 2"/>
          <p:cNvSpPr txBox="1">
            <a:spLocks noChangeArrowheads="1"/>
          </p:cNvSpPr>
          <p:nvPr/>
        </p:nvSpPr>
        <p:spPr bwMode="auto">
          <a:xfrm>
            <a:off x="4038600" y="457200"/>
            <a:ext cx="1058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Parity</a:t>
            </a:r>
          </a:p>
        </p:txBody>
      </p:sp>
      <p:sp>
        <p:nvSpPr>
          <p:cNvPr id="467971" name="Text Box 3"/>
          <p:cNvSpPr txBox="1">
            <a:spLocks noChangeArrowheads="1"/>
          </p:cNvSpPr>
          <p:nvPr/>
        </p:nvSpPr>
        <p:spPr bwMode="auto">
          <a:xfrm>
            <a:off x="685800" y="1143000"/>
            <a:ext cx="7762875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Given a sequence, a pair is </a:t>
            </a:r>
            <a:r>
              <a:rPr lang="en-US" altLang="zh-TW">
                <a:solidFill>
                  <a:srgbClr val="A50021"/>
                </a:solidFill>
              </a:rPr>
              <a:t>“out-of-order”</a:t>
            </a:r>
            <a:r>
              <a:rPr lang="en-US" altLang="zh-TW"/>
              <a:t> if the first element is larger.</a:t>
            </a:r>
          </a:p>
        </p:txBody>
      </p:sp>
      <p:sp>
        <p:nvSpPr>
          <p:cNvPr id="467972" name="Text Box 4"/>
          <p:cNvSpPr txBox="1">
            <a:spLocks noChangeArrowheads="1"/>
          </p:cNvSpPr>
          <p:nvPr/>
        </p:nvSpPr>
        <p:spPr bwMode="auto">
          <a:xfrm>
            <a:off x="169863" y="3214688"/>
            <a:ext cx="88026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For example, the sequence (1,2,4,5,3) has two out-of-order pairs, (4,3) and (5,3).</a:t>
            </a:r>
          </a:p>
        </p:txBody>
      </p:sp>
      <p:sp>
        <p:nvSpPr>
          <p:cNvPr id="467973" name="Text Box 5"/>
          <p:cNvSpPr txBox="1">
            <a:spLocks noChangeArrowheads="1"/>
          </p:cNvSpPr>
          <p:nvPr/>
        </p:nvSpPr>
        <p:spPr bwMode="auto">
          <a:xfrm>
            <a:off x="2555875" y="4043363"/>
            <a:ext cx="4041775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Given a state S = ((a1,a2,…,a15),(i,j))</a:t>
            </a:r>
          </a:p>
        </p:txBody>
      </p:sp>
      <p:sp>
        <p:nvSpPr>
          <p:cNvPr id="467974" name="Text Box 6"/>
          <p:cNvSpPr txBox="1">
            <a:spLocks noChangeArrowheads="1"/>
          </p:cNvSpPr>
          <p:nvPr/>
        </p:nvSpPr>
        <p:spPr bwMode="auto">
          <a:xfrm>
            <a:off x="457200" y="4724400"/>
            <a:ext cx="8258175" cy="466725"/>
          </a:xfrm>
          <a:prstGeom prst="rect">
            <a:avLst/>
          </a:prstGeom>
          <a:solidFill>
            <a:srgbClr val="CCE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/>
              <a:t>Parity of S = (number of out-of-order pairs + row) mod 2</a:t>
            </a:r>
          </a:p>
        </p:txBody>
      </p:sp>
      <p:sp>
        <p:nvSpPr>
          <p:cNvPr id="467975" name="AutoShape 7"/>
          <p:cNvSpPr>
            <a:spLocks noChangeArrowheads="1"/>
          </p:cNvSpPr>
          <p:nvPr/>
        </p:nvSpPr>
        <p:spPr bwMode="auto">
          <a:xfrm>
            <a:off x="5562600" y="5791200"/>
            <a:ext cx="2514600" cy="685800"/>
          </a:xfrm>
          <a:prstGeom prst="wedgeRoundRectCallout">
            <a:avLst>
              <a:gd name="adj1" fmla="val 18495"/>
              <a:gd name="adj2" fmla="val -128472"/>
              <a:gd name="adj3" fmla="val 16667"/>
            </a:avLst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zh-TW"/>
              <a:t>row number of the empty square</a:t>
            </a:r>
          </a:p>
        </p:txBody>
      </p:sp>
      <p:sp>
        <p:nvSpPr>
          <p:cNvPr id="467976" name="Text Box 8"/>
          <p:cNvSpPr txBox="1">
            <a:spLocks noChangeArrowheads="1"/>
          </p:cNvSpPr>
          <p:nvPr/>
        </p:nvSpPr>
        <p:spPr bwMode="auto">
          <a:xfrm>
            <a:off x="2122488" y="1905000"/>
            <a:ext cx="4897437" cy="78898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More formally, given a sequence (a</a:t>
            </a:r>
            <a:r>
              <a:rPr lang="en-US" altLang="zh-TW" baseline="-25000">
                <a:ea typeface=""/>
              </a:rPr>
              <a:t>1</a:t>
            </a:r>
            <a:r>
              <a:rPr lang="en-US" altLang="zh-TW"/>
              <a:t>,a</a:t>
            </a:r>
            <a:r>
              <a:rPr lang="en-US" altLang="zh-TW" baseline="-25000"/>
              <a:t>2</a:t>
            </a:r>
            <a:r>
              <a:rPr lang="en-US" altLang="zh-TW"/>
              <a:t>,…,a</a:t>
            </a:r>
            <a:r>
              <a:rPr lang="en-US" altLang="zh-TW" baseline="-25000"/>
              <a:t>n</a:t>
            </a:r>
            <a:r>
              <a:rPr lang="en-US" altLang="zh-TW"/>
              <a:t>), </a:t>
            </a:r>
          </a:p>
          <a:p>
            <a:pPr>
              <a:lnSpc>
                <a:spcPct val="150000"/>
              </a:lnSpc>
            </a:pPr>
            <a:r>
              <a:rPr lang="en-US" altLang="zh-TW"/>
              <a:t>a pair (i,j) is out-of-order if i&lt;j but a</a:t>
            </a:r>
            <a:r>
              <a:rPr lang="en-US" altLang="zh-TW" baseline="-25000"/>
              <a:t>i</a:t>
            </a:r>
            <a:r>
              <a:rPr lang="en-US" altLang="zh-TW"/>
              <a:t> &gt; a</a:t>
            </a:r>
            <a:r>
              <a:rPr lang="en-US" altLang="zh-TW" baseline="-25000"/>
              <a:t>j</a:t>
            </a:r>
            <a:r>
              <a:rPr lang="en-US" altLang="zh-TW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7972" grpId="0"/>
      <p:bldP spid="467973" grpId="0" animBg="1"/>
      <p:bldP spid="467974" grpId="0" animBg="1"/>
      <p:bldP spid="46797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Text Box 2"/>
          <p:cNvSpPr txBox="1">
            <a:spLocks noChangeArrowheads="1"/>
          </p:cNvSpPr>
          <p:nvPr/>
        </p:nvSpPr>
        <p:spPr bwMode="auto">
          <a:xfrm>
            <a:off x="4146550" y="457200"/>
            <a:ext cx="806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Hint</a:t>
            </a:r>
          </a:p>
        </p:txBody>
      </p:sp>
      <p:graphicFrame>
        <p:nvGraphicFramePr>
          <p:cNvPr id="468995" name="Group 3"/>
          <p:cNvGraphicFramePr>
            <a:graphicFrameLocks noGrp="1"/>
          </p:cNvGraphicFramePr>
          <p:nvPr/>
        </p:nvGraphicFramePr>
        <p:xfrm>
          <a:off x="1219200" y="1295400"/>
          <a:ext cx="2438400" cy="22606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</a:tblGrid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69022" name="Group 30"/>
          <p:cNvGraphicFramePr>
            <a:graphicFrameLocks noGrp="1"/>
          </p:cNvGraphicFramePr>
          <p:nvPr/>
        </p:nvGraphicFramePr>
        <p:xfrm>
          <a:off x="5773738" y="1320800"/>
          <a:ext cx="2438400" cy="22606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</a:tblGrid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69049" name="AutoShape 57"/>
          <p:cNvSpPr>
            <a:spLocks noChangeArrowheads="1"/>
          </p:cNvSpPr>
          <p:nvPr/>
        </p:nvSpPr>
        <p:spPr bwMode="auto">
          <a:xfrm>
            <a:off x="4235450" y="22098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9050" name="Text Box 58"/>
          <p:cNvSpPr txBox="1">
            <a:spLocks noChangeArrowheads="1"/>
          </p:cNvSpPr>
          <p:nvPr/>
        </p:nvSpPr>
        <p:spPr bwMode="auto">
          <a:xfrm>
            <a:off x="1255713" y="3775075"/>
            <a:ext cx="23653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>
                <a:solidFill>
                  <a:schemeClr val="accent2"/>
                </a:solidFill>
              </a:rPr>
              <a:t>Initial </a:t>
            </a:r>
            <a:r>
              <a:rPr lang="en-US" altLang="zh-TW"/>
              <a:t>configuration</a:t>
            </a:r>
          </a:p>
        </p:txBody>
      </p:sp>
      <p:sp>
        <p:nvSpPr>
          <p:cNvPr id="469051" name="Text Box 59"/>
          <p:cNvSpPr txBox="1">
            <a:spLocks noChangeArrowheads="1"/>
          </p:cNvSpPr>
          <p:nvPr/>
        </p:nvSpPr>
        <p:spPr bwMode="auto">
          <a:xfrm>
            <a:off x="5810250" y="3748088"/>
            <a:ext cx="2419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>
                <a:solidFill>
                  <a:srgbClr val="A50021"/>
                </a:solidFill>
              </a:rPr>
              <a:t>Target</a:t>
            </a:r>
            <a:r>
              <a:rPr lang="en-US" altLang="zh-TW"/>
              <a:t> configuration</a:t>
            </a:r>
          </a:p>
        </p:txBody>
      </p:sp>
      <p:sp>
        <p:nvSpPr>
          <p:cNvPr id="469052" name="Text Box 60"/>
          <p:cNvSpPr txBox="1">
            <a:spLocks noChangeArrowheads="1"/>
          </p:cNvSpPr>
          <p:nvPr/>
        </p:nvSpPr>
        <p:spPr bwMode="auto">
          <a:xfrm>
            <a:off x="1219200" y="4281488"/>
            <a:ext cx="24352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((1,2,3,…,14,15),(4,4))</a:t>
            </a:r>
          </a:p>
        </p:txBody>
      </p:sp>
      <p:sp>
        <p:nvSpPr>
          <p:cNvPr id="469053" name="Text Box 61"/>
          <p:cNvSpPr txBox="1">
            <a:spLocks noChangeArrowheads="1"/>
          </p:cNvSpPr>
          <p:nvPr/>
        </p:nvSpPr>
        <p:spPr bwMode="auto">
          <a:xfrm>
            <a:off x="5791200" y="4254500"/>
            <a:ext cx="24352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((1,2,3,…,15,14),(4,4))</a:t>
            </a:r>
          </a:p>
        </p:txBody>
      </p:sp>
      <p:sp>
        <p:nvSpPr>
          <p:cNvPr id="469054" name="Text Box 62"/>
          <p:cNvSpPr txBox="1">
            <a:spLocks noChangeArrowheads="1"/>
          </p:cNvSpPr>
          <p:nvPr/>
        </p:nvSpPr>
        <p:spPr bwMode="auto">
          <a:xfrm>
            <a:off x="2057400" y="5948363"/>
            <a:ext cx="5032375" cy="376237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Clearly, the two states have different parity.</a:t>
            </a:r>
          </a:p>
        </p:txBody>
      </p:sp>
      <p:sp>
        <p:nvSpPr>
          <p:cNvPr id="469055" name="Text Box 63"/>
          <p:cNvSpPr txBox="1">
            <a:spLocks noChangeArrowheads="1"/>
          </p:cNvSpPr>
          <p:nvPr/>
        </p:nvSpPr>
        <p:spPr bwMode="auto">
          <a:xfrm>
            <a:off x="457200" y="5105400"/>
            <a:ext cx="8258175" cy="466725"/>
          </a:xfrm>
          <a:prstGeom prst="rect">
            <a:avLst/>
          </a:prstGeom>
          <a:solidFill>
            <a:srgbClr val="CCE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/>
              <a:t>Parity of S = (number of out-of-order pairs + row) mod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905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6" name="Text Box 2"/>
          <p:cNvSpPr txBox="1">
            <a:spLocks noChangeArrowheads="1"/>
          </p:cNvSpPr>
          <p:nvPr/>
        </p:nvSpPr>
        <p:spPr bwMode="auto">
          <a:xfrm>
            <a:off x="3200400" y="457200"/>
            <a:ext cx="2763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Invariant Method</a:t>
            </a:r>
          </a:p>
        </p:txBody>
      </p:sp>
      <p:sp>
        <p:nvSpPr>
          <p:cNvPr id="466947" name="Text Box 3"/>
          <p:cNvSpPr txBox="1">
            <a:spLocks noChangeArrowheads="1"/>
          </p:cNvSpPr>
          <p:nvPr/>
        </p:nvSpPr>
        <p:spPr bwMode="auto">
          <a:xfrm>
            <a:off x="1524000" y="1524000"/>
            <a:ext cx="6057900" cy="2025650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800100" indent="-3429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257300" indent="-3429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714500" indent="-3429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171700" indent="-3429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>
              <a:lnSpc>
                <a:spcPct val="150000"/>
              </a:lnSpc>
              <a:buClr>
                <a:srgbClr val="A50021"/>
              </a:buClr>
              <a:buFontTx/>
              <a:buAutoNum type="arabicPeriod"/>
            </a:pPr>
            <a:r>
              <a:rPr lang="en-US" altLang="zh-TW">
                <a:latin typeface="Comic Sans MS" pitchFamily="66" charset="0"/>
              </a:rPr>
              <a:t>Find properties (the </a:t>
            </a:r>
            <a:r>
              <a:rPr lang="en-US" altLang="zh-TW" b="1">
                <a:latin typeface="Comic Sans MS" pitchFamily="66" charset="0"/>
              </a:rPr>
              <a:t>invariants</a:t>
            </a:r>
            <a:r>
              <a:rPr lang="en-US" altLang="zh-TW">
                <a:latin typeface="Comic Sans MS" pitchFamily="66" charset="0"/>
              </a:rPr>
              <a:t>) that are satisfied throughout the whole process.</a:t>
            </a:r>
          </a:p>
          <a:p>
            <a:pPr>
              <a:buClr>
                <a:srgbClr val="A50021"/>
              </a:buClr>
              <a:buFontTx/>
              <a:buAutoNum type="arabicPeriod"/>
            </a:pPr>
            <a:endParaRPr lang="en-US" altLang="zh-TW">
              <a:latin typeface="Comic Sans MS" pitchFamily="66" charset="0"/>
            </a:endParaRPr>
          </a:p>
          <a:p>
            <a:pPr>
              <a:buClr>
                <a:srgbClr val="A50021"/>
              </a:buClr>
              <a:buFontTx/>
              <a:buAutoNum type="arabicPeriod"/>
            </a:pPr>
            <a:r>
              <a:rPr lang="en-US" altLang="zh-TW">
                <a:latin typeface="Comic Sans MS" pitchFamily="66" charset="0"/>
              </a:rPr>
              <a:t>Show that the target do not satisfy the properties.</a:t>
            </a:r>
          </a:p>
          <a:p>
            <a:pPr>
              <a:buClr>
                <a:srgbClr val="A50021"/>
              </a:buClr>
              <a:buFontTx/>
              <a:buAutoNum type="arabicPeriod"/>
            </a:pPr>
            <a:endParaRPr lang="en-US" altLang="zh-TW">
              <a:latin typeface="Comic Sans MS" pitchFamily="66" charset="0"/>
            </a:endParaRPr>
          </a:p>
          <a:p>
            <a:pPr>
              <a:buClr>
                <a:srgbClr val="A50021"/>
              </a:buClr>
              <a:buFontTx/>
              <a:buAutoNum type="arabicPeriod"/>
            </a:pPr>
            <a:r>
              <a:rPr lang="en-US" altLang="zh-TW">
                <a:latin typeface="Comic Sans MS" pitchFamily="66" charset="0"/>
              </a:rPr>
              <a:t>Conclude that the target is not achievable.</a:t>
            </a:r>
          </a:p>
        </p:txBody>
      </p:sp>
      <p:sp>
        <p:nvSpPr>
          <p:cNvPr id="466948" name="Text Box 4"/>
          <p:cNvSpPr txBox="1">
            <a:spLocks noChangeArrowheads="1"/>
          </p:cNvSpPr>
          <p:nvPr/>
        </p:nvSpPr>
        <p:spPr bwMode="auto">
          <a:xfrm>
            <a:off x="3048000" y="4232275"/>
            <a:ext cx="3019425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A50021"/>
                </a:solidFill>
              </a:rPr>
              <a:t>Invariant</a:t>
            </a:r>
            <a:r>
              <a:rPr lang="en-US" altLang="zh-TW"/>
              <a:t> = parity of state</a:t>
            </a:r>
          </a:p>
        </p:txBody>
      </p:sp>
      <p:sp>
        <p:nvSpPr>
          <p:cNvPr id="466949" name="Text Box 5"/>
          <p:cNvSpPr txBox="1">
            <a:spLocks noChangeArrowheads="1"/>
          </p:cNvSpPr>
          <p:nvPr/>
        </p:nvSpPr>
        <p:spPr bwMode="auto">
          <a:xfrm>
            <a:off x="1600200" y="5181600"/>
            <a:ext cx="5935663" cy="37623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>
                <a:solidFill>
                  <a:srgbClr val="008000"/>
                </a:solidFill>
              </a:rPr>
              <a:t>Claim:</a:t>
            </a:r>
            <a:r>
              <a:rPr lang="en-US" altLang="zh-TW"/>
              <a:t> Any move will preserve the parity of the state.</a:t>
            </a:r>
          </a:p>
        </p:txBody>
      </p:sp>
      <p:sp>
        <p:nvSpPr>
          <p:cNvPr id="466950" name="Text Box 6"/>
          <p:cNvSpPr txBox="1">
            <a:spLocks noChangeArrowheads="1"/>
          </p:cNvSpPr>
          <p:nvPr/>
        </p:nvSpPr>
        <p:spPr bwMode="auto">
          <a:xfrm>
            <a:off x="1752600" y="6137275"/>
            <a:ext cx="5619750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Proving the claim will finish the impossibility proof.</a:t>
            </a:r>
          </a:p>
        </p:txBody>
      </p:sp>
      <p:sp>
        <p:nvSpPr>
          <p:cNvPr id="466951" name="AutoShape 7"/>
          <p:cNvSpPr>
            <a:spLocks noChangeArrowheads="1"/>
          </p:cNvSpPr>
          <p:nvPr/>
        </p:nvSpPr>
        <p:spPr bwMode="auto">
          <a:xfrm>
            <a:off x="6553200" y="609600"/>
            <a:ext cx="2438400" cy="609600"/>
          </a:xfrm>
          <a:prstGeom prst="wedgeEllipseCallout">
            <a:avLst>
              <a:gd name="adj1" fmla="val -41079"/>
              <a:gd name="adj2" fmla="val 115106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zh-TW"/>
              <a:t>Parity is even</a:t>
            </a:r>
          </a:p>
        </p:txBody>
      </p:sp>
      <p:sp>
        <p:nvSpPr>
          <p:cNvPr id="466952" name="AutoShape 8"/>
          <p:cNvSpPr>
            <a:spLocks noChangeArrowheads="1"/>
          </p:cNvSpPr>
          <p:nvPr/>
        </p:nvSpPr>
        <p:spPr bwMode="auto">
          <a:xfrm>
            <a:off x="6324600" y="3657600"/>
            <a:ext cx="2438400" cy="609600"/>
          </a:xfrm>
          <a:prstGeom prst="wedgeEllipseCallout">
            <a:avLst>
              <a:gd name="adj1" fmla="val -34310"/>
              <a:gd name="adj2" fmla="val -151824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zh-TW"/>
              <a:t>Parity is odd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6948" grpId="0" animBg="1"/>
      <p:bldP spid="466949" grpId="0" animBg="1"/>
      <p:bldP spid="466950" grpId="0" animBg="1"/>
      <p:bldP spid="466951" grpId="0" animBg="1"/>
      <p:bldP spid="46695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Text Box 2"/>
          <p:cNvSpPr txBox="1">
            <a:spLocks noChangeArrowheads="1"/>
          </p:cNvSpPr>
          <p:nvPr/>
        </p:nvSpPr>
        <p:spPr bwMode="auto">
          <a:xfrm>
            <a:off x="2895600" y="457200"/>
            <a:ext cx="3309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 dirty="0">
                <a:solidFill>
                  <a:srgbClr val="003366"/>
                </a:solidFill>
              </a:rPr>
              <a:t>Proving the Invariant</a:t>
            </a:r>
          </a:p>
        </p:txBody>
      </p:sp>
      <p:sp>
        <p:nvSpPr>
          <p:cNvPr id="465923" name="Text Box 3"/>
          <p:cNvSpPr txBox="1">
            <a:spLocks noChangeArrowheads="1"/>
          </p:cNvSpPr>
          <p:nvPr/>
        </p:nvSpPr>
        <p:spPr bwMode="auto">
          <a:xfrm>
            <a:off x="1600200" y="1985963"/>
            <a:ext cx="5935663" cy="376237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>
                <a:solidFill>
                  <a:srgbClr val="008000"/>
                </a:solidFill>
              </a:rPr>
              <a:t>Claim:</a:t>
            </a:r>
            <a:r>
              <a:rPr lang="en-US" altLang="zh-TW"/>
              <a:t> Any move will preserve the parity of the state.</a:t>
            </a:r>
          </a:p>
        </p:txBody>
      </p:sp>
      <p:sp>
        <p:nvSpPr>
          <p:cNvPr id="465924" name="Text Box 4"/>
          <p:cNvSpPr txBox="1">
            <a:spLocks noChangeArrowheads="1"/>
          </p:cNvSpPr>
          <p:nvPr/>
        </p:nvSpPr>
        <p:spPr bwMode="auto">
          <a:xfrm>
            <a:off x="457200" y="1209675"/>
            <a:ext cx="8258175" cy="466725"/>
          </a:xfrm>
          <a:prstGeom prst="rect">
            <a:avLst/>
          </a:prstGeom>
          <a:solidFill>
            <a:srgbClr val="CCE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/>
              <a:t>Parity of S = (number of out-of-order pairs + row) mod 2</a:t>
            </a:r>
          </a:p>
        </p:txBody>
      </p:sp>
      <p:graphicFrame>
        <p:nvGraphicFramePr>
          <p:cNvPr id="465925" name="Group 5"/>
          <p:cNvGraphicFramePr>
            <a:graphicFrameLocks noGrp="1"/>
          </p:cNvGraphicFramePr>
          <p:nvPr/>
        </p:nvGraphicFramePr>
        <p:xfrm>
          <a:off x="1066800" y="2819400"/>
          <a:ext cx="2438400" cy="22606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</a:tblGrid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65952" name="Group 32"/>
          <p:cNvGraphicFramePr>
            <a:graphicFrameLocks noGrp="1"/>
          </p:cNvGraphicFramePr>
          <p:nvPr/>
        </p:nvGraphicFramePr>
        <p:xfrm>
          <a:off x="5621338" y="2844800"/>
          <a:ext cx="2438400" cy="22606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</a:tblGrid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65979" name="AutoShape 59"/>
          <p:cNvSpPr>
            <a:spLocks noChangeArrowheads="1"/>
          </p:cNvSpPr>
          <p:nvPr/>
        </p:nvSpPr>
        <p:spPr bwMode="auto">
          <a:xfrm>
            <a:off x="4083050" y="37338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5984" name="Text Box 64"/>
          <p:cNvSpPr txBox="1">
            <a:spLocks noChangeArrowheads="1"/>
          </p:cNvSpPr>
          <p:nvPr/>
        </p:nvSpPr>
        <p:spPr bwMode="auto">
          <a:xfrm>
            <a:off x="1905000" y="5715000"/>
            <a:ext cx="5343525" cy="376238"/>
          </a:xfrm>
          <a:prstGeom prst="rect">
            <a:avLst/>
          </a:prstGeom>
          <a:solidFill>
            <a:srgbClr val="FF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Horizontal movement does not change anything…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5979" grpId="0" animBg="1"/>
      <p:bldP spid="46598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Text Box 2"/>
          <p:cNvSpPr txBox="1">
            <a:spLocks noChangeArrowheads="1"/>
          </p:cNvSpPr>
          <p:nvPr/>
        </p:nvSpPr>
        <p:spPr bwMode="auto">
          <a:xfrm>
            <a:off x="2895600" y="457200"/>
            <a:ext cx="3309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Proving the Invariant</a:t>
            </a:r>
          </a:p>
        </p:txBody>
      </p:sp>
      <p:sp>
        <p:nvSpPr>
          <p:cNvPr id="486403" name="Text Box 3"/>
          <p:cNvSpPr txBox="1">
            <a:spLocks noChangeArrowheads="1"/>
          </p:cNvSpPr>
          <p:nvPr/>
        </p:nvSpPr>
        <p:spPr bwMode="auto">
          <a:xfrm>
            <a:off x="1600200" y="1843088"/>
            <a:ext cx="5935663" cy="376237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>
                <a:solidFill>
                  <a:srgbClr val="008000"/>
                </a:solidFill>
              </a:rPr>
              <a:t>Claim:</a:t>
            </a:r>
            <a:r>
              <a:rPr lang="en-US" altLang="zh-TW"/>
              <a:t> Any move will preserve the parity of the state.</a:t>
            </a:r>
          </a:p>
        </p:txBody>
      </p:sp>
      <p:sp>
        <p:nvSpPr>
          <p:cNvPr id="486404" name="Text Box 4"/>
          <p:cNvSpPr txBox="1">
            <a:spLocks noChangeArrowheads="1"/>
          </p:cNvSpPr>
          <p:nvPr/>
        </p:nvSpPr>
        <p:spPr bwMode="auto">
          <a:xfrm>
            <a:off x="457200" y="1066800"/>
            <a:ext cx="8258175" cy="466725"/>
          </a:xfrm>
          <a:prstGeom prst="rect">
            <a:avLst/>
          </a:prstGeom>
          <a:solidFill>
            <a:srgbClr val="CCE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/>
              <a:t>Parity of S = (number of out-of-order pairs + row) mod 2</a:t>
            </a:r>
          </a:p>
        </p:txBody>
      </p:sp>
      <p:graphicFrame>
        <p:nvGraphicFramePr>
          <p:cNvPr id="486469" name="Group 69"/>
          <p:cNvGraphicFramePr>
            <a:graphicFrameLocks noGrp="1"/>
          </p:cNvGraphicFramePr>
          <p:nvPr/>
        </p:nvGraphicFramePr>
        <p:xfrm>
          <a:off x="1066800" y="2438400"/>
          <a:ext cx="2438400" cy="22606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</a:tblGrid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b1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b2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b3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86470" name="Group 70"/>
          <p:cNvGraphicFramePr>
            <a:graphicFrameLocks noGrp="1"/>
          </p:cNvGraphicFramePr>
          <p:nvPr/>
        </p:nvGraphicFramePr>
        <p:xfrm>
          <a:off x="5621338" y="2463800"/>
          <a:ext cx="2438400" cy="22606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</a:tblGrid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b1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b2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b3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86459" name="AutoShape 59"/>
          <p:cNvSpPr>
            <a:spLocks noChangeArrowheads="1"/>
          </p:cNvSpPr>
          <p:nvPr/>
        </p:nvSpPr>
        <p:spPr bwMode="auto">
          <a:xfrm>
            <a:off x="4083050" y="33528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472" name="Text Box 72"/>
          <p:cNvSpPr txBox="1">
            <a:spLocks noChangeArrowheads="1"/>
          </p:cNvSpPr>
          <p:nvPr/>
        </p:nvSpPr>
        <p:spPr bwMode="auto">
          <a:xfrm>
            <a:off x="3589338" y="4191000"/>
            <a:ext cx="1965325" cy="650875"/>
          </a:xfrm>
          <a:prstGeom prst="rect">
            <a:avLst/>
          </a:prstGeom>
          <a:solidFill>
            <a:srgbClr val="FF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Row number has </a:t>
            </a:r>
          </a:p>
          <a:p>
            <a:r>
              <a:rPr lang="en-US" altLang="zh-TW"/>
              <a:t>changed by 1</a:t>
            </a:r>
          </a:p>
        </p:txBody>
      </p:sp>
      <p:sp>
        <p:nvSpPr>
          <p:cNvPr id="486473" name="Line 73"/>
          <p:cNvSpPr>
            <a:spLocks noChangeShapeType="1"/>
          </p:cNvSpPr>
          <p:nvPr/>
        </p:nvSpPr>
        <p:spPr bwMode="auto">
          <a:xfrm flipH="1" flipV="1">
            <a:off x="2209800" y="3505200"/>
            <a:ext cx="1371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6474" name="Line 74"/>
          <p:cNvSpPr>
            <a:spLocks noChangeShapeType="1"/>
          </p:cNvSpPr>
          <p:nvPr/>
        </p:nvSpPr>
        <p:spPr bwMode="auto">
          <a:xfrm flipV="1">
            <a:off x="5562600" y="403860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6536" name="Text Box 136"/>
          <p:cNvSpPr txBox="1">
            <a:spLocks noChangeArrowheads="1"/>
          </p:cNvSpPr>
          <p:nvPr/>
        </p:nvSpPr>
        <p:spPr bwMode="auto">
          <a:xfrm>
            <a:off x="449263" y="5334000"/>
            <a:ext cx="8389937" cy="927100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/>
              <a:t>To count the </a:t>
            </a:r>
            <a:r>
              <a:rPr lang="en-US" altLang="zh-TW" i="1"/>
              <a:t>change</a:t>
            </a:r>
            <a:r>
              <a:rPr lang="en-US" altLang="zh-TW"/>
              <a:t> on the number of out-of-order pairs, we can distinguish 4 cases, depending on the relative order of a among (a,b1,b2,b3).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6459" grpId="0" animBg="1"/>
      <p:bldP spid="486472" grpId="0" animBg="1"/>
      <p:bldP spid="486473" grpId="0" animBg="1"/>
      <p:bldP spid="486474" grpId="0" animBg="1"/>
      <p:bldP spid="48653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6" name="Text Box 2"/>
          <p:cNvSpPr txBox="1">
            <a:spLocks noChangeArrowheads="1"/>
          </p:cNvSpPr>
          <p:nvPr/>
        </p:nvSpPr>
        <p:spPr bwMode="auto">
          <a:xfrm>
            <a:off x="2895600" y="457200"/>
            <a:ext cx="3309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Proving the Invariant</a:t>
            </a:r>
          </a:p>
        </p:txBody>
      </p:sp>
      <p:sp>
        <p:nvSpPr>
          <p:cNvPr id="497667" name="Text Box 3"/>
          <p:cNvSpPr txBox="1">
            <a:spLocks noChangeArrowheads="1"/>
          </p:cNvSpPr>
          <p:nvPr/>
        </p:nvSpPr>
        <p:spPr bwMode="auto">
          <a:xfrm>
            <a:off x="1600200" y="1843088"/>
            <a:ext cx="5935663" cy="376237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>
                <a:solidFill>
                  <a:srgbClr val="008000"/>
                </a:solidFill>
              </a:rPr>
              <a:t>Claim:</a:t>
            </a:r>
            <a:r>
              <a:rPr lang="en-US" altLang="zh-TW"/>
              <a:t> Any move will preserve the parity of the state.</a:t>
            </a:r>
          </a:p>
        </p:txBody>
      </p:sp>
      <p:sp>
        <p:nvSpPr>
          <p:cNvPr id="497668" name="Text Box 4"/>
          <p:cNvSpPr txBox="1">
            <a:spLocks noChangeArrowheads="1"/>
          </p:cNvSpPr>
          <p:nvPr/>
        </p:nvSpPr>
        <p:spPr bwMode="auto">
          <a:xfrm>
            <a:off x="457200" y="1066800"/>
            <a:ext cx="8258175" cy="466725"/>
          </a:xfrm>
          <a:prstGeom prst="rect">
            <a:avLst/>
          </a:prstGeom>
          <a:solidFill>
            <a:srgbClr val="CCE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/>
              <a:t>Parity of S = (number of out-of-order pairs + row) mod 2</a:t>
            </a:r>
          </a:p>
        </p:txBody>
      </p:sp>
      <p:graphicFrame>
        <p:nvGraphicFramePr>
          <p:cNvPr id="497669" name="Group 5"/>
          <p:cNvGraphicFramePr>
            <a:graphicFrameLocks noGrp="1"/>
          </p:cNvGraphicFramePr>
          <p:nvPr/>
        </p:nvGraphicFramePr>
        <p:xfrm>
          <a:off x="1066800" y="2438400"/>
          <a:ext cx="2438400" cy="22606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</a:tblGrid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b1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b2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b3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97696" name="Group 32"/>
          <p:cNvGraphicFramePr>
            <a:graphicFrameLocks noGrp="1"/>
          </p:cNvGraphicFramePr>
          <p:nvPr/>
        </p:nvGraphicFramePr>
        <p:xfrm>
          <a:off x="5621338" y="2463800"/>
          <a:ext cx="2438400" cy="22606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</a:tblGrid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b1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b2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b3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97723" name="AutoShape 59"/>
          <p:cNvSpPr>
            <a:spLocks noChangeArrowheads="1"/>
          </p:cNvSpPr>
          <p:nvPr/>
        </p:nvSpPr>
        <p:spPr bwMode="auto">
          <a:xfrm>
            <a:off x="4083050" y="33528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7724" name="Text Box 60"/>
          <p:cNvSpPr txBox="1">
            <a:spLocks noChangeArrowheads="1"/>
          </p:cNvSpPr>
          <p:nvPr/>
        </p:nvSpPr>
        <p:spPr bwMode="auto">
          <a:xfrm>
            <a:off x="3589338" y="4191000"/>
            <a:ext cx="1965325" cy="650875"/>
          </a:xfrm>
          <a:prstGeom prst="rect">
            <a:avLst/>
          </a:prstGeom>
          <a:solidFill>
            <a:srgbClr val="FF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Row number has </a:t>
            </a:r>
          </a:p>
          <a:p>
            <a:r>
              <a:rPr lang="en-US" altLang="zh-TW"/>
              <a:t>changed by 1</a:t>
            </a:r>
          </a:p>
        </p:txBody>
      </p:sp>
      <p:sp>
        <p:nvSpPr>
          <p:cNvPr id="497725" name="Line 61"/>
          <p:cNvSpPr>
            <a:spLocks noChangeShapeType="1"/>
          </p:cNvSpPr>
          <p:nvPr/>
        </p:nvSpPr>
        <p:spPr bwMode="auto">
          <a:xfrm flipH="1" flipV="1">
            <a:off x="2209800" y="3505200"/>
            <a:ext cx="1371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7726" name="Line 62"/>
          <p:cNvSpPr>
            <a:spLocks noChangeShapeType="1"/>
          </p:cNvSpPr>
          <p:nvPr/>
        </p:nvSpPr>
        <p:spPr bwMode="auto">
          <a:xfrm flipV="1">
            <a:off x="5562600" y="403860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7727" name="Text Box 63"/>
          <p:cNvSpPr txBox="1">
            <a:spLocks noChangeArrowheads="1"/>
          </p:cNvSpPr>
          <p:nvPr/>
        </p:nvSpPr>
        <p:spPr bwMode="auto">
          <a:xfrm>
            <a:off x="381000" y="5181600"/>
            <a:ext cx="8389938" cy="1339850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/>
              <a:t>Case 1: when a is largest, then the number of out-of-order pairs will decrease by three, and since the row number is changed by one,</a:t>
            </a:r>
          </a:p>
          <a:p>
            <a:pPr>
              <a:lnSpc>
                <a:spcPct val="150000"/>
              </a:lnSpc>
            </a:pPr>
            <a:r>
              <a:rPr lang="en-US" altLang="zh-TW"/>
              <a:t>the parity is still the same.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7723" grpId="0" animBg="1"/>
      <p:bldP spid="497724" grpId="0" animBg="1"/>
      <p:bldP spid="497725" grpId="0" animBg="1"/>
      <p:bldP spid="497726" grpId="0" animBg="1"/>
      <p:bldP spid="49772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690" name="Text Box 2"/>
          <p:cNvSpPr txBox="1">
            <a:spLocks noChangeArrowheads="1"/>
          </p:cNvSpPr>
          <p:nvPr/>
        </p:nvSpPr>
        <p:spPr bwMode="auto">
          <a:xfrm>
            <a:off x="2895600" y="457200"/>
            <a:ext cx="3309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Proving the Invariant</a:t>
            </a:r>
          </a:p>
        </p:txBody>
      </p:sp>
      <p:sp>
        <p:nvSpPr>
          <p:cNvPr id="498691" name="Text Box 3"/>
          <p:cNvSpPr txBox="1">
            <a:spLocks noChangeArrowheads="1"/>
          </p:cNvSpPr>
          <p:nvPr/>
        </p:nvSpPr>
        <p:spPr bwMode="auto">
          <a:xfrm>
            <a:off x="1600200" y="1843088"/>
            <a:ext cx="5935663" cy="376237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>
                <a:solidFill>
                  <a:srgbClr val="008000"/>
                </a:solidFill>
              </a:rPr>
              <a:t>Claim:</a:t>
            </a:r>
            <a:r>
              <a:rPr lang="en-US" altLang="zh-TW"/>
              <a:t> Any move will preserve the parity of the state.</a:t>
            </a:r>
          </a:p>
        </p:txBody>
      </p:sp>
      <p:sp>
        <p:nvSpPr>
          <p:cNvPr id="498692" name="Text Box 4"/>
          <p:cNvSpPr txBox="1">
            <a:spLocks noChangeArrowheads="1"/>
          </p:cNvSpPr>
          <p:nvPr/>
        </p:nvSpPr>
        <p:spPr bwMode="auto">
          <a:xfrm>
            <a:off x="457200" y="1066800"/>
            <a:ext cx="8258175" cy="466725"/>
          </a:xfrm>
          <a:prstGeom prst="rect">
            <a:avLst/>
          </a:prstGeom>
          <a:solidFill>
            <a:srgbClr val="CCE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/>
              <a:t>Parity of S = (number of out-of-order pairs + row) mod 2</a:t>
            </a:r>
          </a:p>
        </p:txBody>
      </p:sp>
      <p:graphicFrame>
        <p:nvGraphicFramePr>
          <p:cNvPr id="498693" name="Group 5"/>
          <p:cNvGraphicFramePr>
            <a:graphicFrameLocks noGrp="1"/>
          </p:cNvGraphicFramePr>
          <p:nvPr/>
        </p:nvGraphicFramePr>
        <p:xfrm>
          <a:off x="1066800" y="2438400"/>
          <a:ext cx="2438400" cy="22606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</a:tblGrid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b1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b2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b3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98720" name="Group 32"/>
          <p:cNvGraphicFramePr>
            <a:graphicFrameLocks noGrp="1"/>
          </p:cNvGraphicFramePr>
          <p:nvPr/>
        </p:nvGraphicFramePr>
        <p:xfrm>
          <a:off x="5621338" y="2463800"/>
          <a:ext cx="2438400" cy="22606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</a:tblGrid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b1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b2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b3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98747" name="AutoShape 59"/>
          <p:cNvSpPr>
            <a:spLocks noChangeArrowheads="1"/>
          </p:cNvSpPr>
          <p:nvPr/>
        </p:nvSpPr>
        <p:spPr bwMode="auto">
          <a:xfrm>
            <a:off x="4083050" y="33528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8748" name="Text Box 60"/>
          <p:cNvSpPr txBox="1">
            <a:spLocks noChangeArrowheads="1"/>
          </p:cNvSpPr>
          <p:nvPr/>
        </p:nvSpPr>
        <p:spPr bwMode="auto">
          <a:xfrm>
            <a:off x="3589338" y="4191000"/>
            <a:ext cx="1965325" cy="650875"/>
          </a:xfrm>
          <a:prstGeom prst="rect">
            <a:avLst/>
          </a:prstGeom>
          <a:solidFill>
            <a:srgbClr val="FF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Row number has </a:t>
            </a:r>
          </a:p>
          <a:p>
            <a:r>
              <a:rPr lang="en-US" altLang="zh-TW"/>
              <a:t>changed by 1</a:t>
            </a:r>
          </a:p>
        </p:txBody>
      </p:sp>
      <p:sp>
        <p:nvSpPr>
          <p:cNvPr id="498749" name="Line 61"/>
          <p:cNvSpPr>
            <a:spLocks noChangeShapeType="1"/>
          </p:cNvSpPr>
          <p:nvPr/>
        </p:nvSpPr>
        <p:spPr bwMode="auto">
          <a:xfrm flipH="1" flipV="1">
            <a:off x="2209800" y="3505200"/>
            <a:ext cx="1371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8750" name="Line 62"/>
          <p:cNvSpPr>
            <a:spLocks noChangeShapeType="1"/>
          </p:cNvSpPr>
          <p:nvPr/>
        </p:nvSpPr>
        <p:spPr bwMode="auto">
          <a:xfrm flipV="1">
            <a:off x="5562600" y="403860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8751" name="Text Box 63"/>
          <p:cNvSpPr txBox="1">
            <a:spLocks noChangeArrowheads="1"/>
          </p:cNvSpPr>
          <p:nvPr/>
        </p:nvSpPr>
        <p:spPr bwMode="auto">
          <a:xfrm>
            <a:off x="381000" y="5181600"/>
            <a:ext cx="8389938" cy="1339850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/>
              <a:t>Case 2: when a is the second largest, then the number of out-of-order pairs will decrease by one, and since the row number is changed by one,</a:t>
            </a:r>
          </a:p>
          <a:p>
            <a:pPr>
              <a:lnSpc>
                <a:spcPct val="150000"/>
              </a:lnSpc>
            </a:pPr>
            <a:r>
              <a:rPr lang="en-US" altLang="zh-TW"/>
              <a:t>the parity is still the same.  (The remaining case analysis is the same.)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8747" grpId="0" animBg="1"/>
      <p:bldP spid="498748" grpId="0" animBg="1"/>
      <p:bldP spid="498749" grpId="0" animBg="1"/>
      <p:bldP spid="498750" grpId="0" animBg="1"/>
      <p:bldP spid="49875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2" name="Text Box 2"/>
          <p:cNvSpPr txBox="1">
            <a:spLocks noChangeArrowheads="1"/>
          </p:cNvSpPr>
          <p:nvPr/>
        </p:nvSpPr>
        <p:spPr bwMode="auto">
          <a:xfrm>
            <a:off x="2895600" y="457200"/>
            <a:ext cx="3309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Proving the Invariant</a:t>
            </a:r>
          </a:p>
        </p:txBody>
      </p:sp>
      <p:sp>
        <p:nvSpPr>
          <p:cNvPr id="496643" name="Text Box 3"/>
          <p:cNvSpPr txBox="1">
            <a:spLocks noChangeArrowheads="1"/>
          </p:cNvSpPr>
          <p:nvPr/>
        </p:nvSpPr>
        <p:spPr bwMode="auto">
          <a:xfrm>
            <a:off x="1600200" y="1843088"/>
            <a:ext cx="5935663" cy="376237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>
                <a:solidFill>
                  <a:srgbClr val="008000"/>
                </a:solidFill>
              </a:rPr>
              <a:t>Claim:</a:t>
            </a:r>
            <a:r>
              <a:rPr lang="en-US" altLang="zh-TW"/>
              <a:t> Any move will preserve the parity of the state.</a:t>
            </a:r>
          </a:p>
        </p:txBody>
      </p:sp>
      <p:sp>
        <p:nvSpPr>
          <p:cNvPr id="496644" name="Text Box 4"/>
          <p:cNvSpPr txBox="1">
            <a:spLocks noChangeArrowheads="1"/>
          </p:cNvSpPr>
          <p:nvPr/>
        </p:nvSpPr>
        <p:spPr bwMode="auto">
          <a:xfrm>
            <a:off x="457200" y="1066800"/>
            <a:ext cx="8258175" cy="466725"/>
          </a:xfrm>
          <a:prstGeom prst="rect">
            <a:avLst/>
          </a:prstGeom>
          <a:solidFill>
            <a:srgbClr val="CCE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/>
              <a:t>Parity of S = (number of out-of-order pairs + row) mod 2</a:t>
            </a:r>
          </a:p>
        </p:txBody>
      </p:sp>
      <p:graphicFrame>
        <p:nvGraphicFramePr>
          <p:cNvPr id="496645" name="Group 5"/>
          <p:cNvGraphicFramePr>
            <a:graphicFrameLocks noGrp="1"/>
          </p:cNvGraphicFramePr>
          <p:nvPr/>
        </p:nvGraphicFramePr>
        <p:xfrm>
          <a:off x="1066800" y="2438400"/>
          <a:ext cx="2438400" cy="22606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</a:tblGrid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b1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b2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b3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96672" name="Group 32"/>
          <p:cNvGraphicFramePr>
            <a:graphicFrameLocks noGrp="1"/>
          </p:cNvGraphicFramePr>
          <p:nvPr/>
        </p:nvGraphicFramePr>
        <p:xfrm>
          <a:off x="5621338" y="2463800"/>
          <a:ext cx="2438400" cy="22606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</a:tblGrid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b1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b2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b3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96699" name="AutoShape 59"/>
          <p:cNvSpPr>
            <a:spLocks noChangeArrowheads="1"/>
          </p:cNvSpPr>
          <p:nvPr/>
        </p:nvSpPr>
        <p:spPr bwMode="auto">
          <a:xfrm>
            <a:off x="4083050" y="33528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6700" name="Text Box 60"/>
          <p:cNvSpPr txBox="1">
            <a:spLocks noChangeArrowheads="1"/>
          </p:cNvSpPr>
          <p:nvPr/>
        </p:nvSpPr>
        <p:spPr bwMode="auto">
          <a:xfrm>
            <a:off x="304800" y="5230813"/>
            <a:ext cx="6770688" cy="788987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If there are (0,1,2,3) out-of-order pairs in the current state,</a:t>
            </a:r>
          </a:p>
          <a:p>
            <a:pPr>
              <a:lnSpc>
                <a:spcPct val="150000"/>
              </a:lnSpc>
            </a:pPr>
            <a:r>
              <a:rPr lang="en-US" altLang="zh-TW"/>
              <a:t>there will be (3,2,1,0) out-of-order pairs in the next state.</a:t>
            </a:r>
          </a:p>
        </p:txBody>
      </p:sp>
      <p:sp>
        <p:nvSpPr>
          <p:cNvPr id="496701" name="Text Box 61"/>
          <p:cNvSpPr txBox="1">
            <a:spLocks noChangeArrowheads="1"/>
          </p:cNvSpPr>
          <p:nvPr/>
        </p:nvSpPr>
        <p:spPr bwMode="auto">
          <a:xfrm>
            <a:off x="3589338" y="4191000"/>
            <a:ext cx="1965325" cy="650875"/>
          </a:xfrm>
          <a:prstGeom prst="rect">
            <a:avLst/>
          </a:prstGeom>
          <a:solidFill>
            <a:srgbClr val="FF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Row number has </a:t>
            </a:r>
          </a:p>
          <a:p>
            <a:r>
              <a:rPr lang="en-US" altLang="zh-TW"/>
              <a:t>changed by 1</a:t>
            </a:r>
          </a:p>
        </p:txBody>
      </p:sp>
      <p:sp>
        <p:nvSpPr>
          <p:cNvPr id="496702" name="Line 62"/>
          <p:cNvSpPr>
            <a:spLocks noChangeShapeType="1"/>
          </p:cNvSpPr>
          <p:nvPr/>
        </p:nvSpPr>
        <p:spPr bwMode="auto">
          <a:xfrm flipH="1" flipV="1">
            <a:off x="2209800" y="3505200"/>
            <a:ext cx="1371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6703" name="Line 63"/>
          <p:cNvSpPr>
            <a:spLocks noChangeShapeType="1"/>
          </p:cNvSpPr>
          <p:nvPr/>
        </p:nvSpPr>
        <p:spPr bwMode="auto">
          <a:xfrm flipV="1">
            <a:off x="5562600" y="403860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6704" name="Text Box 64"/>
          <p:cNvSpPr txBox="1">
            <a:spLocks noChangeArrowheads="1"/>
          </p:cNvSpPr>
          <p:nvPr/>
        </p:nvSpPr>
        <p:spPr bwMode="auto">
          <a:xfrm>
            <a:off x="1539875" y="6324600"/>
            <a:ext cx="6003925" cy="37623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So the parity stays the same!  We’ve proved the </a:t>
            </a:r>
            <a:r>
              <a:rPr lang="en-US" altLang="zh-TW">
                <a:solidFill>
                  <a:srgbClr val="008000"/>
                </a:solidFill>
              </a:rPr>
              <a:t>claim</a:t>
            </a:r>
            <a:r>
              <a:rPr lang="en-US" altLang="zh-TW"/>
              <a:t>.</a:t>
            </a:r>
          </a:p>
        </p:txBody>
      </p:sp>
      <p:sp>
        <p:nvSpPr>
          <p:cNvPr id="496705" name="AutoShape 65"/>
          <p:cNvSpPr>
            <a:spLocks noChangeArrowheads="1"/>
          </p:cNvSpPr>
          <p:nvPr/>
        </p:nvSpPr>
        <p:spPr bwMode="auto">
          <a:xfrm>
            <a:off x="7391400" y="4953000"/>
            <a:ext cx="1524000" cy="990600"/>
          </a:xfrm>
          <a:prstGeom prst="wedgeRoundRectCallout">
            <a:avLst>
              <a:gd name="adj1" fmla="val -82708"/>
              <a:gd name="adj2" fmla="val 19713"/>
              <a:gd name="adj3" fmla="val 16667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en-US" altLang="zh-TW"/>
              <a:t>Difference is 1 or 3.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6699" grpId="0" animBg="1"/>
      <p:bldP spid="496700" grpId="0" animBg="1"/>
      <p:bldP spid="496701" grpId="0" animBg="1"/>
      <p:bldP spid="496702" grpId="0" animBg="1"/>
      <p:bldP spid="496703" grpId="0" animBg="1"/>
      <p:bldP spid="496704" grpId="0" animBg="1"/>
      <p:bldP spid="49670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1442" name="Group 162"/>
          <p:cNvGraphicFramePr>
            <a:graphicFrameLocks noGrp="1"/>
          </p:cNvGraphicFramePr>
          <p:nvPr/>
        </p:nvGraphicFramePr>
        <p:xfrm>
          <a:off x="2438400" y="2489200"/>
          <a:ext cx="4267200" cy="4145280"/>
        </p:xfrm>
        <a:graphic>
          <a:graphicData uri="http://schemas.openxmlformats.org/drawingml/2006/table">
            <a:tbl>
              <a:tblPr/>
              <a:tblGrid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</a:tblGrid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 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</a:tr>
            </a:tbl>
          </a:graphicData>
        </a:graphic>
      </p:graphicFrame>
      <p:sp>
        <p:nvSpPr>
          <p:cNvPr id="481367" name="Text Box 87"/>
          <p:cNvSpPr txBox="1">
            <a:spLocks noChangeArrowheads="1"/>
          </p:cNvSpPr>
          <p:nvPr/>
        </p:nvSpPr>
        <p:spPr bwMode="auto">
          <a:xfrm>
            <a:off x="2117725" y="1295400"/>
            <a:ext cx="513473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dirty="0"/>
              <a:t>A bishop            can only move along a diagonal</a:t>
            </a:r>
          </a:p>
        </p:txBody>
      </p:sp>
      <p:sp>
        <p:nvSpPr>
          <p:cNvPr id="481368" name="Text Box 88"/>
          <p:cNvSpPr txBox="1">
            <a:spLocks noChangeArrowheads="1"/>
          </p:cNvSpPr>
          <p:nvPr/>
        </p:nvSpPr>
        <p:spPr bwMode="auto">
          <a:xfrm>
            <a:off x="990600" y="1905000"/>
            <a:ext cx="7285969" cy="369332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dirty="0"/>
              <a:t>Can a </a:t>
            </a:r>
            <a:r>
              <a:rPr lang="en-US" altLang="zh-TW" dirty="0" smtClean="0"/>
              <a:t>bishop </a:t>
            </a:r>
            <a:r>
              <a:rPr lang="en-US" altLang="zh-TW" dirty="0"/>
              <a:t>move from its current position to the question mark?</a:t>
            </a:r>
          </a:p>
        </p:txBody>
      </p:sp>
      <p:sp>
        <p:nvSpPr>
          <p:cNvPr id="481370" name="Line 90"/>
          <p:cNvSpPr>
            <a:spLocks noChangeShapeType="1"/>
          </p:cNvSpPr>
          <p:nvPr/>
        </p:nvSpPr>
        <p:spPr bwMode="auto">
          <a:xfrm flipV="1">
            <a:off x="4419600" y="3276600"/>
            <a:ext cx="990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71" name="Line 91"/>
          <p:cNvSpPr>
            <a:spLocks noChangeShapeType="1"/>
          </p:cNvSpPr>
          <p:nvPr/>
        </p:nvSpPr>
        <p:spPr bwMode="auto">
          <a:xfrm>
            <a:off x="4419600" y="4419600"/>
            <a:ext cx="990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72" name="Line 92"/>
          <p:cNvSpPr>
            <a:spLocks noChangeShapeType="1"/>
          </p:cNvSpPr>
          <p:nvPr/>
        </p:nvSpPr>
        <p:spPr bwMode="auto">
          <a:xfrm flipH="1">
            <a:off x="3200400" y="44196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73" name="Line 93"/>
          <p:cNvSpPr>
            <a:spLocks noChangeShapeType="1"/>
          </p:cNvSpPr>
          <p:nvPr/>
        </p:nvSpPr>
        <p:spPr bwMode="auto">
          <a:xfrm flipH="1" flipV="1">
            <a:off x="3200400" y="3276600"/>
            <a:ext cx="10668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09" name="Text Box 129"/>
          <p:cNvSpPr txBox="1">
            <a:spLocks noChangeArrowheads="1"/>
          </p:cNvSpPr>
          <p:nvPr/>
        </p:nvSpPr>
        <p:spPr bwMode="auto">
          <a:xfrm>
            <a:off x="365125" y="3851275"/>
            <a:ext cx="1404938" cy="376238"/>
          </a:xfrm>
          <a:prstGeom prst="rect">
            <a:avLst/>
          </a:prstGeom>
          <a:solidFill>
            <a:srgbClr val="FF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>
                <a:solidFill>
                  <a:schemeClr val="accent2"/>
                </a:solidFill>
              </a:rPr>
              <a:t>Impossible!</a:t>
            </a:r>
          </a:p>
        </p:txBody>
      </p:sp>
      <p:sp>
        <p:nvSpPr>
          <p:cNvPr id="481410" name="Text Box 130"/>
          <p:cNvSpPr txBox="1">
            <a:spLocks noChangeArrowheads="1"/>
          </p:cNvSpPr>
          <p:nvPr/>
        </p:nvSpPr>
        <p:spPr bwMode="auto">
          <a:xfrm>
            <a:off x="655638" y="4613275"/>
            <a:ext cx="801687" cy="37623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Why?</a:t>
            </a:r>
          </a:p>
        </p:txBody>
      </p:sp>
      <p:sp>
        <p:nvSpPr>
          <p:cNvPr id="481443" name="Text Box 163"/>
          <p:cNvSpPr txBox="1">
            <a:spLocks noChangeArrowheads="1"/>
          </p:cNvSpPr>
          <p:nvPr/>
        </p:nvSpPr>
        <p:spPr bwMode="auto">
          <a:xfrm>
            <a:off x="2847975" y="457200"/>
            <a:ext cx="3476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A Chessboard Problem</a:t>
            </a:r>
          </a:p>
        </p:txBody>
      </p:sp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9188" y="1115767"/>
            <a:ext cx="548299" cy="565666"/>
          </a:xfrm>
          <a:prstGeom prst="rect">
            <a:avLst/>
          </a:prstGeom>
          <a:noFill/>
          <a:ln>
            <a:noFill/>
          </a:ln>
          <a:effectLst>
            <a:reflection stA="0" endPos="65000" dist="508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019" y="4135347"/>
            <a:ext cx="450222" cy="357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9095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409" grpId="0" animBg="1"/>
      <p:bldP spid="481410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898" name="Text Box 2"/>
          <p:cNvSpPr txBox="1">
            <a:spLocks noChangeArrowheads="1"/>
          </p:cNvSpPr>
          <p:nvPr/>
        </p:nvSpPr>
        <p:spPr bwMode="auto">
          <a:xfrm>
            <a:off x="3427413" y="457200"/>
            <a:ext cx="22875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Fifteen Puzzle</a:t>
            </a:r>
          </a:p>
        </p:txBody>
      </p:sp>
      <p:graphicFrame>
        <p:nvGraphicFramePr>
          <p:cNvPr id="464899" name="Group 3"/>
          <p:cNvGraphicFramePr>
            <a:graphicFrameLocks noGrp="1"/>
          </p:cNvGraphicFramePr>
          <p:nvPr/>
        </p:nvGraphicFramePr>
        <p:xfrm>
          <a:off x="1066800" y="1600200"/>
          <a:ext cx="2438400" cy="22606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</a:tblGrid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64926" name="Group 30"/>
          <p:cNvGraphicFramePr>
            <a:graphicFrameLocks noGrp="1"/>
          </p:cNvGraphicFramePr>
          <p:nvPr/>
        </p:nvGraphicFramePr>
        <p:xfrm>
          <a:off x="5621338" y="1625600"/>
          <a:ext cx="2438400" cy="22606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</a:tblGrid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64953" name="AutoShape 57"/>
          <p:cNvSpPr>
            <a:spLocks noChangeArrowheads="1"/>
          </p:cNvSpPr>
          <p:nvPr/>
        </p:nvSpPr>
        <p:spPr bwMode="auto">
          <a:xfrm>
            <a:off x="4083050" y="25146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4954" name="Text Box 58"/>
          <p:cNvSpPr txBox="1">
            <a:spLocks noChangeArrowheads="1"/>
          </p:cNvSpPr>
          <p:nvPr/>
        </p:nvSpPr>
        <p:spPr bwMode="auto">
          <a:xfrm>
            <a:off x="1103313" y="4079875"/>
            <a:ext cx="23653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>
                <a:solidFill>
                  <a:schemeClr val="accent2"/>
                </a:solidFill>
              </a:rPr>
              <a:t>Initial </a:t>
            </a:r>
            <a:r>
              <a:rPr lang="en-US" altLang="zh-TW"/>
              <a:t>configuration</a:t>
            </a:r>
          </a:p>
        </p:txBody>
      </p:sp>
      <p:sp>
        <p:nvSpPr>
          <p:cNvPr id="464955" name="Text Box 59"/>
          <p:cNvSpPr txBox="1">
            <a:spLocks noChangeArrowheads="1"/>
          </p:cNvSpPr>
          <p:nvPr/>
        </p:nvSpPr>
        <p:spPr bwMode="auto">
          <a:xfrm>
            <a:off x="5657850" y="4052888"/>
            <a:ext cx="2419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>
                <a:solidFill>
                  <a:srgbClr val="A50021"/>
                </a:solidFill>
              </a:rPr>
              <a:t>Target</a:t>
            </a:r>
            <a:r>
              <a:rPr lang="en-US" altLang="zh-TW"/>
              <a:t> configuration</a:t>
            </a:r>
          </a:p>
        </p:txBody>
      </p:sp>
      <p:sp>
        <p:nvSpPr>
          <p:cNvPr id="464956" name="Text Box 60"/>
          <p:cNvSpPr txBox="1">
            <a:spLocks noChangeArrowheads="1"/>
          </p:cNvSpPr>
          <p:nvPr/>
        </p:nvSpPr>
        <p:spPr bwMode="auto">
          <a:xfrm>
            <a:off x="1382713" y="4876800"/>
            <a:ext cx="6378575" cy="78898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/>
              <a:t>Is there a sequence of moves that allows you to start </a:t>
            </a:r>
          </a:p>
          <a:p>
            <a:pPr>
              <a:lnSpc>
                <a:spcPct val="150000"/>
              </a:lnSpc>
            </a:pPr>
            <a:r>
              <a:rPr lang="en-US" altLang="zh-TW"/>
              <a:t>from the </a:t>
            </a:r>
            <a:r>
              <a:rPr lang="en-US" altLang="zh-TW">
                <a:solidFill>
                  <a:schemeClr val="accent2"/>
                </a:solidFill>
              </a:rPr>
              <a:t>initial</a:t>
            </a:r>
            <a:r>
              <a:rPr lang="en-US" altLang="zh-TW"/>
              <a:t> configuration to the </a:t>
            </a:r>
            <a:r>
              <a:rPr lang="en-US" altLang="zh-TW">
                <a:solidFill>
                  <a:srgbClr val="A50021"/>
                </a:solidFill>
              </a:rPr>
              <a:t>target</a:t>
            </a:r>
            <a:r>
              <a:rPr lang="en-US" altLang="zh-TW"/>
              <a:t> configuration?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Text Box 2"/>
          <p:cNvSpPr txBox="1">
            <a:spLocks noChangeArrowheads="1"/>
          </p:cNvSpPr>
          <p:nvPr/>
        </p:nvSpPr>
        <p:spPr bwMode="auto">
          <a:xfrm>
            <a:off x="3427413" y="457200"/>
            <a:ext cx="22875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Fifteen Puzzle</a:t>
            </a:r>
          </a:p>
        </p:txBody>
      </p:sp>
      <p:graphicFrame>
        <p:nvGraphicFramePr>
          <p:cNvPr id="499715" name="Group 3"/>
          <p:cNvGraphicFramePr>
            <a:graphicFrameLocks noGrp="1"/>
          </p:cNvGraphicFramePr>
          <p:nvPr/>
        </p:nvGraphicFramePr>
        <p:xfrm>
          <a:off x="1066800" y="1143000"/>
          <a:ext cx="2438400" cy="22606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</a:tblGrid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99742" name="Group 30"/>
          <p:cNvGraphicFramePr>
            <a:graphicFrameLocks noGrp="1"/>
          </p:cNvGraphicFramePr>
          <p:nvPr/>
        </p:nvGraphicFramePr>
        <p:xfrm>
          <a:off x="5621338" y="1168400"/>
          <a:ext cx="2438400" cy="22606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</a:tblGrid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99769" name="AutoShape 57"/>
          <p:cNvSpPr>
            <a:spLocks noChangeArrowheads="1"/>
          </p:cNvSpPr>
          <p:nvPr/>
        </p:nvSpPr>
        <p:spPr bwMode="auto">
          <a:xfrm>
            <a:off x="4083050" y="20574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9770" name="Text Box 58"/>
          <p:cNvSpPr txBox="1">
            <a:spLocks noChangeArrowheads="1"/>
          </p:cNvSpPr>
          <p:nvPr/>
        </p:nvSpPr>
        <p:spPr bwMode="auto">
          <a:xfrm>
            <a:off x="1103313" y="3622675"/>
            <a:ext cx="23653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>
                <a:solidFill>
                  <a:schemeClr val="accent2"/>
                </a:solidFill>
              </a:rPr>
              <a:t>Initial </a:t>
            </a:r>
            <a:r>
              <a:rPr lang="en-US" altLang="zh-TW"/>
              <a:t>configuration</a:t>
            </a:r>
          </a:p>
        </p:txBody>
      </p:sp>
      <p:sp>
        <p:nvSpPr>
          <p:cNvPr id="499771" name="Text Box 59"/>
          <p:cNvSpPr txBox="1">
            <a:spLocks noChangeArrowheads="1"/>
          </p:cNvSpPr>
          <p:nvPr/>
        </p:nvSpPr>
        <p:spPr bwMode="auto">
          <a:xfrm>
            <a:off x="5657850" y="3595688"/>
            <a:ext cx="2419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>
                <a:solidFill>
                  <a:srgbClr val="A50021"/>
                </a:solidFill>
              </a:rPr>
              <a:t>Target</a:t>
            </a:r>
            <a:r>
              <a:rPr lang="en-US" altLang="zh-TW"/>
              <a:t> configuration</a:t>
            </a:r>
          </a:p>
        </p:txBody>
      </p:sp>
      <p:sp>
        <p:nvSpPr>
          <p:cNvPr id="499774" name="Line 62"/>
          <p:cNvSpPr>
            <a:spLocks noChangeShapeType="1"/>
          </p:cNvSpPr>
          <p:nvPr/>
        </p:nvSpPr>
        <p:spPr bwMode="auto">
          <a:xfrm>
            <a:off x="4572000" y="40386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9775" name="Text Box 63"/>
          <p:cNvSpPr txBox="1">
            <a:spLocks noChangeArrowheads="1"/>
          </p:cNvSpPr>
          <p:nvPr/>
        </p:nvSpPr>
        <p:spPr bwMode="auto">
          <a:xfrm>
            <a:off x="381000" y="4384675"/>
            <a:ext cx="376555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Number of out-of-order pairs = 0</a:t>
            </a:r>
          </a:p>
          <a:p>
            <a:endParaRPr lang="en-US" altLang="zh-TW"/>
          </a:p>
          <a:p>
            <a:r>
              <a:rPr lang="en-US" altLang="zh-TW"/>
              <a:t>Row of empty square = 4</a:t>
            </a:r>
          </a:p>
          <a:p>
            <a:endParaRPr lang="en-US" altLang="zh-TW"/>
          </a:p>
          <a:p>
            <a:r>
              <a:rPr lang="en-US" altLang="zh-TW"/>
              <a:t>Parity is even.</a:t>
            </a:r>
          </a:p>
        </p:txBody>
      </p:sp>
      <p:sp>
        <p:nvSpPr>
          <p:cNvPr id="499776" name="Text Box 64"/>
          <p:cNvSpPr txBox="1">
            <a:spLocks noChangeArrowheads="1"/>
          </p:cNvSpPr>
          <p:nvPr/>
        </p:nvSpPr>
        <p:spPr bwMode="auto">
          <a:xfrm>
            <a:off x="5029200" y="4402138"/>
            <a:ext cx="3441700" cy="201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Number of out-of-order pairs </a:t>
            </a:r>
          </a:p>
          <a:p>
            <a:r>
              <a:rPr lang="en-US" altLang="zh-TW"/>
              <a:t>= 14 + 13 + 12 + … + 1</a:t>
            </a:r>
          </a:p>
          <a:p>
            <a:r>
              <a:rPr lang="en-US" altLang="zh-TW"/>
              <a:t>= 14(13)/2 = 91</a:t>
            </a:r>
          </a:p>
          <a:p>
            <a:endParaRPr lang="en-US" altLang="zh-TW"/>
          </a:p>
          <a:p>
            <a:r>
              <a:rPr lang="en-US" altLang="zh-TW"/>
              <a:t>Row of empty square = 4</a:t>
            </a:r>
          </a:p>
          <a:p>
            <a:endParaRPr lang="en-US" altLang="zh-TW"/>
          </a:p>
          <a:p>
            <a:r>
              <a:rPr lang="en-US" altLang="zh-TW"/>
              <a:t>Parity is odd.</a:t>
            </a:r>
          </a:p>
        </p:txBody>
      </p:sp>
      <p:sp>
        <p:nvSpPr>
          <p:cNvPr id="499777" name="Text Box 65"/>
          <p:cNvSpPr txBox="1">
            <a:spLocks noChangeArrowheads="1"/>
          </p:cNvSpPr>
          <p:nvPr/>
        </p:nvSpPr>
        <p:spPr bwMode="auto">
          <a:xfrm>
            <a:off x="2941638" y="6172200"/>
            <a:ext cx="1401762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Impossible!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9774" grpId="0" animBg="1"/>
      <p:bldP spid="49977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786" name="Text Box 2"/>
          <p:cNvSpPr txBox="1">
            <a:spLocks noChangeArrowheads="1"/>
          </p:cNvSpPr>
          <p:nvPr/>
        </p:nvSpPr>
        <p:spPr bwMode="auto">
          <a:xfrm>
            <a:off x="3427413" y="457200"/>
            <a:ext cx="22875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Fifteen Puzzle</a:t>
            </a:r>
          </a:p>
        </p:txBody>
      </p:sp>
      <p:sp>
        <p:nvSpPr>
          <p:cNvPr id="502848" name="Text Box 64"/>
          <p:cNvSpPr txBox="1">
            <a:spLocks noChangeArrowheads="1"/>
          </p:cNvSpPr>
          <p:nvPr/>
        </p:nvSpPr>
        <p:spPr bwMode="auto">
          <a:xfrm>
            <a:off x="1487488" y="1506538"/>
            <a:ext cx="6142037" cy="78898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If two configurations have the same parity,</a:t>
            </a:r>
          </a:p>
          <a:p>
            <a:pPr>
              <a:lnSpc>
                <a:spcPct val="150000"/>
              </a:lnSpc>
            </a:pPr>
            <a:r>
              <a:rPr lang="en-US" altLang="zh-TW"/>
              <a:t>is it true that we can always move from one to another?</a:t>
            </a:r>
          </a:p>
        </p:txBody>
      </p:sp>
      <p:sp>
        <p:nvSpPr>
          <p:cNvPr id="502849" name="Text Box 65"/>
          <p:cNvSpPr txBox="1">
            <a:spLocks noChangeArrowheads="1"/>
          </p:cNvSpPr>
          <p:nvPr/>
        </p:nvSpPr>
        <p:spPr bwMode="auto">
          <a:xfrm>
            <a:off x="1524000" y="2667000"/>
            <a:ext cx="26892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A50021"/>
                </a:solidFill>
              </a:rPr>
              <a:t>YES, </a:t>
            </a:r>
            <a:r>
              <a:rPr lang="en-US" altLang="zh-TW">
                <a:solidFill>
                  <a:schemeClr val="tx2"/>
                </a:solidFill>
              </a:rPr>
              <a:t>good project idea.</a:t>
            </a:r>
          </a:p>
        </p:txBody>
      </p:sp>
      <p:sp>
        <p:nvSpPr>
          <p:cNvPr id="502850" name="Rectangle 66"/>
          <p:cNvSpPr>
            <a:spLocks noChangeArrowheads="1"/>
          </p:cNvSpPr>
          <p:nvPr/>
        </p:nvSpPr>
        <p:spPr bwMode="auto">
          <a:xfrm>
            <a:off x="962025" y="3429000"/>
            <a:ext cx="72183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400"/>
              <a:t>http://www.cs.cmu.edu/afs/cs/academic/class/15859-f01/www/notes/15-puzzle.pdf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738" name="Text Box 2"/>
          <p:cNvSpPr txBox="1">
            <a:spLocks noChangeArrowheads="1"/>
          </p:cNvSpPr>
          <p:nvPr/>
        </p:nvSpPr>
        <p:spPr bwMode="auto">
          <a:xfrm>
            <a:off x="4211638" y="457200"/>
            <a:ext cx="741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K=4</a:t>
            </a:r>
          </a:p>
        </p:txBody>
      </p:sp>
      <p:sp>
        <p:nvSpPr>
          <p:cNvPr id="500739" name="Line 3"/>
          <p:cNvSpPr>
            <a:spLocks noChangeShapeType="1"/>
          </p:cNvSpPr>
          <p:nvPr/>
        </p:nvSpPr>
        <p:spPr bwMode="auto">
          <a:xfrm>
            <a:off x="1828800" y="3128963"/>
            <a:ext cx="548640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0740" name="Line 4"/>
          <p:cNvSpPr>
            <a:spLocks noChangeShapeType="1"/>
          </p:cNvSpPr>
          <p:nvPr/>
        </p:nvSpPr>
        <p:spPr bwMode="auto">
          <a:xfrm>
            <a:off x="4572000" y="1300163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0741" name="Text Box 5"/>
          <p:cNvSpPr txBox="1">
            <a:spLocks noChangeArrowheads="1"/>
          </p:cNvSpPr>
          <p:nvPr/>
        </p:nvSpPr>
        <p:spPr bwMode="auto">
          <a:xfrm>
            <a:off x="7696200" y="2944813"/>
            <a:ext cx="5746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x=0</a:t>
            </a:r>
          </a:p>
        </p:txBody>
      </p:sp>
      <p:sp>
        <p:nvSpPr>
          <p:cNvPr id="500742" name="Line 6"/>
          <p:cNvSpPr>
            <a:spLocks noChangeShapeType="1"/>
          </p:cNvSpPr>
          <p:nvPr/>
        </p:nvSpPr>
        <p:spPr bwMode="auto">
          <a:xfrm>
            <a:off x="1905000" y="3586163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0743" name="Line 7"/>
          <p:cNvSpPr>
            <a:spLocks noChangeShapeType="1"/>
          </p:cNvSpPr>
          <p:nvPr/>
        </p:nvSpPr>
        <p:spPr bwMode="auto">
          <a:xfrm>
            <a:off x="1905000" y="4043363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0744" name="Line 8"/>
          <p:cNvSpPr>
            <a:spLocks noChangeShapeType="1"/>
          </p:cNvSpPr>
          <p:nvPr/>
        </p:nvSpPr>
        <p:spPr bwMode="auto">
          <a:xfrm>
            <a:off x="1905000" y="4500563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0745" name="Line 9"/>
          <p:cNvSpPr>
            <a:spLocks noChangeShapeType="1"/>
          </p:cNvSpPr>
          <p:nvPr/>
        </p:nvSpPr>
        <p:spPr bwMode="auto">
          <a:xfrm>
            <a:off x="1905000" y="2671763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0746" name="Line 10"/>
          <p:cNvSpPr>
            <a:spLocks noChangeShapeType="1"/>
          </p:cNvSpPr>
          <p:nvPr/>
        </p:nvSpPr>
        <p:spPr bwMode="auto">
          <a:xfrm>
            <a:off x="1905000" y="2214563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0747" name="Line 11"/>
          <p:cNvSpPr>
            <a:spLocks noChangeShapeType="1"/>
          </p:cNvSpPr>
          <p:nvPr/>
        </p:nvSpPr>
        <p:spPr bwMode="auto">
          <a:xfrm>
            <a:off x="1905000" y="1757363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0748" name="Line 12"/>
          <p:cNvSpPr>
            <a:spLocks noChangeShapeType="1"/>
          </p:cNvSpPr>
          <p:nvPr/>
        </p:nvSpPr>
        <p:spPr bwMode="auto">
          <a:xfrm>
            <a:off x="4114800" y="1300163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0749" name="Line 13"/>
          <p:cNvSpPr>
            <a:spLocks noChangeShapeType="1"/>
          </p:cNvSpPr>
          <p:nvPr/>
        </p:nvSpPr>
        <p:spPr bwMode="auto">
          <a:xfrm>
            <a:off x="3657600" y="1300163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0750" name="Line 14"/>
          <p:cNvSpPr>
            <a:spLocks noChangeShapeType="1"/>
          </p:cNvSpPr>
          <p:nvPr/>
        </p:nvSpPr>
        <p:spPr bwMode="auto">
          <a:xfrm>
            <a:off x="3200400" y="1300163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0751" name="Line 15"/>
          <p:cNvSpPr>
            <a:spLocks noChangeShapeType="1"/>
          </p:cNvSpPr>
          <p:nvPr/>
        </p:nvSpPr>
        <p:spPr bwMode="auto">
          <a:xfrm>
            <a:off x="2743200" y="1300163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0752" name="Line 16"/>
          <p:cNvSpPr>
            <a:spLocks noChangeShapeType="1"/>
          </p:cNvSpPr>
          <p:nvPr/>
        </p:nvSpPr>
        <p:spPr bwMode="auto">
          <a:xfrm>
            <a:off x="2286000" y="1300163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0753" name="Line 17"/>
          <p:cNvSpPr>
            <a:spLocks noChangeShapeType="1"/>
          </p:cNvSpPr>
          <p:nvPr/>
        </p:nvSpPr>
        <p:spPr bwMode="auto">
          <a:xfrm>
            <a:off x="6858000" y="1300163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0754" name="Line 18"/>
          <p:cNvSpPr>
            <a:spLocks noChangeShapeType="1"/>
          </p:cNvSpPr>
          <p:nvPr/>
        </p:nvSpPr>
        <p:spPr bwMode="auto">
          <a:xfrm>
            <a:off x="6400800" y="1300163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0755" name="Line 19"/>
          <p:cNvSpPr>
            <a:spLocks noChangeShapeType="1"/>
          </p:cNvSpPr>
          <p:nvPr/>
        </p:nvSpPr>
        <p:spPr bwMode="auto">
          <a:xfrm>
            <a:off x="5943600" y="1300163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0756" name="Line 20"/>
          <p:cNvSpPr>
            <a:spLocks noChangeShapeType="1"/>
          </p:cNvSpPr>
          <p:nvPr/>
        </p:nvSpPr>
        <p:spPr bwMode="auto">
          <a:xfrm>
            <a:off x="5486400" y="1300163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0757" name="Line 21"/>
          <p:cNvSpPr>
            <a:spLocks noChangeShapeType="1"/>
          </p:cNvSpPr>
          <p:nvPr/>
        </p:nvSpPr>
        <p:spPr bwMode="auto">
          <a:xfrm>
            <a:off x="5029200" y="1300163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0758" name="Oval 22"/>
          <p:cNvSpPr>
            <a:spLocks noChangeArrowheads="1"/>
          </p:cNvSpPr>
          <p:nvPr/>
        </p:nvSpPr>
        <p:spPr bwMode="auto">
          <a:xfrm>
            <a:off x="4953000" y="2976563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0759" name="Oval 23"/>
          <p:cNvSpPr>
            <a:spLocks noChangeArrowheads="1"/>
          </p:cNvSpPr>
          <p:nvPr/>
        </p:nvSpPr>
        <p:spPr bwMode="auto">
          <a:xfrm>
            <a:off x="4953000" y="2595563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0760" name="Oval 24"/>
          <p:cNvSpPr>
            <a:spLocks noChangeArrowheads="1"/>
          </p:cNvSpPr>
          <p:nvPr/>
        </p:nvSpPr>
        <p:spPr bwMode="auto">
          <a:xfrm>
            <a:off x="4495800" y="2595563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0761" name="Oval 25"/>
          <p:cNvSpPr>
            <a:spLocks noChangeArrowheads="1"/>
          </p:cNvSpPr>
          <p:nvPr/>
        </p:nvSpPr>
        <p:spPr bwMode="auto">
          <a:xfrm>
            <a:off x="4038600" y="2595563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0762" name="Oval 26"/>
          <p:cNvSpPr>
            <a:spLocks noChangeArrowheads="1"/>
          </p:cNvSpPr>
          <p:nvPr/>
        </p:nvSpPr>
        <p:spPr bwMode="auto">
          <a:xfrm>
            <a:off x="5867400" y="2976563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0763" name="Oval 27"/>
          <p:cNvSpPr>
            <a:spLocks noChangeArrowheads="1"/>
          </p:cNvSpPr>
          <p:nvPr/>
        </p:nvSpPr>
        <p:spPr bwMode="auto">
          <a:xfrm>
            <a:off x="5410200" y="2976563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0764" name="Oval 28"/>
          <p:cNvSpPr>
            <a:spLocks noChangeArrowheads="1"/>
          </p:cNvSpPr>
          <p:nvPr/>
        </p:nvSpPr>
        <p:spPr bwMode="auto">
          <a:xfrm>
            <a:off x="5867400" y="2595563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0765" name="Oval 29"/>
          <p:cNvSpPr>
            <a:spLocks noChangeArrowheads="1"/>
          </p:cNvSpPr>
          <p:nvPr/>
        </p:nvSpPr>
        <p:spPr bwMode="auto">
          <a:xfrm>
            <a:off x="5410200" y="2595563"/>
            <a:ext cx="228600" cy="2286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0766" name="Text Box 30"/>
          <p:cNvSpPr txBox="1">
            <a:spLocks noChangeArrowheads="1"/>
          </p:cNvSpPr>
          <p:nvPr/>
        </p:nvSpPr>
        <p:spPr bwMode="auto">
          <a:xfrm>
            <a:off x="1447800" y="5338763"/>
            <a:ext cx="6172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E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Remember the checker game that we have seen before?</a:t>
            </a:r>
          </a:p>
        </p:txBody>
      </p:sp>
    </p:spTree>
    <p:extLst>
      <p:ext uri="{BB962C8B-B14F-4D97-AF65-F5344CB8AC3E}">
        <p14:creationId xmlns:p14="http://schemas.microsoft.com/office/powerpoint/2010/main" val="3763033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076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978" name="Text Box 2"/>
          <p:cNvSpPr txBox="1">
            <a:spLocks noChangeArrowheads="1"/>
          </p:cNvSpPr>
          <p:nvPr/>
        </p:nvSpPr>
        <p:spPr bwMode="auto">
          <a:xfrm>
            <a:off x="4211638" y="457200"/>
            <a:ext cx="741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K=5</a:t>
            </a:r>
          </a:p>
        </p:txBody>
      </p:sp>
      <p:sp>
        <p:nvSpPr>
          <p:cNvPr id="511008" name="Text Box 32"/>
          <p:cNvSpPr txBox="1">
            <a:spLocks noChangeArrowheads="1"/>
          </p:cNvSpPr>
          <p:nvPr/>
        </p:nvSpPr>
        <p:spPr bwMode="auto">
          <a:xfrm>
            <a:off x="914400" y="2589213"/>
            <a:ext cx="7337425" cy="146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Sorry there are no slides for this proof.</a:t>
            </a:r>
          </a:p>
          <a:p>
            <a:endParaRPr lang="en-US" altLang="zh-TW"/>
          </a:p>
          <a:p>
            <a:r>
              <a:rPr lang="en-US" altLang="zh-TW"/>
              <a:t>The proof can be found in “Mathematical Gems II” by Honsberger.</a:t>
            </a:r>
          </a:p>
          <a:p>
            <a:endParaRPr lang="en-US" altLang="zh-TW"/>
          </a:p>
          <a:p>
            <a:r>
              <a:rPr lang="en-US" altLang="zh-TW"/>
              <a:t>There are three books on Mathematical Gems and all are excellent.</a:t>
            </a:r>
          </a:p>
        </p:txBody>
      </p:sp>
      <p:sp>
        <p:nvSpPr>
          <p:cNvPr id="511009" name="Text Box 33"/>
          <p:cNvSpPr txBox="1">
            <a:spLocks noChangeArrowheads="1"/>
          </p:cNvSpPr>
          <p:nvPr/>
        </p:nvSpPr>
        <p:spPr bwMode="auto">
          <a:xfrm>
            <a:off x="1905000" y="1604963"/>
            <a:ext cx="5295900" cy="376237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This can also be solved by the invariant method.</a:t>
            </a:r>
          </a:p>
        </p:txBody>
      </p:sp>
    </p:spTree>
    <p:extLst>
      <p:ext uri="{BB962C8B-B14F-4D97-AF65-F5344CB8AC3E}">
        <p14:creationId xmlns:p14="http://schemas.microsoft.com/office/powerpoint/2010/main" val="635148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1009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0594" y="1524000"/>
            <a:ext cx="5787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Can you cover a 8X8 board with straight </a:t>
            </a:r>
            <a:r>
              <a:rPr lang="en-US" dirty="0" err="1" smtClean="0"/>
              <a:t>trominoes</a:t>
            </a:r>
            <a:r>
              <a:rPr lang="en-US" dirty="0" smtClean="0"/>
              <a:t>?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272651"/>
              </p:ext>
            </p:extLst>
          </p:nvPr>
        </p:nvGraphicFramePr>
        <p:xfrm>
          <a:off x="6248400" y="1981200"/>
          <a:ext cx="1828800" cy="370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50594" y="2590800"/>
            <a:ext cx="6983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No, since the board has 64 squares and each </a:t>
            </a:r>
            <a:r>
              <a:rPr lang="en-US" dirty="0" err="1" smtClean="0"/>
              <a:t>tromino</a:t>
            </a:r>
            <a:r>
              <a:rPr lang="en-US" dirty="0" smtClean="0"/>
              <a:t> covers 3.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49854" y="3810000"/>
            <a:ext cx="7244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So, lets remove one corner so that the board now has 63 squares.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49854" y="5029200"/>
            <a:ext cx="4846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Can we now, cover with straight </a:t>
            </a:r>
            <a:r>
              <a:rPr lang="en-US" dirty="0" err="1" smtClean="0"/>
              <a:t>trominoes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609600"/>
            <a:ext cx="3796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Covering with </a:t>
            </a:r>
            <a:r>
              <a:rPr lang="en-US" sz="2400" b="1" dirty="0" err="1" smtClean="0"/>
              <a:t>Trominoes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143682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838200"/>
            <a:ext cx="1067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Lets try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7746334"/>
              </p:ext>
            </p:extLst>
          </p:nvPr>
        </p:nvGraphicFramePr>
        <p:xfrm>
          <a:off x="990600" y="1600200"/>
          <a:ext cx="5562600" cy="4114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5325"/>
                <a:gridCol w="695325"/>
                <a:gridCol w="695325"/>
                <a:gridCol w="695325"/>
                <a:gridCol w="695325"/>
                <a:gridCol w="695325"/>
                <a:gridCol w="695325"/>
                <a:gridCol w="695325"/>
              </a:tblGrid>
              <a:tr h="5143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43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43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43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43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43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43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43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952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7415085"/>
              </p:ext>
            </p:extLst>
          </p:nvPr>
        </p:nvGraphicFramePr>
        <p:xfrm>
          <a:off x="914400" y="1676400"/>
          <a:ext cx="4876800" cy="3937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4921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4921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4921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4921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4921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4921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4921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4921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86000" y="838200"/>
            <a:ext cx="3191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Lets try  our coloring trick.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39396" y="1752600"/>
            <a:ext cx="27998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Color board so that each </a:t>
            </a:r>
            <a:r>
              <a:rPr lang="en-US" dirty="0" err="1" smtClean="0"/>
              <a:t>tromino</a:t>
            </a:r>
            <a:r>
              <a:rPr lang="en-US" dirty="0" smtClean="0"/>
              <a:t> colors 3 different colors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39395" y="3059668"/>
            <a:ext cx="27998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Of the 4 corners, say 2 are red and one each are blue, yellow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39395" y="4311134"/>
            <a:ext cx="27998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Rotate board so that missing corner is blue/ yellow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14400" y="6019800"/>
            <a:ext cx="5211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Now we have 22 reds, 21 yellows and 20 blues!!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0253842"/>
              </p:ext>
            </p:extLst>
          </p:nvPr>
        </p:nvGraphicFramePr>
        <p:xfrm>
          <a:off x="5173099" y="1651986"/>
          <a:ext cx="609600" cy="5378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</a:tblGrid>
              <a:tr h="53786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3387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074" name="Text Box 2"/>
          <p:cNvSpPr txBox="1">
            <a:spLocks noChangeArrowheads="1"/>
          </p:cNvSpPr>
          <p:nvPr/>
        </p:nvSpPr>
        <p:spPr bwMode="auto">
          <a:xfrm>
            <a:off x="2667000" y="457200"/>
            <a:ext cx="3829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Remarks and References</a:t>
            </a:r>
          </a:p>
        </p:txBody>
      </p:sp>
      <p:sp>
        <p:nvSpPr>
          <p:cNvPr id="515078" name="Text Box 6"/>
          <p:cNvSpPr txBox="1">
            <a:spLocks noChangeArrowheads="1"/>
          </p:cNvSpPr>
          <p:nvPr/>
        </p:nvSpPr>
        <p:spPr bwMode="auto">
          <a:xfrm>
            <a:off x="561126" y="1295400"/>
            <a:ext cx="8021748" cy="738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dirty="0"/>
              <a:t>Another interesting application of the invariant method is the </a:t>
            </a:r>
            <a:r>
              <a:rPr lang="en-US" altLang="zh-TW" dirty="0" err="1"/>
              <a:t>Nim</a:t>
            </a:r>
            <a:r>
              <a:rPr lang="en-US" altLang="zh-TW" dirty="0"/>
              <a:t> game.</a:t>
            </a:r>
          </a:p>
          <a:p>
            <a:pPr>
              <a:lnSpc>
                <a:spcPct val="150000"/>
              </a:lnSpc>
            </a:pPr>
            <a:r>
              <a:rPr lang="en-US" altLang="zh-TW" dirty="0"/>
              <a:t>See http://en.wikipedia.org/wiki/Nim</a:t>
            </a:r>
            <a:r>
              <a:rPr lang="en-US" altLang="zh-TW" dirty="0" smtClean="0"/>
              <a:t>.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6304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7314" name="Group 130"/>
          <p:cNvGraphicFramePr>
            <a:graphicFrameLocks noGrp="1"/>
          </p:cNvGraphicFramePr>
          <p:nvPr/>
        </p:nvGraphicFramePr>
        <p:xfrm>
          <a:off x="228600" y="1600200"/>
          <a:ext cx="4267200" cy="4145280"/>
        </p:xfrm>
        <a:graphic>
          <a:graphicData uri="http://schemas.openxmlformats.org/drawingml/2006/table">
            <a:tbl>
              <a:tblPr/>
              <a:tblGrid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</a:tblGrid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 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</a:tr>
            </a:tbl>
          </a:graphicData>
        </a:graphic>
      </p:graphicFrame>
      <p:sp>
        <p:nvSpPr>
          <p:cNvPr id="477271" name="Line 87"/>
          <p:cNvSpPr>
            <a:spLocks noChangeShapeType="1"/>
          </p:cNvSpPr>
          <p:nvPr/>
        </p:nvSpPr>
        <p:spPr bwMode="auto">
          <a:xfrm flipV="1">
            <a:off x="2209800" y="2387600"/>
            <a:ext cx="990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7272" name="Line 88"/>
          <p:cNvSpPr>
            <a:spLocks noChangeShapeType="1"/>
          </p:cNvSpPr>
          <p:nvPr/>
        </p:nvSpPr>
        <p:spPr bwMode="auto">
          <a:xfrm>
            <a:off x="2209800" y="3530600"/>
            <a:ext cx="990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7273" name="Line 89"/>
          <p:cNvSpPr>
            <a:spLocks noChangeShapeType="1"/>
          </p:cNvSpPr>
          <p:nvPr/>
        </p:nvSpPr>
        <p:spPr bwMode="auto">
          <a:xfrm flipH="1">
            <a:off x="990600" y="35306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7274" name="Line 90"/>
          <p:cNvSpPr>
            <a:spLocks noChangeShapeType="1"/>
          </p:cNvSpPr>
          <p:nvPr/>
        </p:nvSpPr>
        <p:spPr bwMode="auto">
          <a:xfrm flipH="1" flipV="1">
            <a:off x="990600" y="2387600"/>
            <a:ext cx="10668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7275" name="Text Box 91"/>
          <p:cNvSpPr txBox="1">
            <a:spLocks noChangeArrowheads="1"/>
          </p:cNvSpPr>
          <p:nvPr/>
        </p:nvSpPr>
        <p:spPr bwMode="auto">
          <a:xfrm>
            <a:off x="4953000" y="1600200"/>
            <a:ext cx="3886200" cy="4030663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800100" indent="-3429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257300" indent="-3429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714500" indent="-3429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171700" indent="-3429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lnSpc>
                <a:spcPct val="130000"/>
              </a:lnSpc>
              <a:buClr>
                <a:schemeClr val="tx1"/>
              </a:buClr>
              <a:buFontTx/>
              <a:buAutoNum type="arabicPeriod"/>
            </a:pPr>
            <a:r>
              <a:rPr lang="en-US" altLang="zh-TW" dirty="0">
                <a:latin typeface="Comic Sans MS" pitchFamily="66" charset="0"/>
              </a:rPr>
              <a:t>The </a:t>
            </a:r>
            <a:r>
              <a:rPr lang="en-US" altLang="zh-TW" dirty="0"/>
              <a:t>bishop</a:t>
            </a:r>
            <a:r>
              <a:rPr lang="en-US" altLang="zh-TW" dirty="0" smtClean="0">
                <a:latin typeface="Comic Sans MS" pitchFamily="66" charset="0"/>
              </a:rPr>
              <a:t> </a:t>
            </a:r>
            <a:r>
              <a:rPr lang="en-US" altLang="zh-TW" dirty="0">
                <a:latin typeface="Comic Sans MS" pitchFamily="66" charset="0"/>
              </a:rPr>
              <a:t>is in a </a:t>
            </a:r>
            <a:r>
              <a:rPr lang="en-US" altLang="zh-TW" dirty="0">
                <a:solidFill>
                  <a:srgbClr val="A50021"/>
                </a:solidFill>
                <a:latin typeface="Comic Sans MS" pitchFamily="66" charset="0"/>
              </a:rPr>
              <a:t>red</a:t>
            </a:r>
            <a:r>
              <a:rPr lang="en-US" altLang="zh-TW" dirty="0">
                <a:latin typeface="Comic Sans MS" pitchFamily="66" charset="0"/>
              </a:rPr>
              <a:t> position.</a:t>
            </a:r>
          </a:p>
          <a:p>
            <a:pPr>
              <a:lnSpc>
                <a:spcPct val="130000"/>
              </a:lnSpc>
              <a:buClr>
                <a:schemeClr val="tx1"/>
              </a:buClr>
              <a:buFontTx/>
              <a:buAutoNum type="arabicPeriod"/>
            </a:pPr>
            <a:endParaRPr lang="en-US" altLang="zh-TW" dirty="0">
              <a:latin typeface="Comic Sans MS" pitchFamily="66" charset="0"/>
            </a:endParaRPr>
          </a:p>
          <a:p>
            <a:pPr>
              <a:lnSpc>
                <a:spcPct val="130000"/>
              </a:lnSpc>
              <a:buClr>
                <a:schemeClr val="tx1"/>
              </a:buClr>
              <a:buFontTx/>
              <a:buAutoNum type="arabicPeriod"/>
            </a:pPr>
            <a:r>
              <a:rPr lang="en-US" altLang="zh-TW" dirty="0">
                <a:latin typeface="Comic Sans MS" pitchFamily="66" charset="0"/>
              </a:rPr>
              <a:t>A </a:t>
            </a:r>
            <a:r>
              <a:rPr lang="en-US" altLang="zh-TW" dirty="0">
                <a:solidFill>
                  <a:srgbClr val="A50021"/>
                </a:solidFill>
                <a:latin typeface="Comic Sans MS" pitchFamily="66" charset="0"/>
              </a:rPr>
              <a:t>red</a:t>
            </a:r>
            <a:r>
              <a:rPr lang="en-US" altLang="zh-TW" dirty="0">
                <a:latin typeface="Comic Sans MS" pitchFamily="66" charset="0"/>
              </a:rPr>
              <a:t> position can only move to a </a:t>
            </a:r>
            <a:r>
              <a:rPr lang="en-US" altLang="zh-TW" dirty="0">
                <a:solidFill>
                  <a:srgbClr val="A50021"/>
                </a:solidFill>
                <a:latin typeface="Comic Sans MS" pitchFamily="66" charset="0"/>
              </a:rPr>
              <a:t>red</a:t>
            </a:r>
            <a:r>
              <a:rPr lang="en-US" altLang="zh-TW" dirty="0">
                <a:latin typeface="Comic Sans MS" pitchFamily="66" charset="0"/>
              </a:rPr>
              <a:t> position by diagonal moves.</a:t>
            </a:r>
          </a:p>
          <a:p>
            <a:pPr>
              <a:lnSpc>
                <a:spcPct val="130000"/>
              </a:lnSpc>
              <a:buClr>
                <a:schemeClr val="tx1"/>
              </a:buClr>
              <a:buFontTx/>
              <a:buAutoNum type="arabicPeriod"/>
            </a:pPr>
            <a:endParaRPr lang="en-US" altLang="zh-TW" dirty="0">
              <a:latin typeface="Comic Sans MS" pitchFamily="66" charset="0"/>
            </a:endParaRPr>
          </a:p>
          <a:p>
            <a:pPr>
              <a:lnSpc>
                <a:spcPct val="130000"/>
              </a:lnSpc>
              <a:buClr>
                <a:schemeClr val="tx1"/>
              </a:buClr>
              <a:buFontTx/>
              <a:buAutoNum type="arabicPeriod"/>
            </a:pPr>
            <a:r>
              <a:rPr lang="en-US" altLang="zh-TW" dirty="0">
                <a:latin typeface="Comic Sans MS" pitchFamily="66" charset="0"/>
              </a:rPr>
              <a:t>The question mark is in a </a:t>
            </a:r>
            <a:r>
              <a:rPr lang="en-US" altLang="zh-TW" dirty="0">
                <a:solidFill>
                  <a:srgbClr val="808080"/>
                </a:solidFill>
                <a:latin typeface="Comic Sans MS" pitchFamily="66" charset="0"/>
              </a:rPr>
              <a:t>white</a:t>
            </a:r>
            <a:r>
              <a:rPr lang="en-US" altLang="zh-TW" dirty="0">
                <a:latin typeface="Comic Sans MS" pitchFamily="66" charset="0"/>
              </a:rPr>
              <a:t> position.</a:t>
            </a:r>
          </a:p>
          <a:p>
            <a:pPr>
              <a:lnSpc>
                <a:spcPct val="130000"/>
              </a:lnSpc>
              <a:buClr>
                <a:schemeClr val="tx1"/>
              </a:buClr>
              <a:buFontTx/>
              <a:buAutoNum type="arabicPeriod"/>
            </a:pPr>
            <a:endParaRPr lang="en-US" altLang="zh-TW" dirty="0">
              <a:latin typeface="Comic Sans MS" pitchFamily="66" charset="0"/>
            </a:endParaRPr>
          </a:p>
          <a:p>
            <a:pPr>
              <a:lnSpc>
                <a:spcPct val="130000"/>
              </a:lnSpc>
              <a:buClr>
                <a:schemeClr val="tx1"/>
              </a:buClr>
              <a:buFontTx/>
              <a:buAutoNum type="arabicPeriod"/>
            </a:pPr>
            <a:r>
              <a:rPr lang="en-US" altLang="zh-TW" dirty="0">
                <a:latin typeface="Comic Sans MS" pitchFamily="66" charset="0"/>
              </a:rPr>
              <a:t>So it is impossible for the </a:t>
            </a:r>
            <a:r>
              <a:rPr lang="en-US" altLang="zh-TW" dirty="0"/>
              <a:t>bishop</a:t>
            </a:r>
            <a:r>
              <a:rPr lang="en-US" altLang="zh-TW" dirty="0" smtClean="0">
                <a:latin typeface="Comic Sans MS" pitchFamily="66" charset="0"/>
              </a:rPr>
              <a:t> </a:t>
            </a:r>
            <a:r>
              <a:rPr lang="en-US" altLang="zh-TW" dirty="0">
                <a:latin typeface="Comic Sans MS" pitchFamily="66" charset="0"/>
              </a:rPr>
              <a:t>to go there.</a:t>
            </a:r>
          </a:p>
        </p:txBody>
      </p:sp>
      <p:sp>
        <p:nvSpPr>
          <p:cNvPr id="477281" name="Text Box 97"/>
          <p:cNvSpPr txBox="1">
            <a:spLocks noChangeArrowheads="1"/>
          </p:cNvSpPr>
          <p:nvPr/>
        </p:nvSpPr>
        <p:spPr bwMode="auto">
          <a:xfrm>
            <a:off x="6753225" y="1081088"/>
            <a:ext cx="12477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>
                <a:solidFill>
                  <a:srgbClr val="A50021"/>
                </a:solidFill>
              </a:rPr>
              <a:t>Invariant!</a:t>
            </a:r>
          </a:p>
        </p:txBody>
      </p:sp>
      <p:sp>
        <p:nvSpPr>
          <p:cNvPr id="477282" name="Text Box 98"/>
          <p:cNvSpPr txBox="1">
            <a:spLocks noChangeArrowheads="1"/>
          </p:cNvSpPr>
          <p:nvPr/>
        </p:nvSpPr>
        <p:spPr bwMode="auto">
          <a:xfrm>
            <a:off x="1828800" y="6110288"/>
            <a:ext cx="5407025" cy="376237"/>
          </a:xfrm>
          <a:prstGeom prst="rect">
            <a:avLst/>
          </a:prstGeom>
          <a:solidFill>
            <a:srgbClr val="CCE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This is a simple example of the invariant method.</a:t>
            </a:r>
          </a:p>
        </p:txBody>
      </p:sp>
      <p:sp>
        <p:nvSpPr>
          <p:cNvPr id="477315" name="Text Box 131"/>
          <p:cNvSpPr txBox="1">
            <a:spLocks noChangeArrowheads="1"/>
          </p:cNvSpPr>
          <p:nvPr/>
        </p:nvSpPr>
        <p:spPr bwMode="auto">
          <a:xfrm>
            <a:off x="2847975" y="457200"/>
            <a:ext cx="3476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A Chessboard Problem</a:t>
            </a: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2289" y="3242685"/>
            <a:ext cx="450222" cy="357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5283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7281" grpId="0"/>
      <p:bldP spid="47728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7" name="Text Box 3"/>
          <p:cNvSpPr txBox="1">
            <a:spLocks noChangeArrowheads="1"/>
          </p:cNvSpPr>
          <p:nvPr/>
        </p:nvSpPr>
        <p:spPr bwMode="auto">
          <a:xfrm>
            <a:off x="3429000" y="457200"/>
            <a:ext cx="2241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Domino Puzzle</a:t>
            </a:r>
          </a:p>
        </p:txBody>
      </p:sp>
      <p:graphicFrame>
        <p:nvGraphicFramePr>
          <p:cNvPr id="180319" name="Group 95"/>
          <p:cNvGraphicFramePr>
            <a:graphicFrameLocks noGrp="1"/>
          </p:cNvGraphicFramePr>
          <p:nvPr/>
        </p:nvGraphicFramePr>
        <p:xfrm>
          <a:off x="2438400" y="2438400"/>
          <a:ext cx="4267200" cy="4145280"/>
        </p:xfrm>
        <a:graphic>
          <a:graphicData uri="http://schemas.openxmlformats.org/drawingml/2006/table">
            <a:tbl>
              <a:tblPr/>
              <a:tblGrid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</a:tblGrid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0316" name="Text Box 92"/>
          <p:cNvSpPr txBox="1">
            <a:spLocks noChangeArrowheads="1"/>
          </p:cNvSpPr>
          <p:nvPr/>
        </p:nvSpPr>
        <p:spPr bwMode="auto">
          <a:xfrm>
            <a:off x="2257425" y="1233488"/>
            <a:ext cx="46005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An 8x8 chessboard, 32 pieces of dominos</a:t>
            </a:r>
          </a:p>
        </p:txBody>
      </p:sp>
      <p:graphicFrame>
        <p:nvGraphicFramePr>
          <p:cNvPr id="180335" name="Group 111"/>
          <p:cNvGraphicFramePr>
            <a:graphicFrameLocks noGrp="1"/>
          </p:cNvGraphicFramePr>
          <p:nvPr/>
        </p:nvGraphicFramePr>
        <p:xfrm>
          <a:off x="7239000" y="1066800"/>
          <a:ext cx="533400" cy="1036320"/>
        </p:xfrm>
        <a:graphic>
          <a:graphicData uri="http://schemas.openxmlformats.org/drawingml/2006/table">
            <a:tbl>
              <a:tblPr/>
              <a:tblGrid>
                <a:gridCol w="533400"/>
              </a:tblGrid>
              <a:tr h="368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</a:tr>
              <a:tr h="368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</a:tr>
            </a:tbl>
          </a:graphicData>
        </a:graphic>
      </p:graphicFrame>
      <p:sp>
        <p:nvSpPr>
          <p:cNvPr id="180336" name="Text Box 112"/>
          <p:cNvSpPr txBox="1">
            <a:spLocks noChangeArrowheads="1"/>
          </p:cNvSpPr>
          <p:nvPr/>
        </p:nvSpPr>
        <p:spPr bwMode="auto">
          <a:xfrm>
            <a:off x="2979738" y="1843088"/>
            <a:ext cx="3125787" cy="376237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Can we fill the chessboard?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33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8" name="Text Box 2"/>
          <p:cNvSpPr txBox="1">
            <a:spLocks noChangeArrowheads="1"/>
          </p:cNvSpPr>
          <p:nvPr/>
        </p:nvSpPr>
        <p:spPr bwMode="auto">
          <a:xfrm>
            <a:off x="3429000" y="457200"/>
            <a:ext cx="2241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Domino Puzzle</a:t>
            </a:r>
          </a:p>
        </p:txBody>
      </p:sp>
      <p:graphicFrame>
        <p:nvGraphicFramePr>
          <p:cNvPr id="449699" name="Group 163"/>
          <p:cNvGraphicFramePr>
            <a:graphicFrameLocks noGrp="1"/>
          </p:cNvGraphicFramePr>
          <p:nvPr/>
        </p:nvGraphicFramePr>
        <p:xfrm>
          <a:off x="2438400" y="2184400"/>
          <a:ext cx="4267200" cy="4145280"/>
        </p:xfrm>
        <a:graphic>
          <a:graphicData uri="http://schemas.openxmlformats.org/drawingml/2006/table">
            <a:tbl>
              <a:tblPr/>
              <a:tblGrid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</a:tblGrid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</a:tr>
            </a:tbl>
          </a:graphicData>
        </a:graphic>
      </p:graphicFrame>
      <p:sp>
        <p:nvSpPr>
          <p:cNvPr id="449622" name="Text Box 86"/>
          <p:cNvSpPr txBox="1">
            <a:spLocks noChangeArrowheads="1"/>
          </p:cNvSpPr>
          <p:nvPr/>
        </p:nvSpPr>
        <p:spPr bwMode="auto">
          <a:xfrm>
            <a:off x="2257425" y="1412875"/>
            <a:ext cx="46005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An 8x8 chessboard, 32 pieces of dominos</a:t>
            </a:r>
          </a:p>
        </p:txBody>
      </p:sp>
      <p:graphicFrame>
        <p:nvGraphicFramePr>
          <p:cNvPr id="449623" name="Group 87"/>
          <p:cNvGraphicFramePr>
            <a:graphicFrameLocks noGrp="1"/>
          </p:cNvGraphicFramePr>
          <p:nvPr/>
        </p:nvGraphicFramePr>
        <p:xfrm>
          <a:off x="7239000" y="1066800"/>
          <a:ext cx="533400" cy="1036320"/>
        </p:xfrm>
        <a:graphic>
          <a:graphicData uri="http://schemas.openxmlformats.org/drawingml/2006/table">
            <a:tbl>
              <a:tblPr/>
              <a:tblGrid>
                <a:gridCol w="533400"/>
              </a:tblGrid>
              <a:tr h="368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</a:tr>
              <a:tr h="368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</a:tr>
            </a:tbl>
          </a:graphicData>
        </a:graphic>
      </p:graphicFrame>
      <p:sp>
        <p:nvSpPr>
          <p:cNvPr id="449631" name="Text Box 95"/>
          <p:cNvSpPr txBox="1">
            <a:spLocks noChangeArrowheads="1"/>
          </p:cNvSpPr>
          <p:nvPr/>
        </p:nvSpPr>
        <p:spPr bwMode="auto">
          <a:xfrm>
            <a:off x="669925" y="3927475"/>
            <a:ext cx="738188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A50021"/>
                </a:solidFill>
              </a:rPr>
              <a:t>Easy!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963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6" name="Text Box 2"/>
          <p:cNvSpPr txBox="1">
            <a:spLocks noChangeArrowheads="1"/>
          </p:cNvSpPr>
          <p:nvPr/>
        </p:nvSpPr>
        <p:spPr bwMode="auto">
          <a:xfrm>
            <a:off x="3429000" y="457200"/>
            <a:ext cx="2241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Domino Puzzle</a:t>
            </a:r>
          </a:p>
        </p:txBody>
      </p:sp>
      <p:graphicFrame>
        <p:nvGraphicFramePr>
          <p:cNvPr id="451587" name="Group 3"/>
          <p:cNvGraphicFramePr>
            <a:graphicFrameLocks noGrp="1"/>
          </p:cNvGraphicFramePr>
          <p:nvPr/>
        </p:nvGraphicFramePr>
        <p:xfrm>
          <a:off x="2438400" y="2438400"/>
          <a:ext cx="4267200" cy="4145280"/>
        </p:xfrm>
        <a:graphic>
          <a:graphicData uri="http://schemas.openxmlformats.org/drawingml/2006/table">
            <a:tbl>
              <a:tblPr/>
              <a:tblGrid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</a:tblGrid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51670" name="Text Box 86"/>
          <p:cNvSpPr txBox="1">
            <a:spLocks noChangeArrowheads="1"/>
          </p:cNvSpPr>
          <p:nvPr/>
        </p:nvSpPr>
        <p:spPr bwMode="auto">
          <a:xfrm>
            <a:off x="685800" y="1233488"/>
            <a:ext cx="6165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An 8x8 chessboard with </a:t>
            </a:r>
            <a:r>
              <a:rPr lang="en-US" altLang="zh-TW">
                <a:solidFill>
                  <a:srgbClr val="A50021"/>
                </a:solidFill>
              </a:rPr>
              <a:t>two holes</a:t>
            </a:r>
            <a:r>
              <a:rPr lang="en-US" altLang="zh-TW"/>
              <a:t>, </a:t>
            </a:r>
            <a:r>
              <a:rPr lang="en-US" altLang="zh-TW">
                <a:solidFill>
                  <a:srgbClr val="008000"/>
                </a:solidFill>
              </a:rPr>
              <a:t>31</a:t>
            </a:r>
            <a:r>
              <a:rPr lang="en-US" altLang="zh-TW"/>
              <a:t> pieces of dominos</a:t>
            </a:r>
          </a:p>
        </p:txBody>
      </p:sp>
      <p:graphicFrame>
        <p:nvGraphicFramePr>
          <p:cNvPr id="451684" name="Group 100"/>
          <p:cNvGraphicFramePr>
            <a:graphicFrameLocks noGrp="1"/>
          </p:cNvGraphicFramePr>
          <p:nvPr/>
        </p:nvGraphicFramePr>
        <p:xfrm>
          <a:off x="7239000" y="1066800"/>
          <a:ext cx="533400" cy="1036320"/>
        </p:xfrm>
        <a:graphic>
          <a:graphicData uri="http://schemas.openxmlformats.org/drawingml/2006/table">
            <a:tbl>
              <a:tblPr/>
              <a:tblGrid>
                <a:gridCol w="533400"/>
              </a:tblGrid>
              <a:tr h="368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</a:tr>
              <a:tr h="368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</a:tr>
            </a:tbl>
          </a:graphicData>
        </a:graphic>
      </p:graphicFrame>
      <p:sp>
        <p:nvSpPr>
          <p:cNvPr id="451679" name="Text Box 95"/>
          <p:cNvSpPr txBox="1">
            <a:spLocks noChangeArrowheads="1"/>
          </p:cNvSpPr>
          <p:nvPr/>
        </p:nvSpPr>
        <p:spPr bwMode="auto">
          <a:xfrm>
            <a:off x="2979738" y="1843088"/>
            <a:ext cx="3125787" cy="376237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Can we fill the chessboard?</a:t>
            </a:r>
          </a:p>
        </p:txBody>
      </p:sp>
      <p:sp>
        <p:nvSpPr>
          <p:cNvPr id="451680" name="Rectangle 96"/>
          <p:cNvSpPr>
            <a:spLocks noChangeArrowheads="1"/>
          </p:cNvSpPr>
          <p:nvPr/>
        </p:nvSpPr>
        <p:spPr bwMode="auto">
          <a:xfrm>
            <a:off x="2362200" y="5562600"/>
            <a:ext cx="609600" cy="1066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1682" name="Text Box 98"/>
          <p:cNvSpPr txBox="1">
            <a:spLocks noChangeArrowheads="1"/>
          </p:cNvSpPr>
          <p:nvPr/>
        </p:nvSpPr>
        <p:spPr bwMode="auto">
          <a:xfrm>
            <a:off x="669925" y="3927475"/>
            <a:ext cx="738188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A50021"/>
                </a:solidFill>
              </a:rPr>
              <a:t>Easy!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1680" grpId="0" animBg="1"/>
      <p:bldP spid="45168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4" name="Text Box 4"/>
          <p:cNvSpPr txBox="1">
            <a:spLocks noChangeArrowheads="1"/>
          </p:cNvSpPr>
          <p:nvPr/>
        </p:nvSpPr>
        <p:spPr bwMode="auto">
          <a:xfrm>
            <a:off x="3429000" y="457200"/>
            <a:ext cx="2241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Domino Puzzle</a:t>
            </a:r>
          </a:p>
        </p:txBody>
      </p:sp>
      <p:sp>
        <p:nvSpPr>
          <p:cNvPr id="450565" name="Text Box 5"/>
          <p:cNvSpPr txBox="1">
            <a:spLocks noChangeArrowheads="1"/>
          </p:cNvSpPr>
          <p:nvPr/>
        </p:nvSpPr>
        <p:spPr bwMode="auto">
          <a:xfrm>
            <a:off x="685800" y="1233488"/>
            <a:ext cx="6165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An 8x8 chessboard with </a:t>
            </a:r>
            <a:r>
              <a:rPr lang="en-US" altLang="zh-TW">
                <a:solidFill>
                  <a:srgbClr val="A50021"/>
                </a:solidFill>
              </a:rPr>
              <a:t>two holes</a:t>
            </a:r>
            <a:r>
              <a:rPr lang="en-US" altLang="zh-TW"/>
              <a:t>, </a:t>
            </a:r>
            <a:r>
              <a:rPr lang="en-US" altLang="zh-TW">
                <a:solidFill>
                  <a:srgbClr val="008000"/>
                </a:solidFill>
              </a:rPr>
              <a:t>31</a:t>
            </a:r>
            <a:r>
              <a:rPr lang="en-US" altLang="zh-TW"/>
              <a:t> pieces of dominos</a:t>
            </a:r>
          </a:p>
        </p:txBody>
      </p:sp>
      <p:graphicFrame>
        <p:nvGraphicFramePr>
          <p:cNvPr id="450662" name="Group 102"/>
          <p:cNvGraphicFramePr>
            <a:graphicFrameLocks noGrp="1"/>
          </p:cNvGraphicFramePr>
          <p:nvPr/>
        </p:nvGraphicFramePr>
        <p:xfrm>
          <a:off x="7239000" y="1066800"/>
          <a:ext cx="533400" cy="1036320"/>
        </p:xfrm>
        <a:graphic>
          <a:graphicData uri="http://schemas.openxmlformats.org/drawingml/2006/table">
            <a:tbl>
              <a:tblPr/>
              <a:tblGrid>
                <a:gridCol w="533400"/>
              </a:tblGrid>
              <a:tr h="368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</a:tr>
              <a:tr h="368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50574" name="Group 14"/>
          <p:cNvGraphicFramePr>
            <a:graphicFrameLocks noGrp="1"/>
          </p:cNvGraphicFramePr>
          <p:nvPr/>
        </p:nvGraphicFramePr>
        <p:xfrm>
          <a:off x="2438400" y="2424113"/>
          <a:ext cx="4267200" cy="4145280"/>
        </p:xfrm>
        <a:graphic>
          <a:graphicData uri="http://schemas.openxmlformats.org/drawingml/2006/table">
            <a:tbl>
              <a:tblPr/>
              <a:tblGrid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</a:tblGrid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50657" name="Text Box 97"/>
          <p:cNvSpPr txBox="1">
            <a:spLocks noChangeArrowheads="1"/>
          </p:cNvSpPr>
          <p:nvPr/>
        </p:nvSpPr>
        <p:spPr bwMode="auto">
          <a:xfrm>
            <a:off x="2979738" y="1828800"/>
            <a:ext cx="3125787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Can we fill the chessboard?</a:t>
            </a:r>
          </a:p>
        </p:txBody>
      </p:sp>
      <p:sp>
        <p:nvSpPr>
          <p:cNvPr id="450658" name="Rectangle 98"/>
          <p:cNvSpPr>
            <a:spLocks noChangeArrowheads="1"/>
          </p:cNvSpPr>
          <p:nvPr/>
        </p:nvSpPr>
        <p:spPr bwMode="auto">
          <a:xfrm>
            <a:off x="2362200" y="6081713"/>
            <a:ext cx="609600" cy="533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59" name="Rectangle 99"/>
          <p:cNvSpPr>
            <a:spLocks noChangeArrowheads="1"/>
          </p:cNvSpPr>
          <p:nvPr/>
        </p:nvSpPr>
        <p:spPr bwMode="auto">
          <a:xfrm>
            <a:off x="6172200" y="2347913"/>
            <a:ext cx="609600" cy="533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60" name="Text Box 100"/>
          <p:cNvSpPr txBox="1">
            <a:spLocks noChangeArrowheads="1"/>
          </p:cNvSpPr>
          <p:nvPr/>
        </p:nvSpPr>
        <p:spPr bwMode="auto">
          <a:xfrm>
            <a:off x="669925" y="3927475"/>
            <a:ext cx="922338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chemeClr val="accent2"/>
                </a:solidFill>
              </a:rPr>
              <a:t>Easy??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58" grpId="0" animBg="1"/>
      <p:bldP spid="450659" grpId="0" animBg="1"/>
      <p:bldP spid="45066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Text Box 2"/>
          <p:cNvSpPr txBox="1">
            <a:spLocks noChangeArrowheads="1"/>
          </p:cNvSpPr>
          <p:nvPr/>
        </p:nvSpPr>
        <p:spPr bwMode="auto">
          <a:xfrm>
            <a:off x="3429000" y="457200"/>
            <a:ext cx="2241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Domino Puzzle</a:t>
            </a:r>
          </a:p>
        </p:txBody>
      </p:sp>
      <p:sp>
        <p:nvSpPr>
          <p:cNvPr id="479235" name="Text Box 3"/>
          <p:cNvSpPr txBox="1">
            <a:spLocks noChangeArrowheads="1"/>
          </p:cNvSpPr>
          <p:nvPr/>
        </p:nvSpPr>
        <p:spPr bwMode="auto">
          <a:xfrm>
            <a:off x="685800" y="1233488"/>
            <a:ext cx="60626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An 4x4 chessboard with </a:t>
            </a:r>
            <a:r>
              <a:rPr lang="en-US" altLang="zh-TW">
                <a:solidFill>
                  <a:srgbClr val="A50021"/>
                </a:solidFill>
              </a:rPr>
              <a:t>two holes</a:t>
            </a:r>
            <a:r>
              <a:rPr lang="en-US" altLang="zh-TW"/>
              <a:t>, </a:t>
            </a:r>
            <a:r>
              <a:rPr lang="en-US" altLang="zh-TW">
                <a:solidFill>
                  <a:srgbClr val="008000"/>
                </a:solidFill>
              </a:rPr>
              <a:t>7</a:t>
            </a:r>
            <a:r>
              <a:rPr lang="en-US" altLang="zh-TW"/>
              <a:t> pieces of dominos</a:t>
            </a:r>
          </a:p>
        </p:txBody>
      </p:sp>
      <p:graphicFrame>
        <p:nvGraphicFramePr>
          <p:cNvPr id="479352" name="Group 120"/>
          <p:cNvGraphicFramePr>
            <a:graphicFrameLocks noGrp="1"/>
          </p:cNvGraphicFramePr>
          <p:nvPr/>
        </p:nvGraphicFramePr>
        <p:xfrm>
          <a:off x="7239000" y="1066800"/>
          <a:ext cx="533400" cy="1036320"/>
        </p:xfrm>
        <a:graphic>
          <a:graphicData uri="http://schemas.openxmlformats.org/drawingml/2006/table">
            <a:tbl>
              <a:tblPr/>
              <a:tblGrid>
                <a:gridCol w="533400"/>
              </a:tblGrid>
              <a:tr h="368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</a:tr>
              <a:tr h="368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79344" name="Group 112"/>
          <p:cNvGraphicFramePr>
            <a:graphicFrameLocks noGrp="1"/>
          </p:cNvGraphicFramePr>
          <p:nvPr/>
        </p:nvGraphicFramePr>
        <p:xfrm>
          <a:off x="3505200" y="3733800"/>
          <a:ext cx="2133600" cy="2072640"/>
        </p:xfrm>
        <a:graphic>
          <a:graphicData uri="http://schemas.openxmlformats.org/drawingml/2006/table">
            <a:tbl>
              <a:tblPr/>
              <a:tblGrid>
                <a:gridCol w="533400"/>
                <a:gridCol w="533400"/>
                <a:gridCol w="533400"/>
                <a:gridCol w="533400"/>
              </a:tblGrid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79327" name="Text Box 95"/>
          <p:cNvSpPr txBox="1">
            <a:spLocks noChangeArrowheads="1"/>
          </p:cNvSpPr>
          <p:nvPr/>
        </p:nvSpPr>
        <p:spPr bwMode="auto">
          <a:xfrm>
            <a:off x="2979738" y="1828800"/>
            <a:ext cx="3125787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Can we fill the chessboard?</a:t>
            </a:r>
          </a:p>
        </p:txBody>
      </p:sp>
      <p:sp>
        <p:nvSpPr>
          <p:cNvPr id="479328" name="Rectangle 96"/>
          <p:cNvSpPr>
            <a:spLocks noChangeArrowheads="1"/>
          </p:cNvSpPr>
          <p:nvPr/>
        </p:nvSpPr>
        <p:spPr bwMode="auto">
          <a:xfrm>
            <a:off x="3429000" y="5334000"/>
            <a:ext cx="609600" cy="533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9329" name="Rectangle 97"/>
          <p:cNvSpPr>
            <a:spLocks noChangeArrowheads="1"/>
          </p:cNvSpPr>
          <p:nvPr/>
        </p:nvSpPr>
        <p:spPr bwMode="auto">
          <a:xfrm>
            <a:off x="5105400" y="3657600"/>
            <a:ext cx="609600" cy="533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9330" name="Text Box 98"/>
          <p:cNvSpPr txBox="1">
            <a:spLocks noChangeArrowheads="1"/>
          </p:cNvSpPr>
          <p:nvPr/>
        </p:nvSpPr>
        <p:spPr bwMode="auto">
          <a:xfrm>
            <a:off x="3856038" y="2819400"/>
            <a:ext cx="1401762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chemeClr val="accent2"/>
                </a:solidFill>
              </a:rPr>
              <a:t>Impossible!</a:t>
            </a:r>
          </a:p>
        </p:txBody>
      </p:sp>
      <p:sp>
        <p:nvSpPr>
          <p:cNvPr id="479345" name="Line 113"/>
          <p:cNvSpPr>
            <a:spLocks noChangeShapeType="1"/>
          </p:cNvSpPr>
          <p:nvPr/>
        </p:nvSpPr>
        <p:spPr bwMode="auto">
          <a:xfrm>
            <a:off x="4267200" y="5562600"/>
            <a:ext cx="6096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9346" name="Line 114"/>
          <p:cNvSpPr>
            <a:spLocks noChangeShapeType="1"/>
          </p:cNvSpPr>
          <p:nvPr/>
        </p:nvSpPr>
        <p:spPr bwMode="auto">
          <a:xfrm>
            <a:off x="5334000" y="5029200"/>
            <a:ext cx="0" cy="53340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9347" name="Line 115"/>
          <p:cNvSpPr>
            <a:spLocks noChangeShapeType="1"/>
          </p:cNvSpPr>
          <p:nvPr/>
        </p:nvSpPr>
        <p:spPr bwMode="auto">
          <a:xfrm>
            <a:off x="4800600" y="4572000"/>
            <a:ext cx="6096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9348" name="Line 116"/>
          <p:cNvSpPr>
            <a:spLocks noChangeShapeType="1"/>
          </p:cNvSpPr>
          <p:nvPr/>
        </p:nvSpPr>
        <p:spPr bwMode="auto">
          <a:xfrm>
            <a:off x="4267200" y="5029200"/>
            <a:ext cx="609600" cy="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9349" name="Line 117"/>
          <p:cNvSpPr>
            <a:spLocks noChangeShapeType="1"/>
          </p:cNvSpPr>
          <p:nvPr/>
        </p:nvSpPr>
        <p:spPr bwMode="auto">
          <a:xfrm>
            <a:off x="4267200" y="4038600"/>
            <a:ext cx="609600" cy="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9350" name="Line 118"/>
          <p:cNvSpPr>
            <a:spLocks noChangeShapeType="1"/>
          </p:cNvSpPr>
          <p:nvPr/>
        </p:nvSpPr>
        <p:spPr bwMode="auto">
          <a:xfrm>
            <a:off x="3733800" y="4572000"/>
            <a:ext cx="6096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9328" grpId="0" animBg="1"/>
      <p:bldP spid="479329" grpId="0" animBg="1"/>
      <p:bldP spid="479330" grpId="0" animBg="1"/>
      <p:bldP spid="479345" grpId="0" animBg="1"/>
      <p:bldP spid="479346" grpId="0" animBg="1"/>
      <p:bldP spid="479347" grpId="0" animBg="1"/>
      <p:bldP spid="479348" grpId="0" animBg="1"/>
      <p:bldP spid="479349" grpId="0" animBg="1"/>
      <p:bldP spid="47935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  <p:tag name="DEFAULTWIDTH" val="353"/>
  <p:tag name="DEFAULTHEIGHT" val="20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ea typeface="新細明體" pitchFamily="18" charset="-12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6064</TotalTime>
  <Words>1738</Words>
  <Application>Microsoft Office PowerPoint</Application>
  <PresentationFormat>On-screen Show (4:3)</PresentationFormat>
  <Paragraphs>554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Default Design</vt:lpstr>
      <vt:lpstr>Invariant Method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CUHK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Discrete Mathematics</dc:title>
  <dc:creator>CSE</dc:creator>
  <cp:lastModifiedBy>DELL</cp:lastModifiedBy>
  <cp:revision>120</cp:revision>
  <dcterms:created xsi:type="dcterms:W3CDTF">2007-08-29T04:27:34Z</dcterms:created>
  <dcterms:modified xsi:type="dcterms:W3CDTF">2015-02-16T04:58:29Z</dcterms:modified>
</cp:coreProperties>
</file>