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9" r:id="rId9"/>
    <p:sldId id="262" r:id="rId10"/>
    <p:sldId id="263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embeddedFontLst>
    <p:embeddedFont>
      <p:font typeface="PMingLiU" panose="02020500000000000000" pitchFamily="18" charset="-120"/>
      <p:regular r:id="rId28"/>
    </p:embeddedFont>
    <p:embeddedFont>
      <p:font typeface="cmsy10" panose="020B0604020202020204"/>
      <p:regular r:id="rId29"/>
    </p:embeddedFont>
    <p:embeddedFont>
      <p:font typeface="Gill Sans MT" panose="020B0502020104020203" pitchFamily="34" charset="0"/>
      <p:regular r:id="rId30"/>
      <p:bold r:id="rId31"/>
      <p:italic r:id="rId32"/>
      <p:boldItalic r:id="rId33"/>
    </p:embeddedFont>
    <p:embeddedFont>
      <p:font typeface="Comic Sans MS" panose="030F0702030302020204" pitchFamily="66" charset="0"/>
      <p:regular r:id="rId34"/>
      <p:bold r:id="rId35"/>
    </p:embeddedFont>
  </p:embeddedFontLst>
  <p:custDataLst>
    <p:tags r:id="rId36"/>
  </p:custDataLst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ill Sans MT" pitchFamily="34" charset="0"/>
        <a:ea typeface="PMingLiU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ill Sans MT" pitchFamily="34" charset="0"/>
        <a:ea typeface="PMingLiU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ill Sans MT" pitchFamily="34" charset="0"/>
        <a:ea typeface="PMingLiU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ill Sans MT" pitchFamily="34" charset="0"/>
        <a:ea typeface="PMingLiU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ill Sans MT" pitchFamily="34" charset="0"/>
        <a:ea typeface="PMingLiU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Gill Sans MT" pitchFamily="34" charset="0"/>
        <a:ea typeface="PMingLiU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Gill Sans MT" pitchFamily="34" charset="0"/>
        <a:ea typeface="PMingLiU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Gill Sans MT" pitchFamily="34" charset="0"/>
        <a:ea typeface="PMingLiU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Gill Sans MT" pitchFamily="34" charset="0"/>
        <a:ea typeface="PMingLiU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3366"/>
    <a:srgbClr val="00FF00"/>
    <a:srgbClr val="660066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6.fntdata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5.fntdata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1.fntdata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font" Target="fonts/font3.fntdata"/><Relationship Id="rId35" Type="http://schemas.openxmlformats.org/officeDocument/2006/relationships/font" Target="fonts/font8.fntdata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endParaRPr lang="en-US" altLang="zh-TW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en-US" altLang="zh-TW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F2E4E68A-75EF-4141-BFD3-8B6F58DADF7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526216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FD740-CB58-4424-8967-5FE54FBCFDD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7353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BA8A5-C5D4-4B58-A869-0B9A9118020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07741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CFBCA8-000E-4E0D-B455-E42D007FF9F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1164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954FD7-5479-47B5-8484-4B8B4697D6B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9358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FEA56B-70AE-4CD6-AEC6-8BD8056027F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60510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38DCC6-FD6C-4BF0-BBC9-847981AF1EC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37821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A84EAB-E081-4602-8291-4973830DD95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31387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005321-6E85-4A15-B662-24707C91AD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95262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292BD7-56FB-4138-9E09-9986EB0EB87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15289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8CB62E-C240-4D73-882C-B7AF9E08C08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15949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823BB0-0F8F-40C2-825F-FAFC2413C01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68076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B7BFAE6-0AD8-4E0E-B211-994571AE24D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PMingLiU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PMingLiU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PMingLiU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PMingLiU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PMingLiU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PMingLiU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PMingLiU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PMingLiU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tags" Target="../tags/tag6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8.pn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image" Target="../media/image7.png"/><Relationship Id="rId5" Type="http://schemas.openxmlformats.org/officeDocument/2006/relationships/tags" Target="../tags/tag8.xml"/><Relationship Id="rId10" Type="http://schemas.openxmlformats.org/officeDocument/2006/relationships/image" Target="../media/image6.png"/><Relationship Id="rId4" Type="http://schemas.openxmlformats.org/officeDocument/2006/relationships/tags" Target="../tags/tag7.xml"/><Relationship Id="rId9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tags" Target="../tags/tag12.xml"/><Relationship Id="rId7" Type="http://schemas.openxmlformats.org/officeDocument/2006/relationships/image" Target="../media/image12.png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11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3.xml"/><Relationship Id="rId9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tags" Target="../tags/tag16.xml"/><Relationship Id="rId7" Type="http://schemas.openxmlformats.org/officeDocument/2006/relationships/image" Target="../media/image12.png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image" Target="../media/image11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7.xml"/><Relationship Id="rId9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tags" Target="../tags/tag20.xml"/><Relationship Id="rId7" Type="http://schemas.openxmlformats.org/officeDocument/2006/relationships/image" Target="../media/image17.png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image" Target="../media/image16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21.xml"/><Relationship Id="rId9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tags" Target="../tags/tag24.xml"/><Relationship Id="rId7" Type="http://schemas.openxmlformats.org/officeDocument/2006/relationships/image" Target="../media/image16.png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23.png"/><Relationship Id="rId5" Type="http://schemas.openxmlformats.org/officeDocument/2006/relationships/tags" Target="../tags/tag26.xml"/><Relationship Id="rId10" Type="http://schemas.openxmlformats.org/officeDocument/2006/relationships/image" Target="../media/image22.png"/><Relationship Id="rId4" Type="http://schemas.openxmlformats.org/officeDocument/2006/relationships/tags" Target="../tags/tag25.xml"/><Relationship Id="rId9" Type="http://schemas.openxmlformats.org/officeDocument/2006/relationships/image" Target="../media/image2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5" Type="http://schemas.openxmlformats.org/officeDocument/2006/relationships/image" Target="../media/image24.png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5" Type="http://schemas.openxmlformats.org/officeDocument/2006/relationships/image" Target="../media/image24.png"/><Relationship Id="rId4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5" Type="http://schemas.openxmlformats.org/officeDocument/2006/relationships/image" Target="../media/image24.png"/><Relationship Id="rId4" Type="http://schemas.openxmlformats.org/officeDocument/2006/relationships/image" Target="../media/image16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Oval 10"/>
          <p:cNvSpPr>
            <a:spLocks noChangeArrowheads="1"/>
          </p:cNvSpPr>
          <p:nvPr/>
        </p:nvSpPr>
        <p:spPr bwMode="auto">
          <a:xfrm>
            <a:off x="3779838" y="2220913"/>
            <a:ext cx="1612900" cy="286385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Oval 11"/>
          <p:cNvSpPr>
            <a:spLocks noChangeArrowheads="1"/>
          </p:cNvSpPr>
          <p:nvPr/>
        </p:nvSpPr>
        <p:spPr bwMode="auto">
          <a:xfrm rot="2504122">
            <a:off x="2843213" y="2509838"/>
            <a:ext cx="2046287" cy="1638300"/>
          </a:xfrm>
          <a:prstGeom prst="ellipse">
            <a:avLst/>
          </a:prstGeom>
          <a:solidFill>
            <a:srgbClr val="33CCFF">
              <a:alpha val="50000"/>
            </a:srgbClr>
          </a:solidFill>
          <a:ln w="9525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0" lang="en-US" altLang="en-US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060" name="Oval 12"/>
          <p:cNvSpPr>
            <a:spLocks noChangeArrowheads="1"/>
          </p:cNvSpPr>
          <p:nvPr/>
        </p:nvSpPr>
        <p:spPr bwMode="auto">
          <a:xfrm rot="-1455843">
            <a:off x="3995738" y="2581275"/>
            <a:ext cx="2305050" cy="16383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0" lang="en-US" altLang="en-US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250825" y="549275"/>
            <a:ext cx="8534400" cy="914400"/>
          </a:xfrm>
          <a:noFill/>
          <a:ln/>
        </p:spPr>
        <p:txBody>
          <a:bodyPr/>
          <a:lstStyle/>
          <a:p>
            <a:r>
              <a:rPr lang="en-US" altLang="zh-TW">
                <a:latin typeface="Gill Sans MT" pitchFamily="34" charset="0"/>
              </a:rPr>
              <a:t>Inclusion-Exclusion Principle</a:t>
            </a:r>
          </a:p>
        </p:txBody>
      </p:sp>
      <p:sp>
        <p:nvSpPr>
          <p:cNvPr id="2062" name="Oval 14" descr="5%"/>
          <p:cNvSpPr>
            <a:spLocks noChangeArrowheads="1"/>
          </p:cNvSpPr>
          <p:nvPr/>
        </p:nvSpPr>
        <p:spPr bwMode="auto">
          <a:xfrm>
            <a:off x="2771775" y="3228975"/>
            <a:ext cx="1944688" cy="1512888"/>
          </a:xfrm>
          <a:prstGeom prst="ellipse">
            <a:avLst/>
          </a:prstGeom>
          <a:pattFill prst="pct5">
            <a:fgClr>
              <a:schemeClr val="folHlink">
                <a:alpha val="50000"/>
              </a:schemeClr>
            </a:fgClr>
            <a:bgClr>
              <a:schemeClr val="folHlink">
                <a:alpha val="50000"/>
              </a:schemeClr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3" name="Oval 15" descr="5%"/>
          <p:cNvSpPr>
            <a:spLocks noChangeArrowheads="1"/>
          </p:cNvSpPr>
          <p:nvPr/>
        </p:nvSpPr>
        <p:spPr bwMode="auto">
          <a:xfrm rot="595632">
            <a:off x="4279900" y="3171825"/>
            <a:ext cx="2159000" cy="1582738"/>
          </a:xfrm>
          <a:prstGeom prst="ellipse">
            <a:avLst/>
          </a:prstGeom>
          <a:pattFill prst="pct5">
            <a:fgClr>
              <a:srgbClr val="660066">
                <a:alpha val="50000"/>
              </a:srgbClr>
            </a:fgClr>
            <a:bgClr>
              <a:srgbClr val="660066">
                <a:alpha val="50000"/>
              </a:srgbClr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4" name="Oval 16"/>
          <p:cNvSpPr>
            <a:spLocks noChangeArrowheads="1"/>
          </p:cNvSpPr>
          <p:nvPr/>
        </p:nvSpPr>
        <p:spPr bwMode="auto">
          <a:xfrm>
            <a:off x="1979613" y="3141663"/>
            <a:ext cx="5329237" cy="865187"/>
          </a:xfrm>
          <a:prstGeom prst="ellipse">
            <a:avLst/>
          </a:prstGeom>
          <a:gradFill rotWithShape="1">
            <a:gsLst>
              <a:gs pos="0">
                <a:srgbClr val="003366">
                  <a:alpha val="30000"/>
                </a:srgbClr>
              </a:gs>
              <a:gs pos="100000">
                <a:srgbClr val="003366">
                  <a:gamma/>
                  <a:shade val="46275"/>
                  <a:invGamma/>
                  <a:alpha val="30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2555875" y="476250"/>
            <a:ext cx="4029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Inclusion-Exclusion (n sets)</a:t>
            </a:r>
          </a:p>
        </p:txBody>
      </p:sp>
      <p:grpSp>
        <p:nvGrpSpPr>
          <p:cNvPr id="38932" name="Group 20"/>
          <p:cNvGrpSpPr>
            <a:grpSpLocks/>
          </p:cNvGrpSpPr>
          <p:nvPr/>
        </p:nvGrpSpPr>
        <p:grpSpPr bwMode="auto">
          <a:xfrm>
            <a:off x="5795963" y="1430338"/>
            <a:ext cx="2520950" cy="1711325"/>
            <a:chOff x="1247" y="1762"/>
            <a:chExt cx="3357" cy="1804"/>
          </a:xfrm>
        </p:grpSpPr>
        <p:sp>
          <p:nvSpPr>
            <p:cNvPr id="38924" name="Oval 12"/>
            <p:cNvSpPr>
              <a:spLocks noChangeArrowheads="1"/>
            </p:cNvSpPr>
            <p:nvPr/>
          </p:nvSpPr>
          <p:spPr bwMode="auto">
            <a:xfrm>
              <a:off x="2381" y="1762"/>
              <a:ext cx="1016" cy="180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5" name="Oval 13"/>
            <p:cNvSpPr>
              <a:spLocks noChangeArrowheads="1"/>
            </p:cNvSpPr>
            <p:nvPr/>
          </p:nvSpPr>
          <p:spPr bwMode="auto">
            <a:xfrm rot="2504122">
              <a:off x="1791" y="1944"/>
              <a:ext cx="1289" cy="1032"/>
            </a:xfrm>
            <a:prstGeom prst="ellipse">
              <a:avLst/>
            </a:prstGeom>
            <a:solidFill>
              <a:srgbClr val="33CCFF">
                <a:alpha val="50000"/>
              </a:srgbClr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en-US" altLang="en-US" sz="240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sp>
          <p:nvSpPr>
            <p:cNvPr id="38926" name="Oval 14"/>
            <p:cNvSpPr>
              <a:spLocks noChangeArrowheads="1"/>
            </p:cNvSpPr>
            <p:nvPr/>
          </p:nvSpPr>
          <p:spPr bwMode="auto">
            <a:xfrm rot="-1455843">
              <a:off x="2517" y="1989"/>
              <a:ext cx="1452" cy="1032"/>
            </a:xfrm>
            <a:prstGeom prst="ellipse">
              <a:avLst/>
            </a:prstGeom>
            <a:solidFill>
              <a:srgbClr val="CC0000">
                <a:alpha val="50000"/>
              </a:srgbClr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en-US" altLang="en-US" sz="240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sp>
          <p:nvSpPr>
            <p:cNvPr id="38927" name="Oval 15" descr="5%"/>
            <p:cNvSpPr>
              <a:spLocks noChangeArrowheads="1"/>
            </p:cNvSpPr>
            <p:nvPr/>
          </p:nvSpPr>
          <p:spPr bwMode="auto">
            <a:xfrm>
              <a:off x="1746" y="2397"/>
              <a:ext cx="1225" cy="953"/>
            </a:xfrm>
            <a:prstGeom prst="ellipse">
              <a:avLst/>
            </a:prstGeom>
            <a:pattFill prst="pct5">
              <a:fgClr>
                <a:schemeClr val="folHlink">
                  <a:alpha val="50000"/>
                </a:schemeClr>
              </a:fgClr>
              <a:bgClr>
                <a:schemeClr val="folHlink">
                  <a:alpha val="50000"/>
                </a:schemeClr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8" name="Oval 16" descr="5%"/>
            <p:cNvSpPr>
              <a:spLocks noChangeArrowheads="1"/>
            </p:cNvSpPr>
            <p:nvPr/>
          </p:nvSpPr>
          <p:spPr bwMode="auto">
            <a:xfrm rot="595632">
              <a:off x="2696" y="2361"/>
              <a:ext cx="1360" cy="997"/>
            </a:xfrm>
            <a:prstGeom prst="ellipse">
              <a:avLst/>
            </a:prstGeom>
            <a:pattFill prst="pct5">
              <a:fgClr>
                <a:srgbClr val="660066">
                  <a:alpha val="50000"/>
                </a:srgbClr>
              </a:fgClr>
              <a:bgClr>
                <a:srgbClr val="660066">
                  <a:alpha val="50000"/>
                </a:srgbClr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1" name="Oval 19"/>
            <p:cNvSpPr>
              <a:spLocks noChangeArrowheads="1"/>
            </p:cNvSpPr>
            <p:nvPr/>
          </p:nvSpPr>
          <p:spPr bwMode="auto">
            <a:xfrm>
              <a:off x="1247" y="2341"/>
              <a:ext cx="3357" cy="545"/>
            </a:xfrm>
            <a:prstGeom prst="ellipse">
              <a:avLst/>
            </a:prstGeom>
            <a:gradFill rotWithShape="1">
              <a:gsLst>
                <a:gs pos="0">
                  <a:srgbClr val="003366">
                    <a:alpha val="30000"/>
                  </a:srgbClr>
                </a:gs>
                <a:gs pos="100000">
                  <a:srgbClr val="003366">
                    <a:gamma/>
                    <a:shade val="46275"/>
                    <a:invGamma/>
                    <a:alpha val="30000"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933" name="Text Box 21"/>
          <p:cNvSpPr txBox="1">
            <a:spLocks noChangeArrowheads="1"/>
          </p:cNvSpPr>
          <p:nvPr/>
        </p:nvSpPr>
        <p:spPr bwMode="auto">
          <a:xfrm>
            <a:off x="533400" y="1628775"/>
            <a:ext cx="562292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r>
              <a:rPr kumimoji="0" lang="en-US" altLang="en-US">
                <a:latin typeface="Gill Sans MT" pitchFamily="34" charset="0"/>
              </a:rPr>
              <a:t>       sum of sizes of all single sets</a:t>
            </a:r>
          </a:p>
          <a:p>
            <a:r>
              <a:rPr kumimoji="0" lang="en-US" altLang="en-US">
                <a:latin typeface="Gill Sans MT" pitchFamily="34" charset="0"/>
              </a:rPr>
              <a:t>	–	sum of sizes of all 2-set intersections</a:t>
            </a:r>
          </a:p>
          <a:p>
            <a:r>
              <a:rPr kumimoji="0" lang="en-US" altLang="en-US">
                <a:latin typeface="Gill Sans MT" pitchFamily="34" charset="0"/>
              </a:rPr>
              <a:t>	+	sum of sizes of all 3-set intersections</a:t>
            </a:r>
          </a:p>
          <a:p>
            <a:r>
              <a:rPr kumimoji="0" lang="en-US" altLang="en-US">
                <a:latin typeface="Gill Sans MT" pitchFamily="34" charset="0"/>
              </a:rPr>
              <a:t>	–	sum of sizes of all 4-set intersections</a:t>
            </a:r>
          </a:p>
          <a:p>
            <a:r>
              <a:rPr kumimoji="0" lang="en-US" altLang="en-US">
                <a:latin typeface="Gill Sans MT" pitchFamily="34" charset="0"/>
              </a:rPr>
              <a:t>	…</a:t>
            </a:r>
          </a:p>
          <a:p>
            <a:r>
              <a:rPr kumimoji="0" lang="en-US" altLang="en-US">
                <a:latin typeface="Gill Sans MT" pitchFamily="34" charset="0"/>
              </a:rPr>
              <a:t>	+	(–1)</a:t>
            </a:r>
            <a:r>
              <a:rPr kumimoji="0" lang="en-US" altLang="en-US" i="1" baseline="30000">
                <a:latin typeface="Gill Sans MT" pitchFamily="34" charset="0"/>
              </a:rPr>
              <a:t>n</a:t>
            </a:r>
            <a:r>
              <a:rPr kumimoji="0" lang="en-US" altLang="en-US" baseline="30000">
                <a:latin typeface="Gill Sans MT" pitchFamily="34" charset="0"/>
              </a:rPr>
              <a:t>+1 </a:t>
            </a:r>
            <a:r>
              <a:rPr kumimoji="0" lang="en-US" altLang="en-US">
                <a:latin typeface="Gill Sans MT" pitchFamily="34" charset="0"/>
              </a:rPr>
              <a:t>× sum of sizes of intersections of all </a:t>
            </a:r>
            <a:r>
              <a:rPr kumimoji="0" lang="en-US" altLang="en-US" i="1">
                <a:latin typeface="Gill Sans MT" pitchFamily="34" charset="0"/>
              </a:rPr>
              <a:t>n</a:t>
            </a:r>
            <a:r>
              <a:rPr kumimoji="0" lang="en-US" altLang="en-US">
                <a:latin typeface="Gill Sans MT" pitchFamily="34" charset="0"/>
              </a:rPr>
              <a:t> sets</a:t>
            </a:r>
          </a:p>
        </p:txBody>
      </p:sp>
      <p:sp>
        <p:nvSpPr>
          <p:cNvPr id="38936" name="Rectangle 24"/>
          <p:cNvSpPr>
            <a:spLocks noChangeArrowheads="1"/>
          </p:cNvSpPr>
          <p:nvPr/>
        </p:nvSpPr>
        <p:spPr bwMode="auto">
          <a:xfrm>
            <a:off x="971550" y="1231900"/>
            <a:ext cx="2806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2000">
                <a:solidFill>
                  <a:srgbClr val="000000"/>
                </a:solidFill>
              </a:rPr>
              <a:t>|A</a:t>
            </a:r>
            <a:r>
              <a:rPr kumimoji="0" lang="en-US" altLang="en-US" sz="2000" baseline="-25000">
                <a:solidFill>
                  <a:srgbClr val="000000"/>
                </a:solidFill>
              </a:rPr>
              <a:t>1</a:t>
            </a:r>
            <a:r>
              <a:rPr kumimoji="0" lang="en-US" altLang="en-US" sz="2000">
                <a:solidFill>
                  <a:srgbClr val="000000"/>
                </a:solidFill>
              </a:rPr>
              <a:t> </a:t>
            </a:r>
            <a:r>
              <a:rPr kumimoji="0" lang="en-US" altLang="en-US" sz="2000">
                <a:solidFill>
                  <a:srgbClr val="000000"/>
                </a:solidFill>
                <a:latin typeface="cmsy10" pitchFamily="34" charset="0"/>
              </a:rPr>
              <a:t>[</a:t>
            </a:r>
            <a:r>
              <a:rPr kumimoji="0" lang="en-US" altLang="en-US" sz="2000">
                <a:solidFill>
                  <a:srgbClr val="000000"/>
                </a:solidFill>
              </a:rPr>
              <a:t> A</a:t>
            </a:r>
            <a:r>
              <a:rPr kumimoji="0" lang="en-US" altLang="en-US" sz="2000" baseline="-25000">
                <a:solidFill>
                  <a:srgbClr val="000000"/>
                </a:solidFill>
              </a:rPr>
              <a:t>2</a:t>
            </a:r>
            <a:r>
              <a:rPr kumimoji="0" lang="en-US" altLang="en-US" sz="2000">
                <a:solidFill>
                  <a:srgbClr val="000000"/>
                </a:solidFill>
              </a:rPr>
              <a:t> </a:t>
            </a:r>
            <a:r>
              <a:rPr kumimoji="0" lang="en-US" altLang="en-US" sz="2000">
                <a:solidFill>
                  <a:srgbClr val="000000"/>
                </a:solidFill>
                <a:latin typeface="cmsy10" pitchFamily="34" charset="0"/>
              </a:rPr>
              <a:t>[</a:t>
            </a:r>
            <a:r>
              <a:rPr kumimoji="0" lang="en-US" altLang="en-US" sz="2000">
                <a:solidFill>
                  <a:srgbClr val="000000"/>
                </a:solidFill>
              </a:rPr>
              <a:t> A</a:t>
            </a:r>
            <a:r>
              <a:rPr kumimoji="0" lang="en-US" altLang="en-US" sz="2000" baseline="-25000">
                <a:solidFill>
                  <a:srgbClr val="000000"/>
                </a:solidFill>
              </a:rPr>
              <a:t>3</a:t>
            </a:r>
            <a:r>
              <a:rPr kumimoji="0" lang="en-US" altLang="en-US" sz="2000">
                <a:solidFill>
                  <a:srgbClr val="000000"/>
                </a:solidFill>
              </a:rPr>
              <a:t> </a:t>
            </a:r>
            <a:r>
              <a:rPr kumimoji="0" lang="en-US" altLang="en-US" sz="2000">
                <a:solidFill>
                  <a:srgbClr val="000000"/>
                </a:solidFill>
                <a:latin typeface="cmsy10" pitchFamily="34" charset="0"/>
              </a:rPr>
              <a:t>[</a:t>
            </a:r>
            <a:r>
              <a:rPr kumimoji="0" lang="en-US" altLang="en-US" sz="2000">
                <a:solidFill>
                  <a:srgbClr val="000000"/>
                </a:solidFill>
              </a:rPr>
              <a:t> … </a:t>
            </a:r>
            <a:r>
              <a:rPr kumimoji="0" lang="en-US" altLang="en-US" sz="2000">
                <a:solidFill>
                  <a:srgbClr val="000000"/>
                </a:solidFill>
                <a:latin typeface="cmsy10" pitchFamily="34" charset="0"/>
              </a:rPr>
              <a:t>[</a:t>
            </a:r>
            <a:r>
              <a:rPr kumimoji="0" lang="en-US" altLang="en-US" sz="2000">
                <a:solidFill>
                  <a:srgbClr val="000000"/>
                </a:solidFill>
              </a:rPr>
              <a:t> A</a:t>
            </a:r>
            <a:r>
              <a:rPr kumimoji="0" lang="en-US" altLang="en-US" sz="2000" baseline="-25000">
                <a:solidFill>
                  <a:srgbClr val="000000"/>
                </a:solidFill>
              </a:rPr>
              <a:t>n</a:t>
            </a:r>
            <a:r>
              <a:rPr kumimoji="0" lang="en-US" altLang="en-US" sz="2000">
                <a:solidFill>
                  <a:srgbClr val="000000"/>
                </a:solidFill>
              </a:rPr>
              <a:t>|</a:t>
            </a:r>
            <a:endParaRPr kumimoji="0" lang="en-US" altLang="zh-TW" sz="2000">
              <a:solidFill>
                <a:srgbClr val="000000"/>
              </a:solidFill>
            </a:endParaRPr>
          </a:p>
        </p:txBody>
      </p:sp>
      <p:sp>
        <p:nvSpPr>
          <p:cNvPr id="38937" name="Text Box 25"/>
          <p:cNvSpPr txBox="1">
            <a:spLocks noChangeArrowheads="1"/>
          </p:cNvSpPr>
          <p:nvPr/>
        </p:nvSpPr>
        <p:spPr bwMode="auto">
          <a:xfrm>
            <a:off x="971550" y="3644900"/>
            <a:ext cx="5983288" cy="37623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We want to show that every element is counted exactly once.</a:t>
            </a:r>
          </a:p>
        </p:txBody>
      </p:sp>
      <p:sp>
        <p:nvSpPr>
          <p:cNvPr id="38938" name="Oval 26"/>
          <p:cNvSpPr>
            <a:spLocks noChangeArrowheads="1"/>
          </p:cNvSpPr>
          <p:nvPr/>
        </p:nvSpPr>
        <p:spPr bwMode="auto">
          <a:xfrm>
            <a:off x="6950075" y="2276475"/>
            <a:ext cx="142875" cy="142875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9" name="Text Box 27"/>
          <p:cNvSpPr txBox="1">
            <a:spLocks noChangeArrowheads="1"/>
          </p:cNvSpPr>
          <p:nvPr/>
        </p:nvSpPr>
        <p:spPr bwMode="auto">
          <a:xfrm>
            <a:off x="971550" y="4149725"/>
            <a:ext cx="7292975" cy="406400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Consider an element which belongs to exactly k sets, say </a:t>
            </a:r>
            <a:r>
              <a:rPr kumimoji="0" lang="en-US" altLang="en-US" sz="2000">
                <a:solidFill>
                  <a:srgbClr val="000000"/>
                </a:solidFill>
              </a:rPr>
              <a:t>A</a:t>
            </a:r>
            <a:r>
              <a:rPr kumimoji="0" lang="en-US" altLang="en-US" sz="2000" baseline="-25000">
                <a:solidFill>
                  <a:srgbClr val="000000"/>
                </a:solidFill>
              </a:rPr>
              <a:t>1</a:t>
            </a:r>
            <a:r>
              <a:rPr kumimoji="0" lang="en-US" altLang="en-US" sz="2000">
                <a:solidFill>
                  <a:srgbClr val="000000"/>
                </a:solidFill>
              </a:rPr>
              <a:t>, A</a:t>
            </a:r>
            <a:r>
              <a:rPr kumimoji="0" lang="en-US" altLang="en-US" sz="2000" baseline="-25000">
                <a:solidFill>
                  <a:srgbClr val="000000"/>
                </a:solidFill>
              </a:rPr>
              <a:t>2</a:t>
            </a:r>
            <a:r>
              <a:rPr kumimoji="0" lang="en-US" altLang="en-US">
                <a:solidFill>
                  <a:srgbClr val="000000"/>
                </a:solidFill>
              </a:rPr>
              <a:t>, </a:t>
            </a:r>
            <a:r>
              <a:rPr kumimoji="0" lang="en-US" altLang="en-US" sz="2000">
                <a:solidFill>
                  <a:srgbClr val="000000"/>
                </a:solidFill>
              </a:rPr>
              <a:t>A</a:t>
            </a:r>
            <a:r>
              <a:rPr kumimoji="0" lang="en-US" altLang="en-US" sz="2000" baseline="-25000">
                <a:solidFill>
                  <a:srgbClr val="000000"/>
                </a:solidFill>
              </a:rPr>
              <a:t>3</a:t>
            </a:r>
            <a:r>
              <a:rPr kumimoji="0" lang="en-US" altLang="en-US">
                <a:solidFill>
                  <a:srgbClr val="000000"/>
                </a:solidFill>
              </a:rPr>
              <a:t>, …, </a:t>
            </a:r>
            <a:r>
              <a:rPr kumimoji="0" lang="en-US" altLang="en-US" sz="2000">
                <a:solidFill>
                  <a:srgbClr val="000000"/>
                </a:solidFill>
              </a:rPr>
              <a:t>A</a:t>
            </a:r>
            <a:r>
              <a:rPr kumimoji="0" lang="en-US" altLang="en-US" sz="2000" baseline="-25000">
                <a:solidFill>
                  <a:srgbClr val="000000"/>
                </a:solidFill>
              </a:rPr>
              <a:t>k</a:t>
            </a:r>
            <a:r>
              <a:rPr lang="en-US" altLang="zh-TW"/>
              <a:t>.</a:t>
            </a:r>
          </a:p>
        </p:txBody>
      </p:sp>
      <p:sp>
        <p:nvSpPr>
          <p:cNvPr id="38940" name="Line 28"/>
          <p:cNvSpPr>
            <a:spLocks noChangeShapeType="1"/>
          </p:cNvSpPr>
          <p:nvPr/>
        </p:nvSpPr>
        <p:spPr bwMode="auto">
          <a:xfrm flipH="1" flipV="1">
            <a:off x="7019925" y="2420938"/>
            <a:ext cx="142875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1" name="Text Box 29"/>
          <p:cNvSpPr txBox="1">
            <a:spLocks noChangeArrowheads="1"/>
          </p:cNvSpPr>
          <p:nvPr/>
        </p:nvSpPr>
        <p:spPr bwMode="auto">
          <a:xfrm>
            <a:off x="971550" y="4791075"/>
            <a:ext cx="703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In the formula, such an element is counted the following number of times:</a:t>
            </a:r>
          </a:p>
        </p:txBody>
      </p:sp>
      <p:pic>
        <p:nvPicPr>
          <p:cNvPr id="38942" name="Picture 30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5300663"/>
            <a:ext cx="5761037" cy="636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944" name="Picture 32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5516563"/>
            <a:ext cx="506412" cy="20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945" name="Text Box 33"/>
          <p:cNvSpPr txBox="1">
            <a:spLocks noChangeArrowheads="1"/>
          </p:cNvSpPr>
          <p:nvPr/>
        </p:nvSpPr>
        <p:spPr bwMode="auto">
          <a:xfrm>
            <a:off x="1042988" y="6237288"/>
            <a:ext cx="76596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Therefore each element is counted exactly once, and thus the formula is correct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7" grpId="0" animBg="1"/>
      <p:bldP spid="38938" grpId="0" animBg="1"/>
      <p:bldP spid="38939" grpId="0" animBg="1"/>
      <p:bldP spid="38940" grpId="0" animBg="1"/>
      <p:bldP spid="38941" grpId="0"/>
      <p:bldP spid="389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2555875" y="476250"/>
            <a:ext cx="4029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Inclusion-Exclusion (n sets)</a:t>
            </a:r>
          </a:p>
        </p:txBody>
      </p:sp>
      <p:pic>
        <p:nvPicPr>
          <p:cNvPr id="40977" name="Picture 17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412875"/>
            <a:ext cx="5761037" cy="636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78" name="Picture 18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7413" y="1628775"/>
            <a:ext cx="506412" cy="20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1" name="Picture 21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2420938"/>
            <a:ext cx="3878262" cy="8683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82" name="Text Box 22"/>
          <p:cNvSpPr txBox="1">
            <a:spLocks noChangeArrowheads="1"/>
          </p:cNvSpPr>
          <p:nvPr/>
        </p:nvSpPr>
        <p:spPr bwMode="auto">
          <a:xfrm>
            <a:off x="1619250" y="3644900"/>
            <a:ext cx="5938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Plug in x=1 and y=-1 in the above binomial theorem, we have </a:t>
            </a:r>
          </a:p>
        </p:txBody>
      </p:sp>
      <p:sp>
        <p:nvSpPr>
          <p:cNvPr id="40987" name="AutoShape 27"/>
          <p:cNvSpPr>
            <a:spLocks noChangeArrowheads="1"/>
          </p:cNvSpPr>
          <p:nvPr/>
        </p:nvSpPr>
        <p:spPr bwMode="auto">
          <a:xfrm>
            <a:off x="395288" y="5445125"/>
            <a:ext cx="431800" cy="287338"/>
          </a:xfrm>
          <a:prstGeom prst="rightArrow">
            <a:avLst>
              <a:gd name="adj1" fmla="val 50000"/>
              <a:gd name="adj2" fmla="val 375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0990" name="Picture 30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5300663"/>
            <a:ext cx="7413625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1" name="Picture 31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4365625"/>
            <a:ext cx="7131050" cy="65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3" name="Picture 33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6237288"/>
            <a:ext cx="522288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2" grpId="0"/>
      <p:bldP spid="4098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3348038" y="476250"/>
            <a:ext cx="2516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Christmas Party</a:t>
            </a:r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800100" y="1268413"/>
            <a:ext cx="6003925" cy="2027237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In a Christmas party, everyone brings his/her present.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There are n people and so there are totally n presents.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Suppose the host collects and shuffles all the presents.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Now everyone picks a random present.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What is the probability that no one picks his/her own present?</a:t>
            </a:r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684213" y="3716338"/>
            <a:ext cx="7618412" cy="201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the n presents be {1, 2, 3, …, n}, where the present i is owned by person i.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Now a random ordering of the presents means a permutation of {1, 2, 3, …, n}.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    e.g. (3,2,1) means the person 1 picks present 3, person 2 picks present 2, etc.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And the question whether someone picks his/her own present becomes</a:t>
            </a:r>
          </a:p>
          <a:p>
            <a:pPr>
              <a:lnSpc>
                <a:spcPct val="150000"/>
              </a:lnSpc>
            </a:pPr>
            <a:r>
              <a:rPr lang="en-US" altLang="zh-TW"/>
              <a:t>    whether there is a number i which is in position i of the permutation.</a:t>
            </a:r>
          </a:p>
        </p:txBody>
      </p:sp>
      <p:pic>
        <p:nvPicPr>
          <p:cNvPr id="41997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484313"/>
            <a:ext cx="1655763" cy="165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2339975" y="476250"/>
            <a:ext cx="444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Fixed Points in a Permutation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1533525" y="1433513"/>
            <a:ext cx="5775325" cy="12017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Given a random permutation of {1, 2, 3, …, n},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what is the probability that a permutation has no </a:t>
            </a:r>
            <a:r>
              <a:rPr lang="en-US" altLang="zh-TW">
                <a:solidFill>
                  <a:srgbClr val="A50021"/>
                </a:solidFill>
              </a:rPr>
              <a:t>fixed point</a:t>
            </a:r>
          </a:p>
          <a:p>
            <a:pPr>
              <a:lnSpc>
                <a:spcPct val="150000"/>
              </a:lnSpc>
            </a:pPr>
            <a:r>
              <a:rPr lang="en-US" altLang="zh-TW"/>
              <a:t>  (i.e number i is not in position i for all i)?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1547813" y="3068638"/>
            <a:ext cx="3832225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e.g. {2, 3, 1, 5, 6, 4} has no fixed point,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      {3, 4, 7, 5, 2, 6, 1} has a fixed point,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      {5, 4, 3, 2, 1} has a fixed point.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1476375" y="4581525"/>
            <a:ext cx="6529388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You may wonder why we are suddenly asking a probability question.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Actually, this is equivalent to the following counting question: </a:t>
            </a:r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1116013" y="5805488"/>
            <a:ext cx="6864350" cy="376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What is the number of permutations of {1,2,3,…,n} with no fixed point?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5" grpId="0"/>
      <p:bldP spid="43017" grpId="0"/>
      <p:bldP spid="430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2339975" y="476250"/>
            <a:ext cx="444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Fixed Points in a Permutation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1116013" y="1268413"/>
            <a:ext cx="6864350" cy="376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What is the number of permutations of {1,2,3,…,n} with no fixed point?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1116013" y="2565400"/>
            <a:ext cx="6864350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S be the set of permutations of {1,2,3…,n} with </a:t>
            </a:r>
            <a:r>
              <a:rPr lang="en-US" altLang="zh-TW">
                <a:solidFill>
                  <a:srgbClr val="A50021"/>
                </a:solidFill>
              </a:rPr>
              <a:t>some</a:t>
            </a:r>
            <a:r>
              <a:rPr lang="en-US" altLang="zh-TW"/>
              <a:t> fixed point(s).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1331913" y="1916113"/>
            <a:ext cx="6330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For this question, it is more convenient to count the complement.</a:t>
            </a: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1116013" y="3284538"/>
            <a:ext cx="6931025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A</a:t>
            </a:r>
            <a:r>
              <a:rPr lang="en-US" altLang="zh-TW" baseline="-25000"/>
              <a:t>1</a:t>
            </a:r>
            <a:r>
              <a:rPr lang="en-US" altLang="zh-TW"/>
              <a:t> be the set of permutations in which the number 1 is in position 1.</a:t>
            </a:r>
          </a:p>
          <a:p>
            <a:r>
              <a:rPr lang="en-US" altLang="zh-TW"/>
              <a:t>…</a:t>
            </a:r>
          </a:p>
          <a:p>
            <a:r>
              <a:rPr lang="en-US" altLang="zh-TW"/>
              <a:t>Let A</a:t>
            </a:r>
            <a:r>
              <a:rPr lang="en-US" altLang="zh-TW" baseline="-25000"/>
              <a:t>j</a:t>
            </a:r>
            <a:r>
              <a:rPr lang="en-US" altLang="zh-TW"/>
              <a:t> be the set of permutations in which the number j is in position j.</a:t>
            </a:r>
          </a:p>
          <a:p>
            <a:r>
              <a:rPr lang="en-US" altLang="zh-TW"/>
              <a:t>…</a:t>
            </a:r>
          </a:p>
          <a:p>
            <a:r>
              <a:rPr lang="en-US" altLang="zh-TW"/>
              <a:t>Let A</a:t>
            </a:r>
            <a:r>
              <a:rPr lang="en-US" altLang="zh-TW" baseline="-25000"/>
              <a:t>n</a:t>
            </a:r>
            <a:r>
              <a:rPr lang="en-US" altLang="zh-TW"/>
              <a:t> be the set of permutations in which the number n is in position n.</a:t>
            </a:r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1187450" y="5084763"/>
            <a:ext cx="2301875" cy="376237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 = A</a:t>
            </a:r>
            <a:r>
              <a:rPr lang="en-US" altLang="zh-TW" baseline="-25000"/>
              <a:t>1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A</a:t>
            </a:r>
            <a:r>
              <a:rPr lang="en-US" altLang="zh-TW" baseline="-25000"/>
              <a:t>2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…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A</a:t>
            </a:r>
            <a:r>
              <a:rPr lang="en-US" altLang="zh-TW" baseline="-25000"/>
              <a:t>n</a:t>
            </a:r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1116013" y="5805488"/>
            <a:ext cx="6896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Note that A</a:t>
            </a:r>
            <a:r>
              <a:rPr lang="en-US" altLang="zh-TW" baseline="-25000"/>
              <a:t>i</a:t>
            </a:r>
            <a:r>
              <a:rPr lang="en-US" altLang="zh-TW"/>
              <a:t> and A</a:t>
            </a:r>
            <a:r>
              <a:rPr lang="en-US" altLang="zh-TW" baseline="-25000"/>
              <a:t>j</a:t>
            </a:r>
            <a:r>
              <a:rPr lang="en-US" altLang="zh-TW"/>
              <a:t> are not disjoint, and so we need inclusion-exclusion.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9" grpId="0" animBg="1"/>
      <p:bldP spid="44040" grpId="0"/>
      <p:bldP spid="44042" grpId="0" animBg="1"/>
      <p:bldP spid="4404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2339975" y="476250"/>
            <a:ext cx="444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Fixed Points in a Permutation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116013" y="1268413"/>
            <a:ext cx="6864350" cy="376237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S be the set of permutations of {1,2,3…,n} with </a:t>
            </a:r>
            <a:r>
              <a:rPr lang="en-US" altLang="zh-TW">
                <a:solidFill>
                  <a:srgbClr val="A50021"/>
                </a:solidFill>
              </a:rPr>
              <a:t>some</a:t>
            </a:r>
            <a:r>
              <a:rPr lang="en-US" altLang="zh-TW"/>
              <a:t> fixed point(s).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1116013" y="1916113"/>
            <a:ext cx="67611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A</a:t>
            </a:r>
            <a:r>
              <a:rPr lang="en-US" altLang="zh-TW" baseline="-25000"/>
              <a:t>j</a:t>
            </a:r>
            <a:r>
              <a:rPr lang="en-US" altLang="zh-TW"/>
              <a:t> be the set of permutations in which the number j is in position j.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3419475" y="2547938"/>
            <a:ext cx="2301875" cy="376237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 = A</a:t>
            </a:r>
            <a:r>
              <a:rPr lang="en-US" altLang="zh-TW" baseline="-25000"/>
              <a:t>1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A</a:t>
            </a:r>
            <a:r>
              <a:rPr lang="en-US" altLang="zh-TW" baseline="-25000"/>
              <a:t>2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…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A</a:t>
            </a:r>
            <a:r>
              <a:rPr lang="en-US" altLang="zh-TW" baseline="-25000"/>
              <a:t>n</a:t>
            </a: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1116013" y="3141663"/>
            <a:ext cx="1803400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large is |A</a:t>
            </a:r>
            <a:r>
              <a:rPr lang="en-US" altLang="zh-TW" baseline="-25000"/>
              <a:t>j</a:t>
            </a:r>
            <a:r>
              <a:rPr lang="en-US" altLang="zh-TW"/>
              <a:t>|?</a:t>
            </a: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1116013" y="3716338"/>
            <a:ext cx="743585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Once we fixed j, we can have any permutation on the remaining n-1 elements.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Therefore, |A</a:t>
            </a:r>
            <a:r>
              <a:rPr lang="en-US" altLang="zh-TW" baseline="-25000"/>
              <a:t>j</a:t>
            </a:r>
            <a:r>
              <a:rPr lang="en-US" altLang="zh-TW"/>
              <a:t>| = (n-1)!</a:t>
            </a: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1116013" y="4724400"/>
            <a:ext cx="2265362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large is |A</a:t>
            </a:r>
            <a:r>
              <a:rPr lang="en-US" altLang="zh-TW" baseline="-25000"/>
              <a:t>i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Å</a:t>
            </a:r>
            <a:r>
              <a:rPr lang="en-US" altLang="zh-TW"/>
              <a:t> A</a:t>
            </a:r>
            <a:r>
              <a:rPr lang="en-US" altLang="zh-TW" baseline="-25000"/>
              <a:t>j</a:t>
            </a:r>
            <a:r>
              <a:rPr lang="en-US" altLang="zh-TW"/>
              <a:t>|?</a:t>
            </a:r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1116013" y="5373688"/>
            <a:ext cx="7940675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Once we fixed i and j, we can have any permutation on the remaining n-2 elements.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Therefore, |A</a:t>
            </a:r>
            <a:r>
              <a:rPr lang="en-US" altLang="zh-TW" baseline="-25000"/>
              <a:t>i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Å</a:t>
            </a:r>
            <a:r>
              <a:rPr lang="en-US" altLang="zh-TW"/>
              <a:t> A</a:t>
            </a:r>
            <a:r>
              <a:rPr lang="en-US" altLang="zh-TW" baseline="-25000"/>
              <a:t>j</a:t>
            </a:r>
            <a:r>
              <a:rPr lang="en-US" altLang="zh-TW"/>
              <a:t>| = (n-2)!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9" grpId="0" animBg="1"/>
      <p:bldP spid="4609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2339975" y="476250"/>
            <a:ext cx="444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Fixed Points in a Permutation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1116013" y="1268413"/>
            <a:ext cx="6864350" cy="376237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S be the set of permutations of {1,2,3…,n} with </a:t>
            </a:r>
            <a:r>
              <a:rPr lang="en-US" altLang="zh-TW">
                <a:solidFill>
                  <a:srgbClr val="A50021"/>
                </a:solidFill>
              </a:rPr>
              <a:t>some</a:t>
            </a:r>
            <a:r>
              <a:rPr lang="en-US" altLang="zh-TW"/>
              <a:t> fixed point(s).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116013" y="1916113"/>
            <a:ext cx="67611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A</a:t>
            </a:r>
            <a:r>
              <a:rPr lang="en-US" altLang="zh-TW" baseline="-25000"/>
              <a:t>j</a:t>
            </a:r>
            <a:r>
              <a:rPr lang="en-US" altLang="zh-TW"/>
              <a:t> be the set of permutations in which the number j is in position j.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3419475" y="2547938"/>
            <a:ext cx="2301875" cy="376237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 = A</a:t>
            </a:r>
            <a:r>
              <a:rPr lang="en-US" altLang="zh-TW" baseline="-25000"/>
              <a:t>1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A</a:t>
            </a:r>
            <a:r>
              <a:rPr lang="en-US" altLang="zh-TW" baseline="-25000"/>
              <a:t>2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…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A</a:t>
            </a:r>
            <a:r>
              <a:rPr lang="en-US" altLang="zh-TW" baseline="-25000"/>
              <a:t>n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1116013" y="3390900"/>
            <a:ext cx="3811587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large is the intersection of k sets?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1116013" y="3965575"/>
            <a:ext cx="6380162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In the intersection of k sets, there are k positions being fixed.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Then we can have any permutation on the remaining n-k elements.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Therefore, |the intersection of k sets| = (n-k)!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2339975" y="476250"/>
            <a:ext cx="444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Fixed Points in a Permutation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1116013" y="1268413"/>
            <a:ext cx="6864350" cy="376237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S be the set of permutations of {1,2,3…,n} with </a:t>
            </a:r>
            <a:r>
              <a:rPr lang="en-US" altLang="zh-TW">
                <a:solidFill>
                  <a:srgbClr val="A50021"/>
                </a:solidFill>
              </a:rPr>
              <a:t>some</a:t>
            </a:r>
            <a:r>
              <a:rPr lang="en-US" altLang="zh-TW"/>
              <a:t> fixed point(s).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1116013" y="1916113"/>
            <a:ext cx="67611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A</a:t>
            </a:r>
            <a:r>
              <a:rPr lang="en-US" altLang="zh-TW" baseline="-25000"/>
              <a:t>j</a:t>
            </a:r>
            <a:r>
              <a:rPr lang="en-US" altLang="zh-TW"/>
              <a:t> be the set of permutations in which the number j is in position j.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3419475" y="2547938"/>
            <a:ext cx="2301875" cy="376237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 = A</a:t>
            </a:r>
            <a:r>
              <a:rPr lang="en-US" altLang="zh-TW" baseline="-25000"/>
              <a:t>1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A</a:t>
            </a:r>
            <a:r>
              <a:rPr lang="en-US" altLang="zh-TW" baseline="-25000"/>
              <a:t>2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…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A</a:t>
            </a:r>
            <a:r>
              <a:rPr lang="en-US" altLang="zh-TW" baseline="-25000"/>
              <a:t>n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2843213" y="3213100"/>
            <a:ext cx="3392487" cy="376238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|the intersection of k sets| = (n-k)!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3995738" y="4568825"/>
            <a:ext cx="4968875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r>
              <a:rPr kumimoji="0" lang="en-US" altLang="en-US" sz="1600">
                <a:latin typeface="Gill Sans MT" pitchFamily="34" charset="0"/>
              </a:rPr>
              <a:t>       sum of sizes of all single sets</a:t>
            </a:r>
          </a:p>
          <a:p>
            <a:r>
              <a:rPr kumimoji="0" lang="en-US" altLang="en-US" sz="1600">
                <a:latin typeface="Gill Sans MT" pitchFamily="34" charset="0"/>
              </a:rPr>
              <a:t>	–	sum of sizes of all 2-set intersections</a:t>
            </a:r>
          </a:p>
          <a:p>
            <a:r>
              <a:rPr kumimoji="0" lang="en-US" altLang="en-US" sz="1600">
                <a:latin typeface="Gill Sans MT" pitchFamily="34" charset="0"/>
              </a:rPr>
              <a:t>	+	sum of sizes of all 3-set intersections</a:t>
            </a:r>
          </a:p>
          <a:p>
            <a:r>
              <a:rPr kumimoji="0" lang="en-US" altLang="en-US" sz="1600">
                <a:latin typeface="Gill Sans MT" pitchFamily="34" charset="0"/>
              </a:rPr>
              <a:t>	–	sum of sizes of all 4-set intersections</a:t>
            </a:r>
          </a:p>
          <a:p>
            <a:r>
              <a:rPr kumimoji="0" lang="en-US" altLang="en-US" sz="1600">
                <a:latin typeface="Gill Sans MT" pitchFamily="34" charset="0"/>
              </a:rPr>
              <a:t>	…</a:t>
            </a:r>
          </a:p>
          <a:p>
            <a:r>
              <a:rPr kumimoji="0" lang="en-US" altLang="en-US" sz="1600">
                <a:latin typeface="Gill Sans MT" pitchFamily="34" charset="0"/>
              </a:rPr>
              <a:t>	+	(–1)</a:t>
            </a:r>
            <a:r>
              <a:rPr kumimoji="0" lang="en-US" altLang="en-US" sz="1600" i="1" baseline="30000">
                <a:latin typeface="Gill Sans MT" pitchFamily="34" charset="0"/>
              </a:rPr>
              <a:t>n</a:t>
            </a:r>
            <a:r>
              <a:rPr kumimoji="0" lang="en-US" altLang="en-US" sz="1600" baseline="30000">
                <a:latin typeface="Gill Sans MT" pitchFamily="34" charset="0"/>
              </a:rPr>
              <a:t>+1 </a:t>
            </a:r>
            <a:r>
              <a:rPr kumimoji="0" lang="en-US" altLang="en-US" sz="1600">
                <a:latin typeface="Gill Sans MT" pitchFamily="34" charset="0"/>
              </a:rPr>
              <a:t>× sum of sizes of intersections of </a:t>
            </a:r>
            <a:r>
              <a:rPr kumimoji="0" lang="en-US" altLang="en-US" sz="1600" i="1">
                <a:latin typeface="Gill Sans MT" pitchFamily="34" charset="0"/>
              </a:rPr>
              <a:t>n</a:t>
            </a:r>
            <a:r>
              <a:rPr kumimoji="0" lang="en-US" altLang="en-US" sz="1600">
                <a:latin typeface="Gill Sans MT" pitchFamily="34" charset="0"/>
              </a:rPr>
              <a:t> sets</a:t>
            </a:r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4572000" y="4005263"/>
            <a:ext cx="2806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2000">
                <a:solidFill>
                  <a:srgbClr val="000000"/>
                </a:solidFill>
              </a:rPr>
              <a:t>|A</a:t>
            </a:r>
            <a:r>
              <a:rPr kumimoji="0" lang="en-US" altLang="en-US" sz="2000" baseline="-25000">
                <a:solidFill>
                  <a:srgbClr val="000000"/>
                </a:solidFill>
              </a:rPr>
              <a:t>1</a:t>
            </a:r>
            <a:r>
              <a:rPr kumimoji="0" lang="en-US" altLang="en-US" sz="2000">
                <a:solidFill>
                  <a:srgbClr val="000000"/>
                </a:solidFill>
              </a:rPr>
              <a:t> </a:t>
            </a:r>
            <a:r>
              <a:rPr kumimoji="0" lang="en-US" altLang="en-US" sz="2000">
                <a:solidFill>
                  <a:srgbClr val="000000"/>
                </a:solidFill>
                <a:latin typeface="cmsy10" pitchFamily="34" charset="0"/>
              </a:rPr>
              <a:t>[</a:t>
            </a:r>
            <a:r>
              <a:rPr kumimoji="0" lang="en-US" altLang="en-US" sz="2000">
                <a:solidFill>
                  <a:srgbClr val="000000"/>
                </a:solidFill>
              </a:rPr>
              <a:t> A</a:t>
            </a:r>
            <a:r>
              <a:rPr kumimoji="0" lang="en-US" altLang="en-US" sz="2000" baseline="-25000">
                <a:solidFill>
                  <a:srgbClr val="000000"/>
                </a:solidFill>
              </a:rPr>
              <a:t>2</a:t>
            </a:r>
            <a:r>
              <a:rPr kumimoji="0" lang="en-US" altLang="en-US" sz="2000">
                <a:solidFill>
                  <a:srgbClr val="000000"/>
                </a:solidFill>
              </a:rPr>
              <a:t> </a:t>
            </a:r>
            <a:r>
              <a:rPr kumimoji="0" lang="en-US" altLang="en-US" sz="2000">
                <a:solidFill>
                  <a:srgbClr val="000000"/>
                </a:solidFill>
                <a:latin typeface="cmsy10" pitchFamily="34" charset="0"/>
              </a:rPr>
              <a:t>[</a:t>
            </a:r>
            <a:r>
              <a:rPr kumimoji="0" lang="en-US" altLang="en-US" sz="2000">
                <a:solidFill>
                  <a:srgbClr val="000000"/>
                </a:solidFill>
              </a:rPr>
              <a:t> A</a:t>
            </a:r>
            <a:r>
              <a:rPr kumimoji="0" lang="en-US" altLang="en-US" sz="2000" baseline="-25000">
                <a:solidFill>
                  <a:srgbClr val="000000"/>
                </a:solidFill>
              </a:rPr>
              <a:t>3</a:t>
            </a:r>
            <a:r>
              <a:rPr kumimoji="0" lang="en-US" altLang="en-US" sz="2000">
                <a:solidFill>
                  <a:srgbClr val="000000"/>
                </a:solidFill>
              </a:rPr>
              <a:t> </a:t>
            </a:r>
            <a:r>
              <a:rPr kumimoji="0" lang="en-US" altLang="en-US" sz="2000">
                <a:solidFill>
                  <a:srgbClr val="000000"/>
                </a:solidFill>
                <a:latin typeface="cmsy10" pitchFamily="34" charset="0"/>
              </a:rPr>
              <a:t>[</a:t>
            </a:r>
            <a:r>
              <a:rPr kumimoji="0" lang="en-US" altLang="en-US" sz="2000">
                <a:solidFill>
                  <a:srgbClr val="000000"/>
                </a:solidFill>
              </a:rPr>
              <a:t> … </a:t>
            </a:r>
            <a:r>
              <a:rPr kumimoji="0" lang="en-US" altLang="en-US" sz="2000">
                <a:solidFill>
                  <a:srgbClr val="000000"/>
                </a:solidFill>
                <a:latin typeface="cmsy10" pitchFamily="34" charset="0"/>
              </a:rPr>
              <a:t>[</a:t>
            </a:r>
            <a:r>
              <a:rPr kumimoji="0" lang="en-US" altLang="en-US" sz="2000">
                <a:solidFill>
                  <a:srgbClr val="000000"/>
                </a:solidFill>
              </a:rPr>
              <a:t> A</a:t>
            </a:r>
            <a:r>
              <a:rPr kumimoji="0" lang="en-US" altLang="en-US" sz="2000" baseline="-25000">
                <a:solidFill>
                  <a:srgbClr val="000000"/>
                </a:solidFill>
              </a:rPr>
              <a:t>n</a:t>
            </a:r>
            <a:r>
              <a:rPr kumimoji="0" lang="en-US" altLang="en-US" sz="2000">
                <a:solidFill>
                  <a:srgbClr val="000000"/>
                </a:solidFill>
              </a:rPr>
              <a:t>|</a:t>
            </a:r>
            <a:endParaRPr kumimoji="0" lang="en-US" altLang="zh-TW" sz="2000">
              <a:solidFill>
                <a:srgbClr val="000000"/>
              </a:solidFill>
            </a:endParaRPr>
          </a:p>
        </p:txBody>
      </p:sp>
      <p:sp>
        <p:nvSpPr>
          <p:cNvPr id="48138" name="Rectangle 10"/>
          <p:cNvSpPr>
            <a:spLocks noChangeArrowheads="1"/>
          </p:cNvSpPr>
          <p:nvPr/>
        </p:nvSpPr>
        <p:spPr bwMode="auto">
          <a:xfrm>
            <a:off x="4284663" y="3933825"/>
            <a:ext cx="4535487" cy="2303463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0" name="Rectangle 12"/>
          <p:cNvSpPr>
            <a:spLocks noChangeArrowheads="1"/>
          </p:cNvSpPr>
          <p:nvPr/>
        </p:nvSpPr>
        <p:spPr bwMode="auto">
          <a:xfrm>
            <a:off x="611188" y="3933825"/>
            <a:ext cx="2527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|S| = |A</a:t>
            </a:r>
            <a:r>
              <a:rPr lang="en-US" altLang="zh-TW" baseline="-25000"/>
              <a:t>1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A</a:t>
            </a:r>
            <a:r>
              <a:rPr lang="en-US" altLang="zh-TW" baseline="-25000"/>
              <a:t>2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…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A</a:t>
            </a:r>
            <a:r>
              <a:rPr lang="en-US" altLang="zh-TW" baseline="-25000"/>
              <a:t>n</a:t>
            </a:r>
            <a:r>
              <a:rPr lang="en-US" altLang="zh-TW"/>
              <a:t>|</a:t>
            </a:r>
          </a:p>
        </p:txBody>
      </p:sp>
      <p:pic>
        <p:nvPicPr>
          <p:cNvPr id="48143" name="Picture 1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365625"/>
            <a:ext cx="1296988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145" name="Picture 17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4868863"/>
            <a:ext cx="1223962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147" name="Picture 19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5373688"/>
            <a:ext cx="12636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148" name="Text Box 20"/>
          <p:cNvSpPr txBox="1">
            <a:spLocks noChangeArrowheads="1"/>
          </p:cNvSpPr>
          <p:nvPr/>
        </p:nvSpPr>
        <p:spPr bwMode="auto">
          <a:xfrm>
            <a:off x="1023938" y="5754688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…</a:t>
            </a:r>
          </a:p>
        </p:txBody>
      </p:sp>
      <p:pic>
        <p:nvPicPr>
          <p:cNvPr id="48150" name="Picture 22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6237288"/>
            <a:ext cx="211931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6" grpId="0"/>
      <p:bldP spid="48137" grpId="0"/>
      <p:bldP spid="48138" grpId="0" animBg="1"/>
      <p:bldP spid="48140" grpId="0"/>
      <p:bldP spid="4814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2339975" y="476250"/>
            <a:ext cx="444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Fixed Points in a Permutation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1116013" y="1268413"/>
            <a:ext cx="6864350" cy="376237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S be the set of permutations of {1,2,3…,n} with </a:t>
            </a:r>
            <a:r>
              <a:rPr lang="en-US" altLang="zh-TW">
                <a:solidFill>
                  <a:srgbClr val="A50021"/>
                </a:solidFill>
              </a:rPr>
              <a:t>some</a:t>
            </a:r>
            <a:r>
              <a:rPr lang="en-US" altLang="zh-TW"/>
              <a:t> fixed point(s).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116013" y="1916113"/>
            <a:ext cx="67611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A</a:t>
            </a:r>
            <a:r>
              <a:rPr lang="en-US" altLang="zh-TW" baseline="-25000"/>
              <a:t>j</a:t>
            </a:r>
            <a:r>
              <a:rPr lang="en-US" altLang="zh-TW"/>
              <a:t> be the set of permutations in which the number j is in position j.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3419475" y="2547938"/>
            <a:ext cx="2301875" cy="376237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 = A</a:t>
            </a:r>
            <a:r>
              <a:rPr lang="en-US" altLang="zh-TW" baseline="-25000"/>
              <a:t>1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A</a:t>
            </a:r>
            <a:r>
              <a:rPr lang="en-US" altLang="zh-TW" baseline="-25000"/>
              <a:t>2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…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A</a:t>
            </a:r>
            <a:r>
              <a:rPr lang="en-US" altLang="zh-TW" baseline="-25000"/>
              <a:t>n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2843213" y="3213100"/>
            <a:ext cx="3392487" cy="376238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|the intersection of k sets| = (n-k)!</a:t>
            </a:r>
          </a:p>
        </p:txBody>
      </p:sp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611188" y="3933825"/>
            <a:ext cx="25273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|S| = |A</a:t>
            </a:r>
            <a:r>
              <a:rPr lang="en-US" altLang="zh-TW" baseline="-25000"/>
              <a:t>1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A</a:t>
            </a:r>
            <a:r>
              <a:rPr lang="en-US" altLang="zh-TW" baseline="-25000"/>
              <a:t>2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…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A</a:t>
            </a:r>
            <a:r>
              <a:rPr lang="en-US" altLang="zh-TW" baseline="-25000"/>
              <a:t>n</a:t>
            </a:r>
            <a:r>
              <a:rPr lang="en-US" altLang="zh-TW"/>
              <a:t>|</a:t>
            </a:r>
          </a:p>
          <a:p>
            <a:r>
              <a:rPr lang="en-US" altLang="zh-TW"/>
              <a:t>      </a:t>
            </a:r>
          </a:p>
        </p:txBody>
      </p:sp>
      <p:pic>
        <p:nvPicPr>
          <p:cNvPr id="49163" name="Picture 11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365625"/>
            <a:ext cx="1296988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164" name="Picture 12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4868863"/>
            <a:ext cx="1223962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165" name="Picture 13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5373688"/>
            <a:ext cx="12636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166" name="Text Box 14"/>
          <p:cNvSpPr txBox="1">
            <a:spLocks noChangeArrowheads="1"/>
          </p:cNvSpPr>
          <p:nvPr/>
        </p:nvSpPr>
        <p:spPr bwMode="auto">
          <a:xfrm>
            <a:off x="1023938" y="5754688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…</a:t>
            </a:r>
          </a:p>
        </p:txBody>
      </p:sp>
      <p:pic>
        <p:nvPicPr>
          <p:cNvPr id="49167" name="Picture 15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6219825"/>
            <a:ext cx="211931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169" name="Rectangle 17"/>
          <p:cNvSpPr>
            <a:spLocks noChangeArrowheads="1"/>
          </p:cNvSpPr>
          <p:nvPr/>
        </p:nvSpPr>
        <p:spPr bwMode="auto">
          <a:xfrm>
            <a:off x="3784600" y="4797425"/>
            <a:ext cx="53594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|S| = |A</a:t>
            </a:r>
            <a:r>
              <a:rPr lang="en-US" altLang="zh-TW" baseline="-25000"/>
              <a:t>1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A</a:t>
            </a:r>
            <a:r>
              <a:rPr lang="en-US" altLang="zh-TW" baseline="-25000"/>
              <a:t>2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…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A</a:t>
            </a:r>
            <a:r>
              <a:rPr lang="en-US" altLang="zh-TW" baseline="-25000"/>
              <a:t>n</a:t>
            </a:r>
            <a:r>
              <a:rPr lang="en-US" altLang="zh-TW"/>
              <a:t>|</a:t>
            </a:r>
          </a:p>
          <a:p>
            <a:pPr>
              <a:lnSpc>
                <a:spcPct val="150000"/>
              </a:lnSpc>
            </a:pPr>
            <a:r>
              <a:rPr lang="en-US" altLang="zh-TW"/>
              <a:t>     = n! – n!/2! + n!/3! +… (-1)</a:t>
            </a:r>
            <a:r>
              <a:rPr lang="en-US" altLang="zh-TW" baseline="30000"/>
              <a:t>i+1</a:t>
            </a:r>
            <a:r>
              <a:rPr lang="en-US" altLang="zh-TW"/>
              <a:t> n!/i! + … + (-1)</a:t>
            </a:r>
            <a:r>
              <a:rPr lang="en-US" altLang="zh-TW" baseline="30000"/>
              <a:t>n+1</a:t>
            </a:r>
            <a:r>
              <a:rPr lang="en-US" altLang="zh-TW"/>
              <a:t>      </a:t>
            </a:r>
          </a:p>
        </p:txBody>
      </p:sp>
      <p:sp>
        <p:nvSpPr>
          <p:cNvPr id="49170" name="AutoShape 18"/>
          <p:cNvSpPr>
            <a:spLocks noChangeArrowheads="1"/>
          </p:cNvSpPr>
          <p:nvPr/>
        </p:nvSpPr>
        <p:spPr bwMode="auto">
          <a:xfrm>
            <a:off x="3132138" y="5084763"/>
            <a:ext cx="503237" cy="288925"/>
          </a:xfrm>
          <a:prstGeom prst="rightArrow">
            <a:avLst>
              <a:gd name="adj1" fmla="val 50000"/>
              <a:gd name="adj2" fmla="val 435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9" grpId="0"/>
      <p:bldP spid="4917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2339975" y="476250"/>
            <a:ext cx="444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Fixed Points in a Permutation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1116013" y="1268413"/>
            <a:ext cx="6864350" cy="376237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S be the set of permutations of {1,2,3…,n} with </a:t>
            </a:r>
            <a:r>
              <a:rPr lang="en-US" altLang="zh-TW">
                <a:solidFill>
                  <a:srgbClr val="A50021"/>
                </a:solidFill>
              </a:rPr>
              <a:t>some</a:t>
            </a:r>
            <a:r>
              <a:rPr lang="en-US" altLang="zh-TW"/>
              <a:t> fixed point(s).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1116013" y="1916113"/>
            <a:ext cx="67611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A</a:t>
            </a:r>
            <a:r>
              <a:rPr lang="en-US" altLang="zh-TW" baseline="-25000"/>
              <a:t>j</a:t>
            </a:r>
            <a:r>
              <a:rPr lang="en-US" altLang="zh-TW"/>
              <a:t> be the set of permutations in which the number j is in position j.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3419475" y="2565400"/>
            <a:ext cx="2301875" cy="37623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 = A</a:t>
            </a:r>
            <a:r>
              <a:rPr lang="en-US" altLang="zh-TW" baseline="-25000"/>
              <a:t>1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A</a:t>
            </a:r>
            <a:r>
              <a:rPr lang="en-US" altLang="zh-TW" baseline="-25000"/>
              <a:t>2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…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A</a:t>
            </a:r>
            <a:r>
              <a:rPr lang="en-US" altLang="zh-TW" baseline="-25000"/>
              <a:t>n</a:t>
            </a:r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2051050" y="3213100"/>
            <a:ext cx="5019675" cy="376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|S| = n! – n!/2! + n!/3! +… (-1)</a:t>
            </a:r>
            <a:r>
              <a:rPr lang="en-US" altLang="zh-TW" baseline="30000"/>
              <a:t>i+1</a:t>
            </a:r>
            <a:r>
              <a:rPr lang="en-US" altLang="zh-TW"/>
              <a:t> n!/i! + … + (-1)</a:t>
            </a:r>
            <a:r>
              <a:rPr lang="en-US" altLang="zh-TW" baseline="30000"/>
              <a:t>n+1</a:t>
            </a:r>
            <a:r>
              <a:rPr lang="en-US" altLang="zh-TW"/>
              <a:t> </a:t>
            </a:r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1763713" y="3860800"/>
            <a:ext cx="5548312" cy="201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 number of permutations with no fixed points</a:t>
            </a:r>
          </a:p>
          <a:p>
            <a:pPr>
              <a:lnSpc>
                <a:spcPct val="150000"/>
              </a:lnSpc>
            </a:pPr>
            <a:r>
              <a:rPr lang="en-US" altLang="zh-TW"/>
              <a:t>= n! – |S|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= n! – n! + n!/2! – n!/3! +… (-1)</a:t>
            </a:r>
            <a:r>
              <a:rPr lang="en-US" altLang="zh-TW" baseline="30000"/>
              <a:t>i</a:t>
            </a:r>
            <a:r>
              <a:rPr lang="en-US" altLang="zh-TW"/>
              <a:t> n!/i! + … + (-1)</a:t>
            </a:r>
            <a:r>
              <a:rPr lang="en-US" altLang="zh-TW" baseline="30000"/>
              <a:t>n</a:t>
            </a:r>
            <a:r>
              <a:rPr lang="en-US" altLang="zh-TW"/>
              <a:t>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= n! (1 – 1/1! + 1/2! – 1/3! + … + (-1)</a:t>
            </a:r>
            <a:r>
              <a:rPr lang="en-US" altLang="zh-TW" baseline="30000"/>
              <a:t>i</a:t>
            </a:r>
            <a:r>
              <a:rPr lang="en-US" altLang="zh-TW"/>
              <a:t> 1/i! … + (-1)</a:t>
            </a:r>
            <a:r>
              <a:rPr lang="en-US" altLang="zh-TW" baseline="30000"/>
              <a:t>n</a:t>
            </a:r>
            <a:r>
              <a:rPr lang="en-US" altLang="zh-TW"/>
              <a:t> 1/n!)</a:t>
            </a:r>
          </a:p>
          <a:p>
            <a:pPr>
              <a:lnSpc>
                <a:spcPct val="150000"/>
              </a:lnSpc>
            </a:pPr>
            <a:r>
              <a:rPr lang="en-US" altLang="zh-TW"/>
              <a:t>-&gt; n!/e  (where e is the constant 2.71828…)</a:t>
            </a:r>
          </a:p>
        </p:txBody>
      </p:sp>
      <p:pic>
        <p:nvPicPr>
          <p:cNvPr id="50192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5949950"/>
            <a:ext cx="4824413" cy="7207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9" name="Oval 11"/>
          <p:cNvSpPr>
            <a:spLocks noChangeArrowheads="1"/>
          </p:cNvSpPr>
          <p:nvPr/>
        </p:nvSpPr>
        <p:spPr bwMode="auto">
          <a:xfrm>
            <a:off x="2628900" y="3416300"/>
            <a:ext cx="1612900" cy="16383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0" lang="en-US" altLang="en-US" sz="2400">
              <a:solidFill>
                <a:schemeClr val="accent2"/>
              </a:solidFill>
            </a:endParaRPr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962025" y="1524000"/>
            <a:ext cx="7191375" cy="175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Gill Sans MT" pitchFamily="34" charset="0"/>
              </a:rPr>
              <a:t>If sets </a:t>
            </a:r>
            <a:r>
              <a:rPr lang="en-US" altLang="en-US" sz="2400" i="1">
                <a:solidFill>
                  <a:srgbClr val="000000"/>
                </a:solidFill>
                <a:latin typeface="Gill Sans MT" pitchFamily="34" charset="0"/>
              </a:rPr>
              <a:t>A</a:t>
            </a:r>
            <a:r>
              <a:rPr lang="en-US" altLang="en-US" sz="2400">
                <a:solidFill>
                  <a:srgbClr val="000000"/>
                </a:solidFill>
                <a:latin typeface="Gill Sans MT" pitchFamily="34" charset="0"/>
              </a:rPr>
              <a:t> and </a:t>
            </a:r>
            <a:r>
              <a:rPr lang="en-US" altLang="en-US" sz="2400" i="1">
                <a:solidFill>
                  <a:srgbClr val="000000"/>
                </a:solidFill>
                <a:latin typeface="Gill Sans MT" pitchFamily="34" charset="0"/>
              </a:rPr>
              <a:t>B</a:t>
            </a:r>
            <a:r>
              <a:rPr lang="en-US" altLang="en-US" sz="2400">
                <a:solidFill>
                  <a:srgbClr val="000000"/>
                </a:solidFill>
                <a:latin typeface="Gill Sans MT" pitchFamily="34" charset="0"/>
              </a:rPr>
              <a:t> are disjoint, then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Gill Sans MT" pitchFamily="34" charset="0"/>
              </a:rPr>
              <a:t> |</a:t>
            </a:r>
            <a:r>
              <a:rPr lang="en-US" altLang="en-US" sz="2400" i="1">
                <a:solidFill>
                  <a:srgbClr val="000000"/>
                </a:solidFill>
                <a:latin typeface="Gill Sans MT" pitchFamily="34" charset="0"/>
              </a:rPr>
              <a:t>A</a:t>
            </a:r>
            <a:r>
              <a:rPr lang="en-US" altLang="en-US" sz="240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lang="en-US" altLang="en-US" sz="2400">
                <a:solidFill>
                  <a:srgbClr val="000000"/>
                </a:solidFill>
                <a:latin typeface="Gill Sans MT" pitchFamily="34" charset="0"/>
                <a:sym typeface="Symbol" pitchFamily="18" charset="2"/>
              </a:rPr>
              <a:t></a:t>
            </a:r>
            <a:r>
              <a:rPr lang="en-US" altLang="en-US" sz="240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lang="en-US" altLang="en-US" sz="2400" i="1">
                <a:solidFill>
                  <a:srgbClr val="000000"/>
                </a:solidFill>
                <a:latin typeface="Gill Sans MT" pitchFamily="34" charset="0"/>
              </a:rPr>
              <a:t>B</a:t>
            </a:r>
            <a:r>
              <a:rPr lang="en-US" altLang="en-US" sz="2400">
                <a:solidFill>
                  <a:srgbClr val="000000"/>
                </a:solidFill>
                <a:latin typeface="Gill Sans MT" pitchFamily="34" charset="0"/>
              </a:rPr>
              <a:t>| = |</a:t>
            </a:r>
            <a:r>
              <a:rPr lang="en-US" altLang="en-US" sz="2400" i="1">
                <a:solidFill>
                  <a:srgbClr val="000000"/>
                </a:solidFill>
                <a:latin typeface="Gill Sans MT" pitchFamily="34" charset="0"/>
              </a:rPr>
              <a:t>A</a:t>
            </a:r>
            <a:r>
              <a:rPr lang="en-US" altLang="en-US" sz="2400">
                <a:solidFill>
                  <a:srgbClr val="000000"/>
                </a:solidFill>
                <a:latin typeface="Gill Sans MT" pitchFamily="34" charset="0"/>
              </a:rPr>
              <a:t>| + |</a:t>
            </a:r>
            <a:r>
              <a:rPr lang="en-US" altLang="en-US" sz="2400" i="1">
                <a:solidFill>
                  <a:srgbClr val="000000"/>
                </a:solidFill>
                <a:latin typeface="Gill Sans MT" pitchFamily="34" charset="0"/>
              </a:rPr>
              <a:t>B</a:t>
            </a:r>
            <a:r>
              <a:rPr lang="en-US" altLang="en-US" sz="2400">
                <a:solidFill>
                  <a:srgbClr val="000000"/>
                </a:solidFill>
                <a:latin typeface="Gill Sans MT" pitchFamily="34" charset="0"/>
              </a:rPr>
              <a:t>|</a:t>
            </a:r>
          </a:p>
        </p:txBody>
      </p:sp>
      <p:sp>
        <p:nvSpPr>
          <p:cNvPr id="32781" name="Oval 13"/>
          <p:cNvSpPr>
            <a:spLocks noChangeArrowheads="1"/>
          </p:cNvSpPr>
          <p:nvPr/>
        </p:nvSpPr>
        <p:spPr bwMode="auto">
          <a:xfrm>
            <a:off x="4914900" y="3416300"/>
            <a:ext cx="1612900" cy="16383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0" lang="en-US" altLang="en-US" sz="2400">
              <a:solidFill>
                <a:schemeClr val="accent2"/>
              </a:solidFill>
            </a:endParaRP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3203575" y="2976563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2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5489575" y="2976563"/>
            <a:ext cx="339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2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1835150" y="5516563"/>
            <a:ext cx="548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>
              <a:spcBef>
                <a:spcPct val="20000"/>
              </a:spcBef>
            </a:pPr>
            <a:r>
              <a:rPr kumimoji="0" lang="en-US" altLang="en-US" sz="2400">
                <a:solidFill>
                  <a:srgbClr val="000000"/>
                </a:solidFill>
              </a:rPr>
              <a:t>What if</a:t>
            </a:r>
            <a:r>
              <a:rPr kumimoji="0" lang="en-US" altLang="en-US" sz="2400" i="1">
                <a:solidFill>
                  <a:srgbClr val="000000"/>
                </a:solidFill>
              </a:rPr>
              <a:t> A</a:t>
            </a:r>
            <a:r>
              <a:rPr kumimoji="0" lang="en-US" altLang="en-US" sz="2400">
                <a:solidFill>
                  <a:srgbClr val="000000"/>
                </a:solidFill>
              </a:rPr>
              <a:t> and </a:t>
            </a:r>
            <a:r>
              <a:rPr kumimoji="0" lang="en-US" altLang="en-US" sz="2400" i="1">
                <a:solidFill>
                  <a:srgbClr val="000000"/>
                </a:solidFill>
              </a:rPr>
              <a:t>B</a:t>
            </a:r>
            <a:r>
              <a:rPr kumimoji="0" lang="en-US" altLang="en-US" sz="2400">
                <a:solidFill>
                  <a:srgbClr val="000000"/>
                </a:solidFill>
              </a:rPr>
              <a:t> are </a:t>
            </a:r>
            <a:r>
              <a:rPr kumimoji="0" lang="en-US" altLang="en-US" sz="2400">
                <a:solidFill>
                  <a:srgbClr val="CC0000"/>
                </a:solidFill>
              </a:rPr>
              <a:t>not disjoint</a:t>
            </a:r>
            <a:r>
              <a:rPr kumimoji="0" lang="en-US" altLang="en-US" sz="240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3806825" y="476250"/>
            <a:ext cx="1557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Sum Rule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3419475" y="476250"/>
            <a:ext cx="2284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Euler Function</a:t>
            </a: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900113" y="1268413"/>
            <a:ext cx="7315200" cy="376237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Given a number n, how many numbers from 1 to n are relatively prime to n?</a:t>
            </a:r>
          </a:p>
        </p:txBody>
      </p:sp>
      <p:pic>
        <p:nvPicPr>
          <p:cNvPr id="51212" name="Picture 12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989138"/>
            <a:ext cx="5832475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1692275" y="2708275"/>
            <a:ext cx="5475288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When n is a prime number,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then every number from 1 to n-1 is relatively prime to n,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and so</a:t>
            </a:r>
          </a:p>
        </p:txBody>
      </p:sp>
      <p:pic>
        <p:nvPicPr>
          <p:cNvPr id="51215" name="Picture 15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3573463"/>
            <a:ext cx="17399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16" name="Rectangle 16"/>
          <p:cNvSpPr>
            <a:spLocks noChangeArrowheads="1"/>
          </p:cNvSpPr>
          <p:nvPr/>
        </p:nvSpPr>
        <p:spPr bwMode="auto">
          <a:xfrm>
            <a:off x="1692275" y="2636838"/>
            <a:ext cx="5761038" cy="1368425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7" name="Text Box 17"/>
          <p:cNvSpPr txBox="1">
            <a:spLocks noChangeArrowheads="1"/>
          </p:cNvSpPr>
          <p:nvPr/>
        </p:nvSpPr>
        <p:spPr bwMode="auto">
          <a:xfrm>
            <a:off x="1692275" y="4437063"/>
            <a:ext cx="5113338" cy="201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When n is a prime power,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then p, 2p, 3p, 4p, …, n are </a:t>
            </a:r>
            <a:r>
              <a:rPr lang="en-US" altLang="zh-TW">
                <a:solidFill>
                  <a:srgbClr val="A50021"/>
                </a:solidFill>
              </a:rPr>
              <a:t>not</a:t>
            </a:r>
            <a:r>
              <a:rPr lang="en-US" altLang="zh-TW"/>
              <a:t> relatively prime to n,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there are n/p = p</a:t>
            </a:r>
            <a:r>
              <a:rPr lang="en-US" altLang="zh-TW" baseline="30000"/>
              <a:t>c-1</a:t>
            </a:r>
            <a:r>
              <a:rPr lang="en-US" altLang="zh-TW"/>
              <a:t> of them,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and other numbers are relatively prime to n.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Therefore, </a:t>
            </a:r>
          </a:p>
        </p:txBody>
      </p:sp>
      <p:sp>
        <p:nvSpPr>
          <p:cNvPr id="51219" name="Rectangle 19"/>
          <p:cNvSpPr>
            <a:spLocks noChangeArrowheads="1"/>
          </p:cNvSpPr>
          <p:nvPr/>
        </p:nvSpPr>
        <p:spPr bwMode="auto">
          <a:xfrm>
            <a:off x="1692275" y="4365625"/>
            <a:ext cx="5832475" cy="2232025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222" name="Picture 22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4508500"/>
            <a:ext cx="86360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3" name="Picture 23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3850" y="6021388"/>
            <a:ext cx="4300538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6" grpId="0" animBg="1"/>
      <p:bldP spid="5121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3419475" y="476250"/>
            <a:ext cx="2284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Euler Function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900113" y="1268413"/>
            <a:ext cx="7315200" cy="376237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Given a number n, how many numbers from 1 to n are relatively prime to n?</a:t>
            </a:r>
          </a:p>
        </p:txBody>
      </p:sp>
      <p:pic>
        <p:nvPicPr>
          <p:cNvPr id="52228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989138"/>
            <a:ext cx="5832475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755650" y="2708275"/>
            <a:ext cx="7672388" cy="201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Suppose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Then p, 2p, 3p, 4p, …, n are not relatively prime to n, there are n/p of them.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Also, q, 2q, 3q, 4q, …, n are not relatively prime to n, and there are n/q of them.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Other numbers are relatively prime to n.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Therefore, </a:t>
            </a:r>
          </a:p>
        </p:txBody>
      </p:sp>
      <p:pic>
        <p:nvPicPr>
          <p:cNvPr id="52236" name="Picture 12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2708275"/>
            <a:ext cx="1141413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237" name="Picture 13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4365625"/>
            <a:ext cx="2895600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238" name="Line 14"/>
          <p:cNvSpPr>
            <a:spLocks noChangeShapeType="1"/>
          </p:cNvSpPr>
          <p:nvPr/>
        </p:nvSpPr>
        <p:spPr bwMode="auto">
          <a:xfrm>
            <a:off x="1979613" y="4292600"/>
            <a:ext cx="2952750" cy="431800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 flipV="1">
            <a:off x="1979613" y="4292600"/>
            <a:ext cx="2952750" cy="504825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808038" y="5106988"/>
            <a:ext cx="78359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 numbers pq, 2pq, 3pq, …, n are subtracted twice, and there are n/pq of them.</a:t>
            </a:r>
          </a:p>
          <a:p>
            <a:endParaRPr lang="en-US" altLang="zh-TW"/>
          </a:p>
          <a:p>
            <a:r>
              <a:rPr lang="en-US" altLang="zh-TW"/>
              <a:t>So the correct answer is </a:t>
            </a:r>
          </a:p>
        </p:txBody>
      </p:sp>
      <p:pic>
        <p:nvPicPr>
          <p:cNvPr id="52244" name="Picture 20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5734050"/>
            <a:ext cx="3897313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246" name="Picture 22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6237288"/>
            <a:ext cx="3021012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8" grpId="0" animBg="1"/>
      <p:bldP spid="5223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3419475" y="476250"/>
            <a:ext cx="2284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Euler Function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900113" y="1268413"/>
            <a:ext cx="7315200" cy="376237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Given a number n, how many numbers from 1 to n are relatively prime to n?</a:t>
            </a:r>
          </a:p>
        </p:txBody>
      </p:sp>
      <p:pic>
        <p:nvPicPr>
          <p:cNvPr id="54276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989138"/>
            <a:ext cx="5832475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755650" y="2557463"/>
            <a:ext cx="482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</a:t>
            </a:r>
          </a:p>
        </p:txBody>
      </p:sp>
      <p:pic>
        <p:nvPicPr>
          <p:cNvPr id="54278" name="Picture 6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2565400"/>
            <a:ext cx="2171700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755650" y="3068638"/>
            <a:ext cx="7061200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S be the set of numbers from 1 to n that are </a:t>
            </a:r>
            <a:r>
              <a:rPr lang="en-US" altLang="zh-TW">
                <a:solidFill>
                  <a:srgbClr val="A50021"/>
                </a:solidFill>
              </a:rPr>
              <a:t>not</a:t>
            </a:r>
            <a:r>
              <a:rPr lang="en-US" altLang="zh-TW"/>
              <a:t> relatively prime to n.</a:t>
            </a: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755650" y="3644900"/>
            <a:ext cx="50974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A</a:t>
            </a:r>
            <a:r>
              <a:rPr lang="en-US" altLang="zh-TW" baseline="-25000"/>
              <a:t>i</a:t>
            </a:r>
            <a:r>
              <a:rPr lang="en-US" altLang="zh-TW"/>
              <a:t> be the set of numbers that are a multiple of p</a:t>
            </a:r>
            <a:r>
              <a:rPr lang="en-US" altLang="zh-TW" baseline="-25000"/>
              <a:t>i</a:t>
            </a:r>
            <a:r>
              <a:rPr lang="en-US" altLang="zh-TW"/>
              <a:t>.</a:t>
            </a: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6011863" y="3644900"/>
            <a:ext cx="2301875" cy="37623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 = A</a:t>
            </a:r>
            <a:r>
              <a:rPr lang="en-US" altLang="zh-TW" baseline="-25000"/>
              <a:t>1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A</a:t>
            </a:r>
            <a:r>
              <a:rPr lang="en-US" altLang="zh-TW" baseline="-25000"/>
              <a:t>2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…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A</a:t>
            </a:r>
            <a:r>
              <a:rPr lang="en-US" altLang="zh-TW" baseline="-25000"/>
              <a:t>n</a:t>
            </a:r>
          </a:p>
        </p:txBody>
      </p:sp>
      <p:sp>
        <p:nvSpPr>
          <p:cNvPr id="54285" name="Text Box 13"/>
          <p:cNvSpPr txBox="1">
            <a:spLocks noChangeArrowheads="1"/>
          </p:cNvSpPr>
          <p:nvPr/>
        </p:nvSpPr>
        <p:spPr bwMode="auto">
          <a:xfrm>
            <a:off x="755650" y="4365625"/>
            <a:ext cx="62611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For the intersection of k sets, say A</a:t>
            </a:r>
            <a:r>
              <a:rPr lang="en-US" altLang="zh-TW" baseline="-25000"/>
              <a:t>1</a:t>
            </a:r>
            <a:r>
              <a:rPr lang="en-US" altLang="zh-TW"/>
              <a:t>, A</a:t>
            </a:r>
            <a:r>
              <a:rPr lang="en-US" altLang="zh-TW" baseline="-25000"/>
              <a:t>2</a:t>
            </a:r>
            <a:r>
              <a:rPr lang="en-US" altLang="zh-TW"/>
              <a:t>, A</a:t>
            </a:r>
            <a:r>
              <a:rPr lang="en-US" altLang="zh-TW" baseline="-25000"/>
              <a:t>3</a:t>
            </a:r>
            <a:r>
              <a:rPr lang="en-US" altLang="zh-TW"/>
              <a:t>,…, A</a:t>
            </a:r>
            <a:r>
              <a:rPr lang="en-US" altLang="zh-TW" baseline="-25000"/>
              <a:t>k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then every number in A</a:t>
            </a:r>
            <a:r>
              <a:rPr lang="en-US" altLang="zh-TW" baseline="-25000"/>
              <a:t>1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Å</a:t>
            </a:r>
            <a:r>
              <a:rPr lang="en-US" altLang="zh-TW"/>
              <a:t> A</a:t>
            </a:r>
            <a:r>
              <a:rPr lang="en-US" altLang="zh-TW" baseline="-25000"/>
              <a:t>2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Å</a:t>
            </a:r>
            <a:r>
              <a:rPr lang="en-US" altLang="zh-TW"/>
              <a:t> … </a:t>
            </a:r>
            <a:r>
              <a:rPr lang="en-US" altLang="zh-TW">
                <a:latin typeface="cmsy10" pitchFamily="34" charset="0"/>
              </a:rPr>
              <a:t>Å</a:t>
            </a:r>
            <a:r>
              <a:rPr lang="en-US" altLang="zh-TW"/>
              <a:t> A</a:t>
            </a:r>
            <a:r>
              <a:rPr lang="en-US" altLang="zh-TW" baseline="-25000"/>
              <a:t>k</a:t>
            </a:r>
            <a:r>
              <a:rPr lang="en-US" altLang="zh-TW"/>
              <a:t> is a multiple of p</a:t>
            </a:r>
            <a:r>
              <a:rPr lang="en-US" altLang="zh-TW" baseline="-25000"/>
              <a:t>1</a:t>
            </a:r>
            <a:r>
              <a:rPr lang="en-US" altLang="zh-TW"/>
              <a:t>p</a:t>
            </a:r>
            <a:r>
              <a:rPr lang="en-US" altLang="zh-TW" baseline="-25000"/>
              <a:t>2</a:t>
            </a:r>
            <a:r>
              <a:rPr lang="en-US" altLang="zh-TW"/>
              <a:t>…p</a:t>
            </a:r>
            <a:r>
              <a:rPr lang="en-US" altLang="zh-TW" baseline="-25000"/>
              <a:t>k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then |A</a:t>
            </a:r>
            <a:r>
              <a:rPr lang="en-US" altLang="zh-TW" baseline="-25000"/>
              <a:t>1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Å</a:t>
            </a:r>
            <a:r>
              <a:rPr lang="en-US" altLang="zh-TW"/>
              <a:t> A</a:t>
            </a:r>
            <a:r>
              <a:rPr lang="en-US" altLang="zh-TW" baseline="-25000"/>
              <a:t>2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Å</a:t>
            </a:r>
            <a:r>
              <a:rPr lang="en-US" altLang="zh-TW"/>
              <a:t> … </a:t>
            </a:r>
            <a:r>
              <a:rPr lang="en-US" altLang="zh-TW">
                <a:latin typeface="cmsy10" pitchFamily="34" charset="0"/>
              </a:rPr>
              <a:t>Å</a:t>
            </a:r>
            <a:r>
              <a:rPr lang="en-US" altLang="zh-TW"/>
              <a:t> A</a:t>
            </a:r>
            <a:r>
              <a:rPr lang="en-US" altLang="zh-TW" baseline="-25000"/>
              <a:t>k</a:t>
            </a:r>
            <a:r>
              <a:rPr lang="en-US" altLang="zh-TW"/>
              <a:t>| = n/p</a:t>
            </a:r>
            <a:r>
              <a:rPr lang="en-US" altLang="zh-TW" baseline="-25000"/>
              <a:t>1</a:t>
            </a:r>
            <a:r>
              <a:rPr lang="en-US" altLang="zh-TW"/>
              <a:t>p</a:t>
            </a:r>
            <a:r>
              <a:rPr lang="en-US" altLang="zh-TW" baseline="-25000"/>
              <a:t>2</a:t>
            </a:r>
            <a:r>
              <a:rPr lang="en-US" altLang="zh-TW"/>
              <a:t>…p</a:t>
            </a:r>
            <a:r>
              <a:rPr lang="en-US" altLang="zh-TW" baseline="-25000"/>
              <a:t>k</a:t>
            </a:r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684213" y="4221163"/>
            <a:ext cx="6624637" cy="1584325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9" grpId="0" animBg="1"/>
      <p:bldP spid="54280" grpId="0"/>
      <p:bldP spid="54281" grpId="0" animBg="1"/>
      <p:bldP spid="5428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3419475" y="476250"/>
            <a:ext cx="2284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Euler Function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900113" y="1268413"/>
            <a:ext cx="7315200" cy="376237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Given a number n, how many numbers from 1 to n are relatively prime to n?</a:t>
            </a:r>
          </a:p>
        </p:txBody>
      </p:sp>
      <p:pic>
        <p:nvPicPr>
          <p:cNvPr id="55300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989138"/>
            <a:ext cx="5832475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755650" y="2557463"/>
            <a:ext cx="482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</a:t>
            </a:r>
          </a:p>
        </p:txBody>
      </p:sp>
      <p:pic>
        <p:nvPicPr>
          <p:cNvPr id="55302" name="Picture 6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2565400"/>
            <a:ext cx="2171700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755650" y="3068638"/>
            <a:ext cx="7061200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S be the set of numbers from 1 to n that are </a:t>
            </a:r>
            <a:r>
              <a:rPr lang="en-US" altLang="zh-TW">
                <a:solidFill>
                  <a:srgbClr val="A50021"/>
                </a:solidFill>
              </a:rPr>
              <a:t>not</a:t>
            </a:r>
            <a:r>
              <a:rPr lang="en-US" altLang="zh-TW"/>
              <a:t> relatively prime to n.</a:t>
            </a: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755650" y="3638550"/>
            <a:ext cx="50974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A</a:t>
            </a:r>
            <a:r>
              <a:rPr lang="en-US" altLang="zh-TW" baseline="-25000"/>
              <a:t>i</a:t>
            </a:r>
            <a:r>
              <a:rPr lang="en-US" altLang="zh-TW"/>
              <a:t> be the set of numbers that are a multiple of p</a:t>
            </a:r>
            <a:r>
              <a:rPr lang="en-US" altLang="zh-TW" baseline="-25000"/>
              <a:t>i</a:t>
            </a:r>
            <a:r>
              <a:rPr lang="en-US" altLang="zh-TW"/>
              <a:t>.</a:t>
            </a: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6011863" y="3644900"/>
            <a:ext cx="2301875" cy="37623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 = A</a:t>
            </a:r>
            <a:r>
              <a:rPr lang="en-US" altLang="zh-TW" baseline="-25000"/>
              <a:t>1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A</a:t>
            </a:r>
            <a:r>
              <a:rPr lang="en-US" altLang="zh-TW" baseline="-25000"/>
              <a:t>2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…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A</a:t>
            </a:r>
            <a:r>
              <a:rPr lang="en-US" altLang="zh-TW" baseline="-25000"/>
              <a:t>n</a:t>
            </a: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755650" y="4149725"/>
            <a:ext cx="3286125" cy="514350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/>
              <a:t>|A</a:t>
            </a:r>
            <a:r>
              <a:rPr lang="en-US" altLang="zh-TW" baseline="-25000"/>
              <a:t>1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Å</a:t>
            </a:r>
            <a:r>
              <a:rPr lang="en-US" altLang="zh-TW"/>
              <a:t> A</a:t>
            </a:r>
            <a:r>
              <a:rPr lang="en-US" altLang="zh-TW" baseline="-25000"/>
              <a:t>2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Å</a:t>
            </a:r>
            <a:r>
              <a:rPr lang="en-US" altLang="zh-TW"/>
              <a:t> … </a:t>
            </a:r>
            <a:r>
              <a:rPr lang="en-US" altLang="zh-TW">
                <a:latin typeface="cmsy10" pitchFamily="34" charset="0"/>
              </a:rPr>
              <a:t>Å</a:t>
            </a:r>
            <a:r>
              <a:rPr lang="en-US" altLang="zh-TW"/>
              <a:t> A</a:t>
            </a:r>
            <a:r>
              <a:rPr lang="en-US" altLang="zh-TW" baseline="-25000"/>
              <a:t>k</a:t>
            </a:r>
            <a:r>
              <a:rPr lang="en-US" altLang="zh-TW"/>
              <a:t>| = n/p</a:t>
            </a:r>
            <a:r>
              <a:rPr lang="en-US" altLang="zh-TW" baseline="-25000"/>
              <a:t>1</a:t>
            </a:r>
            <a:r>
              <a:rPr lang="en-US" altLang="zh-TW"/>
              <a:t>p</a:t>
            </a:r>
            <a:r>
              <a:rPr lang="en-US" altLang="zh-TW" baseline="-25000"/>
              <a:t>2</a:t>
            </a:r>
            <a:r>
              <a:rPr lang="en-US" altLang="zh-TW"/>
              <a:t>…p</a:t>
            </a:r>
            <a:r>
              <a:rPr lang="en-US" altLang="zh-TW" baseline="-25000"/>
              <a:t>k</a:t>
            </a:r>
          </a:p>
        </p:txBody>
      </p:sp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611188" y="4868863"/>
            <a:ext cx="3617912" cy="160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When r=3 (only 3 distinct factors),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|A</a:t>
            </a:r>
            <a:r>
              <a:rPr lang="en-US" altLang="zh-TW" baseline="-25000"/>
              <a:t>1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A</a:t>
            </a:r>
            <a:r>
              <a:rPr lang="en-US" altLang="zh-TW" baseline="-25000"/>
              <a:t>2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[ </a:t>
            </a:r>
            <a:r>
              <a:rPr lang="en-US" altLang="zh-TW"/>
              <a:t>A</a:t>
            </a:r>
            <a:r>
              <a:rPr lang="en-US" altLang="zh-TW" baseline="-25000"/>
              <a:t>3</a:t>
            </a:r>
            <a:r>
              <a:rPr lang="en-US" altLang="zh-TW"/>
              <a:t>|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= n/p</a:t>
            </a:r>
            <a:r>
              <a:rPr lang="en-US" altLang="zh-TW" baseline="-25000"/>
              <a:t>1</a:t>
            </a:r>
            <a:r>
              <a:rPr lang="en-US" altLang="zh-TW"/>
              <a:t> + n/p</a:t>
            </a:r>
            <a:r>
              <a:rPr lang="en-US" altLang="zh-TW" baseline="-25000"/>
              <a:t>2</a:t>
            </a:r>
            <a:r>
              <a:rPr lang="en-US" altLang="zh-TW"/>
              <a:t> + n/p</a:t>
            </a:r>
            <a:r>
              <a:rPr lang="en-US" altLang="zh-TW" baseline="-25000"/>
              <a:t>3</a:t>
            </a:r>
          </a:p>
          <a:p>
            <a:pPr>
              <a:lnSpc>
                <a:spcPct val="150000"/>
              </a:lnSpc>
            </a:pPr>
            <a:r>
              <a:rPr lang="en-US" altLang="zh-TW"/>
              <a:t>  - n/p</a:t>
            </a:r>
            <a:r>
              <a:rPr lang="en-US" altLang="zh-TW" baseline="-25000"/>
              <a:t>1</a:t>
            </a:r>
            <a:r>
              <a:rPr lang="en-US" altLang="zh-TW"/>
              <a:t>p</a:t>
            </a:r>
            <a:r>
              <a:rPr lang="en-US" altLang="zh-TW" baseline="-25000"/>
              <a:t>2</a:t>
            </a:r>
            <a:r>
              <a:rPr lang="en-US" altLang="zh-TW"/>
              <a:t> – n/p</a:t>
            </a:r>
            <a:r>
              <a:rPr lang="en-US" altLang="zh-TW" baseline="-25000"/>
              <a:t>1</a:t>
            </a:r>
            <a:r>
              <a:rPr lang="en-US" altLang="zh-TW"/>
              <a:t>p</a:t>
            </a:r>
            <a:r>
              <a:rPr lang="en-US" altLang="zh-TW" baseline="-25000"/>
              <a:t>3</a:t>
            </a:r>
            <a:r>
              <a:rPr lang="en-US" altLang="zh-TW"/>
              <a:t> – n/p</a:t>
            </a:r>
            <a:r>
              <a:rPr lang="en-US" altLang="zh-TW" baseline="-25000"/>
              <a:t>2</a:t>
            </a:r>
            <a:r>
              <a:rPr lang="en-US" altLang="zh-TW"/>
              <a:t>p</a:t>
            </a:r>
            <a:r>
              <a:rPr lang="en-US" altLang="zh-TW" baseline="-25000"/>
              <a:t>3</a:t>
            </a:r>
            <a:r>
              <a:rPr lang="en-US" altLang="zh-TW"/>
              <a:t> + n/p</a:t>
            </a:r>
            <a:r>
              <a:rPr lang="en-US" altLang="zh-TW" baseline="-25000"/>
              <a:t>1</a:t>
            </a:r>
            <a:r>
              <a:rPr lang="en-US" altLang="zh-TW"/>
              <a:t>p</a:t>
            </a:r>
            <a:r>
              <a:rPr lang="en-US" altLang="zh-TW" baseline="-25000"/>
              <a:t>2</a:t>
            </a:r>
            <a:r>
              <a:rPr lang="en-US" altLang="zh-TW"/>
              <a:t>p</a:t>
            </a:r>
            <a:r>
              <a:rPr lang="en-US" altLang="zh-TW" baseline="-25000"/>
              <a:t>3</a:t>
            </a:r>
          </a:p>
        </p:txBody>
      </p:sp>
      <p:sp>
        <p:nvSpPr>
          <p:cNvPr id="55311" name="Text Box 15"/>
          <p:cNvSpPr txBox="1">
            <a:spLocks noChangeArrowheads="1"/>
          </p:cNvSpPr>
          <p:nvPr/>
        </p:nvSpPr>
        <p:spPr bwMode="auto">
          <a:xfrm>
            <a:off x="4572000" y="4652963"/>
            <a:ext cx="4298950" cy="1108075"/>
          </a:xfrm>
          <a:prstGeom prst="rect">
            <a:avLst/>
          </a:prstGeom>
          <a:noFill/>
          <a:ln w="38100">
            <a:solidFill>
              <a:srgbClr val="FF9933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743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>
              <a:tabLst>
                <a:tab pos="2743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>
              <a:tabLst>
                <a:tab pos="2743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>
              <a:tabLst>
                <a:tab pos="2743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>
              <a:tabLst>
                <a:tab pos="2743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743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743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743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743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r>
              <a:rPr kumimoji="0" lang="en-US" altLang="en-US" sz="1600">
                <a:solidFill>
                  <a:srgbClr val="000000"/>
                </a:solidFill>
                <a:latin typeface="Gill Sans MT" pitchFamily="34" charset="0"/>
              </a:rPr>
              <a:t>|</a:t>
            </a:r>
            <a:r>
              <a:rPr kumimoji="0" lang="en-US" altLang="en-US" sz="1600" i="1">
                <a:solidFill>
                  <a:srgbClr val="000000"/>
                </a:solidFill>
                <a:latin typeface="Gill Sans MT" pitchFamily="34" charset="0"/>
              </a:rPr>
              <a:t>A</a:t>
            </a:r>
            <a:r>
              <a:rPr kumimoji="0" lang="en-US" altLang="en-US" sz="1600" i="1" baseline="-25000">
                <a:solidFill>
                  <a:srgbClr val="000000"/>
                </a:solidFill>
                <a:latin typeface="Gill Sans MT" pitchFamily="34" charset="0"/>
              </a:rPr>
              <a:t>1</a:t>
            </a:r>
            <a:r>
              <a:rPr kumimoji="0" lang="en-US" altLang="en-US" sz="1600" i="1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kumimoji="0" lang="en-US" altLang="en-US" sz="1600">
                <a:solidFill>
                  <a:srgbClr val="000000"/>
                </a:solidFill>
                <a:latin typeface="cmsy10" pitchFamily="34" charset="0"/>
              </a:rPr>
              <a:t>[</a:t>
            </a:r>
            <a:r>
              <a:rPr kumimoji="0" lang="en-US" altLang="en-US" sz="160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kumimoji="0" lang="en-US" altLang="en-US" sz="1600" i="1">
                <a:solidFill>
                  <a:srgbClr val="000000"/>
                </a:solidFill>
                <a:latin typeface="Gill Sans MT" pitchFamily="34" charset="0"/>
              </a:rPr>
              <a:t>A</a:t>
            </a:r>
            <a:r>
              <a:rPr kumimoji="0" lang="en-US" altLang="en-US" sz="1600" i="1" baseline="-25000">
                <a:solidFill>
                  <a:srgbClr val="000000"/>
                </a:solidFill>
                <a:latin typeface="Gill Sans MT" pitchFamily="34" charset="0"/>
              </a:rPr>
              <a:t>2</a:t>
            </a:r>
            <a:r>
              <a:rPr kumimoji="0" lang="en-US" altLang="en-US" sz="1600" i="1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kumimoji="0" lang="en-US" altLang="en-US" sz="1600">
                <a:solidFill>
                  <a:srgbClr val="000000"/>
                </a:solidFill>
                <a:latin typeface="cmsy10" pitchFamily="34" charset="0"/>
              </a:rPr>
              <a:t>[</a:t>
            </a:r>
            <a:r>
              <a:rPr kumimoji="0" lang="en-US" altLang="en-US" sz="160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kumimoji="0" lang="en-US" altLang="en-US" sz="1600" i="1">
                <a:solidFill>
                  <a:srgbClr val="000000"/>
                </a:solidFill>
                <a:latin typeface="Gill Sans MT" pitchFamily="34" charset="0"/>
              </a:rPr>
              <a:t>A</a:t>
            </a:r>
            <a:r>
              <a:rPr kumimoji="0" lang="en-US" altLang="en-US" sz="1600" i="1" baseline="-25000">
                <a:solidFill>
                  <a:srgbClr val="000000"/>
                </a:solidFill>
                <a:latin typeface="Gill Sans MT" pitchFamily="34" charset="0"/>
              </a:rPr>
              <a:t>3</a:t>
            </a:r>
            <a:r>
              <a:rPr kumimoji="0" lang="en-US" altLang="en-US" sz="1600">
                <a:solidFill>
                  <a:srgbClr val="000000"/>
                </a:solidFill>
                <a:latin typeface="Gill Sans MT" pitchFamily="34" charset="0"/>
              </a:rPr>
              <a:t>| = |</a:t>
            </a:r>
            <a:r>
              <a:rPr kumimoji="0" lang="en-US" altLang="en-US" sz="1600" i="1">
                <a:solidFill>
                  <a:srgbClr val="000000"/>
                </a:solidFill>
                <a:latin typeface="Gill Sans MT" pitchFamily="34" charset="0"/>
              </a:rPr>
              <a:t>A</a:t>
            </a:r>
            <a:r>
              <a:rPr kumimoji="0" lang="en-US" altLang="en-US" sz="1600" i="1" baseline="-25000">
                <a:solidFill>
                  <a:srgbClr val="000000"/>
                </a:solidFill>
                <a:latin typeface="Gill Sans MT" pitchFamily="34" charset="0"/>
              </a:rPr>
              <a:t>1</a:t>
            </a:r>
            <a:r>
              <a:rPr kumimoji="0" lang="en-US" altLang="en-US" sz="1600">
                <a:solidFill>
                  <a:srgbClr val="000000"/>
                </a:solidFill>
                <a:latin typeface="Gill Sans MT" pitchFamily="34" charset="0"/>
              </a:rPr>
              <a:t>| + |</a:t>
            </a:r>
            <a:r>
              <a:rPr kumimoji="0" lang="en-US" altLang="en-US" sz="1600" i="1">
                <a:solidFill>
                  <a:srgbClr val="000000"/>
                </a:solidFill>
                <a:latin typeface="Gill Sans MT" pitchFamily="34" charset="0"/>
              </a:rPr>
              <a:t>A</a:t>
            </a:r>
            <a:r>
              <a:rPr kumimoji="0" lang="en-US" altLang="en-US" sz="1600" i="1" baseline="-25000">
                <a:solidFill>
                  <a:srgbClr val="000000"/>
                </a:solidFill>
                <a:latin typeface="Gill Sans MT" pitchFamily="34" charset="0"/>
              </a:rPr>
              <a:t>2</a:t>
            </a:r>
            <a:r>
              <a:rPr kumimoji="0" lang="en-US" altLang="en-US" sz="1600">
                <a:solidFill>
                  <a:srgbClr val="000000"/>
                </a:solidFill>
                <a:latin typeface="Gill Sans MT" pitchFamily="34" charset="0"/>
              </a:rPr>
              <a:t>| + |</a:t>
            </a:r>
            <a:r>
              <a:rPr kumimoji="0" lang="en-US" altLang="en-US" sz="1600" i="1">
                <a:solidFill>
                  <a:srgbClr val="000000"/>
                </a:solidFill>
                <a:latin typeface="Gill Sans MT" pitchFamily="34" charset="0"/>
              </a:rPr>
              <a:t>A</a:t>
            </a:r>
            <a:r>
              <a:rPr kumimoji="0" lang="en-US" altLang="en-US" sz="1600" i="1" baseline="-25000">
                <a:solidFill>
                  <a:srgbClr val="000000"/>
                </a:solidFill>
                <a:latin typeface="Gill Sans MT" pitchFamily="34" charset="0"/>
              </a:rPr>
              <a:t>3</a:t>
            </a:r>
            <a:r>
              <a:rPr kumimoji="0" lang="en-US" altLang="en-US" sz="1600">
                <a:solidFill>
                  <a:srgbClr val="000000"/>
                </a:solidFill>
                <a:latin typeface="Gill Sans MT" pitchFamily="34" charset="0"/>
              </a:rPr>
              <a:t>|</a:t>
            </a:r>
          </a:p>
          <a:p>
            <a:pPr>
              <a:lnSpc>
                <a:spcPct val="150000"/>
              </a:lnSpc>
            </a:pPr>
            <a:r>
              <a:rPr kumimoji="0" lang="en-US" altLang="en-US" sz="1600">
                <a:solidFill>
                  <a:srgbClr val="000000"/>
                </a:solidFill>
                <a:latin typeface="Gill Sans MT" pitchFamily="34" charset="0"/>
              </a:rPr>
              <a:t>                        – |</a:t>
            </a:r>
            <a:r>
              <a:rPr kumimoji="0" lang="en-US" altLang="en-US" sz="1600" i="1">
                <a:solidFill>
                  <a:srgbClr val="000000"/>
                </a:solidFill>
                <a:latin typeface="Gill Sans MT" pitchFamily="34" charset="0"/>
              </a:rPr>
              <a:t>A</a:t>
            </a:r>
            <a:r>
              <a:rPr kumimoji="0" lang="en-US" altLang="en-US" sz="1600" i="1" baseline="-25000">
                <a:solidFill>
                  <a:srgbClr val="000000"/>
                </a:solidFill>
                <a:latin typeface="Gill Sans MT" pitchFamily="34" charset="0"/>
              </a:rPr>
              <a:t>1 </a:t>
            </a:r>
            <a:r>
              <a:rPr kumimoji="0" lang="en-US" altLang="en-US" sz="1600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 sz="160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kumimoji="0" lang="en-US" altLang="en-US" sz="1600" i="1">
                <a:solidFill>
                  <a:srgbClr val="000000"/>
                </a:solidFill>
                <a:latin typeface="Gill Sans MT" pitchFamily="34" charset="0"/>
              </a:rPr>
              <a:t>A</a:t>
            </a:r>
            <a:r>
              <a:rPr kumimoji="0" lang="en-US" altLang="en-US" sz="1600" i="1" baseline="-25000">
                <a:solidFill>
                  <a:srgbClr val="000000"/>
                </a:solidFill>
                <a:latin typeface="Gill Sans MT" pitchFamily="34" charset="0"/>
              </a:rPr>
              <a:t>2</a:t>
            </a:r>
            <a:r>
              <a:rPr kumimoji="0" lang="en-US" altLang="en-US" sz="1600">
                <a:solidFill>
                  <a:srgbClr val="000000"/>
                </a:solidFill>
                <a:latin typeface="Gill Sans MT" pitchFamily="34" charset="0"/>
              </a:rPr>
              <a:t>| – |</a:t>
            </a:r>
            <a:r>
              <a:rPr kumimoji="0" lang="en-US" altLang="en-US" sz="1600" i="1">
                <a:solidFill>
                  <a:srgbClr val="000000"/>
                </a:solidFill>
                <a:latin typeface="Gill Sans MT" pitchFamily="34" charset="0"/>
              </a:rPr>
              <a:t>A</a:t>
            </a:r>
            <a:r>
              <a:rPr kumimoji="0" lang="en-US" altLang="en-US" sz="1600" i="1" baseline="-25000">
                <a:solidFill>
                  <a:srgbClr val="000000"/>
                </a:solidFill>
                <a:latin typeface="Gill Sans MT" pitchFamily="34" charset="0"/>
              </a:rPr>
              <a:t>1</a:t>
            </a:r>
            <a:r>
              <a:rPr kumimoji="0" lang="en-US" altLang="en-US" sz="160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kumimoji="0" lang="en-US" altLang="en-US" sz="1600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 sz="160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kumimoji="0" lang="en-US" altLang="en-US" sz="1600" i="1">
                <a:solidFill>
                  <a:srgbClr val="000000"/>
                </a:solidFill>
                <a:latin typeface="Gill Sans MT" pitchFamily="34" charset="0"/>
              </a:rPr>
              <a:t>A</a:t>
            </a:r>
            <a:r>
              <a:rPr kumimoji="0" lang="en-US" altLang="en-US" sz="1600" i="1" baseline="-25000">
                <a:solidFill>
                  <a:srgbClr val="000000"/>
                </a:solidFill>
                <a:latin typeface="Gill Sans MT" pitchFamily="34" charset="0"/>
              </a:rPr>
              <a:t>3</a:t>
            </a:r>
            <a:r>
              <a:rPr kumimoji="0" lang="en-US" altLang="en-US" sz="1600">
                <a:solidFill>
                  <a:srgbClr val="000000"/>
                </a:solidFill>
                <a:latin typeface="Gill Sans MT" pitchFamily="34" charset="0"/>
              </a:rPr>
              <a:t>| – |</a:t>
            </a:r>
            <a:r>
              <a:rPr kumimoji="0" lang="en-US" altLang="en-US" sz="1600" i="1">
                <a:solidFill>
                  <a:srgbClr val="000000"/>
                </a:solidFill>
                <a:latin typeface="Gill Sans MT" pitchFamily="34" charset="0"/>
              </a:rPr>
              <a:t>A</a:t>
            </a:r>
            <a:r>
              <a:rPr kumimoji="0" lang="en-US" altLang="en-US" sz="1600" i="1" baseline="-25000">
                <a:solidFill>
                  <a:srgbClr val="000000"/>
                </a:solidFill>
                <a:latin typeface="Gill Sans MT" pitchFamily="34" charset="0"/>
              </a:rPr>
              <a:t>2</a:t>
            </a:r>
            <a:r>
              <a:rPr kumimoji="0" lang="en-US" altLang="en-US" sz="160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kumimoji="0" lang="en-US" altLang="en-US" sz="1600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 sz="160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kumimoji="0" lang="en-US" altLang="en-US" sz="1600" i="1">
                <a:solidFill>
                  <a:srgbClr val="000000"/>
                </a:solidFill>
                <a:latin typeface="Gill Sans MT" pitchFamily="34" charset="0"/>
              </a:rPr>
              <a:t>A</a:t>
            </a:r>
            <a:r>
              <a:rPr kumimoji="0" lang="en-US" altLang="en-US" sz="1600" i="1" baseline="-25000">
                <a:solidFill>
                  <a:srgbClr val="000000"/>
                </a:solidFill>
                <a:latin typeface="Gill Sans MT" pitchFamily="34" charset="0"/>
              </a:rPr>
              <a:t>3</a:t>
            </a:r>
            <a:r>
              <a:rPr kumimoji="0" lang="en-US" altLang="en-US" sz="1600">
                <a:solidFill>
                  <a:srgbClr val="000000"/>
                </a:solidFill>
                <a:latin typeface="Gill Sans MT" pitchFamily="34" charset="0"/>
              </a:rPr>
              <a:t>|</a:t>
            </a:r>
          </a:p>
          <a:p>
            <a:pPr>
              <a:lnSpc>
                <a:spcPct val="150000"/>
              </a:lnSpc>
            </a:pPr>
            <a:r>
              <a:rPr kumimoji="0" lang="en-US" altLang="en-US" sz="1600">
                <a:solidFill>
                  <a:srgbClr val="000000"/>
                </a:solidFill>
                <a:latin typeface="Gill Sans MT" pitchFamily="34" charset="0"/>
              </a:rPr>
              <a:t>                        + |</a:t>
            </a:r>
            <a:r>
              <a:rPr kumimoji="0" lang="en-US" altLang="en-US" sz="1600" i="1">
                <a:solidFill>
                  <a:srgbClr val="000000"/>
                </a:solidFill>
                <a:latin typeface="Gill Sans MT" pitchFamily="34" charset="0"/>
              </a:rPr>
              <a:t>A</a:t>
            </a:r>
            <a:r>
              <a:rPr kumimoji="0" lang="en-US" altLang="en-US" sz="1600" i="1" baseline="-25000">
                <a:solidFill>
                  <a:srgbClr val="000000"/>
                </a:solidFill>
                <a:latin typeface="Gill Sans MT" pitchFamily="34" charset="0"/>
              </a:rPr>
              <a:t>1</a:t>
            </a:r>
            <a:r>
              <a:rPr kumimoji="0" lang="en-US" altLang="en-US" sz="160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kumimoji="0" lang="en-US" altLang="en-US" sz="1600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 sz="160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kumimoji="0" lang="en-US" altLang="en-US" sz="1600" i="1">
                <a:solidFill>
                  <a:srgbClr val="000000"/>
                </a:solidFill>
                <a:latin typeface="Gill Sans MT" pitchFamily="34" charset="0"/>
              </a:rPr>
              <a:t>A</a:t>
            </a:r>
            <a:r>
              <a:rPr kumimoji="0" lang="en-US" altLang="en-US" sz="1600" i="1" baseline="-25000">
                <a:solidFill>
                  <a:srgbClr val="000000"/>
                </a:solidFill>
                <a:latin typeface="Gill Sans MT" pitchFamily="34" charset="0"/>
              </a:rPr>
              <a:t>2</a:t>
            </a:r>
            <a:r>
              <a:rPr kumimoji="0" lang="en-US" altLang="en-US" sz="160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kumimoji="0" lang="en-US" altLang="en-US" sz="1600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 sz="160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kumimoji="0" lang="en-US" altLang="en-US" sz="1600" i="1">
                <a:solidFill>
                  <a:srgbClr val="000000"/>
                </a:solidFill>
                <a:latin typeface="Gill Sans MT" pitchFamily="34" charset="0"/>
              </a:rPr>
              <a:t>A</a:t>
            </a:r>
            <a:r>
              <a:rPr kumimoji="0" lang="en-US" altLang="en-US" sz="1600" i="1" baseline="-25000">
                <a:solidFill>
                  <a:srgbClr val="000000"/>
                </a:solidFill>
                <a:latin typeface="Gill Sans MT" pitchFamily="34" charset="0"/>
              </a:rPr>
              <a:t>3</a:t>
            </a:r>
            <a:r>
              <a:rPr kumimoji="0" lang="en-US" altLang="en-US" sz="1600">
                <a:solidFill>
                  <a:srgbClr val="000000"/>
                </a:solidFill>
                <a:latin typeface="Gill Sans MT" pitchFamily="34" charset="0"/>
              </a:rPr>
              <a:t>|</a:t>
            </a:r>
          </a:p>
        </p:txBody>
      </p:sp>
      <p:sp>
        <p:nvSpPr>
          <p:cNvPr id="55312" name="Text Box 16"/>
          <p:cNvSpPr txBox="1">
            <a:spLocks noChangeArrowheads="1"/>
          </p:cNvSpPr>
          <p:nvPr/>
        </p:nvSpPr>
        <p:spPr bwMode="auto">
          <a:xfrm>
            <a:off x="4284663" y="6092825"/>
            <a:ext cx="2090737" cy="376238"/>
          </a:xfrm>
          <a:prstGeom prst="rect">
            <a:avLst/>
          </a:prstGeom>
          <a:noFill/>
          <a:ln w="9525">
            <a:solidFill>
              <a:srgbClr val="66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= n(1-p</a:t>
            </a:r>
            <a:r>
              <a:rPr lang="en-US" altLang="zh-TW" baseline="-25000"/>
              <a:t>1</a:t>
            </a:r>
            <a:r>
              <a:rPr lang="en-US" altLang="zh-TW"/>
              <a:t>)(1-p</a:t>
            </a:r>
            <a:r>
              <a:rPr lang="en-US" altLang="zh-TW" baseline="-25000"/>
              <a:t>2</a:t>
            </a:r>
            <a:r>
              <a:rPr lang="en-US" altLang="zh-TW"/>
              <a:t>)(1-p</a:t>
            </a:r>
            <a:r>
              <a:rPr lang="en-US" altLang="zh-TW" baseline="-25000"/>
              <a:t>3</a:t>
            </a:r>
            <a:r>
              <a:rPr lang="en-US" altLang="zh-TW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11" grpId="0" animBg="1"/>
      <p:bldP spid="553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3419475" y="476250"/>
            <a:ext cx="2284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Euler Function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900113" y="1268413"/>
            <a:ext cx="7315200" cy="376237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Given a number n, how many numbers from 1 to n are relatively prime to n?</a:t>
            </a:r>
          </a:p>
        </p:txBody>
      </p:sp>
      <p:pic>
        <p:nvPicPr>
          <p:cNvPr id="56324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989138"/>
            <a:ext cx="5832475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755650" y="2557463"/>
            <a:ext cx="482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</a:t>
            </a:r>
          </a:p>
        </p:txBody>
      </p:sp>
      <p:pic>
        <p:nvPicPr>
          <p:cNvPr id="56326" name="Picture 6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2565400"/>
            <a:ext cx="2171700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755650" y="3068638"/>
            <a:ext cx="7061200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S be the set of numbers from 1 to n that are </a:t>
            </a:r>
            <a:r>
              <a:rPr lang="en-US" altLang="zh-TW">
                <a:solidFill>
                  <a:srgbClr val="A50021"/>
                </a:solidFill>
              </a:rPr>
              <a:t>not</a:t>
            </a:r>
            <a:r>
              <a:rPr lang="en-US" altLang="zh-TW"/>
              <a:t> relatively prime to n.</a:t>
            </a: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755650" y="3638550"/>
            <a:ext cx="50974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A</a:t>
            </a:r>
            <a:r>
              <a:rPr lang="en-US" altLang="zh-TW" baseline="-25000"/>
              <a:t>i</a:t>
            </a:r>
            <a:r>
              <a:rPr lang="en-US" altLang="zh-TW"/>
              <a:t> be the set of numbers that are a multiple of p</a:t>
            </a:r>
            <a:r>
              <a:rPr lang="en-US" altLang="zh-TW" baseline="-25000"/>
              <a:t>i</a:t>
            </a:r>
            <a:r>
              <a:rPr lang="en-US" altLang="zh-TW"/>
              <a:t>.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6011863" y="3644900"/>
            <a:ext cx="2301875" cy="37623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 = A</a:t>
            </a:r>
            <a:r>
              <a:rPr lang="en-US" altLang="zh-TW" baseline="-25000"/>
              <a:t>1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A</a:t>
            </a:r>
            <a:r>
              <a:rPr lang="en-US" altLang="zh-TW" baseline="-25000"/>
              <a:t>2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…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A</a:t>
            </a:r>
            <a:r>
              <a:rPr lang="en-US" altLang="zh-TW" baseline="-25000"/>
              <a:t>n</a:t>
            </a:r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755650" y="4149725"/>
            <a:ext cx="3286125" cy="514350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/>
              <a:t>|A</a:t>
            </a:r>
            <a:r>
              <a:rPr lang="en-US" altLang="zh-TW" baseline="-25000"/>
              <a:t>1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Å</a:t>
            </a:r>
            <a:r>
              <a:rPr lang="en-US" altLang="zh-TW"/>
              <a:t> A</a:t>
            </a:r>
            <a:r>
              <a:rPr lang="en-US" altLang="zh-TW" baseline="-25000"/>
              <a:t>2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Å</a:t>
            </a:r>
            <a:r>
              <a:rPr lang="en-US" altLang="zh-TW"/>
              <a:t> … </a:t>
            </a:r>
            <a:r>
              <a:rPr lang="en-US" altLang="zh-TW">
                <a:latin typeface="cmsy10" pitchFamily="34" charset="0"/>
              </a:rPr>
              <a:t>Å</a:t>
            </a:r>
            <a:r>
              <a:rPr lang="en-US" altLang="zh-TW"/>
              <a:t> A</a:t>
            </a:r>
            <a:r>
              <a:rPr lang="en-US" altLang="zh-TW" baseline="-25000"/>
              <a:t>k</a:t>
            </a:r>
            <a:r>
              <a:rPr lang="en-US" altLang="zh-TW"/>
              <a:t>| = n/p</a:t>
            </a:r>
            <a:r>
              <a:rPr lang="en-US" altLang="zh-TW" baseline="-25000"/>
              <a:t>1</a:t>
            </a:r>
            <a:r>
              <a:rPr lang="en-US" altLang="zh-TW"/>
              <a:t>p</a:t>
            </a:r>
            <a:r>
              <a:rPr lang="en-US" altLang="zh-TW" baseline="-25000"/>
              <a:t>2</a:t>
            </a:r>
            <a:r>
              <a:rPr lang="en-US" altLang="zh-TW"/>
              <a:t>…p</a:t>
            </a:r>
            <a:r>
              <a:rPr lang="en-US" altLang="zh-TW" baseline="-25000"/>
              <a:t>k</a:t>
            </a:r>
          </a:p>
        </p:txBody>
      </p:sp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3995738" y="4941888"/>
            <a:ext cx="4968875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r>
              <a:rPr kumimoji="0" lang="en-US" altLang="en-US" sz="1600">
                <a:latin typeface="Gill Sans MT" pitchFamily="34" charset="0"/>
              </a:rPr>
              <a:t>       sum of sizes of all single sets</a:t>
            </a:r>
          </a:p>
          <a:p>
            <a:r>
              <a:rPr kumimoji="0" lang="en-US" altLang="en-US" sz="1600">
                <a:latin typeface="Gill Sans MT" pitchFamily="34" charset="0"/>
              </a:rPr>
              <a:t>	–	sum of sizes of all 2-set intersections</a:t>
            </a:r>
          </a:p>
          <a:p>
            <a:r>
              <a:rPr kumimoji="0" lang="en-US" altLang="en-US" sz="1600">
                <a:latin typeface="Gill Sans MT" pitchFamily="34" charset="0"/>
              </a:rPr>
              <a:t>	+	sum of sizes of all 3-set intersections</a:t>
            </a:r>
          </a:p>
          <a:p>
            <a:r>
              <a:rPr kumimoji="0" lang="en-US" altLang="en-US" sz="1600">
                <a:latin typeface="Gill Sans MT" pitchFamily="34" charset="0"/>
              </a:rPr>
              <a:t>	–	sum of sizes of all 4-set intersections</a:t>
            </a:r>
          </a:p>
          <a:p>
            <a:r>
              <a:rPr kumimoji="0" lang="en-US" altLang="en-US" sz="1600">
                <a:latin typeface="Gill Sans MT" pitchFamily="34" charset="0"/>
              </a:rPr>
              <a:t>	…</a:t>
            </a:r>
          </a:p>
          <a:p>
            <a:r>
              <a:rPr kumimoji="0" lang="en-US" altLang="en-US" sz="1600">
                <a:latin typeface="Gill Sans MT" pitchFamily="34" charset="0"/>
              </a:rPr>
              <a:t>	+	(–1)</a:t>
            </a:r>
            <a:r>
              <a:rPr kumimoji="0" lang="en-US" altLang="en-US" sz="1600" i="1" baseline="30000">
                <a:latin typeface="Gill Sans MT" pitchFamily="34" charset="0"/>
              </a:rPr>
              <a:t>n</a:t>
            </a:r>
            <a:r>
              <a:rPr kumimoji="0" lang="en-US" altLang="en-US" sz="1600" baseline="30000">
                <a:latin typeface="Gill Sans MT" pitchFamily="34" charset="0"/>
              </a:rPr>
              <a:t>+1 </a:t>
            </a:r>
            <a:r>
              <a:rPr kumimoji="0" lang="en-US" altLang="en-US" sz="1600">
                <a:latin typeface="Gill Sans MT" pitchFamily="34" charset="0"/>
              </a:rPr>
              <a:t>× sum of sizes of intersections of </a:t>
            </a:r>
            <a:r>
              <a:rPr kumimoji="0" lang="en-US" altLang="en-US" sz="1600" i="1">
                <a:latin typeface="Gill Sans MT" pitchFamily="34" charset="0"/>
              </a:rPr>
              <a:t>n</a:t>
            </a:r>
            <a:r>
              <a:rPr kumimoji="0" lang="en-US" altLang="en-US" sz="1600">
                <a:latin typeface="Gill Sans MT" pitchFamily="34" charset="0"/>
              </a:rPr>
              <a:t> sets</a:t>
            </a:r>
          </a:p>
        </p:txBody>
      </p:sp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4572000" y="4365625"/>
            <a:ext cx="2806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2000">
                <a:solidFill>
                  <a:srgbClr val="000000"/>
                </a:solidFill>
              </a:rPr>
              <a:t>|A</a:t>
            </a:r>
            <a:r>
              <a:rPr kumimoji="0" lang="en-US" altLang="en-US" sz="2000" baseline="-25000">
                <a:solidFill>
                  <a:srgbClr val="000000"/>
                </a:solidFill>
              </a:rPr>
              <a:t>1</a:t>
            </a:r>
            <a:r>
              <a:rPr kumimoji="0" lang="en-US" altLang="en-US" sz="2000">
                <a:solidFill>
                  <a:srgbClr val="000000"/>
                </a:solidFill>
              </a:rPr>
              <a:t> </a:t>
            </a:r>
            <a:r>
              <a:rPr kumimoji="0" lang="en-US" altLang="en-US" sz="2000">
                <a:solidFill>
                  <a:srgbClr val="000000"/>
                </a:solidFill>
                <a:latin typeface="cmsy10" pitchFamily="34" charset="0"/>
              </a:rPr>
              <a:t>[</a:t>
            </a:r>
            <a:r>
              <a:rPr kumimoji="0" lang="en-US" altLang="en-US" sz="2000">
                <a:solidFill>
                  <a:srgbClr val="000000"/>
                </a:solidFill>
              </a:rPr>
              <a:t> A</a:t>
            </a:r>
            <a:r>
              <a:rPr kumimoji="0" lang="en-US" altLang="en-US" sz="2000" baseline="-25000">
                <a:solidFill>
                  <a:srgbClr val="000000"/>
                </a:solidFill>
              </a:rPr>
              <a:t>2</a:t>
            </a:r>
            <a:r>
              <a:rPr kumimoji="0" lang="en-US" altLang="en-US" sz="2000">
                <a:solidFill>
                  <a:srgbClr val="000000"/>
                </a:solidFill>
              </a:rPr>
              <a:t> </a:t>
            </a:r>
            <a:r>
              <a:rPr kumimoji="0" lang="en-US" altLang="en-US" sz="2000">
                <a:solidFill>
                  <a:srgbClr val="000000"/>
                </a:solidFill>
                <a:latin typeface="cmsy10" pitchFamily="34" charset="0"/>
              </a:rPr>
              <a:t>[</a:t>
            </a:r>
            <a:r>
              <a:rPr kumimoji="0" lang="en-US" altLang="en-US" sz="2000">
                <a:solidFill>
                  <a:srgbClr val="000000"/>
                </a:solidFill>
              </a:rPr>
              <a:t> A</a:t>
            </a:r>
            <a:r>
              <a:rPr kumimoji="0" lang="en-US" altLang="en-US" sz="2000" baseline="-25000">
                <a:solidFill>
                  <a:srgbClr val="000000"/>
                </a:solidFill>
              </a:rPr>
              <a:t>3</a:t>
            </a:r>
            <a:r>
              <a:rPr kumimoji="0" lang="en-US" altLang="en-US" sz="2000">
                <a:solidFill>
                  <a:srgbClr val="000000"/>
                </a:solidFill>
              </a:rPr>
              <a:t> </a:t>
            </a:r>
            <a:r>
              <a:rPr kumimoji="0" lang="en-US" altLang="en-US" sz="2000">
                <a:solidFill>
                  <a:srgbClr val="000000"/>
                </a:solidFill>
                <a:latin typeface="cmsy10" pitchFamily="34" charset="0"/>
              </a:rPr>
              <a:t>[</a:t>
            </a:r>
            <a:r>
              <a:rPr kumimoji="0" lang="en-US" altLang="en-US" sz="2000">
                <a:solidFill>
                  <a:srgbClr val="000000"/>
                </a:solidFill>
              </a:rPr>
              <a:t> … </a:t>
            </a:r>
            <a:r>
              <a:rPr kumimoji="0" lang="en-US" altLang="en-US" sz="2000">
                <a:solidFill>
                  <a:srgbClr val="000000"/>
                </a:solidFill>
                <a:latin typeface="cmsy10" pitchFamily="34" charset="0"/>
              </a:rPr>
              <a:t>[</a:t>
            </a:r>
            <a:r>
              <a:rPr kumimoji="0" lang="en-US" altLang="en-US" sz="2000">
                <a:solidFill>
                  <a:srgbClr val="000000"/>
                </a:solidFill>
              </a:rPr>
              <a:t> A</a:t>
            </a:r>
            <a:r>
              <a:rPr kumimoji="0" lang="en-US" altLang="en-US" sz="2000" baseline="-25000">
                <a:solidFill>
                  <a:srgbClr val="000000"/>
                </a:solidFill>
              </a:rPr>
              <a:t>n</a:t>
            </a:r>
            <a:r>
              <a:rPr kumimoji="0" lang="en-US" altLang="en-US" sz="2000">
                <a:solidFill>
                  <a:srgbClr val="000000"/>
                </a:solidFill>
              </a:rPr>
              <a:t>|</a:t>
            </a:r>
            <a:endParaRPr kumimoji="0" lang="en-US" altLang="zh-TW" sz="2000">
              <a:solidFill>
                <a:srgbClr val="000000"/>
              </a:solidFill>
            </a:endParaRPr>
          </a:p>
        </p:txBody>
      </p:sp>
      <p:sp>
        <p:nvSpPr>
          <p:cNvPr id="56333" name="Rectangle 13"/>
          <p:cNvSpPr>
            <a:spLocks noChangeArrowheads="1"/>
          </p:cNvSpPr>
          <p:nvPr/>
        </p:nvSpPr>
        <p:spPr bwMode="auto">
          <a:xfrm>
            <a:off x="4284663" y="4292600"/>
            <a:ext cx="4535487" cy="2303463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6" name="Rectangle 16"/>
          <p:cNvSpPr>
            <a:spLocks noChangeArrowheads="1"/>
          </p:cNvSpPr>
          <p:nvPr/>
        </p:nvSpPr>
        <p:spPr bwMode="auto">
          <a:xfrm>
            <a:off x="755650" y="4941888"/>
            <a:ext cx="2527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|S| = |A</a:t>
            </a:r>
            <a:r>
              <a:rPr lang="en-US" altLang="zh-TW" baseline="-25000"/>
              <a:t>1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A</a:t>
            </a:r>
            <a:r>
              <a:rPr lang="en-US" altLang="zh-TW" baseline="-25000"/>
              <a:t>2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…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A</a:t>
            </a:r>
            <a:r>
              <a:rPr lang="en-US" altLang="zh-TW" baseline="-25000"/>
              <a:t>n</a:t>
            </a:r>
            <a:r>
              <a:rPr lang="en-US" altLang="zh-TW"/>
              <a:t>|</a:t>
            </a:r>
          </a:p>
        </p:txBody>
      </p:sp>
      <p:sp>
        <p:nvSpPr>
          <p:cNvPr id="56337" name="Rectangle 17"/>
          <p:cNvSpPr>
            <a:spLocks noChangeArrowheads="1"/>
          </p:cNvSpPr>
          <p:nvPr/>
        </p:nvSpPr>
        <p:spPr bwMode="auto">
          <a:xfrm>
            <a:off x="1042988" y="6092825"/>
            <a:ext cx="2319337" cy="37623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= n(1-p</a:t>
            </a:r>
            <a:r>
              <a:rPr lang="en-US" altLang="zh-TW" baseline="-25000"/>
              <a:t>1</a:t>
            </a:r>
            <a:r>
              <a:rPr lang="en-US" altLang="zh-TW"/>
              <a:t>)(1-p</a:t>
            </a:r>
            <a:r>
              <a:rPr lang="en-US" altLang="zh-TW" baseline="-25000"/>
              <a:t>2</a:t>
            </a:r>
            <a:r>
              <a:rPr lang="en-US" altLang="zh-TW"/>
              <a:t>)…(1-p</a:t>
            </a:r>
            <a:r>
              <a:rPr lang="en-US" altLang="zh-TW" baseline="-25000"/>
              <a:t>n</a:t>
            </a:r>
            <a:r>
              <a:rPr lang="en-US" altLang="zh-TW"/>
              <a:t>)</a:t>
            </a:r>
          </a:p>
        </p:txBody>
      </p:sp>
      <p:sp>
        <p:nvSpPr>
          <p:cNvPr id="56338" name="Text Box 18"/>
          <p:cNvSpPr txBox="1">
            <a:spLocks noChangeArrowheads="1"/>
          </p:cNvSpPr>
          <p:nvPr/>
        </p:nvSpPr>
        <p:spPr bwMode="auto">
          <a:xfrm>
            <a:off x="1042988" y="5445125"/>
            <a:ext cx="1485900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calculations…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1" grpId="0"/>
      <p:bldP spid="56332" grpId="0"/>
      <p:bldP spid="56333" grpId="0" animBg="1"/>
      <p:bldP spid="56336" grpId="0"/>
      <p:bldP spid="56337" grpId="0" animBg="1"/>
      <p:bldP spid="5633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3314700" y="457200"/>
            <a:ext cx="2476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Quick Summary</a:t>
            </a:r>
          </a:p>
        </p:txBody>
      </p:sp>
      <p:sp>
        <p:nvSpPr>
          <p:cNvPr id="1043459" name="Text Box 3"/>
          <p:cNvSpPr txBox="1">
            <a:spLocks noChangeArrowheads="1"/>
          </p:cNvSpPr>
          <p:nvPr/>
        </p:nvSpPr>
        <p:spPr bwMode="auto">
          <a:xfrm>
            <a:off x="46038" y="1371600"/>
            <a:ext cx="8872537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</a:pPr>
            <a:r>
              <a:rPr lang="en-US" altLang="zh-TW"/>
              <a:t>We have studied how to determine the size of a set directly.</a:t>
            </a:r>
          </a:p>
          <a:p>
            <a:pPr eaLnBrk="1" hangingPunct="1">
              <a:buClr>
                <a:srgbClr val="A50021"/>
              </a:buClr>
            </a:pPr>
            <a:endParaRPr lang="en-US" altLang="zh-TW"/>
          </a:p>
          <a:p>
            <a:pPr eaLnBrk="1" hangingPunct="1">
              <a:buClr>
                <a:srgbClr val="A50021"/>
              </a:buClr>
            </a:pPr>
            <a:r>
              <a:rPr lang="en-US" altLang="zh-TW"/>
              <a:t>The basic rules are the sum rule, product rule, and the generalized product rule.</a:t>
            </a:r>
          </a:p>
          <a:p>
            <a:pPr eaLnBrk="1" hangingPunct="1">
              <a:buClr>
                <a:srgbClr val="A50021"/>
              </a:buClr>
            </a:pPr>
            <a:endParaRPr lang="en-US" altLang="zh-TW"/>
          </a:p>
          <a:p>
            <a:pPr eaLnBrk="1" hangingPunct="1">
              <a:buClr>
                <a:srgbClr val="A50021"/>
              </a:buClr>
            </a:pPr>
            <a:r>
              <a:rPr lang="en-US" altLang="zh-TW"/>
              <a:t>We apply these rules in counting permutations and combinations,</a:t>
            </a:r>
          </a:p>
          <a:p>
            <a:pPr eaLnBrk="1" hangingPunct="1">
              <a:buClr>
                <a:srgbClr val="A50021"/>
              </a:buClr>
            </a:pPr>
            <a:endParaRPr lang="en-US" altLang="zh-TW"/>
          </a:p>
          <a:p>
            <a:pPr eaLnBrk="1" hangingPunct="1">
              <a:buClr>
                <a:srgbClr val="A50021"/>
              </a:buClr>
            </a:pPr>
            <a:r>
              <a:rPr lang="en-US" altLang="zh-TW"/>
              <a:t>which are then used to count other objects like poker hands.</a:t>
            </a:r>
          </a:p>
          <a:p>
            <a:pPr eaLnBrk="1" hangingPunct="1">
              <a:buClr>
                <a:srgbClr val="A50021"/>
              </a:buClr>
            </a:pPr>
            <a:endParaRPr lang="en-US" altLang="zh-TW"/>
          </a:p>
          <a:p>
            <a:pPr eaLnBrk="1" hangingPunct="1">
              <a:buClr>
                <a:srgbClr val="A50021"/>
              </a:buClr>
            </a:pPr>
            <a:r>
              <a:rPr lang="en-US" altLang="zh-TW"/>
              <a:t>Then we prove the binomial theorem and study combinatorial proofs of identities.</a:t>
            </a:r>
          </a:p>
          <a:p>
            <a:pPr eaLnBrk="1" hangingPunct="1">
              <a:buClr>
                <a:srgbClr val="A50021"/>
              </a:buClr>
            </a:pPr>
            <a:endParaRPr lang="en-US" altLang="zh-TW"/>
          </a:p>
          <a:p>
            <a:pPr eaLnBrk="1" hangingPunct="1">
              <a:buClr>
                <a:srgbClr val="A50021"/>
              </a:buClr>
            </a:pPr>
            <a:r>
              <a:rPr lang="en-US" altLang="zh-TW"/>
              <a:t>Finally we learn the inclusion-exclusion principle and see some applications.</a:t>
            </a:r>
          </a:p>
          <a:p>
            <a:pPr eaLnBrk="1" hangingPunct="1">
              <a:buClr>
                <a:srgbClr val="A50021"/>
              </a:buClr>
            </a:pPr>
            <a:endParaRPr lang="en-US" altLang="zh-TW"/>
          </a:p>
          <a:p>
            <a:pPr eaLnBrk="1" hangingPunct="1">
              <a:buClr>
                <a:srgbClr val="A50021"/>
              </a:buClr>
            </a:pPr>
            <a:endParaRPr lang="en-US" altLang="zh-TW"/>
          </a:p>
          <a:p>
            <a:pPr eaLnBrk="1" hangingPunct="1">
              <a:buClr>
                <a:srgbClr val="A50021"/>
              </a:buClr>
            </a:pPr>
            <a:r>
              <a:rPr lang="en-US" altLang="zh-TW"/>
              <a:t>Later we will learn how to count “indirectly” by “mapping”.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fld id="{37D74E72-E32F-40C4-9ED9-6CC3C5345594}" type="slidenum">
              <a:rPr lang="en-US" altLang="zh-TW">
                <a:latin typeface="Arial" pitchFamily="34" charset="0"/>
              </a:rPr>
              <a:pPr eaLnBrk="1" hangingPunct="1"/>
              <a:t>25</a:t>
            </a:fld>
            <a:endParaRPr lang="en-US" altLang="zh-TW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46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1758950" y="1790700"/>
            <a:ext cx="5676900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Gill Sans MT" pitchFamily="34" charset="0"/>
              </a:rPr>
              <a:t>For two arbitrary sets </a:t>
            </a:r>
            <a:r>
              <a:rPr lang="en-US" altLang="en-US" sz="2400" i="1">
                <a:solidFill>
                  <a:srgbClr val="000000"/>
                </a:solidFill>
                <a:latin typeface="Gill Sans MT" pitchFamily="34" charset="0"/>
              </a:rPr>
              <a:t>A</a:t>
            </a:r>
            <a:r>
              <a:rPr lang="en-US" altLang="en-US" sz="2400">
                <a:solidFill>
                  <a:srgbClr val="000000"/>
                </a:solidFill>
                <a:latin typeface="Gill Sans MT" pitchFamily="34" charset="0"/>
              </a:rPr>
              <a:t> and </a:t>
            </a:r>
            <a:r>
              <a:rPr lang="en-US" altLang="en-US" sz="2400" i="1">
                <a:solidFill>
                  <a:srgbClr val="000000"/>
                </a:solidFill>
                <a:latin typeface="Gill Sans MT" pitchFamily="34" charset="0"/>
              </a:rPr>
              <a:t>B</a:t>
            </a:r>
            <a:r>
              <a:rPr lang="en-US" altLang="en-US" sz="2400">
                <a:solidFill>
                  <a:srgbClr val="000000"/>
                </a:solidFill>
                <a:latin typeface="Gill Sans MT" pitchFamily="34" charset="0"/>
              </a:rPr>
              <a:t> </a:t>
            </a:r>
            <a:endParaRPr lang="en-US" altLang="en-US" sz="2400" i="1">
              <a:solidFill>
                <a:srgbClr val="000000"/>
              </a:solidFill>
              <a:latin typeface="Gill Sans MT" pitchFamily="34" charset="0"/>
            </a:endParaRPr>
          </a:p>
        </p:txBody>
      </p:sp>
      <p:graphicFrame>
        <p:nvGraphicFramePr>
          <p:cNvPr id="33804" name="Object 12"/>
          <p:cNvGraphicFramePr>
            <a:graphicFrameLocks noChangeAspect="1"/>
          </p:cNvGraphicFramePr>
          <p:nvPr/>
        </p:nvGraphicFramePr>
        <p:xfrm>
          <a:off x="1187450" y="2492375"/>
          <a:ext cx="6745288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4" name="Equation" r:id="rId3" imgW="1854000" imgH="203040" progId="Equation.3">
                  <p:embed/>
                </p:oleObj>
              </mc:Choice>
              <mc:Fallback>
                <p:oleObj name="Equation" r:id="rId3" imgW="1854000" imgH="2030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2492375"/>
                        <a:ext cx="6745288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1143000" y="1758950"/>
            <a:ext cx="6858000" cy="1536700"/>
          </a:xfrm>
          <a:prstGeom prst="rect">
            <a:avLst/>
          </a:prstGeom>
          <a:noFill/>
          <a:ln w="38100">
            <a:solidFill>
              <a:srgbClr val="FF00FF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3276600" y="3548063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2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5416550" y="3548063"/>
            <a:ext cx="339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2400" i="1">
                <a:solidFill>
                  <a:srgbClr val="000000"/>
                </a:solidFill>
              </a:rPr>
              <a:t>B</a:t>
            </a:r>
          </a:p>
        </p:txBody>
      </p:sp>
      <p:grpSp>
        <p:nvGrpSpPr>
          <p:cNvPr id="33808" name="Group 16"/>
          <p:cNvGrpSpPr>
            <a:grpSpLocks/>
          </p:cNvGrpSpPr>
          <p:nvPr/>
        </p:nvGrpSpPr>
        <p:grpSpPr bwMode="auto">
          <a:xfrm>
            <a:off x="3276600" y="4025900"/>
            <a:ext cx="2603500" cy="1638300"/>
            <a:chOff x="2040" y="2288"/>
            <a:chExt cx="1640" cy="1032"/>
          </a:xfrm>
        </p:grpSpPr>
        <p:sp>
          <p:nvSpPr>
            <p:cNvPr id="33809" name="Oval 17"/>
            <p:cNvSpPr>
              <a:spLocks noChangeArrowheads="1"/>
            </p:cNvSpPr>
            <p:nvPr/>
          </p:nvSpPr>
          <p:spPr bwMode="auto">
            <a:xfrm>
              <a:off x="2040" y="2288"/>
              <a:ext cx="1016" cy="1032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en-US" alt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33810" name="Oval 18"/>
            <p:cNvSpPr>
              <a:spLocks noChangeArrowheads="1"/>
            </p:cNvSpPr>
            <p:nvPr/>
          </p:nvSpPr>
          <p:spPr bwMode="auto">
            <a:xfrm>
              <a:off x="2664" y="2288"/>
              <a:ext cx="1016" cy="1032"/>
            </a:xfrm>
            <a:prstGeom prst="ellipse">
              <a:avLst/>
            </a:prstGeom>
            <a:solidFill>
              <a:srgbClr val="CC0000">
                <a:alpha val="50000"/>
              </a:srgbClr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en-US" altLang="en-US" sz="2400">
                <a:solidFill>
                  <a:schemeClr val="accent2"/>
                </a:solidFill>
              </a:endParaRPr>
            </a:p>
          </p:txBody>
        </p:sp>
      </p:grp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2568575" y="476250"/>
            <a:ext cx="4019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Inclusion-Exclusion (2 sets)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2555875" y="476250"/>
            <a:ext cx="4019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Inclusion-Exclusion (2 sets)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323850" y="1268413"/>
            <a:ext cx="8442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S be the set of integers from 1 through 1000 that are multiples of 3 or multiples of 5.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323850" y="1844675"/>
            <a:ext cx="6362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A be the set of integers from 1 to 1000 that are multiples of 3.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323850" y="2420938"/>
            <a:ext cx="63388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B be the set of integers from 1 to 1000 that are multiples of 5.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5219700" y="3527425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2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7594600" y="3575050"/>
            <a:ext cx="339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2400" i="1">
                <a:solidFill>
                  <a:srgbClr val="000000"/>
                </a:solidFill>
              </a:rPr>
              <a:t>B</a:t>
            </a:r>
          </a:p>
        </p:txBody>
      </p:sp>
      <p:grpSp>
        <p:nvGrpSpPr>
          <p:cNvPr id="34826" name="Group 10"/>
          <p:cNvGrpSpPr>
            <a:grpSpLocks/>
          </p:cNvGrpSpPr>
          <p:nvPr/>
        </p:nvGrpSpPr>
        <p:grpSpPr bwMode="auto">
          <a:xfrm>
            <a:off x="5670550" y="3213100"/>
            <a:ext cx="1871663" cy="1131888"/>
            <a:chOff x="2040" y="2288"/>
            <a:chExt cx="1640" cy="1032"/>
          </a:xfrm>
        </p:grpSpPr>
        <p:sp>
          <p:nvSpPr>
            <p:cNvPr id="34827" name="Oval 11"/>
            <p:cNvSpPr>
              <a:spLocks noChangeArrowheads="1"/>
            </p:cNvSpPr>
            <p:nvPr/>
          </p:nvSpPr>
          <p:spPr bwMode="auto">
            <a:xfrm>
              <a:off x="2040" y="2288"/>
              <a:ext cx="1016" cy="1032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en-US" alt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34828" name="Oval 12"/>
            <p:cNvSpPr>
              <a:spLocks noChangeArrowheads="1"/>
            </p:cNvSpPr>
            <p:nvPr/>
          </p:nvSpPr>
          <p:spPr bwMode="auto">
            <a:xfrm>
              <a:off x="2664" y="2288"/>
              <a:ext cx="1016" cy="1032"/>
            </a:xfrm>
            <a:prstGeom prst="ellipse">
              <a:avLst/>
            </a:prstGeom>
            <a:solidFill>
              <a:srgbClr val="CC0000">
                <a:alpha val="50000"/>
              </a:srgbClr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en-US" altLang="en-US" sz="2400">
                <a:solidFill>
                  <a:schemeClr val="accent2"/>
                </a:solidFill>
              </a:endParaRPr>
            </a:p>
          </p:txBody>
        </p:sp>
      </p:grp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900113" y="3429000"/>
            <a:ext cx="3889375" cy="78898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It is clear that S is the union of A and B,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but notice that A and B are not disjoint.</a:t>
            </a: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468313" y="4581525"/>
            <a:ext cx="1952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|A| = 1000/3 = 333</a:t>
            </a:r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2867025" y="4581525"/>
            <a:ext cx="19923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|B| = 1000/5 = 200 </a:t>
            </a:r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468313" y="5157788"/>
            <a:ext cx="792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 </a:t>
            </a:r>
            <a:r>
              <a:rPr lang="en-US" altLang="zh-TW">
                <a:latin typeface="cmsy10" pitchFamily="34" charset="0"/>
              </a:rPr>
              <a:t>Å</a:t>
            </a:r>
            <a:r>
              <a:rPr lang="en-US" altLang="zh-TW"/>
              <a:t> B is the set of integers that are multiples of 15, and so |A </a:t>
            </a:r>
            <a:r>
              <a:rPr lang="en-US" altLang="zh-TW">
                <a:latin typeface="cmsy10" pitchFamily="34" charset="0"/>
              </a:rPr>
              <a:t>Å</a:t>
            </a:r>
            <a:r>
              <a:rPr lang="en-US" altLang="zh-TW"/>
              <a:t> B| = 1000/15 = 66 </a:t>
            </a:r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539750" y="5805488"/>
            <a:ext cx="75041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So, by the inclusion-exclusion principle, we have |S| = |A| + |B| - |A </a:t>
            </a:r>
            <a:r>
              <a:rPr lang="en-US" altLang="zh-TW">
                <a:latin typeface="cmsy10" pitchFamily="34" charset="0"/>
              </a:rPr>
              <a:t>Å</a:t>
            </a:r>
            <a:r>
              <a:rPr lang="en-US" altLang="zh-TW"/>
              <a:t> B| = 467.</a:t>
            </a:r>
          </a:p>
        </p:txBody>
      </p:sp>
      <p:sp>
        <p:nvSpPr>
          <p:cNvPr id="34834" name="Line 18"/>
          <p:cNvSpPr>
            <a:spLocks noChangeShapeType="1"/>
          </p:cNvSpPr>
          <p:nvPr/>
        </p:nvSpPr>
        <p:spPr bwMode="auto">
          <a:xfrm flipV="1">
            <a:off x="5148263" y="3933825"/>
            <a:ext cx="1439862" cy="1150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/>
      <p:bldP spid="34823" grpId="0"/>
      <p:bldP spid="34824" grpId="0"/>
      <p:bldP spid="34825" grpId="0"/>
      <p:bldP spid="34829" grpId="0" animBg="1"/>
      <p:bldP spid="34830" grpId="0"/>
      <p:bldP spid="34831" grpId="0"/>
      <p:bldP spid="34832" grpId="0"/>
      <p:bldP spid="34833" grpId="0"/>
      <p:bldP spid="348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2686050" y="4208463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2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6000750" y="4208463"/>
            <a:ext cx="339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2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4330700" y="6240463"/>
            <a:ext cx="352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2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1752600" y="1541463"/>
            <a:ext cx="5665788" cy="1590675"/>
          </a:xfrm>
          <a:prstGeom prst="rect">
            <a:avLst/>
          </a:prstGeom>
          <a:noFill/>
          <a:ln w="38100">
            <a:solidFill>
              <a:srgbClr val="FF9933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743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>
              <a:tabLst>
                <a:tab pos="2743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>
              <a:tabLst>
                <a:tab pos="2743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>
              <a:tabLst>
                <a:tab pos="2743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>
              <a:tabLst>
                <a:tab pos="2743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743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743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743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743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r>
              <a:rPr kumimoji="0" lang="en-US" altLang="en-US" sz="2400">
                <a:solidFill>
                  <a:srgbClr val="000000"/>
                </a:solidFill>
                <a:latin typeface="Gill Sans MT" pitchFamily="34" charset="0"/>
              </a:rPr>
              <a:t>|</a:t>
            </a:r>
            <a:r>
              <a:rPr kumimoji="0" lang="en-US" altLang="en-US" sz="2400" i="1">
                <a:solidFill>
                  <a:srgbClr val="000000"/>
                </a:solidFill>
                <a:latin typeface="Gill Sans MT" pitchFamily="34" charset="0"/>
              </a:rPr>
              <a:t>A </a:t>
            </a:r>
            <a:r>
              <a:rPr kumimoji="0" lang="en-US" altLang="en-US" sz="2400">
                <a:solidFill>
                  <a:srgbClr val="000000"/>
                </a:solidFill>
                <a:latin typeface="cmsy10" pitchFamily="34" charset="0"/>
              </a:rPr>
              <a:t>[</a:t>
            </a:r>
            <a:r>
              <a:rPr kumimoji="0" lang="en-US" altLang="en-US" sz="240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kumimoji="0" lang="en-US" altLang="en-US" sz="2400" i="1">
                <a:solidFill>
                  <a:srgbClr val="000000"/>
                </a:solidFill>
                <a:latin typeface="Gill Sans MT" pitchFamily="34" charset="0"/>
              </a:rPr>
              <a:t>B </a:t>
            </a:r>
            <a:r>
              <a:rPr kumimoji="0" lang="en-US" altLang="en-US" sz="2400">
                <a:solidFill>
                  <a:srgbClr val="000000"/>
                </a:solidFill>
                <a:latin typeface="cmsy10" pitchFamily="34" charset="0"/>
              </a:rPr>
              <a:t>[</a:t>
            </a:r>
            <a:r>
              <a:rPr kumimoji="0" lang="en-US" altLang="en-US" sz="240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kumimoji="0" lang="en-US" altLang="en-US" sz="2400" i="1">
                <a:solidFill>
                  <a:srgbClr val="000000"/>
                </a:solidFill>
                <a:latin typeface="Gill Sans MT" pitchFamily="34" charset="0"/>
              </a:rPr>
              <a:t>C</a:t>
            </a:r>
            <a:r>
              <a:rPr kumimoji="0" lang="en-US" altLang="en-US" sz="2400">
                <a:solidFill>
                  <a:srgbClr val="000000"/>
                </a:solidFill>
                <a:latin typeface="Gill Sans MT" pitchFamily="34" charset="0"/>
              </a:rPr>
              <a:t>| = |</a:t>
            </a:r>
            <a:r>
              <a:rPr kumimoji="0" lang="en-US" altLang="en-US" sz="2400" i="1">
                <a:solidFill>
                  <a:srgbClr val="000000"/>
                </a:solidFill>
                <a:latin typeface="Gill Sans MT" pitchFamily="34" charset="0"/>
              </a:rPr>
              <a:t>A</a:t>
            </a:r>
            <a:r>
              <a:rPr kumimoji="0" lang="en-US" altLang="en-US" sz="2400">
                <a:solidFill>
                  <a:srgbClr val="000000"/>
                </a:solidFill>
                <a:latin typeface="Gill Sans MT" pitchFamily="34" charset="0"/>
              </a:rPr>
              <a:t>| + |</a:t>
            </a:r>
            <a:r>
              <a:rPr kumimoji="0" lang="en-US" altLang="en-US" sz="2400" i="1">
                <a:solidFill>
                  <a:srgbClr val="000000"/>
                </a:solidFill>
                <a:latin typeface="Gill Sans MT" pitchFamily="34" charset="0"/>
              </a:rPr>
              <a:t>B</a:t>
            </a:r>
            <a:r>
              <a:rPr kumimoji="0" lang="en-US" altLang="en-US" sz="2400">
                <a:solidFill>
                  <a:srgbClr val="000000"/>
                </a:solidFill>
                <a:latin typeface="Gill Sans MT" pitchFamily="34" charset="0"/>
              </a:rPr>
              <a:t>| + |</a:t>
            </a:r>
            <a:r>
              <a:rPr kumimoji="0" lang="en-US" altLang="en-US" sz="2400" i="1">
                <a:solidFill>
                  <a:srgbClr val="000000"/>
                </a:solidFill>
                <a:latin typeface="Gill Sans MT" pitchFamily="34" charset="0"/>
              </a:rPr>
              <a:t>C</a:t>
            </a:r>
            <a:r>
              <a:rPr kumimoji="0" lang="en-US" altLang="en-US" sz="2400">
                <a:solidFill>
                  <a:srgbClr val="000000"/>
                </a:solidFill>
                <a:latin typeface="Gill Sans MT" pitchFamily="34" charset="0"/>
              </a:rPr>
              <a:t>|</a:t>
            </a:r>
          </a:p>
          <a:p>
            <a:pPr>
              <a:lnSpc>
                <a:spcPct val="150000"/>
              </a:lnSpc>
            </a:pPr>
            <a:r>
              <a:rPr kumimoji="0" lang="en-US" altLang="en-US" sz="2400">
                <a:solidFill>
                  <a:srgbClr val="000000"/>
                </a:solidFill>
                <a:latin typeface="Gill Sans MT" pitchFamily="34" charset="0"/>
              </a:rPr>
              <a:t>                        – |</a:t>
            </a:r>
            <a:r>
              <a:rPr kumimoji="0" lang="en-US" altLang="en-US" sz="2400" i="1">
                <a:solidFill>
                  <a:srgbClr val="000000"/>
                </a:solidFill>
                <a:latin typeface="Gill Sans MT" pitchFamily="34" charset="0"/>
              </a:rPr>
              <a:t>A</a:t>
            </a:r>
            <a:r>
              <a:rPr kumimoji="0" lang="en-US" altLang="en-US" sz="240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kumimoji="0" lang="en-US" altLang="en-US" sz="2400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 sz="240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kumimoji="0" lang="en-US" altLang="en-US" sz="2400" i="1">
                <a:solidFill>
                  <a:srgbClr val="000000"/>
                </a:solidFill>
                <a:latin typeface="Gill Sans MT" pitchFamily="34" charset="0"/>
              </a:rPr>
              <a:t>B</a:t>
            </a:r>
            <a:r>
              <a:rPr kumimoji="0" lang="en-US" altLang="en-US" sz="2400">
                <a:solidFill>
                  <a:srgbClr val="000000"/>
                </a:solidFill>
                <a:latin typeface="Gill Sans MT" pitchFamily="34" charset="0"/>
              </a:rPr>
              <a:t>| – |</a:t>
            </a:r>
            <a:r>
              <a:rPr kumimoji="0" lang="en-US" altLang="en-US" sz="2400" i="1">
                <a:solidFill>
                  <a:srgbClr val="000000"/>
                </a:solidFill>
                <a:latin typeface="Gill Sans MT" pitchFamily="34" charset="0"/>
              </a:rPr>
              <a:t>A</a:t>
            </a:r>
            <a:r>
              <a:rPr kumimoji="0" lang="en-US" altLang="en-US" sz="240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kumimoji="0" lang="en-US" altLang="en-US" sz="2400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 sz="240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kumimoji="0" lang="en-US" altLang="en-US" sz="2400" i="1">
                <a:solidFill>
                  <a:srgbClr val="000000"/>
                </a:solidFill>
                <a:latin typeface="Gill Sans MT" pitchFamily="34" charset="0"/>
              </a:rPr>
              <a:t>C</a:t>
            </a:r>
            <a:r>
              <a:rPr kumimoji="0" lang="en-US" altLang="en-US" sz="2400">
                <a:solidFill>
                  <a:srgbClr val="000000"/>
                </a:solidFill>
                <a:latin typeface="Gill Sans MT" pitchFamily="34" charset="0"/>
              </a:rPr>
              <a:t>| – |</a:t>
            </a:r>
            <a:r>
              <a:rPr kumimoji="0" lang="en-US" altLang="en-US" sz="2400" i="1">
                <a:solidFill>
                  <a:srgbClr val="000000"/>
                </a:solidFill>
                <a:latin typeface="Gill Sans MT" pitchFamily="34" charset="0"/>
              </a:rPr>
              <a:t>B</a:t>
            </a:r>
            <a:r>
              <a:rPr kumimoji="0" lang="en-US" altLang="en-US" sz="240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kumimoji="0" lang="en-US" altLang="en-US" sz="2400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 sz="240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kumimoji="0" lang="en-US" altLang="en-US" sz="2400" i="1">
                <a:solidFill>
                  <a:srgbClr val="000000"/>
                </a:solidFill>
                <a:latin typeface="Gill Sans MT" pitchFamily="34" charset="0"/>
              </a:rPr>
              <a:t>C</a:t>
            </a:r>
            <a:r>
              <a:rPr kumimoji="0" lang="en-US" altLang="en-US" sz="2400">
                <a:solidFill>
                  <a:srgbClr val="000000"/>
                </a:solidFill>
                <a:latin typeface="Gill Sans MT" pitchFamily="34" charset="0"/>
              </a:rPr>
              <a:t>|</a:t>
            </a:r>
          </a:p>
          <a:p>
            <a:pPr>
              <a:lnSpc>
                <a:spcPct val="150000"/>
              </a:lnSpc>
            </a:pPr>
            <a:r>
              <a:rPr kumimoji="0" lang="en-US" altLang="en-US" sz="2400">
                <a:solidFill>
                  <a:srgbClr val="000000"/>
                </a:solidFill>
                <a:latin typeface="Gill Sans MT" pitchFamily="34" charset="0"/>
              </a:rPr>
              <a:t>                        + |</a:t>
            </a:r>
            <a:r>
              <a:rPr kumimoji="0" lang="en-US" altLang="en-US" sz="2400" i="1">
                <a:solidFill>
                  <a:srgbClr val="000000"/>
                </a:solidFill>
                <a:latin typeface="Gill Sans MT" pitchFamily="34" charset="0"/>
              </a:rPr>
              <a:t>A</a:t>
            </a:r>
            <a:r>
              <a:rPr kumimoji="0" lang="en-US" altLang="en-US" sz="240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kumimoji="0" lang="en-US" altLang="en-US" sz="2400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 sz="240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kumimoji="0" lang="en-US" altLang="en-US" sz="2400" i="1">
                <a:solidFill>
                  <a:srgbClr val="000000"/>
                </a:solidFill>
                <a:latin typeface="Gill Sans MT" pitchFamily="34" charset="0"/>
              </a:rPr>
              <a:t>B</a:t>
            </a:r>
            <a:r>
              <a:rPr kumimoji="0" lang="en-US" altLang="en-US" sz="240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kumimoji="0" lang="en-US" altLang="en-US" sz="2400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 sz="240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kumimoji="0" lang="en-US" altLang="en-US" sz="2400" i="1">
                <a:solidFill>
                  <a:srgbClr val="000000"/>
                </a:solidFill>
                <a:latin typeface="Gill Sans MT" pitchFamily="34" charset="0"/>
              </a:rPr>
              <a:t>C</a:t>
            </a:r>
            <a:r>
              <a:rPr kumimoji="0" lang="en-US" altLang="en-US" sz="2400">
                <a:solidFill>
                  <a:srgbClr val="000000"/>
                </a:solidFill>
                <a:latin typeface="Gill Sans MT" pitchFamily="34" charset="0"/>
              </a:rPr>
              <a:t>|</a:t>
            </a:r>
          </a:p>
        </p:txBody>
      </p:sp>
      <p:grpSp>
        <p:nvGrpSpPr>
          <p:cNvPr id="35856" name="Group 16"/>
          <p:cNvGrpSpPr>
            <a:grpSpLocks/>
          </p:cNvGrpSpPr>
          <p:nvPr/>
        </p:nvGrpSpPr>
        <p:grpSpPr bwMode="auto">
          <a:xfrm>
            <a:off x="3276600" y="3543300"/>
            <a:ext cx="2590800" cy="2552700"/>
            <a:chOff x="1984" y="2232"/>
            <a:chExt cx="1632" cy="1608"/>
          </a:xfrm>
        </p:grpSpPr>
        <p:sp>
          <p:nvSpPr>
            <p:cNvPr id="35857" name="Oval 17"/>
            <p:cNvSpPr>
              <a:spLocks noChangeArrowheads="1"/>
            </p:cNvSpPr>
            <p:nvPr/>
          </p:nvSpPr>
          <p:spPr bwMode="auto">
            <a:xfrm>
              <a:off x="1984" y="2240"/>
              <a:ext cx="1016" cy="1032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en-US" alt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35858" name="Oval 18"/>
            <p:cNvSpPr>
              <a:spLocks noChangeArrowheads="1"/>
            </p:cNvSpPr>
            <p:nvPr/>
          </p:nvSpPr>
          <p:spPr bwMode="auto">
            <a:xfrm>
              <a:off x="2292" y="2808"/>
              <a:ext cx="1016" cy="103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9" name="Oval 19"/>
            <p:cNvSpPr>
              <a:spLocks noChangeArrowheads="1"/>
            </p:cNvSpPr>
            <p:nvPr/>
          </p:nvSpPr>
          <p:spPr bwMode="auto">
            <a:xfrm>
              <a:off x="1984" y="2248"/>
              <a:ext cx="1016" cy="1032"/>
            </a:xfrm>
            <a:prstGeom prst="ellipse">
              <a:avLst/>
            </a:prstGeom>
            <a:solidFill>
              <a:srgbClr val="33CCFF">
                <a:alpha val="50000"/>
              </a:srgbClr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en-US" alt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35860" name="Oval 20"/>
            <p:cNvSpPr>
              <a:spLocks noChangeArrowheads="1"/>
            </p:cNvSpPr>
            <p:nvPr/>
          </p:nvSpPr>
          <p:spPr bwMode="auto">
            <a:xfrm>
              <a:off x="2600" y="2232"/>
              <a:ext cx="1016" cy="1032"/>
            </a:xfrm>
            <a:prstGeom prst="ellipse">
              <a:avLst/>
            </a:prstGeom>
            <a:solidFill>
              <a:srgbClr val="CC0000">
                <a:alpha val="50000"/>
              </a:srgbClr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en-US" altLang="en-US" sz="2400">
                <a:solidFill>
                  <a:schemeClr val="accent2"/>
                </a:solidFill>
              </a:endParaRPr>
            </a:p>
          </p:txBody>
        </p:sp>
      </p:grpSp>
      <p:sp>
        <p:nvSpPr>
          <p:cNvPr id="35861" name="Text Box 21"/>
          <p:cNvSpPr txBox="1">
            <a:spLocks noChangeArrowheads="1"/>
          </p:cNvSpPr>
          <p:nvPr/>
        </p:nvSpPr>
        <p:spPr bwMode="auto">
          <a:xfrm>
            <a:off x="2555875" y="476250"/>
            <a:ext cx="4019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Inclusion-Exclusion (3 sets)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2555875" y="450850"/>
            <a:ext cx="4019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Inclusion-Exclusion (3 sets)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796925" y="1368425"/>
            <a:ext cx="27670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From a total of 50 students: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5445125" y="1268413"/>
            <a:ext cx="3014663" cy="284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30 know Java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18 know C++</a:t>
            </a:r>
          </a:p>
          <a:p>
            <a:pPr>
              <a:lnSpc>
                <a:spcPct val="150000"/>
              </a:lnSpc>
            </a:pPr>
            <a:r>
              <a:rPr lang="en-US" altLang="zh-TW"/>
              <a:t>26 know C#</a:t>
            </a:r>
          </a:p>
          <a:p>
            <a:pPr>
              <a:lnSpc>
                <a:spcPct val="150000"/>
              </a:lnSpc>
            </a:pPr>
            <a:r>
              <a:rPr lang="en-US" altLang="zh-TW"/>
              <a:t>9 know both Java and C++</a:t>
            </a:r>
          </a:p>
          <a:p>
            <a:pPr>
              <a:lnSpc>
                <a:spcPct val="150000"/>
              </a:lnSpc>
            </a:pPr>
            <a:r>
              <a:rPr lang="en-US" altLang="zh-TW"/>
              <a:t>16 know both Java and C#</a:t>
            </a:r>
          </a:p>
          <a:p>
            <a:pPr>
              <a:lnSpc>
                <a:spcPct val="150000"/>
              </a:lnSpc>
            </a:pPr>
            <a:r>
              <a:rPr lang="en-US" altLang="zh-TW"/>
              <a:t>8 know both C++ and C#</a:t>
            </a:r>
          </a:p>
          <a:p>
            <a:pPr>
              <a:lnSpc>
                <a:spcPct val="150000"/>
              </a:lnSpc>
            </a:pPr>
            <a:r>
              <a:rPr lang="en-US" altLang="zh-TW"/>
              <a:t>47 know at least one language.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912813" y="2492375"/>
            <a:ext cx="2382837" cy="925513"/>
          </a:xfrm>
          <a:prstGeom prst="rect">
            <a:avLst/>
          </a:prstGeom>
          <a:solidFill>
            <a:srgbClr val="FFFF66"/>
          </a:solidFill>
          <a:ln w="9525">
            <a:solidFill>
              <a:srgbClr val="3333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many know none?</a:t>
            </a:r>
          </a:p>
          <a:p>
            <a:endParaRPr lang="en-US" altLang="zh-TW"/>
          </a:p>
          <a:p>
            <a:r>
              <a:rPr lang="en-US" altLang="zh-TW"/>
              <a:t>How many know all?</a:t>
            </a: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1187450" y="4630738"/>
            <a:ext cx="6697663" cy="376237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>
                <a:solidFill>
                  <a:srgbClr val="000000"/>
                </a:solidFill>
              </a:rPr>
              <a:t>|</a:t>
            </a:r>
            <a:r>
              <a:rPr kumimoji="0" lang="en-US" altLang="en-US" i="1">
                <a:solidFill>
                  <a:srgbClr val="000000"/>
                </a:solidFill>
              </a:rPr>
              <a:t>A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>
                <a:solidFill>
                  <a:srgbClr val="000000"/>
                </a:solidFill>
                <a:latin typeface="cmsy10" pitchFamily="34" charset="0"/>
              </a:rPr>
              <a:t>[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 i="1">
                <a:solidFill>
                  <a:srgbClr val="000000"/>
                </a:solidFill>
              </a:rPr>
              <a:t>B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>
                <a:solidFill>
                  <a:srgbClr val="000000"/>
                </a:solidFill>
                <a:latin typeface="cmsy10" pitchFamily="34" charset="0"/>
              </a:rPr>
              <a:t>[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 i="1">
                <a:solidFill>
                  <a:srgbClr val="000000"/>
                </a:solidFill>
              </a:rPr>
              <a:t>C</a:t>
            </a:r>
            <a:r>
              <a:rPr kumimoji="0" lang="en-US" altLang="en-US">
                <a:solidFill>
                  <a:srgbClr val="000000"/>
                </a:solidFill>
              </a:rPr>
              <a:t>| = |</a:t>
            </a:r>
            <a:r>
              <a:rPr kumimoji="0" lang="en-US" altLang="en-US" i="1">
                <a:solidFill>
                  <a:srgbClr val="000000"/>
                </a:solidFill>
              </a:rPr>
              <a:t>A</a:t>
            </a:r>
            <a:r>
              <a:rPr kumimoji="0" lang="en-US" altLang="en-US">
                <a:solidFill>
                  <a:srgbClr val="000000"/>
                </a:solidFill>
              </a:rPr>
              <a:t>| + |</a:t>
            </a:r>
            <a:r>
              <a:rPr kumimoji="0" lang="en-US" altLang="en-US" i="1">
                <a:solidFill>
                  <a:srgbClr val="000000"/>
                </a:solidFill>
              </a:rPr>
              <a:t>B</a:t>
            </a:r>
            <a:r>
              <a:rPr kumimoji="0" lang="en-US" altLang="en-US">
                <a:solidFill>
                  <a:srgbClr val="000000"/>
                </a:solidFill>
              </a:rPr>
              <a:t>| + |</a:t>
            </a:r>
            <a:r>
              <a:rPr kumimoji="0" lang="en-US" altLang="en-US" i="1">
                <a:solidFill>
                  <a:srgbClr val="000000"/>
                </a:solidFill>
              </a:rPr>
              <a:t>C</a:t>
            </a:r>
            <a:r>
              <a:rPr kumimoji="0" lang="en-US" altLang="en-US">
                <a:solidFill>
                  <a:srgbClr val="000000"/>
                </a:solidFill>
              </a:rPr>
              <a:t>|</a:t>
            </a:r>
            <a:r>
              <a:rPr kumimoji="0" lang="en-US" altLang="en-US"/>
              <a:t> </a:t>
            </a:r>
            <a:r>
              <a:rPr kumimoji="0" lang="en-US" altLang="en-US">
                <a:solidFill>
                  <a:srgbClr val="000000"/>
                </a:solidFill>
              </a:rPr>
              <a:t>– |</a:t>
            </a:r>
            <a:r>
              <a:rPr kumimoji="0" lang="en-US" altLang="en-US" i="1">
                <a:solidFill>
                  <a:srgbClr val="000000"/>
                </a:solidFill>
              </a:rPr>
              <a:t>A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 i="1">
                <a:solidFill>
                  <a:srgbClr val="000000"/>
                </a:solidFill>
              </a:rPr>
              <a:t>B</a:t>
            </a:r>
            <a:r>
              <a:rPr kumimoji="0" lang="en-US" altLang="en-US">
                <a:solidFill>
                  <a:srgbClr val="000000"/>
                </a:solidFill>
              </a:rPr>
              <a:t>| – |</a:t>
            </a:r>
            <a:r>
              <a:rPr kumimoji="0" lang="en-US" altLang="en-US" i="1">
                <a:solidFill>
                  <a:srgbClr val="000000"/>
                </a:solidFill>
              </a:rPr>
              <a:t>A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 i="1">
                <a:solidFill>
                  <a:srgbClr val="000000"/>
                </a:solidFill>
              </a:rPr>
              <a:t>C</a:t>
            </a:r>
            <a:r>
              <a:rPr kumimoji="0" lang="en-US" altLang="en-US">
                <a:solidFill>
                  <a:srgbClr val="000000"/>
                </a:solidFill>
              </a:rPr>
              <a:t>| – |</a:t>
            </a:r>
            <a:r>
              <a:rPr kumimoji="0" lang="en-US" altLang="en-US" i="1">
                <a:solidFill>
                  <a:srgbClr val="000000"/>
                </a:solidFill>
              </a:rPr>
              <a:t>B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 i="1">
                <a:solidFill>
                  <a:srgbClr val="000000"/>
                </a:solidFill>
              </a:rPr>
              <a:t>C</a:t>
            </a:r>
            <a:r>
              <a:rPr kumimoji="0" lang="en-US" altLang="en-US">
                <a:solidFill>
                  <a:srgbClr val="000000"/>
                </a:solidFill>
              </a:rPr>
              <a:t>| + |</a:t>
            </a:r>
            <a:r>
              <a:rPr kumimoji="0" lang="en-US" altLang="en-US" i="1">
                <a:solidFill>
                  <a:srgbClr val="000000"/>
                </a:solidFill>
              </a:rPr>
              <a:t>A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 i="1">
                <a:solidFill>
                  <a:srgbClr val="000000"/>
                </a:solidFill>
              </a:rPr>
              <a:t>B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 i="1">
                <a:solidFill>
                  <a:srgbClr val="000000"/>
                </a:solidFill>
              </a:rPr>
              <a:t>C</a:t>
            </a:r>
            <a:r>
              <a:rPr kumimoji="0" lang="en-US" altLang="en-US">
                <a:solidFill>
                  <a:srgbClr val="000000"/>
                </a:solidFill>
              </a:rPr>
              <a:t>|</a:t>
            </a: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4572000" y="1262063"/>
            <a:ext cx="4206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solidFill>
                  <a:srgbClr val="000000"/>
                </a:solidFill>
              </a:rPr>
              <a:t>|</a:t>
            </a:r>
            <a:r>
              <a:rPr kumimoji="0" lang="en-US" altLang="en-US" i="1">
                <a:solidFill>
                  <a:srgbClr val="000000"/>
                </a:solidFill>
              </a:rPr>
              <a:t>A</a:t>
            </a:r>
            <a:r>
              <a:rPr kumimoji="0" lang="en-US" altLang="en-US">
                <a:solidFill>
                  <a:srgbClr val="000000"/>
                </a:solidFill>
              </a:rPr>
              <a:t>|</a:t>
            </a:r>
            <a:endParaRPr kumimoji="0" lang="en-US" altLang="zh-TW">
              <a:solidFill>
                <a:srgbClr val="000000"/>
              </a:solidFill>
            </a:endParaRPr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4572000" y="1622425"/>
            <a:ext cx="417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solidFill>
                  <a:srgbClr val="000000"/>
                </a:solidFill>
              </a:rPr>
              <a:t>|</a:t>
            </a:r>
            <a:r>
              <a:rPr kumimoji="0" lang="en-US" altLang="en-US" i="1">
                <a:solidFill>
                  <a:srgbClr val="000000"/>
                </a:solidFill>
              </a:rPr>
              <a:t>B</a:t>
            </a:r>
            <a:r>
              <a:rPr kumimoji="0" lang="en-US" altLang="en-US">
                <a:solidFill>
                  <a:srgbClr val="000000"/>
                </a:solidFill>
              </a:rPr>
              <a:t>|</a:t>
            </a:r>
            <a:endParaRPr kumimoji="0" lang="en-US" altLang="zh-TW">
              <a:solidFill>
                <a:srgbClr val="000000"/>
              </a:solidFill>
            </a:endParaRPr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4572000" y="1989138"/>
            <a:ext cx="4270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solidFill>
                  <a:srgbClr val="000000"/>
                </a:solidFill>
              </a:rPr>
              <a:t>|</a:t>
            </a:r>
            <a:r>
              <a:rPr kumimoji="0" lang="en-US" altLang="en-US" i="1">
                <a:solidFill>
                  <a:srgbClr val="000000"/>
                </a:solidFill>
              </a:rPr>
              <a:t>C</a:t>
            </a:r>
            <a:r>
              <a:rPr kumimoji="0" lang="en-US" altLang="en-US">
                <a:solidFill>
                  <a:srgbClr val="000000"/>
                </a:solidFill>
              </a:rPr>
              <a:t>|</a:t>
            </a:r>
            <a:endParaRPr kumimoji="0" lang="en-US" altLang="zh-TW">
              <a:solidFill>
                <a:srgbClr val="000000"/>
              </a:solidFill>
            </a:endParaRPr>
          </a:p>
        </p:txBody>
      </p:sp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4213225" y="2414588"/>
            <a:ext cx="812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solidFill>
                  <a:srgbClr val="000000"/>
                </a:solidFill>
              </a:rPr>
              <a:t>|</a:t>
            </a:r>
            <a:r>
              <a:rPr kumimoji="0" lang="en-US" altLang="en-US" i="1">
                <a:solidFill>
                  <a:srgbClr val="000000"/>
                </a:solidFill>
              </a:rPr>
              <a:t>A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 i="1">
                <a:solidFill>
                  <a:srgbClr val="000000"/>
                </a:solidFill>
              </a:rPr>
              <a:t>B</a:t>
            </a:r>
            <a:r>
              <a:rPr kumimoji="0" lang="en-US" altLang="en-US">
                <a:solidFill>
                  <a:srgbClr val="000000"/>
                </a:solidFill>
              </a:rPr>
              <a:t>|</a:t>
            </a:r>
            <a:endParaRPr kumimoji="0" lang="en-US" altLang="zh-TW">
              <a:solidFill>
                <a:srgbClr val="000000"/>
              </a:solidFill>
            </a:endParaRPr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4213225" y="2846388"/>
            <a:ext cx="822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solidFill>
                  <a:srgbClr val="000000"/>
                </a:solidFill>
              </a:rPr>
              <a:t>|</a:t>
            </a:r>
            <a:r>
              <a:rPr kumimoji="0" lang="en-US" altLang="en-US" i="1">
                <a:solidFill>
                  <a:srgbClr val="000000"/>
                </a:solidFill>
              </a:rPr>
              <a:t>A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 i="1">
                <a:solidFill>
                  <a:srgbClr val="000000"/>
                </a:solidFill>
              </a:rPr>
              <a:t>C</a:t>
            </a:r>
            <a:r>
              <a:rPr kumimoji="0" lang="en-US" altLang="en-US">
                <a:solidFill>
                  <a:srgbClr val="000000"/>
                </a:solidFill>
              </a:rPr>
              <a:t>|</a:t>
            </a:r>
            <a:endParaRPr kumimoji="0" lang="en-US" altLang="zh-TW">
              <a:solidFill>
                <a:srgbClr val="000000"/>
              </a:solidFill>
            </a:endParaRPr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4213225" y="3284538"/>
            <a:ext cx="819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solidFill>
                  <a:srgbClr val="000000"/>
                </a:solidFill>
              </a:rPr>
              <a:t>|</a:t>
            </a:r>
            <a:r>
              <a:rPr kumimoji="0" lang="en-US" altLang="en-US" i="1">
                <a:solidFill>
                  <a:srgbClr val="000000"/>
                </a:solidFill>
              </a:rPr>
              <a:t>B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 i="1">
                <a:solidFill>
                  <a:srgbClr val="000000"/>
                </a:solidFill>
              </a:rPr>
              <a:t>C</a:t>
            </a:r>
            <a:r>
              <a:rPr kumimoji="0" lang="en-US" altLang="en-US">
                <a:solidFill>
                  <a:srgbClr val="000000"/>
                </a:solidFill>
              </a:rPr>
              <a:t>|</a:t>
            </a:r>
            <a:endParaRPr kumimoji="0" lang="en-US" altLang="zh-TW">
              <a:solidFill>
                <a:srgbClr val="000000"/>
              </a:solidFill>
            </a:endParaRPr>
          </a:p>
        </p:txBody>
      </p:sp>
      <p:sp>
        <p:nvSpPr>
          <p:cNvPr id="36884" name="Rectangle 20"/>
          <p:cNvSpPr>
            <a:spLocks noChangeArrowheads="1"/>
          </p:cNvSpPr>
          <p:nvPr/>
        </p:nvSpPr>
        <p:spPr bwMode="auto">
          <a:xfrm>
            <a:off x="3852863" y="3709988"/>
            <a:ext cx="12144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solidFill>
                  <a:srgbClr val="000000"/>
                </a:solidFill>
              </a:rPr>
              <a:t>|</a:t>
            </a:r>
            <a:r>
              <a:rPr kumimoji="0" lang="en-US" altLang="en-US" i="1">
                <a:solidFill>
                  <a:srgbClr val="000000"/>
                </a:solidFill>
              </a:rPr>
              <a:t>A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>
                <a:solidFill>
                  <a:srgbClr val="000000"/>
                </a:solidFill>
                <a:latin typeface="cmsy10" pitchFamily="34" charset="0"/>
              </a:rPr>
              <a:t>[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 i="1">
                <a:solidFill>
                  <a:srgbClr val="000000"/>
                </a:solidFill>
              </a:rPr>
              <a:t>B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>
                <a:solidFill>
                  <a:srgbClr val="000000"/>
                </a:solidFill>
                <a:latin typeface="cmsy10" pitchFamily="34" charset="0"/>
              </a:rPr>
              <a:t>[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 i="1">
                <a:solidFill>
                  <a:srgbClr val="000000"/>
                </a:solidFill>
              </a:rPr>
              <a:t>C</a:t>
            </a:r>
            <a:r>
              <a:rPr kumimoji="0" lang="en-US" altLang="en-US">
                <a:solidFill>
                  <a:srgbClr val="000000"/>
                </a:solidFill>
              </a:rPr>
              <a:t>|</a:t>
            </a:r>
            <a:endParaRPr kumimoji="0" lang="en-US" altLang="zh-TW">
              <a:solidFill>
                <a:srgbClr val="000000"/>
              </a:solidFill>
            </a:endParaRPr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1849438" y="3644900"/>
            <a:ext cx="12144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solidFill>
                  <a:srgbClr val="000000"/>
                </a:solidFill>
              </a:rPr>
              <a:t>|</a:t>
            </a:r>
            <a:r>
              <a:rPr kumimoji="0" lang="en-US" altLang="en-US" i="1">
                <a:solidFill>
                  <a:srgbClr val="000000"/>
                </a:solidFill>
              </a:rPr>
              <a:t>A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 i="1">
                <a:solidFill>
                  <a:srgbClr val="000000"/>
                </a:solidFill>
              </a:rPr>
              <a:t>B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 i="1">
                <a:solidFill>
                  <a:srgbClr val="000000"/>
                </a:solidFill>
              </a:rPr>
              <a:t>C</a:t>
            </a:r>
            <a:r>
              <a:rPr kumimoji="0" lang="en-US" altLang="en-US">
                <a:solidFill>
                  <a:srgbClr val="000000"/>
                </a:solidFill>
              </a:rPr>
              <a:t>|</a:t>
            </a:r>
          </a:p>
        </p:txBody>
      </p:sp>
      <p:sp>
        <p:nvSpPr>
          <p:cNvPr id="36887" name="Line 23"/>
          <p:cNvSpPr>
            <a:spLocks noChangeShapeType="1"/>
          </p:cNvSpPr>
          <p:nvPr/>
        </p:nvSpPr>
        <p:spPr bwMode="auto">
          <a:xfrm>
            <a:off x="4932363" y="1484313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8" name="Line 24"/>
          <p:cNvSpPr>
            <a:spLocks noChangeShapeType="1"/>
          </p:cNvSpPr>
          <p:nvPr/>
        </p:nvSpPr>
        <p:spPr bwMode="auto">
          <a:xfrm>
            <a:off x="4932363" y="1844675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9" name="Line 25"/>
          <p:cNvSpPr>
            <a:spLocks noChangeShapeType="1"/>
          </p:cNvSpPr>
          <p:nvPr/>
        </p:nvSpPr>
        <p:spPr bwMode="auto">
          <a:xfrm>
            <a:off x="4932363" y="2205038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0" name="Line 26"/>
          <p:cNvSpPr>
            <a:spLocks noChangeShapeType="1"/>
          </p:cNvSpPr>
          <p:nvPr/>
        </p:nvSpPr>
        <p:spPr bwMode="auto">
          <a:xfrm>
            <a:off x="4932363" y="2636838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1" name="Line 27"/>
          <p:cNvSpPr>
            <a:spLocks noChangeShapeType="1"/>
          </p:cNvSpPr>
          <p:nvPr/>
        </p:nvSpPr>
        <p:spPr bwMode="auto">
          <a:xfrm>
            <a:off x="4932363" y="3068638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2" name="Line 28"/>
          <p:cNvSpPr>
            <a:spLocks noChangeShapeType="1"/>
          </p:cNvSpPr>
          <p:nvPr/>
        </p:nvSpPr>
        <p:spPr bwMode="auto">
          <a:xfrm>
            <a:off x="4932363" y="3500438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3" name="Line 29"/>
          <p:cNvSpPr>
            <a:spLocks noChangeShapeType="1"/>
          </p:cNvSpPr>
          <p:nvPr/>
        </p:nvSpPr>
        <p:spPr bwMode="auto">
          <a:xfrm>
            <a:off x="4932363" y="3933825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4" name="Line 30"/>
          <p:cNvSpPr>
            <a:spLocks noChangeShapeType="1"/>
          </p:cNvSpPr>
          <p:nvPr/>
        </p:nvSpPr>
        <p:spPr bwMode="auto">
          <a:xfrm flipV="1">
            <a:off x="2668588" y="33575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5" name="Text Box 31"/>
          <p:cNvSpPr txBox="1">
            <a:spLocks noChangeArrowheads="1"/>
          </p:cNvSpPr>
          <p:nvPr/>
        </p:nvSpPr>
        <p:spPr bwMode="auto">
          <a:xfrm>
            <a:off x="1187450" y="5300663"/>
            <a:ext cx="4351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47 = 30 + 18 + 26 – 9 – 16 – 8 + </a:t>
            </a:r>
            <a:r>
              <a:rPr kumimoji="0" lang="en-US" altLang="en-US">
                <a:solidFill>
                  <a:srgbClr val="000000"/>
                </a:solidFill>
              </a:rPr>
              <a:t>|</a:t>
            </a:r>
            <a:r>
              <a:rPr kumimoji="0" lang="en-US" altLang="en-US" i="1">
                <a:solidFill>
                  <a:srgbClr val="000000"/>
                </a:solidFill>
              </a:rPr>
              <a:t>A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 i="1">
                <a:solidFill>
                  <a:srgbClr val="000000"/>
                </a:solidFill>
              </a:rPr>
              <a:t>B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 i="1">
                <a:solidFill>
                  <a:srgbClr val="000000"/>
                </a:solidFill>
              </a:rPr>
              <a:t>C</a:t>
            </a:r>
            <a:r>
              <a:rPr kumimoji="0" lang="en-US" altLang="en-US">
                <a:solidFill>
                  <a:srgbClr val="000000"/>
                </a:solidFill>
              </a:rPr>
              <a:t>|</a:t>
            </a:r>
            <a:endParaRPr kumimoji="0" lang="en-US" altLang="zh-TW">
              <a:solidFill>
                <a:srgbClr val="000000"/>
              </a:solidFill>
            </a:endParaRPr>
          </a:p>
        </p:txBody>
      </p:sp>
      <p:sp>
        <p:nvSpPr>
          <p:cNvPr id="36897" name="Rectangle 33"/>
          <p:cNvSpPr>
            <a:spLocks noChangeArrowheads="1"/>
          </p:cNvSpPr>
          <p:nvPr/>
        </p:nvSpPr>
        <p:spPr bwMode="auto">
          <a:xfrm>
            <a:off x="1187450" y="5799138"/>
            <a:ext cx="15890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solidFill>
                  <a:srgbClr val="000000"/>
                </a:solidFill>
              </a:rPr>
              <a:t>|</a:t>
            </a:r>
            <a:r>
              <a:rPr kumimoji="0" lang="en-US" altLang="en-US" i="1">
                <a:solidFill>
                  <a:srgbClr val="000000"/>
                </a:solidFill>
              </a:rPr>
              <a:t>A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 i="1">
                <a:solidFill>
                  <a:srgbClr val="000000"/>
                </a:solidFill>
              </a:rPr>
              <a:t>B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 i="1">
                <a:solidFill>
                  <a:srgbClr val="000000"/>
                </a:solidFill>
              </a:rPr>
              <a:t>C</a:t>
            </a:r>
            <a:r>
              <a:rPr kumimoji="0" lang="en-US" altLang="en-US">
                <a:solidFill>
                  <a:srgbClr val="000000"/>
                </a:solidFill>
              </a:rPr>
              <a:t>| = 6</a:t>
            </a:r>
            <a:endParaRPr kumimoji="0" lang="en-US" altLang="zh-TW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animBg="1"/>
      <p:bldP spid="36872" grpId="0" animBg="1"/>
      <p:bldP spid="36873" grpId="0"/>
      <p:bldP spid="36874" grpId="0"/>
      <p:bldP spid="36875" grpId="0"/>
      <p:bldP spid="36878" grpId="0"/>
      <p:bldP spid="36880" grpId="0"/>
      <p:bldP spid="36882" grpId="0"/>
      <p:bldP spid="36884" grpId="0"/>
      <p:bldP spid="36886" grpId="0"/>
      <p:bldP spid="36887" grpId="0" animBg="1"/>
      <p:bldP spid="36888" grpId="0" animBg="1"/>
      <p:bldP spid="36889" grpId="0" animBg="1"/>
      <p:bldP spid="36890" grpId="0" animBg="1"/>
      <p:bldP spid="36891" grpId="0" animBg="1"/>
      <p:bldP spid="36892" grpId="0" animBg="1"/>
      <p:bldP spid="36893" grpId="0" animBg="1"/>
      <p:bldP spid="36894" grpId="0" animBg="1"/>
      <p:bldP spid="36895" grpId="0"/>
      <p:bldP spid="3689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2987675" y="4052888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2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5961063" y="4052888"/>
            <a:ext cx="339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2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2987675" y="5708650"/>
            <a:ext cx="352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2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684213" y="1541463"/>
            <a:ext cx="8208962" cy="1806575"/>
          </a:xfrm>
          <a:prstGeom prst="rect">
            <a:avLst/>
          </a:prstGeom>
          <a:noFill/>
          <a:ln w="38100">
            <a:solidFill>
              <a:srgbClr val="FF9933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743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>
              <a:tabLst>
                <a:tab pos="2743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>
              <a:tabLst>
                <a:tab pos="2743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>
              <a:tabLst>
                <a:tab pos="2743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>
              <a:tabLst>
                <a:tab pos="2743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743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743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743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743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r>
              <a:rPr kumimoji="0" lang="en-US" altLang="en-US" sz="2000">
                <a:solidFill>
                  <a:srgbClr val="000000"/>
                </a:solidFill>
                <a:latin typeface="Gill Sans MT" pitchFamily="34" charset="0"/>
              </a:rPr>
              <a:t>|A </a:t>
            </a:r>
            <a:r>
              <a:rPr kumimoji="0" lang="en-US" altLang="en-US" sz="2000">
                <a:solidFill>
                  <a:srgbClr val="000000"/>
                </a:solidFill>
                <a:latin typeface="cmsy10" pitchFamily="34" charset="0"/>
              </a:rPr>
              <a:t>[</a:t>
            </a:r>
            <a:r>
              <a:rPr kumimoji="0" lang="en-US" altLang="en-US" sz="2000">
                <a:solidFill>
                  <a:srgbClr val="000000"/>
                </a:solidFill>
                <a:latin typeface="Gill Sans MT" pitchFamily="34" charset="0"/>
              </a:rPr>
              <a:t> B </a:t>
            </a:r>
            <a:r>
              <a:rPr kumimoji="0" lang="en-US" altLang="en-US" sz="2000">
                <a:solidFill>
                  <a:srgbClr val="000000"/>
                </a:solidFill>
                <a:latin typeface="cmsy10" pitchFamily="34" charset="0"/>
              </a:rPr>
              <a:t>[</a:t>
            </a:r>
            <a:r>
              <a:rPr kumimoji="0" lang="en-US" altLang="en-US" sz="2000">
                <a:solidFill>
                  <a:srgbClr val="000000"/>
                </a:solidFill>
                <a:latin typeface="Gill Sans MT" pitchFamily="34" charset="0"/>
              </a:rPr>
              <a:t> C </a:t>
            </a:r>
            <a:r>
              <a:rPr kumimoji="0" lang="en-US" altLang="en-US" sz="2000">
                <a:solidFill>
                  <a:srgbClr val="000000"/>
                </a:solidFill>
                <a:latin typeface="cmsy10" pitchFamily="34" charset="0"/>
              </a:rPr>
              <a:t>[</a:t>
            </a:r>
            <a:r>
              <a:rPr kumimoji="0" lang="en-US" altLang="en-US" sz="2000">
                <a:solidFill>
                  <a:srgbClr val="000000"/>
                </a:solidFill>
                <a:latin typeface="Gill Sans MT" pitchFamily="34" charset="0"/>
              </a:rPr>
              <a:t> D| = |A| + |B| + |C| + |D|</a:t>
            </a:r>
          </a:p>
          <a:p>
            <a:pPr>
              <a:lnSpc>
                <a:spcPct val="150000"/>
              </a:lnSpc>
            </a:pPr>
            <a:r>
              <a:rPr kumimoji="0" lang="en-US" altLang="en-US" sz="2000">
                <a:solidFill>
                  <a:srgbClr val="000000"/>
                </a:solidFill>
                <a:latin typeface="Gill Sans MT" pitchFamily="34" charset="0"/>
              </a:rPr>
              <a:t>                        – |A </a:t>
            </a:r>
            <a:r>
              <a:rPr kumimoji="0" lang="en-US" altLang="en-US" sz="2000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 sz="2000">
                <a:solidFill>
                  <a:srgbClr val="000000"/>
                </a:solidFill>
                <a:latin typeface="Gill Sans MT" pitchFamily="34" charset="0"/>
              </a:rPr>
              <a:t> B| – |A </a:t>
            </a:r>
            <a:r>
              <a:rPr kumimoji="0" lang="en-US" altLang="en-US" sz="2000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 sz="2000">
                <a:solidFill>
                  <a:srgbClr val="000000"/>
                </a:solidFill>
                <a:latin typeface="Gill Sans MT" pitchFamily="34" charset="0"/>
              </a:rPr>
              <a:t> C| – |A </a:t>
            </a:r>
            <a:r>
              <a:rPr kumimoji="0" lang="en-US" altLang="en-US" sz="2000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 sz="2000">
                <a:solidFill>
                  <a:srgbClr val="000000"/>
                </a:solidFill>
                <a:latin typeface="Gill Sans MT" pitchFamily="34" charset="0"/>
              </a:rPr>
              <a:t> D| </a:t>
            </a:r>
            <a:r>
              <a:rPr kumimoji="0" lang="en-US" altLang="en-US">
                <a:solidFill>
                  <a:srgbClr val="000000"/>
                </a:solidFill>
                <a:latin typeface="Gill Sans MT" pitchFamily="34" charset="0"/>
              </a:rPr>
              <a:t>–</a:t>
            </a:r>
            <a:r>
              <a:rPr kumimoji="0" lang="en-US" altLang="en-US" sz="2000">
                <a:solidFill>
                  <a:srgbClr val="000000"/>
                </a:solidFill>
                <a:latin typeface="Gill Sans MT" pitchFamily="34" charset="0"/>
              </a:rPr>
              <a:t> |B </a:t>
            </a:r>
            <a:r>
              <a:rPr kumimoji="0" lang="en-US" altLang="en-US" sz="2000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 sz="2000">
                <a:solidFill>
                  <a:srgbClr val="000000"/>
                </a:solidFill>
                <a:latin typeface="Gill Sans MT" pitchFamily="34" charset="0"/>
              </a:rPr>
              <a:t> C| </a:t>
            </a:r>
            <a:r>
              <a:rPr kumimoji="0" lang="en-US" altLang="en-US">
                <a:solidFill>
                  <a:srgbClr val="000000"/>
                </a:solidFill>
                <a:latin typeface="Gill Sans MT" pitchFamily="34" charset="0"/>
              </a:rPr>
              <a:t>–</a:t>
            </a:r>
            <a:r>
              <a:rPr kumimoji="0" lang="en-US" altLang="en-US" sz="2000">
                <a:solidFill>
                  <a:srgbClr val="000000"/>
                </a:solidFill>
                <a:latin typeface="Gill Sans MT" pitchFamily="34" charset="0"/>
              </a:rPr>
              <a:t> |B </a:t>
            </a:r>
            <a:r>
              <a:rPr kumimoji="0" lang="en-US" altLang="en-US" sz="2000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 sz="2000">
                <a:solidFill>
                  <a:srgbClr val="000000"/>
                </a:solidFill>
                <a:latin typeface="Gill Sans MT" pitchFamily="34" charset="0"/>
              </a:rPr>
              <a:t> D| </a:t>
            </a:r>
            <a:r>
              <a:rPr kumimoji="0" lang="en-US" altLang="en-US">
                <a:solidFill>
                  <a:srgbClr val="000000"/>
                </a:solidFill>
                <a:latin typeface="Gill Sans MT" pitchFamily="34" charset="0"/>
              </a:rPr>
              <a:t>–</a:t>
            </a:r>
            <a:r>
              <a:rPr kumimoji="0" lang="en-US" altLang="en-US" sz="2000">
                <a:solidFill>
                  <a:srgbClr val="000000"/>
                </a:solidFill>
                <a:latin typeface="Gill Sans MT" pitchFamily="34" charset="0"/>
              </a:rPr>
              <a:t> |C </a:t>
            </a:r>
            <a:r>
              <a:rPr kumimoji="0" lang="en-US" altLang="en-US" sz="2000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 sz="2000">
                <a:solidFill>
                  <a:srgbClr val="000000"/>
                </a:solidFill>
                <a:latin typeface="Gill Sans MT" pitchFamily="34" charset="0"/>
              </a:rPr>
              <a:t> D|</a:t>
            </a:r>
          </a:p>
          <a:p>
            <a:pPr>
              <a:lnSpc>
                <a:spcPct val="150000"/>
              </a:lnSpc>
            </a:pPr>
            <a:r>
              <a:rPr kumimoji="0" lang="en-US" altLang="en-US" sz="2000">
                <a:solidFill>
                  <a:srgbClr val="000000"/>
                </a:solidFill>
                <a:latin typeface="Gill Sans MT" pitchFamily="34" charset="0"/>
              </a:rPr>
              <a:t>                        + |A </a:t>
            </a:r>
            <a:r>
              <a:rPr kumimoji="0" lang="en-US" altLang="en-US" sz="2000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 sz="2000">
                <a:solidFill>
                  <a:srgbClr val="000000"/>
                </a:solidFill>
                <a:latin typeface="Gill Sans MT" pitchFamily="34" charset="0"/>
              </a:rPr>
              <a:t> B </a:t>
            </a:r>
            <a:r>
              <a:rPr kumimoji="0" lang="en-US" altLang="en-US" sz="2000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 sz="2000">
                <a:solidFill>
                  <a:srgbClr val="000000"/>
                </a:solidFill>
                <a:latin typeface="Gill Sans MT" pitchFamily="34" charset="0"/>
              </a:rPr>
              <a:t> C| + |A </a:t>
            </a:r>
            <a:r>
              <a:rPr kumimoji="0" lang="en-US" altLang="en-US" sz="2000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 sz="2000">
                <a:solidFill>
                  <a:srgbClr val="000000"/>
                </a:solidFill>
                <a:latin typeface="Gill Sans MT" pitchFamily="34" charset="0"/>
              </a:rPr>
              <a:t> B </a:t>
            </a:r>
            <a:r>
              <a:rPr kumimoji="0" lang="en-US" altLang="en-US" sz="2000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 sz="2000">
                <a:solidFill>
                  <a:srgbClr val="000000"/>
                </a:solidFill>
                <a:latin typeface="Gill Sans MT" pitchFamily="34" charset="0"/>
              </a:rPr>
              <a:t> D| + |A </a:t>
            </a:r>
            <a:r>
              <a:rPr kumimoji="0" lang="en-US" altLang="en-US" sz="2000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 sz="2000">
                <a:solidFill>
                  <a:srgbClr val="000000"/>
                </a:solidFill>
                <a:latin typeface="Gill Sans MT" pitchFamily="34" charset="0"/>
              </a:rPr>
              <a:t> C </a:t>
            </a:r>
            <a:r>
              <a:rPr kumimoji="0" lang="en-US" altLang="en-US" sz="2000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 sz="2000">
                <a:solidFill>
                  <a:srgbClr val="000000"/>
                </a:solidFill>
                <a:latin typeface="Gill Sans MT" pitchFamily="34" charset="0"/>
              </a:rPr>
              <a:t> D| + |B </a:t>
            </a:r>
            <a:r>
              <a:rPr kumimoji="0" lang="en-US" altLang="en-US" sz="2000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 sz="2000">
                <a:solidFill>
                  <a:srgbClr val="000000"/>
                </a:solidFill>
                <a:latin typeface="Gill Sans MT" pitchFamily="34" charset="0"/>
              </a:rPr>
              <a:t> C </a:t>
            </a:r>
            <a:r>
              <a:rPr kumimoji="0" lang="en-US" altLang="en-US" sz="2000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 sz="2000">
                <a:solidFill>
                  <a:srgbClr val="000000"/>
                </a:solidFill>
                <a:latin typeface="Gill Sans MT" pitchFamily="34" charset="0"/>
              </a:rPr>
              <a:t> D|</a:t>
            </a:r>
          </a:p>
          <a:p>
            <a:pPr>
              <a:lnSpc>
                <a:spcPct val="150000"/>
              </a:lnSpc>
            </a:pPr>
            <a:r>
              <a:rPr kumimoji="0" lang="en-US" altLang="en-US" sz="2000">
                <a:solidFill>
                  <a:srgbClr val="000000"/>
                </a:solidFill>
                <a:latin typeface="Gill Sans MT" pitchFamily="34" charset="0"/>
              </a:rPr>
              <a:t>                        – |A </a:t>
            </a:r>
            <a:r>
              <a:rPr kumimoji="0" lang="en-US" altLang="en-US" sz="2000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 sz="2000">
                <a:solidFill>
                  <a:srgbClr val="000000"/>
                </a:solidFill>
                <a:latin typeface="Gill Sans MT" pitchFamily="34" charset="0"/>
              </a:rPr>
              <a:t> B </a:t>
            </a:r>
            <a:r>
              <a:rPr kumimoji="0" lang="en-US" altLang="en-US" sz="2000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 sz="2000">
                <a:solidFill>
                  <a:srgbClr val="000000"/>
                </a:solidFill>
                <a:latin typeface="Gill Sans MT" pitchFamily="34" charset="0"/>
              </a:rPr>
              <a:t> C </a:t>
            </a:r>
            <a:r>
              <a:rPr kumimoji="0" lang="en-US" altLang="en-US" sz="2000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 sz="2000">
                <a:solidFill>
                  <a:srgbClr val="000000"/>
                </a:solidFill>
                <a:latin typeface="Gill Sans MT" pitchFamily="34" charset="0"/>
              </a:rPr>
              <a:t> D |</a:t>
            </a:r>
          </a:p>
        </p:txBody>
      </p:sp>
      <p:sp>
        <p:nvSpPr>
          <p:cNvPr id="39943" name="Oval 7"/>
          <p:cNvSpPr>
            <a:spLocks noChangeArrowheads="1"/>
          </p:cNvSpPr>
          <p:nvPr/>
        </p:nvSpPr>
        <p:spPr bwMode="auto">
          <a:xfrm>
            <a:off x="3463925" y="3908425"/>
            <a:ext cx="1612900" cy="16383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0" lang="en-US" altLang="en-US" sz="2400">
              <a:solidFill>
                <a:schemeClr val="accent2"/>
              </a:solidFill>
            </a:endParaRPr>
          </a:p>
        </p:txBody>
      </p:sp>
      <p:sp>
        <p:nvSpPr>
          <p:cNvPr id="39944" name="Oval 8"/>
          <p:cNvSpPr>
            <a:spLocks noChangeArrowheads="1"/>
          </p:cNvSpPr>
          <p:nvPr/>
        </p:nvSpPr>
        <p:spPr bwMode="auto">
          <a:xfrm>
            <a:off x="4284663" y="4502150"/>
            <a:ext cx="1612900" cy="1638300"/>
          </a:xfrm>
          <a:prstGeom prst="ellipse">
            <a:avLst/>
          </a:prstGeom>
          <a:gradFill rotWithShape="1">
            <a:gsLst>
              <a:gs pos="0">
                <a:srgbClr val="FFFF00">
                  <a:alpha val="50000"/>
                </a:srgbClr>
              </a:gs>
              <a:gs pos="100000">
                <a:srgbClr val="FFFF00">
                  <a:gamma/>
                  <a:tint val="98431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Oval 9"/>
          <p:cNvSpPr>
            <a:spLocks noChangeArrowheads="1"/>
          </p:cNvSpPr>
          <p:nvPr/>
        </p:nvSpPr>
        <p:spPr bwMode="auto">
          <a:xfrm>
            <a:off x="3492500" y="4484688"/>
            <a:ext cx="1612900" cy="1638300"/>
          </a:xfrm>
          <a:prstGeom prst="ellipse">
            <a:avLst/>
          </a:prstGeom>
          <a:solidFill>
            <a:srgbClr val="00FF00">
              <a:alpha val="50000"/>
            </a:srgbClr>
          </a:solidFill>
          <a:ln w="9525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0" lang="en-US" altLang="en-US" sz="2400">
              <a:solidFill>
                <a:schemeClr val="accent2"/>
              </a:solidFill>
            </a:endParaRPr>
          </a:p>
        </p:txBody>
      </p:sp>
      <p:sp>
        <p:nvSpPr>
          <p:cNvPr id="39946" name="Oval 10"/>
          <p:cNvSpPr>
            <a:spLocks noChangeArrowheads="1"/>
          </p:cNvSpPr>
          <p:nvPr/>
        </p:nvSpPr>
        <p:spPr bwMode="auto">
          <a:xfrm>
            <a:off x="4254500" y="3925888"/>
            <a:ext cx="1612900" cy="16383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0" lang="en-US" altLang="en-US" sz="2400">
              <a:solidFill>
                <a:schemeClr val="accent2"/>
              </a:solidFill>
            </a:endParaRP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2555875" y="476250"/>
            <a:ext cx="4019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Inclusion-Exclusion (4 sets)</a:t>
            </a: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5940425" y="5708650"/>
            <a:ext cx="384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2400" i="1">
                <a:solidFill>
                  <a:srgbClr val="000000"/>
                </a:solidFill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2555875" y="476250"/>
            <a:ext cx="4029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Inclusion-Exclusion (n sets)</a:t>
            </a:r>
          </a:p>
        </p:txBody>
      </p:sp>
      <p:sp>
        <p:nvSpPr>
          <p:cNvPr id="45068" name="Oval 12"/>
          <p:cNvSpPr>
            <a:spLocks noChangeArrowheads="1"/>
          </p:cNvSpPr>
          <p:nvPr/>
        </p:nvSpPr>
        <p:spPr bwMode="auto">
          <a:xfrm>
            <a:off x="3779838" y="3013075"/>
            <a:ext cx="1612900" cy="286385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Oval 13"/>
          <p:cNvSpPr>
            <a:spLocks noChangeArrowheads="1"/>
          </p:cNvSpPr>
          <p:nvPr/>
        </p:nvSpPr>
        <p:spPr bwMode="auto">
          <a:xfrm rot="2504122">
            <a:off x="2843213" y="3302000"/>
            <a:ext cx="2046287" cy="1638300"/>
          </a:xfrm>
          <a:prstGeom prst="ellipse">
            <a:avLst/>
          </a:prstGeom>
          <a:solidFill>
            <a:srgbClr val="33CCFF">
              <a:alpha val="50000"/>
            </a:srgbClr>
          </a:solidFill>
          <a:ln w="9525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0" lang="en-US" altLang="en-US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45070" name="Oval 14"/>
          <p:cNvSpPr>
            <a:spLocks noChangeArrowheads="1"/>
          </p:cNvSpPr>
          <p:nvPr/>
        </p:nvSpPr>
        <p:spPr bwMode="auto">
          <a:xfrm rot="-1455843">
            <a:off x="3995738" y="3373438"/>
            <a:ext cx="2305050" cy="16383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0" lang="en-US" altLang="en-US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45071" name="Oval 15" descr="5%"/>
          <p:cNvSpPr>
            <a:spLocks noChangeArrowheads="1"/>
          </p:cNvSpPr>
          <p:nvPr/>
        </p:nvSpPr>
        <p:spPr bwMode="auto">
          <a:xfrm>
            <a:off x="2771775" y="4021138"/>
            <a:ext cx="1944688" cy="1512887"/>
          </a:xfrm>
          <a:prstGeom prst="ellipse">
            <a:avLst/>
          </a:prstGeom>
          <a:pattFill prst="pct5">
            <a:fgClr>
              <a:schemeClr val="folHlink">
                <a:alpha val="50000"/>
              </a:schemeClr>
            </a:fgClr>
            <a:bgClr>
              <a:schemeClr val="folHlink">
                <a:alpha val="50000"/>
              </a:schemeClr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Oval 16" descr="5%"/>
          <p:cNvSpPr>
            <a:spLocks noChangeArrowheads="1"/>
          </p:cNvSpPr>
          <p:nvPr/>
        </p:nvSpPr>
        <p:spPr bwMode="auto">
          <a:xfrm rot="595632">
            <a:off x="4279900" y="3963988"/>
            <a:ext cx="2159000" cy="1582737"/>
          </a:xfrm>
          <a:prstGeom prst="ellipse">
            <a:avLst/>
          </a:prstGeom>
          <a:pattFill prst="pct5">
            <a:fgClr>
              <a:srgbClr val="660066">
                <a:alpha val="50000"/>
              </a:srgbClr>
            </a:fgClr>
            <a:bgClr>
              <a:srgbClr val="660066">
                <a:alpha val="50000"/>
              </a:srgbClr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3" name="Oval 17"/>
          <p:cNvSpPr>
            <a:spLocks noChangeArrowheads="1"/>
          </p:cNvSpPr>
          <p:nvPr/>
        </p:nvSpPr>
        <p:spPr bwMode="auto">
          <a:xfrm>
            <a:off x="1979613" y="3933825"/>
            <a:ext cx="5329237" cy="865188"/>
          </a:xfrm>
          <a:prstGeom prst="ellipse">
            <a:avLst/>
          </a:prstGeom>
          <a:gradFill rotWithShape="1">
            <a:gsLst>
              <a:gs pos="0">
                <a:srgbClr val="003366">
                  <a:alpha val="30000"/>
                </a:srgbClr>
              </a:gs>
              <a:gs pos="100000">
                <a:srgbClr val="003366">
                  <a:gamma/>
                  <a:shade val="46275"/>
                  <a:invGamma/>
                  <a:alpha val="30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4" name="Text Box 18"/>
          <p:cNvSpPr txBox="1">
            <a:spLocks noChangeArrowheads="1"/>
          </p:cNvSpPr>
          <p:nvPr/>
        </p:nvSpPr>
        <p:spPr bwMode="auto">
          <a:xfrm>
            <a:off x="1527175" y="1628775"/>
            <a:ext cx="6078538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What is the inclusion-exclusion formula for the union of n sets?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533400" y="1981200"/>
            <a:ext cx="80772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r>
              <a:rPr kumimoji="0" lang="en-US" altLang="en-US" sz="2400">
                <a:latin typeface="Gill Sans MT" pitchFamily="34" charset="0"/>
              </a:rPr>
              <a:t>       sum of sizes of all single sets</a:t>
            </a:r>
          </a:p>
          <a:p>
            <a:r>
              <a:rPr kumimoji="0" lang="en-US" altLang="en-US" sz="2400">
                <a:latin typeface="Gill Sans MT" pitchFamily="34" charset="0"/>
              </a:rPr>
              <a:t>	–	sum of sizes of all 2-set intersections</a:t>
            </a:r>
          </a:p>
          <a:p>
            <a:r>
              <a:rPr kumimoji="0" lang="en-US" altLang="en-US" sz="2400">
                <a:latin typeface="Gill Sans MT" pitchFamily="34" charset="0"/>
              </a:rPr>
              <a:t>	+	sum of sizes of all 3-set intersections</a:t>
            </a:r>
          </a:p>
          <a:p>
            <a:r>
              <a:rPr kumimoji="0" lang="en-US" altLang="en-US" sz="2400">
                <a:latin typeface="Gill Sans MT" pitchFamily="34" charset="0"/>
              </a:rPr>
              <a:t>	–	sum of sizes of all 4-set intersections</a:t>
            </a:r>
          </a:p>
          <a:p>
            <a:r>
              <a:rPr kumimoji="0" lang="en-US" altLang="en-US" sz="2400">
                <a:latin typeface="Gill Sans MT" pitchFamily="34" charset="0"/>
              </a:rPr>
              <a:t>	…</a:t>
            </a:r>
          </a:p>
          <a:p>
            <a:r>
              <a:rPr kumimoji="0" lang="en-US" altLang="en-US" sz="2400">
                <a:latin typeface="Gill Sans MT" pitchFamily="34" charset="0"/>
              </a:rPr>
              <a:t>	+	(–1)</a:t>
            </a:r>
            <a:r>
              <a:rPr kumimoji="0" lang="en-US" altLang="en-US" sz="2400" i="1" baseline="30000">
                <a:latin typeface="Gill Sans MT" pitchFamily="34" charset="0"/>
              </a:rPr>
              <a:t>n</a:t>
            </a:r>
            <a:r>
              <a:rPr kumimoji="0" lang="en-US" altLang="en-US" sz="2400" baseline="30000">
                <a:latin typeface="Gill Sans MT" pitchFamily="34" charset="0"/>
              </a:rPr>
              <a:t>+1 </a:t>
            </a:r>
            <a:r>
              <a:rPr kumimoji="0" lang="en-US" altLang="en-US" sz="2400">
                <a:latin typeface="Gill Sans MT" pitchFamily="34" charset="0"/>
              </a:rPr>
              <a:t>× sum of sizes of intersections of all </a:t>
            </a:r>
            <a:r>
              <a:rPr kumimoji="0" lang="en-US" altLang="en-US" sz="2400" i="1">
                <a:latin typeface="Gill Sans MT" pitchFamily="34" charset="0"/>
              </a:rPr>
              <a:t>n</a:t>
            </a:r>
            <a:r>
              <a:rPr kumimoji="0" lang="en-US" altLang="en-US" sz="2400">
                <a:latin typeface="Gill Sans MT" pitchFamily="34" charset="0"/>
              </a:rPr>
              <a:t> sets</a:t>
            </a:r>
          </a:p>
        </p:txBody>
      </p:sp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838200" y="1152525"/>
          <a:ext cx="41910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8" name="Equation" r:id="rId3" imgW="1282680" imgH="253800" progId="Equation.DSMT4">
                  <p:embed/>
                </p:oleObj>
              </mc:Choice>
              <mc:Fallback>
                <p:oleObj name="Equation" r:id="rId3" imgW="128268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152525"/>
                        <a:ext cx="4191000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1979613" y="4652963"/>
          <a:ext cx="4876800" cy="176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9" name="Equation" r:id="rId5" imgW="1650960" imgH="596880" progId="Equation.DSMT4">
                  <p:embed/>
                </p:oleObj>
              </mc:Choice>
              <mc:Fallback>
                <p:oleObj name="Equation" r:id="rId5" imgW="1650960" imgH="5968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4652963"/>
                        <a:ext cx="4876800" cy="1760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2438400" y="454025"/>
            <a:ext cx="4029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Inclusion-Exclusion (n sets)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53"/>
  <p:tag name="DEFAULTHEIGHT" val="20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= \binom{n}{1} (n-1)!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33"/>
  <p:tag name="PICTUREFILESIZE" val="716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- \binom{n}{2} (n-2)!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3"/>
  <p:tag name="PICTUREFILESIZE" val="796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+ \binom{n}{3} (n-3)!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7"/>
  <p:tag name="PICTUREFILESIZE" val="830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+ (-1)^{n+1} \binom{n}{n} (n-n)!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13"/>
  <p:tag name="PICTUREFILESIZE" val="1157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= \binom{n}{1} (n-1)!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33"/>
  <p:tag name="PICTUREFILESIZE" val="716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- \binom{n}{2} (n-2)!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3"/>
  <p:tag name="PICTUREFILESIZE" val="796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+ \binom{n}{3} (n-3)!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7"/>
  <p:tag name="PICTUREFILESIZE" val="830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+ (-1)^{n+1} \binom{n}{n} (n-n)!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13"/>
  <p:tag name="PICTUREFILESIZE" val="1157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varphi(n) = |\{m \in \{1,2,\ldots,n\}: gcd(n,m)=1\}|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19"/>
  <p:tag name="PICTUREFILESIZE" val="1735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varphi(n) = n-1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5"/>
  <p:tag name="PICTUREFILESIZE" val="526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\binom{k}{1} - \binom{k}{2} + \binom{k}{3} - \binom{k}{4} + ... + (-1)^{k+1} \binom{k}{k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98"/>
  <p:tag name="PICTUREFILESIZE" val="2296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n = p^c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2"/>
  <p:tag name="PICTUREFILESIZE" val="258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varphi(p^c) = p^c - p^{c-1} = p^c(1 - 1/p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09"/>
  <p:tag name="PICTUREFILESIZE" val="1346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varphi(n) = |\{m \in \{1,2,\ldots,n\}: gcd(n,m)=1\}|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19"/>
  <p:tag name="PICTUREFILESIZE" val="17358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n = p^c q^d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82"/>
  <p:tag name="PICTUREFILESIZE" val="416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varphi(n) = n - n/p - n/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08"/>
  <p:tag name="PICTUREFILESIZE" val="931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varphi(n) = n - n/p - n/q + n/p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80"/>
  <p:tag name="PICTUREFILESIZE" val="12439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n(1 - 1/p)(1 - 1/q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17"/>
  <p:tag name="PICTUREFILESIZE" val="816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varphi(n) = |\{m \in \{1,2,\ldots,n\}: gcd(n,m)=1\}|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19"/>
  <p:tag name="PICTUREFILESIZE" val="17358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n = p_1^{c_1} p_2^{c_2} \cdots p_r^{c_r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56"/>
  <p:tag name="PICTUREFILESIZE" val="785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varphi(n) = |\{m \in \{1,2,\ldots,n\}: gcd(n,m)=1\}|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19"/>
  <p:tag name="PICTUREFILESIZE" val="1735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= 1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5"/>
  <p:tag name="PICTUREFILESIZE" val="518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n = p_1^{c_1} p_2^{c_2} \cdots p_r^{c_r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56"/>
  <p:tag name="PICTUREFILESIZE" val="785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varphi(n) = |\{m \in \{1,2,\ldots,n\}: gcd(n,m)=1\}|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19"/>
  <p:tag name="PICTUREFILESIZE" val="17358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n = p_1^{c_1} p_2^{c_2} \cdots p_r^{c_r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56"/>
  <p:tag name="PICTUREFILESIZE" val="785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\binom{k}{1} - \binom{k}{2} + \binom{k}{3} - \binom{k}{4} + ... + (-1)^{k+1} \binom{k}{k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98"/>
  <p:tag name="PICTUREFILESIZE" val="2296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= 1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5"/>
  <p:tag name="PICTUREFILESIZE" val="51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(x+y)^k = \sum_{k=0}^n \binom{k}{i} x^i y^{k-i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41"/>
  <p:tag name="PICTUREFILESIZE" val="1780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\binom{k}{1} - \binom{k}{2} + \ldots + (-1)^{i+1} \binom{k}{i} + \ldots + (-1)^{k+1} \binom{k}{k} = \binom{k}{0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97"/>
  <p:tag name="PICTUREFILESIZE" val="2654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0 = \binom{k}{0} - \binom{k}{1} + \binom{k}{2} + \ldots + (-1)^{i} \binom{k}{i} + \ldots + (-1)^{k} \binom{k}{k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78"/>
  <p:tag name="PICTUREFILESIZE" val="257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= 1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5"/>
  <p:tag name="PICTUREFILESIZE" val="518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PMingLiU"/>
        <a:cs typeface=""/>
      </a:majorFont>
      <a:minorFont>
        <a:latin typeface="Arial"/>
        <a:ea typeface="PMingLiU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ll Sans MT" pitchFamily="34" charset="0"/>
            <a:ea typeface="PMingLiU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ll Sans MT" pitchFamily="34" charset="0"/>
            <a:ea typeface="PMingLiU" pitchFamily="18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2350</Words>
  <Application>Microsoft Office PowerPoint</Application>
  <PresentationFormat>On-screen Show (4:3)</PresentationFormat>
  <Paragraphs>246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PMingLiU</vt:lpstr>
      <vt:lpstr>Symbol</vt:lpstr>
      <vt:lpstr>Times New Roman</vt:lpstr>
      <vt:lpstr>cmsy10</vt:lpstr>
      <vt:lpstr>Gill Sans MT</vt:lpstr>
      <vt:lpstr>Arial</vt:lpstr>
      <vt:lpstr>Comic Sans MS</vt:lpstr>
      <vt:lpstr>Default Design</vt:lpstr>
      <vt:lpstr>Equation</vt:lpstr>
      <vt:lpstr>Inclusion-Exclusion Principle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CUHK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Inclusion-Exclusion Principle</dc:title>
  <dc:creator>chi</dc:creator>
  <cp:lastModifiedBy>naveen</cp:lastModifiedBy>
  <cp:revision>18</cp:revision>
  <dcterms:created xsi:type="dcterms:W3CDTF">2009-10-25T01:27:05Z</dcterms:created>
  <dcterms:modified xsi:type="dcterms:W3CDTF">2015-03-16T04:03:24Z</dcterms:modified>
</cp:coreProperties>
</file>