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embeddings/oleObject9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embeddings/oleObject6.bin" ContentType="application/vnd.openxmlformats-officedocument.oleObject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embeddings/oleObject10.bin" ContentType="application/vnd.openxmlformats-officedocument.oleObject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304" r:id="rId3"/>
    <p:sldId id="275" r:id="rId4"/>
    <p:sldId id="276" r:id="rId5"/>
    <p:sldId id="277" r:id="rId6"/>
    <p:sldId id="281" r:id="rId7"/>
    <p:sldId id="305" r:id="rId8"/>
    <p:sldId id="282" r:id="rId9"/>
    <p:sldId id="283" r:id="rId10"/>
    <p:sldId id="284" r:id="rId11"/>
    <p:sldId id="295" r:id="rId12"/>
    <p:sldId id="296" r:id="rId13"/>
    <p:sldId id="297" r:id="rId14"/>
    <p:sldId id="289" r:id="rId15"/>
    <p:sldId id="291" r:id="rId16"/>
    <p:sldId id="292" r:id="rId17"/>
    <p:sldId id="293" r:id="rId18"/>
    <p:sldId id="294" r:id="rId19"/>
    <p:sldId id="298" r:id="rId20"/>
    <p:sldId id="299" r:id="rId21"/>
    <p:sldId id="300" r:id="rId22"/>
    <p:sldId id="301" r:id="rId23"/>
    <p:sldId id="303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643A-7789-C54A-A9D6-0737A322405B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08C7-F6AB-DA41-9E65-E0E4E5811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Graphs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 106</a:t>
            </a:r>
          </a:p>
          <a:p>
            <a:r>
              <a:rPr lang="en-US" dirty="0" smtClean="0"/>
              <a:t>Slides from </a:t>
            </a:r>
            <a:r>
              <a:rPr lang="en-US" dirty="0" err="1" smtClean="0"/>
              <a:t>Naveen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Example (3)</a:t>
            </a:r>
          </a:p>
        </p:txBody>
      </p:sp>
      <p:sp>
        <p:nvSpPr>
          <p:cNvPr id="158723" name="Oval 3"/>
          <p:cNvSpPr>
            <a:spLocks noChangeArrowheads="1"/>
          </p:cNvSpPr>
          <p:nvPr/>
        </p:nvSpPr>
        <p:spPr bwMode="auto">
          <a:xfrm>
            <a:off x="914400" y="1981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24" name="Oval 4"/>
          <p:cNvSpPr>
            <a:spLocks noChangeArrowheads="1"/>
          </p:cNvSpPr>
          <p:nvPr/>
        </p:nvSpPr>
        <p:spPr bwMode="auto">
          <a:xfrm>
            <a:off x="1676400" y="1981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25" name="Oval 5"/>
          <p:cNvSpPr>
            <a:spLocks noChangeArrowheads="1"/>
          </p:cNvSpPr>
          <p:nvPr/>
        </p:nvSpPr>
        <p:spPr bwMode="auto">
          <a:xfrm>
            <a:off x="24384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26" name="Oval 6"/>
          <p:cNvSpPr>
            <a:spLocks noChangeArrowheads="1"/>
          </p:cNvSpPr>
          <p:nvPr/>
        </p:nvSpPr>
        <p:spPr bwMode="auto">
          <a:xfrm>
            <a:off x="9144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27" name="Oval 7"/>
          <p:cNvSpPr>
            <a:spLocks noChangeArrowheads="1"/>
          </p:cNvSpPr>
          <p:nvPr/>
        </p:nvSpPr>
        <p:spPr bwMode="auto">
          <a:xfrm>
            <a:off x="16764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28" name="Oval 8"/>
          <p:cNvSpPr>
            <a:spLocks noChangeArrowheads="1"/>
          </p:cNvSpPr>
          <p:nvPr/>
        </p:nvSpPr>
        <p:spPr bwMode="auto">
          <a:xfrm>
            <a:off x="2438400" y="2590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8729" name="AutoShape 9"/>
          <p:cNvCxnSpPr>
            <a:cxnSpLocks noChangeShapeType="1"/>
            <a:stCxn id="158723" idx="6"/>
            <a:endCxn id="158724" idx="2"/>
          </p:cNvCxnSpPr>
          <p:nvPr/>
        </p:nvCxnSpPr>
        <p:spPr bwMode="auto">
          <a:xfrm>
            <a:off x="1371600" y="2133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30" name="AutoShape 10"/>
          <p:cNvCxnSpPr>
            <a:cxnSpLocks noChangeShapeType="1"/>
            <a:stCxn id="158723" idx="4"/>
            <a:endCxn id="158726" idx="0"/>
          </p:cNvCxnSpPr>
          <p:nvPr/>
        </p:nvCxnSpPr>
        <p:spPr bwMode="auto">
          <a:xfrm>
            <a:off x="11430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31" name="AutoShape 11"/>
          <p:cNvCxnSpPr>
            <a:cxnSpLocks noChangeShapeType="1"/>
            <a:stCxn id="158726" idx="7"/>
            <a:endCxn id="158724" idx="3"/>
          </p:cNvCxnSpPr>
          <p:nvPr/>
        </p:nvCxnSpPr>
        <p:spPr bwMode="auto">
          <a:xfrm flipV="1">
            <a:off x="13049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32" name="AutoShape 12"/>
          <p:cNvCxnSpPr>
            <a:cxnSpLocks noChangeShapeType="1"/>
            <a:stCxn id="158727" idx="2"/>
            <a:endCxn id="158726" idx="6"/>
          </p:cNvCxnSpPr>
          <p:nvPr/>
        </p:nvCxnSpPr>
        <p:spPr bwMode="auto">
          <a:xfrm flipH="1">
            <a:off x="1371600" y="2743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33" name="AutoShape 13"/>
          <p:cNvCxnSpPr>
            <a:cxnSpLocks noChangeShapeType="1"/>
            <a:stCxn id="158725" idx="3"/>
            <a:endCxn id="158727" idx="7"/>
          </p:cNvCxnSpPr>
          <p:nvPr/>
        </p:nvCxnSpPr>
        <p:spPr bwMode="auto">
          <a:xfrm flipH="1">
            <a:off x="20669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34" name="AutoShape 14"/>
          <p:cNvCxnSpPr>
            <a:cxnSpLocks noChangeShapeType="1"/>
            <a:stCxn id="158724" idx="4"/>
            <a:endCxn id="158727" idx="0"/>
          </p:cNvCxnSpPr>
          <p:nvPr/>
        </p:nvCxnSpPr>
        <p:spPr bwMode="auto">
          <a:xfrm>
            <a:off x="19050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35" name="AutoShape 15"/>
          <p:cNvCxnSpPr>
            <a:cxnSpLocks noChangeShapeType="1"/>
            <a:endCxn id="158728" idx="0"/>
          </p:cNvCxnSpPr>
          <p:nvPr/>
        </p:nvCxnSpPr>
        <p:spPr bwMode="auto">
          <a:xfrm>
            <a:off x="26670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36" name="AutoShape 16"/>
          <p:cNvCxnSpPr>
            <a:cxnSpLocks noChangeShapeType="1"/>
            <a:stCxn id="158728" idx="7"/>
            <a:endCxn id="158728" idx="5"/>
          </p:cNvCxnSpPr>
          <p:nvPr/>
        </p:nvCxnSpPr>
        <p:spPr bwMode="auto">
          <a:xfrm rot="5400000" flipV="1">
            <a:off x="2721769" y="2742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9906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9906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39" name="Text Box 19"/>
          <p:cNvSpPr txBox="1">
            <a:spLocks noChangeArrowheads="1"/>
          </p:cNvSpPr>
          <p:nvPr/>
        </p:nvSpPr>
        <p:spPr bwMode="auto">
          <a:xfrm>
            <a:off x="17526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40" name="Text Box 20"/>
          <p:cNvSpPr txBox="1">
            <a:spLocks noChangeArrowheads="1"/>
          </p:cNvSpPr>
          <p:nvPr/>
        </p:nvSpPr>
        <p:spPr bwMode="auto">
          <a:xfrm>
            <a:off x="25146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41" name="Text Box 21"/>
          <p:cNvSpPr txBox="1">
            <a:spLocks noChangeArrowheads="1"/>
          </p:cNvSpPr>
          <p:nvPr/>
        </p:nvSpPr>
        <p:spPr bwMode="auto">
          <a:xfrm>
            <a:off x="17526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42" name="Text Box 22"/>
          <p:cNvSpPr txBox="1">
            <a:spLocks noChangeArrowheads="1"/>
          </p:cNvSpPr>
          <p:nvPr/>
        </p:nvSpPr>
        <p:spPr bwMode="auto">
          <a:xfrm>
            <a:off x="25146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43" name="Text Box 23"/>
          <p:cNvSpPr txBox="1">
            <a:spLocks noChangeArrowheads="1"/>
          </p:cNvSpPr>
          <p:nvPr/>
        </p:nvSpPr>
        <p:spPr bwMode="auto">
          <a:xfrm>
            <a:off x="965200" y="195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1/8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44" name="Text Box 24"/>
          <p:cNvSpPr txBox="1">
            <a:spLocks noChangeArrowheads="1"/>
          </p:cNvSpPr>
          <p:nvPr/>
        </p:nvSpPr>
        <p:spPr bwMode="auto">
          <a:xfrm>
            <a:off x="16764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45" name="Text Box 25"/>
          <p:cNvSpPr txBox="1">
            <a:spLocks noChangeArrowheads="1"/>
          </p:cNvSpPr>
          <p:nvPr/>
        </p:nvSpPr>
        <p:spPr bwMode="auto">
          <a:xfrm>
            <a:off x="1676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46" name="Text Box 26"/>
          <p:cNvSpPr txBox="1">
            <a:spLocks noChangeArrowheads="1"/>
          </p:cNvSpPr>
          <p:nvPr/>
        </p:nvSpPr>
        <p:spPr bwMode="auto">
          <a:xfrm>
            <a:off x="914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47" name="Text Box 27"/>
          <p:cNvSpPr txBox="1">
            <a:spLocks noChangeArrowheads="1"/>
          </p:cNvSpPr>
          <p:nvPr/>
        </p:nvSpPr>
        <p:spPr bwMode="auto">
          <a:xfrm>
            <a:off x="1295400" y="2209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48" name="Text Box 28"/>
          <p:cNvSpPr txBox="1">
            <a:spLocks noChangeArrowheads="1"/>
          </p:cNvSpPr>
          <p:nvPr/>
        </p:nvSpPr>
        <p:spPr bwMode="auto">
          <a:xfrm>
            <a:off x="762000" y="2286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49" name="Text Box 29"/>
          <p:cNvSpPr txBox="1">
            <a:spLocks noChangeArrowheads="1"/>
          </p:cNvSpPr>
          <p:nvPr/>
        </p:nvSpPr>
        <p:spPr bwMode="auto">
          <a:xfrm>
            <a:off x="24384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9/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50" name="Text Box 30"/>
          <p:cNvSpPr txBox="1">
            <a:spLocks noChangeArrowheads="1"/>
          </p:cNvSpPr>
          <p:nvPr/>
        </p:nvSpPr>
        <p:spPr bwMode="auto">
          <a:xfrm>
            <a:off x="2133600" y="21336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C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51" name="Text Box 31"/>
          <p:cNvSpPr txBox="1">
            <a:spLocks noChangeArrowheads="1"/>
          </p:cNvSpPr>
          <p:nvPr/>
        </p:nvSpPr>
        <p:spPr bwMode="auto">
          <a:xfrm>
            <a:off x="2438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10/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3581400" y="1981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53" name="Oval 33"/>
          <p:cNvSpPr>
            <a:spLocks noChangeArrowheads="1"/>
          </p:cNvSpPr>
          <p:nvPr/>
        </p:nvSpPr>
        <p:spPr bwMode="auto">
          <a:xfrm>
            <a:off x="4343400" y="1981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54" name="Oval 34"/>
          <p:cNvSpPr>
            <a:spLocks noChangeArrowheads="1"/>
          </p:cNvSpPr>
          <p:nvPr/>
        </p:nvSpPr>
        <p:spPr bwMode="auto">
          <a:xfrm>
            <a:off x="51054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55" name="Oval 35"/>
          <p:cNvSpPr>
            <a:spLocks noChangeArrowheads="1"/>
          </p:cNvSpPr>
          <p:nvPr/>
        </p:nvSpPr>
        <p:spPr bwMode="auto">
          <a:xfrm>
            <a:off x="35814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56" name="Oval 36"/>
          <p:cNvSpPr>
            <a:spLocks noChangeArrowheads="1"/>
          </p:cNvSpPr>
          <p:nvPr/>
        </p:nvSpPr>
        <p:spPr bwMode="auto">
          <a:xfrm>
            <a:off x="43434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57" name="Oval 37"/>
          <p:cNvSpPr>
            <a:spLocks noChangeArrowheads="1"/>
          </p:cNvSpPr>
          <p:nvPr/>
        </p:nvSpPr>
        <p:spPr bwMode="auto">
          <a:xfrm>
            <a:off x="5105400" y="2590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8758" name="AutoShape 38"/>
          <p:cNvCxnSpPr>
            <a:cxnSpLocks noChangeShapeType="1"/>
            <a:stCxn id="158752" idx="6"/>
            <a:endCxn id="158753" idx="2"/>
          </p:cNvCxnSpPr>
          <p:nvPr/>
        </p:nvCxnSpPr>
        <p:spPr bwMode="auto">
          <a:xfrm>
            <a:off x="4038600" y="2133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59" name="AutoShape 39"/>
          <p:cNvCxnSpPr>
            <a:cxnSpLocks noChangeShapeType="1"/>
            <a:stCxn id="158752" idx="4"/>
            <a:endCxn id="158755" idx="0"/>
          </p:cNvCxnSpPr>
          <p:nvPr/>
        </p:nvCxnSpPr>
        <p:spPr bwMode="auto">
          <a:xfrm>
            <a:off x="38100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60" name="AutoShape 40"/>
          <p:cNvCxnSpPr>
            <a:cxnSpLocks noChangeShapeType="1"/>
            <a:stCxn id="158755" idx="7"/>
            <a:endCxn id="158753" idx="3"/>
          </p:cNvCxnSpPr>
          <p:nvPr/>
        </p:nvCxnSpPr>
        <p:spPr bwMode="auto">
          <a:xfrm flipV="1">
            <a:off x="39719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61" name="AutoShape 41"/>
          <p:cNvCxnSpPr>
            <a:cxnSpLocks noChangeShapeType="1"/>
            <a:stCxn id="158756" idx="2"/>
            <a:endCxn id="158755" idx="6"/>
          </p:cNvCxnSpPr>
          <p:nvPr/>
        </p:nvCxnSpPr>
        <p:spPr bwMode="auto">
          <a:xfrm flipH="1">
            <a:off x="4038600" y="2743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62" name="AutoShape 42"/>
          <p:cNvCxnSpPr>
            <a:cxnSpLocks noChangeShapeType="1"/>
            <a:stCxn id="158754" idx="3"/>
            <a:endCxn id="158756" idx="7"/>
          </p:cNvCxnSpPr>
          <p:nvPr/>
        </p:nvCxnSpPr>
        <p:spPr bwMode="auto">
          <a:xfrm flipH="1">
            <a:off x="47339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63" name="AutoShape 43"/>
          <p:cNvCxnSpPr>
            <a:cxnSpLocks noChangeShapeType="1"/>
            <a:stCxn id="158753" idx="4"/>
            <a:endCxn id="158756" idx="0"/>
          </p:cNvCxnSpPr>
          <p:nvPr/>
        </p:nvCxnSpPr>
        <p:spPr bwMode="auto">
          <a:xfrm>
            <a:off x="45720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64" name="AutoShape 44"/>
          <p:cNvCxnSpPr>
            <a:cxnSpLocks noChangeShapeType="1"/>
            <a:endCxn id="158757" idx="0"/>
          </p:cNvCxnSpPr>
          <p:nvPr/>
        </p:nvCxnSpPr>
        <p:spPr bwMode="auto">
          <a:xfrm>
            <a:off x="53340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65" name="AutoShape 45"/>
          <p:cNvCxnSpPr>
            <a:cxnSpLocks noChangeShapeType="1"/>
            <a:stCxn id="158757" idx="7"/>
            <a:endCxn id="158757" idx="5"/>
          </p:cNvCxnSpPr>
          <p:nvPr/>
        </p:nvCxnSpPr>
        <p:spPr bwMode="auto">
          <a:xfrm rot="5400000" flipV="1">
            <a:off x="5388769" y="2742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sp>
        <p:nvSpPr>
          <p:cNvPr id="158766" name="Text Box 46"/>
          <p:cNvSpPr txBox="1">
            <a:spLocks noChangeArrowheads="1"/>
          </p:cNvSpPr>
          <p:nvPr/>
        </p:nvSpPr>
        <p:spPr bwMode="auto">
          <a:xfrm>
            <a:off x="36576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67" name="Text Box 47"/>
          <p:cNvSpPr txBox="1">
            <a:spLocks noChangeArrowheads="1"/>
          </p:cNvSpPr>
          <p:nvPr/>
        </p:nvSpPr>
        <p:spPr bwMode="auto">
          <a:xfrm>
            <a:off x="36576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68" name="Text Box 48"/>
          <p:cNvSpPr txBox="1">
            <a:spLocks noChangeArrowheads="1"/>
          </p:cNvSpPr>
          <p:nvPr/>
        </p:nvSpPr>
        <p:spPr bwMode="auto">
          <a:xfrm>
            <a:off x="44196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69" name="Text Box 49"/>
          <p:cNvSpPr txBox="1">
            <a:spLocks noChangeArrowheads="1"/>
          </p:cNvSpPr>
          <p:nvPr/>
        </p:nvSpPr>
        <p:spPr bwMode="auto">
          <a:xfrm>
            <a:off x="51816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70" name="Text Box 50"/>
          <p:cNvSpPr txBox="1">
            <a:spLocks noChangeArrowheads="1"/>
          </p:cNvSpPr>
          <p:nvPr/>
        </p:nvSpPr>
        <p:spPr bwMode="auto">
          <a:xfrm>
            <a:off x="44196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71" name="Text Box 51"/>
          <p:cNvSpPr txBox="1">
            <a:spLocks noChangeArrowheads="1"/>
          </p:cNvSpPr>
          <p:nvPr/>
        </p:nvSpPr>
        <p:spPr bwMode="auto">
          <a:xfrm>
            <a:off x="51816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72" name="Text Box 52"/>
          <p:cNvSpPr txBox="1">
            <a:spLocks noChangeArrowheads="1"/>
          </p:cNvSpPr>
          <p:nvPr/>
        </p:nvSpPr>
        <p:spPr bwMode="auto">
          <a:xfrm>
            <a:off x="3632200" y="195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1/8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73" name="Text Box 53"/>
          <p:cNvSpPr txBox="1">
            <a:spLocks noChangeArrowheads="1"/>
          </p:cNvSpPr>
          <p:nvPr/>
        </p:nvSpPr>
        <p:spPr bwMode="auto">
          <a:xfrm>
            <a:off x="43434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74" name="Text Box 54"/>
          <p:cNvSpPr txBox="1">
            <a:spLocks noChangeArrowheads="1"/>
          </p:cNvSpPr>
          <p:nvPr/>
        </p:nvSpPr>
        <p:spPr bwMode="auto">
          <a:xfrm>
            <a:off x="4343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75" name="Text Box 55"/>
          <p:cNvSpPr txBox="1">
            <a:spLocks noChangeArrowheads="1"/>
          </p:cNvSpPr>
          <p:nvPr/>
        </p:nvSpPr>
        <p:spPr bwMode="auto">
          <a:xfrm>
            <a:off x="3581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776" name="Text Box 56"/>
          <p:cNvSpPr txBox="1">
            <a:spLocks noChangeArrowheads="1"/>
          </p:cNvSpPr>
          <p:nvPr/>
        </p:nvSpPr>
        <p:spPr bwMode="auto">
          <a:xfrm>
            <a:off x="3962400" y="2209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77" name="Text Box 57"/>
          <p:cNvSpPr txBox="1">
            <a:spLocks noChangeArrowheads="1"/>
          </p:cNvSpPr>
          <p:nvPr/>
        </p:nvSpPr>
        <p:spPr bwMode="auto">
          <a:xfrm>
            <a:off x="3429000" y="2286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78" name="Text Box 58"/>
          <p:cNvSpPr txBox="1">
            <a:spLocks noChangeArrowheads="1"/>
          </p:cNvSpPr>
          <p:nvPr/>
        </p:nvSpPr>
        <p:spPr bwMode="auto">
          <a:xfrm>
            <a:off x="51054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9/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79" name="Text Box 59"/>
          <p:cNvSpPr txBox="1">
            <a:spLocks noChangeArrowheads="1"/>
          </p:cNvSpPr>
          <p:nvPr/>
        </p:nvSpPr>
        <p:spPr bwMode="auto">
          <a:xfrm>
            <a:off x="4800600" y="21336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C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80" name="Text Box 60"/>
          <p:cNvSpPr txBox="1">
            <a:spLocks noChangeArrowheads="1"/>
          </p:cNvSpPr>
          <p:nvPr/>
        </p:nvSpPr>
        <p:spPr bwMode="auto">
          <a:xfrm>
            <a:off x="5105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10/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81" name="Text Box 61"/>
          <p:cNvSpPr txBox="1">
            <a:spLocks noChangeArrowheads="1"/>
          </p:cNvSpPr>
          <p:nvPr/>
        </p:nvSpPr>
        <p:spPr bwMode="auto">
          <a:xfrm>
            <a:off x="5791200" y="26670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782" name="Oval 62"/>
          <p:cNvSpPr>
            <a:spLocks noChangeArrowheads="1"/>
          </p:cNvSpPr>
          <p:nvPr/>
        </p:nvSpPr>
        <p:spPr bwMode="auto">
          <a:xfrm>
            <a:off x="6324600" y="1981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83" name="Oval 63"/>
          <p:cNvSpPr>
            <a:spLocks noChangeArrowheads="1"/>
          </p:cNvSpPr>
          <p:nvPr/>
        </p:nvSpPr>
        <p:spPr bwMode="auto">
          <a:xfrm>
            <a:off x="7086600" y="1981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84" name="Oval 64"/>
          <p:cNvSpPr>
            <a:spLocks noChangeArrowheads="1"/>
          </p:cNvSpPr>
          <p:nvPr/>
        </p:nvSpPr>
        <p:spPr bwMode="auto">
          <a:xfrm>
            <a:off x="78486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85" name="Oval 65"/>
          <p:cNvSpPr>
            <a:spLocks noChangeArrowheads="1"/>
          </p:cNvSpPr>
          <p:nvPr/>
        </p:nvSpPr>
        <p:spPr bwMode="auto">
          <a:xfrm>
            <a:off x="63246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86" name="Oval 66"/>
          <p:cNvSpPr>
            <a:spLocks noChangeArrowheads="1"/>
          </p:cNvSpPr>
          <p:nvPr/>
        </p:nvSpPr>
        <p:spPr bwMode="auto">
          <a:xfrm>
            <a:off x="70866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787" name="Oval 67"/>
          <p:cNvSpPr>
            <a:spLocks noChangeArrowheads="1"/>
          </p:cNvSpPr>
          <p:nvPr/>
        </p:nvSpPr>
        <p:spPr bwMode="auto">
          <a:xfrm>
            <a:off x="7848600" y="2590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8788" name="AutoShape 68"/>
          <p:cNvCxnSpPr>
            <a:cxnSpLocks noChangeShapeType="1"/>
            <a:stCxn id="158782" idx="6"/>
            <a:endCxn id="158783" idx="2"/>
          </p:cNvCxnSpPr>
          <p:nvPr/>
        </p:nvCxnSpPr>
        <p:spPr bwMode="auto">
          <a:xfrm>
            <a:off x="6781800" y="2133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89" name="AutoShape 69"/>
          <p:cNvCxnSpPr>
            <a:cxnSpLocks noChangeShapeType="1"/>
            <a:stCxn id="158782" idx="4"/>
            <a:endCxn id="158785" idx="0"/>
          </p:cNvCxnSpPr>
          <p:nvPr/>
        </p:nvCxnSpPr>
        <p:spPr bwMode="auto">
          <a:xfrm>
            <a:off x="65532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90" name="AutoShape 70"/>
          <p:cNvCxnSpPr>
            <a:cxnSpLocks noChangeShapeType="1"/>
            <a:stCxn id="158785" idx="7"/>
            <a:endCxn id="158783" idx="3"/>
          </p:cNvCxnSpPr>
          <p:nvPr/>
        </p:nvCxnSpPr>
        <p:spPr bwMode="auto">
          <a:xfrm flipV="1">
            <a:off x="67151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91" name="AutoShape 71"/>
          <p:cNvCxnSpPr>
            <a:cxnSpLocks noChangeShapeType="1"/>
            <a:stCxn id="158786" idx="2"/>
            <a:endCxn id="158785" idx="6"/>
          </p:cNvCxnSpPr>
          <p:nvPr/>
        </p:nvCxnSpPr>
        <p:spPr bwMode="auto">
          <a:xfrm flipH="1">
            <a:off x="6781800" y="2743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92" name="AutoShape 72"/>
          <p:cNvCxnSpPr>
            <a:cxnSpLocks noChangeShapeType="1"/>
            <a:stCxn id="158784" idx="3"/>
            <a:endCxn id="158786" idx="7"/>
          </p:cNvCxnSpPr>
          <p:nvPr/>
        </p:nvCxnSpPr>
        <p:spPr bwMode="auto">
          <a:xfrm flipH="1">
            <a:off x="74771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793" name="AutoShape 73"/>
          <p:cNvCxnSpPr>
            <a:cxnSpLocks noChangeShapeType="1"/>
            <a:stCxn id="158783" idx="4"/>
            <a:endCxn id="158786" idx="0"/>
          </p:cNvCxnSpPr>
          <p:nvPr/>
        </p:nvCxnSpPr>
        <p:spPr bwMode="auto">
          <a:xfrm>
            <a:off x="73152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94" name="AutoShape 74"/>
          <p:cNvCxnSpPr>
            <a:cxnSpLocks noChangeShapeType="1"/>
            <a:endCxn id="158787" idx="0"/>
          </p:cNvCxnSpPr>
          <p:nvPr/>
        </p:nvCxnSpPr>
        <p:spPr bwMode="auto">
          <a:xfrm>
            <a:off x="80772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795" name="AutoShape 75"/>
          <p:cNvCxnSpPr>
            <a:cxnSpLocks noChangeShapeType="1"/>
            <a:stCxn id="158787" idx="7"/>
            <a:endCxn id="158787" idx="5"/>
          </p:cNvCxnSpPr>
          <p:nvPr/>
        </p:nvCxnSpPr>
        <p:spPr bwMode="auto">
          <a:xfrm rot="5400000" flipV="1">
            <a:off x="8131969" y="2742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sp>
        <p:nvSpPr>
          <p:cNvPr id="158796" name="Text Box 76"/>
          <p:cNvSpPr txBox="1">
            <a:spLocks noChangeArrowheads="1"/>
          </p:cNvSpPr>
          <p:nvPr/>
        </p:nvSpPr>
        <p:spPr bwMode="auto">
          <a:xfrm>
            <a:off x="64008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97" name="Text Box 77"/>
          <p:cNvSpPr txBox="1">
            <a:spLocks noChangeArrowheads="1"/>
          </p:cNvSpPr>
          <p:nvPr/>
        </p:nvSpPr>
        <p:spPr bwMode="auto">
          <a:xfrm>
            <a:off x="64008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98" name="Text Box 78"/>
          <p:cNvSpPr txBox="1">
            <a:spLocks noChangeArrowheads="1"/>
          </p:cNvSpPr>
          <p:nvPr/>
        </p:nvSpPr>
        <p:spPr bwMode="auto">
          <a:xfrm>
            <a:off x="71628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799" name="Text Box 79"/>
          <p:cNvSpPr txBox="1">
            <a:spLocks noChangeArrowheads="1"/>
          </p:cNvSpPr>
          <p:nvPr/>
        </p:nvSpPr>
        <p:spPr bwMode="auto">
          <a:xfrm>
            <a:off x="79248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00" name="Text Box 80"/>
          <p:cNvSpPr txBox="1">
            <a:spLocks noChangeArrowheads="1"/>
          </p:cNvSpPr>
          <p:nvPr/>
        </p:nvSpPr>
        <p:spPr bwMode="auto">
          <a:xfrm>
            <a:off x="71628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01" name="Text Box 81"/>
          <p:cNvSpPr txBox="1">
            <a:spLocks noChangeArrowheads="1"/>
          </p:cNvSpPr>
          <p:nvPr/>
        </p:nvSpPr>
        <p:spPr bwMode="auto">
          <a:xfrm>
            <a:off x="79248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02" name="Text Box 82"/>
          <p:cNvSpPr txBox="1">
            <a:spLocks noChangeArrowheads="1"/>
          </p:cNvSpPr>
          <p:nvPr/>
        </p:nvSpPr>
        <p:spPr bwMode="auto">
          <a:xfrm>
            <a:off x="6375400" y="195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1/8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03" name="Text Box 83"/>
          <p:cNvSpPr txBox="1">
            <a:spLocks noChangeArrowheads="1"/>
          </p:cNvSpPr>
          <p:nvPr/>
        </p:nvSpPr>
        <p:spPr bwMode="auto">
          <a:xfrm>
            <a:off x="70866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04" name="Text Box 84"/>
          <p:cNvSpPr txBox="1">
            <a:spLocks noChangeArrowheads="1"/>
          </p:cNvSpPr>
          <p:nvPr/>
        </p:nvSpPr>
        <p:spPr bwMode="auto">
          <a:xfrm>
            <a:off x="70866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05" name="Text Box 85"/>
          <p:cNvSpPr txBox="1">
            <a:spLocks noChangeArrowheads="1"/>
          </p:cNvSpPr>
          <p:nvPr/>
        </p:nvSpPr>
        <p:spPr bwMode="auto">
          <a:xfrm>
            <a:off x="63246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06" name="Text Box 86"/>
          <p:cNvSpPr txBox="1">
            <a:spLocks noChangeArrowheads="1"/>
          </p:cNvSpPr>
          <p:nvPr/>
        </p:nvSpPr>
        <p:spPr bwMode="auto">
          <a:xfrm>
            <a:off x="6705600" y="2209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07" name="Text Box 87"/>
          <p:cNvSpPr txBox="1">
            <a:spLocks noChangeArrowheads="1"/>
          </p:cNvSpPr>
          <p:nvPr/>
        </p:nvSpPr>
        <p:spPr bwMode="auto">
          <a:xfrm>
            <a:off x="6172200" y="2286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08" name="Text Box 88"/>
          <p:cNvSpPr txBox="1">
            <a:spLocks noChangeArrowheads="1"/>
          </p:cNvSpPr>
          <p:nvPr/>
        </p:nvSpPr>
        <p:spPr bwMode="auto">
          <a:xfrm>
            <a:off x="78486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9/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09" name="Text Box 89"/>
          <p:cNvSpPr txBox="1">
            <a:spLocks noChangeArrowheads="1"/>
          </p:cNvSpPr>
          <p:nvPr/>
        </p:nvSpPr>
        <p:spPr bwMode="auto">
          <a:xfrm>
            <a:off x="7543800" y="21336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C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10" name="Text Box 90"/>
          <p:cNvSpPr txBox="1">
            <a:spLocks noChangeArrowheads="1"/>
          </p:cNvSpPr>
          <p:nvPr/>
        </p:nvSpPr>
        <p:spPr bwMode="auto">
          <a:xfrm>
            <a:off x="77724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10/11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11" name="Text Box 91"/>
          <p:cNvSpPr txBox="1">
            <a:spLocks noChangeArrowheads="1"/>
          </p:cNvSpPr>
          <p:nvPr/>
        </p:nvSpPr>
        <p:spPr bwMode="auto">
          <a:xfrm>
            <a:off x="8534400" y="26670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12" name="Oval 92"/>
          <p:cNvSpPr>
            <a:spLocks noChangeArrowheads="1"/>
          </p:cNvSpPr>
          <p:nvPr/>
        </p:nvSpPr>
        <p:spPr bwMode="auto">
          <a:xfrm>
            <a:off x="990600" y="4114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813" name="Oval 93"/>
          <p:cNvSpPr>
            <a:spLocks noChangeArrowheads="1"/>
          </p:cNvSpPr>
          <p:nvPr/>
        </p:nvSpPr>
        <p:spPr bwMode="auto">
          <a:xfrm>
            <a:off x="1752600" y="4114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814" name="Oval 94"/>
          <p:cNvSpPr>
            <a:spLocks noChangeArrowheads="1"/>
          </p:cNvSpPr>
          <p:nvPr/>
        </p:nvSpPr>
        <p:spPr bwMode="auto">
          <a:xfrm>
            <a:off x="2514600" y="4114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815" name="Oval 95"/>
          <p:cNvSpPr>
            <a:spLocks noChangeArrowheads="1"/>
          </p:cNvSpPr>
          <p:nvPr/>
        </p:nvSpPr>
        <p:spPr bwMode="auto">
          <a:xfrm>
            <a:off x="990600" y="47244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816" name="Oval 96"/>
          <p:cNvSpPr>
            <a:spLocks noChangeArrowheads="1"/>
          </p:cNvSpPr>
          <p:nvPr/>
        </p:nvSpPr>
        <p:spPr bwMode="auto">
          <a:xfrm>
            <a:off x="1752600" y="47244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8817" name="Oval 97"/>
          <p:cNvSpPr>
            <a:spLocks noChangeArrowheads="1"/>
          </p:cNvSpPr>
          <p:nvPr/>
        </p:nvSpPr>
        <p:spPr bwMode="auto">
          <a:xfrm>
            <a:off x="2514600" y="47244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8818" name="AutoShape 98"/>
          <p:cNvCxnSpPr>
            <a:cxnSpLocks noChangeShapeType="1"/>
            <a:stCxn id="158812" idx="6"/>
            <a:endCxn id="158813" idx="2"/>
          </p:cNvCxnSpPr>
          <p:nvPr/>
        </p:nvCxnSpPr>
        <p:spPr bwMode="auto">
          <a:xfrm>
            <a:off x="1447800" y="4267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819" name="AutoShape 99"/>
          <p:cNvCxnSpPr>
            <a:cxnSpLocks noChangeShapeType="1"/>
            <a:stCxn id="158812" idx="4"/>
            <a:endCxn id="158815" idx="0"/>
          </p:cNvCxnSpPr>
          <p:nvPr/>
        </p:nvCxnSpPr>
        <p:spPr bwMode="auto">
          <a:xfrm>
            <a:off x="12192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820" name="AutoShape 100"/>
          <p:cNvCxnSpPr>
            <a:cxnSpLocks noChangeShapeType="1"/>
            <a:stCxn id="158815" idx="7"/>
            <a:endCxn id="158813" idx="3"/>
          </p:cNvCxnSpPr>
          <p:nvPr/>
        </p:nvCxnSpPr>
        <p:spPr bwMode="auto">
          <a:xfrm flipV="1">
            <a:off x="13811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821" name="AutoShape 101"/>
          <p:cNvCxnSpPr>
            <a:cxnSpLocks noChangeShapeType="1"/>
            <a:stCxn id="158816" idx="2"/>
            <a:endCxn id="158815" idx="6"/>
          </p:cNvCxnSpPr>
          <p:nvPr/>
        </p:nvCxnSpPr>
        <p:spPr bwMode="auto">
          <a:xfrm flipH="1">
            <a:off x="1447800" y="4876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822" name="AutoShape 102"/>
          <p:cNvCxnSpPr>
            <a:cxnSpLocks noChangeShapeType="1"/>
            <a:stCxn id="158814" idx="3"/>
            <a:endCxn id="158816" idx="7"/>
          </p:cNvCxnSpPr>
          <p:nvPr/>
        </p:nvCxnSpPr>
        <p:spPr bwMode="auto">
          <a:xfrm flipH="1">
            <a:off x="21431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8823" name="AutoShape 103"/>
          <p:cNvCxnSpPr>
            <a:cxnSpLocks noChangeShapeType="1"/>
            <a:stCxn id="158813" idx="4"/>
            <a:endCxn id="158816" idx="0"/>
          </p:cNvCxnSpPr>
          <p:nvPr/>
        </p:nvCxnSpPr>
        <p:spPr bwMode="auto">
          <a:xfrm>
            <a:off x="1981200" y="44196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824" name="AutoShape 104"/>
          <p:cNvCxnSpPr>
            <a:cxnSpLocks noChangeShapeType="1"/>
            <a:endCxn id="158817" idx="0"/>
          </p:cNvCxnSpPr>
          <p:nvPr/>
        </p:nvCxnSpPr>
        <p:spPr bwMode="auto">
          <a:xfrm>
            <a:off x="2743200" y="44196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8825" name="AutoShape 105"/>
          <p:cNvCxnSpPr>
            <a:cxnSpLocks noChangeShapeType="1"/>
            <a:stCxn id="158817" idx="7"/>
            <a:endCxn id="158817" idx="5"/>
          </p:cNvCxnSpPr>
          <p:nvPr/>
        </p:nvCxnSpPr>
        <p:spPr bwMode="auto">
          <a:xfrm rot="5400000" flipV="1">
            <a:off x="2797969" y="48760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sp>
        <p:nvSpPr>
          <p:cNvPr id="158826" name="Text Box 106"/>
          <p:cNvSpPr txBox="1">
            <a:spLocks noChangeArrowheads="1"/>
          </p:cNvSpPr>
          <p:nvPr/>
        </p:nvSpPr>
        <p:spPr bwMode="auto">
          <a:xfrm>
            <a:off x="10668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27" name="Text Box 107"/>
          <p:cNvSpPr txBox="1">
            <a:spLocks noChangeArrowheads="1"/>
          </p:cNvSpPr>
          <p:nvPr/>
        </p:nvSpPr>
        <p:spPr bwMode="auto">
          <a:xfrm>
            <a:off x="10668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28" name="Text Box 108"/>
          <p:cNvSpPr txBox="1">
            <a:spLocks noChangeArrowheads="1"/>
          </p:cNvSpPr>
          <p:nvPr/>
        </p:nvSpPr>
        <p:spPr bwMode="auto">
          <a:xfrm>
            <a:off x="18288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29" name="Text Box 109"/>
          <p:cNvSpPr txBox="1">
            <a:spLocks noChangeArrowheads="1"/>
          </p:cNvSpPr>
          <p:nvPr/>
        </p:nvSpPr>
        <p:spPr bwMode="auto">
          <a:xfrm>
            <a:off x="25908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30" name="Text Box 110"/>
          <p:cNvSpPr txBox="1">
            <a:spLocks noChangeArrowheads="1"/>
          </p:cNvSpPr>
          <p:nvPr/>
        </p:nvSpPr>
        <p:spPr bwMode="auto">
          <a:xfrm>
            <a:off x="18288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31" name="Text Box 111"/>
          <p:cNvSpPr txBox="1">
            <a:spLocks noChangeArrowheads="1"/>
          </p:cNvSpPr>
          <p:nvPr/>
        </p:nvSpPr>
        <p:spPr bwMode="auto">
          <a:xfrm>
            <a:off x="25908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8832" name="Text Box 112"/>
          <p:cNvSpPr txBox="1">
            <a:spLocks noChangeArrowheads="1"/>
          </p:cNvSpPr>
          <p:nvPr/>
        </p:nvSpPr>
        <p:spPr bwMode="auto">
          <a:xfrm>
            <a:off x="1041400" y="4089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1/8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33" name="Text Box 113"/>
          <p:cNvSpPr txBox="1">
            <a:spLocks noChangeArrowheads="1"/>
          </p:cNvSpPr>
          <p:nvPr/>
        </p:nvSpPr>
        <p:spPr bwMode="auto">
          <a:xfrm>
            <a:off x="1752600" y="4114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34" name="Text Box 114"/>
          <p:cNvSpPr txBox="1">
            <a:spLocks noChangeArrowheads="1"/>
          </p:cNvSpPr>
          <p:nvPr/>
        </p:nvSpPr>
        <p:spPr bwMode="auto">
          <a:xfrm>
            <a:off x="17526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35" name="Text Box 115"/>
          <p:cNvSpPr txBox="1">
            <a:spLocks noChangeArrowheads="1"/>
          </p:cNvSpPr>
          <p:nvPr/>
        </p:nvSpPr>
        <p:spPr bwMode="auto">
          <a:xfrm>
            <a:off x="9906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36" name="Text Box 116"/>
          <p:cNvSpPr txBox="1">
            <a:spLocks noChangeArrowheads="1"/>
          </p:cNvSpPr>
          <p:nvPr/>
        </p:nvSpPr>
        <p:spPr bwMode="auto">
          <a:xfrm>
            <a:off x="1371600" y="4343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37" name="Text Box 117"/>
          <p:cNvSpPr txBox="1">
            <a:spLocks noChangeArrowheads="1"/>
          </p:cNvSpPr>
          <p:nvPr/>
        </p:nvSpPr>
        <p:spPr bwMode="auto">
          <a:xfrm>
            <a:off x="838200" y="44196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38" name="Text Box 118"/>
          <p:cNvSpPr txBox="1">
            <a:spLocks noChangeArrowheads="1"/>
          </p:cNvSpPr>
          <p:nvPr/>
        </p:nvSpPr>
        <p:spPr bwMode="auto">
          <a:xfrm>
            <a:off x="2438400" y="4114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9/12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39" name="Text Box 119"/>
          <p:cNvSpPr txBox="1">
            <a:spLocks noChangeArrowheads="1"/>
          </p:cNvSpPr>
          <p:nvPr/>
        </p:nvSpPr>
        <p:spPr bwMode="auto">
          <a:xfrm>
            <a:off x="2209800" y="4267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C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8840" name="Text Box 120"/>
          <p:cNvSpPr txBox="1">
            <a:spLocks noChangeArrowheads="1"/>
          </p:cNvSpPr>
          <p:nvPr/>
        </p:nvSpPr>
        <p:spPr bwMode="auto">
          <a:xfrm>
            <a:off x="24384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10/11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8841" name="Text Box 121"/>
          <p:cNvSpPr txBox="1">
            <a:spLocks noChangeArrowheads="1"/>
          </p:cNvSpPr>
          <p:nvPr/>
        </p:nvSpPr>
        <p:spPr bwMode="auto">
          <a:xfrm>
            <a:off x="3200400" y="48006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Edge Classification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600200"/>
            <a:ext cx="7772400" cy="2952750"/>
          </a:xfrm>
        </p:spPr>
        <p:txBody>
          <a:bodyPr/>
          <a:lstStyle/>
          <a:p>
            <a:pPr eaLnBrk="1" hangingPunct="1"/>
            <a:r>
              <a:rPr lang="da-DK" smtClean="0"/>
              <a:t>Tree edge (gray to white)</a:t>
            </a:r>
          </a:p>
          <a:p>
            <a:pPr lvl="1" eaLnBrk="1" hangingPunct="1"/>
            <a:r>
              <a:rPr lang="da-DK" smtClean="0"/>
              <a:t>encounter new vertices (white)</a:t>
            </a:r>
          </a:p>
          <a:p>
            <a:pPr eaLnBrk="1" hangingPunct="1"/>
            <a:r>
              <a:rPr lang="da-DK" smtClean="0"/>
              <a:t>Back edge (gray to gray)</a:t>
            </a:r>
          </a:p>
          <a:p>
            <a:pPr lvl="1" eaLnBrk="1" hangingPunct="1"/>
            <a:r>
              <a:rPr lang="da-DK" smtClean="0"/>
              <a:t>from descendant to ancestor</a:t>
            </a:r>
          </a:p>
        </p:txBody>
      </p:sp>
      <p:graphicFrame>
        <p:nvGraphicFramePr>
          <p:cNvPr id="63490" name="Object 4"/>
          <p:cNvGraphicFramePr>
            <a:graphicFrameLocks noChangeAspect="1"/>
          </p:cNvGraphicFramePr>
          <p:nvPr/>
        </p:nvGraphicFramePr>
        <p:xfrm>
          <a:off x="1917700" y="4200525"/>
          <a:ext cx="5410200" cy="1941513"/>
        </p:xfrm>
        <a:graphic>
          <a:graphicData uri="http://schemas.openxmlformats.org/presentationml/2006/ole">
            <p:oleObj spid="_x0000_s44034" name="Photo Editor Photo" r:id="rId3" imgW="6106377" imgH="21904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Edge Classification (2)</a:t>
            </a:r>
          </a:p>
        </p:txBody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Forward edge (gray to black) </a:t>
            </a:r>
          </a:p>
          <a:p>
            <a:pPr lvl="1" eaLnBrk="1" hangingPunct="1"/>
            <a:r>
              <a:rPr lang="da-DK" smtClean="0"/>
              <a:t>from ancestor to descendant</a:t>
            </a:r>
          </a:p>
          <a:p>
            <a:pPr eaLnBrk="1" hangingPunct="1"/>
            <a:r>
              <a:rPr lang="da-DK" smtClean="0"/>
              <a:t>Cross edge (gray to black)</a:t>
            </a:r>
          </a:p>
          <a:p>
            <a:pPr lvl="1" eaLnBrk="1" hangingPunct="1"/>
            <a:r>
              <a:rPr lang="da-DK" smtClean="0"/>
              <a:t>remainder – between trees or subtrees</a:t>
            </a:r>
          </a:p>
        </p:txBody>
      </p:sp>
      <p:graphicFrame>
        <p:nvGraphicFramePr>
          <p:cNvPr id="64514" name="Object 4"/>
          <p:cNvGraphicFramePr>
            <a:graphicFrameLocks noChangeAspect="1"/>
          </p:cNvGraphicFramePr>
          <p:nvPr/>
        </p:nvGraphicFramePr>
        <p:xfrm>
          <a:off x="1927225" y="4189413"/>
          <a:ext cx="5410200" cy="1941512"/>
        </p:xfrm>
        <a:graphic>
          <a:graphicData uri="http://schemas.openxmlformats.org/presentationml/2006/ole">
            <p:oleObj spid="_x0000_s45058" name="Photo Editor Photo" r:id="rId3" imgW="6106377" imgH="219047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Edge Classification (3)</a:t>
            </a:r>
          </a:p>
        </p:txBody>
      </p:sp>
      <p:graphicFrame>
        <p:nvGraphicFramePr>
          <p:cNvPr id="65538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2778125" y="3808413"/>
          <a:ext cx="3800475" cy="2551112"/>
        </p:xfrm>
        <a:graphic>
          <a:graphicData uri="http://schemas.openxmlformats.org/presentationml/2006/ole">
            <p:oleObj spid="_x0000_s46082" name="Photo Editor Photo" r:id="rId3" imgW="5068007" imgH="3828571" progId="">
              <p:embed/>
            </p:oleObj>
          </a:graphicData>
        </a:graphic>
      </p:graphicFrame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Tree and back edges are important</a:t>
            </a:r>
          </a:p>
          <a:p>
            <a:pPr eaLnBrk="1" hangingPunct="1"/>
            <a:r>
              <a:rPr lang="da-DK" smtClean="0"/>
              <a:t>Most algorithms do not distinguish between forward and cross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DFS </a:t>
            </a:r>
            <a:r>
              <a:rPr lang="da-DK" dirty="0" err="1" smtClean="0"/>
              <a:t>Algorithm</a:t>
            </a:r>
            <a:endParaRPr lang="en-US" dirty="0" smtClean="0"/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476375"/>
            <a:ext cx="7772400" cy="4433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a-DK" sz="2800" dirty="0" err="1" smtClean="0"/>
              <a:t>When</a:t>
            </a:r>
            <a:r>
              <a:rPr lang="da-DK" sz="2800" dirty="0" smtClean="0"/>
              <a:t> DFS </a:t>
            </a:r>
            <a:r>
              <a:rPr lang="da-DK" sz="2800" dirty="0" err="1" smtClean="0"/>
              <a:t>returns</a:t>
            </a:r>
            <a:r>
              <a:rPr lang="da-DK" sz="2800" dirty="0" smtClean="0"/>
              <a:t>, </a:t>
            </a:r>
            <a:r>
              <a:rPr lang="da-DK" sz="2800" dirty="0" err="1" smtClean="0"/>
              <a:t>every</a:t>
            </a:r>
            <a:r>
              <a:rPr lang="da-DK" sz="2800" dirty="0" smtClean="0"/>
              <a:t> </a:t>
            </a:r>
            <a:r>
              <a:rPr lang="da-DK" sz="2800" dirty="0" err="1" smtClean="0"/>
              <a:t>vertex</a:t>
            </a:r>
            <a:r>
              <a:rPr lang="da-DK" sz="2800" dirty="0" smtClean="0"/>
              <a:t> </a:t>
            </a:r>
            <a:r>
              <a:rPr lang="da-DK" sz="2800" i="1" dirty="0" smtClean="0"/>
              <a:t>u</a:t>
            </a:r>
            <a:r>
              <a:rPr lang="da-DK" sz="2800" dirty="0" smtClean="0"/>
              <a:t> is </a:t>
            </a:r>
            <a:r>
              <a:rPr lang="da-DK" sz="2800" dirty="0" err="1" smtClean="0"/>
              <a:t>assigned</a:t>
            </a:r>
            <a:endParaRPr lang="da-DK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sz="2400" dirty="0" smtClean="0"/>
              <a:t>a </a:t>
            </a:r>
            <a:r>
              <a:rPr lang="da-DK" sz="2400" dirty="0" err="1" smtClean="0"/>
              <a:t>discovery</a:t>
            </a:r>
            <a:r>
              <a:rPr lang="da-DK" sz="2400" dirty="0" smtClean="0"/>
              <a:t> time </a:t>
            </a:r>
            <a:r>
              <a:rPr lang="da-DK" sz="2400" i="1" dirty="0" err="1" smtClean="0"/>
              <a:t>d</a:t>
            </a:r>
            <a:r>
              <a:rPr lang="da-DK" sz="2400" dirty="0" err="1" smtClean="0"/>
              <a:t>[</a:t>
            </a:r>
            <a:r>
              <a:rPr lang="da-DK" sz="2400" i="1" dirty="0" err="1" smtClean="0"/>
              <a:t>u</a:t>
            </a:r>
            <a:r>
              <a:rPr lang="da-DK" sz="2400" dirty="0" smtClean="0"/>
              <a:t>], and a </a:t>
            </a:r>
            <a:r>
              <a:rPr lang="da-DK" sz="2400" dirty="0" err="1" smtClean="0"/>
              <a:t>finishing</a:t>
            </a:r>
            <a:r>
              <a:rPr lang="da-DK" sz="2400" dirty="0" smtClean="0"/>
              <a:t> time </a:t>
            </a:r>
            <a:r>
              <a:rPr lang="da-DK" sz="2400" i="1" dirty="0" err="1" smtClean="0"/>
              <a:t>f</a:t>
            </a:r>
            <a:r>
              <a:rPr lang="da-DK" sz="2400" dirty="0" err="1" smtClean="0"/>
              <a:t>[</a:t>
            </a:r>
            <a:r>
              <a:rPr lang="da-DK" sz="2400" i="1" dirty="0" err="1" smtClean="0"/>
              <a:t>u</a:t>
            </a:r>
            <a:r>
              <a:rPr lang="da-DK" sz="2400" dirty="0" smtClean="0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 err="1" smtClean="0"/>
              <a:t>Running</a:t>
            </a:r>
            <a:r>
              <a:rPr lang="da-DK" sz="2800" dirty="0" smtClean="0"/>
              <a:t> time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dirty="0" err="1" smtClean="0"/>
              <a:t>DFS-Visit</a:t>
            </a:r>
            <a:r>
              <a:rPr lang="da-DK" sz="2400" dirty="0" smtClean="0"/>
              <a:t> is </a:t>
            </a:r>
            <a:r>
              <a:rPr lang="da-DK" sz="2400" dirty="0" err="1" smtClean="0"/>
              <a:t>called</a:t>
            </a:r>
            <a:r>
              <a:rPr lang="da-DK" sz="2400" dirty="0" smtClean="0"/>
              <a:t> </a:t>
            </a:r>
            <a:r>
              <a:rPr lang="da-DK" sz="2400" dirty="0" err="1" smtClean="0"/>
              <a:t>once</a:t>
            </a:r>
            <a:r>
              <a:rPr lang="da-DK" sz="2400" dirty="0" smtClean="0"/>
              <a:t> for </a:t>
            </a:r>
            <a:r>
              <a:rPr lang="da-DK" sz="2400" dirty="0" err="1" smtClean="0"/>
              <a:t>every</a:t>
            </a:r>
            <a:r>
              <a:rPr lang="da-DK" sz="2400" dirty="0" smtClean="0"/>
              <a:t> </a:t>
            </a:r>
            <a:r>
              <a:rPr lang="da-DK" sz="2400" dirty="0" err="1" smtClean="0"/>
              <a:t>vertex</a:t>
            </a:r>
            <a:endParaRPr lang="da-DK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da-DK" sz="2000" dirty="0" err="1" smtClean="0"/>
              <a:t>its</a:t>
            </a:r>
            <a:r>
              <a:rPr lang="da-DK" sz="2000" dirty="0" smtClean="0"/>
              <a:t> </a:t>
            </a:r>
            <a:r>
              <a:rPr lang="da-DK" sz="2000" dirty="0" err="1" smtClean="0"/>
              <a:t>only</a:t>
            </a:r>
            <a:r>
              <a:rPr lang="da-DK" sz="2000" dirty="0" smtClean="0"/>
              <a:t> </a:t>
            </a:r>
            <a:r>
              <a:rPr lang="da-DK" sz="2000" dirty="0" err="1" smtClean="0"/>
              <a:t>invoked</a:t>
            </a:r>
            <a:r>
              <a:rPr lang="da-DK" sz="2000" dirty="0" smtClean="0"/>
              <a:t> </a:t>
            </a:r>
            <a:r>
              <a:rPr lang="da-DK" sz="2000" dirty="0" err="1" smtClean="0"/>
              <a:t>on</a:t>
            </a:r>
            <a:r>
              <a:rPr lang="da-DK" sz="2000" dirty="0" smtClean="0"/>
              <a:t> </a:t>
            </a:r>
            <a:r>
              <a:rPr lang="da-DK" sz="2000" dirty="0" err="1" smtClean="0"/>
              <a:t>white</a:t>
            </a:r>
            <a:r>
              <a:rPr lang="da-DK" sz="2000" dirty="0" smtClean="0"/>
              <a:t> </a:t>
            </a:r>
            <a:r>
              <a:rPr lang="da-DK" sz="2000" dirty="0" err="1" smtClean="0"/>
              <a:t>vertices</a:t>
            </a:r>
            <a:r>
              <a:rPr lang="da-DK" sz="2000" dirty="0" smtClean="0"/>
              <a:t>, and</a:t>
            </a:r>
          </a:p>
          <a:p>
            <a:pPr lvl="2" eaLnBrk="1" hangingPunct="1">
              <a:lnSpc>
                <a:spcPct val="90000"/>
              </a:lnSpc>
            </a:pPr>
            <a:r>
              <a:rPr lang="da-DK" sz="2000" dirty="0" err="1" smtClean="0"/>
              <a:t>paints</a:t>
            </a:r>
            <a:r>
              <a:rPr lang="da-DK" sz="2000" dirty="0" smtClean="0"/>
              <a:t> the </a:t>
            </a:r>
            <a:r>
              <a:rPr lang="da-DK" sz="2000" dirty="0" err="1" smtClean="0"/>
              <a:t>vertex</a:t>
            </a:r>
            <a:r>
              <a:rPr lang="da-DK" sz="2000" dirty="0" smtClean="0"/>
              <a:t> gray </a:t>
            </a:r>
            <a:r>
              <a:rPr lang="da-DK" sz="2000" dirty="0" err="1" smtClean="0"/>
              <a:t>immediately</a:t>
            </a:r>
            <a:endParaRPr lang="da-DK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sz="2400" dirty="0" smtClean="0"/>
              <a:t>for </a:t>
            </a:r>
            <a:r>
              <a:rPr lang="da-DK" sz="2400" dirty="0" err="1" smtClean="0"/>
              <a:t>each</a:t>
            </a:r>
            <a:r>
              <a:rPr lang="da-DK" sz="2400" dirty="0" smtClean="0"/>
              <a:t> </a:t>
            </a:r>
            <a:r>
              <a:rPr lang="da-DK" sz="2400" dirty="0" err="1" smtClean="0"/>
              <a:t>DFS-visit</a:t>
            </a:r>
            <a:r>
              <a:rPr lang="da-DK" sz="2400" dirty="0" smtClean="0"/>
              <a:t> a loop </a:t>
            </a:r>
            <a:r>
              <a:rPr lang="da-DK" sz="2400" dirty="0" err="1" smtClean="0"/>
              <a:t>interates</a:t>
            </a:r>
            <a:r>
              <a:rPr lang="da-DK" sz="2400" dirty="0" smtClean="0"/>
              <a:t> over all </a:t>
            </a:r>
            <a:r>
              <a:rPr lang="da-DK" sz="2400" dirty="0" err="1" smtClean="0"/>
              <a:t>Adj[</a:t>
            </a:r>
            <a:r>
              <a:rPr lang="da-DK" sz="2400" i="1" dirty="0" err="1" smtClean="0"/>
              <a:t>v</a:t>
            </a:r>
            <a:r>
              <a:rPr lang="da-DK" sz="2400" dirty="0" smtClean="0"/>
              <a:t>] </a:t>
            </a:r>
          </a:p>
          <a:p>
            <a:pPr lvl="1">
              <a:lnSpc>
                <a:spcPct val="90000"/>
              </a:lnSpc>
            </a:pPr>
            <a:r>
              <a:rPr lang="da-DK" sz="2400" dirty="0" smtClean="0"/>
              <a:t>the loops in DFS </a:t>
            </a:r>
            <a:r>
              <a:rPr lang="da-DK" sz="2400" dirty="0" err="1" smtClean="0"/>
              <a:t>take</a:t>
            </a:r>
            <a:r>
              <a:rPr lang="da-DK" sz="2400" dirty="0" smtClean="0"/>
              <a:t> time </a:t>
            </a:r>
            <a:r>
              <a:rPr lang="en-US" sz="2400" dirty="0">
                <a:latin typeface="Symbol" pitchFamily="18" charset="2"/>
              </a:rPr>
              <a:t>O</a:t>
            </a:r>
            <a:r>
              <a:rPr lang="da-DK" sz="2400" dirty="0" smtClean="0"/>
              <a:t>(V) </a:t>
            </a:r>
            <a:r>
              <a:rPr lang="da-DK" sz="2400" dirty="0" err="1" smtClean="0"/>
              <a:t>each</a:t>
            </a:r>
            <a:r>
              <a:rPr lang="da-DK" sz="2400" dirty="0" smtClean="0"/>
              <a:t>, </a:t>
            </a:r>
            <a:r>
              <a:rPr lang="da-DK" sz="2400" dirty="0" err="1" smtClean="0"/>
              <a:t>excluding</a:t>
            </a:r>
            <a:r>
              <a:rPr lang="da-DK" sz="2400" dirty="0" smtClean="0"/>
              <a:t> the time to </a:t>
            </a:r>
            <a:r>
              <a:rPr lang="da-DK" sz="2400" dirty="0" err="1" smtClean="0"/>
              <a:t>execute</a:t>
            </a:r>
            <a:r>
              <a:rPr lang="da-DK" sz="2400" dirty="0" smtClean="0"/>
              <a:t> </a:t>
            </a:r>
            <a:r>
              <a:rPr lang="da-DK" sz="2400" dirty="0" err="1" smtClean="0"/>
              <a:t>DFS-Visit</a:t>
            </a:r>
            <a:endParaRPr lang="da-DK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sz="2400" dirty="0" smtClean="0"/>
              <a:t>the total </a:t>
            </a:r>
            <a:r>
              <a:rPr lang="da-DK" sz="2400" dirty="0" err="1" smtClean="0"/>
              <a:t>cost</a:t>
            </a:r>
            <a:r>
              <a:rPr lang="da-DK" sz="2400" dirty="0" smtClean="0"/>
              <a:t> for </a:t>
            </a:r>
            <a:r>
              <a:rPr lang="da-DK" sz="2400" dirty="0" err="1" smtClean="0"/>
              <a:t>DFS-Visit</a:t>
            </a:r>
            <a:r>
              <a:rPr lang="da-DK" sz="2400" dirty="0" smtClean="0"/>
              <a:t> is </a:t>
            </a:r>
            <a:r>
              <a:rPr lang="en-US" sz="2400" dirty="0" smtClean="0">
                <a:latin typeface="Symbol" pitchFamily="18" charset="2"/>
              </a:rPr>
              <a:t>O</a:t>
            </a:r>
            <a:r>
              <a:rPr lang="da-DK" sz="2400" dirty="0" smtClean="0"/>
              <a:t>(E)</a:t>
            </a:r>
          </a:p>
          <a:p>
            <a:pPr lvl="1" eaLnBrk="1" hangingPunct="1">
              <a:lnSpc>
                <a:spcPct val="90000"/>
              </a:lnSpc>
            </a:pPr>
            <a:endParaRPr lang="da-DK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sz="2400" b="1" dirty="0" smtClean="0"/>
              <a:t>the </a:t>
            </a:r>
            <a:r>
              <a:rPr lang="da-DK" sz="2400" b="1" dirty="0" err="1" smtClean="0"/>
              <a:t>running</a:t>
            </a:r>
            <a:r>
              <a:rPr lang="da-DK" sz="2400" b="1" dirty="0" smtClean="0"/>
              <a:t> time of DFS is </a:t>
            </a:r>
            <a:r>
              <a:rPr lang="en-US" sz="2400" b="1" dirty="0" smtClean="0">
                <a:latin typeface="Symbol" pitchFamily="18" charset="2"/>
              </a:rPr>
              <a:t>O</a:t>
            </a:r>
            <a:r>
              <a:rPr lang="da-DK" sz="2400" b="1" dirty="0" smtClean="0"/>
              <a:t>(V+E) </a:t>
            </a:r>
          </a:p>
          <a:p>
            <a:pPr eaLnBrk="1" hangingPunct="1">
              <a:lnSpc>
                <a:spcPct val="90000"/>
              </a:lnSpc>
            </a:pPr>
            <a:endParaRPr lang="da-DK" sz="2800" b="1" dirty="0" smtClean="0"/>
          </a:p>
        </p:txBody>
      </p:sp>
      <p:graphicFrame>
        <p:nvGraphicFramePr>
          <p:cNvPr id="59394" name="Object 4"/>
          <p:cNvGraphicFramePr>
            <a:graphicFrameLocks noChangeAspect="1"/>
          </p:cNvGraphicFramePr>
          <p:nvPr/>
        </p:nvGraphicFramePr>
        <p:xfrm>
          <a:off x="6402388" y="5149850"/>
          <a:ext cx="2092325" cy="627063"/>
        </p:xfrm>
        <a:graphic>
          <a:graphicData uri="http://schemas.openxmlformats.org/presentationml/2006/ole">
            <p:oleObj spid="_x0000_s37890" name="Equation" r:id="rId3" imgW="1143000" imgH="3427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Timestamping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The DFS algorithm maintains a monotonically increasing global clock</a:t>
            </a:r>
          </a:p>
          <a:p>
            <a:pPr lvl="1" eaLnBrk="1" hangingPunct="1"/>
            <a:r>
              <a:rPr lang="da-DK" smtClean="0"/>
              <a:t>discovery time </a:t>
            </a:r>
            <a:r>
              <a:rPr lang="da-DK" i="1" smtClean="0"/>
              <a:t>d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 and finishing time </a:t>
            </a:r>
            <a:r>
              <a:rPr lang="da-DK" i="1" smtClean="0"/>
              <a:t>f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</a:t>
            </a:r>
          </a:p>
          <a:p>
            <a:pPr eaLnBrk="1" hangingPunct="1"/>
            <a:r>
              <a:rPr lang="da-DK" smtClean="0"/>
              <a:t>For every vertex </a:t>
            </a:r>
            <a:r>
              <a:rPr lang="da-DK" i="1" smtClean="0"/>
              <a:t>u</a:t>
            </a:r>
            <a:r>
              <a:rPr lang="da-DK" smtClean="0"/>
              <a:t>, the inequality </a:t>
            </a:r>
            <a:r>
              <a:rPr lang="da-DK" i="1" smtClean="0"/>
              <a:t>d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 &lt; </a:t>
            </a:r>
            <a:r>
              <a:rPr lang="da-DK" i="1" smtClean="0"/>
              <a:t>f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 must hold</a:t>
            </a:r>
          </a:p>
        </p:txBody>
      </p:sp>
      <p:graphicFrame>
        <p:nvGraphicFramePr>
          <p:cNvPr id="61442" name="Object 4"/>
          <p:cNvGraphicFramePr>
            <a:graphicFrameLocks noChangeAspect="1"/>
          </p:cNvGraphicFramePr>
          <p:nvPr/>
        </p:nvGraphicFramePr>
        <p:xfrm>
          <a:off x="1558925" y="4279900"/>
          <a:ext cx="6324600" cy="2246313"/>
        </p:xfrm>
        <a:graphic>
          <a:graphicData uri="http://schemas.openxmlformats.org/presentationml/2006/ole">
            <p:oleObj spid="_x0000_s39938" name="Photo Editor Photo" r:id="rId3" imgW="6866667" imgH="243809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Timestamping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1213" y="1465263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Vertex </a:t>
            </a:r>
            <a:r>
              <a:rPr lang="da-DK" i="1" smtClean="0"/>
              <a:t>u</a:t>
            </a:r>
            <a:r>
              <a:rPr lang="da-DK" smtClean="0"/>
              <a:t> is</a:t>
            </a:r>
          </a:p>
          <a:p>
            <a:pPr lvl="1" eaLnBrk="1" hangingPunct="1">
              <a:lnSpc>
                <a:spcPct val="90000"/>
              </a:lnSpc>
            </a:pPr>
            <a:r>
              <a:rPr lang="da-DK" smtClean="0"/>
              <a:t>white before time </a:t>
            </a:r>
            <a:r>
              <a:rPr lang="da-DK" i="1" smtClean="0"/>
              <a:t>d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da-DK" smtClean="0"/>
              <a:t>gray between time </a:t>
            </a:r>
            <a:r>
              <a:rPr lang="da-DK" i="1" smtClean="0"/>
              <a:t>d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 and time </a:t>
            </a:r>
            <a:r>
              <a:rPr lang="da-DK" i="1" smtClean="0"/>
              <a:t>f</a:t>
            </a:r>
            <a:r>
              <a:rPr lang="da-DK" smtClean="0"/>
              <a:t>[</a:t>
            </a:r>
            <a:r>
              <a:rPr lang="da-DK" i="1" smtClean="0"/>
              <a:t>u</a:t>
            </a:r>
            <a:r>
              <a:rPr lang="da-DK" smtClean="0"/>
              <a:t>], and</a:t>
            </a:r>
          </a:p>
          <a:p>
            <a:pPr lvl="1" eaLnBrk="1" hangingPunct="1">
              <a:lnSpc>
                <a:spcPct val="90000"/>
              </a:lnSpc>
            </a:pPr>
            <a:r>
              <a:rPr lang="da-DK" smtClean="0"/>
              <a:t>black thereafter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Notice the structure througout the algorithm. </a:t>
            </a:r>
          </a:p>
          <a:p>
            <a:pPr lvl="1" eaLnBrk="1" hangingPunct="1">
              <a:lnSpc>
                <a:spcPct val="90000"/>
              </a:lnSpc>
            </a:pPr>
            <a:r>
              <a:rPr lang="da-DK" smtClean="0"/>
              <a:t>gray vertices form a linear chain</a:t>
            </a:r>
          </a:p>
          <a:p>
            <a:pPr lvl="1" eaLnBrk="1" hangingPunct="1">
              <a:lnSpc>
                <a:spcPct val="90000"/>
              </a:lnSpc>
            </a:pPr>
            <a:r>
              <a:rPr lang="da-DK" smtClean="0"/>
              <a:t>correponds to a stack of vertices that have not been exhaustively explored (DFS-Visit started but not yet finished)</a:t>
            </a:r>
          </a:p>
          <a:p>
            <a:pPr lvl="1" eaLnBrk="1" hangingPunct="1">
              <a:lnSpc>
                <a:spcPct val="90000"/>
              </a:lnSpc>
            </a:pPr>
            <a:endParaRPr lang="da-DK" smtClean="0"/>
          </a:p>
          <a:p>
            <a:pPr eaLnBrk="1" hangingPunct="1">
              <a:lnSpc>
                <a:spcPct val="90000"/>
              </a:lnSpc>
            </a:pPr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Parenthesis Theorem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z="2800" smtClean="0"/>
              <a:t>Discovery and finish times have parenthesis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smtClean="0"/>
              <a:t>represent discovery of </a:t>
            </a:r>
            <a:r>
              <a:rPr lang="da-DK" sz="2400" i="1" smtClean="0"/>
              <a:t>u</a:t>
            </a:r>
            <a:r>
              <a:rPr lang="da-DK" sz="2400" smtClean="0"/>
              <a:t> with left parenthesis "(u"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smtClean="0"/>
              <a:t>represent finishin of </a:t>
            </a:r>
            <a:r>
              <a:rPr lang="da-DK" sz="2400" i="1" smtClean="0"/>
              <a:t>u</a:t>
            </a:r>
            <a:r>
              <a:rPr lang="da-DK" sz="2400" smtClean="0"/>
              <a:t> with right parenthesis "u)"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smtClean="0"/>
              <a:t>history of discoveries and finishings makes a well-formed expression (parenthesis are properly nested)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smtClean="0"/>
              <a:t>Intuition for proof: any two intervals are either disjoint or enclosed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smtClean="0"/>
              <a:t>Overlaping intervals would mean finishing ancestor, before finishing descendant or starting descendant without starting ancestor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Parenthesis Theorem (2)</a:t>
            </a:r>
          </a:p>
        </p:txBody>
      </p:sp>
      <p:graphicFrame>
        <p:nvGraphicFramePr>
          <p:cNvPr id="62466" name="Object 3"/>
          <p:cNvGraphicFramePr>
            <a:graphicFrameLocks noChangeAspect="1"/>
          </p:cNvGraphicFramePr>
          <p:nvPr/>
        </p:nvGraphicFramePr>
        <p:xfrm>
          <a:off x="1752600" y="1541463"/>
          <a:ext cx="5410200" cy="1871662"/>
        </p:xfrm>
        <a:graphic>
          <a:graphicData uri="http://schemas.openxmlformats.org/presentationml/2006/ole">
            <p:oleObj spid="_x0000_s43010" name="Photo Editor Photo" r:id="rId3" imgW="7020905" imgH="2429214" progId="">
              <p:embed/>
            </p:oleObj>
          </a:graphicData>
        </a:graphic>
      </p:graphicFrame>
      <p:graphicFrame>
        <p:nvGraphicFramePr>
          <p:cNvPr id="62467" name="Object 4"/>
          <p:cNvGraphicFramePr>
            <a:graphicFrameLocks noChangeAspect="1"/>
          </p:cNvGraphicFramePr>
          <p:nvPr/>
        </p:nvGraphicFramePr>
        <p:xfrm>
          <a:off x="1905000" y="3502025"/>
          <a:ext cx="5181600" cy="2951163"/>
        </p:xfrm>
        <a:graphic>
          <a:graphicData uri="http://schemas.openxmlformats.org/presentationml/2006/ole">
            <p:oleObj spid="_x0000_s43011" name="Photo Editor Photo" r:id="rId4" imgW="7020905" imgH="400105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Directed Acyclic Graphs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DAG is a directed graph with no cycles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Often used to indicate </a:t>
            </a:r>
            <a:r>
              <a:rPr lang="en-US" sz="2800" dirty="0" err="1" smtClean="0"/>
              <a:t>precedences</a:t>
            </a:r>
            <a:r>
              <a:rPr lang="en-US" sz="2800" dirty="0" smtClean="0"/>
              <a:t> among events, i.e., event </a:t>
            </a:r>
            <a:r>
              <a:rPr lang="en-US" sz="2800" i="1" dirty="0" smtClean="0"/>
              <a:t>a</a:t>
            </a:r>
            <a:r>
              <a:rPr lang="en-US" sz="2800" dirty="0" smtClean="0"/>
              <a:t> must happen before </a:t>
            </a:r>
            <a:r>
              <a:rPr lang="en-US" sz="2800" i="1" dirty="0" err="1" smtClean="0"/>
              <a:t>b</a:t>
            </a:r>
            <a:endParaRPr lang="en-US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An example would be a parallel code execution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Total order can be introduced using </a:t>
            </a:r>
            <a:r>
              <a:rPr lang="en-US" sz="2800" b="1" dirty="0" smtClean="0"/>
              <a:t>Topological Sorting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  <p:graphicFrame>
        <p:nvGraphicFramePr>
          <p:cNvPr id="66562" name="Object 4"/>
          <p:cNvGraphicFramePr>
            <a:graphicFrameLocks noChangeAspect="1"/>
          </p:cNvGraphicFramePr>
          <p:nvPr/>
        </p:nvGraphicFramePr>
        <p:xfrm>
          <a:off x="2212975" y="2122488"/>
          <a:ext cx="4640263" cy="1917700"/>
        </p:xfrm>
        <a:graphic>
          <a:graphicData uri="http://schemas.openxmlformats.org/presentationml/2006/ole">
            <p:oleObj spid="_x0000_s47106" name="Photo Editor Photo" r:id="rId3" imgW="6342857" imgH="274285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Terminology for Graph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a-DK" dirty="0" smtClean="0"/>
              <a:t>A </a:t>
            </a:r>
            <a:r>
              <a:rPr lang="da-DK" dirty="0" err="1" smtClean="0"/>
              <a:t>vertex</a:t>
            </a:r>
            <a:r>
              <a:rPr lang="da-DK" dirty="0" smtClean="0"/>
              <a:t> is </a:t>
            </a:r>
            <a:r>
              <a:rPr lang="da-DK" b="1" dirty="0" err="1" smtClean="0"/>
              <a:t>white</a:t>
            </a:r>
            <a:r>
              <a:rPr lang="da-DK" dirty="0" smtClean="0"/>
              <a:t> </a:t>
            </a:r>
            <a:r>
              <a:rPr lang="da-DK" dirty="0" err="1" smtClean="0"/>
              <a:t>if</a:t>
            </a:r>
            <a:r>
              <a:rPr lang="da-DK" dirty="0" smtClean="0"/>
              <a:t> it is </a:t>
            </a:r>
            <a:r>
              <a:rPr lang="da-DK" dirty="0" err="1" smtClean="0"/>
              <a:t>undiscovered</a:t>
            </a:r>
            <a:endParaRPr lang="da-DK" dirty="0" smtClean="0"/>
          </a:p>
          <a:p>
            <a:pPr>
              <a:lnSpc>
                <a:spcPct val="90000"/>
              </a:lnSpc>
            </a:pPr>
            <a:r>
              <a:rPr lang="da-DK" dirty="0" smtClean="0"/>
              <a:t>A </a:t>
            </a:r>
            <a:r>
              <a:rPr lang="da-DK" dirty="0" err="1" smtClean="0"/>
              <a:t>vertex</a:t>
            </a:r>
            <a:r>
              <a:rPr lang="da-DK" dirty="0" smtClean="0"/>
              <a:t> is </a:t>
            </a:r>
            <a:r>
              <a:rPr lang="da-DK" b="1" dirty="0" smtClean="0"/>
              <a:t>gray</a:t>
            </a:r>
            <a:r>
              <a:rPr lang="da-DK" dirty="0" smtClean="0"/>
              <a:t> </a:t>
            </a:r>
            <a:r>
              <a:rPr lang="da-DK" dirty="0" err="1" smtClean="0"/>
              <a:t>if</a:t>
            </a:r>
            <a:r>
              <a:rPr lang="da-DK" dirty="0" smtClean="0"/>
              <a:t> it has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discovered</a:t>
            </a:r>
            <a:r>
              <a:rPr lang="da-DK" dirty="0" smtClean="0"/>
              <a:t> but not all of </a:t>
            </a:r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edges</a:t>
            </a:r>
            <a:r>
              <a:rPr lang="da-DK" dirty="0" smtClean="0"/>
              <a:t> have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discovered</a:t>
            </a:r>
            <a:endParaRPr lang="da-DK" dirty="0" smtClean="0"/>
          </a:p>
          <a:p>
            <a:pPr>
              <a:lnSpc>
                <a:spcPct val="90000"/>
              </a:lnSpc>
            </a:pPr>
            <a:r>
              <a:rPr lang="da-DK" dirty="0" smtClean="0"/>
              <a:t>A </a:t>
            </a:r>
            <a:r>
              <a:rPr lang="da-DK" dirty="0" err="1" smtClean="0"/>
              <a:t>vertex</a:t>
            </a:r>
            <a:r>
              <a:rPr lang="da-DK" dirty="0" smtClean="0"/>
              <a:t> is </a:t>
            </a:r>
            <a:r>
              <a:rPr lang="da-DK" b="1" dirty="0" err="1" smtClean="0"/>
              <a:t>black</a:t>
            </a:r>
            <a:r>
              <a:rPr lang="da-DK" dirty="0" smtClean="0"/>
              <a:t> </a:t>
            </a:r>
            <a:r>
              <a:rPr lang="da-DK" dirty="0" err="1" smtClean="0"/>
              <a:t>after</a:t>
            </a:r>
            <a:r>
              <a:rPr lang="da-DK" dirty="0" smtClean="0"/>
              <a:t> all of </a:t>
            </a:r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adjacent</a:t>
            </a:r>
            <a:r>
              <a:rPr lang="da-DK" dirty="0" smtClean="0"/>
              <a:t> </a:t>
            </a:r>
            <a:r>
              <a:rPr lang="da-DK" dirty="0" err="1" smtClean="0"/>
              <a:t>vertices</a:t>
            </a:r>
            <a:r>
              <a:rPr lang="da-DK" dirty="0" smtClean="0"/>
              <a:t> have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discovered</a:t>
            </a:r>
            <a:r>
              <a:rPr lang="da-DK" dirty="0" smtClean="0"/>
              <a:t> (the </a:t>
            </a:r>
            <a:r>
              <a:rPr lang="da-DK" dirty="0" err="1" smtClean="0"/>
              <a:t>adj</a:t>
            </a:r>
            <a:r>
              <a:rPr lang="da-DK" dirty="0" smtClean="0"/>
              <a:t>. list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examined</a:t>
            </a:r>
            <a:r>
              <a:rPr lang="da-DK" dirty="0" smtClean="0"/>
              <a:t> </a:t>
            </a:r>
            <a:r>
              <a:rPr lang="da-DK" dirty="0" err="1" smtClean="0"/>
              <a:t>completely</a:t>
            </a:r>
            <a:r>
              <a:rPr lang="da-DK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DAG Theorem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directed graph </a:t>
            </a:r>
            <a:r>
              <a:rPr lang="en-US" sz="2800" i="1" dirty="0" smtClean="0"/>
              <a:t>G</a:t>
            </a:r>
            <a:r>
              <a:rPr lang="en-US" sz="2800" dirty="0" smtClean="0"/>
              <a:t> is acyclic if and only if a DFS of </a:t>
            </a:r>
            <a:r>
              <a:rPr lang="en-US" sz="2800" i="1" dirty="0" smtClean="0"/>
              <a:t>G</a:t>
            </a:r>
            <a:r>
              <a:rPr lang="en-US" sz="2800" dirty="0" smtClean="0"/>
              <a:t> yields no back edges.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suppose there is a back edge (</a:t>
            </a:r>
            <a:r>
              <a:rPr lang="en-US" sz="2400" b="1" i="1" dirty="0" err="1" smtClean="0"/>
              <a:t>u</a:t>
            </a:r>
            <a:r>
              <a:rPr lang="en-US" sz="2400" b="1" dirty="0" err="1" smtClean="0"/>
              <a:t>,</a:t>
            </a:r>
            <a:r>
              <a:rPr lang="en-US" sz="2400" b="1" i="1" dirty="0" err="1" smtClean="0"/>
              <a:t>v</a:t>
            </a:r>
            <a:r>
              <a:rPr lang="en-US" sz="2400" b="1" dirty="0" smtClean="0"/>
              <a:t>);</a:t>
            </a:r>
            <a:r>
              <a:rPr lang="en-US" sz="2400" dirty="0" smtClean="0"/>
              <a:t> </a:t>
            </a:r>
            <a:r>
              <a:rPr lang="en-US" sz="2400" i="1" dirty="0" err="1" smtClean="0"/>
              <a:t>v</a:t>
            </a:r>
            <a:r>
              <a:rPr lang="en-US" sz="2400" dirty="0" smtClean="0"/>
              <a:t> is an ancestor of </a:t>
            </a:r>
            <a:r>
              <a:rPr lang="en-US" sz="2400" i="1" dirty="0" err="1" smtClean="0"/>
              <a:t>u</a:t>
            </a:r>
            <a:r>
              <a:rPr lang="en-US" sz="2400" dirty="0" smtClean="0"/>
              <a:t> . Thus, there is a path from </a:t>
            </a:r>
            <a:r>
              <a:rPr lang="en-US" sz="2400" i="1" dirty="0" err="1" smtClean="0"/>
              <a:t>v</a:t>
            </a:r>
            <a:r>
              <a:rPr lang="en-US" sz="2400" dirty="0" smtClean="0"/>
              <a:t> to </a:t>
            </a:r>
            <a:r>
              <a:rPr lang="en-US" sz="2400" i="1" dirty="0" err="1" smtClean="0"/>
              <a:t>u</a:t>
            </a:r>
            <a:r>
              <a:rPr lang="en-US" sz="2400" dirty="0" smtClean="0"/>
              <a:t> in G and (</a:t>
            </a:r>
            <a:r>
              <a:rPr lang="en-US" sz="2400" i="1" dirty="0" err="1" smtClean="0"/>
              <a:t>u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v</a:t>
            </a:r>
            <a:r>
              <a:rPr lang="en-US" sz="2400" dirty="0" smtClean="0"/>
              <a:t>) completes the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suppose there is a cycle </a:t>
            </a:r>
            <a:r>
              <a:rPr lang="en-US" sz="2400" b="1" i="1" dirty="0" err="1" smtClean="0"/>
              <a:t>c</a:t>
            </a:r>
            <a:r>
              <a:rPr lang="en-US" sz="2400" b="1" dirty="0" smtClean="0"/>
              <a:t>;</a:t>
            </a:r>
            <a:r>
              <a:rPr lang="en-US" sz="2400" dirty="0" smtClean="0"/>
              <a:t> let </a:t>
            </a:r>
            <a:r>
              <a:rPr lang="en-US" sz="2400" i="1" dirty="0" err="1" smtClean="0"/>
              <a:t>v</a:t>
            </a:r>
            <a:r>
              <a:rPr lang="en-US" sz="2400" dirty="0" smtClean="0"/>
              <a:t> be the first vertex in </a:t>
            </a:r>
            <a:r>
              <a:rPr lang="en-US" sz="2400" i="1" dirty="0" err="1" smtClean="0"/>
              <a:t>c</a:t>
            </a:r>
            <a:r>
              <a:rPr lang="en-US" sz="2400" dirty="0" smtClean="0"/>
              <a:t> to be discovered and </a:t>
            </a:r>
            <a:r>
              <a:rPr lang="en-US" sz="2400" i="1" dirty="0" err="1" smtClean="0"/>
              <a:t>u</a:t>
            </a:r>
            <a:r>
              <a:rPr lang="en-US" sz="2400" dirty="0" smtClean="0"/>
              <a:t> is a predecessor of </a:t>
            </a:r>
            <a:r>
              <a:rPr lang="en-US" sz="2400" i="1" dirty="0" err="1" smtClean="0"/>
              <a:t>v</a:t>
            </a:r>
            <a:r>
              <a:rPr lang="en-US" sz="2400" dirty="0" smtClean="0"/>
              <a:t> in </a:t>
            </a:r>
            <a:r>
              <a:rPr lang="en-US" sz="2400" i="1" dirty="0" err="1" smtClean="0"/>
              <a:t>c</a:t>
            </a:r>
            <a:r>
              <a:rPr lang="en-US" sz="2400" dirty="0" smtClean="0"/>
              <a:t>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Upon discovering </a:t>
            </a:r>
            <a:r>
              <a:rPr lang="en-US" sz="2000" i="1" dirty="0" err="1" smtClean="0"/>
              <a:t>v</a:t>
            </a:r>
            <a:r>
              <a:rPr lang="en-US" sz="2000" dirty="0" smtClean="0"/>
              <a:t> the whole cycle from </a:t>
            </a:r>
            <a:r>
              <a:rPr lang="en-US" sz="2000" i="1" dirty="0" err="1" smtClean="0"/>
              <a:t>v</a:t>
            </a:r>
            <a:r>
              <a:rPr lang="en-US" sz="2000" i="1" dirty="0" smtClean="0"/>
              <a:t> </a:t>
            </a:r>
            <a:r>
              <a:rPr lang="en-US" sz="2000" dirty="0" smtClean="0"/>
              <a:t>to </a:t>
            </a:r>
            <a:r>
              <a:rPr lang="en-US" sz="2000" i="1" dirty="0" err="1" smtClean="0"/>
              <a:t>u</a:t>
            </a:r>
            <a:r>
              <a:rPr lang="en-US" sz="2000" dirty="0" smtClean="0"/>
              <a:t> is white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We must visit all nodes reachable on this white path before return, i.e., vertex </a:t>
            </a:r>
            <a:r>
              <a:rPr lang="en-US" sz="2000" i="1" dirty="0" err="1" smtClean="0"/>
              <a:t>u</a:t>
            </a:r>
            <a:r>
              <a:rPr lang="en-US" sz="2000" dirty="0" smtClean="0"/>
              <a:t> becomes a descendant of </a:t>
            </a:r>
            <a:r>
              <a:rPr lang="en-US" sz="2000" i="1" dirty="0" err="1" smtClean="0"/>
              <a:t>v</a:t>
            </a:r>
            <a:endParaRPr lang="en-US" sz="20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Thus, (</a:t>
            </a:r>
            <a:r>
              <a:rPr lang="en-US" sz="2000" i="1" dirty="0" err="1" smtClean="0"/>
              <a:t>u,v</a:t>
            </a:r>
            <a:r>
              <a:rPr lang="en-US" sz="2000" dirty="0" smtClean="0"/>
              <a:t>) is a back edge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 smtClean="0"/>
              <a:t>Thus, we can verify a DAG using DFS!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 smtClean="0"/>
              <a:t>Recall</a:t>
            </a:r>
            <a:r>
              <a:rPr lang="da-DK" dirty="0" smtClean="0"/>
              <a:t> : </a:t>
            </a:r>
            <a:r>
              <a:rPr lang="da-DK" dirty="0" err="1" smtClean="0"/>
              <a:t>Topological</a:t>
            </a:r>
            <a:r>
              <a:rPr lang="da-DK" dirty="0" smtClean="0"/>
              <a:t> Sort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771" y="1600199"/>
            <a:ext cx="8768317" cy="476282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a-DK" sz="2800" dirty="0" err="1" smtClean="0"/>
              <a:t>Precedence</a:t>
            </a:r>
            <a:r>
              <a:rPr lang="da-DK" sz="2800" dirty="0" smtClean="0"/>
              <a:t> relations: an </a:t>
            </a:r>
            <a:r>
              <a:rPr lang="da-DK" sz="2800" dirty="0" err="1" smtClean="0"/>
              <a:t>edge</a:t>
            </a:r>
            <a:r>
              <a:rPr lang="da-DK" sz="2800" dirty="0" smtClean="0"/>
              <a:t> from </a:t>
            </a:r>
            <a:r>
              <a:rPr lang="da-DK" sz="2800" i="1" dirty="0" smtClean="0"/>
              <a:t>x</a:t>
            </a:r>
            <a:r>
              <a:rPr lang="da-DK" sz="2800" dirty="0" smtClean="0"/>
              <a:t> to </a:t>
            </a:r>
            <a:r>
              <a:rPr lang="da-DK" sz="2800" i="1" dirty="0" smtClean="0"/>
              <a:t>y</a:t>
            </a:r>
            <a:r>
              <a:rPr lang="da-DK" sz="2800" dirty="0" smtClean="0"/>
              <a:t> </a:t>
            </a:r>
            <a:r>
              <a:rPr lang="da-DK" sz="2800" dirty="0" err="1" smtClean="0"/>
              <a:t>means</a:t>
            </a:r>
            <a:r>
              <a:rPr lang="da-DK" sz="2800" dirty="0" smtClean="0"/>
              <a:t> </a:t>
            </a:r>
            <a:r>
              <a:rPr lang="da-DK" sz="2800" dirty="0" err="1" smtClean="0"/>
              <a:t>one</a:t>
            </a:r>
            <a:r>
              <a:rPr lang="da-DK" sz="2800" dirty="0" smtClean="0"/>
              <a:t> must </a:t>
            </a:r>
            <a:r>
              <a:rPr lang="da-DK" sz="2800" dirty="0" err="1" smtClean="0"/>
              <a:t>be</a:t>
            </a:r>
            <a:r>
              <a:rPr lang="da-DK" sz="2800" dirty="0" smtClean="0"/>
              <a:t> done </a:t>
            </a:r>
            <a:r>
              <a:rPr lang="da-DK" sz="2800" dirty="0" err="1" smtClean="0"/>
              <a:t>with</a:t>
            </a:r>
            <a:r>
              <a:rPr lang="da-DK" sz="2800" dirty="0" smtClean="0"/>
              <a:t> </a:t>
            </a:r>
            <a:r>
              <a:rPr lang="da-DK" sz="2800" i="1" dirty="0" smtClean="0"/>
              <a:t>x</a:t>
            </a:r>
            <a:r>
              <a:rPr lang="da-DK" sz="2800" dirty="0" smtClean="0"/>
              <a:t> </a:t>
            </a:r>
            <a:r>
              <a:rPr lang="da-DK" sz="2800" dirty="0" err="1" smtClean="0"/>
              <a:t>before</a:t>
            </a:r>
            <a:r>
              <a:rPr lang="da-DK" sz="2800" dirty="0" smtClean="0"/>
              <a:t> </a:t>
            </a:r>
            <a:r>
              <a:rPr lang="da-DK" sz="2800" dirty="0" err="1" smtClean="0"/>
              <a:t>one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do </a:t>
            </a:r>
            <a:r>
              <a:rPr lang="da-DK" sz="2800" i="1" dirty="0" smtClean="0"/>
              <a:t>y</a:t>
            </a:r>
          </a:p>
          <a:p>
            <a:pPr eaLnBrk="1" hangingPunct="1">
              <a:lnSpc>
                <a:spcPct val="90000"/>
              </a:lnSpc>
            </a:pPr>
            <a:endParaRPr lang="da-DK" sz="2800" i="1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Intuition: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schedule</a:t>
            </a:r>
            <a:r>
              <a:rPr lang="da-DK" sz="2800" dirty="0" smtClean="0"/>
              <a:t> </a:t>
            </a:r>
            <a:r>
              <a:rPr lang="da-DK" sz="2800" dirty="0" err="1" smtClean="0"/>
              <a:t>task</a:t>
            </a:r>
            <a:r>
              <a:rPr lang="da-DK" sz="2800" dirty="0" smtClean="0"/>
              <a:t> </a:t>
            </a:r>
            <a:r>
              <a:rPr lang="da-DK" sz="2800" dirty="0" err="1" smtClean="0"/>
              <a:t>only</a:t>
            </a:r>
            <a:r>
              <a:rPr lang="da-DK" sz="2800" dirty="0" smtClean="0"/>
              <a:t> </a:t>
            </a:r>
            <a:r>
              <a:rPr lang="da-DK" sz="2800" dirty="0" err="1" smtClean="0"/>
              <a:t>when</a:t>
            </a:r>
            <a:r>
              <a:rPr lang="da-DK" sz="2800" dirty="0" smtClean="0"/>
              <a:t> all of </a:t>
            </a:r>
            <a:r>
              <a:rPr lang="da-DK" sz="2800" dirty="0" err="1" smtClean="0"/>
              <a:t>its</a:t>
            </a:r>
            <a:r>
              <a:rPr lang="da-DK" sz="2800" dirty="0" smtClean="0"/>
              <a:t> </a:t>
            </a:r>
            <a:r>
              <a:rPr lang="da-DK" sz="2800" dirty="0" err="1" smtClean="0"/>
              <a:t>subtasks</a:t>
            </a:r>
            <a:r>
              <a:rPr lang="da-DK" sz="2800" dirty="0" smtClean="0"/>
              <a:t> have </a:t>
            </a:r>
            <a:r>
              <a:rPr lang="da-DK" sz="2800" dirty="0" err="1" smtClean="0"/>
              <a:t>been</a:t>
            </a:r>
            <a:r>
              <a:rPr lang="da-DK" sz="2800" dirty="0" smtClean="0"/>
              <a:t> </a:t>
            </a:r>
            <a:r>
              <a:rPr lang="da-DK" sz="2800" dirty="0" err="1" smtClean="0"/>
              <a:t>scheduled</a:t>
            </a:r>
            <a:r>
              <a:rPr lang="da-DK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  <a:p>
            <a:pPr>
              <a:lnSpc>
                <a:spcPct val="90000"/>
              </a:lnSpc>
            </a:pPr>
            <a:r>
              <a:rPr lang="da-DK" sz="2800" dirty="0" smtClean="0"/>
              <a:t>A </a:t>
            </a:r>
            <a:r>
              <a:rPr lang="da-DK" sz="2800" dirty="0" err="1" smtClean="0"/>
              <a:t>topological</a:t>
            </a:r>
            <a:r>
              <a:rPr lang="da-DK" sz="2800" dirty="0" smtClean="0"/>
              <a:t> sort of a DAG is a linear </a:t>
            </a:r>
            <a:r>
              <a:rPr lang="da-DK" sz="2800" dirty="0" err="1" smtClean="0"/>
              <a:t>ordering</a:t>
            </a:r>
            <a:r>
              <a:rPr lang="da-DK" sz="2800" dirty="0" smtClean="0"/>
              <a:t> of all </a:t>
            </a:r>
            <a:r>
              <a:rPr lang="da-DK" sz="2800" dirty="0" err="1" smtClean="0"/>
              <a:t>its</a:t>
            </a:r>
            <a:r>
              <a:rPr lang="da-DK" sz="2800" dirty="0" smtClean="0"/>
              <a:t> </a:t>
            </a:r>
            <a:r>
              <a:rPr lang="da-DK" sz="2800" dirty="0" err="1" smtClean="0"/>
              <a:t>vertices</a:t>
            </a:r>
            <a:r>
              <a:rPr lang="da-DK" sz="2800" dirty="0" smtClean="0"/>
              <a:t> </a:t>
            </a:r>
            <a:r>
              <a:rPr lang="da-DK" sz="2800" dirty="0" err="1" smtClean="0"/>
              <a:t>such</a:t>
            </a:r>
            <a:r>
              <a:rPr lang="da-DK" sz="2800" dirty="0" smtClean="0"/>
              <a:t> </a:t>
            </a:r>
            <a:r>
              <a:rPr lang="da-DK" sz="2800" dirty="0" err="1" smtClean="0"/>
              <a:t>that</a:t>
            </a:r>
            <a:r>
              <a:rPr lang="da-DK" sz="2800" dirty="0" smtClean="0"/>
              <a:t> for </a:t>
            </a:r>
            <a:r>
              <a:rPr lang="da-DK" sz="2800" dirty="0" err="1" smtClean="0"/>
              <a:t>any</a:t>
            </a:r>
            <a:r>
              <a:rPr lang="da-DK" sz="2800" dirty="0" smtClean="0"/>
              <a:t> </a:t>
            </a:r>
            <a:r>
              <a:rPr lang="da-DK" sz="2800" dirty="0" err="1" smtClean="0"/>
              <a:t>edge</a:t>
            </a:r>
            <a:r>
              <a:rPr lang="da-DK" sz="2800" dirty="0" smtClean="0"/>
              <a:t> (</a:t>
            </a:r>
            <a:r>
              <a:rPr lang="da-DK" sz="2800" i="1" dirty="0" err="1" smtClean="0"/>
              <a:t>u</a:t>
            </a:r>
            <a:r>
              <a:rPr lang="da-DK" sz="2800" dirty="0" err="1" smtClean="0"/>
              <a:t>,</a:t>
            </a:r>
            <a:r>
              <a:rPr lang="da-DK" sz="2800" i="1" dirty="0" err="1" smtClean="0"/>
              <a:t>v</a:t>
            </a:r>
            <a:r>
              <a:rPr lang="da-DK" sz="2800" dirty="0" smtClean="0"/>
              <a:t>) in the DAG, </a:t>
            </a:r>
            <a:r>
              <a:rPr lang="da-DK" sz="2800" i="1" dirty="0" smtClean="0"/>
              <a:t>u</a:t>
            </a:r>
            <a:r>
              <a:rPr lang="da-DK" sz="2800" dirty="0" smtClean="0"/>
              <a:t> </a:t>
            </a:r>
            <a:r>
              <a:rPr lang="da-DK" sz="2800" dirty="0" err="1" smtClean="0"/>
              <a:t>appears</a:t>
            </a:r>
            <a:r>
              <a:rPr lang="da-DK" sz="2800" dirty="0" smtClean="0"/>
              <a:t> </a:t>
            </a:r>
            <a:r>
              <a:rPr lang="da-DK" sz="2800" dirty="0" err="1" smtClean="0"/>
              <a:t>before</a:t>
            </a:r>
            <a:r>
              <a:rPr lang="da-DK" sz="2800" dirty="0" smtClean="0"/>
              <a:t> </a:t>
            </a:r>
            <a:r>
              <a:rPr lang="da-DK" sz="2800" i="1" dirty="0" smtClean="0"/>
              <a:t>v</a:t>
            </a:r>
            <a:r>
              <a:rPr lang="da-DK" sz="2800" dirty="0" smtClean="0"/>
              <a:t> in the </a:t>
            </a:r>
            <a:r>
              <a:rPr lang="da-DK" sz="2800" dirty="0" err="1" smtClean="0"/>
              <a:t>ordering</a:t>
            </a:r>
            <a:endParaRPr lang="da-DK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 smtClean="0"/>
              <a:t>Topological</a:t>
            </a:r>
            <a:r>
              <a:rPr lang="da-DK" dirty="0" smtClean="0"/>
              <a:t> Sort of DAG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The </a:t>
            </a:r>
            <a:r>
              <a:rPr lang="da-DK" sz="2800" dirty="0" err="1" smtClean="0"/>
              <a:t>following</a:t>
            </a:r>
            <a:r>
              <a:rPr lang="da-DK" sz="2800" dirty="0" smtClean="0"/>
              <a:t> </a:t>
            </a:r>
            <a:r>
              <a:rPr lang="da-DK" sz="2800" dirty="0" err="1" smtClean="0"/>
              <a:t>algorithm</a:t>
            </a:r>
            <a:r>
              <a:rPr lang="da-DK" sz="2800" dirty="0" smtClean="0"/>
              <a:t> </a:t>
            </a:r>
            <a:r>
              <a:rPr lang="da-DK" sz="2800" dirty="0" err="1" smtClean="0"/>
              <a:t>topologically</a:t>
            </a:r>
            <a:r>
              <a:rPr lang="da-DK" sz="2800" dirty="0" smtClean="0"/>
              <a:t> sorts a DAG</a:t>
            </a:r>
          </a:p>
          <a:p>
            <a:pPr eaLnBrk="1" hangingPunct="1">
              <a:lnSpc>
                <a:spcPct val="90000"/>
              </a:lnSpc>
            </a:pPr>
            <a:endParaRPr lang="da-DK" sz="2800" dirty="0"/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The </a:t>
            </a:r>
            <a:r>
              <a:rPr lang="da-DK" sz="2800" dirty="0" err="1" smtClean="0"/>
              <a:t>linked</a:t>
            </a:r>
            <a:r>
              <a:rPr lang="da-DK" sz="2800" dirty="0" smtClean="0"/>
              <a:t> lists </a:t>
            </a:r>
            <a:r>
              <a:rPr lang="da-DK" sz="2800" dirty="0" err="1" smtClean="0"/>
              <a:t>comprises</a:t>
            </a:r>
            <a:r>
              <a:rPr lang="da-DK" sz="2800" dirty="0" smtClean="0"/>
              <a:t> a total </a:t>
            </a:r>
            <a:r>
              <a:rPr lang="da-DK" sz="2800" dirty="0" err="1" smtClean="0"/>
              <a:t>ordering</a:t>
            </a: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Note, </a:t>
            </a:r>
            <a:r>
              <a:rPr lang="da-DK" sz="2800" dirty="0" err="1" smtClean="0"/>
              <a:t>larger</a:t>
            </a:r>
            <a:r>
              <a:rPr lang="da-DK" sz="2800" dirty="0" smtClean="0"/>
              <a:t> </a:t>
            </a:r>
            <a:r>
              <a:rPr lang="da-DK" sz="2800" dirty="0" err="1" smtClean="0"/>
              <a:t>finishing</a:t>
            </a:r>
            <a:r>
              <a:rPr lang="da-DK" sz="2800" dirty="0" smtClean="0"/>
              <a:t> time </a:t>
            </a:r>
            <a:r>
              <a:rPr lang="da-DK" sz="2800" dirty="0" err="1" smtClean="0"/>
              <a:t>appears</a:t>
            </a:r>
            <a:r>
              <a:rPr lang="da-DK" sz="2800" dirty="0" smtClean="0"/>
              <a:t> </a:t>
            </a:r>
            <a:r>
              <a:rPr lang="da-DK" sz="2800" smtClean="0"/>
              <a:t>earlier</a:t>
            </a:r>
            <a:endParaRPr lang="da-DK" sz="2800" smtClean="0"/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718680" y="2825935"/>
            <a:ext cx="8229600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3366FF"/>
                </a:solidFill>
                <a:latin typeface="Times New Roman" pitchFamily="18" charset="0"/>
              </a:rPr>
              <a:t>Topological-</a:t>
            </a:r>
            <a:r>
              <a:rPr lang="en-US" sz="2400" b="1" dirty="0" err="1">
                <a:solidFill>
                  <a:srgbClr val="3366FF"/>
                </a:solidFill>
                <a:latin typeface="Times New Roman" pitchFamily="18" charset="0"/>
              </a:rPr>
              <a:t>Sort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</a:rPr>
              <a:t>(G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  <a:t>)</a:t>
            </a:r>
            <a:b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</a:br>
            <a: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  <a:t>1) call DFS(G) to compute finishing times </a:t>
            </a:r>
            <a:r>
              <a:rPr lang="en-US" sz="2400" i="1" dirty="0" err="1">
                <a:solidFill>
                  <a:srgbClr val="3366FF"/>
                </a:solidFill>
                <a:latin typeface="Times New Roman" pitchFamily="18" charset="0"/>
              </a:rPr>
              <a:t>f</a:t>
            </a:r>
            <a:r>
              <a:rPr lang="en-US" sz="2400" dirty="0" err="1">
                <a:solidFill>
                  <a:srgbClr val="3366FF"/>
                </a:solidFill>
                <a:latin typeface="Times New Roman" pitchFamily="18" charset="0"/>
              </a:rPr>
              <a:t>[</a:t>
            </a:r>
            <a:r>
              <a:rPr lang="en-US" sz="2400" i="1" dirty="0" err="1">
                <a:solidFill>
                  <a:srgbClr val="3366FF"/>
                </a:solidFill>
                <a:latin typeface="Times New Roman" pitchFamily="18" charset="0"/>
              </a:rPr>
              <a:t>v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  <a:t>] for each vertex </a:t>
            </a:r>
            <a:r>
              <a:rPr lang="en-US" sz="2400" i="1" dirty="0" err="1">
                <a:solidFill>
                  <a:srgbClr val="3366FF"/>
                </a:solidFill>
                <a:latin typeface="Times New Roman" pitchFamily="18" charset="0"/>
              </a:rPr>
              <a:t>v</a:t>
            </a:r>
            <a: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  <a:t/>
            </a:r>
            <a:b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</a:br>
            <a: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  <a:t>2) as each vertex is finished, insert it onto the front of a linked list</a:t>
            </a:r>
            <a:b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</a:br>
            <a:r>
              <a:rPr lang="en-US" sz="2400" dirty="0">
                <a:solidFill>
                  <a:srgbClr val="3366FF"/>
                </a:solidFill>
                <a:latin typeface="Times New Roman" pitchFamily="18" charset="0"/>
              </a:rPr>
              <a:t>3) return the linked list of vertices</a:t>
            </a:r>
            <a:endParaRPr lang="en-GB" sz="2400" dirty="0">
              <a:solidFill>
                <a:srgbClr val="3366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Topological Sort Correctness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z="2800" dirty="0" err="1" smtClean="0">
                <a:solidFill>
                  <a:srgbClr val="3366FF"/>
                </a:solidFill>
              </a:rPr>
              <a:t>Claim</a:t>
            </a:r>
            <a:r>
              <a:rPr lang="da-DK" sz="2800" dirty="0" smtClean="0">
                <a:solidFill>
                  <a:srgbClr val="3366FF"/>
                </a:solidFill>
              </a:rPr>
              <a:t>: for a DAG, an </a:t>
            </a:r>
            <a:r>
              <a:rPr lang="da-DK" sz="2800" dirty="0" err="1" smtClean="0">
                <a:solidFill>
                  <a:srgbClr val="3366FF"/>
                </a:solidFill>
              </a:rPr>
              <a:t>edge</a:t>
            </a:r>
            <a:r>
              <a:rPr lang="da-DK" sz="2800" dirty="0" smtClean="0">
                <a:solidFill>
                  <a:srgbClr val="3366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 err="1" smtClean="0"/>
              <a:t>When</a:t>
            </a:r>
            <a:r>
              <a:rPr lang="da-DK" sz="2800" dirty="0" smtClean="0"/>
              <a:t> (</a:t>
            </a:r>
            <a:r>
              <a:rPr lang="da-DK" sz="2800" i="1" dirty="0" err="1" smtClean="0"/>
              <a:t>u</a:t>
            </a:r>
            <a:r>
              <a:rPr lang="da-DK" sz="2800" dirty="0" err="1" smtClean="0"/>
              <a:t>,</a:t>
            </a:r>
            <a:r>
              <a:rPr lang="da-DK" sz="2800" i="1" dirty="0" err="1" smtClean="0"/>
              <a:t>v</a:t>
            </a:r>
            <a:r>
              <a:rPr lang="da-DK" sz="2800" dirty="0" smtClean="0"/>
              <a:t>) </a:t>
            </a:r>
            <a:r>
              <a:rPr lang="da-DK" sz="2800" dirty="0" err="1" smtClean="0"/>
              <a:t>explored</a:t>
            </a:r>
            <a:r>
              <a:rPr lang="da-DK" sz="2800" dirty="0" smtClean="0"/>
              <a:t>, </a:t>
            </a:r>
            <a:r>
              <a:rPr lang="da-DK" sz="2800" i="1" dirty="0" smtClean="0"/>
              <a:t>u</a:t>
            </a:r>
            <a:r>
              <a:rPr lang="da-DK" sz="2800" dirty="0" smtClean="0"/>
              <a:t> is gray. </a:t>
            </a:r>
            <a:r>
              <a:rPr lang="da-DK" sz="2800" dirty="0" err="1" smtClean="0"/>
              <a:t>We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distinguish</a:t>
            </a:r>
            <a:r>
              <a:rPr lang="da-DK" sz="2800" dirty="0" smtClean="0"/>
              <a:t> </a:t>
            </a:r>
            <a:r>
              <a:rPr lang="da-DK" sz="2800" dirty="0" err="1" smtClean="0"/>
              <a:t>three</a:t>
            </a:r>
            <a:r>
              <a:rPr lang="da-DK" sz="2800" dirty="0" smtClean="0"/>
              <a:t> cases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000" i="1" dirty="0" smtClean="0"/>
              <a:t>v</a:t>
            </a:r>
            <a:r>
              <a:rPr lang="da-DK" sz="2000" dirty="0" smtClean="0"/>
              <a:t> = gray</a:t>
            </a:r>
            <a:br>
              <a:rPr lang="da-DK" sz="2000" dirty="0" smtClean="0"/>
            </a:br>
            <a:r>
              <a:rPr lang="da-DK" sz="2000" dirty="0" err="1" smtClean="0">
                <a:latin typeface="Symbol" pitchFamily="18" charset="2"/>
              </a:rPr>
              <a:t>Thus</a:t>
            </a:r>
            <a:r>
              <a:rPr lang="da-DK" sz="2000" dirty="0" smtClean="0">
                <a:latin typeface="Symbol" pitchFamily="18" charset="2"/>
              </a:rPr>
              <a:t>,</a:t>
            </a:r>
            <a:r>
              <a:rPr lang="da-DK" sz="2000" dirty="0" smtClean="0"/>
              <a:t> (</a:t>
            </a:r>
            <a:r>
              <a:rPr lang="da-DK" sz="2000" i="1" dirty="0" err="1" smtClean="0"/>
              <a:t>u</a:t>
            </a:r>
            <a:r>
              <a:rPr lang="da-DK" sz="2000" dirty="0" err="1" smtClean="0"/>
              <a:t>,</a:t>
            </a:r>
            <a:r>
              <a:rPr lang="da-DK" sz="2000" i="1" dirty="0" err="1" smtClean="0"/>
              <a:t>v</a:t>
            </a:r>
            <a:r>
              <a:rPr lang="da-DK" sz="2000" dirty="0" smtClean="0"/>
              <a:t>) = back </a:t>
            </a:r>
            <a:r>
              <a:rPr lang="da-DK" sz="2000" dirty="0" err="1" smtClean="0"/>
              <a:t>edge</a:t>
            </a:r>
            <a:r>
              <a:rPr lang="da-DK" sz="2000" dirty="0" smtClean="0"/>
              <a:t> (</a:t>
            </a:r>
            <a:r>
              <a:rPr lang="da-DK" sz="2000" dirty="0" err="1" smtClean="0"/>
              <a:t>cycle</a:t>
            </a:r>
            <a:r>
              <a:rPr lang="da-DK" sz="2000" dirty="0" smtClean="0"/>
              <a:t>, </a:t>
            </a:r>
            <a:r>
              <a:rPr lang="da-DK" sz="2000" dirty="0" err="1" smtClean="0"/>
              <a:t>contradiction</a:t>
            </a:r>
            <a:r>
              <a:rPr lang="da-DK" sz="20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000" i="1" dirty="0" smtClean="0"/>
              <a:t>v</a:t>
            </a:r>
            <a:r>
              <a:rPr lang="da-DK" sz="2000" dirty="0" smtClean="0"/>
              <a:t> = </a:t>
            </a:r>
            <a:r>
              <a:rPr lang="da-DK" sz="2000" dirty="0" err="1" smtClean="0"/>
              <a:t>white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err="1" smtClean="0">
                <a:latin typeface="Symbol" pitchFamily="18" charset="2"/>
              </a:rPr>
              <a:t>Then</a:t>
            </a:r>
            <a:r>
              <a:rPr lang="da-DK" sz="2000" dirty="0" smtClean="0">
                <a:latin typeface="Symbol" pitchFamily="18" charset="2"/>
              </a:rPr>
              <a:t>,</a:t>
            </a:r>
            <a:r>
              <a:rPr lang="da-DK" sz="2000" dirty="0" smtClean="0"/>
              <a:t> </a:t>
            </a:r>
            <a:r>
              <a:rPr lang="da-DK" sz="2000" i="1" dirty="0" smtClean="0"/>
              <a:t>v</a:t>
            </a:r>
            <a:r>
              <a:rPr lang="da-DK" sz="2000" dirty="0" smtClean="0"/>
              <a:t> </a:t>
            </a:r>
            <a:r>
              <a:rPr lang="da-DK" sz="2000" dirty="0" err="1" smtClean="0"/>
              <a:t>becomes</a:t>
            </a:r>
            <a:r>
              <a:rPr lang="da-DK" sz="2000" dirty="0" smtClean="0"/>
              <a:t> </a:t>
            </a:r>
            <a:r>
              <a:rPr lang="da-DK" sz="2000" dirty="0" err="1" smtClean="0"/>
              <a:t>descendant</a:t>
            </a:r>
            <a:r>
              <a:rPr lang="da-DK" sz="2000" dirty="0" smtClean="0"/>
              <a:t> of </a:t>
            </a:r>
            <a:r>
              <a:rPr lang="da-DK" sz="2000" i="1" dirty="0" smtClean="0"/>
              <a:t>u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err="1" smtClean="0">
                <a:latin typeface="Symbol" pitchFamily="18" charset="2"/>
              </a:rPr>
              <a:t>Thus</a:t>
            </a:r>
            <a:r>
              <a:rPr lang="da-DK" sz="2000" dirty="0" smtClean="0">
                <a:latin typeface="Symbol" pitchFamily="18" charset="2"/>
              </a:rPr>
              <a:t>,</a:t>
            </a:r>
            <a:r>
              <a:rPr lang="da-DK" sz="2000" dirty="0" smtClean="0"/>
              <a:t> </a:t>
            </a:r>
            <a:r>
              <a:rPr lang="da-DK" sz="2000" i="1" dirty="0" smtClean="0"/>
              <a:t>v</a:t>
            </a:r>
            <a:r>
              <a:rPr lang="da-DK" sz="2000" dirty="0" smtClean="0"/>
              <a:t> </a:t>
            </a:r>
            <a:r>
              <a:rPr lang="da-DK" sz="2000" dirty="0" err="1" smtClean="0"/>
              <a:t>will</a:t>
            </a:r>
            <a:r>
              <a:rPr lang="da-DK" sz="2000" dirty="0" smtClean="0"/>
              <a:t> </a:t>
            </a:r>
            <a:r>
              <a:rPr lang="da-DK" sz="2000" dirty="0" err="1" smtClean="0"/>
              <a:t>be</a:t>
            </a:r>
            <a:r>
              <a:rPr lang="da-DK" sz="2000" dirty="0" smtClean="0"/>
              <a:t> </a:t>
            </a:r>
            <a:r>
              <a:rPr lang="da-DK" sz="2000" dirty="0" err="1" smtClean="0"/>
              <a:t>finished</a:t>
            </a:r>
            <a:r>
              <a:rPr lang="da-DK" sz="2000" dirty="0" smtClean="0"/>
              <a:t> </a:t>
            </a:r>
            <a:r>
              <a:rPr lang="da-DK" sz="2000" dirty="0" err="1" smtClean="0"/>
              <a:t>before</a:t>
            </a:r>
            <a:r>
              <a:rPr lang="da-DK" sz="2000" dirty="0" smtClean="0"/>
              <a:t> </a:t>
            </a:r>
            <a:r>
              <a:rPr lang="da-DK" sz="2000" i="1" dirty="0" smtClean="0"/>
              <a:t>u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err="1" smtClean="0">
                <a:latin typeface="Symbol" pitchFamily="18" charset="2"/>
              </a:rPr>
              <a:t>Thus</a:t>
            </a:r>
            <a:r>
              <a:rPr lang="da-DK" sz="2000" dirty="0" smtClean="0">
                <a:latin typeface="Symbol" pitchFamily="18" charset="2"/>
              </a:rPr>
              <a:t>,</a:t>
            </a:r>
            <a:r>
              <a:rPr lang="da-DK" sz="2000" dirty="0" smtClean="0"/>
              <a:t> </a:t>
            </a:r>
            <a:r>
              <a:rPr lang="da-DK" sz="2000" dirty="0" err="1" smtClean="0"/>
              <a:t>f[</a:t>
            </a:r>
            <a:r>
              <a:rPr lang="da-DK" sz="2000" i="1" dirty="0" err="1" smtClean="0"/>
              <a:t>v</a:t>
            </a:r>
            <a:r>
              <a:rPr lang="da-DK" sz="2000" dirty="0" smtClean="0"/>
              <a:t>] &lt; </a:t>
            </a:r>
            <a:r>
              <a:rPr lang="da-DK" sz="2000" dirty="0" err="1" smtClean="0"/>
              <a:t>f[</a:t>
            </a:r>
            <a:r>
              <a:rPr lang="da-DK" sz="2000" i="1" dirty="0" err="1" smtClean="0"/>
              <a:t>u</a:t>
            </a:r>
            <a:r>
              <a:rPr lang="da-DK" sz="2000" dirty="0" smtClean="0"/>
              <a:t>]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000" i="1" dirty="0" smtClean="0"/>
              <a:t>v</a:t>
            </a:r>
            <a:r>
              <a:rPr lang="da-DK" sz="2000" dirty="0" smtClean="0"/>
              <a:t> = </a:t>
            </a:r>
            <a:r>
              <a:rPr lang="da-DK" sz="2000" dirty="0" err="1" smtClean="0"/>
              <a:t>black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err="1" smtClean="0">
                <a:latin typeface="Symbol" pitchFamily="18" charset="2"/>
              </a:rPr>
              <a:t>Thus</a:t>
            </a:r>
            <a:r>
              <a:rPr lang="da-DK" sz="2000" dirty="0" smtClean="0">
                <a:latin typeface="Symbol" pitchFamily="18" charset="2"/>
              </a:rPr>
              <a:t>,</a:t>
            </a:r>
            <a:r>
              <a:rPr lang="da-DK" sz="2000" dirty="0" smtClean="0"/>
              <a:t> </a:t>
            </a:r>
            <a:r>
              <a:rPr lang="da-DK" sz="2000" i="1" dirty="0" smtClean="0"/>
              <a:t>v</a:t>
            </a:r>
            <a:r>
              <a:rPr lang="da-DK" sz="2000" dirty="0" smtClean="0"/>
              <a:t> is </a:t>
            </a:r>
            <a:r>
              <a:rPr lang="da-DK" sz="2000" dirty="0" err="1" smtClean="0"/>
              <a:t>already</a:t>
            </a:r>
            <a:r>
              <a:rPr lang="da-DK" sz="2000" dirty="0" smtClean="0"/>
              <a:t> </a:t>
            </a:r>
            <a:r>
              <a:rPr lang="da-DK" sz="2000" dirty="0" err="1" smtClean="0"/>
              <a:t>finished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err="1" smtClean="0">
                <a:latin typeface="Symbol" pitchFamily="18" charset="2"/>
              </a:rPr>
              <a:t>Thus</a:t>
            </a:r>
            <a:r>
              <a:rPr lang="da-DK" sz="2000" dirty="0" smtClean="0">
                <a:latin typeface="Symbol" pitchFamily="18" charset="2"/>
              </a:rPr>
              <a:t>,</a:t>
            </a:r>
            <a:r>
              <a:rPr lang="da-DK" sz="2000" dirty="0" smtClean="0"/>
              <a:t> </a:t>
            </a:r>
            <a:r>
              <a:rPr lang="da-DK" sz="2000" dirty="0" err="1" smtClean="0"/>
              <a:t>f[</a:t>
            </a:r>
            <a:r>
              <a:rPr lang="da-DK" sz="2000" i="1" dirty="0" err="1" smtClean="0"/>
              <a:t>v</a:t>
            </a:r>
            <a:r>
              <a:rPr lang="da-DK" sz="2000" dirty="0" smtClean="0"/>
              <a:t>] &lt; </a:t>
            </a:r>
            <a:r>
              <a:rPr lang="da-DK" sz="2000" dirty="0" err="1" smtClean="0"/>
              <a:t>f[</a:t>
            </a:r>
            <a:r>
              <a:rPr lang="da-DK" sz="2000" i="1" dirty="0" err="1" smtClean="0"/>
              <a:t>u</a:t>
            </a:r>
            <a:r>
              <a:rPr lang="da-DK" sz="2000" dirty="0" smtClean="0"/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The definition of </a:t>
            </a:r>
            <a:r>
              <a:rPr lang="da-DK" sz="2800" dirty="0" err="1" smtClean="0"/>
              <a:t>topological</a:t>
            </a:r>
            <a:r>
              <a:rPr lang="da-DK" sz="2800" dirty="0" smtClean="0"/>
              <a:t> sort is </a:t>
            </a:r>
            <a:r>
              <a:rPr lang="da-DK" sz="2800" dirty="0" err="1" smtClean="0"/>
              <a:t>satisfied</a:t>
            </a:r>
            <a:endParaRPr lang="da-DK" sz="2800" dirty="0" smtClean="0"/>
          </a:p>
          <a:p>
            <a:pPr lvl="1" eaLnBrk="1" hangingPunct="1">
              <a:lnSpc>
                <a:spcPct val="90000"/>
              </a:lnSpc>
            </a:pPr>
            <a:endParaRPr lang="da-DK" sz="2400" dirty="0" smtClean="0"/>
          </a:p>
        </p:txBody>
      </p:sp>
      <p:graphicFrame>
        <p:nvGraphicFramePr>
          <p:cNvPr id="68610" name="Object 4"/>
          <p:cNvGraphicFramePr>
            <a:graphicFrameLocks noChangeAspect="1"/>
          </p:cNvGraphicFramePr>
          <p:nvPr/>
        </p:nvGraphicFramePr>
        <p:xfrm>
          <a:off x="4757767" y="1676400"/>
          <a:ext cx="2819400" cy="379413"/>
        </p:xfrm>
        <a:graphic>
          <a:graphicData uri="http://schemas.openxmlformats.org/presentationml/2006/ole">
            <p:oleObj spid="_x0000_s52226" name="Equation" r:id="rId3" imgW="15112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Topological Sort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smtClean="0"/>
              <a:t>Running time</a:t>
            </a:r>
          </a:p>
          <a:p>
            <a:pPr lvl="1" eaLnBrk="1" hangingPunct="1"/>
            <a:r>
              <a:rPr lang="da-DK" smtClean="0"/>
              <a:t>depth-first search: </a:t>
            </a:r>
            <a:r>
              <a:rPr lang="da-DK" i="1" smtClean="0"/>
              <a:t>O</a:t>
            </a:r>
            <a:r>
              <a:rPr lang="da-DK" smtClean="0"/>
              <a:t>(</a:t>
            </a:r>
            <a:r>
              <a:rPr lang="da-DK" i="1" smtClean="0"/>
              <a:t>V</a:t>
            </a:r>
            <a:r>
              <a:rPr lang="da-DK" smtClean="0"/>
              <a:t>+</a:t>
            </a:r>
            <a:r>
              <a:rPr lang="da-DK" i="1" smtClean="0"/>
              <a:t>E</a:t>
            </a:r>
            <a:r>
              <a:rPr lang="da-DK" smtClean="0"/>
              <a:t>) time</a:t>
            </a:r>
          </a:p>
          <a:p>
            <a:pPr lvl="1" eaLnBrk="1" hangingPunct="1"/>
            <a:r>
              <a:rPr lang="da-DK" smtClean="0"/>
              <a:t>insert each of the |</a:t>
            </a:r>
            <a:r>
              <a:rPr lang="da-DK" i="1" smtClean="0"/>
              <a:t>V</a:t>
            </a:r>
            <a:r>
              <a:rPr lang="da-DK" smtClean="0"/>
              <a:t>| vertices to the front of the linked list: </a:t>
            </a:r>
            <a:r>
              <a:rPr lang="da-DK" i="1" smtClean="0"/>
              <a:t>O</a:t>
            </a:r>
            <a:r>
              <a:rPr lang="da-DK" smtClean="0"/>
              <a:t>(1) per insertion</a:t>
            </a:r>
          </a:p>
          <a:p>
            <a:pPr eaLnBrk="1" hangingPunct="1"/>
            <a:r>
              <a:rPr lang="da-DK" smtClean="0"/>
              <a:t>Thus the total running time is </a:t>
            </a:r>
            <a:r>
              <a:rPr lang="da-DK" i="1" smtClean="0"/>
              <a:t>O</a:t>
            </a:r>
            <a:r>
              <a:rPr lang="da-DK" smtClean="0"/>
              <a:t>(</a:t>
            </a:r>
            <a:r>
              <a:rPr lang="da-DK" i="1" smtClean="0"/>
              <a:t>V</a:t>
            </a:r>
            <a:r>
              <a:rPr lang="da-DK" smtClean="0"/>
              <a:t>+</a:t>
            </a:r>
            <a:r>
              <a:rPr lang="da-DK" i="1" smtClean="0"/>
              <a:t>E</a:t>
            </a:r>
            <a:r>
              <a:rPr lang="da-DK" smtClean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BFS Running Time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961" y="1488876"/>
            <a:ext cx="8955088" cy="52197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Given a </a:t>
            </a:r>
            <a:r>
              <a:rPr lang="da-DK" sz="2800" dirty="0" err="1" smtClean="0"/>
              <a:t>graph</a:t>
            </a:r>
            <a:r>
              <a:rPr lang="da-DK" sz="2800" dirty="0" smtClean="0"/>
              <a:t> G = (V,E)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dirty="0" err="1" smtClean="0"/>
              <a:t>Vertices</a:t>
            </a:r>
            <a:r>
              <a:rPr lang="da-DK" sz="2400" dirty="0" smtClean="0"/>
              <a:t> </a:t>
            </a:r>
            <a:r>
              <a:rPr lang="da-DK" sz="2400" dirty="0" err="1" smtClean="0"/>
              <a:t>are</a:t>
            </a:r>
            <a:r>
              <a:rPr lang="da-DK" sz="2400" dirty="0" smtClean="0"/>
              <a:t> </a:t>
            </a:r>
            <a:r>
              <a:rPr lang="da-DK" sz="2400" dirty="0" err="1" smtClean="0"/>
              <a:t>enqueued</a:t>
            </a:r>
            <a:r>
              <a:rPr lang="da-DK" sz="2400" dirty="0" smtClean="0"/>
              <a:t> </a:t>
            </a:r>
            <a:r>
              <a:rPr lang="da-DK" sz="2400" dirty="0" err="1" smtClean="0"/>
              <a:t>if</a:t>
            </a:r>
            <a:r>
              <a:rPr lang="da-DK" sz="2400" dirty="0" smtClean="0"/>
              <a:t> </a:t>
            </a:r>
            <a:r>
              <a:rPr lang="da-DK" sz="2400" dirty="0" err="1" smtClean="0"/>
              <a:t>their</a:t>
            </a:r>
            <a:r>
              <a:rPr lang="da-DK" sz="2400" dirty="0" smtClean="0"/>
              <a:t> </a:t>
            </a:r>
            <a:r>
              <a:rPr lang="da-DK" sz="2400" dirty="0" err="1" smtClean="0"/>
              <a:t>color</a:t>
            </a:r>
            <a:r>
              <a:rPr lang="da-DK" sz="2400" dirty="0" smtClean="0"/>
              <a:t> is </a:t>
            </a:r>
            <a:r>
              <a:rPr lang="da-DK" sz="2400" dirty="0" err="1" smtClean="0"/>
              <a:t>white</a:t>
            </a:r>
            <a:r>
              <a:rPr lang="da-DK" sz="2400" dirty="0" smtClean="0"/>
              <a:t>. </a:t>
            </a:r>
            <a:r>
              <a:rPr lang="da-DK" sz="2400" dirty="0" err="1" smtClean="0"/>
              <a:t>Once</a:t>
            </a:r>
            <a:r>
              <a:rPr lang="da-DK" sz="2400" dirty="0" smtClean="0"/>
              <a:t> </a:t>
            </a:r>
            <a:r>
              <a:rPr lang="da-DK" sz="2400" dirty="0" err="1" smtClean="0"/>
              <a:t>enqueued</a:t>
            </a:r>
            <a:r>
              <a:rPr lang="da-DK" sz="2400" dirty="0" smtClean="0"/>
              <a:t> </a:t>
            </a:r>
            <a:r>
              <a:rPr lang="da-DK" sz="2400" dirty="0" err="1" smtClean="0"/>
              <a:t>their</a:t>
            </a:r>
            <a:r>
              <a:rPr lang="da-DK" sz="2400" dirty="0" smtClean="0"/>
              <a:t> </a:t>
            </a:r>
            <a:r>
              <a:rPr lang="da-DK" sz="2400" dirty="0" err="1" smtClean="0"/>
              <a:t>color</a:t>
            </a:r>
            <a:r>
              <a:rPr lang="da-DK" sz="2400" dirty="0" smtClean="0"/>
              <a:t> is set to </a:t>
            </a:r>
            <a:r>
              <a:rPr lang="da-DK" sz="2400" dirty="0" err="1" smtClean="0"/>
              <a:t>grey</a:t>
            </a:r>
            <a:r>
              <a:rPr lang="da-DK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dirty="0" err="1" smtClean="0"/>
              <a:t>Assuming</a:t>
            </a:r>
            <a:r>
              <a:rPr lang="da-DK" sz="2400" dirty="0" smtClean="0"/>
              <a:t> </a:t>
            </a:r>
            <a:r>
              <a:rPr lang="da-DK" sz="2400" dirty="0" err="1" smtClean="0"/>
              <a:t>that</a:t>
            </a:r>
            <a:r>
              <a:rPr lang="da-DK" sz="2400" dirty="0" smtClean="0"/>
              <a:t> </a:t>
            </a:r>
            <a:r>
              <a:rPr lang="da-DK" sz="2400" dirty="0" err="1" smtClean="0"/>
              <a:t>en-</a:t>
            </a:r>
            <a:r>
              <a:rPr lang="da-DK" sz="2400" dirty="0" smtClean="0"/>
              <a:t> and </a:t>
            </a:r>
            <a:r>
              <a:rPr lang="da-DK" sz="2400" dirty="0" err="1" smtClean="0"/>
              <a:t>dequeuing</a:t>
            </a:r>
            <a:r>
              <a:rPr lang="da-DK" sz="2400" dirty="0" smtClean="0"/>
              <a:t> </a:t>
            </a:r>
            <a:r>
              <a:rPr lang="da-DK" sz="2400" dirty="0" err="1" smtClean="0"/>
              <a:t>takes</a:t>
            </a:r>
            <a:r>
              <a:rPr lang="da-DK" sz="2400" dirty="0" smtClean="0"/>
              <a:t> O(1) time the total </a:t>
            </a:r>
            <a:r>
              <a:rPr lang="da-DK" sz="2400" dirty="0" err="1" smtClean="0"/>
              <a:t>cost</a:t>
            </a:r>
            <a:r>
              <a:rPr lang="da-DK" sz="2400" dirty="0" smtClean="0"/>
              <a:t> of </a:t>
            </a:r>
            <a:r>
              <a:rPr lang="da-DK" sz="2400" dirty="0" err="1" smtClean="0"/>
              <a:t>this</a:t>
            </a:r>
            <a:r>
              <a:rPr lang="da-DK" sz="2400" dirty="0" smtClean="0"/>
              <a:t> operation is O(V)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dirty="0" err="1" smtClean="0"/>
              <a:t>Adjacency</a:t>
            </a:r>
            <a:r>
              <a:rPr lang="da-DK" sz="2400" dirty="0" smtClean="0"/>
              <a:t> list of a </a:t>
            </a:r>
            <a:r>
              <a:rPr lang="da-DK" sz="2400" dirty="0" err="1" smtClean="0"/>
              <a:t>vertex</a:t>
            </a:r>
            <a:r>
              <a:rPr lang="da-DK" sz="2400" dirty="0" smtClean="0"/>
              <a:t> is </a:t>
            </a:r>
            <a:r>
              <a:rPr lang="da-DK" sz="2400" dirty="0" err="1" smtClean="0"/>
              <a:t>scanned</a:t>
            </a:r>
            <a:r>
              <a:rPr lang="da-DK" sz="2400" dirty="0" smtClean="0"/>
              <a:t> </a:t>
            </a:r>
            <a:r>
              <a:rPr lang="da-DK" sz="2400" dirty="0" err="1" smtClean="0"/>
              <a:t>when</a:t>
            </a:r>
            <a:r>
              <a:rPr lang="da-DK" sz="2400" dirty="0" smtClean="0"/>
              <a:t> the </a:t>
            </a:r>
            <a:r>
              <a:rPr lang="da-DK" sz="2400" dirty="0" err="1" smtClean="0"/>
              <a:t>vertex</a:t>
            </a:r>
            <a:r>
              <a:rPr lang="da-DK" sz="2400" dirty="0" smtClean="0"/>
              <a:t> is </a:t>
            </a:r>
            <a:r>
              <a:rPr lang="da-DK" sz="2400" dirty="0" err="1" smtClean="0"/>
              <a:t>dequeued</a:t>
            </a:r>
            <a:r>
              <a:rPr lang="da-DK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2400" dirty="0" smtClean="0"/>
              <a:t>The sum of the </a:t>
            </a:r>
            <a:r>
              <a:rPr lang="da-DK" sz="2400" dirty="0" err="1" smtClean="0"/>
              <a:t>lengths</a:t>
            </a:r>
            <a:r>
              <a:rPr lang="da-DK" sz="2400" dirty="0" smtClean="0"/>
              <a:t> of all lists is </a:t>
            </a:r>
            <a:r>
              <a:rPr lang="en-US" sz="2400" dirty="0">
                <a:latin typeface="Symbol" pitchFamily="18" charset="2"/>
              </a:rPr>
              <a:t>O</a:t>
            </a:r>
            <a:r>
              <a:rPr lang="da-DK" sz="2400" dirty="0" smtClean="0"/>
              <a:t>(E). </a:t>
            </a:r>
            <a:r>
              <a:rPr lang="da-DK" sz="2400" dirty="0" err="1" smtClean="0"/>
              <a:t>Consequently</a:t>
            </a:r>
            <a:r>
              <a:rPr lang="da-DK" sz="2400" dirty="0" smtClean="0"/>
              <a:t>, O(E) time is </a:t>
            </a:r>
            <a:r>
              <a:rPr lang="da-DK" sz="2400" dirty="0" err="1" smtClean="0"/>
              <a:t>spent</a:t>
            </a:r>
            <a:r>
              <a:rPr lang="da-DK" sz="2400" dirty="0" smtClean="0"/>
              <a:t> </a:t>
            </a:r>
            <a:r>
              <a:rPr lang="da-DK" sz="2400" dirty="0" err="1" smtClean="0"/>
              <a:t>on</a:t>
            </a:r>
            <a:r>
              <a:rPr lang="da-DK" sz="2400" dirty="0" smtClean="0"/>
              <a:t> scanning </a:t>
            </a:r>
            <a:r>
              <a:rPr lang="da-DK" sz="2400" dirty="0" err="1" smtClean="0"/>
              <a:t>them</a:t>
            </a:r>
            <a:endParaRPr lang="da-DK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sz="2400" dirty="0" err="1" smtClean="0"/>
              <a:t>Initializing</a:t>
            </a:r>
            <a:r>
              <a:rPr lang="da-DK" sz="2400" dirty="0" smtClean="0"/>
              <a:t> the </a:t>
            </a:r>
            <a:r>
              <a:rPr lang="da-DK" sz="2400" dirty="0" err="1" smtClean="0"/>
              <a:t>algorithm</a:t>
            </a:r>
            <a:r>
              <a:rPr lang="da-DK" sz="2400" dirty="0" smtClean="0"/>
              <a:t> </a:t>
            </a:r>
            <a:r>
              <a:rPr lang="da-DK" sz="2400" dirty="0" err="1" smtClean="0"/>
              <a:t>takes</a:t>
            </a:r>
            <a:r>
              <a:rPr lang="da-DK" sz="2400" dirty="0" smtClean="0"/>
              <a:t> O(V)</a:t>
            </a:r>
          </a:p>
          <a:p>
            <a:pPr eaLnBrk="1" hangingPunct="1">
              <a:lnSpc>
                <a:spcPct val="90000"/>
              </a:lnSpc>
            </a:pPr>
            <a:r>
              <a:rPr lang="da-DK" sz="2800" b="1" dirty="0" smtClean="0"/>
              <a:t>Total </a:t>
            </a:r>
            <a:r>
              <a:rPr lang="da-DK" sz="2800" b="1" dirty="0" err="1" smtClean="0"/>
              <a:t>running</a:t>
            </a:r>
            <a:r>
              <a:rPr lang="da-DK" sz="2800" b="1" dirty="0" smtClean="0"/>
              <a:t> time O(V+E) </a:t>
            </a:r>
            <a:r>
              <a:rPr lang="da-DK" sz="2800" dirty="0" smtClean="0"/>
              <a:t>(linear in the </a:t>
            </a:r>
            <a:r>
              <a:rPr lang="da-DK" sz="2800" dirty="0" err="1" smtClean="0"/>
              <a:t>size</a:t>
            </a:r>
            <a:r>
              <a:rPr lang="da-DK" sz="2800" dirty="0" smtClean="0"/>
              <a:t> of the </a:t>
            </a:r>
            <a:r>
              <a:rPr lang="da-DK" sz="2800" dirty="0" err="1" smtClean="0"/>
              <a:t>adjacency</a:t>
            </a:r>
            <a:r>
              <a:rPr lang="da-DK" sz="2800" dirty="0" smtClean="0"/>
              <a:t> list </a:t>
            </a:r>
            <a:r>
              <a:rPr lang="da-DK" sz="2800" dirty="0" err="1" smtClean="0"/>
              <a:t>representation</a:t>
            </a:r>
            <a:r>
              <a:rPr lang="da-DK" sz="2800" dirty="0" smtClean="0"/>
              <a:t> of G)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BFS Properties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Given a </a:t>
            </a:r>
            <a:r>
              <a:rPr lang="da-DK" sz="2800" dirty="0" err="1" smtClean="0"/>
              <a:t>graph</a:t>
            </a:r>
            <a:r>
              <a:rPr lang="da-DK" sz="2800" dirty="0" smtClean="0"/>
              <a:t> G = (V,E), BFS </a:t>
            </a:r>
            <a:r>
              <a:rPr lang="da-DK" sz="2800" b="1" dirty="0" smtClean="0"/>
              <a:t>discovers all </a:t>
            </a:r>
            <a:r>
              <a:rPr lang="da-DK" sz="2800" b="1" dirty="0" err="1" smtClean="0"/>
              <a:t>vertices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reachable</a:t>
            </a:r>
            <a:r>
              <a:rPr lang="da-DK" sz="2800" b="1" dirty="0" smtClean="0"/>
              <a:t> from a </a:t>
            </a:r>
            <a:r>
              <a:rPr lang="da-DK" sz="2800" b="1" dirty="0" err="1" smtClean="0"/>
              <a:t>source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vertex</a:t>
            </a:r>
            <a:r>
              <a:rPr lang="da-DK" sz="2800" b="1" dirty="0" smtClean="0"/>
              <a:t> </a:t>
            </a:r>
            <a:r>
              <a:rPr lang="da-DK" sz="2800" b="1" i="1" dirty="0" smtClean="0"/>
              <a:t>s</a:t>
            </a:r>
            <a:endParaRPr lang="da-DK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It </a:t>
            </a:r>
            <a:r>
              <a:rPr lang="da-DK" sz="2800" dirty="0" err="1" smtClean="0"/>
              <a:t>computes</a:t>
            </a:r>
            <a:r>
              <a:rPr lang="da-DK" sz="2800" dirty="0" smtClean="0"/>
              <a:t> the </a:t>
            </a:r>
            <a:r>
              <a:rPr lang="da-DK" sz="2800" b="1" dirty="0" err="1" smtClean="0"/>
              <a:t>shortest</a:t>
            </a:r>
            <a:r>
              <a:rPr lang="da-DK" sz="2800" b="1" dirty="0" smtClean="0"/>
              <a:t> distance</a:t>
            </a:r>
            <a:r>
              <a:rPr lang="da-DK" sz="2800" dirty="0" smtClean="0"/>
              <a:t> to all </a:t>
            </a:r>
            <a:r>
              <a:rPr lang="da-DK" sz="2800" dirty="0" err="1" smtClean="0"/>
              <a:t>reachable</a:t>
            </a:r>
            <a:r>
              <a:rPr lang="da-DK" sz="2800" dirty="0" smtClean="0"/>
              <a:t> </a:t>
            </a:r>
            <a:r>
              <a:rPr lang="da-DK" sz="2800" dirty="0" err="1" smtClean="0"/>
              <a:t>vertices</a:t>
            </a: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It </a:t>
            </a:r>
            <a:r>
              <a:rPr lang="da-DK" sz="2800" dirty="0" err="1" smtClean="0"/>
              <a:t>computes</a:t>
            </a:r>
            <a:r>
              <a:rPr lang="da-DK" sz="2800" dirty="0" smtClean="0"/>
              <a:t> a </a:t>
            </a:r>
            <a:r>
              <a:rPr lang="da-DK" sz="2800" b="1" dirty="0" err="1" smtClean="0"/>
              <a:t>breadth-first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tree</a:t>
            </a:r>
            <a:r>
              <a:rPr lang="da-DK" sz="2800" b="1" dirty="0" smtClean="0"/>
              <a:t> </a:t>
            </a:r>
            <a:r>
              <a:rPr lang="da-DK" sz="2800" dirty="0" err="1" smtClean="0"/>
              <a:t>that</a:t>
            </a:r>
            <a:r>
              <a:rPr lang="da-DK" sz="2800" dirty="0" smtClean="0"/>
              <a:t> </a:t>
            </a:r>
            <a:r>
              <a:rPr lang="da-DK" sz="2800" dirty="0" err="1" smtClean="0"/>
              <a:t>contains</a:t>
            </a:r>
            <a:r>
              <a:rPr lang="da-DK" sz="2800" dirty="0" smtClean="0"/>
              <a:t> all </a:t>
            </a:r>
            <a:r>
              <a:rPr lang="da-DK" sz="2800" dirty="0" err="1" smtClean="0"/>
              <a:t>such</a:t>
            </a:r>
            <a:r>
              <a:rPr lang="da-DK" sz="2800" dirty="0" smtClean="0"/>
              <a:t> </a:t>
            </a:r>
            <a:r>
              <a:rPr lang="da-DK" sz="2800" dirty="0" err="1" smtClean="0"/>
              <a:t>reachable</a:t>
            </a:r>
            <a:r>
              <a:rPr lang="da-DK" sz="2800" dirty="0" smtClean="0"/>
              <a:t> </a:t>
            </a:r>
            <a:r>
              <a:rPr lang="da-DK" sz="2800" dirty="0" err="1" smtClean="0"/>
              <a:t>vertices</a:t>
            </a: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r>
              <a:rPr lang="da-DK" sz="2800" dirty="0" smtClean="0"/>
              <a:t>For </a:t>
            </a:r>
            <a:r>
              <a:rPr lang="da-DK" sz="2800" dirty="0" err="1" smtClean="0"/>
              <a:t>any</a:t>
            </a:r>
            <a:r>
              <a:rPr lang="da-DK" sz="2800" dirty="0" smtClean="0"/>
              <a:t> </a:t>
            </a:r>
            <a:r>
              <a:rPr lang="da-DK" sz="2800" dirty="0" err="1" smtClean="0"/>
              <a:t>vertex</a:t>
            </a:r>
            <a:r>
              <a:rPr lang="da-DK" sz="2800" dirty="0" smtClean="0"/>
              <a:t> </a:t>
            </a:r>
            <a:r>
              <a:rPr lang="da-DK" sz="2800" i="1" dirty="0" smtClean="0"/>
              <a:t>v</a:t>
            </a:r>
            <a:r>
              <a:rPr lang="da-DK" sz="2800" dirty="0" smtClean="0"/>
              <a:t> </a:t>
            </a:r>
            <a:r>
              <a:rPr lang="da-DK" sz="2800" dirty="0" err="1" smtClean="0"/>
              <a:t>reachable</a:t>
            </a:r>
            <a:r>
              <a:rPr lang="da-DK" sz="2800" dirty="0" smtClean="0"/>
              <a:t> from </a:t>
            </a:r>
            <a:r>
              <a:rPr lang="da-DK" sz="2800" i="1" dirty="0" smtClean="0"/>
              <a:t>s</a:t>
            </a:r>
            <a:r>
              <a:rPr lang="da-DK" sz="2800" dirty="0" smtClean="0"/>
              <a:t>, the </a:t>
            </a:r>
            <a:r>
              <a:rPr lang="da-DK" sz="2800" dirty="0" err="1" smtClean="0"/>
              <a:t>path</a:t>
            </a:r>
            <a:r>
              <a:rPr lang="da-DK" sz="2800" dirty="0" smtClean="0"/>
              <a:t> in the </a:t>
            </a:r>
            <a:r>
              <a:rPr lang="da-DK" sz="2800" dirty="0" err="1" smtClean="0"/>
              <a:t>breadth</a:t>
            </a:r>
            <a:r>
              <a:rPr lang="da-DK" sz="2800" dirty="0" smtClean="0"/>
              <a:t> </a:t>
            </a:r>
            <a:r>
              <a:rPr lang="da-DK" sz="2800" dirty="0" err="1" smtClean="0"/>
              <a:t>first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r>
              <a:rPr lang="da-DK" sz="2800" dirty="0" smtClean="0"/>
              <a:t> from s to v, </a:t>
            </a:r>
            <a:r>
              <a:rPr lang="da-DK" sz="2800" dirty="0" err="1" smtClean="0"/>
              <a:t>corresponds</a:t>
            </a:r>
            <a:r>
              <a:rPr lang="da-DK" sz="2800" dirty="0" smtClean="0"/>
              <a:t> to a </a:t>
            </a:r>
            <a:r>
              <a:rPr lang="da-DK" sz="2800" b="1" dirty="0" err="1" smtClean="0"/>
              <a:t>shortest</a:t>
            </a:r>
            <a:r>
              <a:rPr lang="da-DK" sz="2800" b="1" dirty="0" smtClean="0"/>
              <a:t> </a:t>
            </a:r>
            <a:r>
              <a:rPr lang="da-DK" sz="2800" b="1" dirty="0" err="1" smtClean="0"/>
              <a:t>path</a:t>
            </a:r>
            <a:r>
              <a:rPr lang="da-DK" sz="2800" b="1" dirty="0" smtClean="0"/>
              <a:t> </a:t>
            </a:r>
            <a:r>
              <a:rPr lang="da-DK" sz="2800" dirty="0" smtClean="0"/>
              <a:t>in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Breadth First Tree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endParaRPr lang="da-DK" sz="2800" dirty="0" smtClean="0"/>
          </a:p>
          <a:p>
            <a:pPr eaLnBrk="1" hangingPunct="1">
              <a:lnSpc>
                <a:spcPct val="90000"/>
              </a:lnSpc>
            </a:pPr>
            <a:r>
              <a:rPr lang="da-DK" sz="3500" dirty="0" err="1" smtClean="0"/>
              <a:t>G</a:t>
            </a:r>
            <a:r>
              <a:rPr lang="da-DK" sz="3500" baseline="-25000" dirty="0" err="1" smtClean="0">
                <a:latin typeface="Symbol" pitchFamily="18" charset="2"/>
              </a:rPr>
              <a:t>p</a:t>
            </a:r>
            <a:r>
              <a:rPr lang="da-DK" sz="3500" dirty="0" smtClean="0"/>
              <a:t> is a </a:t>
            </a:r>
            <a:r>
              <a:rPr lang="da-DK" sz="3500" dirty="0" err="1" smtClean="0"/>
              <a:t>breadth-first</a:t>
            </a:r>
            <a:r>
              <a:rPr lang="da-DK" sz="3500" dirty="0" smtClean="0"/>
              <a:t> </a:t>
            </a:r>
            <a:r>
              <a:rPr lang="da-DK" sz="3500" dirty="0" err="1" smtClean="0"/>
              <a:t>tree</a:t>
            </a:r>
            <a:endParaRPr lang="da-DK" sz="3500" dirty="0" smtClean="0"/>
          </a:p>
          <a:p>
            <a:pPr lvl="1" eaLnBrk="1" hangingPunct="1">
              <a:lnSpc>
                <a:spcPct val="90000"/>
              </a:lnSpc>
            </a:pPr>
            <a:r>
              <a:rPr lang="da-DK" sz="3000" dirty="0" err="1" smtClean="0"/>
              <a:t>V</a:t>
            </a:r>
            <a:r>
              <a:rPr lang="da-DK" sz="3000" baseline="-25000" dirty="0" err="1" smtClean="0">
                <a:latin typeface="Symbol" pitchFamily="18" charset="2"/>
              </a:rPr>
              <a:t>p</a:t>
            </a:r>
            <a:r>
              <a:rPr lang="da-DK" sz="3000" dirty="0" smtClean="0"/>
              <a:t> </a:t>
            </a:r>
            <a:r>
              <a:rPr lang="da-DK" sz="3000" dirty="0" err="1" smtClean="0"/>
              <a:t>consists</a:t>
            </a:r>
            <a:r>
              <a:rPr lang="da-DK" sz="3000" dirty="0" smtClean="0"/>
              <a:t> of the </a:t>
            </a:r>
            <a:r>
              <a:rPr lang="da-DK" sz="3000" dirty="0" err="1" smtClean="0"/>
              <a:t>vertices</a:t>
            </a:r>
            <a:r>
              <a:rPr lang="da-DK" sz="3000" dirty="0" smtClean="0"/>
              <a:t> </a:t>
            </a:r>
            <a:r>
              <a:rPr lang="da-DK" sz="3000" dirty="0" err="1" smtClean="0"/>
              <a:t>reachable</a:t>
            </a:r>
            <a:r>
              <a:rPr lang="da-DK" sz="3000" dirty="0" smtClean="0"/>
              <a:t> from s</a:t>
            </a:r>
          </a:p>
          <a:p>
            <a:pPr lvl="1" eaLnBrk="1" hangingPunct="1">
              <a:lnSpc>
                <a:spcPct val="90000"/>
              </a:lnSpc>
            </a:pPr>
            <a:r>
              <a:rPr lang="da-DK" sz="3000" dirty="0" smtClean="0"/>
              <a:t>for all </a:t>
            </a:r>
            <a:r>
              <a:rPr lang="da-DK" sz="3000" i="1" dirty="0" smtClean="0"/>
              <a:t>v</a:t>
            </a:r>
            <a:r>
              <a:rPr lang="da-DK" sz="3000" dirty="0" smtClean="0"/>
              <a:t> in </a:t>
            </a:r>
            <a:r>
              <a:rPr lang="da-DK" sz="3000" dirty="0" err="1" smtClean="0"/>
              <a:t>V</a:t>
            </a:r>
            <a:r>
              <a:rPr lang="da-DK" sz="3000" baseline="-25000" dirty="0" err="1" smtClean="0">
                <a:latin typeface="Symbol" pitchFamily="18" charset="2"/>
              </a:rPr>
              <a:t>p</a:t>
            </a:r>
            <a:r>
              <a:rPr lang="da-DK" sz="3000" dirty="0" smtClean="0"/>
              <a:t>, </a:t>
            </a:r>
            <a:r>
              <a:rPr lang="da-DK" sz="3000" dirty="0" err="1" smtClean="0"/>
              <a:t>there</a:t>
            </a:r>
            <a:r>
              <a:rPr lang="da-DK" sz="3000" dirty="0" smtClean="0"/>
              <a:t> is a </a:t>
            </a:r>
            <a:r>
              <a:rPr lang="da-DK" sz="3000" dirty="0" err="1" smtClean="0"/>
              <a:t>unique</a:t>
            </a:r>
            <a:r>
              <a:rPr lang="da-DK" sz="3000" dirty="0" smtClean="0"/>
              <a:t> simple </a:t>
            </a:r>
            <a:r>
              <a:rPr lang="da-DK" sz="3000" dirty="0" err="1" smtClean="0"/>
              <a:t>path</a:t>
            </a:r>
            <a:r>
              <a:rPr lang="da-DK" sz="3000" dirty="0" smtClean="0"/>
              <a:t> from </a:t>
            </a:r>
            <a:r>
              <a:rPr lang="da-DK" sz="3000" i="1" dirty="0" smtClean="0"/>
              <a:t>s</a:t>
            </a:r>
            <a:r>
              <a:rPr lang="da-DK" sz="3000" dirty="0" smtClean="0"/>
              <a:t> to </a:t>
            </a:r>
            <a:r>
              <a:rPr lang="da-DK" sz="3000" i="1" dirty="0" smtClean="0"/>
              <a:t>v</a:t>
            </a:r>
            <a:r>
              <a:rPr lang="da-DK" sz="3000" dirty="0" smtClean="0"/>
              <a:t> in </a:t>
            </a:r>
            <a:r>
              <a:rPr lang="da-DK" sz="3000" dirty="0" err="1" smtClean="0"/>
              <a:t>G</a:t>
            </a:r>
            <a:r>
              <a:rPr lang="da-DK" sz="3000" baseline="-25000" dirty="0" err="1" smtClean="0">
                <a:latin typeface="Symbol" pitchFamily="18" charset="2"/>
              </a:rPr>
              <a:t>p</a:t>
            </a:r>
            <a:r>
              <a:rPr lang="da-DK" sz="3000" dirty="0" smtClean="0"/>
              <a:t> </a:t>
            </a:r>
            <a:r>
              <a:rPr lang="da-DK" sz="3000" dirty="0" err="1" smtClean="0"/>
              <a:t>that</a:t>
            </a:r>
            <a:r>
              <a:rPr lang="da-DK" sz="3000" dirty="0" smtClean="0"/>
              <a:t> is </a:t>
            </a:r>
            <a:r>
              <a:rPr lang="da-DK" sz="3000" dirty="0" err="1" smtClean="0"/>
              <a:t>also</a:t>
            </a:r>
            <a:r>
              <a:rPr lang="da-DK" sz="3000" dirty="0" smtClean="0"/>
              <a:t> a </a:t>
            </a:r>
            <a:r>
              <a:rPr lang="da-DK" sz="3000" dirty="0" err="1" smtClean="0"/>
              <a:t>shortest</a:t>
            </a:r>
            <a:r>
              <a:rPr lang="da-DK" sz="3000" dirty="0" smtClean="0"/>
              <a:t> </a:t>
            </a:r>
            <a:r>
              <a:rPr lang="da-DK" sz="3000" dirty="0" err="1" smtClean="0"/>
              <a:t>path</a:t>
            </a:r>
            <a:r>
              <a:rPr lang="da-DK" sz="3000" dirty="0" smtClean="0"/>
              <a:t> from </a:t>
            </a:r>
            <a:r>
              <a:rPr lang="da-DK" sz="3000" i="1" dirty="0" smtClean="0"/>
              <a:t>s</a:t>
            </a:r>
            <a:r>
              <a:rPr lang="da-DK" sz="3000" dirty="0" smtClean="0"/>
              <a:t> to </a:t>
            </a:r>
            <a:r>
              <a:rPr lang="da-DK" sz="3000" i="1" dirty="0" smtClean="0"/>
              <a:t>v</a:t>
            </a:r>
            <a:r>
              <a:rPr lang="da-DK" sz="3000" dirty="0" smtClean="0"/>
              <a:t> in G</a:t>
            </a:r>
          </a:p>
          <a:p>
            <a:pPr eaLnBrk="1" hangingPunct="1">
              <a:lnSpc>
                <a:spcPct val="90000"/>
              </a:lnSpc>
            </a:pPr>
            <a:r>
              <a:rPr lang="da-DK" sz="3500" dirty="0" smtClean="0"/>
              <a:t>The </a:t>
            </a:r>
            <a:r>
              <a:rPr lang="da-DK" sz="3500" dirty="0" err="1" smtClean="0"/>
              <a:t>edges</a:t>
            </a:r>
            <a:r>
              <a:rPr lang="da-DK" sz="3500" dirty="0" smtClean="0"/>
              <a:t> in </a:t>
            </a:r>
            <a:r>
              <a:rPr lang="da-DK" sz="3500" dirty="0" err="1" smtClean="0"/>
              <a:t>G</a:t>
            </a:r>
            <a:r>
              <a:rPr lang="da-DK" sz="3500" baseline="-25000" dirty="0" err="1" smtClean="0">
                <a:latin typeface="Symbol" pitchFamily="18" charset="2"/>
              </a:rPr>
              <a:t>p</a:t>
            </a:r>
            <a:r>
              <a:rPr lang="da-DK" sz="3500" baseline="-25000" dirty="0" smtClean="0">
                <a:latin typeface="Symbol" pitchFamily="18" charset="2"/>
              </a:rPr>
              <a:t> </a:t>
            </a:r>
            <a:r>
              <a:rPr lang="da-DK" sz="3500" dirty="0" err="1" smtClean="0"/>
              <a:t>are</a:t>
            </a:r>
            <a:r>
              <a:rPr lang="da-DK" sz="3500" dirty="0" smtClean="0"/>
              <a:t> </a:t>
            </a:r>
            <a:r>
              <a:rPr lang="da-DK" sz="3500" dirty="0" err="1" smtClean="0"/>
              <a:t>called</a:t>
            </a:r>
            <a:r>
              <a:rPr lang="da-DK" sz="3500" dirty="0" smtClean="0"/>
              <a:t> </a:t>
            </a:r>
            <a:r>
              <a:rPr lang="da-DK" sz="3500" dirty="0" err="1" smtClean="0"/>
              <a:t>tree</a:t>
            </a:r>
            <a:r>
              <a:rPr lang="da-DK" sz="3500" dirty="0" smtClean="0"/>
              <a:t> </a:t>
            </a:r>
            <a:r>
              <a:rPr lang="da-DK" sz="3500" dirty="0" err="1" smtClean="0"/>
              <a:t>edges</a:t>
            </a:r>
            <a:endParaRPr lang="da-DK" sz="3500" dirty="0" smtClean="0"/>
          </a:p>
          <a:p>
            <a:pPr eaLnBrk="1" hangingPunct="1">
              <a:lnSpc>
                <a:spcPct val="90000"/>
              </a:lnSpc>
            </a:pPr>
            <a:endParaRPr lang="da-DK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838200" y="2590800"/>
            <a:ext cx="5867400" cy="838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838200" y="4724400"/>
            <a:ext cx="5867400" cy="8382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838200" y="1752600"/>
            <a:ext cx="5867400" cy="838200"/>
          </a:xfrm>
          <a:prstGeom prst="rect">
            <a:avLst/>
          </a:prstGeom>
          <a:solidFill>
            <a:srgbClr val="FFCC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6781800" y="1752600"/>
            <a:ext cx="15240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/>
              <a:t>Init all vertices</a:t>
            </a:r>
            <a:endParaRPr lang="en-US"/>
          </a:p>
        </p:txBody>
      </p:sp>
      <p:sp>
        <p:nvSpPr>
          <p:cNvPr id="5427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DFS For </a:t>
            </a:r>
            <a:r>
              <a:rPr lang="da-DK" dirty="0" err="1" smtClean="0"/>
              <a:t>Directed</a:t>
            </a:r>
            <a:r>
              <a:rPr lang="da-DK" dirty="0" smtClean="0"/>
              <a:t> Graphs</a:t>
            </a:r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6781800" y="4648200"/>
            <a:ext cx="19812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/>
              <a:t>Visit all children recursively</a:t>
            </a:r>
            <a:endParaRPr lang="en-US"/>
          </a:p>
        </p:txBody>
      </p:sp>
      <p:graphicFrame>
        <p:nvGraphicFramePr>
          <p:cNvPr id="54274" name="Object 8"/>
          <p:cNvGraphicFramePr>
            <a:graphicFrameLocks noChangeAspect="1"/>
          </p:cNvGraphicFramePr>
          <p:nvPr/>
        </p:nvGraphicFramePr>
        <p:xfrm>
          <a:off x="762000" y="1447800"/>
          <a:ext cx="5867400" cy="5013325"/>
        </p:xfrm>
        <a:graphic>
          <a:graphicData uri="http://schemas.openxmlformats.org/presentationml/2006/ole">
            <p:oleObj spid="_x0000_s29698" name="Photo Editor Photo" r:id="rId3" imgW="7078063" imgH="60476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6662"/>
            <a:ext cx="8229600" cy="1143000"/>
          </a:xfrm>
        </p:spPr>
        <p:txBody>
          <a:bodyPr/>
          <a:lstStyle/>
          <a:p>
            <a:r>
              <a:rPr lang="en-IN" dirty="0" smtClean="0"/>
              <a:t>DFS Edge Classification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7" y="1133162"/>
            <a:ext cx="8558047" cy="5500702"/>
          </a:xfrm>
        </p:spPr>
        <p:txBody>
          <a:bodyPr>
            <a:normAutofit lnSpcReduction="10000"/>
          </a:bodyPr>
          <a:lstStyle/>
          <a:p>
            <a:r>
              <a:rPr lang="en-IN" sz="3000" dirty="0" smtClean="0">
                <a:solidFill>
                  <a:srgbClr val="3366FF"/>
                </a:solidFill>
              </a:rPr>
              <a:t>Ancestor(u)</a:t>
            </a:r>
            <a:r>
              <a:rPr lang="en-IN" sz="3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IN" sz="2800" dirty="0" smtClean="0"/>
              <a:t>Ancestor of a vertex ‘u’ is any vertex that lies above ‘u’ on the path between ‘u’ and the root (including the root).</a:t>
            </a:r>
          </a:p>
          <a:p>
            <a:r>
              <a:rPr lang="en-IN" sz="3000" dirty="0" smtClean="0">
                <a:solidFill>
                  <a:srgbClr val="3366FF"/>
                </a:solidFill>
              </a:rPr>
              <a:t>Descendant(u)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IN" sz="2800" dirty="0" smtClean="0"/>
              <a:t>Descendant of a vertex ‘u’ is any vertex that lies below ‘u’ on a path from ‘u’ down to a leaf.</a:t>
            </a:r>
          </a:p>
          <a:p>
            <a:r>
              <a:rPr lang="en-IN" sz="3000" dirty="0" smtClean="0">
                <a:solidFill>
                  <a:srgbClr val="3366FF"/>
                </a:solidFill>
              </a:rPr>
              <a:t>Tree Edge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IN" sz="2800" dirty="0" smtClean="0"/>
              <a:t>edges which belong to the spanning tree</a:t>
            </a:r>
          </a:p>
          <a:p>
            <a:r>
              <a:rPr lang="en-IN" sz="3000" dirty="0" smtClean="0">
                <a:solidFill>
                  <a:srgbClr val="3366FF"/>
                </a:solidFill>
              </a:rPr>
              <a:t>Forward Edge</a:t>
            </a:r>
            <a:r>
              <a:rPr lang="en-IN" sz="2800" dirty="0" smtClean="0"/>
              <a:t>: edges which connect node to descendent </a:t>
            </a:r>
          </a:p>
          <a:p>
            <a:r>
              <a:rPr lang="en-IN" sz="3000" dirty="0" smtClean="0">
                <a:solidFill>
                  <a:srgbClr val="3366FF"/>
                </a:solidFill>
              </a:rPr>
              <a:t>Back Edge</a:t>
            </a:r>
            <a:r>
              <a:rPr lang="en-IN" sz="2800" dirty="0" smtClean="0"/>
              <a:t>: edges which connect node to ancestor</a:t>
            </a:r>
          </a:p>
          <a:p>
            <a:r>
              <a:rPr lang="en-IN" sz="3000" dirty="0" smtClean="0">
                <a:solidFill>
                  <a:srgbClr val="3366FF"/>
                </a:solidFill>
              </a:rPr>
              <a:t>Cross Edge</a:t>
            </a:r>
            <a:r>
              <a:rPr lang="en-IN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IN" sz="2800" dirty="0" smtClean="0"/>
              <a:t>(u,v) is a cross edge if neither ‘v’ is a descendant of  ‘u’ nor ‘u’ is a descendant of ‘v’.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1241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Example</a:t>
            </a:r>
          </a:p>
        </p:txBody>
      </p:sp>
      <p:sp>
        <p:nvSpPr>
          <p:cNvPr id="156675" name="Oval 3"/>
          <p:cNvSpPr>
            <a:spLocks noChangeArrowheads="1"/>
          </p:cNvSpPr>
          <p:nvPr/>
        </p:nvSpPr>
        <p:spPr bwMode="auto">
          <a:xfrm>
            <a:off x="8382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76" name="Oval 4"/>
          <p:cNvSpPr>
            <a:spLocks noChangeArrowheads="1"/>
          </p:cNvSpPr>
          <p:nvPr/>
        </p:nvSpPr>
        <p:spPr bwMode="auto">
          <a:xfrm>
            <a:off x="1600200" y="19812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77" name="Oval 5"/>
          <p:cNvSpPr>
            <a:spLocks noChangeArrowheads="1"/>
          </p:cNvSpPr>
          <p:nvPr/>
        </p:nvSpPr>
        <p:spPr bwMode="auto">
          <a:xfrm>
            <a:off x="2362200" y="19812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78" name="Oval 6"/>
          <p:cNvSpPr>
            <a:spLocks noChangeArrowheads="1"/>
          </p:cNvSpPr>
          <p:nvPr/>
        </p:nvSpPr>
        <p:spPr bwMode="auto">
          <a:xfrm>
            <a:off x="8382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79" name="Oval 7"/>
          <p:cNvSpPr>
            <a:spLocks noChangeArrowheads="1"/>
          </p:cNvSpPr>
          <p:nvPr/>
        </p:nvSpPr>
        <p:spPr bwMode="auto">
          <a:xfrm>
            <a:off x="16002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80" name="Oval 8"/>
          <p:cNvSpPr>
            <a:spLocks noChangeArrowheads="1"/>
          </p:cNvSpPr>
          <p:nvPr/>
        </p:nvSpPr>
        <p:spPr bwMode="auto">
          <a:xfrm>
            <a:off x="23622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6681" name="AutoShape 9"/>
          <p:cNvCxnSpPr>
            <a:cxnSpLocks noChangeShapeType="1"/>
            <a:stCxn id="156675" idx="6"/>
            <a:endCxn id="156676" idx="2"/>
          </p:cNvCxnSpPr>
          <p:nvPr/>
        </p:nvCxnSpPr>
        <p:spPr bwMode="auto">
          <a:xfrm>
            <a:off x="1295400" y="21336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2" name="AutoShape 10"/>
          <p:cNvCxnSpPr>
            <a:cxnSpLocks noChangeShapeType="1"/>
            <a:stCxn id="156675" idx="4"/>
            <a:endCxn id="156678" idx="0"/>
          </p:cNvCxnSpPr>
          <p:nvPr/>
        </p:nvCxnSpPr>
        <p:spPr bwMode="auto">
          <a:xfrm>
            <a:off x="10668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3" name="AutoShape 11"/>
          <p:cNvCxnSpPr>
            <a:cxnSpLocks noChangeShapeType="1"/>
            <a:stCxn id="156678" idx="7"/>
            <a:endCxn id="156676" idx="3"/>
          </p:cNvCxnSpPr>
          <p:nvPr/>
        </p:nvCxnSpPr>
        <p:spPr bwMode="auto">
          <a:xfrm flipV="1">
            <a:off x="12287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4" name="AutoShape 12"/>
          <p:cNvCxnSpPr>
            <a:cxnSpLocks noChangeShapeType="1"/>
            <a:stCxn id="156679" idx="2"/>
            <a:endCxn id="156678" idx="6"/>
          </p:cNvCxnSpPr>
          <p:nvPr/>
        </p:nvCxnSpPr>
        <p:spPr bwMode="auto">
          <a:xfrm flipH="1">
            <a:off x="1295400" y="27432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5" name="AutoShape 13"/>
          <p:cNvCxnSpPr>
            <a:cxnSpLocks noChangeShapeType="1"/>
            <a:stCxn id="156677" idx="3"/>
            <a:endCxn id="156679" idx="7"/>
          </p:cNvCxnSpPr>
          <p:nvPr/>
        </p:nvCxnSpPr>
        <p:spPr bwMode="auto">
          <a:xfrm flipH="1">
            <a:off x="19907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6" name="AutoShape 14"/>
          <p:cNvCxnSpPr>
            <a:cxnSpLocks noChangeShapeType="1"/>
            <a:stCxn id="156676" idx="4"/>
            <a:endCxn id="156679" idx="0"/>
          </p:cNvCxnSpPr>
          <p:nvPr/>
        </p:nvCxnSpPr>
        <p:spPr bwMode="auto">
          <a:xfrm>
            <a:off x="18288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7" name="AutoShape 15"/>
          <p:cNvCxnSpPr>
            <a:cxnSpLocks noChangeShapeType="1"/>
            <a:endCxn id="156680" idx="0"/>
          </p:cNvCxnSpPr>
          <p:nvPr/>
        </p:nvCxnSpPr>
        <p:spPr bwMode="auto">
          <a:xfrm>
            <a:off x="25908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688" name="AutoShape 16"/>
          <p:cNvCxnSpPr>
            <a:cxnSpLocks noChangeShapeType="1"/>
            <a:stCxn id="156680" idx="7"/>
            <a:endCxn id="156680" idx="5"/>
          </p:cNvCxnSpPr>
          <p:nvPr/>
        </p:nvCxnSpPr>
        <p:spPr bwMode="auto">
          <a:xfrm rot="5400000" flipV="1">
            <a:off x="2645569" y="2742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6689" name="Text Box 17"/>
          <p:cNvSpPr txBox="1">
            <a:spLocks noChangeArrowheads="1"/>
          </p:cNvSpPr>
          <p:nvPr/>
        </p:nvSpPr>
        <p:spPr bwMode="auto">
          <a:xfrm>
            <a:off x="9144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690" name="Text Box 18"/>
          <p:cNvSpPr txBox="1">
            <a:spLocks noChangeArrowheads="1"/>
          </p:cNvSpPr>
          <p:nvPr/>
        </p:nvSpPr>
        <p:spPr bwMode="auto">
          <a:xfrm>
            <a:off x="9144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691" name="Text Box 19"/>
          <p:cNvSpPr txBox="1">
            <a:spLocks noChangeArrowheads="1"/>
          </p:cNvSpPr>
          <p:nvPr/>
        </p:nvSpPr>
        <p:spPr bwMode="auto">
          <a:xfrm>
            <a:off x="16764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692" name="Text Box 20"/>
          <p:cNvSpPr txBox="1">
            <a:spLocks noChangeArrowheads="1"/>
          </p:cNvSpPr>
          <p:nvPr/>
        </p:nvSpPr>
        <p:spPr bwMode="auto">
          <a:xfrm>
            <a:off x="24384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693" name="Text Box 21"/>
          <p:cNvSpPr txBox="1">
            <a:spLocks noChangeArrowheads="1"/>
          </p:cNvSpPr>
          <p:nvPr/>
        </p:nvSpPr>
        <p:spPr bwMode="auto">
          <a:xfrm>
            <a:off x="16764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694" name="Text Box 22"/>
          <p:cNvSpPr txBox="1">
            <a:spLocks noChangeArrowheads="1"/>
          </p:cNvSpPr>
          <p:nvPr/>
        </p:nvSpPr>
        <p:spPr bwMode="auto">
          <a:xfrm>
            <a:off x="24384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695" name="Text Box 23"/>
          <p:cNvSpPr txBox="1">
            <a:spLocks noChangeArrowheads="1"/>
          </p:cNvSpPr>
          <p:nvPr/>
        </p:nvSpPr>
        <p:spPr bwMode="auto">
          <a:xfrm>
            <a:off x="889000" y="195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696" name="Oval 24"/>
          <p:cNvSpPr>
            <a:spLocks noChangeArrowheads="1"/>
          </p:cNvSpPr>
          <p:nvPr/>
        </p:nvSpPr>
        <p:spPr bwMode="auto">
          <a:xfrm>
            <a:off x="33528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97" name="Oval 25"/>
          <p:cNvSpPr>
            <a:spLocks noChangeArrowheads="1"/>
          </p:cNvSpPr>
          <p:nvPr/>
        </p:nvSpPr>
        <p:spPr bwMode="auto">
          <a:xfrm>
            <a:off x="41148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98" name="Oval 26"/>
          <p:cNvSpPr>
            <a:spLocks noChangeArrowheads="1"/>
          </p:cNvSpPr>
          <p:nvPr/>
        </p:nvSpPr>
        <p:spPr bwMode="auto">
          <a:xfrm>
            <a:off x="4876800" y="19812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699" name="Oval 27"/>
          <p:cNvSpPr>
            <a:spLocks noChangeArrowheads="1"/>
          </p:cNvSpPr>
          <p:nvPr/>
        </p:nvSpPr>
        <p:spPr bwMode="auto">
          <a:xfrm>
            <a:off x="33528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00" name="Oval 28"/>
          <p:cNvSpPr>
            <a:spLocks noChangeArrowheads="1"/>
          </p:cNvSpPr>
          <p:nvPr/>
        </p:nvSpPr>
        <p:spPr bwMode="auto">
          <a:xfrm>
            <a:off x="41148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01" name="Oval 29"/>
          <p:cNvSpPr>
            <a:spLocks noChangeArrowheads="1"/>
          </p:cNvSpPr>
          <p:nvPr/>
        </p:nvSpPr>
        <p:spPr bwMode="auto">
          <a:xfrm>
            <a:off x="48768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6702" name="AutoShape 30"/>
          <p:cNvCxnSpPr>
            <a:cxnSpLocks noChangeShapeType="1"/>
            <a:stCxn id="156696" idx="6"/>
            <a:endCxn id="156697" idx="2"/>
          </p:cNvCxnSpPr>
          <p:nvPr/>
        </p:nvCxnSpPr>
        <p:spPr bwMode="auto">
          <a:xfrm>
            <a:off x="3810000" y="2133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03" name="AutoShape 31"/>
          <p:cNvCxnSpPr>
            <a:cxnSpLocks noChangeShapeType="1"/>
            <a:stCxn id="156696" idx="4"/>
            <a:endCxn id="156699" idx="0"/>
          </p:cNvCxnSpPr>
          <p:nvPr/>
        </p:nvCxnSpPr>
        <p:spPr bwMode="auto">
          <a:xfrm>
            <a:off x="35814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04" name="AutoShape 32"/>
          <p:cNvCxnSpPr>
            <a:cxnSpLocks noChangeShapeType="1"/>
            <a:stCxn id="156699" idx="7"/>
            <a:endCxn id="156697" idx="3"/>
          </p:cNvCxnSpPr>
          <p:nvPr/>
        </p:nvCxnSpPr>
        <p:spPr bwMode="auto">
          <a:xfrm flipV="1">
            <a:off x="37433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05" name="AutoShape 33"/>
          <p:cNvCxnSpPr>
            <a:cxnSpLocks noChangeShapeType="1"/>
            <a:stCxn id="156700" idx="2"/>
            <a:endCxn id="156699" idx="6"/>
          </p:cNvCxnSpPr>
          <p:nvPr/>
        </p:nvCxnSpPr>
        <p:spPr bwMode="auto">
          <a:xfrm flipH="1">
            <a:off x="3810000" y="27432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06" name="AutoShape 34"/>
          <p:cNvCxnSpPr>
            <a:cxnSpLocks noChangeShapeType="1"/>
            <a:stCxn id="156698" idx="3"/>
            <a:endCxn id="156700" idx="7"/>
          </p:cNvCxnSpPr>
          <p:nvPr/>
        </p:nvCxnSpPr>
        <p:spPr bwMode="auto">
          <a:xfrm flipH="1">
            <a:off x="45053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07" name="AutoShape 35"/>
          <p:cNvCxnSpPr>
            <a:cxnSpLocks noChangeShapeType="1"/>
            <a:stCxn id="156697" idx="4"/>
            <a:endCxn id="156700" idx="0"/>
          </p:cNvCxnSpPr>
          <p:nvPr/>
        </p:nvCxnSpPr>
        <p:spPr bwMode="auto">
          <a:xfrm>
            <a:off x="43434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08" name="AutoShape 36"/>
          <p:cNvCxnSpPr>
            <a:cxnSpLocks noChangeShapeType="1"/>
            <a:endCxn id="156701" idx="0"/>
          </p:cNvCxnSpPr>
          <p:nvPr/>
        </p:nvCxnSpPr>
        <p:spPr bwMode="auto">
          <a:xfrm>
            <a:off x="51054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09" name="AutoShape 37"/>
          <p:cNvCxnSpPr>
            <a:cxnSpLocks noChangeShapeType="1"/>
            <a:stCxn id="156701" idx="7"/>
            <a:endCxn id="156701" idx="5"/>
          </p:cNvCxnSpPr>
          <p:nvPr/>
        </p:nvCxnSpPr>
        <p:spPr bwMode="auto">
          <a:xfrm rot="5400000" flipV="1">
            <a:off x="5160169" y="2742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6710" name="Text Box 38"/>
          <p:cNvSpPr txBox="1">
            <a:spLocks noChangeArrowheads="1"/>
          </p:cNvSpPr>
          <p:nvPr/>
        </p:nvSpPr>
        <p:spPr bwMode="auto">
          <a:xfrm>
            <a:off x="34290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11" name="Text Box 39"/>
          <p:cNvSpPr txBox="1">
            <a:spLocks noChangeArrowheads="1"/>
          </p:cNvSpPr>
          <p:nvPr/>
        </p:nvSpPr>
        <p:spPr bwMode="auto">
          <a:xfrm>
            <a:off x="34290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41910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13" name="Text Box 41"/>
          <p:cNvSpPr txBox="1">
            <a:spLocks noChangeArrowheads="1"/>
          </p:cNvSpPr>
          <p:nvPr/>
        </p:nvSpPr>
        <p:spPr bwMode="auto">
          <a:xfrm>
            <a:off x="49530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14" name="Text Box 42"/>
          <p:cNvSpPr txBox="1">
            <a:spLocks noChangeArrowheads="1"/>
          </p:cNvSpPr>
          <p:nvPr/>
        </p:nvSpPr>
        <p:spPr bwMode="auto">
          <a:xfrm>
            <a:off x="41910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15" name="Text Box 43"/>
          <p:cNvSpPr txBox="1">
            <a:spLocks noChangeArrowheads="1"/>
          </p:cNvSpPr>
          <p:nvPr/>
        </p:nvSpPr>
        <p:spPr bwMode="auto">
          <a:xfrm>
            <a:off x="49530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16" name="Text Box 44"/>
          <p:cNvSpPr txBox="1">
            <a:spLocks noChangeArrowheads="1"/>
          </p:cNvSpPr>
          <p:nvPr/>
        </p:nvSpPr>
        <p:spPr bwMode="auto">
          <a:xfrm>
            <a:off x="3403600" y="195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17" name="Text Box 45"/>
          <p:cNvSpPr txBox="1">
            <a:spLocks noChangeArrowheads="1"/>
          </p:cNvSpPr>
          <p:nvPr/>
        </p:nvSpPr>
        <p:spPr bwMode="auto">
          <a:xfrm>
            <a:off x="41148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2/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18" name="Oval 46"/>
          <p:cNvSpPr>
            <a:spLocks noChangeArrowheads="1"/>
          </p:cNvSpPr>
          <p:nvPr/>
        </p:nvSpPr>
        <p:spPr bwMode="auto">
          <a:xfrm>
            <a:off x="60198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19" name="Oval 47"/>
          <p:cNvSpPr>
            <a:spLocks noChangeArrowheads="1"/>
          </p:cNvSpPr>
          <p:nvPr/>
        </p:nvSpPr>
        <p:spPr bwMode="auto">
          <a:xfrm>
            <a:off x="6781800" y="1981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20" name="Oval 48"/>
          <p:cNvSpPr>
            <a:spLocks noChangeArrowheads="1"/>
          </p:cNvSpPr>
          <p:nvPr/>
        </p:nvSpPr>
        <p:spPr bwMode="auto">
          <a:xfrm>
            <a:off x="7543800" y="19812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21" name="Oval 49"/>
          <p:cNvSpPr>
            <a:spLocks noChangeArrowheads="1"/>
          </p:cNvSpPr>
          <p:nvPr/>
        </p:nvSpPr>
        <p:spPr bwMode="auto">
          <a:xfrm>
            <a:off x="60198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22" name="Oval 50"/>
          <p:cNvSpPr>
            <a:spLocks noChangeArrowheads="1"/>
          </p:cNvSpPr>
          <p:nvPr/>
        </p:nvSpPr>
        <p:spPr bwMode="auto">
          <a:xfrm>
            <a:off x="6781800" y="2590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23" name="Oval 51"/>
          <p:cNvSpPr>
            <a:spLocks noChangeArrowheads="1"/>
          </p:cNvSpPr>
          <p:nvPr/>
        </p:nvSpPr>
        <p:spPr bwMode="auto">
          <a:xfrm>
            <a:off x="7543800" y="2590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6724" name="AutoShape 52"/>
          <p:cNvCxnSpPr>
            <a:cxnSpLocks noChangeShapeType="1"/>
            <a:stCxn id="156718" idx="6"/>
            <a:endCxn id="156719" idx="2"/>
          </p:cNvCxnSpPr>
          <p:nvPr/>
        </p:nvCxnSpPr>
        <p:spPr bwMode="auto">
          <a:xfrm>
            <a:off x="6477000" y="2133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25" name="AutoShape 53"/>
          <p:cNvCxnSpPr>
            <a:cxnSpLocks noChangeShapeType="1"/>
            <a:stCxn id="156718" idx="4"/>
            <a:endCxn id="156721" idx="0"/>
          </p:cNvCxnSpPr>
          <p:nvPr/>
        </p:nvCxnSpPr>
        <p:spPr bwMode="auto">
          <a:xfrm>
            <a:off x="62484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26" name="AutoShape 54"/>
          <p:cNvCxnSpPr>
            <a:cxnSpLocks noChangeShapeType="1"/>
            <a:stCxn id="156721" idx="7"/>
            <a:endCxn id="156719" idx="3"/>
          </p:cNvCxnSpPr>
          <p:nvPr/>
        </p:nvCxnSpPr>
        <p:spPr bwMode="auto">
          <a:xfrm flipV="1">
            <a:off x="64103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27" name="AutoShape 55"/>
          <p:cNvCxnSpPr>
            <a:cxnSpLocks noChangeShapeType="1"/>
            <a:stCxn id="156722" idx="2"/>
            <a:endCxn id="156721" idx="6"/>
          </p:cNvCxnSpPr>
          <p:nvPr/>
        </p:nvCxnSpPr>
        <p:spPr bwMode="auto">
          <a:xfrm flipH="1">
            <a:off x="6477000" y="27432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28" name="AutoShape 56"/>
          <p:cNvCxnSpPr>
            <a:cxnSpLocks noChangeShapeType="1"/>
            <a:stCxn id="156720" idx="3"/>
            <a:endCxn id="156722" idx="7"/>
          </p:cNvCxnSpPr>
          <p:nvPr/>
        </p:nvCxnSpPr>
        <p:spPr bwMode="auto">
          <a:xfrm flipH="1">
            <a:off x="7172325" y="2241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29" name="AutoShape 57"/>
          <p:cNvCxnSpPr>
            <a:cxnSpLocks noChangeShapeType="1"/>
            <a:stCxn id="156719" idx="4"/>
            <a:endCxn id="156722" idx="0"/>
          </p:cNvCxnSpPr>
          <p:nvPr/>
        </p:nvCxnSpPr>
        <p:spPr bwMode="auto">
          <a:xfrm>
            <a:off x="7010400" y="2286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30" name="AutoShape 58"/>
          <p:cNvCxnSpPr>
            <a:cxnSpLocks noChangeShapeType="1"/>
            <a:endCxn id="156723" idx="0"/>
          </p:cNvCxnSpPr>
          <p:nvPr/>
        </p:nvCxnSpPr>
        <p:spPr bwMode="auto">
          <a:xfrm>
            <a:off x="7772400" y="2286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31" name="AutoShape 59"/>
          <p:cNvCxnSpPr>
            <a:cxnSpLocks noChangeShapeType="1"/>
            <a:stCxn id="156723" idx="7"/>
            <a:endCxn id="156723" idx="5"/>
          </p:cNvCxnSpPr>
          <p:nvPr/>
        </p:nvCxnSpPr>
        <p:spPr bwMode="auto">
          <a:xfrm rot="5400000" flipV="1">
            <a:off x="7827169" y="2742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6732" name="Text Box 60"/>
          <p:cNvSpPr txBox="1">
            <a:spLocks noChangeArrowheads="1"/>
          </p:cNvSpPr>
          <p:nvPr/>
        </p:nvSpPr>
        <p:spPr bwMode="auto">
          <a:xfrm>
            <a:off x="60960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33" name="Text Box 61"/>
          <p:cNvSpPr txBox="1">
            <a:spLocks noChangeArrowheads="1"/>
          </p:cNvSpPr>
          <p:nvPr/>
        </p:nvSpPr>
        <p:spPr bwMode="auto">
          <a:xfrm>
            <a:off x="60960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68580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7620000" y="1600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8580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7620000" y="2819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6070600" y="195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6781800" y="1981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2/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6781800" y="2590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3/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41" name="Oval 69"/>
          <p:cNvSpPr>
            <a:spLocks noChangeArrowheads="1"/>
          </p:cNvSpPr>
          <p:nvPr/>
        </p:nvSpPr>
        <p:spPr bwMode="auto">
          <a:xfrm>
            <a:off x="838200" y="4114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42" name="Oval 70"/>
          <p:cNvSpPr>
            <a:spLocks noChangeArrowheads="1"/>
          </p:cNvSpPr>
          <p:nvPr/>
        </p:nvSpPr>
        <p:spPr bwMode="auto">
          <a:xfrm>
            <a:off x="1600200" y="4114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43" name="Oval 71"/>
          <p:cNvSpPr>
            <a:spLocks noChangeArrowheads="1"/>
          </p:cNvSpPr>
          <p:nvPr/>
        </p:nvSpPr>
        <p:spPr bwMode="auto">
          <a:xfrm>
            <a:off x="2362200" y="4114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44" name="Oval 72"/>
          <p:cNvSpPr>
            <a:spLocks noChangeArrowheads="1"/>
          </p:cNvSpPr>
          <p:nvPr/>
        </p:nvSpPr>
        <p:spPr bwMode="auto">
          <a:xfrm>
            <a:off x="838200" y="4724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45" name="Oval 73"/>
          <p:cNvSpPr>
            <a:spLocks noChangeArrowheads="1"/>
          </p:cNvSpPr>
          <p:nvPr/>
        </p:nvSpPr>
        <p:spPr bwMode="auto">
          <a:xfrm>
            <a:off x="1600200" y="4724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46" name="Oval 74"/>
          <p:cNvSpPr>
            <a:spLocks noChangeArrowheads="1"/>
          </p:cNvSpPr>
          <p:nvPr/>
        </p:nvSpPr>
        <p:spPr bwMode="auto">
          <a:xfrm>
            <a:off x="2362200" y="47244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6747" name="AutoShape 75"/>
          <p:cNvCxnSpPr>
            <a:cxnSpLocks noChangeShapeType="1"/>
            <a:stCxn id="156741" idx="6"/>
            <a:endCxn id="156742" idx="2"/>
          </p:cNvCxnSpPr>
          <p:nvPr/>
        </p:nvCxnSpPr>
        <p:spPr bwMode="auto">
          <a:xfrm>
            <a:off x="1295400" y="4267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48" name="AutoShape 76"/>
          <p:cNvCxnSpPr>
            <a:cxnSpLocks noChangeShapeType="1"/>
            <a:stCxn id="156741" idx="4"/>
            <a:endCxn id="156744" idx="0"/>
          </p:cNvCxnSpPr>
          <p:nvPr/>
        </p:nvCxnSpPr>
        <p:spPr bwMode="auto">
          <a:xfrm>
            <a:off x="10668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49" name="AutoShape 77"/>
          <p:cNvCxnSpPr>
            <a:cxnSpLocks noChangeShapeType="1"/>
            <a:stCxn id="156744" idx="7"/>
            <a:endCxn id="156742" idx="3"/>
          </p:cNvCxnSpPr>
          <p:nvPr/>
        </p:nvCxnSpPr>
        <p:spPr bwMode="auto">
          <a:xfrm flipV="1">
            <a:off x="12287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50" name="AutoShape 78"/>
          <p:cNvCxnSpPr>
            <a:cxnSpLocks noChangeShapeType="1"/>
            <a:stCxn id="156745" idx="2"/>
            <a:endCxn id="156744" idx="6"/>
          </p:cNvCxnSpPr>
          <p:nvPr/>
        </p:nvCxnSpPr>
        <p:spPr bwMode="auto">
          <a:xfrm flipH="1">
            <a:off x="1295400" y="4876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51" name="AutoShape 79"/>
          <p:cNvCxnSpPr>
            <a:cxnSpLocks noChangeShapeType="1"/>
            <a:stCxn id="156743" idx="3"/>
            <a:endCxn id="156745" idx="7"/>
          </p:cNvCxnSpPr>
          <p:nvPr/>
        </p:nvCxnSpPr>
        <p:spPr bwMode="auto">
          <a:xfrm flipH="1">
            <a:off x="19907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52" name="AutoShape 80"/>
          <p:cNvCxnSpPr>
            <a:cxnSpLocks noChangeShapeType="1"/>
            <a:stCxn id="156742" idx="4"/>
            <a:endCxn id="156745" idx="0"/>
          </p:cNvCxnSpPr>
          <p:nvPr/>
        </p:nvCxnSpPr>
        <p:spPr bwMode="auto">
          <a:xfrm>
            <a:off x="1828800" y="44196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53" name="AutoShape 81"/>
          <p:cNvCxnSpPr>
            <a:cxnSpLocks noChangeShapeType="1"/>
            <a:endCxn id="156746" idx="0"/>
          </p:cNvCxnSpPr>
          <p:nvPr/>
        </p:nvCxnSpPr>
        <p:spPr bwMode="auto">
          <a:xfrm>
            <a:off x="25908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54" name="AutoShape 82"/>
          <p:cNvCxnSpPr>
            <a:cxnSpLocks noChangeShapeType="1"/>
            <a:stCxn id="156746" idx="7"/>
            <a:endCxn id="156746" idx="5"/>
          </p:cNvCxnSpPr>
          <p:nvPr/>
        </p:nvCxnSpPr>
        <p:spPr bwMode="auto">
          <a:xfrm rot="5400000" flipV="1">
            <a:off x="2645569" y="48760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9144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9144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16764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24384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16764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24384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889000" y="4089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1600200" y="4114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2/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63" name="Text Box 91"/>
          <p:cNvSpPr txBox="1">
            <a:spLocks noChangeArrowheads="1"/>
          </p:cNvSpPr>
          <p:nvPr/>
        </p:nvSpPr>
        <p:spPr bwMode="auto">
          <a:xfrm>
            <a:off x="16002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3/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8382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4/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65" name="Oval 93"/>
          <p:cNvSpPr>
            <a:spLocks noChangeArrowheads="1"/>
          </p:cNvSpPr>
          <p:nvPr/>
        </p:nvSpPr>
        <p:spPr bwMode="auto">
          <a:xfrm>
            <a:off x="3352800" y="4114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66" name="Oval 94"/>
          <p:cNvSpPr>
            <a:spLocks noChangeArrowheads="1"/>
          </p:cNvSpPr>
          <p:nvPr/>
        </p:nvSpPr>
        <p:spPr bwMode="auto">
          <a:xfrm>
            <a:off x="4114800" y="4114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67" name="Oval 95"/>
          <p:cNvSpPr>
            <a:spLocks noChangeArrowheads="1"/>
          </p:cNvSpPr>
          <p:nvPr/>
        </p:nvSpPr>
        <p:spPr bwMode="auto">
          <a:xfrm>
            <a:off x="4876800" y="4114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68" name="Oval 96"/>
          <p:cNvSpPr>
            <a:spLocks noChangeArrowheads="1"/>
          </p:cNvSpPr>
          <p:nvPr/>
        </p:nvSpPr>
        <p:spPr bwMode="auto">
          <a:xfrm>
            <a:off x="3352800" y="4724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69" name="Oval 97"/>
          <p:cNvSpPr>
            <a:spLocks noChangeArrowheads="1"/>
          </p:cNvSpPr>
          <p:nvPr/>
        </p:nvSpPr>
        <p:spPr bwMode="auto">
          <a:xfrm>
            <a:off x="4114800" y="4724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70" name="Oval 98"/>
          <p:cNvSpPr>
            <a:spLocks noChangeArrowheads="1"/>
          </p:cNvSpPr>
          <p:nvPr/>
        </p:nvSpPr>
        <p:spPr bwMode="auto">
          <a:xfrm>
            <a:off x="4876800" y="47244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6771" name="AutoShape 99"/>
          <p:cNvCxnSpPr>
            <a:cxnSpLocks noChangeShapeType="1"/>
            <a:stCxn id="156765" idx="6"/>
            <a:endCxn id="156766" idx="2"/>
          </p:cNvCxnSpPr>
          <p:nvPr/>
        </p:nvCxnSpPr>
        <p:spPr bwMode="auto">
          <a:xfrm>
            <a:off x="3810000" y="4267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72" name="AutoShape 100"/>
          <p:cNvCxnSpPr>
            <a:cxnSpLocks noChangeShapeType="1"/>
            <a:stCxn id="156765" idx="4"/>
            <a:endCxn id="156768" idx="0"/>
          </p:cNvCxnSpPr>
          <p:nvPr/>
        </p:nvCxnSpPr>
        <p:spPr bwMode="auto">
          <a:xfrm>
            <a:off x="35814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73" name="AutoShape 101"/>
          <p:cNvCxnSpPr>
            <a:cxnSpLocks noChangeShapeType="1"/>
            <a:stCxn id="156768" idx="7"/>
            <a:endCxn id="156766" idx="3"/>
          </p:cNvCxnSpPr>
          <p:nvPr/>
        </p:nvCxnSpPr>
        <p:spPr bwMode="auto">
          <a:xfrm flipV="1">
            <a:off x="37433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6774" name="AutoShape 102"/>
          <p:cNvCxnSpPr>
            <a:cxnSpLocks noChangeShapeType="1"/>
            <a:stCxn id="156769" idx="2"/>
            <a:endCxn id="156768" idx="6"/>
          </p:cNvCxnSpPr>
          <p:nvPr/>
        </p:nvCxnSpPr>
        <p:spPr bwMode="auto">
          <a:xfrm flipH="1">
            <a:off x="3810000" y="4876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75" name="AutoShape 103"/>
          <p:cNvCxnSpPr>
            <a:cxnSpLocks noChangeShapeType="1"/>
            <a:stCxn id="156767" idx="3"/>
            <a:endCxn id="156769" idx="7"/>
          </p:cNvCxnSpPr>
          <p:nvPr/>
        </p:nvCxnSpPr>
        <p:spPr bwMode="auto">
          <a:xfrm flipH="1">
            <a:off x="45053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76" name="AutoShape 104"/>
          <p:cNvCxnSpPr>
            <a:cxnSpLocks noChangeShapeType="1"/>
            <a:stCxn id="156766" idx="4"/>
            <a:endCxn id="156769" idx="0"/>
          </p:cNvCxnSpPr>
          <p:nvPr/>
        </p:nvCxnSpPr>
        <p:spPr bwMode="auto">
          <a:xfrm>
            <a:off x="4343400" y="44196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77" name="AutoShape 105"/>
          <p:cNvCxnSpPr>
            <a:cxnSpLocks noChangeShapeType="1"/>
            <a:endCxn id="156770" idx="0"/>
          </p:cNvCxnSpPr>
          <p:nvPr/>
        </p:nvCxnSpPr>
        <p:spPr bwMode="auto">
          <a:xfrm>
            <a:off x="51054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78" name="AutoShape 106"/>
          <p:cNvCxnSpPr>
            <a:cxnSpLocks noChangeShapeType="1"/>
            <a:stCxn id="156770" idx="7"/>
            <a:endCxn id="156770" idx="5"/>
          </p:cNvCxnSpPr>
          <p:nvPr/>
        </p:nvCxnSpPr>
        <p:spPr bwMode="auto">
          <a:xfrm rot="5400000" flipV="1">
            <a:off x="5160169" y="48760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6779" name="Text Box 107"/>
          <p:cNvSpPr txBox="1">
            <a:spLocks noChangeArrowheads="1"/>
          </p:cNvSpPr>
          <p:nvPr/>
        </p:nvSpPr>
        <p:spPr bwMode="auto">
          <a:xfrm>
            <a:off x="34290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80" name="Text Box 108"/>
          <p:cNvSpPr txBox="1">
            <a:spLocks noChangeArrowheads="1"/>
          </p:cNvSpPr>
          <p:nvPr/>
        </p:nvSpPr>
        <p:spPr bwMode="auto">
          <a:xfrm>
            <a:off x="34290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81" name="Text Box 109"/>
          <p:cNvSpPr txBox="1">
            <a:spLocks noChangeArrowheads="1"/>
          </p:cNvSpPr>
          <p:nvPr/>
        </p:nvSpPr>
        <p:spPr bwMode="auto">
          <a:xfrm>
            <a:off x="41910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82" name="Text Box 110"/>
          <p:cNvSpPr txBox="1">
            <a:spLocks noChangeArrowheads="1"/>
          </p:cNvSpPr>
          <p:nvPr/>
        </p:nvSpPr>
        <p:spPr bwMode="auto">
          <a:xfrm>
            <a:off x="49530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83" name="Text Box 111"/>
          <p:cNvSpPr txBox="1">
            <a:spLocks noChangeArrowheads="1"/>
          </p:cNvSpPr>
          <p:nvPr/>
        </p:nvSpPr>
        <p:spPr bwMode="auto">
          <a:xfrm>
            <a:off x="41910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84" name="Text Box 112"/>
          <p:cNvSpPr txBox="1">
            <a:spLocks noChangeArrowheads="1"/>
          </p:cNvSpPr>
          <p:nvPr/>
        </p:nvSpPr>
        <p:spPr bwMode="auto">
          <a:xfrm>
            <a:off x="49530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785" name="Text Box 113"/>
          <p:cNvSpPr txBox="1">
            <a:spLocks noChangeArrowheads="1"/>
          </p:cNvSpPr>
          <p:nvPr/>
        </p:nvSpPr>
        <p:spPr bwMode="auto">
          <a:xfrm>
            <a:off x="3403600" y="4089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86" name="Text Box 114"/>
          <p:cNvSpPr txBox="1">
            <a:spLocks noChangeArrowheads="1"/>
          </p:cNvSpPr>
          <p:nvPr/>
        </p:nvSpPr>
        <p:spPr bwMode="auto">
          <a:xfrm>
            <a:off x="4114800" y="4114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2/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87" name="Text Box 115"/>
          <p:cNvSpPr txBox="1">
            <a:spLocks noChangeArrowheads="1"/>
          </p:cNvSpPr>
          <p:nvPr/>
        </p:nvSpPr>
        <p:spPr bwMode="auto">
          <a:xfrm>
            <a:off x="41148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3/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88" name="Text Box 116"/>
          <p:cNvSpPr txBox="1">
            <a:spLocks noChangeArrowheads="1"/>
          </p:cNvSpPr>
          <p:nvPr/>
        </p:nvSpPr>
        <p:spPr bwMode="auto">
          <a:xfrm>
            <a:off x="33528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4/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89" name="Text Box 117"/>
          <p:cNvSpPr txBox="1">
            <a:spLocks noChangeArrowheads="1"/>
          </p:cNvSpPr>
          <p:nvPr/>
        </p:nvSpPr>
        <p:spPr bwMode="auto">
          <a:xfrm>
            <a:off x="3733800" y="4343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790" name="Oval 118"/>
          <p:cNvSpPr>
            <a:spLocks noChangeArrowheads="1"/>
          </p:cNvSpPr>
          <p:nvPr/>
        </p:nvSpPr>
        <p:spPr bwMode="auto">
          <a:xfrm>
            <a:off x="6019800" y="4114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91" name="Oval 119"/>
          <p:cNvSpPr>
            <a:spLocks noChangeArrowheads="1"/>
          </p:cNvSpPr>
          <p:nvPr/>
        </p:nvSpPr>
        <p:spPr bwMode="auto">
          <a:xfrm>
            <a:off x="6781800" y="41148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92" name="Oval 120"/>
          <p:cNvSpPr>
            <a:spLocks noChangeArrowheads="1"/>
          </p:cNvSpPr>
          <p:nvPr/>
        </p:nvSpPr>
        <p:spPr bwMode="auto">
          <a:xfrm>
            <a:off x="7543800" y="4114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93" name="Oval 121"/>
          <p:cNvSpPr>
            <a:spLocks noChangeArrowheads="1"/>
          </p:cNvSpPr>
          <p:nvPr/>
        </p:nvSpPr>
        <p:spPr bwMode="auto">
          <a:xfrm>
            <a:off x="6019800" y="4724400"/>
            <a:ext cx="457200" cy="304800"/>
          </a:xfrm>
          <a:prstGeom prst="ellipse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94" name="Oval 122"/>
          <p:cNvSpPr>
            <a:spLocks noChangeArrowheads="1"/>
          </p:cNvSpPr>
          <p:nvPr/>
        </p:nvSpPr>
        <p:spPr bwMode="auto">
          <a:xfrm>
            <a:off x="6781800" y="4724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6795" name="Oval 123"/>
          <p:cNvSpPr>
            <a:spLocks noChangeArrowheads="1"/>
          </p:cNvSpPr>
          <p:nvPr/>
        </p:nvSpPr>
        <p:spPr bwMode="auto">
          <a:xfrm>
            <a:off x="7543800" y="47244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6796" name="AutoShape 124"/>
          <p:cNvCxnSpPr>
            <a:cxnSpLocks noChangeShapeType="1"/>
            <a:stCxn id="156790" idx="6"/>
            <a:endCxn id="156791" idx="2"/>
          </p:cNvCxnSpPr>
          <p:nvPr/>
        </p:nvCxnSpPr>
        <p:spPr bwMode="auto">
          <a:xfrm>
            <a:off x="6477000" y="4267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797" name="AutoShape 125"/>
          <p:cNvCxnSpPr>
            <a:cxnSpLocks noChangeShapeType="1"/>
            <a:stCxn id="156790" idx="4"/>
            <a:endCxn id="156793" idx="0"/>
          </p:cNvCxnSpPr>
          <p:nvPr/>
        </p:nvCxnSpPr>
        <p:spPr bwMode="auto">
          <a:xfrm>
            <a:off x="62484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798" name="AutoShape 126"/>
          <p:cNvCxnSpPr>
            <a:cxnSpLocks noChangeShapeType="1"/>
            <a:stCxn id="156793" idx="7"/>
            <a:endCxn id="156791" idx="3"/>
          </p:cNvCxnSpPr>
          <p:nvPr/>
        </p:nvCxnSpPr>
        <p:spPr bwMode="auto">
          <a:xfrm flipV="1">
            <a:off x="64103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6799" name="AutoShape 127"/>
          <p:cNvCxnSpPr>
            <a:cxnSpLocks noChangeShapeType="1"/>
            <a:stCxn id="156794" idx="2"/>
            <a:endCxn id="156793" idx="6"/>
          </p:cNvCxnSpPr>
          <p:nvPr/>
        </p:nvCxnSpPr>
        <p:spPr bwMode="auto">
          <a:xfrm flipH="1">
            <a:off x="6477000" y="4876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800" name="AutoShape 128"/>
          <p:cNvCxnSpPr>
            <a:cxnSpLocks noChangeShapeType="1"/>
            <a:stCxn id="156792" idx="3"/>
            <a:endCxn id="156794" idx="7"/>
          </p:cNvCxnSpPr>
          <p:nvPr/>
        </p:nvCxnSpPr>
        <p:spPr bwMode="auto">
          <a:xfrm flipH="1">
            <a:off x="7172325" y="43751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801" name="AutoShape 129"/>
          <p:cNvCxnSpPr>
            <a:cxnSpLocks noChangeShapeType="1"/>
            <a:stCxn id="156791" idx="4"/>
            <a:endCxn id="156794" idx="0"/>
          </p:cNvCxnSpPr>
          <p:nvPr/>
        </p:nvCxnSpPr>
        <p:spPr bwMode="auto">
          <a:xfrm>
            <a:off x="7010400" y="44196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6802" name="AutoShape 130"/>
          <p:cNvCxnSpPr>
            <a:cxnSpLocks noChangeShapeType="1"/>
            <a:endCxn id="156795" idx="0"/>
          </p:cNvCxnSpPr>
          <p:nvPr/>
        </p:nvCxnSpPr>
        <p:spPr bwMode="auto">
          <a:xfrm>
            <a:off x="7772400" y="44196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6803" name="AutoShape 131"/>
          <p:cNvCxnSpPr>
            <a:cxnSpLocks noChangeShapeType="1"/>
            <a:stCxn id="156795" idx="7"/>
            <a:endCxn id="156795" idx="5"/>
          </p:cNvCxnSpPr>
          <p:nvPr/>
        </p:nvCxnSpPr>
        <p:spPr bwMode="auto">
          <a:xfrm rot="5400000" flipV="1">
            <a:off x="7827169" y="48760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6804" name="Text Box 132"/>
          <p:cNvSpPr txBox="1">
            <a:spLocks noChangeArrowheads="1"/>
          </p:cNvSpPr>
          <p:nvPr/>
        </p:nvSpPr>
        <p:spPr bwMode="auto">
          <a:xfrm>
            <a:off x="60960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805" name="Text Box 133"/>
          <p:cNvSpPr txBox="1">
            <a:spLocks noChangeArrowheads="1"/>
          </p:cNvSpPr>
          <p:nvPr/>
        </p:nvSpPr>
        <p:spPr bwMode="auto">
          <a:xfrm>
            <a:off x="60960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806" name="Text Box 134"/>
          <p:cNvSpPr txBox="1">
            <a:spLocks noChangeArrowheads="1"/>
          </p:cNvSpPr>
          <p:nvPr/>
        </p:nvSpPr>
        <p:spPr bwMode="auto">
          <a:xfrm>
            <a:off x="68580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807" name="Text Box 135"/>
          <p:cNvSpPr txBox="1">
            <a:spLocks noChangeArrowheads="1"/>
          </p:cNvSpPr>
          <p:nvPr/>
        </p:nvSpPr>
        <p:spPr bwMode="auto">
          <a:xfrm>
            <a:off x="7620000" y="37338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808" name="Text Box 136"/>
          <p:cNvSpPr txBox="1">
            <a:spLocks noChangeArrowheads="1"/>
          </p:cNvSpPr>
          <p:nvPr/>
        </p:nvSpPr>
        <p:spPr bwMode="auto">
          <a:xfrm>
            <a:off x="68580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809" name="Text Box 137"/>
          <p:cNvSpPr txBox="1">
            <a:spLocks noChangeArrowheads="1"/>
          </p:cNvSpPr>
          <p:nvPr/>
        </p:nvSpPr>
        <p:spPr bwMode="auto">
          <a:xfrm>
            <a:off x="7620000" y="49530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6810" name="Text Box 138"/>
          <p:cNvSpPr txBox="1">
            <a:spLocks noChangeArrowheads="1"/>
          </p:cNvSpPr>
          <p:nvPr/>
        </p:nvSpPr>
        <p:spPr bwMode="auto">
          <a:xfrm>
            <a:off x="6070600" y="4089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811" name="Text Box 139"/>
          <p:cNvSpPr txBox="1">
            <a:spLocks noChangeArrowheads="1"/>
          </p:cNvSpPr>
          <p:nvPr/>
        </p:nvSpPr>
        <p:spPr bwMode="auto">
          <a:xfrm>
            <a:off x="6781800" y="4114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2/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812" name="Text Box 140"/>
          <p:cNvSpPr txBox="1">
            <a:spLocks noChangeArrowheads="1"/>
          </p:cNvSpPr>
          <p:nvPr/>
        </p:nvSpPr>
        <p:spPr bwMode="auto">
          <a:xfrm>
            <a:off x="67818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3/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6813" name="Text Box 141"/>
          <p:cNvSpPr txBox="1">
            <a:spLocks noChangeArrowheads="1"/>
          </p:cNvSpPr>
          <p:nvPr/>
        </p:nvSpPr>
        <p:spPr bwMode="auto">
          <a:xfrm>
            <a:off x="6019800" y="4724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6814" name="Text Box 142"/>
          <p:cNvSpPr txBox="1">
            <a:spLocks noChangeArrowheads="1"/>
          </p:cNvSpPr>
          <p:nvPr/>
        </p:nvSpPr>
        <p:spPr bwMode="auto">
          <a:xfrm>
            <a:off x="6400800" y="4343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DFS Example (2)</a:t>
            </a:r>
          </a:p>
        </p:txBody>
      </p:sp>
      <p:sp>
        <p:nvSpPr>
          <p:cNvPr id="157699" name="Oval 3"/>
          <p:cNvSpPr>
            <a:spLocks noChangeArrowheads="1"/>
          </p:cNvSpPr>
          <p:nvPr/>
        </p:nvSpPr>
        <p:spPr bwMode="auto">
          <a:xfrm>
            <a:off x="838200" y="2057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00" name="Oval 4"/>
          <p:cNvSpPr>
            <a:spLocks noChangeArrowheads="1"/>
          </p:cNvSpPr>
          <p:nvPr/>
        </p:nvSpPr>
        <p:spPr bwMode="auto">
          <a:xfrm>
            <a:off x="1600200" y="2057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2362200" y="20574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838200" y="26670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03" name="Oval 7"/>
          <p:cNvSpPr>
            <a:spLocks noChangeArrowheads="1"/>
          </p:cNvSpPr>
          <p:nvPr/>
        </p:nvSpPr>
        <p:spPr bwMode="auto">
          <a:xfrm>
            <a:off x="1600200" y="26670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2362200" y="26670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7705" name="AutoShape 9"/>
          <p:cNvCxnSpPr>
            <a:cxnSpLocks noChangeShapeType="1"/>
            <a:stCxn id="157699" idx="6"/>
            <a:endCxn id="157700" idx="2"/>
          </p:cNvCxnSpPr>
          <p:nvPr/>
        </p:nvCxnSpPr>
        <p:spPr bwMode="auto">
          <a:xfrm>
            <a:off x="1295400" y="2209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06" name="AutoShape 10"/>
          <p:cNvCxnSpPr>
            <a:cxnSpLocks noChangeShapeType="1"/>
            <a:stCxn id="157699" idx="4"/>
            <a:endCxn id="157702" idx="0"/>
          </p:cNvCxnSpPr>
          <p:nvPr/>
        </p:nvCxnSpPr>
        <p:spPr bwMode="auto">
          <a:xfrm>
            <a:off x="1066800" y="23622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07" name="AutoShape 11"/>
          <p:cNvCxnSpPr>
            <a:cxnSpLocks noChangeShapeType="1"/>
            <a:stCxn id="157702" idx="7"/>
            <a:endCxn id="157700" idx="3"/>
          </p:cNvCxnSpPr>
          <p:nvPr/>
        </p:nvCxnSpPr>
        <p:spPr bwMode="auto">
          <a:xfrm flipV="1">
            <a:off x="1228725" y="23177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708" name="AutoShape 12"/>
          <p:cNvCxnSpPr>
            <a:cxnSpLocks noChangeShapeType="1"/>
            <a:stCxn id="157703" idx="2"/>
            <a:endCxn id="157702" idx="6"/>
          </p:cNvCxnSpPr>
          <p:nvPr/>
        </p:nvCxnSpPr>
        <p:spPr bwMode="auto">
          <a:xfrm flipH="1">
            <a:off x="1295400" y="28194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09" name="AutoShape 13"/>
          <p:cNvCxnSpPr>
            <a:cxnSpLocks noChangeShapeType="1"/>
            <a:stCxn id="157701" idx="3"/>
            <a:endCxn id="157703" idx="7"/>
          </p:cNvCxnSpPr>
          <p:nvPr/>
        </p:nvCxnSpPr>
        <p:spPr bwMode="auto">
          <a:xfrm flipH="1">
            <a:off x="1990725" y="23177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10" name="AutoShape 14"/>
          <p:cNvCxnSpPr>
            <a:cxnSpLocks noChangeShapeType="1"/>
            <a:stCxn id="157700" idx="4"/>
            <a:endCxn id="157703" idx="0"/>
          </p:cNvCxnSpPr>
          <p:nvPr/>
        </p:nvCxnSpPr>
        <p:spPr bwMode="auto">
          <a:xfrm>
            <a:off x="1828800" y="23622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11" name="AutoShape 15"/>
          <p:cNvCxnSpPr>
            <a:cxnSpLocks noChangeShapeType="1"/>
            <a:endCxn id="157704" idx="0"/>
          </p:cNvCxnSpPr>
          <p:nvPr/>
        </p:nvCxnSpPr>
        <p:spPr bwMode="auto">
          <a:xfrm>
            <a:off x="2590800" y="23622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12" name="AutoShape 16"/>
          <p:cNvCxnSpPr>
            <a:cxnSpLocks noChangeShapeType="1"/>
            <a:stCxn id="157704" idx="7"/>
            <a:endCxn id="157704" idx="5"/>
          </p:cNvCxnSpPr>
          <p:nvPr/>
        </p:nvCxnSpPr>
        <p:spPr bwMode="auto">
          <a:xfrm rot="5400000" flipV="1">
            <a:off x="2645569" y="28186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9144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9144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16764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16" name="Text Box 20"/>
          <p:cNvSpPr txBox="1">
            <a:spLocks noChangeArrowheads="1"/>
          </p:cNvSpPr>
          <p:nvPr/>
        </p:nvSpPr>
        <p:spPr bwMode="auto">
          <a:xfrm>
            <a:off x="24384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17" name="Text Box 21"/>
          <p:cNvSpPr txBox="1">
            <a:spLocks noChangeArrowheads="1"/>
          </p:cNvSpPr>
          <p:nvPr/>
        </p:nvSpPr>
        <p:spPr bwMode="auto">
          <a:xfrm>
            <a:off x="16764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24384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19" name="Text Box 23"/>
          <p:cNvSpPr txBox="1">
            <a:spLocks noChangeArrowheads="1"/>
          </p:cNvSpPr>
          <p:nvPr/>
        </p:nvSpPr>
        <p:spPr bwMode="auto">
          <a:xfrm>
            <a:off x="889000" y="2032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20" name="Text Box 24"/>
          <p:cNvSpPr txBox="1">
            <a:spLocks noChangeArrowheads="1"/>
          </p:cNvSpPr>
          <p:nvPr/>
        </p:nvSpPr>
        <p:spPr bwMode="auto">
          <a:xfrm>
            <a:off x="1600200" y="2057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2/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21" name="Text Box 25"/>
          <p:cNvSpPr txBox="1">
            <a:spLocks noChangeArrowheads="1"/>
          </p:cNvSpPr>
          <p:nvPr/>
        </p:nvSpPr>
        <p:spPr bwMode="auto">
          <a:xfrm>
            <a:off x="1600200" y="2667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22" name="Text Box 26"/>
          <p:cNvSpPr txBox="1">
            <a:spLocks noChangeArrowheads="1"/>
          </p:cNvSpPr>
          <p:nvPr/>
        </p:nvSpPr>
        <p:spPr bwMode="auto">
          <a:xfrm>
            <a:off x="838200" y="2667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23" name="Text Box 27"/>
          <p:cNvSpPr txBox="1">
            <a:spLocks noChangeArrowheads="1"/>
          </p:cNvSpPr>
          <p:nvPr/>
        </p:nvSpPr>
        <p:spPr bwMode="auto">
          <a:xfrm>
            <a:off x="1219200" y="2286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24" name="Oval 28"/>
          <p:cNvSpPr>
            <a:spLocks noChangeArrowheads="1"/>
          </p:cNvSpPr>
          <p:nvPr/>
        </p:nvSpPr>
        <p:spPr bwMode="auto">
          <a:xfrm>
            <a:off x="3429000" y="2057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25" name="Oval 29"/>
          <p:cNvSpPr>
            <a:spLocks noChangeArrowheads="1"/>
          </p:cNvSpPr>
          <p:nvPr/>
        </p:nvSpPr>
        <p:spPr bwMode="auto">
          <a:xfrm>
            <a:off x="4191000" y="20574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26" name="Oval 30"/>
          <p:cNvSpPr>
            <a:spLocks noChangeArrowheads="1"/>
          </p:cNvSpPr>
          <p:nvPr/>
        </p:nvSpPr>
        <p:spPr bwMode="auto">
          <a:xfrm>
            <a:off x="4953000" y="20574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27" name="Oval 31"/>
          <p:cNvSpPr>
            <a:spLocks noChangeArrowheads="1"/>
          </p:cNvSpPr>
          <p:nvPr/>
        </p:nvSpPr>
        <p:spPr bwMode="auto">
          <a:xfrm>
            <a:off x="3429000" y="26670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28" name="Oval 32"/>
          <p:cNvSpPr>
            <a:spLocks noChangeArrowheads="1"/>
          </p:cNvSpPr>
          <p:nvPr/>
        </p:nvSpPr>
        <p:spPr bwMode="auto">
          <a:xfrm>
            <a:off x="4191000" y="26670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29" name="Oval 33"/>
          <p:cNvSpPr>
            <a:spLocks noChangeArrowheads="1"/>
          </p:cNvSpPr>
          <p:nvPr/>
        </p:nvSpPr>
        <p:spPr bwMode="auto">
          <a:xfrm>
            <a:off x="4953000" y="26670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7730" name="AutoShape 34"/>
          <p:cNvCxnSpPr>
            <a:cxnSpLocks noChangeShapeType="1"/>
            <a:stCxn id="157724" idx="6"/>
            <a:endCxn id="157725" idx="2"/>
          </p:cNvCxnSpPr>
          <p:nvPr/>
        </p:nvCxnSpPr>
        <p:spPr bwMode="auto">
          <a:xfrm>
            <a:off x="3886200" y="2209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31" name="AutoShape 35"/>
          <p:cNvCxnSpPr>
            <a:cxnSpLocks noChangeShapeType="1"/>
            <a:stCxn id="157724" idx="4"/>
            <a:endCxn id="157727" idx="0"/>
          </p:cNvCxnSpPr>
          <p:nvPr/>
        </p:nvCxnSpPr>
        <p:spPr bwMode="auto">
          <a:xfrm>
            <a:off x="3657600" y="23622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32" name="AutoShape 36"/>
          <p:cNvCxnSpPr>
            <a:cxnSpLocks noChangeShapeType="1"/>
            <a:stCxn id="157727" idx="7"/>
            <a:endCxn id="157725" idx="3"/>
          </p:cNvCxnSpPr>
          <p:nvPr/>
        </p:nvCxnSpPr>
        <p:spPr bwMode="auto">
          <a:xfrm flipV="1">
            <a:off x="3819525" y="23177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733" name="AutoShape 37"/>
          <p:cNvCxnSpPr>
            <a:cxnSpLocks noChangeShapeType="1"/>
            <a:stCxn id="157728" idx="2"/>
            <a:endCxn id="157727" idx="6"/>
          </p:cNvCxnSpPr>
          <p:nvPr/>
        </p:nvCxnSpPr>
        <p:spPr bwMode="auto">
          <a:xfrm flipH="1">
            <a:off x="3886200" y="28194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34" name="AutoShape 38"/>
          <p:cNvCxnSpPr>
            <a:cxnSpLocks noChangeShapeType="1"/>
            <a:stCxn id="157726" idx="3"/>
            <a:endCxn id="157728" idx="7"/>
          </p:cNvCxnSpPr>
          <p:nvPr/>
        </p:nvCxnSpPr>
        <p:spPr bwMode="auto">
          <a:xfrm flipH="1">
            <a:off x="4581525" y="23177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35" name="AutoShape 39"/>
          <p:cNvCxnSpPr>
            <a:cxnSpLocks noChangeShapeType="1"/>
            <a:stCxn id="157725" idx="4"/>
            <a:endCxn id="157728" idx="0"/>
          </p:cNvCxnSpPr>
          <p:nvPr/>
        </p:nvCxnSpPr>
        <p:spPr bwMode="auto">
          <a:xfrm>
            <a:off x="4419600" y="23622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36" name="AutoShape 40"/>
          <p:cNvCxnSpPr>
            <a:cxnSpLocks noChangeShapeType="1"/>
            <a:endCxn id="157729" idx="0"/>
          </p:cNvCxnSpPr>
          <p:nvPr/>
        </p:nvCxnSpPr>
        <p:spPr bwMode="auto">
          <a:xfrm>
            <a:off x="5181600" y="23622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37" name="AutoShape 41"/>
          <p:cNvCxnSpPr>
            <a:cxnSpLocks noChangeShapeType="1"/>
            <a:stCxn id="157729" idx="7"/>
            <a:endCxn id="157729" idx="5"/>
          </p:cNvCxnSpPr>
          <p:nvPr/>
        </p:nvCxnSpPr>
        <p:spPr bwMode="auto">
          <a:xfrm rot="5400000" flipV="1">
            <a:off x="5236369" y="28186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7738" name="Text Box 42"/>
          <p:cNvSpPr txBox="1">
            <a:spLocks noChangeArrowheads="1"/>
          </p:cNvSpPr>
          <p:nvPr/>
        </p:nvSpPr>
        <p:spPr bwMode="auto">
          <a:xfrm>
            <a:off x="35052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39" name="Text Box 43"/>
          <p:cNvSpPr txBox="1">
            <a:spLocks noChangeArrowheads="1"/>
          </p:cNvSpPr>
          <p:nvPr/>
        </p:nvSpPr>
        <p:spPr bwMode="auto">
          <a:xfrm>
            <a:off x="35052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40" name="Text Box 44"/>
          <p:cNvSpPr txBox="1">
            <a:spLocks noChangeArrowheads="1"/>
          </p:cNvSpPr>
          <p:nvPr/>
        </p:nvSpPr>
        <p:spPr bwMode="auto">
          <a:xfrm>
            <a:off x="42672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41" name="Text Box 45"/>
          <p:cNvSpPr txBox="1">
            <a:spLocks noChangeArrowheads="1"/>
          </p:cNvSpPr>
          <p:nvPr/>
        </p:nvSpPr>
        <p:spPr bwMode="auto">
          <a:xfrm>
            <a:off x="50292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42" name="Text Box 46"/>
          <p:cNvSpPr txBox="1">
            <a:spLocks noChangeArrowheads="1"/>
          </p:cNvSpPr>
          <p:nvPr/>
        </p:nvSpPr>
        <p:spPr bwMode="auto">
          <a:xfrm>
            <a:off x="42672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43" name="Text Box 47"/>
          <p:cNvSpPr txBox="1">
            <a:spLocks noChangeArrowheads="1"/>
          </p:cNvSpPr>
          <p:nvPr/>
        </p:nvSpPr>
        <p:spPr bwMode="auto">
          <a:xfrm>
            <a:off x="50292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44" name="Text Box 48"/>
          <p:cNvSpPr txBox="1">
            <a:spLocks noChangeArrowheads="1"/>
          </p:cNvSpPr>
          <p:nvPr/>
        </p:nvSpPr>
        <p:spPr bwMode="auto">
          <a:xfrm>
            <a:off x="3479800" y="2032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45" name="Text Box 49"/>
          <p:cNvSpPr txBox="1">
            <a:spLocks noChangeArrowheads="1"/>
          </p:cNvSpPr>
          <p:nvPr/>
        </p:nvSpPr>
        <p:spPr bwMode="auto">
          <a:xfrm>
            <a:off x="4191000" y="2057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46" name="Text Box 50"/>
          <p:cNvSpPr txBox="1">
            <a:spLocks noChangeArrowheads="1"/>
          </p:cNvSpPr>
          <p:nvPr/>
        </p:nvSpPr>
        <p:spPr bwMode="auto">
          <a:xfrm>
            <a:off x="4191000" y="2667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47" name="Text Box 51"/>
          <p:cNvSpPr txBox="1">
            <a:spLocks noChangeArrowheads="1"/>
          </p:cNvSpPr>
          <p:nvPr/>
        </p:nvSpPr>
        <p:spPr bwMode="auto">
          <a:xfrm>
            <a:off x="3429000" y="2667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48" name="Text Box 52"/>
          <p:cNvSpPr txBox="1">
            <a:spLocks noChangeArrowheads="1"/>
          </p:cNvSpPr>
          <p:nvPr/>
        </p:nvSpPr>
        <p:spPr bwMode="auto">
          <a:xfrm>
            <a:off x="3810000" y="2286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49" name="Oval 53"/>
          <p:cNvSpPr>
            <a:spLocks noChangeArrowheads="1"/>
          </p:cNvSpPr>
          <p:nvPr/>
        </p:nvSpPr>
        <p:spPr bwMode="auto">
          <a:xfrm>
            <a:off x="6172200" y="20574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50" name="Oval 54"/>
          <p:cNvSpPr>
            <a:spLocks noChangeArrowheads="1"/>
          </p:cNvSpPr>
          <p:nvPr/>
        </p:nvSpPr>
        <p:spPr bwMode="auto">
          <a:xfrm>
            <a:off x="6934200" y="20574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51" name="Oval 55"/>
          <p:cNvSpPr>
            <a:spLocks noChangeArrowheads="1"/>
          </p:cNvSpPr>
          <p:nvPr/>
        </p:nvSpPr>
        <p:spPr bwMode="auto">
          <a:xfrm>
            <a:off x="7696200" y="20574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52" name="Oval 56"/>
          <p:cNvSpPr>
            <a:spLocks noChangeArrowheads="1"/>
          </p:cNvSpPr>
          <p:nvPr/>
        </p:nvSpPr>
        <p:spPr bwMode="auto">
          <a:xfrm>
            <a:off x="6172200" y="26670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53" name="Oval 57"/>
          <p:cNvSpPr>
            <a:spLocks noChangeArrowheads="1"/>
          </p:cNvSpPr>
          <p:nvPr/>
        </p:nvSpPr>
        <p:spPr bwMode="auto">
          <a:xfrm>
            <a:off x="6934200" y="26670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54" name="Oval 58"/>
          <p:cNvSpPr>
            <a:spLocks noChangeArrowheads="1"/>
          </p:cNvSpPr>
          <p:nvPr/>
        </p:nvSpPr>
        <p:spPr bwMode="auto">
          <a:xfrm>
            <a:off x="7696200" y="26670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7755" name="AutoShape 59"/>
          <p:cNvCxnSpPr>
            <a:cxnSpLocks noChangeShapeType="1"/>
            <a:stCxn id="157749" idx="6"/>
            <a:endCxn id="157750" idx="2"/>
          </p:cNvCxnSpPr>
          <p:nvPr/>
        </p:nvCxnSpPr>
        <p:spPr bwMode="auto">
          <a:xfrm>
            <a:off x="6629400" y="22098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56" name="AutoShape 60"/>
          <p:cNvCxnSpPr>
            <a:cxnSpLocks noChangeShapeType="1"/>
            <a:stCxn id="157749" idx="4"/>
            <a:endCxn id="157752" idx="0"/>
          </p:cNvCxnSpPr>
          <p:nvPr/>
        </p:nvCxnSpPr>
        <p:spPr bwMode="auto">
          <a:xfrm>
            <a:off x="6400800" y="23622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757" name="AutoShape 61"/>
          <p:cNvCxnSpPr>
            <a:cxnSpLocks noChangeShapeType="1"/>
            <a:stCxn id="157752" idx="7"/>
            <a:endCxn id="157750" idx="3"/>
          </p:cNvCxnSpPr>
          <p:nvPr/>
        </p:nvCxnSpPr>
        <p:spPr bwMode="auto">
          <a:xfrm flipV="1">
            <a:off x="6562725" y="23177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758" name="AutoShape 62"/>
          <p:cNvCxnSpPr>
            <a:cxnSpLocks noChangeShapeType="1"/>
            <a:stCxn id="157753" idx="2"/>
            <a:endCxn id="157752" idx="6"/>
          </p:cNvCxnSpPr>
          <p:nvPr/>
        </p:nvCxnSpPr>
        <p:spPr bwMode="auto">
          <a:xfrm flipH="1">
            <a:off x="6629400" y="28194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59" name="AutoShape 63"/>
          <p:cNvCxnSpPr>
            <a:cxnSpLocks noChangeShapeType="1"/>
            <a:stCxn id="157751" idx="3"/>
            <a:endCxn id="157753" idx="7"/>
          </p:cNvCxnSpPr>
          <p:nvPr/>
        </p:nvCxnSpPr>
        <p:spPr bwMode="auto">
          <a:xfrm flipH="1">
            <a:off x="7324725" y="23177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60" name="AutoShape 64"/>
          <p:cNvCxnSpPr>
            <a:cxnSpLocks noChangeShapeType="1"/>
            <a:stCxn id="157750" idx="4"/>
            <a:endCxn id="157753" idx="0"/>
          </p:cNvCxnSpPr>
          <p:nvPr/>
        </p:nvCxnSpPr>
        <p:spPr bwMode="auto">
          <a:xfrm>
            <a:off x="7162800" y="23622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61" name="AutoShape 65"/>
          <p:cNvCxnSpPr>
            <a:cxnSpLocks noChangeShapeType="1"/>
            <a:endCxn id="157754" idx="0"/>
          </p:cNvCxnSpPr>
          <p:nvPr/>
        </p:nvCxnSpPr>
        <p:spPr bwMode="auto">
          <a:xfrm>
            <a:off x="7924800" y="23622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62" name="AutoShape 66"/>
          <p:cNvCxnSpPr>
            <a:cxnSpLocks noChangeShapeType="1"/>
            <a:stCxn id="157754" idx="7"/>
            <a:endCxn id="157754" idx="5"/>
          </p:cNvCxnSpPr>
          <p:nvPr/>
        </p:nvCxnSpPr>
        <p:spPr bwMode="auto">
          <a:xfrm rot="5400000" flipV="1">
            <a:off x="7979569" y="28186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7763" name="Text Box 67"/>
          <p:cNvSpPr txBox="1">
            <a:spLocks noChangeArrowheads="1"/>
          </p:cNvSpPr>
          <p:nvPr/>
        </p:nvSpPr>
        <p:spPr bwMode="auto">
          <a:xfrm>
            <a:off x="62484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64" name="Text Box 68"/>
          <p:cNvSpPr txBox="1">
            <a:spLocks noChangeArrowheads="1"/>
          </p:cNvSpPr>
          <p:nvPr/>
        </p:nvSpPr>
        <p:spPr bwMode="auto">
          <a:xfrm>
            <a:off x="62484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65" name="Text Box 69"/>
          <p:cNvSpPr txBox="1">
            <a:spLocks noChangeArrowheads="1"/>
          </p:cNvSpPr>
          <p:nvPr/>
        </p:nvSpPr>
        <p:spPr bwMode="auto">
          <a:xfrm>
            <a:off x="70104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66" name="Text Box 70"/>
          <p:cNvSpPr txBox="1">
            <a:spLocks noChangeArrowheads="1"/>
          </p:cNvSpPr>
          <p:nvPr/>
        </p:nvSpPr>
        <p:spPr bwMode="auto">
          <a:xfrm>
            <a:off x="7772400" y="1676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67" name="Text Box 71"/>
          <p:cNvSpPr txBox="1">
            <a:spLocks noChangeArrowheads="1"/>
          </p:cNvSpPr>
          <p:nvPr/>
        </p:nvSpPr>
        <p:spPr bwMode="auto">
          <a:xfrm>
            <a:off x="70104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68" name="Text Box 72"/>
          <p:cNvSpPr txBox="1">
            <a:spLocks noChangeArrowheads="1"/>
          </p:cNvSpPr>
          <p:nvPr/>
        </p:nvSpPr>
        <p:spPr bwMode="auto">
          <a:xfrm>
            <a:off x="7772400" y="28956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69" name="Text Box 73"/>
          <p:cNvSpPr txBox="1">
            <a:spLocks noChangeArrowheads="1"/>
          </p:cNvSpPr>
          <p:nvPr/>
        </p:nvSpPr>
        <p:spPr bwMode="auto">
          <a:xfrm>
            <a:off x="6223000" y="2032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1/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70" name="Text Box 74"/>
          <p:cNvSpPr txBox="1">
            <a:spLocks noChangeArrowheads="1"/>
          </p:cNvSpPr>
          <p:nvPr/>
        </p:nvSpPr>
        <p:spPr bwMode="auto">
          <a:xfrm>
            <a:off x="6934200" y="20574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71" name="Text Box 75"/>
          <p:cNvSpPr txBox="1">
            <a:spLocks noChangeArrowheads="1"/>
          </p:cNvSpPr>
          <p:nvPr/>
        </p:nvSpPr>
        <p:spPr bwMode="auto">
          <a:xfrm>
            <a:off x="6934200" y="2667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72" name="Text Box 76"/>
          <p:cNvSpPr txBox="1">
            <a:spLocks noChangeArrowheads="1"/>
          </p:cNvSpPr>
          <p:nvPr/>
        </p:nvSpPr>
        <p:spPr bwMode="auto">
          <a:xfrm>
            <a:off x="6172200" y="2667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73" name="Text Box 77"/>
          <p:cNvSpPr txBox="1">
            <a:spLocks noChangeArrowheads="1"/>
          </p:cNvSpPr>
          <p:nvPr/>
        </p:nvSpPr>
        <p:spPr bwMode="auto">
          <a:xfrm>
            <a:off x="6553200" y="2286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774" name="Text Box 78"/>
          <p:cNvSpPr txBox="1">
            <a:spLocks noChangeArrowheads="1"/>
          </p:cNvSpPr>
          <p:nvPr/>
        </p:nvSpPr>
        <p:spPr bwMode="auto">
          <a:xfrm>
            <a:off x="6019800" y="2362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685800" y="3886200"/>
            <a:ext cx="2133600" cy="1616075"/>
            <a:chOff x="432" y="2448"/>
            <a:chExt cx="1344" cy="1018"/>
          </a:xfrm>
        </p:grpSpPr>
        <p:sp>
          <p:nvSpPr>
            <p:cNvPr id="157831" name="Oval 80"/>
            <p:cNvSpPr>
              <a:spLocks noChangeArrowheads="1"/>
            </p:cNvSpPr>
            <p:nvPr/>
          </p:nvSpPr>
          <p:spPr bwMode="auto">
            <a:xfrm>
              <a:off x="528" y="2688"/>
              <a:ext cx="288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7832" name="Oval 81"/>
            <p:cNvSpPr>
              <a:spLocks noChangeArrowheads="1"/>
            </p:cNvSpPr>
            <p:nvPr/>
          </p:nvSpPr>
          <p:spPr bwMode="auto">
            <a:xfrm>
              <a:off x="1008" y="2688"/>
              <a:ext cx="288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7833" name="Oval 82"/>
            <p:cNvSpPr>
              <a:spLocks noChangeArrowheads="1"/>
            </p:cNvSpPr>
            <p:nvPr/>
          </p:nvSpPr>
          <p:spPr bwMode="auto">
            <a:xfrm>
              <a:off x="1488" y="2688"/>
              <a:ext cx="288" cy="19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7834" name="Oval 83"/>
            <p:cNvSpPr>
              <a:spLocks noChangeArrowheads="1"/>
            </p:cNvSpPr>
            <p:nvPr/>
          </p:nvSpPr>
          <p:spPr bwMode="auto">
            <a:xfrm>
              <a:off x="528" y="3072"/>
              <a:ext cx="288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7835" name="Oval 84"/>
            <p:cNvSpPr>
              <a:spLocks noChangeArrowheads="1"/>
            </p:cNvSpPr>
            <p:nvPr/>
          </p:nvSpPr>
          <p:spPr bwMode="auto">
            <a:xfrm>
              <a:off x="1008" y="3072"/>
              <a:ext cx="288" cy="19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157836" name="Oval 85"/>
            <p:cNvSpPr>
              <a:spLocks noChangeArrowheads="1"/>
            </p:cNvSpPr>
            <p:nvPr/>
          </p:nvSpPr>
          <p:spPr bwMode="auto">
            <a:xfrm>
              <a:off x="1488" y="3072"/>
              <a:ext cx="288" cy="19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IN"/>
            </a:p>
          </p:txBody>
        </p:sp>
        <p:cxnSp>
          <p:nvCxnSpPr>
            <p:cNvPr id="157837" name="AutoShape 86"/>
            <p:cNvCxnSpPr>
              <a:cxnSpLocks noChangeShapeType="1"/>
              <a:stCxn id="157831" idx="6"/>
              <a:endCxn id="157832" idx="2"/>
            </p:cNvCxnSpPr>
            <p:nvPr/>
          </p:nvCxnSpPr>
          <p:spPr bwMode="auto">
            <a:xfrm>
              <a:off x="816" y="2784"/>
              <a:ext cx="192" cy="0"/>
            </a:xfrm>
            <a:prstGeom prst="straightConnector1">
              <a:avLst/>
            </a:prstGeom>
            <a:noFill/>
            <a:ln w="635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157838" name="AutoShape 87"/>
            <p:cNvCxnSpPr>
              <a:cxnSpLocks noChangeShapeType="1"/>
              <a:stCxn id="157831" idx="4"/>
              <a:endCxn id="157834" idx="0"/>
            </p:cNvCxnSpPr>
            <p:nvPr/>
          </p:nvCxnSpPr>
          <p:spPr bwMode="auto">
            <a:xfrm>
              <a:off x="672" y="2880"/>
              <a:ext cx="0" cy="1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cxnSp>
          <p:nvCxnSpPr>
            <p:cNvPr id="157839" name="AutoShape 88"/>
            <p:cNvCxnSpPr>
              <a:cxnSpLocks noChangeShapeType="1"/>
              <a:stCxn id="157834" idx="7"/>
              <a:endCxn id="157832" idx="3"/>
            </p:cNvCxnSpPr>
            <p:nvPr/>
          </p:nvCxnSpPr>
          <p:spPr bwMode="auto">
            <a:xfrm flipV="1">
              <a:off x="774" y="2852"/>
              <a:ext cx="276" cy="2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triangle" w="med" len="med"/>
            </a:ln>
          </p:spPr>
        </p:cxnSp>
        <p:cxnSp>
          <p:nvCxnSpPr>
            <p:cNvPr id="157840" name="AutoShape 89"/>
            <p:cNvCxnSpPr>
              <a:cxnSpLocks noChangeShapeType="1"/>
              <a:stCxn id="157835" idx="2"/>
              <a:endCxn id="157834" idx="6"/>
            </p:cNvCxnSpPr>
            <p:nvPr/>
          </p:nvCxnSpPr>
          <p:spPr bwMode="auto">
            <a:xfrm flipH="1">
              <a:off x="816" y="3168"/>
              <a:ext cx="192" cy="0"/>
            </a:xfrm>
            <a:prstGeom prst="straightConnector1">
              <a:avLst/>
            </a:prstGeom>
            <a:noFill/>
            <a:ln w="635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157841" name="AutoShape 90"/>
            <p:cNvCxnSpPr>
              <a:cxnSpLocks noChangeShapeType="1"/>
              <a:stCxn id="157833" idx="3"/>
              <a:endCxn id="157835" idx="7"/>
            </p:cNvCxnSpPr>
            <p:nvPr/>
          </p:nvCxnSpPr>
          <p:spPr bwMode="auto">
            <a:xfrm flipH="1">
              <a:off x="1254" y="2852"/>
              <a:ext cx="276" cy="24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57842" name="AutoShape 91"/>
            <p:cNvCxnSpPr>
              <a:cxnSpLocks noChangeShapeType="1"/>
              <a:stCxn id="157832" idx="4"/>
              <a:endCxn id="157835" idx="0"/>
            </p:cNvCxnSpPr>
            <p:nvPr/>
          </p:nvCxnSpPr>
          <p:spPr bwMode="auto">
            <a:xfrm>
              <a:off x="1152" y="2880"/>
              <a:ext cx="0" cy="192"/>
            </a:xfrm>
            <a:prstGeom prst="straightConnector1">
              <a:avLst/>
            </a:prstGeom>
            <a:noFill/>
            <a:ln w="635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</p:cxnSp>
        <p:cxnSp>
          <p:nvCxnSpPr>
            <p:cNvPr id="157843" name="AutoShape 92"/>
            <p:cNvCxnSpPr>
              <a:cxnSpLocks noChangeShapeType="1"/>
              <a:endCxn id="157836" idx="0"/>
            </p:cNvCxnSpPr>
            <p:nvPr/>
          </p:nvCxnSpPr>
          <p:spPr bwMode="auto">
            <a:xfrm>
              <a:off x="1632" y="2880"/>
              <a:ext cx="0" cy="1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57844" name="AutoShape 93"/>
            <p:cNvCxnSpPr>
              <a:cxnSpLocks noChangeShapeType="1"/>
              <a:stCxn id="157836" idx="7"/>
              <a:endCxn id="157836" idx="5"/>
            </p:cNvCxnSpPr>
            <p:nvPr/>
          </p:nvCxnSpPr>
          <p:spPr bwMode="auto">
            <a:xfrm rot="5400000" flipV="1">
              <a:off x="1667" y="3167"/>
              <a:ext cx="136" cy="1"/>
            </a:xfrm>
            <a:prstGeom prst="curvedConnector5">
              <a:avLst>
                <a:gd name="adj1" fmla="val -38236"/>
                <a:gd name="adj2" fmla="val 19699991"/>
                <a:gd name="adj3" fmla="val 1625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  <p:sp>
          <p:nvSpPr>
            <p:cNvPr id="157845" name="Text Box 94"/>
            <p:cNvSpPr txBox="1">
              <a:spLocks noChangeArrowheads="1"/>
            </p:cNvSpPr>
            <p:nvPr/>
          </p:nvSpPr>
          <p:spPr bwMode="auto">
            <a:xfrm>
              <a:off x="576" y="2448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2000">
                  <a:latin typeface="Times New Roman" pitchFamily="18" charset="0"/>
                </a:rPr>
                <a:t>u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7846" name="Text Box 95"/>
            <p:cNvSpPr txBox="1">
              <a:spLocks noChangeArrowheads="1"/>
            </p:cNvSpPr>
            <p:nvPr/>
          </p:nvSpPr>
          <p:spPr bwMode="auto">
            <a:xfrm>
              <a:off x="576" y="3216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2000">
                  <a:latin typeface="Times New Roman" pitchFamily="18" charset="0"/>
                </a:rPr>
                <a:t>x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7847" name="Text Box 96"/>
            <p:cNvSpPr txBox="1">
              <a:spLocks noChangeArrowheads="1"/>
            </p:cNvSpPr>
            <p:nvPr/>
          </p:nvSpPr>
          <p:spPr bwMode="auto">
            <a:xfrm>
              <a:off x="1056" y="2448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2000">
                  <a:latin typeface="Times New Roman" pitchFamily="18" charset="0"/>
                </a:rPr>
                <a:t>v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7848" name="Text Box 97"/>
            <p:cNvSpPr txBox="1">
              <a:spLocks noChangeArrowheads="1"/>
            </p:cNvSpPr>
            <p:nvPr/>
          </p:nvSpPr>
          <p:spPr bwMode="auto">
            <a:xfrm>
              <a:off x="1536" y="2448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2000">
                  <a:latin typeface="Times New Roman" pitchFamily="18" charset="0"/>
                </a:rPr>
                <a:t>w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7849" name="Text Box 98"/>
            <p:cNvSpPr txBox="1">
              <a:spLocks noChangeArrowheads="1"/>
            </p:cNvSpPr>
            <p:nvPr/>
          </p:nvSpPr>
          <p:spPr bwMode="auto">
            <a:xfrm>
              <a:off x="1056" y="3216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2000">
                  <a:latin typeface="Times New Roman" pitchFamily="18" charset="0"/>
                </a:rPr>
                <a:t>y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7850" name="Text Box 99"/>
            <p:cNvSpPr txBox="1">
              <a:spLocks noChangeArrowheads="1"/>
            </p:cNvSpPr>
            <p:nvPr/>
          </p:nvSpPr>
          <p:spPr bwMode="auto">
            <a:xfrm>
              <a:off x="1536" y="3216"/>
              <a:ext cx="2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2000">
                  <a:latin typeface="Times New Roman" pitchFamily="18" charset="0"/>
                </a:rPr>
                <a:t>z</a:t>
              </a:r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157851" name="Text Box 100"/>
            <p:cNvSpPr txBox="1">
              <a:spLocks noChangeArrowheads="1"/>
            </p:cNvSpPr>
            <p:nvPr/>
          </p:nvSpPr>
          <p:spPr bwMode="auto">
            <a:xfrm>
              <a:off x="560" y="2672"/>
              <a:ext cx="44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1600">
                  <a:solidFill>
                    <a:schemeClr val="bg1"/>
                  </a:solidFill>
                  <a:latin typeface="Times New Roman" pitchFamily="18" charset="0"/>
                </a:rPr>
                <a:t>1/8</a:t>
              </a:r>
              <a:endParaRPr lang="en-US" sz="16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7852" name="Text Box 101"/>
            <p:cNvSpPr txBox="1">
              <a:spLocks noChangeArrowheads="1"/>
            </p:cNvSpPr>
            <p:nvPr/>
          </p:nvSpPr>
          <p:spPr bwMode="auto">
            <a:xfrm>
              <a:off x="1008" y="2688"/>
              <a:ext cx="44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1600">
                  <a:solidFill>
                    <a:schemeClr val="bg1"/>
                  </a:solidFill>
                  <a:latin typeface="Times New Roman" pitchFamily="18" charset="0"/>
                </a:rPr>
                <a:t>2/7</a:t>
              </a:r>
              <a:endParaRPr lang="en-US" sz="16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7853" name="Text Box 102"/>
            <p:cNvSpPr txBox="1">
              <a:spLocks noChangeArrowheads="1"/>
            </p:cNvSpPr>
            <p:nvPr/>
          </p:nvSpPr>
          <p:spPr bwMode="auto">
            <a:xfrm>
              <a:off x="1008" y="3072"/>
              <a:ext cx="44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1600">
                  <a:solidFill>
                    <a:schemeClr val="bg1"/>
                  </a:solidFill>
                  <a:latin typeface="Times New Roman" pitchFamily="18" charset="0"/>
                </a:rPr>
                <a:t>3/6</a:t>
              </a:r>
              <a:endParaRPr lang="en-US" sz="16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7854" name="Text Box 103"/>
            <p:cNvSpPr txBox="1">
              <a:spLocks noChangeArrowheads="1"/>
            </p:cNvSpPr>
            <p:nvPr/>
          </p:nvSpPr>
          <p:spPr bwMode="auto">
            <a:xfrm>
              <a:off x="528" y="3072"/>
              <a:ext cx="44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1600">
                  <a:solidFill>
                    <a:schemeClr val="bg1"/>
                  </a:solidFill>
                  <a:latin typeface="Times New Roman" pitchFamily="18" charset="0"/>
                </a:rPr>
                <a:t>4/5</a:t>
              </a:r>
              <a:endParaRPr lang="en-US" sz="1600">
                <a:solidFill>
                  <a:schemeClr val="bg1"/>
                </a:solidFill>
                <a:latin typeface="Times New Roman" pitchFamily="18" charset="0"/>
              </a:endParaRPr>
            </a:p>
          </p:txBody>
        </p:sp>
        <p:sp>
          <p:nvSpPr>
            <p:cNvPr id="157855" name="Text Box 104"/>
            <p:cNvSpPr txBox="1">
              <a:spLocks noChangeArrowheads="1"/>
            </p:cNvSpPr>
            <p:nvPr/>
          </p:nvSpPr>
          <p:spPr bwMode="auto">
            <a:xfrm>
              <a:off x="768" y="2832"/>
              <a:ext cx="44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1600">
                  <a:latin typeface="Times New Roman" pitchFamily="18" charset="0"/>
                </a:rPr>
                <a:t>B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57856" name="Text Box 105"/>
            <p:cNvSpPr txBox="1">
              <a:spLocks noChangeArrowheads="1"/>
            </p:cNvSpPr>
            <p:nvPr/>
          </p:nvSpPr>
          <p:spPr bwMode="auto">
            <a:xfrm>
              <a:off x="432" y="2880"/>
              <a:ext cx="440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da-DK" sz="1600">
                  <a:latin typeface="Times New Roman" pitchFamily="18" charset="0"/>
                </a:rPr>
                <a:t>F</a:t>
              </a:r>
              <a:endParaRPr lang="en-US" sz="1600">
                <a:latin typeface="Times New Roman" pitchFamily="18" charset="0"/>
              </a:endParaRPr>
            </a:p>
          </p:txBody>
        </p:sp>
      </p:grpSp>
      <p:sp>
        <p:nvSpPr>
          <p:cNvPr id="157776" name="Oval 106"/>
          <p:cNvSpPr>
            <a:spLocks noChangeArrowheads="1"/>
          </p:cNvSpPr>
          <p:nvPr/>
        </p:nvSpPr>
        <p:spPr bwMode="auto">
          <a:xfrm>
            <a:off x="3429000" y="4267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77" name="Oval 107"/>
          <p:cNvSpPr>
            <a:spLocks noChangeArrowheads="1"/>
          </p:cNvSpPr>
          <p:nvPr/>
        </p:nvSpPr>
        <p:spPr bwMode="auto">
          <a:xfrm>
            <a:off x="4191000" y="4267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78" name="Oval 108"/>
          <p:cNvSpPr>
            <a:spLocks noChangeArrowheads="1"/>
          </p:cNvSpPr>
          <p:nvPr/>
        </p:nvSpPr>
        <p:spPr bwMode="auto">
          <a:xfrm>
            <a:off x="4953000" y="4267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79" name="Oval 109"/>
          <p:cNvSpPr>
            <a:spLocks noChangeArrowheads="1"/>
          </p:cNvSpPr>
          <p:nvPr/>
        </p:nvSpPr>
        <p:spPr bwMode="auto">
          <a:xfrm>
            <a:off x="3429000" y="4876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80" name="Oval 110"/>
          <p:cNvSpPr>
            <a:spLocks noChangeArrowheads="1"/>
          </p:cNvSpPr>
          <p:nvPr/>
        </p:nvSpPr>
        <p:spPr bwMode="auto">
          <a:xfrm>
            <a:off x="4191000" y="4876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781" name="Oval 111"/>
          <p:cNvSpPr>
            <a:spLocks noChangeArrowheads="1"/>
          </p:cNvSpPr>
          <p:nvPr/>
        </p:nvSpPr>
        <p:spPr bwMode="auto">
          <a:xfrm>
            <a:off x="4953000" y="4876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7782" name="AutoShape 112"/>
          <p:cNvCxnSpPr>
            <a:cxnSpLocks noChangeShapeType="1"/>
            <a:stCxn id="157776" idx="6"/>
            <a:endCxn id="157777" idx="2"/>
          </p:cNvCxnSpPr>
          <p:nvPr/>
        </p:nvCxnSpPr>
        <p:spPr bwMode="auto">
          <a:xfrm>
            <a:off x="3886200" y="4419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83" name="AutoShape 113"/>
          <p:cNvCxnSpPr>
            <a:cxnSpLocks noChangeShapeType="1"/>
            <a:stCxn id="157776" idx="4"/>
            <a:endCxn id="157779" idx="0"/>
          </p:cNvCxnSpPr>
          <p:nvPr/>
        </p:nvCxnSpPr>
        <p:spPr bwMode="auto">
          <a:xfrm>
            <a:off x="3657600" y="4572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784" name="AutoShape 114"/>
          <p:cNvCxnSpPr>
            <a:cxnSpLocks noChangeShapeType="1"/>
            <a:stCxn id="157779" idx="7"/>
            <a:endCxn id="157777" idx="3"/>
          </p:cNvCxnSpPr>
          <p:nvPr/>
        </p:nvCxnSpPr>
        <p:spPr bwMode="auto">
          <a:xfrm flipV="1">
            <a:off x="3819525" y="4527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785" name="AutoShape 115"/>
          <p:cNvCxnSpPr>
            <a:cxnSpLocks noChangeShapeType="1"/>
            <a:stCxn id="157780" idx="2"/>
            <a:endCxn id="157779" idx="6"/>
          </p:cNvCxnSpPr>
          <p:nvPr/>
        </p:nvCxnSpPr>
        <p:spPr bwMode="auto">
          <a:xfrm flipH="1">
            <a:off x="3886200" y="5029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86" name="AutoShape 116"/>
          <p:cNvCxnSpPr>
            <a:cxnSpLocks noChangeShapeType="1"/>
            <a:stCxn id="157778" idx="3"/>
            <a:endCxn id="157780" idx="7"/>
          </p:cNvCxnSpPr>
          <p:nvPr/>
        </p:nvCxnSpPr>
        <p:spPr bwMode="auto">
          <a:xfrm flipH="1">
            <a:off x="4581525" y="4527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87" name="AutoShape 117"/>
          <p:cNvCxnSpPr>
            <a:cxnSpLocks noChangeShapeType="1"/>
            <a:stCxn id="157777" idx="4"/>
            <a:endCxn id="157780" idx="0"/>
          </p:cNvCxnSpPr>
          <p:nvPr/>
        </p:nvCxnSpPr>
        <p:spPr bwMode="auto">
          <a:xfrm>
            <a:off x="4419600" y="4572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788" name="AutoShape 118"/>
          <p:cNvCxnSpPr>
            <a:cxnSpLocks noChangeShapeType="1"/>
            <a:endCxn id="157781" idx="0"/>
          </p:cNvCxnSpPr>
          <p:nvPr/>
        </p:nvCxnSpPr>
        <p:spPr bwMode="auto">
          <a:xfrm>
            <a:off x="5181600" y="4572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789" name="AutoShape 119"/>
          <p:cNvCxnSpPr>
            <a:cxnSpLocks noChangeShapeType="1"/>
            <a:stCxn id="157781" idx="7"/>
            <a:endCxn id="157781" idx="5"/>
          </p:cNvCxnSpPr>
          <p:nvPr/>
        </p:nvCxnSpPr>
        <p:spPr bwMode="auto">
          <a:xfrm rot="5400000" flipV="1">
            <a:off x="5236369" y="5028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7790" name="Text Box 120"/>
          <p:cNvSpPr txBox="1">
            <a:spLocks noChangeArrowheads="1"/>
          </p:cNvSpPr>
          <p:nvPr/>
        </p:nvSpPr>
        <p:spPr bwMode="auto">
          <a:xfrm>
            <a:off x="3505200" y="3886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91" name="Text Box 121"/>
          <p:cNvSpPr txBox="1">
            <a:spLocks noChangeArrowheads="1"/>
          </p:cNvSpPr>
          <p:nvPr/>
        </p:nvSpPr>
        <p:spPr bwMode="auto">
          <a:xfrm>
            <a:off x="3505200" y="5105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92" name="Text Box 122"/>
          <p:cNvSpPr txBox="1">
            <a:spLocks noChangeArrowheads="1"/>
          </p:cNvSpPr>
          <p:nvPr/>
        </p:nvSpPr>
        <p:spPr bwMode="auto">
          <a:xfrm>
            <a:off x="4267200" y="3886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93" name="Text Box 123"/>
          <p:cNvSpPr txBox="1">
            <a:spLocks noChangeArrowheads="1"/>
          </p:cNvSpPr>
          <p:nvPr/>
        </p:nvSpPr>
        <p:spPr bwMode="auto">
          <a:xfrm>
            <a:off x="5029200" y="3886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94" name="Text Box 124"/>
          <p:cNvSpPr txBox="1">
            <a:spLocks noChangeArrowheads="1"/>
          </p:cNvSpPr>
          <p:nvPr/>
        </p:nvSpPr>
        <p:spPr bwMode="auto">
          <a:xfrm>
            <a:off x="4267200" y="5105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95" name="Text Box 125"/>
          <p:cNvSpPr txBox="1">
            <a:spLocks noChangeArrowheads="1"/>
          </p:cNvSpPr>
          <p:nvPr/>
        </p:nvSpPr>
        <p:spPr bwMode="auto">
          <a:xfrm>
            <a:off x="5029200" y="5105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796" name="Text Box 126"/>
          <p:cNvSpPr txBox="1">
            <a:spLocks noChangeArrowheads="1"/>
          </p:cNvSpPr>
          <p:nvPr/>
        </p:nvSpPr>
        <p:spPr bwMode="auto">
          <a:xfrm>
            <a:off x="3479800" y="4241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1/8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97" name="Text Box 127"/>
          <p:cNvSpPr txBox="1">
            <a:spLocks noChangeArrowheads="1"/>
          </p:cNvSpPr>
          <p:nvPr/>
        </p:nvSpPr>
        <p:spPr bwMode="auto">
          <a:xfrm>
            <a:off x="4191000" y="4267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98" name="Text Box 128"/>
          <p:cNvSpPr txBox="1">
            <a:spLocks noChangeArrowheads="1"/>
          </p:cNvSpPr>
          <p:nvPr/>
        </p:nvSpPr>
        <p:spPr bwMode="auto">
          <a:xfrm>
            <a:off x="4191000" y="4876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799" name="Text Box 129"/>
          <p:cNvSpPr txBox="1">
            <a:spLocks noChangeArrowheads="1"/>
          </p:cNvSpPr>
          <p:nvPr/>
        </p:nvSpPr>
        <p:spPr bwMode="auto">
          <a:xfrm>
            <a:off x="3429000" y="4876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800" name="Text Box 130"/>
          <p:cNvSpPr txBox="1">
            <a:spLocks noChangeArrowheads="1"/>
          </p:cNvSpPr>
          <p:nvPr/>
        </p:nvSpPr>
        <p:spPr bwMode="auto">
          <a:xfrm>
            <a:off x="3810000" y="449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801" name="Text Box 131"/>
          <p:cNvSpPr txBox="1">
            <a:spLocks noChangeArrowheads="1"/>
          </p:cNvSpPr>
          <p:nvPr/>
        </p:nvSpPr>
        <p:spPr bwMode="auto">
          <a:xfrm>
            <a:off x="3276600" y="4572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802" name="Text Box 132"/>
          <p:cNvSpPr txBox="1">
            <a:spLocks noChangeArrowheads="1"/>
          </p:cNvSpPr>
          <p:nvPr/>
        </p:nvSpPr>
        <p:spPr bwMode="auto">
          <a:xfrm>
            <a:off x="4953000" y="4267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9/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803" name="Oval 133"/>
          <p:cNvSpPr>
            <a:spLocks noChangeArrowheads="1"/>
          </p:cNvSpPr>
          <p:nvPr/>
        </p:nvSpPr>
        <p:spPr bwMode="auto">
          <a:xfrm>
            <a:off x="6172200" y="4267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804" name="Oval 134"/>
          <p:cNvSpPr>
            <a:spLocks noChangeArrowheads="1"/>
          </p:cNvSpPr>
          <p:nvPr/>
        </p:nvSpPr>
        <p:spPr bwMode="auto">
          <a:xfrm>
            <a:off x="6934200" y="42672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805" name="Oval 135"/>
          <p:cNvSpPr>
            <a:spLocks noChangeArrowheads="1"/>
          </p:cNvSpPr>
          <p:nvPr/>
        </p:nvSpPr>
        <p:spPr bwMode="auto">
          <a:xfrm>
            <a:off x="7696200" y="4267200"/>
            <a:ext cx="457200" cy="304800"/>
          </a:xfrm>
          <a:prstGeom prst="ellipse">
            <a:avLst/>
          </a:prstGeom>
          <a:solidFill>
            <a:srgbClr val="96969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806" name="Oval 136"/>
          <p:cNvSpPr>
            <a:spLocks noChangeArrowheads="1"/>
          </p:cNvSpPr>
          <p:nvPr/>
        </p:nvSpPr>
        <p:spPr bwMode="auto">
          <a:xfrm>
            <a:off x="6172200" y="4876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807" name="Oval 137"/>
          <p:cNvSpPr>
            <a:spLocks noChangeArrowheads="1"/>
          </p:cNvSpPr>
          <p:nvPr/>
        </p:nvSpPr>
        <p:spPr bwMode="auto">
          <a:xfrm>
            <a:off x="6934200" y="4876800"/>
            <a:ext cx="457200" cy="304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sp>
        <p:nvSpPr>
          <p:cNvPr id="157808" name="Oval 138"/>
          <p:cNvSpPr>
            <a:spLocks noChangeArrowheads="1"/>
          </p:cNvSpPr>
          <p:nvPr/>
        </p:nvSpPr>
        <p:spPr bwMode="auto">
          <a:xfrm>
            <a:off x="7696200" y="4876800"/>
            <a:ext cx="4572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IN"/>
          </a:p>
        </p:txBody>
      </p:sp>
      <p:cxnSp>
        <p:nvCxnSpPr>
          <p:cNvPr id="157809" name="AutoShape 139"/>
          <p:cNvCxnSpPr>
            <a:cxnSpLocks noChangeShapeType="1"/>
            <a:stCxn id="157803" idx="6"/>
            <a:endCxn id="157804" idx="2"/>
          </p:cNvCxnSpPr>
          <p:nvPr/>
        </p:nvCxnSpPr>
        <p:spPr bwMode="auto">
          <a:xfrm>
            <a:off x="6629400" y="44196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810" name="AutoShape 140"/>
          <p:cNvCxnSpPr>
            <a:cxnSpLocks noChangeShapeType="1"/>
            <a:stCxn id="157803" idx="4"/>
            <a:endCxn id="157806" idx="0"/>
          </p:cNvCxnSpPr>
          <p:nvPr/>
        </p:nvCxnSpPr>
        <p:spPr bwMode="auto">
          <a:xfrm>
            <a:off x="6400800" y="4572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811" name="AutoShape 141"/>
          <p:cNvCxnSpPr>
            <a:cxnSpLocks noChangeShapeType="1"/>
            <a:stCxn id="157806" idx="7"/>
            <a:endCxn id="157804" idx="3"/>
          </p:cNvCxnSpPr>
          <p:nvPr/>
        </p:nvCxnSpPr>
        <p:spPr bwMode="auto">
          <a:xfrm flipV="1">
            <a:off x="6562725" y="4527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812" name="AutoShape 142"/>
          <p:cNvCxnSpPr>
            <a:cxnSpLocks noChangeShapeType="1"/>
            <a:stCxn id="157807" idx="2"/>
            <a:endCxn id="157806" idx="6"/>
          </p:cNvCxnSpPr>
          <p:nvPr/>
        </p:nvCxnSpPr>
        <p:spPr bwMode="auto">
          <a:xfrm flipH="1">
            <a:off x="6629400" y="5029200"/>
            <a:ext cx="304800" cy="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813" name="AutoShape 143"/>
          <p:cNvCxnSpPr>
            <a:cxnSpLocks noChangeShapeType="1"/>
            <a:stCxn id="157805" idx="3"/>
            <a:endCxn id="157807" idx="7"/>
          </p:cNvCxnSpPr>
          <p:nvPr/>
        </p:nvCxnSpPr>
        <p:spPr bwMode="auto">
          <a:xfrm flipH="1">
            <a:off x="7324725" y="4527550"/>
            <a:ext cx="438150" cy="3937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</p:cxnSp>
      <p:cxnSp>
        <p:nvCxnSpPr>
          <p:cNvPr id="157814" name="AutoShape 144"/>
          <p:cNvCxnSpPr>
            <a:cxnSpLocks noChangeShapeType="1"/>
            <a:stCxn id="157804" idx="4"/>
            <a:endCxn id="157807" idx="0"/>
          </p:cNvCxnSpPr>
          <p:nvPr/>
        </p:nvCxnSpPr>
        <p:spPr bwMode="auto">
          <a:xfrm>
            <a:off x="7162800" y="4572000"/>
            <a:ext cx="0" cy="304800"/>
          </a:xfrm>
          <a:prstGeom prst="straightConnector1">
            <a:avLst/>
          </a:prstGeom>
          <a:noFill/>
          <a:ln w="63500">
            <a:solidFill>
              <a:schemeClr val="bg2"/>
            </a:solidFill>
            <a:round/>
            <a:headEnd type="none" w="sm" len="sm"/>
            <a:tailEnd type="triangle" w="sm" len="sm"/>
          </a:ln>
        </p:spPr>
      </p:cxnSp>
      <p:cxnSp>
        <p:nvCxnSpPr>
          <p:cNvPr id="157815" name="AutoShape 145"/>
          <p:cNvCxnSpPr>
            <a:cxnSpLocks noChangeShapeType="1"/>
            <a:endCxn id="157808" idx="0"/>
          </p:cNvCxnSpPr>
          <p:nvPr/>
        </p:nvCxnSpPr>
        <p:spPr bwMode="auto">
          <a:xfrm>
            <a:off x="7924800" y="4572000"/>
            <a:ext cx="0" cy="304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cxnSp>
        <p:nvCxnSpPr>
          <p:cNvPr id="157816" name="AutoShape 146"/>
          <p:cNvCxnSpPr>
            <a:cxnSpLocks noChangeShapeType="1"/>
            <a:stCxn id="157808" idx="7"/>
            <a:endCxn id="157808" idx="5"/>
          </p:cNvCxnSpPr>
          <p:nvPr/>
        </p:nvCxnSpPr>
        <p:spPr bwMode="auto">
          <a:xfrm rot="5400000" flipV="1">
            <a:off x="7979569" y="5028406"/>
            <a:ext cx="215900" cy="1588"/>
          </a:xfrm>
          <a:prstGeom prst="curvedConnector5">
            <a:avLst>
              <a:gd name="adj1" fmla="val -38236"/>
              <a:gd name="adj2" fmla="val 19699991"/>
              <a:gd name="adj3" fmla="val 162500"/>
            </a:avLst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</p:spPr>
      </p:cxnSp>
      <p:sp>
        <p:nvSpPr>
          <p:cNvPr id="157817" name="Text Box 147"/>
          <p:cNvSpPr txBox="1">
            <a:spLocks noChangeArrowheads="1"/>
          </p:cNvSpPr>
          <p:nvPr/>
        </p:nvSpPr>
        <p:spPr bwMode="auto">
          <a:xfrm>
            <a:off x="6248400" y="3886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u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818" name="Text Box 148"/>
          <p:cNvSpPr txBox="1">
            <a:spLocks noChangeArrowheads="1"/>
          </p:cNvSpPr>
          <p:nvPr/>
        </p:nvSpPr>
        <p:spPr bwMode="auto">
          <a:xfrm>
            <a:off x="6248400" y="5105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x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819" name="Text Box 149"/>
          <p:cNvSpPr txBox="1">
            <a:spLocks noChangeArrowheads="1"/>
          </p:cNvSpPr>
          <p:nvPr/>
        </p:nvSpPr>
        <p:spPr bwMode="auto">
          <a:xfrm>
            <a:off x="7010400" y="3886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v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820" name="Text Box 150"/>
          <p:cNvSpPr txBox="1">
            <a:spLocks noChangeArrowheads="1"/>
          </p:cNvSpPr>
          <p:nvPr/>
        </p:nvSpPr>
        <p:spPr bwMode="auto">
          <a:xfrm>
            <a:off x="7772400" y="38862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w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821" name="Text Box 151"/>
          <p:cNvSpPr txBox="1">
            <a:spLocks noChangeArrowheads="1"/>
          </p:cNvSpPr>
          <p:nvPr/>
        </p:nvSpPr>
        <p:spPr bwMode="auto">
          <a:xfrm>
            <a:off x="7010400" y="5105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y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822" name="Text Box 152"/>
          <p:cNvSpPr txBox="1">
            <a:spLocks noChangeArrowheads="1"/>
          </p:cNvSpPr>
          <p:nvPr/>
        </p:nvSpPr>
        <p:spPr bwMode="auto">
          <a:xfrm>
            <a:off x="7772400" y="5105400"/>
            <a:ext cx="3810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2000">
                <a:latin typeface="Times New Roman" pitchFamily="18" charset="0"/>
              </a:rPr>
              <a:t>z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57823" name="Text Box 153"/>
          <p:cNvSpPr txBox="1">
            <a:spLocks noChangeArrowheads="1"/>
          </p:cNvSpPr>
          <p:nvPr/>
        </p:nvSpPr>
        <p:spPr bwMode="auto">
          <a:xfrm>
            <a:off x="6223000" y="4241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1/8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824" name="Text Box 154"/>
          <p:cNvSpPr txBox="1">
            <a:spLocks noChangeArrowheads="1"/>
          </p:cNvSpPr>
          <p:nvPr/>
        </p:nvSpPr>
        <p:spPr bwMode="auto">
          <a:xfrm>
            <a:off x="6934200" y="4267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2/7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825" name="Text Box 155"/>
          <p:cNvSpPr txBox="1">
            <a:spLocks noChangeArrowheads="1"/>
          </p:cNvSpPr>
          <p:nvPr/>
        </p:nvSpPr>
        <p:spPr bwMode="auto">
          <a:xfrm>
            <a:off x="6934200" y="4876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3/6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826" name="Text Box 156"/>
          <p:cNvSpPr txBox="1">
            <a:spLocks noChangeArrowheads="1"/>
          </p:cNvSpPr>
          <p:nvPr/>
        </p:nvSpPr>
        <p:spPr bwMode="auto">
          <a:xfrm>
            <a:off x="6172200" y="4876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solidFill>
                  <a:schemeClr val="bg1"/>
                </a:solidFill>
                <a:latin typeface="Times New Roman" pitchFamily="18" charset="0"/>
              </a:rPr>
              <a:t>4/5</a:t>
            </a:r>
            <a:endParaRPr lang="en-US" sz="16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7827" name="Text Box 157"/>
          <p:cNvSpPr txBox="1">
            <a:spLocks noChangeArrowheads="1"/>
          </p:cNvSpPr>
          <p:nvPr/>
        </p:nvSpPr>
        <p:spPr bwMode="auto">
          <a:xfrm>
            <a:off x="6553200" y="44958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B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828" name="Text Box 158"/>
          <p:cNvSpPr txBox="1">
            <a:spLocks noChangeArrowheads="1"/>
          </p:cNvSpPr>
          <p:nvPr/>
        </p:nvSpPr>
        <p:spPr bwMode="auto">
          <a:xfrm>
            <a:off x="6019800" y="45720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F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829" name="Text Box 159"/>
          <p:cNvSpPr txBox="1">
            <a:spLocks noChangeArrowheads="1"/>
          </p:cNvSpPr>
          <p:nvPr/>
        </p:nvSpPr>
        <p:spPr bwMode="auto">
          <a:xfrm>
            <a:off x="7696200" y="42672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9/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57830" name="Text Box 160"/>
          <p:cNvSpPr txBox="1">
            <a:spLocks noChangeArrowheads="1"/>
          </p:cNvSpPr>
          <p:nvPr/>
        </p:nvSpPr>
        <p:spPr bwMode="auto">
          <a:xfrm>
            <a:off x="7391400" y="4419600"/>
            <a:ext cx="698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a-DK" sz="1600">
                <a:latin typeface="Times New Roman" pitchFamily="18" charset="0"/>
              </a:rPr>
              <a:t>C</a:t>
            </a:r>
            <a:endParaRPr lang="en-US" sz="1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1649</Words>
  <Application>Microsoft Macintosh PowerPoint</Application>
  <PresentationFormat>On-screen Show (4:3)</PresentationFormat>
  <Paragraphs>324</Paragraphs>
  <Slides>24</Slides>
  <Notes>0</Notes>
  <HiddenSlides>1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Office Theme</vt:lpstr>
      <vt:lpstr>Photo Editor Photo</vt:lpstr>
      <vt:lpstr>Equation</vt:lpstr>
      <vt:lpstr>More Graphs</vt:lpstr>
      <vt:lpstr>Some Terminology for Graph Search</vt:lpstr>
      <vt:lpstr>BFS Running Time</vt:lpstr>
      <vt:lpstr>BFS Properties</vt:lpstr>
      <vt:lpstr>Breadth First Tree</vt:lpstr>
      <vt:lpstr>DFS For Directed Graphs</vt:lpstr>
      <vt:lpstr>DFS Edge Classification</vt:lpstr>
      <vt:lpstr>DFS Example</vt:lpstr>
      <vt:lpstr>DFS Example (2)</vt:lpstr>
      <vt:lpstr>DFS Example (3)</vt:lpstr>
      <vt:lpstr>DFS Edge Classification</vt:lpstr>
      <vt:lpstr>DFS Edge Classification (2)</vt:lpstr>
      <vt:lpstr>DFS Edge Classification (3)</vt:lpstr>
      <vt:lpstr>DFS Algorithm</vt:lpstr>
      <vt:lpstr>DFS Timestamping</vt:lpstr>
      <vt:lpstr>DFS Timestamping</vt:lpstr>
      <vt:lpstr>DFS Parenthesis Theorem</vt:lpstr>
      <vt:lpstr>DFS Parenthesis Theorem (2)</vt:lpstr>
      <vt:lpstr>Directed Acyclic Graphs</vt:lpstr>
      <vt:lpstr>DAG Theorem</vt:lpstr>
      <vt:lpstr>Recall : Topological Sort</vt:lpstr>
      <vt:lpstr>Topological Sort of DAG</vt:lpstr>
      <vt:lpstr>Topological Sort Correctness</vt:lpstr>
      <vt:lpstr>Topological Sort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Graphs</dc:title>
  <dc:creator>Shweta Agrawal</dc:creator>
  <cp:lastModifiedBy>Shweta Agrawal</cp:lastModifiedBy>
  <cp:revision>20</cp:revision>
  <dcterms:created xsi:type="dcterms:W3CDTF">2014-11-11T04:35:22Z</dcterms:created>
  <dcterms:modified xsi:type="dcterms:W3CDTF">2014-11-11T04:42:12Z</dcterms:modified>
</cp:coreProperties>
</file>