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slides/slide92.xml" ContentType="application/vnd.openxmlformats-officedocument.presentationml.slide+xml"/>
  <Default Extension="wmf" ContentType="image/x-wmf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93.xml" ContentType="application/vnd.openxmlformats-officedocument.presentationml.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slides/slide71.xml" ContentType="application/vnd.openxmlformats-officedocument.presentationml.slide+xml"/>
  <Override PartName="/ppt/slides/slide90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docProps/app.xml" ContentType="application/vnd.openxmlformats-officedocument.extended-properties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embeddings/oleObject1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304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285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05" r:id="rId69"/>
    <p:sldId id="331" r:id="rId70"/>
    <p:sldId id="332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364" r:id="rId92"/>
    <p:sldId id="365" r:id="rId93"/>
    <p:sldId id="366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06142-F27C-D240-A4D7-562789A1FBDB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0284A-DC87-9547-B028-82582DDC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DA137-3EFF-7A46-81AD-60794AA07284}" type="slidenum">
              <a:rPr lang="en-US"/>
              <a:pPr/>
              <a:t>93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9193" tIns="44598" rIns="89193" bIns="44598"/>
          <a:lstStyle/>
          <a:p>
            <a:r>
              <a:rPr lang="en-US" dirty="0"/>
              <a:t>Why use a queue?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5269-747E-AF47-9CF3-1AF2E65CA882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5DC2-F680-6F4A-B996-5663E689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ourses.cs.washington.edu/courses/cse37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Graphs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COL 106</a:t>
            </a:r>
          </a:p>
          <a:p>
            <a:r>
              <a:rPr lang="en-US" sz="2300" dirty="0" smtClean="0"/>
              <a:t>Slide Courtesy : </a:t>
            </a:r>
            <a:r>
              <a:rPr lang="en-US" sz="2300" dirty="0" smtClean="0">
                <a:hlinkClick r:id="rId2"/>
              </a:rPr>
              <a:t>http://courses.cs.washington.edu/courses/cse373</a:t>
            </a:r>
            <a:r>
              <a:rPr lang="en-US" sz="2300" dirty="0" smtClean="0">
                <a:hlinkClick r:id="rId2"/>
              </a:rPr>
              <a:t>/</a:t>
            </a:r>
            <a:endParaRPr lang="en-US" sz="2300" dirty="0" smtClean="0"/>
          </a:p>
          <a:p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Douglas 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W. 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Harder, U Waterloo</a:t>
            </a:r>
            <a:endParaRPr lang="en-US" sz="2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BA5D-C952-1043-BCE4-E133D3039372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Program statements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 flipV="1">
            <a:off x="6448425" y="3159125"/>
            <a:ext cx="973138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7307263" y="3159125"/>
            <a:ext cx="1143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 flipV="1">
            <a:off x="6448425" y="3159125"/>
            <a:ext cx="858838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V="1">
            <a:off x="6448425" y="3159125"/>
            <a:ext cx="1588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5705475" y="2700338"/>
            <a:ext cx="342900" cy="514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 flipV="1">
            <a:off x="6048375" y="2700338"/>
            <a:ext cx="400050" cy="45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7421563" y="2700338"/>
            <a:ext cx="457200" cy="45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 flipV="1">
            <a:off x="7878763" y="2700338"/>
            <a:ext cx="457200" cy="45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6048375" y="2128838"/>
            <a:ext cx="1588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V="1">
            <a:off x="7878763" y="2128838"/>
            <a:ext cx="1587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2498725"/>
            <a:ext cx="109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-101" charset="0"/>
              </a:rPr>
              <a:t>x1=q+y*z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1143000" y="2773363"/>
            <a:ext cx="109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-101" charset="0"/>
              </a:rPr>
              <a:t>x2=y*z-q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 flipV="1">
            <a:off x="6734175" y="5105400"/>
            <a:ext cx="573088" cy="514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V="1">
            <a:off x="6219825" y="5105400"/>
            <a:ext cx="514350" cy="514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V="1">
            <a:off x="5705475" y="4703763"/>
            <a:ext cx="400050" cy="401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H="1" flipV="1">
            <a:off x="6105525" y="4703763"/>
            <a:ext cx="628650" cy="401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 flipV="1">
            <a:off x="6734175" y="4703763"/>
            <a:ext cx="573088" cy="401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 flipH="1" flipV="1">
            <a:off x="7307263" y="4703763"/>
            <a:ext cx="512762" cy="45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V="1">
            <a:off x="6105525" y="4244975"/>
            <a:ext cx="1588" cy="45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V="1">
            <a:off x="7307263" y="4244975"/>
            <a:ext cx="1587" cy="45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5075238" y="3960813"/>
            <a:ext cx="3432175" cy="158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4314825" y="290671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Naive: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4200525" y="4273550"/>
            <a:ext cx="87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common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3606800" y="4548188"/>
            <a:ext cx="147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subexpression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3973513" y="4822825"/>
            <a:ext cx="110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eliminated: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72" name="Freeform 28"/>
          <p:cNvSpPr>
            <a:spLocks/>
          </p:cNvSpPr>
          <p:nvPr/>
        </p:nvSpPr>
        <p:spPr bwMode="auto">
          <a:xfrm>
            <a:off x="6276975" y="3560763"/>
            <a:ext cx="342900" cy="341312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2" y="175"/>
              </a:cxn>
              <a:cxn ang="0">
                <a:pos x="14" y="137"/>
              </a:cxn>
              <a:cxn ang="0">
                <a:pos x="31" y="100"/>
              </a:cxn>
              <a:cxn ang="0">
                <a:pos x="56" y="70"/>
              </a:cxn>
              <a:cxn ang="0">
                <a:pos x="85" y="43"/>
              </a:cxn>
              <a:cxn ang="0">
                <a:pos x="120" y="22"/>
              </a:cxn>
              <a:cxn ang="0">
                <a:pos x="156" y="6"/>
              </a:cxn>
              <a:cxn ang="0">
                <a:pos x="196" y="0"/>
              </a:cxn>
              <a:cxn ang="0">
                <a:pos x="235" y="0"/>
              </a:cxn>
              <a:cxn ang="0">
                <a:pos x="275" y="6"/>
              </a:cxn>
              <a:cxn ang="0">
                <a:pos x="312" y="22"/>
              </a:cxn>
              <a:cxn ang="0">
                <a:pos x="346" y="43"/>
              </a:cxn>
              <a:cxn ang="0">
                <a:pos x="375" y="70"/>
              </a:cxn>
              <a:cxn ang="0">
                <a:pos x="400" y="100"/>
              </a:cxn>
              <a:cxn ang="0">
                <a:pos x="417" y="137"/>
              </a:cxn>
              <a:cxn ang="0">
                <a:pos x="429" y="175"/>
              </a:cxn>
              <a:cxn ang="0">
                <a:pos x="433" y="216"/>
              </a:cxn>
              <a:cxn ang="0">
                <a:pos x="429" y="254"/>
              </a:cxn>
              <a:cxn ang="0">
                <a:pos x="417" y="293"/>
              </a:cxn>
              <a:cxn ang="0">
                <a:pos x="400" y="329"/>
              </a:cxn>
              <a:cxn ang="0">
                <a:pos x="375" y="360"/>
              </a:cxn>
              <a:cxn ang="0">
                <a:pos x="346" y="387"/>
              </a:cxn>
              <a:cxn ang="0">
                <a:pos x="312" y="408"/>
              </a:cxn>
              <a:cxn ang="0">
                <a:pos x="275" y="424"/>
              </a:cxn>
              <a:cxn ang="0">
                <a:pos x="235" y="431"/>
              </a:cxn>
              <a:cxn ang="0">
                <a:pos x="196" y="431"/>
              </a:cxn>
              <a:cxn ang="0">
                <a:pos x="156" y="424"/>
              </a:cxn>
              <a:cxn ang="0">
                <a:pos x="120" y="408"/>
              </a:cxn>
              <a:cxn ang="0">
                <a:pos x="85" y="387"/>
              </a:cxn>
              <a:cxn ang="0">
                <a:pos x="56" y="360"/>
              </a:cxn>
              <a:cxn ang="0">
                <a:pos x="31" y="329"/>
              </a:cxn>
              <a:cxn ang="0">
                <a:pos x="14" y="293"/>
              </a:cxn>
              <a:cxn ang="0">
                <a:pos x="2" y="254"/>
              </a:cxn>
              <a:cxn ang="0">
                <a:pos x="0" y="216"/>
              </a:cxn>
            </a:cxnLst>
            <a:rect l="0" t="0" r="r" b="b"/>
            <a:pathLst>
              <a:path w="433" h="431">
                <a:moveTo>
                  <a:pt x="0" y="216"/>
                </a:moveTo>
                <a:lnTo>
                  <a:pt x="2" y="175"/>
                </a:lnTo>
                <a:lnTo>
                  <a:pt x="14" y="137"/>
                </a:lnTo>
                <a:lnTo>
                  <a:pt x="31" y="100"/>
                </a:lnTo>
                <a:lnTo>
                  <a:pt x="56" y="70"/>
                </a:lnTo>
                <a:lnTo>
                  <a:pt x="85" y="43"/>
                </a:lnTo>
                <a:lnTo>
                  <a:pt x="120" y="22"/>
                </a:lnTo>
                <a:lnTo>
                  <a:pt x="156" y="6"/>
                </a:lnTo>
                <a:lnTo>
                  <a:pt x="196" y="0"/>
                </a:lnTo>
                <a:lnTo>
                  <a:pt x="235" y="0"/>
                </a:lnTo>
                <a:lnTo>
                  <a:pt x="275" y="6"/>
                </a:lnTo>
                <a:lnTo>
                  <a:pt x="312" y="22"/>
                </a:lnTo>
                <a:lnTo>
                  <a:pt x="346" y="43"/>
                </a:lnTo>
                <a:lnTo>
                  <a:pt x="375" y="70"/>
                </a:lnTo>
                <a:lnTo>
                  <a:pt x="400" y="100"/>
                </a:lnTo>
                <a:lnTo>
                  <a:pt x="417" y="137"/>
                </a:lnTo>
                <a:lnTo>
                  <a:pt x="429" y="175"/>
                </a:lnTo>
                <a:lnTo>
                  <a:pt x="433" y="216"/>
                </a:lnTo>
                <a:lnTo>
                  <a:pt x="429" y="254"/>
                </a:lnTo>
                <a:lnTo>
                  <a:pt x="417" y="293"/>
                </a:lnTo>
                <a:lnTo>
                  <a:pt x="400" y="329"/>
                </a:lnTo>
                <a:lnTo>
                  <a:pt x="375" y="360"/>
                </a:lnTo>
                <a:lnTo>
                  <a:pt x="346" y="387"/>
                </a:lnTo>
                <a:lnTo>
                  <a:pt x="312" y="408"/>
                </a:lnTo>
                <a:lnTo>
                  <a:pt x="275" y="424"/>
                </a:lnTo>
                <a:lnTo>
                  <a:pt x="235" y="431"/>
                </a:lnTo>
                <a:lnTo>
                  <a:pt x="196" y="431"/>
                </a:lnTo>
                <a:lnTo>
                  <a:pt x="156" y="424"/>
                </a:lnTo>
                <a:lnTo>
                  <a:pt x="120" y="408"/>
                </a:lnTo>
                <a:lnTo>
                  <a:pt x="85" y="387"/>
                </a:lnTo>
                <a:lnTo>
                  <a:pt x="56" y="360"/>
                </a:lnTo>
                <a:lnTo>
                  <a:pt x="31" y="329"/>
                </a:lnTo>
                <a:lnTo>
                  <a:pt x="14" y="293"/>
                </a:lnTo>
                <a:lnTo>
                  <a:pt x="2" y="254"/>
                </a:lnTo>
                <a:lnTo>
                  <a:pt x="0" y="2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6391275" y="359410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y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74" name="Freeform 30"/>
          <p:cNvSpPr>
            <a:spLocks/>
          </p:cNvSpPr>
          <p:nvPr/>
        </p:nvSpPr>
        <p:spPr bwMode="auto">
          <a:xfrm>
            <a:off x="7134225" y="3560763"/>
            <a:ext cx="342900" cy="341312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4" y="175"/>
              </a:cxn>
              <a:cxn ang="0">
                <a:pos x="16" y="137"/>
              </a:cxn>
              <a:cxn ang="0">
                <a:pos x="33" y="100"/>
              </a:cxn>
              <a:cxn ang="0">
                <a:pos x="56" y="70"/>
              </a:cxn>
              <a:cxn ang="0">
                <a:pos x="87" y="43"/>
              </a:cxn>
              <a:cxn ang="0">
                <a:pos x="119" y="22"/>
              </a:cxn>
              <a:cxn ang="0">
                <a:pos x="158" y="6"/>
              </a:cxn>
              <a:cxn ang="0">
                <a:pos x="196" y="0"/>
              </a:cxn>
              <a:cxn ang="0">
                <a:pos x="237" y="0"/>
              </a:cxn>
              <a:cxn ang="0">
                <a:pos x="275" y="6"/>
              </a:cxn>
              <a:cxn ang="0">
                <a:pos x="314" y="22"/>
              </a:cxn>
              <a:cxn ang="0">
                <a:pos x="346" y="43"/>
              </a:cxn>
              <a:cxn ang="0">
                <a:pos x="377" y="70"/>
              </a:cxn>
              <a:cxn ang="0">
                <a:pos x="400" y="100"/>
              </a:cxn>
              <a:cxn ang="0">
                <a:pos x="417" y="137"/>
              </a:cxn>
              <a:cxn ang="0">
                <a:pos x="429" y="175"/>
              </a:cxn>
              <a:cxn ang="0">
                <a:pos x="433" y="216"/>
              </a:cxn>
              <a:cxn ang="0">
                <a:pos x="429" y="254"/>
              </a:cxn>
              <a:cxn ang="0">
                <a:pos x="417" y="293"/>
              </a:cxn>
              <a:cxn ang="0">
                <a:pos x="400" y="329"/>
              </a:cxn>
              <a:cxn ang="0">
                <a:pos x="377" y="360"/>
              </a:cxn>
              <a:cxn ang="0">
                <a:pos x="346" y="387"/>
              </a:cxn>
              <a:cxn ang="0">
                <a:pos x="314" y="408"/>
              </a:cxn>
              <a:cxn ang="0">
                <a:pos x="275" y="424"/>
              </a:cxn>
              <a:cxn ang="0">
                <a:pos x="237" y="431"/>
              </a:cxn>
              <a:cxn ang="0">
                <a:pos x="196" y="431"/>
              </a:cxn>
              <a:cxn ang="0">
                <a:pos x="158" y="424"/>
              </a:cxn>
              <a:cxn ang="0">
                <a:pos x="119" y="408"/>
              </a:cxn>
              <a:cxn ang="0">
                <a:pos x="87" y="387"/>
              </a:cxn>
              <a:cxn ang="0">
                <a:pos x="56" y="360"/>
              </a:cxn>
              <a:cxn ang="0">
                <a:pos x="33" y="329"/>
              </a:cxn>
              <a:cxn ang="0">
                <a:pos x="16" y="293"/>
              </a:cxn>
              <a:cxn ang="0">
                <a:pos x="4" y="254"/>
              </a:cxn>
              <a:cxn ang="0">
                <a:pos x="0" y="216"/>
              </a:cxn>
            </a:cxnLst>
            <a:rect l="0" t="0" r="r" b="b"/>
            <a:pathLst>
              <a:path w="433" h="431">
                <a:moveTo>
                  <a:pt x="0" y="216"/>
                </a:moveTo>
                <a:lnTo>
                  <a:pt x="4" y="175"/>
                </a:lnTo>
                <a:lnTo>
                  <a:pt x="16" y="137"/>
                </a:lnTo>
                <a:lnTo>
                  <a:pt x="33" y="100"/>
                </a:lnTo>
                <a:lnTo>
                  <a:pt x="56" y="70"/>
                </a:lnTo>
                <a:lnTo>
                  <a:pt x="87" y="43"/>
                </a:lnTo>
                <a:lnTo>
                  <a:pt x="119" y="22"/>
                </a:lnTo>
                <a:lnTo>
                  <a:pt x="158" y="6"/>
                </a:lnTo>
                <a:lnTo>
                  <a:pt x="196" y="0"/>
                </a:lnTo>
                <a:lnTo>
                  <a:pt x="237" y="0"/>
                </a:lnTo>
                <a:lnTo>
                  <a:pt x="275" y="6"/>
                </a:lnTo>
                <a:lnTo>
                  <a:pt x="314" y="22"/>
                </a:lnTo>
                <a:lnTo>
                  <a:pt x="346" y="43"/>
                </a:lnTo>
                <a:lnTo>
                  <a:pt x="377" y="70"/>
                </a:lnTo>
                <a:lnTo>
                  <a:pt x="400" y="100"/>
                </a:lnTo>
                <a:lnTo>
                  <a:pt x="417" y="137"/>
                </a:lnTo>
                <a:lnTo>
                  <a:pt x="429" y="175"/>
                </a:lnTo>
                <a:lnTo>
                  <a:pt x="433" y="216"/>
                </a:lnTo>
                <a:lnTo>
                  <a:pt x="429" y="254"/>
                </a:lnTo>
                <a:lnTo>
                  <a:pt x="417" y="293"/>
                </a:lnTo>
                <a:lnTo>
                  <a:pt x="400" y="329"/>
                </a:lnTo>
                <a:lnTo>
                  <a:pt x="377" y="360"/>
                </a:lnTo>
                <a:lnTo>
                  <a:pt x="346" y="387"/>
                </a:lnTo>
                <a:lnTo>
                  <a:pt x="314" y="408"/>
                </a:lnTo>
                <a:lnTo>
                  <a:pt x="275" y="424"/>
                </a:lnTo>
                <a:lnTo>
                  <a:pt x="237" y="431"/>
                </a:lnTo>
                <a:lnTo>
                  <a:pt x="196" y="431"/>
                </a:lnTo>
                <a:lnTo>
                  <a:pt x="158" y="424"/>
                </a:lnTo>
                <a:lnTo>
                  <a:pt x="119" y="408"/>
                </a:lnTo>
                <a:lnTo>
                  <a:pt x="87" y="387"/>
                </a:lnTo>
                <a:lnTo>
                  <a:pt x="56" y="360"/>
                </a:lnTo>
                <a:lnTo>
                  <a:pt x="33" y="329"/>
                </a:lnTo>
                <a:lnTo>
                  <a:pt x="16" y="293"/>
                </a:lnTo>
                <a:lnTo>
                  <a:pt x="4" y="254"/>
                </a:lnTo>
                <a:lnTo>
                  <a:pt x="0" y="2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7248525" y="359410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z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76" name="Freeform 32"/>
          <p:cNvSpPr>
            <a:spLocks/>
          </p:cNvSpPr>
          <p:nvPr/>
        </p:nvSpPr>
        <p:spPr bwMode="auto">
          <a:xfrm>
            <a:off x="7248525" y="2987675"/>
            <a:ext cx="342900" cy="341313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4" y="175"/>
              </a:cxn>
              <a:cxn ang="0">
                <a:pos x="16" y="137"/>
              </a:cxn>
              <a:cxn ang="0">
                <a:pos x="33" y="100"/>
              </a:cxn>
              <a:cxn ang="0">
                <a:pos x="56" y="69"/>
              </a:cxn>
              <a:cxn ang="0">
                <a:pos x="87" y="42"/>
              </a:cxn>
              <a:cxn ang="0">
                <a:pos x="120" y="21"/>
              </a:cxn>
              <a:cxn ang="0">
                <a:pos x="158" y="6"/>
              </a:cxn>
              <a:cxn ang="0">
                <a:pos x="196" y="0"/>
              </a:cxn>
              <a:cxn ang="0">
                <a:pos x="237" y="0"/>
              </a:cxn>
              <a:cxn ang="0">
                <a:pos x="275" y="6"/>
              </a:cxn>
              <a:cxn ang="0">
                <a:pos x="314" y="21"/>
              </a:cxn>
              <a:cxn ang="0">
                <a:pos x="346" y="42"/>
              </a:cxn>
              <a:cxn ang="0">
                <a:pos x="377" y="69"/>
              </a:cxn>
              <a:cxn ang="0">
                <a:pos x="400" y="100"/>
              </a:cxn>
              <a:cxn ang="0">
                <a:pos x="417" y="137"/>
              </a:cxn>
              <a:cxn ang="0">
                <a:pos x="429" y="175"/>
              </a:cxn>
              <a:cxn ang="0">
                <a:pos x="433" y="216"/>
              </a:cxn>
              <a:cxn ang="0">
                <a:pos x="429" y="254"/>
              </a:cxn>
              <a:cxn ang="0">
                <a:pos x="417" y="292"/>
              </a:cxn>
              <a:cxn ang="0">
                <a:pos x="400" y="329"/>
              </a:cxn>
              <a:cxn ang="0">
                <a:pos x="377" y="360"/>
              </a:cxn>
              <a:cxn ang="0">
                <a:pos x="346" y="387"/>
              </a:cxn>
              <a:cxn ang="0">
                <a:pos x="314" y="408"/>
              </a:cxn>
              <a:cxn ang="0">
                <a:pos x="275" y="423"/>
              </a:cxn>
              <a:cxn ang="0">
                <a:pos x="237" y="431"/>
              </a:cxn>
              <a:cxn ang="0">
                <a:pos x="196" y="431"/>
              </a:cxn>
              <a:cxn ang="0">
                <a:pos x="158" y="423"/>
              </a:cxn>
              <a:cxn ang="0">
                <a:pos x="120" y="408"/>
              </a:cxn>
              <a:cxn ang="0">
                <a:pos x="87" y="387"/>
              </a:cxn>
              <a:cxn ang="0">
                <a:pos x="56" y="360"/>
              </a:cxn>
              <a:cxn ang="0">
                <a:pos x="33" y="329"/>
              </a:cxn>
              <a:cxn ang="0">
                <a:pos x="16" y="292"/>
              </a:cxn>
              <a:cxn ang="0">
                <a:pos x="4" y="254"/>
              </a:cxn>
              <a:cxn ang="0">
                <a:pos x="0" y="216"/>
              </a:cxn>
            </a:cxnLst>
            <a:rect l="0" t="0" r="r" b="b"/>
            <a:pathLst>
              <a:path w="433" h="431">
                <a:moveTo>
                  <a:pt x="0" y="216"/>
                </a:moveTo>
                <a:lnTo>
                  <a:pt x="4" y="175"/>
                </a:lnTo>
                <a:lnTo>
                  <a:pt x="16" y="137"/>
                </a:lnTo>
                <a:lnTo>
                  <a:pt x="33" y="100"/>
                </a:lnTo>
                <a:lnTo>
                  <a:pt x="56" y="69"/>
                </a:lnTo>
                <a:lnTo>
                  <a:pt x="87" y="42"/>
                </a:lnTo>
                <a:lnTo>
                  <a:pt x="120" y="21"/>
                </a:lnTo>
                <a:lnTo>
                  <a:pt x="158" y="6"/>
                </a:lnTo>
                <a:lnTo>
                  <a:pt x="196" y="0"/>
                </a:lnTo>
                <a:lnTo>
                  <a:pt x="237" y="0"/>
                </a:lnTo>
                <a:lnTo>
                  <a:pt x="275" y="6"/>
                </a:lnTo>
                <a:lnTo>
                  <a:pt x="314" y="21"/>
                </a:lnTo>
                <a:lnTo>
                  <a:pt x="346" y="42"/>
                </a:lnTo>
                <a:lnTo>
                  <a:pt x="377" y="69"/>
                </a:lnTo>
                <a:lnTo>
                  <a:pt x="400" y="100"/>
                </a:lnTo>
                <a:lnTo>
                  <a:pt x="417" y="137"/>
                </a:lnTo>
                <a:lnTo>
                  <a:pt x="429" y="175"/>
                </a:lnTo>
                <a:lnTo>
                  <a:pt x="433" y="216"/>
                </a:lnTo>
                <a:lnTo>
                  <a:pt x="429" y="254"/>
                </a:lnTo>
                <a:lnTo>
                  <a:pt x="417" y="292"/>
                </a:lnTo>
                <a:lnTo>
                  <a:pt x="400" y="329"/>
                </a:lnTo>
                <a:lnTo>
                  <a:pt x="377" y="360"/>
                </a:lnTo>
                <a:lnTo>
                  <a:pt x="346" y="387"/>
                </a:lnTo>
                <a:lnTo>
                  <a:pt x="314" y="408"/>
                </a:lnTo>
                <a:lnTo>
                  <a:pt x="275" y="423"/>
                </a:lnTo>
                <a:lnTo>
                  <a:pt x="237" y="431"/>
                </a:lnTo>
                <a:lnTo>
                  <a:pt x="196" y="431"/>
                </a:lnTo>
                <a:lnTo>
                  <a:pt x="158" y="423"/>
                </a:lnTo>
                <a:lnTo>
                  <a:pt x="120" y="408"/>
                </a:lnTo>
                <a:lnTo>
                  <a:pt x="87" y="387"/>
                </a:lnTo>
                <a:lnTo>
                  <a:pt x="56" y="360"/>
                </a:lnTo>
                <a:lnTo>
                  <a:pt x="33" y="329"/>
                </a:lnTo>
                <a:lnTo>
                  <a:pt x="16" y="292"/>
                </a:lnTo>
                <a:lnTo>
                  <a:pt x="4" y="254"/>
                </a:lnTo>
                <a:lnTo>
                  <a:pt x="0" y="2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7375525" y="3021013"/>
            <a:ext cx="8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*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78" name="Freeform 34"/>
          <p:cNvSpPr>
            <a:spLocks/>
          </p:cNvSpPr>
          <p:nvPr/>
        </p:nvSpPr>
        <p:spPr bwMode="auto">
          <a:xfrm>
            <a:off x="7705725" y="2530475"/>
            <a:ext cx="344488" cy="341313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4" y="175"/>
              </a:cxn>
              <a:cxn ang="0">
                <a:pos x="15" y="137"/>
              </a:cxn>
              <a:cxn ang="0">
                <a:pos x="33" y="100"/>
              </a:cxn>
              <a:cxn ang="0">
                <a:pos x="56" y="69"/>
              </a:cxn>
              <a:cxn ang="0">
                <a:pos x="86" y="42"/>
              </a:cxn>
              <a:cxn ang="0">
                <a:pos x="119" y="21"/>
              </a:cxn>
              <a:cxn ang="0">
                <a:pos x="157" y="6"/>
              </a:cxn>
              <a:cxn ang="0">
                <a:pos x="196" y="0"/>
              </a:cxn>
              <a:cxn ang="0">
                <a:pos x="236" y="0"/>
              </a:cxn>
              <a:cxn ang="0">
                <a:pos x="275" y="6"/>
              </a:cxn>
              <a:cxn ang="0">
                <a:pos x="313" y="21"/>
              </a:cxn>
              <a:cxn ang="0">
                <a:pos x="346" y="42"/>
              </a:cxn>
              <a:cxn ang="0">
                <a:pos x="376" y="69"/>
              </a:cxn>
              <a:cxn ang="0">
                <a:pos x="400" y="100"/>
              </a:cxn>
              <a:cxn ang="0">
                <a:pos x="417" y="137"/>
              </a:cxn>
              <a:cxn ang="0">
                <a:pos x="428" y="175"/>
              </a:cxn>
              <a:cxn ang="0">
                <a:pos x="432" y="216"/>
              </a:cxn>
              <a:cxn ang="0">
                <a:pos x="428" y="254"/>
              </a:cxn>
              <a:cxn ang="0">
                <a:pos x="417" y="292"/>
              </a:cxn>
              <a:cxn ang="0">
                <a:pos x="400" y="329"/>
              </a:cxn>
              <a:cxn ang="0">
                <a:pos x="376" y="360"/>
              </a:cxn>
              <a:cxn ang="0">
                <a:pos x="346" y="387"/>
              </a:cxn>
              <a:cxn ang="0">
                <a:pos x="313" y="408"/>
              </a:cxn>
              <a:cxn ang="0">
                <a:pos x="275" y="423"/>
              </a:cxn>
              <a:cxn ang="0">
                <a:pos x="236" y="431"/>
              </a:cxn>
              <a:cxn ang="0">
                <a:pos x="196" y="431"/>
              </a:cxn>
              <a:cxn ang="0">
                <a:pos x="157" y="423"/>
              </a:cxn>
              <a:cxn ang="0">
                <a:pos x="119" y="408"/>
              </a:cxn>
              <a:cxn ang="0">
                <a:pos x="86" y="387"/>
              </a:cxn>
              <a:cxn ang="0">
                <a:pos x="56" y="360"/>
              </a:cxn>
              <a:cxn ang="0">
                <a:pos x="33" y="329"/>
              </a:cxn>
              <a:cxn ang="0">
                <a:pos x="15" y="292"/>
              </a:cxn>
              <a:cxn ang="0">
                <a:pos x="4" y="254"/>
              </a:cxn>
              <a:cxn ang="0">
                <a:pos x="0" y="216"/>
              </a:cxn>
            </a:cxnLst>
            <a:rect l="0" t="0" r="r" b="b"/>
            <a:pathLst>
              <a:path w="432" h="431">
                <a:moveTo>
                  <a:pt x="0" y="216"/>
                </a:moveTo>
                <a:lnTo>
                  <a:pt x="4" y="175"/>
                </a:lnTo>
                <a:lnTo>
                  <a:pt x="15" y="137"/>
                </a:lnTo>
                <a:lnTo>
                  <a:pt x="33" y="100"/>
                </a:lnTo>
                <a:lnTo>
                  <a:pt x="56" y="69"/>
                </a:lnTo>
                <a:lnTo>
                  <a:pt x="86" y="42"/>
                </a:lnTo>
                <a:lnTo>
                  <a:pt x="119" y="21"/>
                </a:lnTo>
                <a:lnTo>
                  <a:pt x="157" y="6"/>
                </a:lnTo>
                <a:lnTo>
                  <a:pt x="196" y="0"/>
                </a:lnTo>
                <a:lnTo>
                  <a:pt x="236" y="0"/>
                </a:lnTo>
                <a:lnTo>
                  <a:pt x="275" y="6"/>
                </a:lnTo>
                <a:lnTo>
                  <a:pt x="313" y="21"/>
                </a:lnTo>
                <a:lnTo>
                  <a:pt x="346" y="42"/>
                </a:lnTo>
                <a:lnTo>
                  <a:pt x="376" y="69"/>
                </a:lnTo>
                <a:lnTo>
                  <a:pt x="400" y="100"/>
                </a:lnTo>
                <a:lnTo>
                  <a:pt x="417" y="137"/>
                </a:lnTo>
                <a:lnTo>
                  <a:pt x="428" y="175"/>
                </a:lnTo>
                <a:lnTo>
                  <a:pt x="432" y="216"/>
                </a:lnTo>
                <a:lnTo>
                  <a:pt x="428" y="254"/>
                </a:lnTo>
                <a:lnTo>
                  <a:pt x="417" y="292"/>
                </a:lnTo>
                <a:lnTo>
                  <a:pt x="400" y="329"/>
                </a:lnTo>
                <a:lnTo>
                  <a:pt x="376" y="360"/>
                </a:lnTo>
                <a:lnTo>
                  <a:pt x="346" y="387"/>
                </a:lnTo>
                <a:lnTo>
                  <a:pt x="313" y="408"/>
                </a:lnTo>
                <a:lnTo>
                  <a:pt x="275" y="423"/>
                </a:lnTo>
                <a:lnTo>
                  <a:pt x="236" y="431"/>
                </a:lnTo>
                <a:lnTo>
                  <a:pt x="196" y="431"/>
                </a:lnTo>
                <a:lnTo>
                  <a:pt x="157" y="423"/>
                </a:lnTo>
                <a:lnTo>
                  <a:pt x="119" y="408"/>
                </a:lnTo>
                <a:lnTo>
                  <a:pt x="86" y="387"/>
                </a:lnTo>
                <a:lnTo>
                  <a:pt x="56" y="360"/>
                </a:lnTo>
                <a:lnTo>
                  <a:pt x="33" y="329"/>
                </a:lnTo>
                <a:lnTo>
                  <a:pt x="15" y="292"/>
                </a:lnTo>
                <a:lnTo>
                  <a:pt x="4" y="254"/>
                </a:lnTo>
                <a:lnTo>
                  <a:pt x="0" y="2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9" name="Rectangle 35"/>
          <p:cNvSpPr>
            <a:spLocks noChangeArrowheads="1"/>
          </p:cNvSpPr>
          <p:nvPr/>
        </p:nvSpPr>
        <p:spPr bwMode="auto">
          <a:xfrm>
            <a:off x="7839075" y="2563813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-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80" name="Freeform 36"/>
          <p:cNvSpPr>
            <a:spLocks/>
          </p:cNvSpPr>
          <p:nvPr/>
        </p:nvSpPr>
        <p:spPr bwMode="auto">
          <a:xfrm>
            <a:off x="8164513" y="2987675"/>
            <a:ext cx="342900" cy="341313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4" y="175"/>
              </a:cxn>
              <a:cxn ang="0">
                <a:pos x="16" y="137"/>
              </a:cxn>
              <a:cxn ang="0">
                <a:pos x="33" y="100"/>
              </a:cxn>
              <a:cxn ang="0">
                <a:pos x="56" y="69"/>
              </a:cxn>
              <a:cxn ang="0">
                <a:pos x="87" y="42"/>
              </a:cxn>
              <a:cxn ang="0">
                <a:pos x="119" y="21"/>
              </a:cxn>
              <a:cxn ang="0">
                <a:pos x="158" y="6"/>
              </a:cxn>
              <a:cxn ang="0">
                <a:pos x="196" y="0"/>
              </a:cxn>
              <a:cxn ang="0">
                <a:pos x="237" y="0"/>
              </a:cxn>
              <a:cxn ang="0">
                <a:pos x="275" y="6"/>
              </a:cxn>
              <a:cxn ang="0">
                <a:pos x="313" y="21"/>
              </a:cxn>
              <a:cxn ang="0">
                <a:pos x="346" y="42"/>
              </a:cxn>
              <a:cxn ang="0">
                <a:pos x="377" y="69"/>
              </a:cxn>
              <a:cxn ang="0">
                <a:pos x="400" y="100"/>
              </a:cxn>
              <a:cxn ang="0">
                <a:pos x="417" y="137"/>
              </a:cxn>
              <a:cxn ang="0">
                <a:pos x="429" y="175"/>
              </a:cxn>
              <a:cxn ang="0">
                <a:pos x="433" y="216"/>
              </a:cxn>
              <a:cxn ang="0">
                <a:pos x="429" y="254"/>
              </a:cxn>
              <a:cxn ang="0">
                <a:pos x="417" y="292"/>
              </a:cxn>
              <a:cxn ang="0">
                <a:pos x="400" y="329"/>
              </a:cxn>
              <a:cxn ang="0">
                <a:pos x="377" y="360"/>
              </a:cxn>
              <a:cxn ang="0">
                <a:pos x="346" y="387"/>
              </a:cxn>
              <a:cxn ang="0">
                <a:pos x="313" y="408"/>
              </a:cxn>
              <a:cxn ang="0">
                <a:pos x="275" y="423"/>
              </a:cxn>
              <a:cxn ang="0">
                <a:pos x="237" y="431"/>
              </a:cxn>
              <a:cxn ang="0">
                <a:pos x="196" y="431"/>
              </a:cxn>
              <a:cxn ang="0">
                <a:pos x="158" y="423"/>
              </a:cxn>
              <a:cxn ang="0">
                <a:pos x="119" y="408"/>
              </a:cxn>
              <a:cxn ang="0">
                <a:pos x="87" y="387"/>
              </a:cxn>
              <a:cxn ang="0">
                <a:pos x="56" y="360"/>
              </a:cxn>
              <a:cxn ang="0">
                <a:pos x="33" y="329"/>
              </a:cxn>
              <a:cxn ang="0">
                <a:pos x="16" y="292"/>
              </a:cxn>
              <a:cxn ang="0">
                <a:pos x="4" y="254"/>
              </a:cxn>
              <a:cxn ang="0">
                <a:pos x="0" y="216"/>
              </a:cxn>
            </a:cxnLst>
            <a:rect l="0" t="0" r="r" b="b"/>
            <a:pathLst>
              <a:path w="433" h="431">
                <a:moveTo>
                  <a:pt x="0" y="216"/>
                </a:moveTo>
                <a:lnTo>
                  <a:pt x="4" y="175"/>
                </a:lnTo>
                <a:lnTo>
                  <a:pt x="16" y="137"/>
                </a:lnTo>
                <a:lnTo>
                  <a:pt x="33" y="100"/>
                </a:lnTo>
                <a:lnTo>
                  <a:pt x="56" y="69"/>
                </a:lnTo>
                <a:lnTo>
                  <a:pt x="87" y="42"/>
                </a:lnTo>
                <a:lnTo>
                  <a:pt x="119" y="21"/>
                </a:lnTo>
                <a:lnTo>
                  <a:pt x="158" y="6"/>
                </a:lnTo>
                <a:lnTo>
                  <a:pt x="196" y="0"/>
                </a:lnTo>
                <a:lnTo>
                  <a:pt x="237" y="0"/>
                </a:lnTo>
                <a:lnTo>
                  <a:pt x="275" y="6"/>
                </a:lnTo>
                <a:lnTo>
                  <a:pt x="313" y="21"/>
                </a:lnTo>
                <a:lnTo>
                  <a:pt x="346" y="42"/>
                </a:lnTo>
                <a:lnTo>
                  <a:pt x="377" y="69"/>
                </a:lnTo>
                <a:lnTo>
                  <a:pt x="400" y="100"/>
                </a:lnTo>
                <a:lnTo>
                  <a:pt x="417" y="137"/>
                </a:lnTo>
                <a:lnTo>
                  <a:pt x="429" y="175"/>
                </a:lnTo>
                <a:lnTo>
                  <a:pt x="433" y="216"/>
                </a:lnTo>
                <a:lnTo>
                  <a:pt x="429" y="254"/>
                </a:lnTo>
                <a:lnTo>
                  <a:pt x="417" y="292"/>
                </a:lnTo>
                <a:lnTo>
                  <a:pt x="400" y="329"/>
                </a:lnTo>
                <a:lnTo>
                  <a:pt x="377" y="360"/>
                </a:lnTo>
                <a:lnTo>
                  <a:pt x="346" y="387"/>
                </a:lnTo>
                <a:lnTo>
                  <a:pt x="313" y="408"/>
                </a:lnTo>
                <a:lnTo>
                  <a:pt x="275" y="423"/>
                </a:lnTo>
                <a:lnTo>
                  <a:pt x="237" y="431"/>
                </a:lnTo>
                <a:lnTo>
                  <a:pt x="196" y="431"/>
                </a:lnTo>
                <a:lnTo>
                  <a:pt x="158" y="423"/>
                </a:lnTo>
                <a:lnTo>
                  <a:pt x="119" y="408"/>
                </a:lnTo>
                <a:lnTo>
                  <a:pt x="87" y="387"/>
                </a:lnTo>
                <a:lnTo>
                  <a:pt x="56" y="360"/>
                </a:lnTo>
                <a:lnTo>
                  <a:pt x="33" y="329"/>
                </a:lnTo>
                <a:lnTo>
                  <a:pt x="16" y="292"/>
                </a:lnTo>
                <a:lnTo>
                  <a:pt x="4" y="254"/>
                </a:lnTo>
                <a:lnTo>
                  <a:pt x="0" y="2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1" name="Rectangle 37"/>
          <p:cNvSpPr>
            <a:spLocks noChangeArrowheads="1"/>
          </p:cNvSpPr>
          <p:nvPr/>
        </p:nvSpPr>
        <p:spPr bwMode="auto">
          <a:xfrm>
            <a:off x="8272463" y="30210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q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82" name="Freeform 38"/>
          <p:cNvSpPr>
            <a:spLocks/>
          </p:cNvSpPr>
          <p:nvPr/>
        </p:nvSpPr>
        <p:spPr bwMode="auto">
          <a:xfrm>
            <a:off x="5876925" y="2530475"/>
            <a:ext cx="342900" cy="341313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4" y="175"/>
              </a:cxn>
              <a:cxn ang="0">
                <a:pos x="16" y="137"/>
              </a:cxn>
              <a:cxn ang="0">
                <a:pos x="33" y="100"/>
              </a:cxn>
              <a:cxn ang="0">
                <a:pos x="56" y="69"/>
              </a:cxn>
              <a:cxn ang="0">
                <a:pos x="87" y="42"/>
              </a:cxn>
              <a:cxn ang="0">
                <a:pos x="119" y="21"/>
              </a:cxn>
              <a:cxn ang="0">
                <a:pos x="158" y="6"/>
              </a:cxn>
              <a:cxn ang="0">
                <a:pos x="196" y="0"/>
              </a:cxn>
              <a:cxn ang="0">
                <a:pos x="236" y="0"/>
              </a:cxn>
              <a:cxn ang="0">
                <a:pos x="275" y="6"/>
              </a:cxn>
              <a:cxn ang="0">
                <a:pos x="313" y="21"/>
              </a:cxn>
              <a:cxn ang="0">
                <a:pos x="346" y="42"/>
              </a:cxn>
              <a:cxn ang="0">
                <a:pos x="377" y="69"/>
              </a:cxn>
              <a:cxn ang="0">
                <a:pos x="400" y="100"/>
              </a:cxn>
              <a:cxn ang="0">
                <a:pos x="417" y="137"/>
              </a:cxn>
              <a:cxn ang="0">
                <a:pos x="429" y="175"/>
              </a:cxn>
              <a:cxn ang="0">
                <a:pos x="432" y="216"/>
              </a:cxn>
              <a:cxn ang="0">
                <a:pos x="429" y="254"/>
              </a:cxn>
              <a:cxn ang="0">
                <a:pos x="417" y="292"/>
              </a:cxn>
              <a:cxn ang="0">
                <a:pos x="400" y="329"/>
              </a:cxn>
              <a:cxn ang="0">
                <a:pos x="377" y="360"/>
              </a:cxn>
              <a:cxn ang="0">
                <a:pos x="346" y="387"/>
              </a:cxn>
              <a:cxn ang="0">
                <a:pos x="313" y="408"/>
              </a:cxn>
              <a:cxn ang="0">
                <a:pos x="275" y="423"/>
              </a:cxn>
              <a:cxn ang="0">
                <a:pos x="236" y="431"/>
              </a:cxn>
              <a:cxn ang="0">
                <a:pos x="196" y="431"/>
              </a:cxn>
              <a:cxn ang="0">
                <a:pos x="158" y="423"/>
              </a:cxn>
              <a:cxn ang="0">
                <a:pos x="119" y="408"/>
              </a:cxn>
              <a:cxn ang="0">
                <a:pos x="87" y="387"/>
              </a:cxn>
              <a:cxn ang="0">
                <a:pos x="56" y="360"/>
              </a:cxn>
              <a:cxn ang="0">
                <a:pos x="33" y="329"/>
              </a:cxn>
              <a:cxn ang="0">
                <a:pos x="16" y="292"/>
              </a:cxn>
              <a:cxn ang="0">
                <a:pos x="4" y="254"/>
              </a:cxn>
              <a:cxn ang="0">
                <a:pos x="0" y="216"/>
              </a:cxn>
            </a:cxnLst>
            <a:rect l="0" t="0" r="r" b="b"/>
            <a:pathLst>
              <a:path w="432" h="431">
                <a:moveTo>
                  <a:pt x="0" y="216"/>
                </a:moveTo>
                <a:lnTo>
                  <a:pt x="4" y="175"/>
                </a:lnTo>
                <a:lnTo>
                  <a:pt x="16" y="137"/>
                </a:lnTo>
                <a:lnTo>
                  <a:pt x="33" y="100"/>
                </a:lnTo>
                <a:lnTo>
                  <a:pt x="56" y="69"/>
                </a:lnTo>
                <a:lnTo>
                  <a:pt x="87" y="42"/>
                </a:lnTo>
                <a:lnTo>
                  <a:pt x="119" y="21"/>
                </a:lnTo>
                <a:lnTo>
                  <a:pt x="158" y="6"/>
                </a:lnTo>
                <a:lnTo>
                  <a:pt x="196" y="0"/>
                </a:lnTo>
                <a:lnTo>
                  <a:pt x="236" y="0"/>
                </a:lnTo>
                <a:lnTo>
                  <a:pt x="275" y="6"/>
                </a:lnTo>
                <a:lnTo>
                  <a:pt x="313" y="21"/>
                </a:lnTo>
                <a:lnTo>
                  <a:pt x="346" y="42"/>
                </a:lnTo>
                <a:lnTo>
                  <a:pt x="377" y="69"/>
                </a:lnTo>
                <a:lnTo>
                  <a:pt x="400" y="100"/>
                </a:lnTo>
                <a:lnTo>
                  <a:pt x="417" y="137"/>
                </a:lnTo>
                <a:lnTo>
                  <a:pt x="429" y="175"/>
                </a:lnTo>
                <a:lnTo>
                  <a:pt x="432" y="216"/>
                </a:lnTo>
                <a:lnTo>
                  <a:pt x="429" y="254"/>
                </a:lnTo>
                <a:lnTo>
                  <a:pt x="417" y="292"/>
                </a:lnTo>
                <a:lnTo>
                  <a:pt x="400" y="329"/>
                </a:lnTo>
                <a:lnTo>
                  <a:pt x="377" y="360"/>
                </a:lnTo>
                <a:lnTo>
                  <a:pt x="346" y="387"/>
                </a:lnTo>
                <a:lnTo>
                  <a:pt x="313" y="408"/>
                </a:lnTo>
                <a:lnTo>
                  <a:pt x="275" y="423"/>
                </a:lnTo>
                <a:lnTo>
                  <a:pt x="236" y="431"/>
                </a:lnTo>
                <a:lnTo>
                  <a:pt x="196" y="431"/>
                </a:lnTo>
                <a:lnTo>
                  <a:pt x="158" y="423"/>
                </a:lnTo>
                <a:lnTo>
                  <a:pt x="119" y="408"/>
                </a:lnTo>
                <a:lnTo>
                  <a:pt x="87" y="387"/>
                </a:lnTo>
                <a:lnTo>
                  <a:pt x="56" y="360"/>
                </a:lnTo>
                <a:lnTo>
                  <a:pt x="33" y="329"/>
                </a:lnTo>
                <a:lnTo>
                  <a:pt x="16" y="292"/>
                </a:lnTo>
                <a:lnTo>
                  <a:pt x="4" y="254"/>
                </a:lnTo>
                <a:lnTo>
                  <a:pt x="0" y="2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3" name="Rectangle 39"/>
          <p:cNvSpPr>
            <a:spLocks noChangeArrowheads="1"/>
          </p:cNvSpPr>
          <p:nvPr/>
        </p:nvSpPr>
        <p:spPr bwMode="auto">
          <a:xfrm>
            <a:off x="5980113" y="2563813"/>
            <a:ext cx="13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+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84" name="Freeform 40"/>
          <p:cNvSpPr>
            <a:spLocks/>
          </p:cNvSpPr>
          <p:nvPr/>
        </p:nvSpPr>
        <p:spPr bwMode="auto">
          <a:xfrm>
            <a:off x="5532438" y="3044825"/>
            <a:ext cx="344487" cy="341313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4" y="177"/>
              </a:cxn>
              <a:cxn ang="0">
                <a:pos x="15" y="139"/>
              </a:cxn>
              <a:cxn ang="0">
                <a:pos x="32" y="102"/>
              </a:cxn>
              <a:cxn ang="0">
                <a:pos x="56" y="70"/>
              </a:cxn>
              <a:cxn ang="0">
                <a:pos x="86" y="43"/>
              </a:cxn>
              <a:cxn ang="0">
                <a:pos x="119" y="21"/>
              </a:cxn>
              <a:cxn ang="0">
                <a:pos x="157" y="8"/>
              </a:cxn>
              <a:cxn ang="0">
                <a:pos x="196" y="0"/>
              </a:cxn>
              <a:cxn ang="0">
                <a:pos x="236" y="0"/>
              </a:cxn>
              <a:cxn ang="0">
                <a:pos x="275" y="8"/>
              </a:cxn>
              <a:cxn ang="0">
                <a:pos x="313" y="21"/>
              </a:cxn>
              <a:cxn ang="0">
                <a:pos x="346" y="43"/>
              </a:cxn>
              <a:cxn ang="0">
                <a:pos x="376" y="70"/>
              </a:cxn>
              <a:cxn ang="0">
                <a:pos x="399" y="102"/>
              </a:cxn>
              <a:cxn ang="0">
                <a:pos x="417" y="139"/>
              </a:cxn>
              <a:cxn ang="0">
                <a:pos x="428" y="177"/>
              </a:cxn>
              <a:cxn ang="0">
                <a:pos x="432" y="216"/>
              </a:cxn>
              <a:cxn ang="0">
                <a:pos x="428" y="256"/>
              </a:cxn>
              <a:cxn ang="0">
                <a:pos x="417" y="295"/>
              </a:cxn>
              <a:cxn ang="0">
                <a:pos x="399" y="329"/>
              </a:cxn>
              <a:cxn ang="0">
                <a:pos x="376" y="362"/>
              </a:cxn>
              <a:cxn ang="0">
                <a:pos x="346" y="389"/>
              </a:cxn>
              <a:cxn ang="0">
                <a:pos x="313" y="410"/>
              </a:cxn>
              <a:cxn ang="0">
                <a:pos x="275" y="423"/>
              </a:cxn>
              <a:cxn ang="0">
                <a:pos x="236" y="431"/>
              </a:cxn>
              <a:cxn ang="0">
                <a:pos x="196" y="431"/>
              </a:cxn>
              <a:cxn ang="0">
                <a:pos x="157" y="423"/>
              </a:cxn>
              <a:cxn ang="0">
                <a:pos x="119" y="410"/>
              </a:cxn>
              <a:cxn ang="0">
                <a:pos x="86" y="389"/>
              </a:cxn>
              <a:cxn ang="0">
                <a:pos x="56" y="362"/>
              </a:cxn>
              <a:cxn ang="0">
                <a:pos x="32" y="329"/>
              </a:cxn>
              <a:cxn ang="0">
                <a:pos x="15" y="295"/>
              </a:cxn>
              <a:cxn ang="0">
                <a:pos x="4" y="256"/>
              </a:cxn>
              <a:cxn ang="0">
                <a:pos x="0" y="216"/>
              </a:cxn>
            </a:cxnLst>
            <a:rect l="0" t="0" r="r" b="b"/>
            <a:pathLst>
              <a:path w="432" h="431">
                <a:moveTo>
                  <a:pt x="0" y="216"/>
                </a:moveTo>
                <a:lnTo>
                  <a:pt x="4" y="177"/>
                </a:lnTo>
                <a:lnTo>
                  <a:pt x="15" y="139"/>
                </a:lnTo>
                <a:lnTo>
                  <a:pt x="32" y="102"/>
                </a:lnTo>
                <a:lnTo>
                  <a:pt x="56" y="70"/>
                </a:lnTo>
                <a:lnTo>
                  <a:pt x="86" y="43"/>
                </a:lnTo>
                <a:lnTo>
                  <a:pt x="119" y="21"/>
                </a:lnTo>
                <a:lnTo>
                  <a:pt x="157" y="8"/>
                </a:lnTo>
                <a:lnTo>
                  <a:pt x="196" y="0"/>
                </a:lnTo>
                <a:lnTo>
                  <a:pt x="236" y="0"/>
                </a:lnTo>
                <a:lnTo>
                  <a:pt x="275" y="8"/>
                </a:lnTo>
                <a:lnTo>
                  <a:pt x="313" y="21"/>
                </a:lnTo>
                <a:lnTo>
                  <a:pt x="346" y="43"/>
                </a:lnTo>
                <a:lnTo>
                  <a:pt x="376" y="70"/>
                </a:lnTo>
                <a:lnTo>
                  <a:pt x="399" y="102"/>
                </a:lnTo>
                <a:lnTo>
                  <a:pt x="417" y="139"/>
                </a:lnTo>
                <a:lnTo>
                  <a:pt x="428" y="177"/>
                </a:lnTo>
                <a:lnTo>
                  <a:pt x="432" y="216"/>
                </a:lnTo>
                <a:lnTo>
                  <a:pt x="428" y="256"/>
                </a:lnTo>
                <a:lnTo>
                  <a:pt x="417" y="295"/>
                </a:lnTo>
                <a:lnTo>
                  <a:pt x="399" y="329"/>
                </a:lnTo>
                <a:lnTo>
                  <a:pt x="376" y="362"/>
                </a:lnTo>
                <a:lnTo>
                  <a:pt x="346" y="389"/>
                </a:lnTo>
                <a:lnTo>
                  <a:pt x="313" y="410"/>
                </a:lnTo>
                <a:lnTo>
                  <a:pt x="275" y="423"/>
                </a:lnTo>
                <a:lnTo>
                  <a:pt x="236" y="431"/>
                </a:lnTo>
                <a:lnTo>
                  <a:pt x="196" y="431"/>
                </a:lnTo>
                <a:lnTo>
                  <a:pt x="157" y="423"/>
                </a:lnTo>
                <a:lnTo>
                  <a:pt x="119" y="410"/>
                </a:lnTo>
                <a:lnTo>
                  <a:pt x="86" y="389"/>
                </a:lnTo>
                <a:lnTo>
                  <a:pt x="56" y="362"/>
                </a:lnTo>
                <a:lnTo>
                  <a:pt x="32" y="329"/>
                </a:lnTo>
                <a:lnTo>
                  <a:pt x="15" y="295"/>
                </a:lnTo>
                <a:lnTo>
                  <a:pt x="4" y="256"/>
                </a:lnTo>
                <a:lnTo>
                  <a:pt x="0" y="2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5" name="Rectangle 41"/>
          <p:cNvSpPr>
            <a:spLocks noChangeArrowheads="1"/>
          </p:cNvSpPr>
          <p:nvPr/>
        </p:nvSpPr>
        <p:spPr bwMode="auto">
          <a:xfrm>
            <a:off x="5641975" y="30781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q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86" name="Freeform 42"/>
          <p:cNvSpPr>
            <a:spLocks/>
          </p:cNvSpPr>
          <p:nvPr/>
        </p:nvSpPr>
        <p:spPr bwMode="auto">
          <a:xfrm>
            <a:off x="6276975" y="2987675"/>
            <a:ext cx="342900" cy="341313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2" y="175"/>
              </a:cxn>
              <a:cxn ang="0">
                <a:pos x="14" y="137"/>
              </a:cxn>
              <a:cxn ang="0">
                <a:pos x="31" y="100"/>
              </a:cxn>
              <a:cxn ang="0">
                <a:pos x="56" y="69"/>
              </a:cxn>
              <a:cxn ang="0">
                <a:pos x="85" y="42"/>
              </a:cxn>
              <a:cxn ang="0">
                <a:pos x="120" y="21"/>
              </a:cxn>
              <a:cxn ang="0">
                <a:pos x="156" y="6"/>
              </a:cxn>
              <a:cxn ang="0">
                <a:pos x="196" y="0"/>
              </a:cxn>
              <a:cxn ang="0">
                <a:pos x="235" y="0"/>
              </a:cxn>
              <a:cxn ang="0">
                <a:pos x="275" y="6"/>
              </a:cxn>
              <a:cxn ang="0">
                <a:pos x="312" y="21"/>
              </a:cxn>
              <a:cxn ang="0">
                <a:pos x="346" y="42"/>
              </a:cxn>
              <a:cxn ang="0">
                <a:pos x="375" y="69"/>
              </a:cxn>
              <a:cxn ang="0">
                <a:pos x="400" y="100"/>
              </a:cxn>
              <a:cxn ang="0">
                <a:pos x="417" y="137"/>
              </a:cxn>
              <a:cxn ang="0">
                <a:pos x="429" y="175"/>
              </a:cxn>
              <a:cxn ang="0">
                <a:pos x="433" y="216"/>
              </a:cxn>
              <a:cxn ang="0">
                <a:pos x="429" y="254"/>
              </a:cxn>
              <a:cxn ang="0">
                <a:pos x="417" y="292"/>
              </a:cxn>
              <a:cxn ang="0">
                <a:pos x="400" y="329"/>
              </a:cxn>
              <a:cxn ang="0">
                <a:pos x="375" y="360"/>
              </a:cxn>
              <a:cxn ang="0">
                <a:pos x="346" y="387"/>
              </a:cxn>
              <a:cxn ang="0">
                <a:pos x="312" y="408"/>
              </a:cxn>
              <a:cxn ang="0">
                <a:pos x="275" y="423"/>
              </a:cxn>
              <a:cxn ang="0">
                <a:pos x="235" y="431"/>
              </a:cxn>
              <a:cxn ang="0">
                <a:pos x="196" y="431"/>
              </a:cxn>
              <a:cxn ang="0">
                <a:pos x="156" y="423"/>
              </a:cxn>
              <a:cxn ang="0">
                <a:pos x="120" y="408"/>
              </a:cxn>
              <a:cxn ang="0">
                <a:pos x="85" y="387"/>
              </a:cxn>
              <a:cxn ang="0">
                <a:pos x="56" y="360"/>
              </a:cxn>
              <a:cxn ang="0">
                <a:pos x="31" y="329"/>
              </a:cxn>
              <a:cxn ang="0">
                <a:pos x="14" y="292"/>
              </a:cxn>
              <a:cxn ang="0">
                <a:pos x="2" y="254"/>
              </a:cxn>
              <a:cxn ang="0">
                <a:pos x="0" y="216"/>
              </a:cxn>
            </a:cxnLst>
            <a:rect l="0" t="0" r="r" b="b"/>
            <a:pathLst>
              <a:path w="433" h="431">
                <a:moveTo>
                  <a:pt x="0" y="216"/>
                </a:moveTo>
                <a:lnTo>
                  <a:pt x="2" y="175"/>
                </a:lnTo>
                <a:lnTo>
                  <a:pt x="14" y="137"/>
                </a:lnTo>
                <a:lnTo>
                  <a:pt x="31" y="100"/>
                </a:lnTo>
                <a:lnTo>
                  <a:pt x="56" y="69"/>
                </a:lnTo>
                <a:lnTo>
                  <a:pt x="85" y="42"/>
                </a:lnTo>
                <a:lnTo>
                  <a:pt x="120" y="21"/>
                </a:lnTo>
                <a:lnTo>
                  <a:pt x="156" y="6"/>
                </a:lnTo>
                <a:lnTo>
                  <a:pt x="196" y="0"/>
                </a:lnTo>
                <a:lnTo>
                  <a:pt x="235" y="0"/>
                </a:lnTo>
                <a:lnTo>
                  <a:pt x="275" y="6"/>
                </a:lnTo>
                <a:lnTo>
                  <a:pt x="312" y="21"/>
                </a:lnTo>
                <a:lnTo>
                  <a:pt x="346" y="42"/>
                </a:lnTo>
                <a:lnTo>
                  <a:pt x="375" y="69"/>
                </a:lnTo>
                <a:lnTo>
                  <a:pt x="400" y="100"/>
                </a:lnTo>
                <a:lnTo>
                  <a:pt x="417" y="137"/>
                </a:lnTo>
                <a:lnTo>
                  <a:pt x="429" y="175"/>
                </a:lnTo>
                <a:lnTo>
                  <a:pt x="433" y="216"/>
                </a:lnTo>
                <a:lnTo>
                  <a:pt x="429" y="254"/>
                </a:lnTo>
                <a:lnTo>
                  <a:pt x="417" y="292"/>
                </a:lnTo>
                <a:lnTo>
                  <a:pt x="400" y="329"/>
                </a:lnTo>
                <a:lnTo>
                  <a:pt x="375" y="360"/>
                </a:lnTo>
                <a:lnTo>
                  <a:pt x="346" y="387"/>
                </a:lnTo>
                <a:lnTo>
                  <a:pt x="312" y="408"/>
                </a:lnTo>
                <a:lnTo>
                  <a:pt x="275" y="423"/>
                </a:lnTo>
                <a:lnTo>
                  <a:pt x="235" y="431"/>
                </a:lnTo>
                <a:lnTo>
                  <a:pt x="196" y="431"/>
                </a:lnTo>
                <a:lnTo>
                  <a:pt x="156" y="423"/>
                </a:lnTo>
                <a:lnTo>
                  <a:pt x="120" y="408"/>
                </a:lnTo>
                <a:lnTo>
                  <a:pt x="85" y="387"/>
                </a:lnTo>
                <a:lnTo>
                  <a:pt x="56" y="360"/>
                </a:lnTo>
                <a:lnTo>
                  <a:pt x="31" y="329"/>
                </a:lnTo>
                <a:lnTo>
                  <a:pt x="14" y="292"/>
                </a:lnTo>
                <a:lnTo>
                  <a:pt x="2" y="254"/>
                </a:lnTo>
                <a:lnTo>
                  <a:pt x="0" y="2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7" name="Rectangle 43"/>
          <p:cNvSpPr>
            <a:spLocks noChangeArrowheads="1"/>
          </p:cNvSpPr>
          <p:nvPr/>
        </p:nvSpPr>
        <p:spPr bwMode="auto">
          <a:xfrm>
            <a:off x="6403975" y="3021013"/>
            <a:ext cx="8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*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88" name="Freeform 44"/>
          <p:cNvSpPr>
            <a:spLocks/>
          </p:cNvSpPr>
          <p:nvPr/>
        </p:nvSpPr>
        <p:spPr bwMode="auto">
          <a:xfrm>
            <a:off x="5876925" y="1957388"/>
            <a:ext cx="342900" cy="341312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4" y="175"/>
              </a:cxn>
              <a:cxn ang="0">
                <a:pos x="16" y="136"/>
              </a:cxn>
              <a:cxn ang="0">
                <a:pos x="33" y="100"/>
              </a:cxn>
              <a:cxn ang="0">
                <a:pos x="56" y="69"/>
              </a:cxn>
              <a:cxn ang="0">
                <a:pos x="87" y="42"/>
              </a:cxn>
              <a:cxn ang="0">
                <a:pos x="119" y="21"/>
              </a:cxn>
              <a:cxn ang="0">
                <a:pos x="158" y="6"/>
              </a:cxn>
              <a:cxn ang="0">
                <a:pos x="196" y="0"/>
              </a:cxn>
              <a:cxn ang="0">
                <a:pos x="236" y="0"/>
              </a:cxn>
              <a:cxn ang="0">
                <a:pos x="275" y="6"/>
              </a:cxn>
              <a:cxn ang="0">
                <a:pos x="313" y="21"/>
              </a:cxn>
              <a:cxn ang="0">
                <a:pos x="346" y="42"/>
              </a:cxn>
              <a:cxn ang="0">
                <a:pos x="377" y="69"/>
              </a:cxn>
              <a:cxn ang="0">
                <a:pos x="400" y="100"/>
              </a:cxn>
              <a:cxn ang="0">
                <a:pos x="417" y="136"/>
              </a:cxn>
              <a:cxn ang="0">
                <a:pos x="429" y="175"/>
              </a:cxn>
              <a:cxn ang="0">
                <a:pos x="432" y="215"/>
              </a:cxn>
              <a:cxn ang="0">
                <a:pos x="429" y="254"/>
              </a:cxn>
              <a:cxn ang="0">
                <a:pos x="417" y="292"/>
              </a:cxn>
              <a:cxn ang="0">
                <a:pos x="400" y="329"/>
              </a:cxn>
              <a:cxn ang="0">
                <a:pos x="377" y="360"/>
              </a:cxn>
              <a:cxn ang="0">
                <a:pos x="346" y="386"/>
              </a:cxn>
              <a:cxn ang="0">
                <a:pos x="313" y="408"/>
              </a:cxn>
              <a:cxn ang="0">
                <a:pos x="275" y="423"/>
              </a:cxn>
              <a:cxn ang="0">
                <a:pos x="236" y="431"/>
              </a:cxn>
              <a:cxn ang="0">
                <a:pos x="196" y="431"/>
              </a:cxn>
              <a:cxn ang="0">
                <a:pos x="158" y="423"/>
              </a:cxn>
              <a:cxn ang="0">
                <a:pos x="119" y="408"/>
              </a:cxn>
              <a:cxn ang="0">
                <a:pos x="87" y="386"/>
              </a:cxn>
              <a:cxn ang="0">
                <a:pos x="56" y="360"/>
              </a:cxn>
              <a:cxn ang="0">
                <a:pos x="33" y="329"/>
              </a:cxn>
              <a:cxn ang="0">
                <a:pos x="16" y="292"/>
              </a:cxn>
              <a:cxn ang="0">
                <a:pos x="4" y="254"/>
              </a:cxn>
              <a:cxn ang="0">
                <a:pos x="0" y="215"/>
              </a:cxn>
            </a:cxnLst>
            <a:rect l="0" t="0" r="r" b="b"/>
            <a:pathLst>
              <a:path w="432" h="431">
                <a:moveTo>
                  <a:pt x="0" y="215"/>
                </a:moveTo>
                <a:lnTo>
                  <a:pt x="4" y="175"/>
                </a:lnTo>
                <a:lnTo>
                  <a:pt x="16" y="136"/>
                </a:lnTo>
                <a:lnTo>
                  <a:pt x="33" y="100"/>
                </a:lnTo>
                <a:lnTo>
                  <a:pt x="56" y="69"/>
                </a:lnTo>
                <a:lnTo>
                  <a:pt x="87" y="42"/>
                </a:lnTo>
                <a:lnTo>
                  <a:pt x="119" y="21"/>
                </a:lnTo>
                <a:lnTo>
                  <a:pt x="158" y="6"/>
                </a:lnTo>
                <a:lnTo>
                  <a:pt x="196" y="0"/>
                </a:lnTo>
                <a:lnTo>
                  <a:pt x="236" y="0"/>
                </a:lnTo>
                <a:lnTo>
                  <a:pt x="275" y="6"/>
                </a:lnTo>
                <a:lnTo>
                  <a:pt x="313" y="21"/>
                </a:lnTo>
                <a:lnTo>
                  <a:pt x="346" y="42"/>
                </a:lnTo>
                <a:lnTo>
                  <a:pt x="377" y="69"/>
                </a:lnTo>
                <a:lnTo>
                  <a:pt x="400" y="100"/>
                </a:lnTo>
                <a:lnTo>
                  <a:pt x="417" y="136"/>
                </a:lnTo>
                <a:lnTo>
                  <a:pt x="429" y="175"/>
                </a:lnTo>
                <a:lnTo>
                  <a:pt x="432" y="215"/>
                </a:lnTo>
                <a:lnTo>
                  <a:pt x="429" y="254"/>
                </a:lnTo>
                <a:lnTo>
                  <a:pt x="417" y="292"/>
                </a:lnTo>
                <a:lnTo>
                  <a:pt x="400" y="329"/>
                </a:lnTo>
                <a:lnTo>
                  <a:pt x="377" y="360"/>
                </a:lnTo>
                <a:lnTo>
                  <a:pt x="346" y="386"/>
                </a:lnTo>
                <a:lnTo>
                  <a:pt x="313" y="408"/>
                </a:lnTo>
                <a:lnTo>
                  <a:pt x="275" y="423"/>
                </a:lnTo>
                <a:lnTo>
                  <a:pt x="236" y="431"/>
                </a:lnTo>
                <a:lnTo>
                  <a:pt x="196" y="431"/>
                </a:lnTo>
                <a:lnTo>
                  <a:pt x="158" y="423"/>
                </a:lnTo>
                <a:lnTo>
                  <a:pt x="119" y="408"/>
                </a:lnTo>
                <a:lnTo>
                  <a:pt x="87" y="386"/>
                </a:lnTo>
                <a:lnTo>
                  <a:pt x="56" y="360"/>
                </a:lnTo>
                <a:lnTo>
                  <a:pt x="33" y="329"/>
                </a:lnTo>
                <a:lnTo>
                  <a:pt x="16" y="292"/>
                </a:lnTo>
                <a:lnTo>
                  <a:pt x="4" y="254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5927725" y="1990725"/>
            <a:ext cx="24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x1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90" name="Freeform 46"/>
          <p:cNvSpPr>
            <a:spLocks/>
          </p:cNvSpPr>
          <p:nvPr/>
        </p:nvSpPr>
        <p:spPr bwMode="auto">
          <a:xfrm>
            <a:off x="7705725" y="1957388"/>
            <a:ext cx="344488" cy="341312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4" y="175"/>
              </a:cxn>
              <a:cxn ang="0">
                <a:pos x="15" y="136"/>
              </a:cxn>
              <a:cxn ang="0">
                <a:pos x="33" y="100"/>
              </a:cxn>
              <a:cxn ang="0">
                <a:pos x="56" y="69"/>
              </a:cxn>
              <a:cxn ang="0">
                <a:pos x="86" y="42"/>
              </a:cxn>
              <a:cxn ang="0">
                <a:pos x="119" y="21"/>
              </a:cxn>
              <a:cxn ang="0">
                <a:pos x="157" y="6"/>
              </a:cxn>
              <a:cxn ang="0">
                <a:pos x="196" y="0"/>
              </a:cxn>
              <a:cxn ang="0">
                <a:pos x="236" y="0"/>
              </a:cxn>
              <a:cxn ang="0">
                <a:pos x="275" y="6"/>
              </a:cxn>
              <a:cxn ang="0">
                <a:pos x="313" y="21"/>
              </a:cxn>
              <a:cxn ang="0">
                <a:pos x="346" y="42"/>
              </a:cxn>
              <a:cxn ang="0">
                <a:pos x="376" y="69"/>
              </a:cxn>
              <a:cxn ang="0">
                <a:pos x="400" y="100"/>
              </a:cxn>
              <a:cxn ang="0">
                <a:pos x="417" y="136"/>
              </a:cxn>
              <a:cxn ang="0">
                <a:pos x="428" y="175"/>
              </a:cxn>
              <a:cxn ang="0">
                <a:pos x="432" y="215"/>
              </a:cxn>
              <a:cxn ang="0">
                <a:pos x="428" y="254"/>
              </a:cxn>
              <a:cxn ang="0">
                <a:pos x="417" y="292"/>
              </a:cxn>
              <a:cxn ang="0">
                <a:pos x="400" y="329"/>
              </a:cxn>
              <a:cxn ang="0">
                <a:pos x="376" y="360"/>
              </a:cxn>
              <a:cxn ang="0">
                <a:pos x="346" y="386"/>
              </a:cxn>
              <a:cxn ang="0">
                <a:pos x="313" y="408"/>
              </a:cxn>
              <a:cxn ang="0">
                <a:pos x="275" y="423"/>
              </a:cxn>
              <a:cxn ang="0">
                <a:pos x="236" y="431"/>
              </a:cxn>
              <a:cxn ang="0">
                <a:pos x="196" y="431"/>
              </a:cxn>
              <a:cxn ang="0">
                <a:pos x="157" y="423"/>
              </a:cxn>
              <a:cxn ang="0">
                <a:pos x="119" y="408"/>
              </a:cxn>
              <a:cxn ang="0">
                <a:pos x="86" y="386"/>
              </a:cxn>
              <a:cxn ang="0">
                <a:pos x="56" y="360"/>
              </a:cxn>
              <a:cxn ang="0">
                <a:pos x="33" y="329"/>
              </a:cxn>
              <a:cxn ang="0">
                <a:pos x="15" y="292"/>
              </a:cxn>
              <a:cxn ang="0">
                <a:pos x="4" y="254"/>
              </a:cxn>
              <a:cxn ang="0">
                <a:pos x="0" y="215"/>
              </a:cxn>
            </a:cxnLst>
            <a:rect l="0" t="0" r="r" b="b"/>
            <a:pathLst>
              <a:path w="432" h="431">
                <a:moveTo>
                  <a:pt x="0" y="215"/>
                </a:moveTo>
                <a:lnTo>
                  <a:pt x="4" y="175"/>
                </a:lnTo>
                <a:lnTo>
                  <a:pt x="15" y="136"/>
                </a:lnTo>
                <a:lnTo>
                  <a:pt x="33" y="100"/>
                </a:lnTo>
                <a:lnTo>
                  <a:pt x="56" y="69"/>
                </a:lnTo>
                <a:lnTo>
                  <a:pt x="86" y="42"/>
                </a:lnTo>
                <a:lnTo>
                  <a:pt x="119" y="21"/>
                </a:lnTo>
                <a:lnTo>
                  <a:pt x="157" y="6"/>
                </a:lnTo>
                <a:lnTo>
                  <a:pt x="196" y="0"/>
                </a:lnTo>
                <a:lnTo>
                  <a:pt x="236" y="0"/>
                </a:lnTo>
                <a:lnTo>
                  <a:pt x="275" y="6"/>
                </a:lnTo>
                <a:lnTo>
                  <a:pt x="313" y="21"/>
                </a:lnTo>
                <a:lnTo>
                  <a:pt x="346" y="42"/>
                </a:lnTo>
                <a:lnTo>
                  <a:pt x="376" y="69"/>
                </a:lnTo>
                <a:lnTo>
                  <a:pt x="400" y="100"/>
                </a:lnTo>
                <a:lnTo>
                  <a:pt x="417" y="136"/>
                </a:lnTo>
                <a:lnTo>
                  <a:pt x="428" y="175"/>
                </a:lnTo>
                <a:lnTo>
                  <a:pt x="432" y="215"/>
                </a:lnTo>
                <a:lnTo>
                  <a:pt x="428" y="254"/>
                </a:lnTo>
                <a:lnTo>
                  <a:pt x="417" y="292"/>
                </a:lnTo>
                <a:lnTo>
                  <a:pt x="400" y="329"/>
                </a:lnTo>
                <a:lnTo>
                  <a:pt x="376" y="360"/>
                </a:lnTo>
                <a:lnTo>
                  <a:pt x="346" y="386"/>
                </a:lnTo>
                <a:lnTo>
                  <a:pt x="313" y="408"/>
                </a:lnTo>
                <a:lnTo>
                  <a:pt x="275" y="423"/>
                </a:lnTo>
                <a:lnTo>
                  <a:pt x="236" y="431"/>
                </a:lnTo>
                <a:lnTo>
                  <a:pt x="196" y="431"/>
                </a:lnTo>
                <a:lnTo>
                  <a:pt x="157" y="423"/>
                </a:lnTo>
                <a:lnTo>
                  <a:pt x="119" y="408"/>
                </a:lnTo>
                <a:lnTo>
                  <a:pt x="86" y="386"/>
                </a:lnTo>
                <a:lnTo>
                  <a:pt x="56" y="360"/>
                </a:lnTo>
                <a:lnTo>
                  <a:pt x="33" y="329"/>
                </a:lnTo>
                <a:lnTo>
                  <a:pt x="15" y="292"/>
                </a:lnTo>
                <a:lnTo>
                  <a:pt x="4" y="254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7758113" y="1990725"/>
            <a:ext cx="24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x2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92" name="Freeform 48"/>
          <p:cNvSpPr>
            <a:spLocks/>
          </p:cNvSpPr>
          <p:nvPr/>
        </p:nvSpPr>
        <p:spPr bwMode="auto">
          <a:xfrm>
            <a:off x="6048375" y="5448300"/>
            <a:ext cx="342900" cy="342900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2" y="177"/>
              </a:cxn>
              <a:cxn ang="0">
                <a:pos x="14" y="138"/>
              </a:cxn>
              <a:cxn ang="0">
                <a:pos x="31" y="102"/>
              </a:cxn>
              <a:cxn ang="0">
                <a:pos x="56" y="69"/>
              </a:cxn>
              <a:cxn ang="0">
                <a:pos x="85" y="42"/>
              </a:cxn>
              <a:cxn ang="0">
                <a:pos x="119" y="21"/>
              </a:cxn>
              <a:cxn ang="0">
                <a:pos x="156" y="7"/>
              </a:cxn>
              <a:cxn ang="0">
                <a:pos x="196" y="0"/>
              </a:cxn>
              <a:cxn ang="0">
                <a:pos x="235" y="0"/>
              </a:cxn>
              <a:cxn ang="0">
                <a:pos x="275" y="7"/>
              </a:cxn>
              <a:cxn ang="0">
                <a:pos x="312" y="21"/>
              </a:cxn>
              <a:cxn ang="0">
                <a:pos x="346" y="42"/>
              </a:cxn>
              <a:cxn ang="0">
                <a:pos x="375" y="69"/>
              </a:cxn>
              <a:cxn ang="0">
                <a:pos x="400" y="102"/>
              </a:cxn>
              <a:cxn ang="0">
                <a:pos x="417" y="138"/>
              </a:cxn>
              <a:cxn ang="0">
                <a:pos x="429" y="177"/>
              </a:cxn>
              <a:cxn ang="0">
                <a:pos x="433" y="215"/>
              </a:cxn>
              <a:cxn ang="0">
                <a:pos x="429" y="255"/>
              </a:cxn>
              <a:cxn ang="0">
                <a:pos x="417" y="294"/>
              </a:cxn>
              <a:cxn ang="0">
                <a:pos x="400" y="329"/>
              </a:cxn>
              <a:cxn ang="0">
                <a:pos x="375" y="361"/>
              </a:cxn>
              <a:cxn ang="0">
                <a:pos x="346" y="388"/>
              </a:cxn>
              <a:cxn ang="0">
                <a:pos x="312" y="409"/>
              </a:cxn>
              <a:cxn ang="0">
                <a:pos x="275" y="423"/>
              </a:cxn>
              <a:cxn ang="0">
                <a:pos x="235" y="430"/>
              </a:cxn>
              <a:cxn ang="0">
                <a:pos x="196" y="430"/>
              </a:cxn>
              <a:cxn ang="0">
                <a:pos x="156" y="423"/>
              </a:cxn>
              <a:cxn ang="0">
                <a:pos x="119" y="409"/>
              </a:cxn>
              <a:cxn ang="0">
                <a:pos x="85" y="388"/>
              </a:cxn>
              <a:cxn ang="0">
                <a:pos x="56" y="361"/>
              </a:cxn>
              <a:cxn ang="0">
                <a:pos x="31" y="329"/>
              </a:cxn>
              <a:cxn ang="0">
                <a:pos x="14" y="294"/>
              </a:cxn>
              <a:cxn ang="0">
                <a:pos x="2" y="255"/>
              </a:cxn>
              <a:cxn ang="0">
                <a:pos x="0" y="215"/>
              </a:cxn>
            </a:cxnLst>
            <a:rect l="0" t="0" r="r" b="b"/>
            <a:pathLst>
              <a:path w="433" h="430">
                <a:moveTo>
                  <a:pt x="0" y="215"/>
                </a:moveTo>
                <a:lnTo>
                  <a:pt x="2" y="177"/>
                </a:lnTo>
                <a:lnTo>
                  <a:pt x="14" y="138"/>
                </a:lnTo>
                <a:lnTo>
                  <a:pt x="31" y="102"/>
                </a:lnTo>
                <a:lnTo>
                  <a:pt x="56" y="69"/>
                </a:lnTo>
                <a:lnTo>
                  <a:pt x="85" y="42"/>
                </a:lnTo>
                <a:lnTo>
                  <a:pt x="119" y="21"/>
                </a:lnTo>
                <a:lnTo>
                  <a:pt x="156" y="7"/>
                </a:lnTo>
                <a:lnTo>
                  <a:pt x="196" y="0"/>
                </a:lnTo>
                <a:lnTo>
                  <a:pt x="235" y="0"/>
                </a:lnTo>
                <a:lnTo>
                  <a:pt x="275" y="7"/>
                </a:lnTo>
                <a:lnTo>
                  <a:pt x="312" y="21"/>
                </a:lnTo>
                <a:lnTo>
                  <a:pt x="346" y="42"/>
                </a:lnTo>
                <a:lnTo>
                  <a:pt x="375" y="69"/>
                </a:lnTo>
                <a:lnTo>
                  <a:pt x="400" y="102"/>
                </a:lnTo>
                <a:lnTo>
                  <a:pt x="417" y="138"/>
                </a:lnTo>
                <a:lnTo>
                  <a:pt x="429" y="177"/>
                </a:lnTo>
                <a:lnTo>
                  <a:pt x="433" y="215"/>
                </a:lnTo>
                <a:lnTo>
                  <a:pt x="429" y="255"/>
                </a:lnTo>
                <a:lnTo>
                  <a:pt x="417" y="294"/>
                </a:lnTo>
                <a:lnTo>
                  <a:pt x="400" y="329"/>
                </a:lnTo>
                <a:lnTo>
                  <a:pt x="375" y="361"/>
                </a:lnTo>
                <a:lnTo>
                  <a:pt x="346" y="388"/>
                </a:lnTo>
                <a:lnTo>
                  <a:pt x="312" y="409"/>
                </a:lnTo>
                <a:lnTo>
                  <a:pt x="275" y="423"/>
                </a:lnTo>
                <a:lnTo>
                  <a:pt x="235" y="430"/>
                </a:lnTo>
                <a:lnTo>
                  <a:pt x="196" y="430"/>
                </a:lnTo>
                <a:lnTo>
                  <a:pt x="156" y="423"/>
                </a:lnTo>
                <a:lnTo>
                  <a:pt x="119" y="409"/>
                </a:lnTo>
                <a:lnTo>
                  <a:pt x="85" y="388"/>
                </a:lnTo>
                <a:lnTo>
                  <a:pt x="56" y="361"/>
                </a:lnTo>
                <a:lnTo>
                  <a:pt x="31" y="329"/>
                </a:lnTo>
                <a:lnTo>
                  <a:pt x="14" y="294"/>
                </a:lnTo>
                <a:lnTo>
                  <a:pt x="2" y="255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6162675" y="5481638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y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94" name="Freeform 50"/>
          <p:cNvSpPr>
            <a:spLocks/>
          </p:cNvSpPr>
          <p:nvPr/>
        </p:nvSpPr>
        <p:spPr bwMode="auto">
          <a:xfrm>
            <a:off x="7134225" y="5448300"/>
            <a:ext cx="342900" cy="342900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4" y="177"/>
              </a:cxn>
              <a:cxn ang="0">
                <a:pos x="16" y="138"/>
              </a:cxn>
              <a:cxn ang="0">
                <a:pos x="33" y="102"/>
              </a:cxn>
              <a:cxn ang="0">
                <a:pos x="56" y="69"/>
              </a:cxn>
              <a:cxn ang="0">
                <a:pos x="87" y="42"/>
              </a:cxn>
              <a:cxn ang="0">
                <a:pos x="119" y="21"/>
              </a:cxn>
              <a:cxn ang="0">
                <a:pos x="158" y="7"/>
              </a:cxn>
              <a:cxn ang="0">
                <a:pos x="196" y="0"/>
              </a:cxn>
              <a:cxn ang="0">
                <a:pos x="237" y="0"/>
              </a:cxn>
              <a:cxn ang="0">
                <a:pos x="275" y="7"/>
              </a:cxn>
              <a:cxn ang="0">
                <a:pos x="314" y="21"/>
              </a:cxn>
              <a:cxn ang="0">
                <a:pos x="346" y="42"/>
              </a:cxn>
              <a:cxn ang="0">
                <a:pos x="377" y="69"/>
              </a:cxn>
              <a:cxn ang="0">
                <a:pos x="400" y="102"/>
              </a:cxn>
              <a:cxn ang="0">
                <a:pos x="417" y="138"/>
              </a:cxn>
              <a:cxn ang="0">
                <a:pos x="429" y="177"/>
              </a:cxn>
              <a:cxn ang="0">
                <a:pos x="433" y="215"/>
              </a:cxn>
              <a:cxn ang="0">
                <a:pos x="429" y="255"/>
              </a:cxn>
              <a:cxn ang="0">
                <a:pos x="417" y="294"/>
              </a:cxn>
              <a:cxn ang="0">
                <a:pos x="400" y="329"/>
              </a:cxn>
              <a:cxn ang="0">
                <a:pos x="377" y="361"/>
              </a:cxn>
              <a:cxn ang="0">
                <a:pos x="346" y="388"/>
              </a:cxn>
              <a:cxn ang="0">
                <a:pos x="314" y="409"/>
              </a:cxn>
              <a:cxn ang="0">
                <a:pos x="275" y="423"/>
              </a:cxn>
              <a:cxn ang="0">
                <a:pos x="237" y="430"/>
              </a:cxn>
              <a:cxn ang="0">
                <a:pos x="196" y="430"/>
              </a:cxn>
              <a:cxn ang="0">
                <a:pos x="158" y="423"/>
              </a:cxn>
              <a:cxn ang="0">
                <a:pos x="119" y="409"/>
              </a:cxn>
              <a:cxn ang="0">
                <a:pos x="87" y="388"/>
              </a:cxn>
              <a:cxn ang="0">
                <a:pos x="56" y="361"/>
              </a:cxn>
              <a:cxn ang="0">
                <a:pos x="33" y="329"/>
              </a:cxn>
              <a:cxn ang="0">
                <a:pos x="16" y="294"/>
              </a:cxn>
              <a:cxn ang="0">
                <a:pos x="4" y="255"/>
              </a:cxn>
              <a:cxn ang="0">
                <a:pos x="0" y="215"/>
              </a:cxn>
            </a:cxnLst>
            <a:rect l="0" t="0" r="r" b="b"/>
            <a:pathLst>
              <a:path w="433" h="430">
                <a:moveTo>
                  <a:pt x="0" y="215"/>
                </a:moveTo>
                <a:lnTo>
                  <a:pt x="4" y="177"/>
                </a:lnTo>
                <a:lnTo>
                  <a:pt x="16" y="138"/>
                </a:lnTo>
                <a:lnTo>
                  <a:pt x="33" y="102"/>
                </a:lnTo>
                <a:lnTo>
                  <a:pt x="56" y="69"/>
                </a:lnTo>
                <a:lnTo>
                  <a:pt x="87" y="42"/>
                </a:lnTo>
                <a:lnTo>
                  <a:pt x="119" y="21"/>
                </a:lnTo>
                <a:lnTo>
                  <a:pt x="158" y="7"/>
                </a:lnTo>
                <a:lnTo>
                  <a:pt x="196" y="0"/>
                </a:lnTo>
                <a:lnTo>
                  <a:pt x="237" y="0"/>
                </a:lnTo>
                <a:lnTo>
                  <a:pt x="275" y="7"/>
                </a:lnTo>
                <a:lnTo>
                  <a:pt x="314" y="21"/>
                </a:lnTo>
                <a:lnTo>
                  <a:pt x="346" y="42"/>
                </a:lnTo>
                <a:lnTo>
                  <a:pt x="377" y="69"/>
                </a:lnTo>
                <a:lnTo>
                  <a:pt x="400" y="102"/>
                </a:lnTo>
                <a:lnTo>
                  <a:pt x="417" y="138"/>
                </a:lnTo>
                <a:lnTo>
                  <a:pt x="429" y="177"/>
                </a:lnTo>
                <a:lnTo>
                  <a:pt x="433" y="215"/>
                </a:lnTo>
                <a:lnTo>
                  <a:pt x="429" y="255"/>
                </a:lnTo>
                <a:lnTo>
                  <a:pt x="417" y="294"/>
                </a:lnTo>
                <a:lnTo>
                  <a:pt x="400" y="329"/>
                </a:lnTo>
                <a:lnTo>
                  <a:pt x="377" y="361"/>
                </a:lnTo>
                <a:lnTo>
                  <a:pt x="346" y="388"/>
                </a:lnTo>
                <a:lnTo>
                  <a:pt x="314" y="409"/>
                </a:lnTo>
                <a:lnTo>
                  <a:pt x="275" y="423"/>
                </a:lnTo>
                <a:lnTo>
                  <a:pt x="237" y="430"/>
                </a:lnTo>
                <a:lnTo>
                  <a:pt x="196" y="430"/>
                </a:lnTo>
                <a:lnTo>
                  <a:pt x="158" y="423"/>
                </a:lnTo>
                <a:lnTo>
                  <a:pt x="119" y="409"/>
                </a:lnTo>
                <a:lnTo>
                  <a:pt x="87" y="388"/>
                </a:lnTo>
                <a:lnTo>
                  <a:pt x="56" y="361"/>
                </a:lnTo>
                <a:lnTo>
                  <a:pt x="33" y="329"/>
                </a:lnTo>
                <a:lnTo>
                  <a:pt x="16" y="294"/>
                </a:lnTo>
                <a:lnTo>
                  <a:pt x="4" y="255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5" name="Rectangle 51"/>
          <p:cNvSpPr>
            <a:spLocks noChangeArrowheads="1"/>
          </p:cNvSpPr>
          <p:nvPr/>
        </p:nvSpPr>
        <p:spPr bwMode="auto">
          <a:xfrm>
            <a:off x="7248525" y="5481638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z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96" name="Freeform 52"/>
          <p:cNvSpPr>
            <a:spLocks/>
          </p:cNvSpPr>
          <p:nvPr/>
        </p:nvSpPr>
        <p:spPr bwMode="auto">
          <a:xfrm>
            <a:off x="7134225" y="4532313"/>
            <a:ext cx="342900" cy="342900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4" y="177"/>
              </a:cxn>
              <a:cxn ang="0">
                <a:pos x="16" y="138"/>
              </a:cxn>
              <a:cxn ang="0">
                <a:pos x="33" y="102"/>
              </a:cxn>
              <a:cxn ang="0">
                <a:pos x="56" y="69"/>
              </a:cxn>
              <a:cxn ang="0">
                <a:pos x="87" y="42"/>
              </a:cxn>
              <a:cxn ang="0">
                <a:pos x="119" y="21"/>
              </a:cxn>
              <a:cxn ang="0">
                <a:pos x="158" y="7"/>
              </a:cxn>
              <a:cxn ang="0">
                <a:pos x="196" y="0"/>
              </a:cxn>
              <a:cxn ang="0">
                <a:pos x="237" y="0"/>
              </a:cxn>
              <a:cxn ang="0">
                <a:pos x="275" y="7"/>
              </a:cxn>
              <a:cxn ang="0">
                <a:pos x="314" y="21"/>
              </a:cxn>
              <a:cxn ang="0">
                <a:pos x="346" y="42"/>
              </a:cxn>
              <a:cxn ang="0">
                <a:pos x="377" y="69"/>
              </a:cxn>
              <a:cxn ang="0">
                <a:pos x="400" y="102"/>
              </a:cxn>
              <a:cxn ang="0">
                <a:pos x="417" y="138"/>
              </a:cxn>
              <a:cxn ang="0">
                <a:pos x="429" y="177"/>
              </a:cxn>
              <a:cxn ang="0">
                <a:pos x="433" y="215"/>
              </a:cxn>
              <a:cxn ang="0">
                <a:pos x="429" y="255"/>
              </a:cxn>
              <a:cxn ang="0">
                <a:pos x="417" y="294"/>
              </a:cxn>
              <a:cxn ang="0">
                <a:pos x="400" y="328"/>
              </a:cxn>
              <a:cxn ang="0">
                <a:pos x="377" y="361"/>
              </a:cxn>
              <a:cxn ang="0">
                <a:pos x="346" y="388"/>
              </a:cxn>
              <a:cxn ang="0">
                <a:pos x="314" y="409"/>
              </a:cxn>
              <a:cxn ang="0">
                <a:pos x="275" y="423"/>
              </a:cxn>
              <a:cxn ang="0">
                <a:pos x="237" y="430"/>
              </a:cxn>
              <a:cxn ang="0">
                <a:pos x="196" y="430"/>
              </a:cxn>
              <a:cxn ang="0">
                <a:pos x="158" y="423"/>
              </a:cxn>
              <a:cxn ang="0">
                <a:pos x="119" y="409"/>
              </a:cxn>
              <a:cxn ang="0">
                <a:pos x="87" y="388"/>
              </a:cxn>
              <a:cxn ang="0">
                <a:pos x="56" y="361"/>
              </a:cxn>
              <a:cxn ang="0">
                <a:pos x="33" y="328"/>
              </a:cxn>
              <a:cxn ang="0">
                <a:pos x="16" y="294"/>
              </a:cxn>
              <a:cxn ang="0">
                <a:pos x="4" y="255"/>
              </a:cxn>
              <a:cxn ang="0">
                <a:pos x="0" y="215"/>
              </a:cxn>
            </a:cxnLst>
            <a:rect l="0" t="0" r="r" b="b"/>
            <a:pathLst>
              <a:path w="433" h="430">
                <a:moveTo>
                  <a:pt x="0" y="215"/>
                </a:moveTo>
                <a:lnTo>
                  <a:pt x="4" y="177"/>
                </a:lnTo>
                <a:lnTo>
                  <a:pt x="16" y="138"/>
                </a:lnTo>
                <a:lnTo>
                  <a:pt x="33" y="102"/>
                </a:lnTo>
                <a:lnTo>
                  <a:pt x="56" y="69"/>
                </a:lnTo>
                <a:lnTo>
                  <a:pt x="87" y="42"/>
                </a:lnTo>
                <a:lnTo>
                  <a:pt x="119" y="21"/>
                </a:lnTo>
                <a:lnTo>
                  <a:pt x="158" y="7"/>
                </a:lnTo>
                <a:lnTo>
                  <a:pt x="196" y="0"/>
                </a:lnTo>
                <a:lnTo>
                  <a:pt x="237" y="0"/>
                </a:lnTo>
                <a:lnTo>
                  <a:pt x="275" y="7"/>
                </a:lnTo>
                <a:lnTo>
                  <a:pt x="314" y="21"/>
                </a:lnTo>
                <a:lnTo>
                  <a:pt x="346" y="42"/>
                </a:lnTo>
                <a:lnTo>
                  <a:pt x="377" y="69"/>
                </a:lnTo>
                <a:lnTo>
                  <a:pt x="400" y="102"/>
                </a:lnTo>
                <a:lnTo>
                  <a:pt x="417" y="138"/>
                </a:lnTo>
                <a:lnTo>
                  <a:pt x="429" y="177"/>
                </a:lnTo>
                <a:lnTo>
                  <a:pt x="433" y="215"/>
                </a:lnTo>
                <a:lnTo>
                  <a:pt x="429" y="255"/>
                </a:lnTo>
                <a:lnTo>
                  <a:pt x="417" y="294"/>
                </a:lnTo>
                <a:lnTo>
                  <a:pt x="400" y="328"/>
                </a:lnTo>
                <a:lnTo>
                  <a:pt x="377" y="361"/>
                </a:lnTo>
                <a:lnTo>
                  <a:pt x="346" y="388"/>
                </a:lnTo>
                <a:lnTo>
                  <a:pt x="314" y="409"/>
                </a:lnTo>
                <a:lnTo>
                  <a:pt x="275" y="423"/>
                </a:lnTo>
                <a:lnTo>
                  <a:pt x="237" y="430"/>
                </a:lnTo>
                <a:lnTo>
                  <a:pt x="196" y="430"/>
                </a:lnTo>
                <a:lnTo>
                  <a:pt x="158" y="423"/>
                </a:lnTo>
                <a:lnTo>
                  <a:pt x="119" y="409"/>
                </a:lnTo>
                <a:lnTo>
                  <a:pt x="87" y="388"/>
                </a:lnTo>
                <a:lnTo>
                  <a:pt x="56" y="361"/>
                </a:lnTo>
                <a:lnTo>
                  <a:pt x="33" y="328"/>
                </a:lnTo>
                <a:lnTo>
                  <a:pt x="16" y="294"/>
                </a:lnTo>
                <a:lnTo>
                  <a:pt x="4" y="255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7" name="Rectangle 53"/>
          <p:cNvSpPr>
            <a:spLocks noChangeArrowheads="1"/>
          </p:cNvSpPr>
          <p:nvPr/>
        </p:nvSpPr>
        <p:spPr bwMode="auto">
          <a:xfrm>
            <a:off x="7267575" y="45656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-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398" name="Freeform 54"/>
          <p:cNvSpPr>
            <a:spLocks/>
          </p:cNvSpPr>
          <p:nvPr/>
        </p:nvSpPr>
        <p:spPr bwMode="auto">
          <a:xfrm>
            <a:off x="7650163" y="4991100"/>
            <a:ext cx="342900" cy="341313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2" y="177"/>
              </a:cxn>
              <a:cxn ang="0">
                <a:pos x="13" y="138"/>
              </a:cxn>
              <a:cxn ang="0">
                <a:pos x="31" y="102"/>
              </a:cxn>
              <a:cxn ang="0">
                <a:pos x="55" y="69"/>
              </a:cxn>
              <a:cxn ang="0">
                <a:pos x="84" y="42"/>
              </a:cxn>
              <a:cxn ang="0">
                <a:pos x="119" y="21"/>
              </a:cxn>
              <a:cxn ang="0">
                <a:pos x="155" y="7"/>
              </a:cxn>
              <a:cxn ang="0">
                <a:pos x="196" y="0"/>
              </a:cxn>
              <a:cxn ang="0">
                <a:pos x="234" y="0"/>
              </a:cxn>
              <a:cxn ang="0">
                <a:pos x="275" y="7"/>
              </a:cxn>
              <a:cxn ang="0">
                <a:pos x="311" y="21"/>
              </a:cxn>
              <a:cxn ang="0">
                <a:pos x="346" y="42"/>
              </a:cxn>
              <a:cxn ang="0">
                <a:pos x="374" y="69"/>
              </a:cxn>
              <a:cxn ang="0">
                <a:pos x="399" y="102"/>
              </a:cxn>
              <a:cxn ang="0">
                <a:pos x="417" y="138"/>
              </a:cxn>
              <a:cxn ang="0">
                <a:pos x="428" y="177"/>
              </a:cxn>
              <a:cxn ang="0">
                <a:pos x="432" y="215"/>
              </a:cxn>
              <a:cxn ang="0">
                <a:pos x="428" y="255"/>
              </a:cxn>
              <a:cxn ang="0">
                <a:pos x="417" y="294"/>
              </a:cxn>
              <a:cxn ang="0">
                <a:pos x="399" y="328"/>
              </a:cxn>
              <a:cxn ang="0">
                <a:pos x="374" y="361"/>
              </a:cxn>
              <a:cxn ang="0">
                <a:pos x="346" y="388"/>
              </a:cxn>
              <a:cxn ang="0">
                <a:pos x="311" y="409"/>
              </a:cxn>
              <a:cxn ang="0">
                <a:pos x="275" y="423"/>
              </a:cxn>
              <a:cxn ang="0">
                <a:pos x="234" y="430"/>
              </a:cxn>
              <a:cxn ang="0">
                <a:pos x="196" y="430"/>
              </a:cxn>
              <a:cxn ang="0">
                <a:pos x="155" y="423"/>
              </a:cxn>
              <a:cxn ang="0">
                <a:pos x="119" y="409"/>
              </a:cxn>
              <a:cxn ang="0">
                <a:pos x="84" y="388"/>
              </a:cxn>
              <a:cxn ang="0">
                <a:pos x="55" y="361"/>
              </a:cxn>
              <a:cxn ang="0">
                <a:pos x="31" y="328"/>
              </a:cxn>
              <a:cxn ang="0">
                <a:pos x="13" y="294"/>
              </a:cxn>
              <a:cxn ang="0">
                <a:pos x="2" y="255"/>
              </a:cxn>
              <a:cxn ang="0">
                <a:pos x="0" y="215"/>
              </a:cxn>
            </a:cxnLst>
            <a:rect l="0" t="0" r="r" b="b"/>
            <a:pathLst>
              <a:path w="432" h="430">
                <a:moveTo>
                  <a:pt x="0" y="215"/>
                </a:moveTo>
                <a:lnTo>
                  <a:pt x="2" y="177"/>
                </a:lnTo>
                <a:lnTo>
                  <a:pt x="13" y="138"/>
                </a:lnTo>
                <a:lnTo>
                  <a:pt x="31" y="102"/>
                </a:lnTo>
                <a:lnTo>
                  <a:pt x="55" y="69"/>
                </a:lnTo>
                <a:lnTo>
                  <a:pt x="84" y="42"/>
                </a:lnTo>
                <a:lnTo>
                  <a:pt x="119" y="21"/>
                </a:lnTo>
                <a:lnTo>
                  <a:pt x="155" y="7"/>
                </a:lnTo>
                <a:lnTo>
                  <a:pt x="196" y="0"/>
                </a:lnTo>
                <a:lnTo>
                  <a:pt x="234" y="0"/>
                </a:lnTo>
                <a:lnTo>
                  <a:pt x="275" y="7"/>
                </a:lnTo>
                <a:lnTo>
                  <a:pt x="311" y="21"/>
                </a:lnTo>
                <a:lnTo>
                  <a:pt x="346" y="42"/>
                </a:lnTo>
                <a:lnTo>
                  <a:pt x="374" y="69"/>
                </a:lnTo>
                <a:lnTo>
                  <a:pt x="399" y="102"/>
                </a:lnTo>
                <a:lnTo>
                  <a:pt x="417" y="138"/>
                </a:lnTo>
                <a:lnTo>
                  <a:pt x="428" y="177"/>
                </a:lnTo>
                <a:lnTo>
                  <a:pt x="432" y="215"/>
                </a:lnTo>
                <a:lnTo>
                  <a:pt x="428" y="255"/>
                </a:lnTo>
                <a:lnTo>
                  <a:pt x="417" y="294"/>
                </a:lnTo>
                <a:lnTo>
                  <a:pt x="399" y="328"/>
                </a:lnTo>
                <a:lnTo>
                  <a:pt x="374" y="361"/>
                </a:lnTo>
                <a:lnTo>
                  <a:pt x="346" y="388"/>
                </a:lnTo>
                <a:lnTo>
                  <a:pt x="311" y="409"/>
                </a:lnTo>
                <a:lnTo>
                  <a:pt x="275" y="423"/>
                </a:lnTo>
                <a:lnTo>
                  <a:pt x="234" y="430"/>
                </a:lnTo>
                <a:lnTo>
                  <a:pt x="196" y="430"/>
                </a:lnTo>
                <a:lnTo>
                  <a:pt x="155" y="423"/>
                </a:lnTo>
                <a:lnTo>
                  <a:pt x="119" y="409"/>
                </a:lnTo>
                <a:lnTo>
                  <a:pt x="84" y="388"/>
                </a:lnTo>
                <a:lnTo>
                  <a:pt x="55" y="361"/>
                </a:lnTo>
                <a:lnTo>
                  <a:pt x="31" y="328"/>
                </a:lnTo>
                <a:lnTo>
                  <a:pt x="13" y="294"/>
                </a:lnTo>
                <a:lnTo>
                  <a:pt x="2" y="255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9" name="Rectangle 55"/>
          <p:cNvSpPr>
            <a:spLocks noChangeArrowheads="1"/>
          </p:cNvSpPr>
          <p:nvPr/>
        </p:nvSpPr>
        <p:spPr bwMode="auto">
          <a:xfrm>
            <a:off x="7756525" y="50244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q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400" name="Freeform 56"/>
          <p:cNvSpPr>
            <a:spLocks/>
          </p:cNvSpPr>
          <p:nvPr/>
        </p:nvSpPr>
        <p:spPr bwMode="auto">
          <a:xfrm>
            <a:off x="5934075" y="4532313"/>
            <a:ext cx="342900" cy="342900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2" y="177"/>
              </a:cxn>
              <a:cxn ang="0">
                <a:pos x="14" y="138"/>
              </a:cxn>
              <a:cxn ang="0">
                <a:pos x="31" y="102"/>
              </a:cxn>
              <a:cxn ang="0">
                <a:pos x="56" y="69"/>
              </a:cxn>
              <a:cxn ang="0">
                <a:pos x="85" y="42"/>
              </a:cxn>
              <a:cxn ang="0">
                <a:pos x="119" y="21"/>
              </a:cxn>
              <a:cxn ang="0">
                <a:pos x="156" y="7"/>
              </a:cxn>
              <a:cxn ang="0">
                <a:pos x="196" y="0"/>
              </a:cxn>
              <a:cxn ang="0">
                <a:pos x="235" y="0"/>
              </a:cxn>
              <a:cxn ang="0">
                <a:pos x="275" y="7"/>
              </a:cxn>
              <a:cxn ang="0">
                <a:pos x="311" y="21"/>
              </a:cxn>
              <a:cxn ang="0">
                <a:pos x="346" y="42"/>
              </a:cxn>
              <a:cxn ang="0">
                <a:pos x="375" y="69"/>
              </a:cxn>
              <a:cxn ang="0">
                <a:pos x="400" y="102"/>
              </a:cxn>
              <a:cxn ang="0">
                <a:pos x="417" y="138"/>
              </a:cxn>
              <a:cxn ang="0">
                <a:pos x="429" y="177"/>
              </a:cxn>
              <a:cxn ang="0">
                <a:pos x="432" y="215"/>
              </a:cxn>
              <a:cxn ang="0">
                <a:pos x="429" y="255"/>
              </a:cxn>
              <a:cxn ang="0">
                <a:pos x="417" y="294"/>
              </a:cxn>
              <a:cxn ang="0">
                <a:pos x="400" y="328"/>
              </a:cxn>
              <a:cxn ang="0">
                <a:pos x="375" y="361"/>
              </a:cxn>
              <a:cxn ang="0">
                <a:pos x="346" y="388"/>
              </a:cxn>
              <a:cxn ang="0">
                <a:pos x="311" y="409"/>
              </a:cxn>
              <a:cxn ang="0">
                <a:pos x="275" y="423"/>
              </a:cxn>
              <a:cxn ang="0">
                <a:pos x="235" y="430"/>
              </a:cxn>
              <a:cxn ang="0">
                <a:pos x="196" y="430"/>
              </a:cxn>
              <a:cxn ang="0">
                <a:pos x="156" y="423"/>
              </a:cxn>
              <a:cxn ang="0">
                <a:pos x="119" y="409"/>
              </a:cxn>
              <a:cxn ang="0">
                <a:pos x="85" y="388"/>
              </a:cxn>
              <a:cxn ang="0">
                <a:pos x="56" y="361"/>
              </a:cxn>
              <a:cxn ang="0">
                <a:pos x="31" y="328"/>
              </a:cxn>
              <a:cxn ang="0">
                <a:pos x="14" y="294"/>
              </a:cxn>
              <a:cxn ang="0">
                <a:pos x="2" y="255"/>
              </a:cxn>
              <a:cxn ang="0">
                <a:pos x="0" y="215"/>
              </a:cxn>
            </a:cxnLst>
            <a:rect l="0" t="0" r="r" b="b"/>
            <a:pathLst>
              <a:path w="432" h="430">
                <a:moveTo>
                  <a:pt x="0" y="215"/>
                </a:moveTo>
                <a:lnTo>
                  <a:pt x="2" y="177"/>
                </a:lnTo>
                <a:lnTo>
                  <a:pt x="14" y="138"/>
                </a:lnTo>
                <a:lnTo>
                  <a:pt x="31" y="102"/>
                </a:lnTo>
                <a:lnTo>
                  <a:pt x="56" y="69"/>
                </a:lnTo>
                <a:lnTo>
                  <a:pt x="85" y="42"/>
                </a:lnTo>
                <a:lnTo>
                  <a:pt x="119" y="21"/>
                </a:lnTo>
                <a:lnTo>
                  <a:pt x="156" y="7"/>
                </a:lnTo>
                <a:lnTo>
                  <a:pt x="196" y="0"/>
                </a:lnTo>
                <a:lnTo>
                  <a:pt x="235" y="0"/>
                </a:lnTo>
                <a:lnTo>
                  <a:pt x="275" y="7"/>
                </a:lnTo>
                <a:lnTo>
                  <a:pt x="311" y="21"/>
                </a:lnTo>
                <a:lnTo>
                  <a:pt x="346" y="42"/>
                </a:lnTo>
                <a:lnTo>
                  <a:pt x="375" y="69"/>
                </a:lnTo>
                <a:lnTo>
                  <a:pt x="400" y="102"/>
                </a:lnTo>
                <a:lnTo>
                  <a:pt x="417" y="138"/>
                </a:lnTo>
                <a:lnTo>
                  <a:pt x="429" y="177"/>
                </a:lnTo>
                <a:lnTo>
                  <a:pt x="432" y="215"/>
                </a:lnTo>
                <a:lnTo>
                  <a:pt x="429" y="255"/>
                </a:lnTo>
                <a:lnTo>
                  <a:pt x="417" y="294"/>
                </a:lnTo>
                <a:lnTo>
                  <a:pt x="400" y="328"/>
                </a:lnTo>
                <a:lnTo>
                  <a:pt x="375" y="361"/>
                </a:lnTo>
                <a:lnTo>
                  <a:pt x="346" y="388"/>
                </a:lnTo>
                <a:lnTo>
                  <a:pt x="311" y="409"/>
                </a:lnTo>
                <a:lnTo>
                  <a:pt x="275" y="423"/>
                </a:lnTo>
                <a:lnTo>
                  <a:pt x="235" y="430"/>
                </a:lnTo>
                <a:lnTo>
                  <a:pt x="196" y="430"/>
                </a:lnTo>
                <a:lnTo>
                  <a:pt x="156" y="423"/>
                </a:lnTo>
                <a:lnTo>
                  <a:pt x="119" y="409"/>
                </a:lnTo>
                <a:lnTo>
                  <a:pt x="85" y="388"/>
                </a:lnTo>
                <a:lnTo>
                  <a:pt x="56" y="361"/>
                </a:lnTo>
                <a:lnTo>
                  <a:pt x="31" y="328"/>
                </a:lnTo>
                <a:lnTo>
                  <a:pt x="14" y="294"/>
                </a:lnTo>
                <a:lnTo>
                  <a:pt x="2" y="255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1" name="Rectangle 57"/>
          <p:cNvSpPr>
            <a:spLocks noChangeArrowheads="1"/>
          </p:cNvSpPr>
          <p:nvPr/>
        </p:nvSpPr>
        <p:spPr bwMode="auto">
          <a:xfrm>
            <a:off x="6037263" y="4565650"/>
            <a:ext cx="13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+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402" name="Freeform 58"/>
          <p:cNvSpPr>
            <a:spLocks/>
          </p:cNvSpPr>
          <p:nvPr/>
        </p:nvSpPr>
        <p:spPr bwMode="auto">
          <a:xfrm>
            <a:off x="5532438" y="4933950"/>
            <a:ext cx="344487" cy="3429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4" y="175"/>
              </a:cxn>
              <a:cxn ang="0">
                <a:pos x="15" y="137"/>
              </a:cxn>
              <a:cxn ang="0">
                <a:pos x="32" y="100"/>
              </a:cxn>
              <a:cxn ang="0">
                <a:pos x="56" y="70"/>
              </a:cxn>
              <a:cxn ang="0">
                <a:pos x="86" y="43"/>
              </a:cxn>
              <a:cxn ang="0">
                <a:pos x="119" y="22"/>
              </a:cxn>
              <a:cxn ang="0">
                <a:pos x="157" y="6"/>
              </a:cxn>
              <a:cxn ang="0">
                <a:pos x="196" y="0"/>
              </a:cxn>
              <a:cxn ang="0">
                <a:pos x="236" y="0"/>
              </a:cxn>
              <a:cxn ang="0">
                <a:pos x="275" y="6"/>
              </a:cxn>
              <a:cxn ang="0">
                <a:pos x="313" y="22"/>
              </a:cxn>
              <a:cxn ang="0">
                <a:pos x="346" y="43"/>
              </a:cxn>
              <a:cxn ang="0">
                <a:pos x="376" y="70"/>
              </a:cxn>
              <a:cxn ang="0">
                <a:pos x="399" y="100"/>
              </a:cxn>
              <a:cxn ang="0">
                <a:pos x="417" y="137"/>
              </a:cxn>
              <a:cxn ang="0">
                <a:pos x="428" y="175"/>
              </a:cxn>
              <a:cxn ang="0">
                <a:pos x="432" y="216"/>
              </a:cxn>
              <a:cxn ang="0">
                <a:pos x="428" y="254"/>
              </a:cxn>
              <a:cxn ang="0">
                <a:pos x="417" y="293"/>
              </a:cxn>
              <a:cxn ang="0">
                <a:pos x="399" y="329"/>
              </a:cxn>
              <a:cxn ang="0">
                <a:pos x="376" y="360"/>
              </a:cxn>
              <a:cxn ang="0">
                <a:pos x="346" y="387"/>
              </a:cxn>
              <a:cxn ang="0">
                <a:pos x="313" y="408"/>
              </a:cxn>
              <a:cxn ang="0">
                <a:pos x="275" y="424"/>
              </a:cxn>
              <a:cxn ang="0">
                <a:pos x="236" y="431"/>
              </a:cxn>
              <a:cxn ang="0">
                <a:pos x="196" y="431"/>
              </a:cxn>
              <a:cxn ang="0">
                <a:pos x="157" y="424"/>
              </a:cxn>
              <a:cxn ang="0">
                <a:pos x="119" y="408"/>
              </a:cxn>
              <a:cxn ang="0">
                <a:pos x="86" y="387"/>
              </a:cxn>
              <a:cxn ang="0">
                <a:pos x="56" y="360"/>
              </a:cxn>
              <a:cxn ang="0">
                <a:pos x="32" y="329"/>
              </a:cxn>
              <a:cxn ang="0">
                <a:pos x="15" y="293"/>
              </a:cxn>
              <a:cxn ang="0">
                <a:pos x="4" y="254"/>
              </a:cxn>
              <a:cxn ang="0">
                <a:pos x="0" y="216"/>
              </a:cxn>
            </a:cxnLst>
            <a:rect l="0" t="0" r="r" b="b"/>
            <a:pathLst>
              <a:path w="432" h="431">
                <a:moveTo>
                  <a:pt x="0" y="216"/>
                </a:moveTo>
                <a:lnTo>
                  <a:pt x="4" y="175"/>
                </a:lnTo>
                <a:lnTo>
                  <a:pt x="15" y="137"/>
                </a:lnTo>
                <a:lnTo>
                  <a:pt x="32" y="100"/>
                </a:lnTo>
                <a:lnTo>
                  <a:pt x="56" y="70"/>
                </a:lnTo>
                <a:lnTo>
                  <a:pt x="86" y="43"/>
                </a:lnTo>
                <a:lnTo>
                  <a:pt x="119" y="22"/>
                </a:lnTo>
                <a:lnTo>
                  <a:pt x="157" y="6"/>
                </a:lnTo>
                <a:lnTo>
                  <a:pt x="196" y="0"/>
                </a:lnTo>
                <a:lnTo>
                  <a:pt x="236" y="0"/>
                </a:lnTo>
                <a:lnTo>
                  <a:pt x="275" y="6"/>
                </a:lnTo>
                <a:lnTo>
                  <a:pt x="313" y="22"/>
                </a:lnTo>
                <a:lnTo>
                  <a:pt x="346" y="43"/>
                </a:lnTo>
                <a:lnTo>
                  <a:pt x="376" y="70"/>
                </a:lnTo>
                <a:lnTo>
                  <a:pt x="399" y="100"/>
                </a:lnTo>
                <a:lnTo>
                  <a:pt x="417" y="137"/>
                </a:lnTo>
                <a:lnTo>
                  <a:pt x="428" y="175"/>
                </a:lnTo>
                <a:lnTo>
                  <a:pt x="432" y="216"/>
                </a:lnTo>
                <a:lnTo>
                  <a:pt x="428" y="254"/>
                </a:lnTo>
                <a:lnTo>
                  <a:pt x="417" y="293"/>
                </a:lnTo>
                <a:lnTo>
                  <a:pt x="399" y="329"/>
                </a:lnTo>
                <a:lnTo>
                  <a:pt x="376" y="360"/>
                </a:lnTo>
                <a:lnTo>
                  <a:pt x="346" y="387"/>
                </a:lnTo>
                <a:lnTo>
                  <a:pt x="313" y="408"/>
                </a:lnTo>
                <a:lnTo>
                  <a:pt x="275" y="424"/>
                </a:lnTo>
                <a:lnTo>
                  <a:pt x="236" y="431"/>
                </a:lnTo>
                <a:lnTo>
                  <a:pt x="196" y="431"/>
                </a:lnTo>
                <a:lnTo>
                  <a:pt x="157" y="424"/>
                </a:lnTo>
                <a:lnTo>
                  <a:pt x="119" y="408"/>
                </a:lnTo>
                <a:lnTo>
                  <a:pt x="86" y="387"/>
                </a:lnTo>
                <a:lnTo>
                  <a:pt x="56" y="360"/>
                </a:lnTo>
                <a:lnTo>
                  <a:pt x="32" y="329"/>
                </a:lnTo>
                <a:lnTo>
                  <a:pt x="15" y="293"/>
                </a:lnTo>
                <a:lnTo>
                  <a:pt x="4" y="254"/>
                </a:lnTo>
                <a:lnTo>
                  <a:pt x="0" y="2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3" name="Rectangle 59"/>
          <p:cNvSpPr>
            <a:spLocks noChangeArrowheads="1"/>
          </p:cNvSpPr>
          <p:nvPr/>
        </p:nvSpPr>
        <p:spPr bwMode="auto">
          <a:xfrm>
            <a:off x="5641975" y="49672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q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404" name="Freeform 60"/>
          <p:cNvSpPr>
            <a:spLocks/>
          </p:cNvSpPr>
          <p:nvPr/>
        </p:nvSpPr>
        <p:spPr bwMode="auto">
          <a:xfrm>
            <a:off x="6562725" y="4933950"/>
            <a:ext cx="342900" cy="3429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4" y="175"/>
              </a:cxn>
              <a:cxn ang="0">
                <a:pos x="15" y="137"/>
              </a:cxn>
              <a:cxn ang="0">
                <a:pos x="32" y="100"/>
              </a:cxn>
              <a:cxn ang="0">
                <a:pos x="56" y="70"/>
              </a:cxn>
              <a:cxn ang="0">
                <a:pos x="86" y="43"/>
              </a:cxn>
              <a:cxn ang="0">
                <a:pos x="119" y="22"/>
              </a:cxn>
              <a:cxn ang="0">
                <a:pos x="157" y="6"/>
              </a:cxn>
              <a:cxn ang="0">
                <a:pos x="196" y="0"/>
              </a:cxn>
              <a:cxn ang="0">
                <a:pos x="236" y="0"/>
              </a:cxn>
              <a:cxn ang="0">
                <a:pos x="275" y="6"/>
              </a:cxn>
              <a:cxn ang="0">
                <a:pos x="313" y="22"/>
              </a:cxn>
              <a:cxn ang="0">
                <a:pos x="346" y="43"/>
              </a:cxn>
              <a:cxn ang="0">
                <a:pos x="376" y="70"/>
              </a:cxn>
              <a:cxn ang="0">
                <a:pos x="399" y="100"/>
              </a:cxn>
              <a:cxn ang="0">
                <a:pos x="417" y="137"/>
              </a:cxn>
              <a:cxn ang="0">
                <a:pos x="428" y="175"/>
              </a:cxn>
              <a:cxn ang="0">
                <a:pos x="432" y="216"/>
              </a:cxn>
              <a:cxn ang="0">
                <a:pos x="428" y="254"/>
              </a:cxn>
              <a:cxn ang="0">
                <a:pos x="417" y="293"/>
              </a:cxn>
              <a:cxn ang="0">
                <a:pos x="399" y="329"/>
              </a:cxn>
              <a:cxn ang="0">
                <a:pos x="376" y="360"/>
              </a:cxn>
              <a:cxn ang="0">
                <a:pos x="346" y="387"/>
              </a:cxn>
              <a:cxn ang="0">
                <a:pos x="313" y="408"/>
              </a:cxn>
              <a:cxn ang="0">
                <a:pos x="275" y="424"/>
              </a:cxn>
              <a:cxn ang="0">
                <a:pos x="236" y="431"/>
              </a:cxn>
              <a:cxn ang="0">
                <a:pos x="196" y="431"/>
              </a:cxn>
              <a:cxn ang="0">
                <a:pos x="157" y="424"/>
              </a:cxn>
              <a:cxn ang="0">
                <a:pos x="119" y="408"/>
              </a:cxn>
              <a:cxn ang="0">
                <a:pos x="86" y="387"/>
              </a:cxn>
              <a:cxn ang="0">
                <a:pos x="56" y="360"/>
              </a:cxn>
              <a:cxn ang="0">
                <a:pos x="32" y="329"/>
              </a:cxn>
              <a:cxn ang="0">
                <a:pos x="15" y="293"/>
              </a:cxn>
              <a:cxn ang="0">
                <a:pos x="4" y="254"/>
              </a:cxn>
              <a:cxn ang="0">
                <a:pos x="0" y="216"/>
              </a:cxn>
            </a:cxnLst>
            <a:rect l="0" t="0" r="r" b="b"/>
            <a:pathLst>
              <a:path w="432" h="431">
                <a:moveTo>
                  <a:pt x="0" y="216"/>
                </a:moveTo>
                <a:lnTo>
                  <a:pt x="4" y="175"/>
                </a:lnTo>
                <a:lnTo>
                  <a:pt x="15" y="137"/>
                </a:lnTo>
                <a:lnTo>
                  <a:pt x="32" y="100"/>
                </a:lnTo>
                <a:lnTo>
                  <a:pt x="56" y="70"/>
                </a:lnTo>
                <a:lnTo>
                  <a:pt x="86" y="43"/>
                </a:lnTo>
                <a:lnTo>
                  <a:pt x="119" y="22"/>
                </a:lnTo>
                <a:lnTo>
                  <a:pt x="157" y="6"/>
                </a:lnTo>
                <a:lnTo>
                  <a:pt x="196" y="0"/>
                </a:lnTo>
                <a:lnTo>
                  <a:pt x="236" y="0"/>
                </a:lnTo>
                <a:lnTo>
                  <a:pt x="275" y="6"/>
                </a:lnTo>
                <a:lnTo>
                  <a:pt x="313" y="22"/>
                </a:lnTo>
                <a:lnTo>
                  <a:pt x="346" y="43"/>
                </a:lnTo>
                <a:lnTo>
                  <a:pt x="376" y="70"/>
                </a:lnTo>
                <a:lnTo>
                  <a:pt x="399" y="100"/>
                </a:lnTo>
                <a:lnTo>
                  <a:pt x="417" y="137"/>
                </a:lnTo>
                <a:lnTo>
                  <a:pt x="428" y="175"/>
                </a:lnTo>
                <a:lnTo>
                  <a:pt x="432" y="216"/>
                </a:lnTo>
                <a:lnTo>
                  <a:pt x="428" y="254"/>
                </a:lnTo>
                <a:lnTo>
                  <a:pt x="417" y="293"/>
                </a:lnTo>
                <a:lnTo>
                  <a:pt x="399" y="329"/>
                </a:lnTo>
                <a:lnTo>
                  <a:pt x="376" y="360"/>
                </a:lnTo>
                <a:lnTo>
                  <a:pt x="346" y="387"/>
                </a:lnTo>
                <a:lnTo>
                  <a:pt x="313" y="408"/>
                </a:lnTo>
                <a:lnTo>
                  <a:pt x="275" y="424"/>
                </a:lnTo>
                <a:lnTo>
                  <a:pt x="236" y="431"/>
                </a:lnTo>
                <a:lnTo>
                  <a:pt x="196" y="431"/>
                </a:lnTo>
                <a:lnTo>
                  <a:pt x="157" y="424"/>
                </a:lnTo>
                <a:lnTo>
                  <a:pt x="119" y="408"/>
                </a:lnTo>
                <a:lnTo>
                  <a:pt x="86" y="387"/>
                </a:lnTo>
                <a:lnTo>
                  <a:pt x="56" y="360"/>
                </a:lnTo>
                <a:lnTo>
                  <a:pt x="32" y="329"/>
                </a:lnTo>
                <a:lnTo>
                  <a:pt x="15" y="293"/>
                </a:lnTo>
                <a:lnTo>
                  <a:pt x="4" y="254"/>
                </a:lnTo>
                <a:lnTo>
                  <a:pt x="0" y="2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5" name="Rectangle 61"/>
          <p:cNvSpPr>
            <a:spLocks noChangeArrowheads="1"/>
          </p:cNvSpPr>
          <p:nvPr/>
        </p:nvSpPr>
        <p:spPr bwMode="auto">
          <a:xfrm>
            <a:off x="6689725" y="4967288"/>
            <a:ext cx="8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*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406" name="Freeform 62"/>
          <p:cNvSpPr>
            <a:spLocks/>
          </p:cNvSpPr>
          <p:nvPr/>
        </p:nvSpPr>
        <p:spPr bwMode="auto">
          <a:xfrm>
            <a:off x="5934075" y="4075113"/>
            <a:ext cx="342900" cy="341312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2" y="177"/>
              </a:cxn>
              <a:cxn ang="0">
                <a:pos x="14" y="138"/>
              </a:cxn>
              <a:cxn ang="0">
                <a:pos x="31" y="102"/>
              </a:cxn>
              <a:cxn ang="0">
                <a:pos x="56" y="69"/>
              </a:cxn>
              <a:cxn ang="0">
                <a:pos x="85" y="42"/>
              </a:cxn>
              <a:cxn ang="0">
                <a:pos x="119" y="21"/>
              </a:cxn>
              <a:cxn ang="0">
                <a:pos x="156" y="7"/>
              </a:cxn>
              <a:cxn ang="0">
                <a:pos x="196" y="0"/>
              </a:cxn>
              <a:cxn ang="0">
                <a:pos x="235" y="0"/>
              </a:cxn>
              <a:cxn ang="0">
                <a:pos x="275" y="7"/>
              </a:cxn>
              <a:cxn ang="0">
                <a:pos x="311" y="21"/>
              </a:cxn>
              <a:cxn ang="0">
                <a:pos x="346" y="42"/>
              </a:cxn>
              <a:cxn ang="0">
                <a:pos x="375" y="69"/>
              </a:cxn>
              <a:cxn ang="0">
                <a:pos x="400" y="102"/>
              </a:cxn>
              <a:cxn ang="0">
                <a:pos x="417" y="138"/>
              </a:cxn>
              <a:cxn ang="0">
                <a:pos x="429" y="177"/>
              </a:cxn>
              <a:cxn ang="0">
                <a:pos x="432" y="215"/>
              </a:cxn>
              <a:cxn ang="0">
                <a:pos x="429" y="255"/>
              </a:cxn>
              <a:cxn ang="0">
                <a:pos x="417" y="294"/>
              </a:cxn>
              <a:cxn ang="0">
                <a:pos x="400" y="328"/>
              </a:cxn>
              <a:cxn ang="0">
                <a:pos x="375" y="361"/>
              </a:cxn>
              <a:cxn ang="0">
                <a:pos x="346" y="388"/>
              </a:cxn>
              <a:cxn ang="0">
                <a:pos x="311" y="409"/>
              </a:cxn>
              <a:cxn ang="0">
                <a:pos x="275" y="423"/>
              </a:cxn>
              <a:cxn ang="0">
                <a:pos x="235" y="430"/>
              </a:cxn>
              <a:cxn ang="0">
                <a:pos x="196" y="430"/>
              </a:cxn>
              <a:cxn ang="0">
                <a:pos x="156" y="423"/>
              </a:cxn>
              <a:cxn ang="0">
                <a:pos x="119" y="409"/>
              </a:cxn>
              <a:cxn ang="0">
                <a:pos x="85" y="388"/>
              </a:cxn>
              <a:cxn ang="0">
                <a:pos x="56" y="361"/>
              </a:cxn>
              <a:cxn ang="0">
                <a:pos x="31" y="328"/>
              </a:cxn>
              <a:cxn ang="0">
                <a:pos x="14" y="294"/>
              </a:cxn>
              <a:cxn ang="0">
                <a:pos x="2" y="255"/>
              </a:cxn>
              <a:cxn ang="0">
                <a:pos x="0" y="215"/>
              </a:cxn>
            </a:cxnLst>
            <a:rect l="0" t="0" r="r" b="b"/>
            <a:pathLst>
              <a:path w="432" h="430">
                <a:moveTo>
                  <a:pt x="0" y="215"/>
                </a:moveTo>
                <a:lnTo>
                  <a:pt x="2" y="177"/>
                </a:lnTo>
                <a:lnTo>
                  <a:pt x="14" y="138"/>
                </a:lnTo>
                <a:lnTo>
                  <a:pt x="31" y="102"/>
                </a:lnTo>
                <a:lnTo>
                  <a:pt x="56" y="69"/>
                </a:lnTo>
                <a:lnTo>
                  <a:pt x="85" y="42"/>
                </a:lnTo>
                <a:lnTo>
                  <a:pt x="119" y="21"/>
                </a:lnTo>
                <a:lnTo>
                  <a:pt x="156" y="7"/>
                </a:lnTo>
                <a:lnTo>
                  <a:pt x="196" y="0"/>
                </a:lnTo>
                <a:lnTo>
                  <a:pt x="235" y="0"/>
                </a:lnTo>
                <a:lnTo>
                  <a:pt x="275" y="7"/>
                </a:lnTo>
                <a:lnTo>
                  <a:pt x="311" y="21"/>
                </a:lnTo>
                <a:lnTo>
                  <a:pt x="346" y="42"/>
                </a:lnTo>
                <a:lnTo>
                  <a:pt x="375" y="69"/>
                </a:lnTo>
                <a:lnTo>
                  <a:pt x="400" y="102"/>
                </a:lnTo>
                <a:lnTo>
                  <a:pt x="417" y="138"/>
                </a:lnTo>
                <a:lnTo>
                  <a:pt x="429" y="177"/>
                </a:lnTo>
                <a:lnTo>
                  <a:pt x="432" y="215"/>
                </a:lnTo>
                <a:lnTo>
                  <a:pt x="429" y="255"/>
                </a:lnTo>
                <a:lnTo>
                  <a:pt x="417" y="294"/>
                </a:lnTo>
                <a:lnTo>
                  <a:pt x="400" y="328"/>
                </a:lnTo>
                <a:lnTo>
                  <a:pt x="375" y="361"/>
                </a:lnTo>
                <a:lnTo>
                  <a:pt x="346" y="388"/>
                </a:lnTo>
                <a:lnTo>
                  <a:pt x="311" y="409"/>
                </a:lnTo>
                <a:lnTo>
                  <a:pt x="275" y="423"/>
                </a:lnTo>
                <a:lnTo>
                  <a:pt x="235" y="430"/>
                </a:lnTo>
                <a:lnTo>
                  <a:pt x="196" y="430"/>
                </a:lnTo>
                <a:lnTo>
                  <a:pt x="156" y="423"/>
                </a:lnTo>
                <a:lnTo>
                  <a:pt x="119" y="409"/>
                </a:lnTo>
                <a:lnTo>
                  <a:pt x="85" y="388"/>
                </a:lnTo>
                <a:lnTo>
                  <a:pt x="56" y="361"/>
                </a:lnTo>
                <a:lnTo>
                  <a:pt x="31" y="328"/>
                </a:lnTo>
                <a:lnTo>
                  <a:pt x="14" y="294"/>
                </a:lnTo>
                <a:lnTo>
                  <a:pt x="2" y="255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7" name="Rectangle 63"/>
          <p:cNvSpPr>
            <a:spLocks noChangeArrowheads="1"/>
          </p:cNvSpPr>
          <p:nvPr/>
        </p:nvSpPr>
        <p:spPr bwMode="auto">
          <a:xfrm>
            <a:off x="5984875" y="4108450"/>
            <a:ext cx="24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x1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408" name="Freeform 64"/>
          <p:cNvSpPr>
            <a:spLocks/>
          </p:cNvSpPr>
          <p:nvPr/>
        </p:nvSpPr>
        <p:spPr bwMode="auto">
          <a:xfrm>
            <a:off x="7134225" y="4075113"/>
            <a:ext cx="342900" cy="341312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4" y="177"/>
              </a:cxn>
              <a:cxn ang="0">
                <a:pos x="16" y="138"/>
              </a:cxn>
              <a:cxn ang="0">
                <a:pos x="33" y="102"/>
              </a:cxn>
              <a:cxn ang="0">
                <a:pos x="56" y="69"/>
              </a:cxn>
              <a:cxn ang="0">
                <a:pos x="87" y="42"/>
              </a:cxn>
              <a:cxn ang="0">
                <a:pos x="119" y="21"/>
              </a:cxn>
              <a:cxn ang="0">
                <a:pos x="158" y="7"/>
              </a:cxn>
              <a:cxn ang="0">
                <a:pos x="196" y="0"/>
              </a:cxn>
              <a:cxn ang="0">
                <a:pos x="237" y="0"/>
              </a:cxn>
              <a:cxn ang="0">
                <a:pos x="275" y="7"/>
              </a:cxn>
              <a:cxn ang="0">
                <a:pos x="314" y="21"/>
              </a:cxn>
              <a:cxn ang="0">
                <a:pos x="346" y="42"/>
              </a:cxn>
              <a:cxn ang="0">
                <a:pos x="377" y="69"/>
              </a:cxn>
              <a:cxn ang="0">
                <a:pos x="400" y="102"/>
              </a:cxn>
              <a:cxn ang="0">
                <a:pos x="417" y="138"/>
              </a:cxn>
              <a:cxn ang="0">
                <a:pos x="429" y="177"/>
              </a:cxn>
              <a:cxn ang="0">
                <a:pos x="433" y="215"/>
              </a:cxn>
              <a:cxn ang="0">
                <a:pos x="429" y="255"/>
              </a:cxn>
              <a:cxn ang="0">
                <a:pos x="417" y="294"/>
              </a:cxn>
              <a:cxn ang="0">
                <a:pos x="400" y="328"/>
              </a:cxn>
              <a:cxn ang="0">
                <a:pos x="377" y="361"/>
              </a:cxn>
              <a:cxn ang="0">
                <a:pos x="346" y="388"/>
              </a:cxn>
              <a:cxn ang="0">
                <a:pos x="314" y="409"/>
              </a:cxn>
              <a:cxn ang="0">
                <a:pos x="275" y="423"/>
              </a:cxn>
              <a:cxn ang="0">
                <a:pos x="237" y="430"/>
              </a:cxn>
              <a:cxn ang="0">
                <a:pos x="196" y="430"/>
              </a:cxn>
              <a:cxn ang="0">
                <a:pos x="158" y="423"/>
              </a:cxn>
              <a:cxn ang="0">
                <a:pos x="119" y="409"/>
              </a:cxn>
              <a:cxn ang="0">
                <a:pos x="87" y="388"/>
              </a:cxn>
              <a:cxn ang="0">
                <a:pos x="56" y="361"/>
              </a:cxn>
              <a:cxn ang="0">
                <a:pos x="33" y="328"/>
              </a:cxn>
              <a:cxn ang="0">
                <a:pos x="16" y="294"/>
              </a:cxn>
              <a:cxn ang="0">
                <a:pos x="4" y="255"/>
              </a:cxn>
              <a:cxn ang="0">
                <a:pos x="0" y="215"/>
              </a:cxn>
            </a:cxnLst>
            <a:rect l="0" t="0" r="r" b="b"/>
            <a:pathLst>
              <a:path w="433" h="430">
                <a:moveTo>
                  <a:pt x="0" y="215"/>
                </a:moveTo>
                <a:lnTo>
                  <a:pt x="4" y="177"/>
                </a:lnTo>
                <a:lnTo>
                  <a:pt x="16" y="138"/>
                </a:lnTo>
                <a:lnTo>
                  <a:pt x="33" y="102"/>
                </a:lnTo>
                <a:lnTo>
                  <a:pt x="56" y="69"/>
                </a:lnTo>
                <a:lnTo>
                  <a:pt x="87" y="42"/>
                </a:lnTo>
                <a:lnTo>
                  <a:pt x="119" y="21"/>
                </a:lnTo>
                <a:lnTo>
                  <a:pt x="158" y="7"/>
                </a:lnTo>
                <a:lnTo>
                  <a:pt x="196" y="0"/>
                </a:lnTo>
                <a:lnTo>
                  <a:pt x="237" y="0"/>
                </a:lnTo>
                <a:lnTo>
                  <a:pt x="275" y="7"/>
                </a:lnTo>
                <a:lnTo>
                  <a:pt x="314" y="21"/>
                </a:lnTo>
                <a:lnTo>
                  <a:pt x="346" y="42"/>
                </a:lnTo>
                <a:lnTo>
                  <a:pt x="377" y="69"/>
                </a:lnTo>
                <a:lnTo>
                  <a:pt x="400" y="102"/>
                </a:lnTo>
                <a:lnTo>
                  <a:pt x="417" y="138"/>
                </a:lnTo>
                <a:lnTo>
                  <a:pt x="429" y="177"/>
                </a:lnTo>
                <a:lnTo>
                  <a:pt x="433" y="215"/>
                </a:lnTo>
                <a:lnTo>
                  <a:pt x="429" y="255"/>
                </a:lnTo>
                <a:lnTo>
                  <a:pt x="417" y="294"/>
                </a:lnTo>
                <a:lnTo>
                  <a:pt x="400" y="328"/>
                </a:lnTo>
                <a:lnTo>
                  <a:pt x="377" y="361"/>
                </a:lnTo>
                <a:lnTo>
                  <a:pt x="346" y="388"/>
                </a:lnTo>
                <a:lnTo>
                  <a:pt x="314" y="409"/>
                </a:lnTo>
                <a:lnTo>
                  <a:pt x="275" y="423"/>
                </a:lnTo>
                <a:lnTo>
                  <a:pt x="237" y="430"/>
                </a:lnTo>
                <a:lnTo>
                  <a:pt x="196" y="430"/>
                </a:lnTo>
                <a:lnTo>
                  <a:pt x="158" y="423"/>
                </a:lnTo>
                <a:lnTo>
                  <a:pt x="119" y="409"/>
                </a:lnTo>
                <a:lnTo>
                  <a:pt x="87" y="388"/>
                </a:lnTo>
                <a:lnTo>
                  <a:pt x="56" y="361"/>
                </a:lnTo>
                <a:lnTo>
                  <a:pt x="33" y="328"/>
                </a:lnTo>
                <a:lnTo>
                  <a:pt x="16" y="294"/>
                </a:lnTo>
                <a:lnTo>
                  <a:pt x="4" y="255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09" name="Rectangle 65"/>
          <p:cNvSpPr>
            <a:spLocks noChangeArrowheads="1"/>
          </p:cNvSpPr>
          <p:nvPr/>
        </p:nvSpPr>
        <p:spPr bwMode="auto">
          <a:xfrm>
            <a:off x="7186613" y="4108450"/>
            <a:ext cx="24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x2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7410" name="Text Box 66"/>
          <p:cNvSpPr txBox="1">
            <a:spLocks noChangeArrowheads="1"/>
          </p:cNvSpPr>
          <p:nvPr/>
        </p:nvSpPr>
        <p:spPr bwMode="auto">
          <a:xfrm>
            <a:off x="533400" y="5256213"/>
            <a:ext cx="39052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Nodes = symbols/operators</a:t>
            </a:r>
          </a:p>
          <a:p>
            <a:r>
              <a:rPr lang="en-US" sz="2400"/>
              <a:t>Edges = relationships</a:t>
            </a:r>
          </a:p>
        </p:txBody>
      </p:sp>
      <p:sp>
        <p:nvSpPr>
          <p:cNvPr id="57411" name="Text Box 67"/>
          <p:cNvSpPr txBox="1">
            <a:spLocks noChangeArrowheads="1"/>
          </p:cNvSpPr>
          <p:nvPr/>
        </p:nvSpPr>
        <p:spPr bwMode="auto">
          <a:xfrm>
            <a:off x="3543300" y="3560763"/>
            <a:ext cx="2178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y*z calculated twice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DB7F-F968-FB4D-8D46-9615A4665C64}" type="slidenum">
              <a:rPr lang="en-US"/>
              <a:pPr/>
              <a:t>11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Precedence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143000" y="1981200"/>
            <a:ext cx="19177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1" charset="0"/>
              </a:rPr>
              <a:t>S</a:t>
            </a:r>
            <a:r>
              <a:rPr lang="en-US" sz="1800" b="1" baseline="-25000">
                <a:latin typeface="Courier New" pitchFamily="-101" charset="0"/>
              </a:rPr>
              <a:t>1</a:t>
            </a:r>
            <a:r>
              <a:rPr lang="en-US" sz="1800" b="1">
                <a:latin typeface="Courier New" pitchFamily="-101" charset="0"/>
              </a:rPr>
              <a:t>	a=0;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1" charset="0"/>
              </a:rPr>
              <a:t>S</a:t>
            </a:r>
            <a:r>
              <a:rPr lang="en-US" sz="1800" b="1" baseline="-25000">
                <a:latin typeface="Courier New" pitchFamily="-101" charset="0"/>
              </a:rPr>
              <a:t>2</a:t>
            </a:r>
            <a:r>
              <a:rPr lang="en-US" sz="1800" b="1">
                <a:latin typeface="Courier New" pitchFamily="-101" charset="0"/>
              </a:rPr>
              <a:t>	b=1;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1" charset="0"/>
              </a:rPr>
              <a:t>S</a:t>
            </a:r>
            <a:r>
              <a:rPr lang="en-US" sz="1800" b="1" baseline="-25000">
                <a:latin typeface="Courier New" pitchFamily="-101" charset="0"/>
              </a:rPr>
              <a:t>3</a:t>
            </a:r>
            <a:r>
              <a:rPr lang="en-US" sz="1800" b="1">
                <a:latin typeface="Courier New" pitchFamily="-101" charset="0"/>
              </a:rPr>
              <a:t>	c=a+1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1" charset="0"/>
              </a:rPr>
              <a:t>S</a:t>
            </a:r>
            <a:r>
              <a:rPr lang="en-US" sz="1800" b="1" baseline="-25000">
                <a:latin typeface="Courier New" pitchFamily="-101" charset="0"/>
              </a:rPr>
              <a:t>4</a:t>
            </a:r>
            <a:r>
              <a:rPr lang="en-US" sz="1800" b="1">
                <a:latin typeface="Courier New" pitchFamily="-101" charset="0"/>
              </a:rPr>
              <a:t>	d=b+a;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1" charset="0"/>
              </a:rPr>
              <a:t>S</a:t>
            </a:r>
            <a:r>
              <a:rPr lang="en-US" sz="1800" b="1" baseline="-25000">
                <a:latin typeface="Courier New" pitchFamily="-101" charset="0"/>
              </a:rPr>
              <a:t>5</a:t>
            </a:r>
            <a:r>
              <a:rPr lang="en-US" sz="1800" b="1">
                <a:latin typeface="Courier New" pitchFamily="-101" charset="0"/>
              </a:rPr>
              <a:t>	e=d+1;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1" charset="0"/>
              </a:rPr>
              <a:t>S</a:t>
            </a:r>
            <a:r>
              <a:rPr lang="en-US" sz="1800" b="1" baseline="-25000">
                <a:latin typeface="Courier New" pitchFamily="-101" charset="0"/>
              </a:rPr>
              <a:t>6</a:t>
            </a:r>
            <a:r>
              <a:rPr lang="en-US" sz="1800" b="1">
                <a:latin typeface="Courier New" pitchFamily="-101" charset="0"/>
              </a:rPr>
              <a:t>	e=c+d;</a:t>
            </a:r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5638800" y="434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7467600" y="5638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5548313" y="228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74676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74676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0122" name="AutoShape 10"/>
          <p:cNvCxnSpPr>
            <a:cxnSpLocks noChangeShapeType="1"/>
            <a:stCxn id="90116" idx="4"/>
            <a:endCxn id="90117" idx="0"/>
          </p:cNvCxnSpPr>
          <p:nvPr/>
        </p:nvCxnSpPr>
        <p:spPr bwMode="auto">
          <a:xfrm>
            <a:off x="5715000" y="44958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90123" name="AutoShape 11"/>
          <p:cNvCxnSpPr>
            <a:cxnSpLocks noChangeShapeType="1"/>
            <a:stCxn id="90116" idx="0"/>
            <a:endCxn id="90119" idx="4"/>
          </p:cNvCxnSpPr>
          <p:nvPr/>
        </p:nvCxnSpPr>
        <p:spPr bwMode="auto">
          <a:xfrm flipH="1" flipV="1">
            <a:off x="5624513" y="2438400"/>
            <a:ext cx="90487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124" name="AutoShape 12"/>
          <p:cNvCxnSpPr>
            <a:cxnSpLocks noChangeShapeType="1"/>
            <a:stCxn id="90121" idx="3"/>
            <a:endCxn id="90117" idx="7"/>
          </p:cNvCxnSpPr>
          <p:nvPr/>
        </p:nvCxnSpPr>
        <p:spPr bwMode="auto">
          <a:xfrm flipH="1">
            <a:off x="5768975" y="4321175"/>
            <a:ext cx="1720850" cy="1339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90125" name="AutoShape 13"/>
          <p:cNvCxnSpPr>
            <a:cxnSpLocks noChangeShapeType="1"/>
            <a:stCxn id="90120" idx="3"/>
            <a:endCxn id="90117" idx="7"/>
          </p:cNvCxnSpPr>
          <p:nvPr/>
        </p:nvCxnSpPr>
        <p:spPr bwMode="auto">
          <a:xfrm flipH="1">
            <a:off x="5768975" y="3025775"/>
            <a:ext cx="1720850" cy="263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90126" name="AutoShape 14"/>
          <p:cNvCxnSpPr>
            <a:cxnSpLocks noChangeShapeType="1"/>
            <a:stCxn id="90118" idx="1"/>
            <a:endCxn id="90119" idx="5"/>
          </p:cNvCxnSpPr>
          <p:nvPr/>
        </p:nvCxnSpPr>
        <p:spPr bwMode="auto">
          <a:xfrm flipH="1" flipV="1">
            <a:off x="5678488" y="2416175"/>
            <a:ext cx="1811337" cy="3244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127" name="AutoShape 15"/>
          <p:cNvCxnSpPr>
            <a:cxnSpLocks noChangeShapeType="1"/>
            <a:stCxn id="90119" idx="5"/>
            <a:endCxn id="90121" idx="1"/>
          </p:cNvCxnSpPr>
          <p:nvPr/>
        </p:nvCxnSpPr>
        <p:spPr bwMode="auto">
          <a:xfrm>
            <a:off x="5678488" y="2416175"/>
            <a:ext cx="1811337" cy="1797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90128" name="AutoShape 16"/>
          <p:cNvCxnSpPr>
            <a:cxnSpLocks noChangeShapeType="1"/>
            <a:stCxn id="90120" idx="4"/>
            <a:endCxn id="90121" idx="0"/>
          </p:cNvCxnSpPr>
          <p:nvPr/>
        </p:nvCxnSpPr>
        <p:spPr bwMode="auto">
          <a:xfrm>
            <a:off x="7543800" y="30480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90129" name="AutoShape 17"/>
          <p:cNvCxnSpPr>
            <a:cxnSpLocks noChangeShapeType="1"/>
            <a:stCxn id="90121" idx="4"/>
            <a:endCxn id="90118" idx="0"/>
          </p:cNvCxnSpPr>
          <p:nvPr/>
        </p:nvCxnSpPr>
        <p:spPr bwMode="auto">
          <a:xfrm>
            <a:off x="7543800" y="4343400"/>
            <a:ext cx="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5791200" y="426720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ourier New" pitchFamily="-101" charset="0"/>
              </a:rPr>
              <a:t>3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5562600" y="579120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ourier New" pitchFamily="-101" charset="0"/>
              </a:rPr>
              <a:t>1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7620000" y="571500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ourier New" pitchFamily="-101" charset="0"/>
              </a:rPr>
              <a:t>2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5486400" y="205740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ourier New" pitchFamily="-101" charset="0"/>
              </a:rPr>
              <a:t>6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7543800" y="274320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ourier New" pitchFamily="-101" charset="0"/>
              </a:rPr>
              <a:t>5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20000" y="4114800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ourier New" pitchFamily="-101" charset="0"/>
              </a:rPr>
              <a:t>4</a:t>
            </a:r>
          </a:p>
        </p:txBody>
      </p:sp>
      <p:sp>
        <p:nvSpPr>
          <p:cNvPr id="90136" name="Freeform 24"/>
          <p:cNvSpPr>
            <a:spLocks/>
          </p:cNvSpPr>
          <p:nvPr/>
        </p:nvSpPr>
        <p:spPr bwMode="auto">
          <a:xfrm>
            <a:off x="5076825" y="2435225"/>
            <a:ext cx="598488" cy="3214688"/>
          </a:xfrm>
          <a:custGeom>
            <a:avLst/>
            <a:gdLst/>
            <a:ahLst/>
            <a:cxnLst>
              <a:cxn ang="0">
                <a:pos x="377" y="2025"/>
              </a:cxn>
              <a:cxn ang="0">
                <a:pos x="10" y="1266"/>
              </a:cxn>
              <a:cxn ang="0">
                <a:pos x="319" y="0"/>
              </a:cxn>
            </a:cxnLst>
            <a:rect l="0" t="0" r="r" b="b"/>
            <a:pathLst>
              <a:path w="377" h="2025">
                <a:moveTo>
                  <a:pt x="377" y="2025"/>
                </a:moveTo>
                <a:cubicBezTo>
                  <a:pt x="316" y="1899"/>
                  <a:pt x="20" y="1604"/>
                  <a:pt x="10" y="1266"/>
                </a:cubicBezTo>
                <a:cubicBezTo>
                  <a:pt x="0" y="928"/>
                  <a:pt x="255" y="264"/>
                  <a:pt x="31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7" name="Freeform 25"/>
          <p:cNvSpPr>
            <a:spLocks/>
          </p:cNvSpPr>
          <p:nvPr/>
        </p:nvSpPr>
        <p:spPr bwMode="auto">
          <a:xfrm>
            <a:off x="7607300" y="3043238"/>
            <a:ext cx="331788" cy="2632075"/>
          </a:xfrm>
          <a:custGeom>
            <a:avLst/>
            <a:gdLst/>
            <a:ahLst/>
            <a:cxnLst>
              <a:cxn ang="0">
                <a:pos x="8" y="1658"/>
              </a:cxn>
              <a:cxn ang="0">
                <a:pos x="208" y="750"/>
              </a:cxn>
              <a:cxn ang="0">
                <a:pos x="0" y="0"/>
              </a:cxn>
            </a:cxnLst>
            <a:rect l="0" t="0" r="r" b="b"/>
            <a:pathLst>
              <a:path w="209" h="1658">
                <a:moveTo>
                  <a:pt x="8" y="1658"/>
                </a:moveTo>
                <a:cubicBezTo>
                  <a:pt x="41" y="1507"/>
                  <a:pt x="209" y="1026"/>
                  <a:pt x="208" y="750"/>
                </a:cubicBezTo>
                <a:cubicBezTo>
                  <a:pt x="207" y="474"/>
                  <a:pt x="43" y="15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533400" y="4114800"/>
            <a:ext cx="45608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/>
              <a:t>Which statements must execute before S</a:t>
            </a:r>
            <a:r>
              <a:rPr lang="en-US" sz="1800" baseline="-25000"/>
              <a:t>6</a:t>
            </a:r>
            <a:r>
              <a:rPr lang="en-US" sz="1800"/>
              <a:t>?</a:t>
            </a:r>
          </a:p>
          <a:p>
            <a:pPr>
              <a:lnSpc>
                <a:spcPct val="120000"/>
              </a:lnSpc>
            </a:pPr>
            <a:r>
              <a:rPr lang="en-US" sz="1800"/>
              <a:t>S</a:t>
            </a:r>
            <a:r>
              <a:rPr lang="en-US" sz="1800" baseline="-25000"/>
              <a:t>1</a:t>
            </a:r>
            <a:r>
              <a:rPr lang="en-US" sz="1800"/>
              <a:t>, S</a:t>
            </a:r>
            <a:r>
              <a:rPr lang="en-US" sz="1800" baseline="-25000"/>
              <a:t>2</a:t>
            </a:r>
            <a:r>
              <a:rPr lang="en-US" sz="1800"/>
              <a:t>, S</a:t>
            </a:r>
            <a:r>
              <a:rPr lang="en-US" sz="1800" baseline="-25000"/>
              <a:t>3</a:t>
            </a:r>
            <a:r>
              <a:rPr lang="en-US" sz="1800"/>
              <a:t>, S</a:t>
            </a:r>
            <a:r>
              <a:rPr lang="en-US" sz="1800" baseline="-25000"/>
              <a:t>4</a:t>
            </a:r>
            <a:endParaRPr lang="en-US" sz="1800"/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304800" y="5256213"/>
            <a:ext cx="48561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Nodes = statements</a:t>
            </a:r>
          </a:p>
          <a:p>
            <a:r>
              <a:rPr lang="en-US" sz="2400"/>
              <a:t>Edges = precedence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9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9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6B2-F5A4-CA40-AF06-C7675B92BA1E}" type="slidenum">
              <a:rPr lang="en-US"/>
              <a:pPr/>
              <a:t>12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855663"/>
            <a:ext cx="7813675" cy="620712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3300"/>
                </a:solidFill>
              </a:rPr>
              <a:t>Information Transmission in a Computer Network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4591050" y="3086100"/>
            <a:ext cx="2865438" cy="746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H="1" flipV="1">
            <a:off x="4591050" y="3086100"/>
            <a:ext cx="150813" cy="1358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1725613" y="3086100"/>
            <a:ext cx="2865437" cy="16605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1725613" y="2633663"/>
            <a:ext cx="150812" cy="21129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820738" y="2332038"/>
            <a:ext cx="1055687" cy="3016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Freeform 8"/>
          <p:cNvSpPr>
            <a:spLocks/>
          </p:cNvSpPr>
          <p:nvPr/>
        </p:nvSpPr>
        <p:spPr bwMode="auto">
          <a:xfrm>
            <a:off x="4875213" y="3105150"/>
            <a:ext cx="93662" cy="38100"/>
          </a:xfrm>
          <a:custGeom>
            <a:avLst/>
            <a:gdLst/>
            <a:ahLst/>
            <a:cxnLst>
              <a:cxn ang="0">
                <a:pos x="35" y="24"/>
              </a:cxn>
              <a:cxn ang="0">
                <a:pos x="59" y="0"/>
              </a:cxn>
              <a:cxn ang="0">
                <a:pos x="0" y="0"/>
              </a:cxn>
              <a:cxn ang="0">
                <a:pos x="35" y="24"/>
              </a:cxn>
            </a:cxnLst>
            <a:rect l="0" t="0" r="r" b="b"/>
            <a:pathLst>
              <a:path w="59" h="24">
                <a:moveTo>
                  <a:pt x="35" y="24"/>
                </a:moveTo>
                <a:lnTo>
                  <a:pt x="59" y="0"/>
                </a:lnTo>
                <a:lnTo>
                  <a:pt x="0" y="0"/>
                </a:lnTo>
                <a:lnTo>
                  <a:pt x="35" y="24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7" name="Freeform 9"/>
          <p:cNvSpPr>
            <a:spLocks/>
          </p:cNvSpPr>
          <p:nvPr/>
        </p:nvSpPr>
        <p:spPr bwMode="auto">
          <a:xfrm>
            <a:off x="4289425" y="3108325"/>
            <a:ext cx="150813" cy="73025"/>
          </a:xfrm>
          <a:custGeom>
            <a:avLst/>
            <a:gdLst/>
            <a:ahLst/>
            <a:cxnLst>
              <a:cxn ang="0">
                <a:pos x="95" y="46"/>
              </a:cxn>
              <a:cxn ang="0">
                <a:pos x="44" y="0"/>
              </a:cxn>
              <a:cxn ang="0">
                <a:pos x="0" y="46"/>
              </a:cxn>
              <a:cxn ang="0">
                <a:pos x="95" y="46"/>
              </a:cxn>
            </a:cxnLst>
            <a:rect l="0" t="0" r="r" b="b"/>
            <a:pathLst>
              <a:path w="95" h="46">
                <a:moveTo>
                  <a:pt x="95" y="46"/>
                </a:moveTo>
                <a:lnTo>
                  <a:pt x="44" y="0"/>
                </a:lnTo>
                <a:lnTo>
                  <a:pt x="0" y="46"/>
                </a:lnTo>
                <a:lnTo>
                  <a:pt x="95" y="46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8" name="Freeform 10"/>
          <p:cNvSpPr>
            <a:spLocks/>
          </p:cNvSpPr>
          <p:nvPr/>
        </p:nvSpPr>
        <p:spPr bwMode="auto">
          <a:xfrm>
            <a:off x="4365625" y="3105150"/>
            <a:ext cx="573088" cy="76200"/>
          </a:xfrm>
          <a:custGeom>
            <a:avLst/>
            <a:gdLst/>
            <a:ahLst/>
            <a:cxnLst>
              <a:cxn ang="0">
                <a:pos x="361" y="17"/>
              </a:cxn>
              <a:cxn ang="0">
                <a:pos x="326" y="0"/>
              </a:cxn>
              <a:cxn ang="0">
                <a:pos x="47" y="0"/>
              </a:cxn>
              <a:cxn ang="0">
                <a:pos x="0" y="24"/>
              </a:cxn>
              <a:cxn ang="0">
                <a:pos x="47" y="48"/>
              </a:cxn>
              <a:cxn ang="0">
                <a:pos x="332" y="48"/>
              </a:cxn>
              <a:cxn ang="0">
                <a:pos x="361" y="17"/>
              </a:cxn>
            </a:cxnLst>
            <a:rect l="0" t="0" r="r" b="b"/>
            <a:pathLst>
              <a:path w="361" h="48">
                <a:moveTo>
                  <a:pt x="361" y="17"/>
                </a:moveTo>
                <a:lnTo>
                  <a:pt x="326" y="0"/>
                </a:lnTo>
                <a:lnTo>
                  <a:pt x="47" y="0"/>
                </a:lnTo>
                <a:lnTo>
                  <a:pt x="0" y="24"/>
                </a:lnTo>
                <a:lnTo>
                  <a:pt x="47" y="48"/>
                </a:lnTo>
                <a:lnTo>
                  <a:pt x="332" y="48"/>
                </a:lnTo>
                <a:lnTo>
                  <a:pt x="361" y="17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9" name="Freeform 11"/>
          <p:cNvSpPr>
            <a:spLocks/>
          </p:cNvSpPr>
          <p:nvPr/>
        </p:nvSpPr>
        <p:spPr bwMode="auto">
          <a:xfrm>
            <a:off x="4457700" y="3152775"/>
            <a:ext cx="341313" cy="22225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215" y="14"/>
              </a:cxn>
              <a:cxn ang="0">
                <a:pos x="0" y="14"/>
              </a:cxn>
              <a:cxn ang="0">
                <a:pos x="0" y="14"/>
              </a:cxn>
              <a:cxn ang="0">
                <a:pos x="31" y="14"/>
              </a:cxn>
              <a:cxn ang="0">
                <a:pos x="60" y="13"/>
              </a:cxn>
              <a:cxn ang="0">
                <a:pos x="88" y="13"/>
              </a:cxn>
              <a:cxn ang="0">
                <a:pos x="113" y="11"/>
              </a:cxn>
              <a:cxn ang="0">
                <a:pos x="137" y="10"/>
              </a:cxn>
              <a:cxn ang="0">
                <a:pos x="159" y="9"/>
              </a:cxn>
              <a:cxn ang="0">
                <a:pos x="177" y="8"/>
              </a:cxn>
              <a:cxn ang="0">
                <a:pos x="190" y="5"/>
              </a:cxn>
              <a:cxn ang="0">
                <a:pos x="201" y="4"/>
              </a:cxn>
              <a:cxn ang="0">
                <a:pos x="207" y="1"/>
              </a:cxn>
              <a:cxn ang="0">
                <a:pos x="209" y="0"/>
              </a:cxn>
              <a:cxn ang="0">
                <a:pos x="215" y="0"/>
              </a:cxn>
            </a:cxnLst>
            <a:rect l="0" t="0" r="r" b="b"/>
            <a:pathLst>
              <a:path w="215" h="14">
                <a:moveTo>
                  <a:pt x="215" y="0"/>
                </a:moveTo>
                <a:lnTo>
                  <a:pt x="215" y="14"/>
                </a:lnTo>
                <a:lnTo>
                  <a:pt x="0" y="14"/>
                </a:lnTo>
                <a:lnTo>
                  <a:pt x="0" y="14"/>
                </a:lnTo>
                <a:lnTo>
                  <a:pt x="31" y="14"/>
                </a:lnTo>
                <a:lnTo>
                  <a:pt x="60" y="13"/>
                </a:lnTo>
                <a:lnTo>
                  <a:pt x="88" y="13"/>
                </a:lnTo>
                <a:lnTo>
                  <a:pt x="113" y="11"/>
                </a:lnTo>
                <a:lnTo>
                  <a:pt x="137" y="10"/>
                </a:lnTo>
                <a:lnTo>
                  <a:pt x="159" y="9"/>
                </a:lnTo>
                <a:lnTo>
                  <a:pt x="177" y="8"/>
                </a:lnTo>
                <a:lnTo>
                  <a:pt x="190" y="5"/>
                </a:lnTo>
                <a:lnTo>
                  <a:pt x="201" y="4"/>
                </a:lnTo>
                <a:lnTo>
                  <a:pt x="207" y="1"/>
                </a:lnTo>
                <a:lnTo>
                  <a:pt x="209" y="0"/>
                </a:lnTo>
                <a:lnTo>
                  <a:pt x="215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0" name="Freeform 12"/>
          <p:cNvSpPr>
            <a:spLocks/>
          </p:cNvSpPr>
          <p:nvPr/>
        </p:nvSpPr>
        <p:spPr bwMode="auto">
          <a:xfrm>
            <a:off x="4457700" y="3152775"/>
            <a:ext cx="331788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1" y="14"/>
              </a:cxn>
              <a:cxn ang="0">
                <a:pos x="60" y="13"/>
              </a:cxn>
              <a:cxn ang="0">
                <a:pos x="88" y="13"/>
              </a:cxn>
              <a:cxn ang="0">
                <a:pos x="113" y="11"/>
              </a:cxn>
              <a:cxn ang="0">
                <a:pos x="137" y="10"/>
              </a:cxn>
              <a:cxn ang="0">
                <a:pos x="159" y="9"/>
              </a:cxn>
              <a:cxn ang="0">
                <a:pos x="177" y="8"/>
              </a:cxn>
              <a:cxn ang="0">
                <a:pos x="190" y="5"/>
              </a:cxn>
              <a:cxn ang="0">
                <a:pos x="201" y="4"/>
              </a:cxn>
              <a:cxn ang="0">
                <a:pos x="207" y="1"/>
              </a:cxn>
              <a:cxn ang="0">
                <a:pos x="209" y="0"/>
              </a:cxn>
              <a:cxn ang="0">
                <a:pos x="204" y="0"/>
              </a:cxn>
              <a:cxn ang="0">
                <a:pos x="202" y="1"/>
              </a:cxn>
              <a:cxn ang="0">
                <a:pos x="194" y="4"/>
              </a:cxn>
              <a:cxn ang="0">
                <a:pos x="183" y="6"/>
              </a:cxn>
              <a:cxn ang="0">
                <a:pos x="165" y="8"/>
              </a:cxn>
              <a:cxn ang="0">
                <a:pos x="145" y="9"/>
              </a:cxn>
              <a:cxn ang="0">
                <a:pos x="121" y="11"/>
              </a:cxn>
              <a:cxn ang="0">
                <a:pos x="93" y="11"/>
              </a:cxn>
              <a:cxn ang="0">
                <a:pos x="64" y="13"/>
              </a:cxn>
              <a:cxn ang="0">
                <a:pos x="33" y="14"/>
              </a:cxn>
              <a:cxn ang="0">
                <a:pos x="0" y="14"/>
              </a:cxn>
              <a:cxn ang="0">
                <a:pos x="0" y="14"/>
              </a:cxn>
            </a:cxnLst>
            <a:rect l="0" t="0" r="r" b="b"/>
            <a:pathLst>
              <a:path w="209" h="14">
                <a:moveTo>
                  <a:pt x="0" y="14"/>
                </a:moveTo>
                <a:lnTo>
                  <a:pt x="31" y="14"/>
                </a:lnTo>
                <a:lnTo>
                  <a:pt x="60" y="13"/>
                </a:lnTo>
                <a:lnTo>
                  <a:pt x="88" y="13"/>
                </a:lnTo>
                <a:lnTo>
                  <a:pt x="113" y="11"/>
                </a:lnTo>
                <a:lnTo>
                  <a:pt x="137" y="10"/>
                </a:lnTo>
                <a:lnTo>
                  <a:pt x="159" y="9"/>
                </a:lnTo>
                <a:lnTo>
                  <a:pt x="177" y="8"/>
                </a:lnTo>
                <a:lnTo>
                  <a:pt x="190" y="5"/>
                </a:lnTo>
                <a:lnTo>
                  <a:pt x="201" y="4"/>
                </a:lnTo>
                <a:lnTo>
                  <a:pt x="207" y="1"/>
                </a:lnTo>
                <a:lnTo>
                  <a:pt x="209" y="0"/>
                </a:lnTo>
                <a:lnTo>
                  <a:pt x="204" y="0"/>
                </a:lnTo>
                <a:lnTo>
                  <a:pt x="202" y="1"/>
                </a:lnTo>
                <a:lnTo>
                  <a:pt x="194" y="4"/>
                </a:lnTo>
                <a:lnTo>
                  <a:pt x="183" y="6"/>
                </a:lnTo>
                <a:lnTo>
                  <a:pt x="165" y="8"/>
                </a:lnTo>
                <a:lnTo>
                  <a:pt x="145" y="9"/>
                </a:lnTo>
                <a:lnTo>
                  <a:pt x="121" y="11"/>
                </a:lnTo>
                <a:lnTo>
                  <a:pt x="93" y="11"/>
                </a:lnTo>
                <a:lnTo>
                  <a:pt x="64" y="13"/>
                </a:lnTo>
                <a:lnTo>
                  <a:pt x="33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BBBBB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1" name="Freeform 13"/>
          <p:cNvSpPr>
            <a:spLocks/>
          </p:cNvSpPr>
          <p:nvPr/>
        </p:nvSpPr>
        <p:spPr bwMode="auto">
          <a:xfrm>
            <a:off x="4457700" y="3152775"/>
            <a:ext cx="323850" cy="2222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202" y="1"/>
              </a:cxn>
              <a:cxn ang="0">
                <a:pos x="194" y="4"/>
              </a:cxn>
              <a:cxn ang="0">
                <a:pos x="183" y="6"/>
              </a:cxn>
              <a:cxn ang="0">
                <a:pos x="165" y="8"/>
              </a:cxn>
              <a:cxn ang="0">
                <a:pos x="145" y="9"/>
              </a:cxn>
              <a:cxn ang="0">
                <a:pos x="121" y="11"/>
              </a:cxn>
              <a:cxn ang="0">
                <a:pos x="93" y="11"/>
              </a:cxn>
              <a:cxn ang="0">
                <a:pos x="64" y="13"/>
              </a:cxn>
              <a:cxn ang="0">
                <a:pos x="33" y="14"/>
              </a:cxn>
              <a:cxn ang="0">
                <a:pos x="0" y="14"/>
              </a:cxn>
              <a:cxn ang="0">
                <a:pos x="0" y="13"/>
              </a:cxn>
              <a:cxn ang="0">
                <a:pos x="32" y="13"/>
              </a:cxn>
              <a:cxn ang="0">
                <a:pos x="63" y="13"/>
              </a:cxn>
              <a:cxn ang="0">
                <a:pos x="90" y="11"/>
              </a:cxn>
              <a:cxn ang="0">
                <a:pos x="117" y="10"/>
              </a:cxn>
              <a:cxn ang="0">
                <a:pos x="141" y="9"/>
              </a:cxn>
              <a:cxn ang="0">
                <a:pos x="161" y="8"/>
              </a:cxn>
              <a:cxn ang="0">
                <a:pos x="178" y="5"/>
              </a:cxn>
              <a:cxn ang="0">
                <a:pos x="189" y="4"/>
              </a:cxn>
              <a:cxn ang="0">
                <a:pos x="197" y="1"/>
              </a:cxn>
              <a:cxn ang="0">
                <a:pos x="199" y="0"/>
              </a:cxn>
              <a:cxn ang="0">
                <a:pos x="204" y="0"/>
              </a:cxn>
            </a:cxnLst>
            <a:rect l="0" t="0" r="r" b="b"/>
            <a:pathLst>
              <a:path w="204" h="14">
                <a:moveTo>
                  <a:pt x="204" y="0"/>
                </a:moveTo>
                <a:lnTo>
                  <a:pt x="202" y="1"/>
                </a:lnTo>
                <a:lnTo>
                  <a:pt x="194" y="4"/>
                </a:lnTo>
                <a:lnTo>
                  <a:pt x="183" y="6"/>
                </a:lnTo>
                <a:lnTo>
                  <a:pt x="165" y="8"/>
                </a:lnTo>
                <a:lnTo>
                  <a:pt x="145" y="9"/>
                </a:lnTo>
                <a:lnTo>
                  <a:pt x="121" y="11"/>
                </a:lnTo>
                <a:lnTo>
                  <a:pt x="93" y="11"/>
                </a:lnTo>
                <a:lnTo>
                  <a:pt x="64" y="13"/>
                </a:lnTo>
                <a:lnTo>
                  <a:pt x="33" y="14"/>
                </a:lnTo>
                <a:lnTo>
                  <a:pt x="0" y="14"/>
                </a:lnTo>
                <a:lnTo>
                  <a:pt x="0" y="13"/>
                </a:lnTo>
                <a:lnTo>
                  <a:pt x="32" y="13"/>
                </a:lnTo>
                <a:lnTo>
                  <a:pt x="63" y="13"/>
                </a:lnTo>
                <a:lnTo>
                  <a:pt x="90" y="11"/>
                </a:lnTo>
                <a:lnTo>
                  <a:pt x="117" y="10"/>
                </a:lnTo>
                <a:lnTo>
                  <a:pt x="141" y="9"/>
                </a:lnTo>
                <a:lnTo>
                  <a:pt x="161" y="8"/>
                </a:lnTo>
                <a:lnTo>
                  <a:pt x="178" y="5"/>
                </a:lnTo>
                <a:lnTo>
                  <a:pt x="189" y="4"/>
                </a:lnTo>
                <a:lnTo>
                  <a:pt x="197" y="1"/>
                </a:lnTo>
                <a:lnTo>
                  <a:pt x="199" y="0"/>
                </a:lnTo>
                <a:lnTo>
                  <a:pt x="204" y="0"/>
                </a:lnTo>
                <a:close/>
              </a:path>
            </a:pathLst>
          </a:custGeom>
          <a:solidFill>
            <a:srgbClr val="B7B7B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2" name="Freeform 14"/>
          <p:cNvSpPr>
            <a:spLocks/>
          </p:cNvSpPr>
          <p:nvPr/>
        </p:nvSpPr>
        <p:spPr bwMode="auto">
          <a:xfrm>
            <a:off x="4457700" y="3152775"/>
            <a:ext cx="315913" cy="206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32" y="13"/>
              </a:cxn>
              <a:cxn ang="0">
                <a:pos x="63" y="13"/>
              </a:cxn>
              <a:cxn ang="0">
                <a:pos x="90" y="11"/>
              </a:cxn>
              <a:cxn ang="0">
                <a:pos x="117" y="10"/>
              </a:cxn>
              <a:cxn ang="0">
                <a:pos x="141" y="9"/>
              </a:cxn>
              <a:cxn ang="0">
                <a:pos x="161" y="8"/>
              </a:cxn>
              <a:cxn ang="0">
                <a:pos x="178" y="5"/>
              </a:cxn>
              <a:cxn ang="0">
                <a:pos x="189" y="4"/>
              </a:cxn>
              <a:cxn ang="0">
                <a:pos x="197" y="1"/>
              </a:cxn>
              <a:cxn ang="0">
                <a:pos x="199" y="0"/>
              </a:cxn>
              <a:cxn ang="0">
                <a:pos x="193" y="0"/>
              </a:cxn>
              <a:cxn ang="0">
                <a:pos x="190" y="1"/>
              </a:cxn>
              <a:cxn ang="0">
                <a:pos x="184" y="4"/>
              </a:cxn>
              <a:cxn ang="0">
                <a:pos x="173" y="5"/>
              </a:cxn>
              <a:cxn ang="0">
                <a:pos x="156" y="8"/>
              </a:cxn>
              <a:cxn ang="0">
                <a:pos x="137" y="9"/>
              </a:cxn>
              <a:cxn ang="0">
                <a:pos x="114" y="10"/>
              </a:cxn>
              <a:cxn ang="0">
                <a:pos x="88" y="11"/>
              </a:cxn>
              <a:cxn ang="0">
                <a:pos x="60" y="13"/>
              </a:cxn>
              <a:cxn ang="0">
                <a:pos x="31" y="13"/>
              </a:cxn>
              <a:cxn ang="0">
                <a:pos x="0" y="13"/>
              </a:cxn>
              <a:cxn ang="0">
                <a:pos x="0" y="13"/>
              </a:cxn>
            </a:cxnLst>
            <a:rect l="0" t="0" r="r" b="b"/>
            <a:pathLst>
              <a:path w="199" h="13">
                <a:moveTo>
                  <a:pt x="0" y="13"/>
                </a:moveTo>
                <a:lnTo>
                  <a:pt x="32" y="13"/>
                </a:lnTo>
                <a:lnTo>
                  <a:pt x="63" y="13"/>
                </a:lnTo>
                <a:lnTo>
                  <a:pt x="90" y="11"/>
                </a:lnTo>
                <a:lnTo>
                  <a:pt x="117" y="10"/>
                </a:lnTo>
                <a:lnTo>
                  <a:pt x="141" y="9"/>
                </a:lnTo>
                <a:lnTo>
                  <a:pt x="161" y="8"/>
                </a:lnTo>
                <a:lnTo>
                  <a:pt x="178" y="5"/>
                </a:lnTo>
                <a:lnTo>
                  <a:pt x="189" y="4"/>
                </a:lnTo>
                <a:lnTo>
                  <a:pt x="197" y="1"/>
                </a:lnTo>
                <a:lnTo>
                  <a:pt x="199" y="0"/>
                </a:lnTo>
                <a:lnTo>
                  <a:pt x="193" y="0"/>
                </a:lnTo>
                <a:lnTo>
                  <a:pt x="190" y="1"/>
                </a:lnTo>
                <a:lnTo>
                  <a:pt x="184" y="4"/>
                </a:lnTo>
                <a:lnTo>
                  <a:pt x="173" y="5"/>
                </a:lnTo>
                <a:lnTo>
                  <a:pt x="156" y="8"/>
                </a:lnTo>
                <a:lnTo>
                  <a:pt x="137" y="9"/>
                </a:lnTo>
                <a:lnTo>
                  <a:pt x="114" y="10"/>
                </a:lnTo>
                <a:lnTo>
                  <a:pt x="88" y="11"/>
                </a:lnTo>
                <a:lnTo>
                  <a:pt x="60" y="13"/>
                </a:lnTo>
                <a:lnTo>
                  <a:pt x="31" y="13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3" name="Freeform 15"/>
          <p:cNvSpPr>
            <a:spLocks/>
          </p:cNvSpPr>
          <p:nvPr/>
        </p:nvSpPr>
        <p:spPr bwMode="auto">
          <a:xfrm>
            <a:off x="4457700" y="3152775"/>
            <a:ext cx="306388" cy="20638"/>
          </a:xfrm>
          <a:custGeom>
            <a:avLst/>
            <a:gdLst/>
            <a:ahLst/>
            <a:cxnLst>
              <a:cxn ang="0">
                <a:pos x="193" y="0"/>
              </a:cxn>
              <a:cxn ang="0">
                <a:pos x="190" y="1"/>
              </a:cxn>
              <a:cxn ang="0">
                <a:pos x="184" y="4"/>
              </a:cxn>
              <a:cxn ang="0">
                <a:pos x="173" y="5"/>
              </a:cxn>
              <a:cxn ang="0">
                <a:pos x="156" y="8"/>
              </a:cxn>
              <a:cxn ang="0">
                <a:pos x="137" y="9"/>
              </a:cxn>
              <a:cxn ang="0">
                <a:pos x="114" y="10"/>
              </a:cxn>
              <a:cxn ang="0">
                <a:pos x="88" y="11"/>
              </a:cxn>
              <a:cxn ang="0">
                <a:pos x="60" y="13"/>
              </a:cxn>
              <a:cxn ang="0">
                <a:pos x="31" y="13"/>
              </a:cxn>
              <a:cxn ang="0">
                <a:pos x="0" y="13"/>
              </a:cxn>
              <a:cxn ang="0">
                <a:pos x="0" y="13"/>
              </a:cxn>
              <a:cxn ang="0">
                <a:pos x="30" y="13"/>
              </a:cxn>
              <a:cxn ang="0">
                <a:pos x="59" y="11"/>
              </a:cxn>
              <a:cxn ang="0">
                <a:pos x="85" y="11"/>
              </a:cxn>
              <a:cxn ang="0">
                <a:pos x="111" y="10"/>
              </a:cxn>
              <a:cxn ang="0">
                <a:pos x="132" y="9"/>
              </a:cxn>
              <a:cxn ang="0">
                <a:pos x="151" y="8"/>
              </a:cxn>
              <a:cxn ang="0">
                <a:pos x="166" y="5"/>
              </a:cxn>
              <a:cxn ang="0">
                <a:pos x="178" y="4"/>
              </a:cxn>
              <a:cxn ang="0">
                <a:pos x="185" y="1"/>
              </a:cxn>
              <a:cxn ang="0">
                <a:pos x="187" y="0"/>
              </a:cxn>
              <a:cxn ang="0">
                <a:pos x="193" y="0"/>
              </a:cxn>
            </a:cxnLst>
            <a:rect l="0" t="0" r="r" b="b"/>
            <a:pathLst>
              <a:path w="193" h="13">
                <a:moveTo>
                  <a:pt x="193" y="0"/>
                </a:moveTo>
                <a:lnTo>
                  <a:pt x="190" y="1"/>
                </a:lnTo>
                <a:lnTo>
                  <a:pt x="184" y="4"/>
                </a:lnTo>
                <a:lnTo>
                  <a:pt x="173" y="5"/>
                </a:lnTo>
                <a:lnTo>
                  <a:pt x="156" y="8"/>
                </a:lnTo>
                <a:lnTo>
                  <a:pt x="137" y="9"/>
                </a:lnTo>
                <a:lnTo>
                  <a:pt x="114" y="10"/>
                </a:lnTo>
                <a:lnTo>
                  <a:pt x="88" y="11"/>
                </a:lnTo>
                <a:lnTo>
                  <a:pt x="60" y="13"/>
                </a:lnTo>
                <a:lnTo>
                  <a:pt x="31" y="13"/>
                </a:lnTo>
                <a:lnTo>
                  <a:pt x="0" y="13"/>
                </a:lnTo>
                <a:lnTo>
                  <a:pt x="0" y="13"/>
                </a:lnTo>
                <a:lnTo>
                  <a:pt x="30" y="13"/>
                </a:lnTo>
                <a:lnTo>
                  <a:pt x="59" y="11"/>
                </a:lnTo>
                <a:lnTo>
                  <a:pt x="85" y="11"/>
                </a:lnTo>
                <a:lnTo>
                  <a:pt x="111" y="10"/>
                </a:lnTo>
                <a:lnTo>
                  <a:pt x="132" y="9"/>
                </a:lnTo>
                <a:lnTo>
                  <a:pt x="151" y="8"/>
                </a:lnTo>
                <a:lnTo>
                  <a:pt x="166" y="5"/>
                </a:lnTo>
                <a:lnTo>
                  <a:pt x="178" y="4"/>
                </a:lnTo>
                <a:lnTo>
                  <a:pt x="185" y="1"/>
                </a:lnTo>
                <a:lnTo>
                  <a:pt x="187" y="0"/>
                </a:lnTo>
                <a:lnTo>
                  <a:pt x="193" y="0"/>
                </a:lnTo>
                <a:close/>
              </a:path>
            </a:pathLst>
          </a:custGeom>
          <a:solidFill>
            <a:srgbClr val="AFAFA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4" name="Freeform 16"/>
          <p:cNvSpPr>
            <a:spLocks/>
          </p:cNvSpPr>
          <p:nvPr/>
        </p:nvSpPr>
        <p:spPr bwMode="auto">
          <a:xfrm>
            <a:off x="4457700" y="3152775"/>
            <a:ext cx="296863" cy="206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30" y="13"/>
              </a:cxn>
              <a:cxn ang="0">
                <a:pos x="59" y="11"/>
              </a:cxn>
              <a:cxn ang="0">
                <a:pos x="85" y="11"/>
              </a:cxn>
              <a:cxn ang="0">
                <a:pos x="111" y="10"/>
              </a:cxn>
              <a:cxn ang="0">
                <a:pos x="132" y="9"/>
              </a:cxn>
              <a:cxn ang="0">
                <a:pos x="151" y="8"/>
              </a:cxn>
              <a:cxn ang="0">
                <a:pos x="166" y="5"/>
              </a:cxn>
              <a:cxn ang="0">
                <a:pos x="178" y="4"/>
              </a:cxn>
              <a:cxn ang="0">
                <a:pos x="185" y="1"/>
              </a:cxn>
              <a:cxn ang="0">
                <a:pos x="187" y="0"/>
              </a:cxn>
              <a:cxn ang="0">
                <a:pos x="180" y="0"/>
              </a:cxn>
              <a:cxn ang="0">
                <a:pos x="179" y="1"/>
              </a:cxn>
              <a:cxn ang="0">
                <a:pos x="171" y="4"/>
              </a:cxn>
              <a:cxn ang="0">
                <a:pos x="161" y="5"/>
              </a:cxn>
              <a:cxn ang="0">
                <a:pos x="146" y="6"/>
              </a:cxn>
              <a:cxn ang="0">
                <a:pos x="128" y="8"/>
              </a:cxn>
              <a:cxn ang="0">
                <a:pos x="107" y="9"/>
              </a:cxn>
              <a:cxn ang="0">
                <a:pos x="83" y="10"/>
              </a:cxn>
              <a:cxn ang="0">
                <a:pos x="56" y="11"/>
              </a:cxn>
              <a:cxn ang="0">
                <a:pos x="30" y="11"/>
              </a:cxn>
              <a:cxn ang="0">
                <a:pos x="0" y="11"/>
              </a:cxn>
              <a:cxn ang="0">
                <a:pos x="0" y="13"/>
              </a:cxn>
            </a:cxnLst>
            <a:rect l="0" t="0" r="r" b="b"/>
            <a:pathLst>
              <a:path w="187" h="13">
                <a:moveTo>
                  <a:pt x="0" y="13"/>
                </a:moveTo>
                <a:lnTo>
                  <a:pt x="30" y="13"/>
                </a:lnTo>
                <a:lnTo>
                  <a:pt x="59" y="11"/>
                </a:lnTo>
                <a:lnTo>
                  <a:pt x="85" y="11"/>
                </a:lnTo>
                <a:lnTo>
                  <a:pt x="111" y="10"/>
                </a:lnTo>
                <a:lnTo>
                  <a:pt x="132" y="9"/>
                </a:lnTo>
                <a:lnTo>
                  <a:pt x="151" y="8"/>
                </a:lnTo>
                <a:lnTo>
                  <a:pt x="166" y="5"/>
                </a:lnTo>
                <a:lnTo>
                  <a:pt x="178" y="4"/>
                </a:lnTo>
                <a:lnTo>
                  <a:pt x="185" y="1"/>
                </a:lnTo>
                <a:lnTo>
                  <a:pt x="187" y="0"/>
                </a:lnTo>
                <a:lnTo>
                  <a:pt x="180" y="0"/>
                </a:lnTo>
                <a:lnTo>
                  <a:pt x="179" y="1"/>
                </a:lnTo>
                <a:lnTo>
                  <a:pt x="171" y="4"/>
                </a:lnTo>
                <a:lnTo>
                  <a:pt x="161" y="5"/>
                </a:lnTo>
                <a:lnTo>
                  <a:pt x="146" y="6"/>
                </a:lnTo>
                <a:lnTo>
                  <a:pt x="128" y="8"/>
                </a:lnTo>
                <a:lnTo>
                  <a:pt x="107" y="9"/>
                </a:lnTo>
                <a:lnTo>
                  <a:pt x="83" y="10"/>
                </a:lnTo>
                <a:lnTo>
                  <a:pt x="56" y="11"/>
                </a:lnTo>
                <a:lnTo>
                  <a:pt x="30" y="11"/>
                </a:lnTo>
                <a:lnTo>
                  <a:pt x="0" y="11"/>
                </a:lnTo>
                <a:lnTo>
                  <a:pt x="0" y="13"/>
                </a:lnTo>
                <a:close/>
              </a:path>
            </a:pathLst>
          </a:custGeom>
          <a:solidFill>
            <a:srgbClr val="AAAAA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5" name="Freeform 17"/>
          <p:cNvSpPr>
            <a:spLocks/>
          </p:cNvSpPr>
          <p:nvPr/>
        </p:nvSpPr>
        <p:spPr bwMode="auto">
          <a:xfrm>
            <a:off x="4457700" y="3152775"/>
            <a:ext cx="285750" cy="17463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179" y="1"/>
              </a:cxn>
              <a:cxn ang="0">
                <a:pos x="171" y="4"/>
              </a:cxn>
              <a:cxn ang="0">
                <a:pos x="161" y="5"/>
              </a:cxn>
              <a:cxn ang="0">
                <a:pos x="146" y="6"/>
              </a:cxn>
              <a:cxn ang="0">
                <a:pos x="128" y="8"/>
              </a:cxn>
              <a:cxn ang="0">
                <a:pos x="107" y="9"/>
              </a:cxn>
              <a:cxn ang="0">
                <a:pos x="83" y="10"/>
              </a:cxn>
              <a:cxn ang="0">
                <a:pos x="56" y="11"/>
              </a:cxn>
              <a:cxn ang="0">
                <a:pos x="30" y="11"/>
              </a:cxn>
              <a:cxn ang="0">
                <a:pos x="0" y="11"/>
              </a:cxn>
              <a:cxn ang="0">
                <a:pos x="0" y="11"/>
              </a:cxn>
              <a:cxn ang="0">
                <a:pos x="28" y="11"/>
              </a:cxn>
              <a:cxn ang="0">
                <a:pos x="55" y="11"/>
              </a:cxn>
              <a:cxn ang="0">
                <a:pos x="79" y="10"/>
              </a:cxn>
              <a:cxn ang="0">
                <a:pos x="103" y="9"/>
              </a:cxn>
              <a:cxn ang="0">
                <a:pos x="123" y="8"/>
              </a:cxn>
              <a:cxn ang="0">
                <a:pos x="141" y="6"/>
              </a:cxn>
              <a:cxn ang="0">
                <a:pos x="155" y="5"/>
              </a:cxn>
              <a:cxn ang="0">
                <a:pos x="165" y="3"/>
              </a:cxn>
              <a:cxn ang="0">
                <a:pos x="171" y="1"/>
              </a:cxn>
              <a:cxn ang="0">
                <a:pos x="174" y="0"/>
              </a:cxn>
              <a:cxn ang="0">
                <a:pos x="180" y="0"/>
              </a:cxn>
            </a:cxnLst>
            <a:rect l="0" t="0" r="r" b="b"/>
            <a:pathLst>
              <a:path w="180" h="11">
                <a:moveTo>
                  <a:pt x="180" y="0"/>
                </a:moveTo>
                <a:lnTo>
                  <a:pt x="179" y="1"/>
                </a:lnTo>
                <a:lnTo>
                  <a:pt x="171" y="4"/>
                </a:lnTo>
                <a:lnTo>
                  <a:pt x="161" y="5"/>
                </a:lnTo>
                <a:lnTo>
                  <a:pt x="146" y="6"/>
                </a:lnTo>
                <a:lnTo>
                  <a:pt x="128" y="8"/>
                </a:lnTo>
                <a:lnTo>
                  <a:pt x="107" y="9"/>
                </a:lnTo>
                <a:lnTo>
                  <a:pt x="83" y="10"/>
                </a:lnTo>
                <a:lnTo>
                  <a:pt x="56" y="11"/>
                </a:lnTo>
                <a:lnTo>
                  <a:pt x="30" y="11"/>
                </a:lnTo>
                <a:lnTo>
                  <a:pt x="0" y="11"/>
                </a:lnTo>
                <a:lnTo>
                  <a:pt x="0" y="11"/>
                </a:lnTo>
                <a:lnTo>
                  <a:pt x="28" y="11"/>
                </a:lnTo>
                <a:lnTo>
                  <a:pt x="55" y="11"/>
                </a:lnTo>
                <a:lnTo>
                  <a:pt x="79" y="10"/>
                </a:lnTo>
                <a:lnTo>
                  <a:pt x="103" y="9"/>
                </a:lnTo>
                <a:lnTo>
                  <a:pt x="123" y="8"/>
                </a:lnTo>
                <a:lnTo>
                  <a:pt x="141" y="6"/>
                </a:lnTo>
                <a:lnTo>
                  <a:pt x="155" y="5"/>
                </a:lnTo>
                <a:lnTo>
                  <a:pt x="165" y="3"/>
                </a:lnTo>
                <a:lnTo>
                  <a:pt x="171" y="1"/>
                </a:lnTo>
                <a:lnTo>
                  <a:pt x="174" y="0"/>
                </a:lnTo>
                <a:lnTo>
                  <a:pt x="180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6" name="Freeform 18"/>
          <p:cNvSpPr>
            <a:spLocks/>
          </p:cNvSpPr>
          <p:nvPr/>
        </p:nvSpPr>
        <p:spPr bwMode="auto">
          <a:xfrm>
            <a:off x="4457700" y="3152775"/>
            <a:ext cx="276225" cy="1746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8" y="11"/>
              </a:cxn>
              <a:cxn ang="0">
                <a:pos x="55" y="11"/>
              </a:cxn>
              <a:cxn ang="0">
                <a:pos x="79" y="10"/>
              </a:cxn>
              <a:cxn ang="0">
                <a:pos x="103" y="9"/>
              </a:cxn>
              <a:cxn ang="0">
                <a:pos x="123" y="8"/>
              </a:cxn>
              <a:cxn ang="0">
                <a:pos x="141" y="6"/>
              </a:cxn>
              <a:cxn ang="0">
                <a:pos x="155" y="5"/>
              </a:cxn>
              <a:cxn ang="0">
                <a:pos x="165" y="3"/>
              </a:cxn>
              <a:cxn ang="0">
                <a:pos x="171" y="1"/>
              </a:cxn>
              <a:cxn ang="0">
                <a:pos x="174" y="0"/>
              </a:cxn>
              <a:cxn ang="0">
                <a:pos x="166" y="0"/>
              </a:cxn>
              <a:cxn ang="0">
                <a:pos x="164" y="1"/>
              </a:cxn>
              <a:cxn ang="0">
                <a:pos x="156" y="4"/>
              </a:cxn>
              <a:cxn ang="0">
                <a:pos x="145" y="5"/>
              </a:cxn>
              <a:cxn ang="0">
                <a:pos x="128" y="6"/>
              </a:cxn>
              <a:cxn ang="0">
                <a:pos x="108" y="8"/>
              </a:cxn>
              <a:cxn ang="0">
                <a:pos x="84" y="9"/>
              </a:cxn>
              <a:cxn ang="0">
                <a:pos x="57" y="10"/>
              </a:cxn>
              <a:cxn ang="0">
                <a:pos x="30" y="10"/>
              </a:cxn>
              <a:cxn ang="0">
                <a:pos x="0" y="11"/>
              </a:cxn>
              <a:cxn ang="0">
                <a:pos x="0" y="11"/>
              </a:cxn>
            </a:cxnLst>
            <a:rect l="0" t="0" r="r" b="b"/>
            <a:pathLst>
              <a:path w="174" h="11">
                <a:moveTo>
                  <a:pt x="0" y="11"/>
                </a:moveTo>
                <a:lnTo>
                  <a:pt x="28" y="11"/>
                </a:lnTo>
                <a:lnTo>
                  <a:pt x="55" y="11"/>
                </a:lnTo>
                <a:lnTo>
                  <a:pt x="79" y="10"/>
                </a:lnTo>
                <a:lnTo>
                  <a:pt x="103" y="9"/>
                </a:lnTo>
                <a:lnTo>
                  <a:pt x="123" y="8"/>
                </a:lnTo>
                <a:lnTo>
                  <a:pt x="141" y="6"/>
                </a:lnTo>
                <a:lnTo>
                  <a:pt x="155" y="5"/>
                </a:lnTo>
                <a:lnTo>
                  <a:pt x="165" y="3"/>
                </a:lnTo>
                <a:lnTo>
                  <a:pt x="171" y="1"/>
                </a:lnTo>
                <a:lnTo>
                  <a:pt x="174" y="0"/>
                </a:lnTo>
                <a:lnTo>
                  <a:pt x="166" y="0"/>
                </a:lnTo>
                <a:lnTo>
                  <a:pt x="164" y="1"/>
                </a:lnTo>
                <a:lnTo>
                  <a:pt x="156" y="4"/>
                </a:lnTo>
                <a:lnTo>
                  <a:pt x="145" y="5"/>
                </a:lnTo>
                <a:lnTo>
                  <a:pt x="128" y="6"/>
                </a:lnTo>
                <a:lnTo>
                  <a:pt x="108" y="8"/>
                </a:lnTo>
                <a:lnTo>
                  <a:pt x="84" y="9"/>
                </a:lnTo>
                <a:lnTo>
                  <a:pt x="57" y="10"/>
                </a:lnTo>
                <a:lnTo>
                  <a:pt x="30" y="10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A2A2A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7" name="Freeform 19"/>
          <p:cNvSpPr>
            <a:spLocks/>
          </p:cNvSpPr>
          <p:nvPr/>
        </p:nvSpPr>
        <p:spPr bwMode="auto">
          <a:xfrm>
            <a:off x="4457700" y="3152775"/>
            <a:ext cx="263525" cy="17463"/>
          </a:xfrm>
          <a:custGeom>
            <a:avLst/>
            <a:gdLst/>
            <a:ahLst/>
            <a:cxnLst>
              <a:cxn ang="0">
                <a:pos x="166" y="0"/>
              </a:cxn>
              <a:cxn ang="0">
                <a:pos x="164" y="1"/>
              </a:cxn>
              <a:cxn ang="0">
                <a:pos x="156" y="4"/>
              </a:cxn>
              <a:cxn ang="0">
                <a:pos x="145" y="5"/>
              </a:cxn>
              <a:cxn ang="0">
                <a:pos x="128" y="6"/>
              </a:cxn>
              <a:cxn ang="0">
                <a:pos x="108" y="8"/>
              </a:cxn>
              <a:cxn ang="0">
                <a:pos x="84" y="9"/>
              </a:cxn>
              <a:cxn ang="0">
                <a:pos x="57" y="10"/>
              </a:cxn>
              <a:cxn ang="0">
                <a:pos x="30" y="10"/>
              </a:cxn>
              <a:cxn ang="0">
                <a:pos x="0" y="11"/>
              </a:cxn>
              <a:cxn ang="0">
                <a:pos x="0" y="10"/>
              </a:cxn>
              <a:cxn ang="0">
                <a:pos x="28" y="10"/>
              </a:cxn>
              <a:cxn ang="0">
                <a:pos x="55" y="10"/>
              </a:cxn>
              <a:cxn ang="0">
                <a:pos x="80" y="9"/>
              </a:cxn>
              <a:cxn ang="0">
                <a:pos x="103" y="8"/>
              </a:cxn>
              <a:cxn ang="0">
                <a:pos x="122" y="6"/>
              </a:cxn>
              <a:cxn ang="0">
                <a:pos x="139" y="5"/>
              </a:cxn>
              <a:cxn ang="0">
                <a:pos x="150" y="3"/>
              </a:cxn>
              <a:cxn ang="0">
                <a:pos x="158" y="1"/>
              </a:cxn>
              <a:cxn ang="0">
                <a:pos x="159" y="0"/>
              </a:cxn>
              <a:cxn ang="0">
                <a:pos x="166" y="0"/>
              </a:cxn>
            </a:cxnLst>
            <a:rect l="0" t="0" r="r" b="b"/>
            <a:pathLst>
              <a:path w="166" h="11">
                <a:moveTo>
                  <a:pt x="166" y="0"/>
                </a:moveTo>
                <a:lnTo>
                  <a:pt x="164" y="1"/>
                </a:lnTo>
                <a:lnTo>
                  <a:pt x="156" y="4"/>
                </a:lnTo>
                <a:lnTo>
                  <a:pt x="145" y="5"/>
                </a:lnTo>
                <a:lnTo>
                  <a:pt x="128" y="6"/>
                </a:lnTo>
                <a:lnTo>
                  <a:pt x="108" y="8"/>
                </a:lnTo>
                <a:lnTo>
                  <a:pt x="84" y="9"/>
                </a:lnTo>
                <a:lnTo>
                  <a:pt x="57" y="10"/>
                </a:lnTo>
                <a:lnTo>
                  <a:pt x="30" y="10"/>
                </a:lnTo>
                <a:lnTo>
                  <a:pt x="0" y="11"/>
                </a:lnTo>
                <a:lnTo>
                  <a:pt x="0" y="10"/>
                </a:lnTo>
                <a:lnTo>
                  <a:pt x="28" y="10"/>
                </a:lnTo>
                <a:lnTo>
                  <a:pt x="55" y="10"/>
                </a:lnTo>
                <a:lnTo>
                  <a:pt x="80" y="9"/>
                </a:lnTo>
                <a:lnTo>
                  <a:pt x="103" y="8"/>
                </a:lnTo>
                <a:lnTo>
                  <a:pt x="122" y="6"/>
                </a:lnTo>
                <a:lnTo>
                  <a:pt x="139" y="5"/>
                </a:lnTo>
                <a:lnTo>
                  <a:pt x="150" y="3"/>
                </a:lnTo>
                <a:lnTo>
                  <a:pt x="158" y="1"/>
                </a:lnTo>
                <a:lnTo>
                  <a:pt x="159" y="0"/>
                </a:lnTo>
                <a:lnTo>
                  <a:pt x="166" y="0"/>
                </a:lnTo>
                <a:close/>
              </a:path>
            </a:pathLst>
          </a:custGeom>
          <a:solidFill>
            <a:srgbClr val="9E9E9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8" name="Freeform 20"/>
          <p:cNvSpPr>
            <a:spLocks/>
          </p:cNvSpPr>
          <p:nvPr/>
        </p:nvSpPr>
        <p:spPr bwMode="auto">
          <a:xfrm>
            <a:off x="4457700" y="3152775"/>
            <a:ext cx="252413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8" y="10"/>
              </a:cxn>
              <a:cxn ang="0">
                <a:pos x="55" y="10"/>
              </a:cxn>
              <a:cxn ang="0">
                <a:pos x="80" y="9"/>
              </a:cxn>
              <a:cxn ang="0">
                <a:pos x="103" y="8"/>
              </a:cxn>
              <a:cxn ang="0">
                <a:pos x="122" y="6"/>
              </a:cxn>
              <a:cxn ang="0">
                <a:pos x="139" y="5"/>
              </a:cxn>
              <a:cxn ang="0">
                <a:pos x="150" y="3"/>
              </a:cxn>
              <a:cxn ang="0">
                <a:pos x="158" y="1"/>
              </a:cxn>
              <a:cxn ang="0">
                <a:pos x="159" y="0"/>
              </a:cxn>
              <a:cxn ang="0">
                <a:pos x="151" y="0"/>
              </a:cxn>
              <a:cxn ang="0">
                <a:pos x="149" y="1"/>
              </a:cxn>
              <a:cxn ang="0">
                <a:pos x="142" y="3"/>
              </a:cxn>
              <a:cxn ang="0">
                <a:pos x="131" y="5"/>
              </a:cxn>
              <a:cxn ang="0">
                <a:pos x="116" y="6"/>
              </a:cxn>
              <a:cxn ang="0">
                <a:pos x="98" y="8"/>
              </a:cxn>
              <a:cxn ang="0">
                <a:pos x="76" y="9"/>
              </a:cxn>
              <a:cxn ang="0">
                <a:pos x="52" y="9"/>
              </a:cxn>
              <a:cxn ang="0">
                <a:pos x="27" y="10"/>
              </a:cxn>
              <a:cxn ang="0">
                <a:pos x="0" y="10"/>
              </a:cxn>
              <a:cxn ang="0">
                <a:pos x="0" y="10"/>
              </a:cxn>
            </a:cxnLst>
            <a:rect l="0" t="0" r="r" b="b"/>
            <a:pathLst>
              <a:path w="159" h="10">
                <a:moveTo>
                  <a:pt x="0" y="10"/>
                </a:moveTo>
                <a:lnTo>
                  <a:pt x="28" y="10"/>
                </a:lnTo>
                <a:lnTo>
                  <a:pt x="55" y="10"/>
                </a:lnTo>
                <a:lnTo>
                  <a:pt x="80" y="9"/>
                </a:lnTo>
                <a:lnTo>
                  <a:pt x="103" y="8"/>
                </a:lnTo>
                <a:lnTo>
                  <a:pt x="122" y="6"/>
                </a:lnTo>
                <a:lnTo>
                  <a:pt x="139" y="5"/>
                </a:lnTo>
                <a:lnTo>
                  <a:pt x="150" y="3"/>
                </a:lnTo>
                <a:lnTo>
                  <a:pt x="158" y="1"/>
                </a:lnTo>
                <a:lnTo>
                  <a:pt x="159" y="0"/>
                </a:lnTo>
                <a:lnTo>
                  <a:pt x="151" y="0"/>
                </a:lnTo>
                <a:lnTo>
                  <a:pt x="149" y="1"/>
                </a:lnTo>
                <a:lnTo>
                  <a:pt x="142" y="3"/>
                </a:lnTo>
                <a:lnTo>
                  <a:pt x="131" y="5"/>
                </a:lnTo>
                <a:lnTo>
                  <a:pt x="116" y="6"/>
                </a:lnTo>
                <a:lnTo>
                  <a:pt x="98" y="8"/>
                </a:lnTo>
                <a:lnTo>
                  <a:pt x="76" y="9"/>
                </a:lnTo>
                <a:lnTo>
                  <a:pt x="52" y="9"/>
                </a:lnTo>
                <a:lnTo>
                  <a:pt x="27" y="1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9" name="Freeform 21"/>
          <p:cNvSpPr>
            <a:spLocks/>
          </p:cNvSpPr>
          <p:nvPr/>
        </p:nvSpPr>
        <p:spPr bwMode="auto">
          <a:xfrm>
            <a:off x="4457700" y="3152775"/>
            <a:ext cx="239713" cy="15875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49" y="1"/>
              </a:cxn>
              <a:cxn ang="0">
                <a:pos x="142" y="3"/>
              </a:cxn>
              <a:cxn ang="0">
                <a:pos x="131" y="5"/>
              </a:cxn>
              <a:cxn ang="0">
                <a:pos x="116" y="6"/>
              </a:cxn>
              <a:cxn ang="0">
                <a:pos x="98" y="8"/>
              </a:cxn>
              <a:cxn ang="0">
                <a:pos x="76" y="9"/>
              </a:cxn>
              <a:cxn ang="0">
                <a:pos x="52" y="9"/>
              </a:cxn>
              <a:cxn ang="0">
                <a:pos x="27" y="10"/>
              </a:cxn>
              <a:cxn ang="0">
                <a:pos x="0" y="10"/>
              </a:cxn>
              <a:cxn ang="0">
                <a:pos x="0" y="9"/>
              </a:cxn>
              <a:cxn ang="0">
                <a:pos x="26" y="9"/>
              </a:cxn>
              <a:cxn ang="0">
                <a:pos x="50" y="9"/>
              </a:cxn>
              <a:cxn ang="0">
                <a:pos x="71" y="8"/>
              </a:cxn>
              <a:cxn ang="0">
                <a:pos x="92" y="6"/>
              </a:cxn>
              <a:cxn ang="0">
                <a:pos x="109" y="6"/>
              </a:cxn>
              <a:cxn ang="0">
                <a:pos x="125" y="4"/>
              </a:cxn>
              <a:cxn ang="0">
                <a:pos x="135" y="3"/>
              </a:cxn>
              <a:cxn ang="0">
                <a:pos x="141" y="1"/>
              </a:cxn>
              <a:cxn ang="0">
                <a:pos x="144" y="0"/>
              </a:cxn>
              <a:cxn ang="0">
                <a:pos x="151" y="0"/>
              </a:cxn>
            </a:cxnLst>
            <a:rect l="0" t="0" r="r" b="b"/>
            <a:pathLst>
              <a:path w="151" h="10">
                <a:moveTo>
                  <a:pt x="151" y="0"/>
                </a:moveTo>
                <a:lnTo>
                  <a:pt x="149" y="1"/>
                </a:lnTo>
                <a:lnTo>
                  <a:pt x="142" y="3"/>
                </a:lnTo>
                <a:lnTo>
                  <a:pt x="131" y="5"/>
                </a:lnTo>
                <a:lnTo>
                  <a:pt x="116" y="6"/>
                </a:lnTo>
                <a:lnTo>
                  <a:pt x="98" y="8"/>
                </a:lnTo>
                <a:lnTo>
                  <a:pt x="76" y="9"/>
                </a:lnTo>
                <a:lnTo>
                  <a:pt x="52" y="9"/>
                </a:lnTo>
                <a:lnTo>
                  <a:pt x="27" y="10"/>
                </a:lnTo>
                <a:lnTo>
                  <a:pt x="0" y="10"/>
                </a:lnTo>
                <a:lnTo>
                  <a:pt x="0" y="9"/>
                </a:lnTo>
                <a:lnTo>
                  <a:pt x="26" y="9"/>
                </a:lnTo>
                <a:lnTo>
                  <a:pt x="50" y="9"/>
                </a:lnTo>
                <a:lnTo>
                  <a:pt x="71" y="8"/>
                </a:lnTo>
                <a:lnTo>
                  <a:pt x="92" y="6"/>
                </a:lnTo>
                <a:lnTo>
                  <a:pt x="109" y="6"/>
                </a:lnTo>
                <a:lnTo>
                  <a:pt x="125" y="4"/>
                </a:lnTo>
                <a:lnTo>
                  <a:pt x="135" y="3"/>
                </a:lnTo>
                <a:lnTo>
                  <a:pt x="141" y="1"/>
                </a:lnTo>
                <a:lnTo>
                  <a:pt x="144" y="0"/>
                </a:lnTo>
                <a:lnTo>
                  <a:pt x="151" y="0"/>
                </a:lnTo>
                <a:close/>
              </a:path>
            </a:pathLst>
          </a:custGeom>
          <a:solidFill>
            <a:srgbClr val="95959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0" name="Freeform 22"/>
          <p:cNvSpPr>
            <a:spLocks/>
          </p:cNvSpPr>
          <p:nvPr/>
        </p:nvSpPr>
        <p:spPr bwMode="auto">
          <a:xfrm>
            <a:off x="4457700" y="3152775"/>
            <a:ext cx="228600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6" y="9"/>
              </a:cxn>
              <a:cxn ang="0">
                <a:pos x="50" y="9"/>
              </a:cxn>
              <a:cxn ang="0">
                <a:pos x="71" y="8"/>
              </a:cxn>
              <a:cxn ang="0">
                <a:pos x="92" y="6"/>
              </a:cxn>
              <a:cxn ang="0">
                <a:pos x="109" y="6"/>
              </a:cxn>
              <a:cxn ang="0">
                <a:pos x="125" y="4"/>
              </a:cxn>
              <a:cxn ang="0">
                <a:pos x="135" y="3"/>
              </a:cxn>
              <a:cxn ang="0">
                <a:pos x="141" y="1"/>
              </a:cxn>
              <a:cxn ang="0">
                <a:pos x="144" y="0"/>
              </a:cxn>
              <a:cxn ang="0">
                <a:pos x="133" y="0"/>
              </a:cxn>
              <a:cxn ang="0">
                <a:pos x="132" y="1"/>
              </a:cxn>
              <a:cxn ang="0">
                <a:pos x="126" y="3"/>
              </a:cxn>
              <a:cxn ang="0">
                <a:pos x="116" y="4"/>
              </a:cxn>
              <a:cxn ang="0">
                <a:pos x="103" y="5"/>
              </a:cxn>
              <a:cxn ang="0">
                <a:pos x="87" y="6"/>
              </a:cxn>
              <a:cxn ang="0">
                <a:pos x="68" y="8"/>
              </a:cxn>
              <a:cxn ang="0">
                <a:pos x="46" y="8"/>
              </a:cxn>
              <a:cxn ang="0">
                <a:pos x="25" y="9"/>
              </a:cxn>
              <a:cxn ang="0">
                <a:pos x="0" y="9"/>
              </a:cxn>
              <a:cxn ang="0">
                <a:pos x="0" y="9"/>
              </a:cxn>
            </a:cxnLst>
            <a:rect l="0" t="0" r="r" b="b"/>
            <a:pathLst>
              <a:path w="144" h="9">
                <a:moveTo>
                  <a:pt x="0" y="9"/>
                </a:moveTo>
                <a:lnTo>
                  <a:pt x="26" y="9"/>
                </a:lnTo>
                <a:lnTo>
                  <a:pt x="50" y="9"/>
                </a:lnTo>
                <a:lnTo>
                  <a:pt x="71" y="8"/>
                </a:lnTo>
                <a:lnTo>
                  <a:pt x="92" y="6"/>
                </a:lnTo>
                <a:lnTo>
                  <a:pt x="109" y="6"/>
                </a:lnTo>
                <a:lnTo>
                  <a:pt x="125" y="4"/>
                </a:lnTo>
                <a:lnTo>
                  <a:pt x="135" y="3"/>
                </a:lnTo>
                <a:lnTo>
                  <a:pt x="141" y="1"/>
                </a:lnTo>
                <a:lnTo>
                  <a:pt x="144" y="0"/>
                </a:lnTo>
                <a:lnTo>
                  <a:pt x="133" y="0"/>
                </a:lnTo>
                <a:lnTo>
                  <a:pt x="132" y="1"/>
                </a:lnTo>
                <a:lnTo>
                  <a:pt x="126" y="3"/>
                </a:lnTo>
                <a:lnTo>
                  <a:pt x="116" y="4"/>
                </a:lnTo>
                <a:lnTo>
                  <a:pt x="103" y="5"/>
                </a:lnTo>
                <a:lnTo>
                  <a:pt x="87" y="6"/>
                </a:lnTo>
                <a:lnTo>
                  <a:pt x="68" y="8"/>
                </a:lnTo>
                <a:lnTo>
                  <a:pt x="46" y="8"/>
                </a:lnTo>
                <a:lnTo>
                  <a:pt x="25" y="9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91919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1" name="Freeform 23"/>
          <p:cNvSpPr>
            <a:spLocks/>
          </p:cNvSpPr>
          <p:nvPr/>
        </p:nvSpPr>
        <p:spPr bwMode="auto">
          <a:xfrm>
            <a:off x="4457700" y="3152775"/>
            <a:ext cx="211138" cy="14288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132" y="1"/>
              </a:cxn>
              <a:cxn ang="0">
                <a:pos x="126" y="3"/>
              </a:cxn>
              <a:cxn ang="0">
                <a:pos x="116" y="4"/>
              </a:cxn>
              <a:cxn ang="0">
                <a:pos x="103" y="5"/>
              </a:cxn>
              <a:cxn ang="0">
                <a:pos x="87" y="6"/>
              </a:cxn>
              <a:cxn ang="0">
                <a:pos x="68" y="8"/>
              </a:cxn>
              <a:cxn ang="0">
                <a:pos x="46" y="8"/>
              </a:cxn>
              <a:cxn ang="0">
                <a:pos x="25" y="9"/>
              </a:cxn>
              <a:cxn ang="0">
                <a:pos x="0" y="9"/>
              </a:cxn>
              <a:cxn ang="0">
                <a:pos x="0" y="8"/>
              </a:cxn>
              <a:cxn ang="0">
                <a:pos x="25" y="8"/>
              </a:cxn>
              <a:cxn ang="0">
                <a:pos x="49" y="8"/>
              </a:cxn>
              <a:cxn ang="0">
                <a:pos x="70" y="6"/>
              </a:cxn>
              <a:cxn ang="0">
                <a:pos x="88" y="5"/>
              </a:cxn>
              <a:cxn ang="0">
                <a:pos x="104" y="4"/>
              </a:cxn>
              <a:cxn ang="0">
                <a:pos x="116" y="3"/>
              </a:cxn>
              <a:cxn ang="0">
                <a:pos x="122" y="1"/>
              </a:cxn>
              <a:cxn ang="0">
                <a:pos x="125" y="0"/>
              </a:cxn>
              <a:cxn ang="0">
                <a:pos x="133" y="0"/>
              </a:cxn>
            </a:cxnLst>
            <a:rect l="0" t="0" r="r" b="b"/>
            <a:pathLst>
              <a:path w="133" h="9">
                <a:moveTo>
                  <a:pt x="133" y="0"/>
                </a:moveTo>
                <a:lnTo>
                  <a:pt x="132" y="1"/>
                </a:lnTo>
                <a:lnTo>
                  <a:pt x="126" y="3"/>
                </a:lnTo>
                <a:lnTo>
                  <a:pt x="116" y="4"/>
                </a:lnTo>
                <a:lnTo>
                  <a:pt x="103" y="5"/>
                </a:lnTo>
                <a:lnTo>
                  <a:pt x="87" y="6"/>
                </a:lnTo>
                <a:lnTo>
                  <a:pt x="68" y="8"/>
                </a:lnTo>
                <a:lnTo>
                  <a:pt x="46" y="8"/>
                </a:lnTo>
                <a:lnTo>
                  <a:pt x="25" y="9"/>
                </a:lnTo>
                <a:lnTo>
                  <a:pt x="0" y="9"/>
                </a:lnTo>
                <a:lnTo>
                  <a:pt x="0" y="8"/>
                </a:lnTo>
                <a:lnTo>
                  <a:pt x="25" y="8"/>
                </a:lnTo>
                <a:lnTo>
                  <a:pt x="49" y="8"/>
                </a:lnTo>
                <a:lnTo>
                  <a:pt x="70" y="6"/>
                </a:lnTo>
                <a:lnTo>
                  <a:pt x="88" y="5"/>
                </a:lnTo>
                <a:lnTo>
                  <a:pt x="104" y="4"/>
                </a:lnTo>
                <a:lnTo>
                  <a:pt x="116" y="3"/>
                </a:lnTo>
                <a:lnTo>
                  <a:pt x="122" y="1"/>
                </a:lnTo>
                <a:lnTo>
                  <a:pt x="125" y="0"/>
                </a:lnTo>
                <a:lnTo>
                  <a:pt x="133" y="0"/>
                </a:lnTo>
                <a:close/>
              </a:path>
            </a:pathLst>
          </a:custGeom>
          <a:solidFill>
            <a:srgbClr val="8D8D8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2" name="Freeform 24"/>
          <p:cNvSpPr>
            <a:spLocks/>
          </p:cNvSpPr>
          <p:nvPr/>
        </p:nvSpPr>
        <p:spPr bwMode="auto">
          <a:xfrm>
            <a:off x="4457700" y="3152775"/>
            <a:ext cx="198438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5" y="8"/>
              </a:cxn>
              <a:cxn ang="0">
                <a:pos x="49" y="8"/>
              </a:cxn>
              <a:cxn ang="0">
                <a:pos x="70" y="6"/>
              </a:cxn>
              <a:cxn ang="0">
                <a:pos x="88" y="5"/>
              </a:cxn>
              <a:cxn ang="0">
                <a:pos x="104" y="4"/>
              </a:cxn>
              <a:cxn ang="0">
                <a:pos x="116" y="3"/>
              </a:cxn>
              <a:cxn ang="0">
                <a:pos x="122" y="1"/>
              </a:cxn>
              <a:cxn ang="0">
                <a:pos x="125" y="0"/>
              </a:cxn>
              <a:cxn ang="0">
                <a:pos x="114" y="0"/>
              </a:cxn>
              <a:cxn ang="0">
                <a:pos x="112" y="1"/>
              </a:cxn>
              <a:cxn ang="0">
                <a:pos x="106" y="3"/>
              </a:cxn>
              <a:cxn ang="0">
                <a:pos x="95" y="4"/>
              </a:cxn>
              <a:cxn ang="0">
                <a:pos x="82" y="5"/>
              </a:cxn>
              <a:cxn ang="0">
                <a:pos x="64" y="6"/>
              </a:cxn>
              <a:cxn ang="0">
                <a:pos x="45" y="6"/>
              </a:cxn>
              <a:cxn ang="0">
                <a:pos x="23" y="8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125" h="8">
                <a:moveTo>
                  <a:pt x="0" y="8"/>
                </a:moveTo>
                <a:lnTo>
                  <a:pt x="25" y="8"/>
                </a:lnTo>
                <a:lnTo>
                  <a:pt x="49" y="8"/>
                </a:lnTo>
                <a:lnTo>
                  <a:pt x="70" y="6"/>
                </a:lnTo>
                <a:lnTo>
                  <a:pt x="88" y="5"/>
                </a:lnTo>
                <a:lnTo>
                  <a:pt x="104" y="4"/>
                </a:lnTo>
                <a:lnTo>
                  <a:pt x="116" y="3"/>
                </a:lnTo>
                <a:lnTo>
                  <a:pt x="122" y="1"/>
                </a:lnTo>
                <a:lnTo>
                  <a:pt x="125" y="0"/>
                </a:lnTo>
                <a:lnTo>
                  <a:pt x="114" y="0"/>
                </a:lnTo>
                <a:lnTo>
                  <a:pt x="112" y="1"/>
                </a:lnTo>
                <a:lnTo>
                  <a:pt x="106" y="3"/>
                </a:lnTo>
                <a:lnTo>
                  <a:pt x="95" y="4"/>
                </a:lnTo>
                <a:lnTo>
                  <a:pt x="82" y="5"/>
                </a:lnTo>
                <a:lnTo>
                  <a:pt x="64" y="6"/>
                </a:lnTo>
                <a:lnTo>
                  <a:pt x="45" y="6"/>
                </a:lnTo>
                <a:lnTo>
                  <a:pt x="23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88888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4457700" y="3152775"/>
            <a:ext cx="180975" cy="12700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12" y="1"/>
              </a:cxn>
              <a:cxn ang="0">
                <a:pos x="106" y="3"/>
              </a:cxn>
              <a:cxn ang="0">
                <a:pos x="95" y="4"/>
              </a:cxn>
              <a:cxn ang="0">
                <a:pos x="82" y="5"/>
              </a:cxn>
              <a:cxn ang="0">
                <a:pos x="64" y="6"/>
              </a:cxn>
              <a:cxn ang="0">
                <a:pos x="45" y="6"/>
              </a:cxn>
              <a:cxn ang="0">
                <a:pos x="23" y="8"/>
              </a:cxn>
              <a:cxn ang="0">
                <a:pos x="0" y="8"/>
              </a:cxn>
              <a:cxn ang="0">
                <a:pos x="0" y="6"/>
              </a:cxn>
              <a:cxn ang="0">
                <a:pos x="21" y="6"/>
              </a:cxn>
              <a:cxn ang="0">
                <a:pos x="40" y="6"/>
              </a:cxn>
              <a:cxn ang="0">
                <a:pos x="57" y="5"/>
              </a:cxn>
              <a:cxn ang="0">
                <a:pos x="74" y="4"/>
              </a:cxn>
              <a:cxn ang="0">
                <a:pos x="87" y="4"/>
              </a:cxn>
              <a:cxn ang="0">
                <a:pos x="95" y="3"/>
              </a:cxn>
              <a:cxn ang="0">
                <a:pos x="102" y="1"/>
              </a:cxn>
              <a:cxn ang="0">
                <a:pos x="103" y="0"/>
              </a:cxn>
              <a:cxn ang="0">
                <a:pos x="114" y="0"/>
              </a:cxn>
            </a:cxnLst>
            <a:rect l="0" t="0" r="r" b="b"/>
            <a:pathLst>
              <a:path w="114" h="8">
                <a:moveTo>
                  <a:pt x="114" y="0"/>
                </a:moveTo>
                <a:lnTo>
                  <a:pt x="112" y="1"/>
                </a:lnTo>
                <a:lnTo>
                  <a:pt x="106" y="3"/>
                </a:lnTo>
                <a:lnTo>
                  <a:pt x="95" y="4"/>
                </a:lnTo>
                <a:lnTo>
                  <a:pt x="82" y="5"/>
                </a:lnTo>
                <a:lnTo>
                  <a:pt x="64" y="6"/>
                </a:lnTo>
                <a:lnTo>
                  <a:pt x="45" y="6"/>
                </a:lnTo>
                <a:lnTo>
                  <a:pt x="23" y="8"/>
                </a:lnTo>
                <a:lnTo>
                  <a:pt x="0" y="8"/>
                </a:lnTo>
                <a:lnTo>
                  <a:pt x="0" y="6"/>
                </a:lnTo>
                <a:lnTo>
                  <a:pt x="21" y="6"/>
                </a:lnTo>
                <a:lnTo>
                  <a:pt x="40" y="6"/>
                </a:lnTo>
                <a:lnTo>
                  <a:pt x="57" y="5"/>
                </a:lnTo>
                <a:lnTo>
                  <a:pt x="74" y="4"/>
                </a:lnTo>
                <a:lnTo>
                  <a:pt x="87" y="4"/>
                </a:lnTo>
                <a:lnTo>
                  <a:pt x="95" y="3"/>
                </a:lnTo>
                <a:lnTo>
                  <a:pt x="102" y="1"/>
                </a:lnTo>
                <a:lnTo>
                  <a:pt x="103" y="0"/>
                </a:lnTo>
                <a:lnTo>
                  <a:pt x="114" y="0"/>
                </a:lnTo>
                <a:close/>
              </a:path>
            </a:pathLst>
          </a:custGeom>
          <a:solidFill>
            <a:srgbClr val="84848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4" name="Freeform 26"/>
          <p:cNvSpPr>
            <a:spLocks/>
          </p:cNvSpPr>
          <p:nvPr/>
        </p:nvSpPr>
        <p:spPr bwMode="auto">
          <a:xfrm>
            <a:off x="4457700" y="3152775"/>
            <a:ext cx="163513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1" y="6"/>
              </a:cxn>
              <a:cxn ang="0">
                <a:pos x="40" y="6"/>
              </a:cxn>
              <a:cxn ang="0">
                <a:pos x="57" y="5"/>
              </a:cxn>
              <a:cxn ang="0">
                <a:pos x="74" y="4"/>
              </a:cxn>
              <a:cxn ang="0">
                <a:pos x="87" y="4"/>
              </a:cxn>
              <a:cxn ang="0">
                <a:pos x="95" y="3"/>
              </a:cxn>
              <a:cxn ang="0">
                <a:pos x="102" y="1"/>
              </a:cxn>
              <a:cxn ang="0">
                <a:pos x="103" y="0"/>
              </a:cxn>
              <a:cxn ang="0">
                <a:pos x="92" y="0"/>
              </a:cxn>
              <a:cxn ang="0">
                <a:pos x="90" y="1"/>
              </a:cxn>
              <a:cxn ang="0">
                <a:pos x="83" y="3"/>
              </a:cxn>
              <a:cxn ang="0">
                <a:pos x="73" y="4"/>
              </a:cxn>
              <a:cxn ang="0">
                <a:pos x="57" y="4"/>
              </a:cxn>
              <a:cxn ang="0">
                <a:pos x="41" y="5"/>
              </a:cxn>
              <a:cxn ang="0">
                <a:pos x="21" y="5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03" h="6">
                <a:moveTo>
                  <a:pt x="0" y="6"/>
                </a:moveTo>
                <a:lnTo>
                  <a:pt x="21" y="6"/>
                </a:lnTo>
                <a:lnTo>
                  <a:pt x="40" y="6"/>
                </a:lnTo>
                <a:lnTo>
                  <a:pt x="57" y="5"/>
                </a:lnTo>
                <a:lnTo>
                  <a:pt x="74" y="4"/>
                </a:lnTo>
                <a:lnTo>
                  <a:pt x="87" y="4"/>
                </a:lnTo>
                <a:lnTo>
                  <a:pt x="95" y="3"/>
                </a:lnTo>
                <a:lnTo>
                  <a:pt x="102" y="1"/>
                </a:lnTo>
                <a:lnTo>
                  <a:pt x="103" y="0"/>
                </a:lnTo>
                <a:lnTo>
                  <a:pt x="92" y="0"/>
                </a:lnTo>
                <a:lnTo>
                  <a:pt x="90" y="1"/>
                </a:lnTo>
                <a:lnTo>
                  <a:pt x="83" y="3"/>
                </a:lnTo>
                <a:lnTo>
                  <a:pt x="73" y="4"/>
                </a:lnTo>
                <a:lnTo>
                  <a:pt x="57" y="4"/>
                </a:lnTo>
                <a:lnTo>
                  <a:pt x="41" y="5"/>
                </a:lnTo>
                <a:lnTo>
                  <a:pt x="21" y="5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4457700" y="3152775"/>
            <a:ext cx="146050" cy="952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90" y="1"/>
              </a:cxn>
              <a:cxn ang="0">
                <a:pos x="83" y="3"/>
              </a:cxn>
              <a:cxn ang="0">
                <a:pos x="73" y="4"/>
              </a:cxn>
              <a:cxn ang="0">
                <a:pos x="57" y="4"/>
              </a:cxn>
              <a:cxn ang="0">
                <a:pos x="41" y="5"/>
              </a:cxn>
              <a:cxn ang="0">
                <a:pos x="21" y="5"/>
              </a:cxn>
              <a:cxn ang="0">
                <a:pos x="0" y="6"/>
              </a:cxn>
              <a:cxn ang="0">
                <a:pos x="0" y="5"/>
              </a:cxn>
              <a:cxn ang="0">
                <a:pos x="18" y="5"/>
              </a:cxn>
              <a:cxn ang="0">
                <a:pos x="35" y="4"/>
              </a:cxn>
              <a:cxn ang="0">
                <a:pos x="50" y="4"/>
              </a:cxn>
              <a:cxn ang="0">
                <a:pos x="63" y="3"/>
              </a:cxn>
              <a:cxn ang="0">
                <a:pos x="71" y="1"/>
              </a:cxn>
              <a:cxn ang="0">
                <a:pos x="78" y="0"/>
              </a:cxn>
              <a:cxn ang="0">
                <a:pos x="80" y="0"/>
              </a:cxn>
              <a:cxn ang="0">
                <a:pos x="92" y="0"/>
              </a:cxn>
            </a:cxnLst>
            <a:rect l="0" t="0" r="r" b="b"/>
            <a:pathLst>
              <a:path w="92" h="6">
                <a:moveTo>
                  <a:pt x="92" y="0"/>
                </a:moveTo>
                <a:lnTo>
                  <a:pt x="90" y="1"/>
                </a:lnTo>
                <a:lnTo>
                  <a:pt x="83" y="3"/>
                </a:lnTo>
                <a:lnTo>
                  <a:pt x="73" y="4"/>
                </a:lnTo>
                <a:lnTo>
                  <a:pt x="57" y="4"/>
                </a:lnTo>
                <a:lnTo>
                  <a:pt x="41" y="5"/>
                </a:lnTo>
                <a:lnTo>
                  <a:pt x="21" y="5"/>
                </a:lnTo>
                <a:lnTo>
                  <a:pt x="0" y="6"/>
                </a:lnTo>
                <a:lnTo>
                  <a:pt x="0" y="5"/>
                </a:lnTo>
                <a:lnTo>
                  <a:pt x="18" y="5"/>
                </a:lnTo>
                <a:lnTo>
                  <a:pt x="35" y="4"/>
                </a:lnTo>
                <a:lnTo>
                  <a:pt x="50" y="4"/>
                </a:lnTo>
                <a:lnTo>
                  <a:pt x="63" y="3"/>
                </a:lnTo>
                <a:lnTo>
                  <a:pt x="71" y="1"/>
                </a:lnTo>
                <a:lnTo>
                  <a:pt x="78" y="0"/>
                </a:lnTo>
                <a:lnTo>
                  <a:pt x="80" y="0"/>
                </a:lnTo>
                <a:lnTo>
                  <a:pt x="92" y="0"/>
                </a:lnTo>
                <a:close/>
              </a:path>
            </a:pathLst>
          </a:custGeom>
          <a:solidFill>
            <a:srgbClr val="7B7B7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6" name="Freeform 28"/>
          <p:cNvSpPr>
            <a:spLocks/>
          </p:cNvSpPr>
          <p:nvPr/>
        </p:nvSpPr>
        <p:spPr bwMode="auto">
          <a:xfrm>
            <a:off x="4457700" y="3152775"/>
            <a:ext cx="127000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8" y="5"/>
              </a:cxn>
              <a:cxn ang="0">
                <a:pos x="35" y="4"/>
              </a:cxn>
              <a:cxn ang="0">
                <a:pos x="50" y="4"/>
              </a:cxn>
              <a:cxn ang="0">
                <a:pos x="63" y="3"/>
              </a:cxn>
              <a:cxn ang="0">
                <a:pos x="71" y="1"/>
              </a:cxn>
              <a:cxn ang="0">
                <a:pos x="78" y="0"/>
              </a:cxn>
              <a:cxn ang="0">
                <a:pos x="80" y="0"/>
              </a:cxn>
              <a:cxn ang="0">
                <a:pos x="66" y="0"/>
              </a:cxn>
              <a:cxn ang="0">
                <a:pos x="64" y="0"/>
              </a:cxn>
              <a:cxn ang="0">
                <a:pos x="57" y="1"/>
              </a:cxn>
              <a:cxn ang="0">
                <a:pos x="47" y="3"/>
              </a:cxn>
              <a:cxn ang="0">
                <a:pos x="33" y="4"/>
              </a:cxn>
              <a:cxn ang="0">
                <a:pos x="18" y="4"/>
              </a:cxn>
              <a:cxn ang="0">
                <a:pos x="0" y="4"/>
              </a:cxn>
              <a:cxn ang="0">
                <a:pos x="0" y="5"/>
              </a:cxn>
            </a:cxnLst>
            <a:rect l="0" t="0" r="r" b="b"/>
            <a:pathLst>
              <a:path w="80" h="5">
                <a:moveTo>
                  <a:pt x="0" y="5"/>
                </a:moveTo>
                <a:lnTo>
                  <a:pt x="18" y="5"/>
                </a:lnTo>
                <a:lnTo>
                  <a:pt x="35" y="4"/>
                </a:lnTo>
                <a:lnTo>
                  <a:pt x="50" y="4"/>
                </a:lnTo>
                <a:lnTo>
                  <a:pt x="63" y="3"/>
                </a:lnTo>
                <a:lnTo>
                  <a:pt x="71" y="1"/>
                </a:lnTo>
                <a:lnTo>
                  <a:pt x="78" y="0"/>
                </a:lnTo>
                <a:lnTo>
                  <a:pt x="80" y="0"/>
                </a:lnTo>
                <a:lnTo>
                  <a:pt x="66" y="0"/>
                </a:lnTo>
                <a:lnTo>
                  <a:pt x="64" y="0"/>
                </a:lnTo>
                <a:lnTo>
                  <a:pt x="57" y="1"/>
                </a:lnTo>
                <a:lnTo>
                  <a:pt x="47" y="3"/>
                </a:lnTo>
                <a:lnTo>
                  <a:pt x="33" y="4"/>
                </a:lnTo>
                <a:lnTo>
                  <a:pt x="18" y="4"/>
                </a:lnTo>
                <a:lnTo>
                  <a:pt x="0" y="4"/>
                </a:lnTo>
                <a:lnTo>
                  <a:pt x="0" y="5"/>
                </a:lnTo>
                <a:close/>
              </a:path>
            </a:pathLst>
          </a:custGeom>
          <a:solidFill>
            <a:srgbClr val="77777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Freeform 29"/>
          <p:cNvSpPr>
            <a:spLocks/>
          </p:cNvSpPr>
          <p:nvPr/>
        </p:nvSpPr>
        <p:spPr bwMode="auto">
          <a:xfrm>
            <a:off x="4457700" y="3152775"/>
            <a:ext cx="104775" cy="635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4" y="0"/>
              </a:cxn>
              <a:cxn ang="0">
                <a:pos x="57" y="1"/>
              </a:cxn>
              <a:cxn ang="0">
                <a:pos x="47" y="3"/>
              </a:cxn>
              <a:cxn ang="0">
                <a:pos x="33" y="4"/>
              </a:cxn>
              <a:cxn ang="0">
                <a:pos x="18" y="4"/>
              </a:cxn>
              <a:cxn ang="0">
                <a:pos x="0" y="4"/>
              </a:cxn>
              <a:cxn ang="0">
                <a:pos x="0" y="3"/>
              </a:cxn>
              <a:cxn ang="0">
                <a:pos x="17" y="3"/>
              </a:cxn>
              <a:cxn ang="0">
                <a:pos x="31" y="3"/>
              </a:cxn>
              <a:cxn ang="0">
                <a:pos x="42" y="1"/>
              </a:cxn>
              <a:cxn ang="0">
                <a:pos x="50" y="0"/>
              </a:cxn>
              <a:cxn ang="0">
                <a:pos x="52" y="0"/>
              </a:cxn>
              <a:cxn ang="0">
                <a:pos x="66" y="0"/>
              </a:cxn>
            </a:cxnLst>
            <a:rect l="0" t="0" r="r" b="b"/>
            <a:pathLst>
              <a:path w="66" h="4">
                <a:moveTo>
                  <a:pt x="66" y="0"/>
                </a:moveTo>
                <a:lnTo>
                  <a:pt x="64" y="0"/>
                </a:lnTo>
                <a:lnTo>
                  <a:pt x="57" y="1"/>
                </a:lnTo>
                <a:lnTo>
                  <a:pt x="47" y="3"/>
                </a:lnTo>
                <a:lnTo>
                  <a:pt x="33" y="4"/>
                </a:lnTo>
                <a:lnTo>
                  <a:pt x="18" y="4"/>
                </a:lnTo>
                <a:lnTo>
                  <a:pt x="0" y="4"/>
                </a:lnTo>
                <a:lnTo>
                  <a:pt x="0" y="3"/>
                </a:lnTo>
                <a:lnTo>
                  <a:pt x="17" y="3"/>
                </a:lnTo>
                <a:lnTo>
                  <a:pt x="31" y="3"/>
                </a:lnTo>
                <a:lnTo>
                  <a:pt x="42" y="1"/>
                </a:lnTo>
                <a:lnTo>
                  <a:pt x="50" y="0"/>
                </a:lnTo>
                <a:lnTo>
                  <a:pt x="52" y="0"/>
                </a:lnTo>
                <a:lnTo>
                  <a:pt x="66" y="0"/>
                </a:lnTo>
                <a:close/>
              </a:path>
            </a:pathLst>
          </a:custGeom>
          <a:solidFill>
            <a:srgbClr val="73737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8" name="Freeform 30"/>
          <p:cNvSpPr>
            <a:spLocks/>
          </p:cNvSpPr>
          <p:nvPr/>
        </p:nvSpPr>
        <p:spPr bwMode="auto">
          <a:xfrm>
            <a:off x="4457700" y="3152775"/>
            <a:ext cx="82550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7" y="3"/>
              </a:cxn>
              <a:cxn ang="0">
                <a:pos x="31" y="3"/>
              </a:cxn>
              <a:cxn ang="0">
                <a:pos x="42" y="1"/>
              </a:cxn>
              <a:cxn ang="0">
                <a:pos x="50" y="0"/>
              </a:cxn>
              <a:cxn ang="0">
                <a:pos x="52" y="0"/>
              </a:cxn>
              <a:cxn ang="0">
                <a:pos x="36" y="0"/>
              </a:cxn>
              <a:cxn ang="0">
                <a:pos x="35" y="0"/>
              </a:cxn>
              <a:cxn ang="0">
                <a:pos x="30" y="1"/>
              </a:cxn>
              <a:cxn ang="0">
                <a:pos x="22" y="1"/>
              </a:cxn>
              <a:cxn ang="0">
                <a:pos x="12" y="1"/>
              </a:cxn>
              <a:cxn ang="0">
                <a:pos x="0" y="1"/>
              </a:cxn>
              <a:cxn ang="0">
                <a:pos x="0" y="3"/>
              </a:cxn>
            </a:cxnLst>
            <a:rect l="0" t="0" r="r" b="b"/>
            <a:pathLst>
              <a:path w="52" h="3">
                <a:moveTo>
                  <a:pt x="0" y="3"/>
                </a:moveTo>
                <a:lnTo>
                  <a:pt x="17" y="3"/>
                </a:lnTo>
                <a:lnTo>
                  <a:pt x="31" y="3"/>
                </a:lnTo>
                <a:lnTo>
                  <a:pt x="42" y="1"/>
                </a:lnTo>
                <a:lnTo>
                  <a:pt x="50" y="0"/>
                </a:lnTo>
                <a:lnTo>
                  <a:pt x="52" y="0"/>
                </a:lnTo>
                <a:lnTo>
                  <a:pt x="36" y="0"/>
                </a:lnTo>
                <a:lnTo>
                  <a:pt x="35" y="0"/>
                </a:lnTo>
                <a:lnTo>
                  <a:pt x="30" y="1"/>
                </a:lnTo>
                <a:lnTo>
                  <a:pt x="22" y="1"/>
                </a:lnTo>
                <a:lnTo>
                  <a:pt x="12" y="1"/>
                </a:lnTo>
                <a:lnTo>
                  <a:pt x="0" y="1"/>
                </a:lnTo>
                <a:lnTo>
                  <a:pt x="0" y="3"/>
                </a:lnTo>
                <a:close/>
              </a:path>
            </a:pathLst>
          </a:custGeom>
          <a:solidFill>
            <a:srgbClr val="6E6E6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9" name="Freeform 31"/>
          <p:cNvSpPr>
            <a:spLocks/>
          </p:cNvSpPr>
          <p:nvPr/>
        </p:nvSpPr>
        <p:spPr bwMode="auto">
          <a:xfrm>
            <a:off x="4457700" y="3152775"/>
            <a:ext cx="57150" cy="15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35" y="0"/>
              </a:cxn>
              <a:cxn ang="0">
                <a:pos x="30" y="1"/>
              </a:cxn>
              <a:cxn ang="0">
                <a:pos x="22" y="1"/>
              </a:cxn>
              <a:cxn ang="0">
                <a:pos x="12" y="1"/>
              </a:cxn>
              <a:cxn ang="0">
                <a:pos x="0" y="1"/>
              </a:cxn>
              <a:cxn ang="0">
                <a:pos x="0" y="1"/>
              </a:cxn>
              <a:cxn ang="0">
                <a:pos x="8" y="0"/>
              </a:cxn>
              <a:cxn ang="0">
                <a:pos x="14" y="0"/>
              </a:cxn>
              <a:cxn ang="0">
                <a:pos x="18" y="0"/>
              </a:cxn>
              <a:cxn ang="0">
                <a:pos x="19" y="0"/>
              </a:cxn>
              <a:cxn ang="0">
                <a:pos x="36" y="0"/>
              </a:cxn>
            </a:cxnLst>
            <a:rect l="0" t="0" r="r" b="b"/>
            <a:pathLst>
              <a:path w="36" h="1">
                <a:moveTo>
                  <a:pt x="36" y="0"/>
                </a:moveTo>
                <a:lnTo>
                  <a:pt x="35" y="0"/>
                </a:lnTo>
                <a:lnTo>
                  <a:pt x="30" y="1"/>
                </a:lnTo>
                <a:lnTo>
                  <a:pt x="22" y="1"/>
                </a:lnTo>
                <a:lnTo>
                  <a:pt x="12" y="1"/>
                </a:lnTo>
                <a:lnTo>
                  <a:pt x="0" y="1"/>
                </a:lnTo>
                <a:lnTo>
                  <a:pt x="0" y="1"/>
                </a:lnTo>
                <a:lnTo>
                  <a:pt x="8" y="0"/>
                </a:lnTo>
                <a:lnTo>
                  <a:pt x="14" y="0"/>
                </a:lnTo>
                <a:lnTo>
                  <a:pt x="18" y="0"/>
                </a:lnTo>
                <a:lnTo>
                  <a:pt x="19" y="0"/>
                </a:lnTo>
                <a:lnTo>
                  <a:pt x="36" y="0"/>
                </a:lnTo>
                <a:close/>
              </a:path>
            </a:pathLst>
          </a:custGeom>
          <a:solidFill>
            <a:srgbClr val="6A6A6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0" name="Freeform 32"/>
          <p:cNvSpPr>
            <a:spLocks/>
          </p:cNvSpPr>
          <p:nvPr/>
        </p:nvSpPr>
        <p:spPr bwMode="auto">
          <a:xfrm>
            <a:off x="4457700" y="3152775"/>
            <a:ext cx="30163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" y="0"/>
              </a:cxn>
              <a:cxn ang="0">
                <a:pos x="14" y="0"/>
              </a:cxn>
              <a:cxn ang="0">
                <a:pos x="18" y="0"/>
              </a:cxn>
              <a:cxn ang="0">
                <a:pos x="19" y="0"/>
              </a:cxn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19" h="1">
                <a:moveTo>
                  <a:pt x="0" y="1"/>
                </a:moveTo>
                <a:lnTo>
                  <a:pt x="8" y="0"/>
                </a:lnTo>
                <a:lnTo>
                  <a:pt x="14" y="0"/>
                </a:lnTo>
                <a:lnTo>
                  <a:pt x="18" y="0"/>
                </a:lnTo>
                <a:lnTo>
                  <a:pt x="19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1" name="Freeform 33"/>
          <p:cNvSpPr>
            <a:spLocks/>
          </p:cNvSpPr>
          <p:nvPr/>
        </p:nvSpPr>
        <p:spPr bwMode="auto">
          <a:xfrm>
            <a:off x="4457700" y="31527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2" name="Freeform 34"/>
          <p:cNvSpPr>
            <a:spLocks/>
          </p:cNvSpPr>
          <p:nvPr/>
        </p:nvSpPr>
        <p:spPr bwMode="auto">
          <a:xfrm>
            <a:off x="4892675" y="3105150"/>
            <a:ext cx="76200" cy="282575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0"/>
              </a:cxn>
              <a:cxn ang="0">
                <a:pos x="48" y="130"/>
              </a:cxn>
              <a:cxn ang="0">
                <a:pos x="0" y="178"/>
              </a:cxn>
              <a:cxn ang="0">
                <a:pos x="0" y="48"/>
              </a:cxn>
            </a:cxnLst>
            <a:rect l="0" t="0" r="r" b="b"/>
            <a:pathLst>
              <a:path w="48" h="178">
                <a:moveTo>
                  <a:pt x="0" y="48"/>
                </a:moveTo>
                <a:lnTo>
                  <a:pt x="48" y="0"/>
                </a:lnTo>
                <a:lnTo>
                  <a:pt x="48" y="130"/>
                </a:lnTo>
                <a:lnTo>
                  <a:pt x="0" y="178"/>
                </a:lnTo>
                <a:lnTo>
                  <a:pt x="0" y="48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4289425" y="3181350"/>
            <a:ext cx="603250" cy="165100"/>
          </a:xfrm>
          <a:prstGeom prst="rect">
            <a:avLst/>
          </a:prstGeom>
          <a:solidFill>
            <a:srgbClr val="C0C0C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4" name="Freeform 36"/>
          <p:cNvSpPr>
            <a:spLocks/>
          </p:cNvSpPr>
          <p:nvPr/>
        </p:nvSpPr>
        <p:spPr bwMode="auto">
          <a:xfrm>
            <a:off x="4478338" y="3181350"/>
            <a:ext cx="7937" cy="1651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" y="25"/>
              </a:cxn>
              <a:cxn ang="0">
                <a:pos x="0" y="52"/>
              </a:cxn>
              <a:cxn ang="0">
                <a:pos x="1" y="77"/>
              </a:cxn>
              <a:cxn ang="0">
                <a:pos x="5" y="104"/>
              </a:cxn>
            </a:cxnLst>
            <a:rect l="0" t="0" r="r" b="b"/>
            <a:pathLst>
              <a:path w="5" h="104">
                <a:moveTo>
                  <a:pt x="5" y="0"/>
                </a:moveTo>
                <a:lnTo>
                  <a:pt x="1" y="25"/>
                </a:lnTo>
                <a:lnTo>
                  <a:pt x="0" y="52"/>
                </a:lnTo>
                <a:lnTo>
                  <a:pt x="1" y="77"/>
                </a:lnTo>
                <a:lnTo>
                  <a:pt x="5" y="10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4289425" y="3346450"/>
            <a:ext cx="603250" cy="41275"/>
          </a:xfrm>
          <a:prstGeom prst="rect">
            <a:avLst/>
          </a:prstGeom>
          <a:solidFill>
            <a:srgbClr val="9A9A9A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4754563" y="3230563"/>
            <a:ext cx="23812" cy="79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7" name="Freeform 39"/>
          <p:cNvSpPr>
            <a:spLocks noEditPoints="1"/>
          </p:cNvSpPr>
          <p:nvPr/>
        </p:nvSpPr>
        <p:spPr bwMode="auto">
          <a:xfrm>
            <a:off x="4506913" y="3217863"/>
            <a:ext cx="9842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6"/>
              </a:cxn>
              <a:cxn ang="0">
                <a:pos x="18" y="0"/>
              </a:cxn>
              <a:cxn ang="0">
                <a:pos x="0" y="0"/>
              </a:cxn>
              <a:cxn ang="0">
                <a:pos x="0" y="6"/>
              </a:cxn>
              <a:cxn ang="0">
                <a:pos x="26" y="6"/>
              </a:cxn>
              <a:cxn ang="0">
                <a:pos x="35" y="6"/>
              </a:cxn>
              <a:cxn ang="0">
                <a:pos x="35" y="0"/>
              </a:cxn>
              <a:cxn ang="0">
                <a:pos x="26" y="0"/>
              </a:cxn>
              <a:cxn ang="0">
                <a:pos x="26" y="6"/>
              </a:cxn>
              <a:cxn ang="0">
                <a:pos x="44" y="6"/>
              </a:cxn>
              <a:cxn ang="0">
                <a:pos x="62" y="6"/>
              </a:cxn>
              <a:cxn ang="0">
                <a:pos x="62" y="0"/>
              </a:cxn>
              <a:cxn ang="0">
                <a:pos x="44" y="0"/>
              </a:cxn>
              <a:cxn ang="0">
                <a:pos x="44" y="6"/>
              </a:cxn>
            </a:cxnLst>
            <a:rect l="0" t="0" r="r" b="b"/>
            <a:pathLst>
              <a:path w="62" h="6">
                <a:moveTo>
                  <a:pt x="0" y="6"/>
                </a:moveTo>
                <a:lnTo>
                  <a:pt x="18" y="6"/>
                </a:lnTo>
                <a:lnTo>
                  <a:pt x="18" y="0"/>
                </a:lnTo>
                <a:lnTo>
                  <a:pt x="0" y="0"/>
                </a:lnTo>
                <a:lnTo>
                  <a:pt x="0" y="6"/>
                </a:lnTo>
                <a:close/>
                <a:moveTo>
                  <a:pt x="26" y="6"/>
                </a:moveTo>
                <a:lnTo>
                  <a:pt x="35" y="6"/>
                </a:lnTo>
                <a:lnTo>
                  <a:pt x="35" y="0"/>
                </a:lnTo>
                <a:lnTo>
                  <a:pt x="26" y="0"/>
                </a:lnTo>
                <a:lnTo>
                  <a:pt x="26" y="6"/>
                </a:lnTo>
                <a:close/>
                <a:moveTo>
                  <a:pt x="44" y="6"/>
                </a:moveTo>
                <a:lnTo>
                  <a:pt x="62" y="6"/>
                </a:lnTo>
                <a:lnTo>
                  <a:pt x="62" y="0"/>
                </a:lnTo>
                <a:lnTo>
                  <a:pt x="44" y="0"/>
                </a:lnTo>
                <a:lnTo>
                  <a:pt x="44" y="6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8" name="Freeform 40"/>
          <p:cNvSpPr>
            <a:spLocks noEditPoints="1"/>
          </p:cNvSpPr>
          <p:nvPr/>
        </p:nvSpPr>
        <p:spPr bwMode="auto">
          <a:xfrm>
            <a:off x="4306888" y="3197225"/>
            <a:ext cx="436562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7" y="40"/>
              </a:cxn>
              <a:cxn ang="0">
                <a:pos x="37" y="0"/>
              </a:cxn>
              <a:cxn ang="0">
                <a:pos x="0" y="0"/>
              </a:cxn>
              <a:cxn ang="0">
                <a:pos x="0" y="40"/>
              </a:cxn>
              <a:cxn ang="0">
                <a:pos x="244" y="29"/>
              </a:cxn>
              <a:cxn ang="0">
                <a:pos x="275" y="29"/>
              </a:cxn>
              <a:cxn ang="0">
                <a:pos x="275" y="9"/>
              </a:cxn>
              <a:cxn ang="0">
                <a:pos x="244" y="9"/>
              </a:cxn>
              <a:cxn ang="0">
                <a:pos x="244" y="29"/>
              </a:cxn>
            </a:cxnLst>
            <a:rect l="0" t="0" r="r" b="b"/>
            <a:pathLst>
              <a:path w="275" h="40">
                <a:moveTo>
                  <a:pt x="0" y="40"/>
                </a:moveTo>
                <a:lnTo>
                  <a:pt x="37" y="40"/>
                </a:lnTo>
                <a:lnTo>
                  <a:pt x="37" y="0"/>
                </a:lnTo>
                <a:lnTo>
                  <a:pt x="0" y="0"/>
                </a:lnTo>
                <a:lnTo>
                  <a:pt x="0" y="40"/>
                </a:lnTo>
                <a:close/>
                <a:moveTo>
                  <a:pt x="244" y="29"/>
                </a:moveTo>
                <a:lnTo>
                  <a:pt x="275" y="29"/>
                </a:lnTo>
                <a:lnTo>
                  <a:pt x="275" y="9"/>
                </a:lnTo>
                <a:lnTo>
                  <a:pt x="244" y="9"/>
                </a:lnTo>
                <a:lnTo>
                  <a:pt x="244" y="29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9" name="Freeform 41"/>
          <p:cNvSpPr>
            <a:spLocks noEditPoints="1"/>
          </p:cNvSpPr>
          <p:nvPr/>
        </p:nvSpPr>
        <p:spPr bwMode="auto">
          <a:xfrm>
            <a:off x="4294188" y="3189288"/>
            <a:ext cx="595312" cy="187325"/>
          </a:xfrm>
          <a:custGeom>
            <a:avLst/>
            <a:gdLst/>
            <a:ahLst/>
            <a:cxnLst>
              <a:cxn ang="0">
                <a:pos x="129" y="94"/>
              </a:cxn>
              <a:cxn ang="0">
                <a:pos x="372" y="94"/>
              </a:cxn>
              <a:cxn ang="0">
                <a:pos x="372" y="0"/>
              </a:cxn>
              <a:cxn ang="0">
                <a:pos x="129" y="0"/>
              </a:cxn>
              <a:cxn ang="0">
                <a:pos x="125" y="23"/>
              </a:cxn>
              <a:cxn ang="0">
                <a:pos x="124" y="47"/>
              </a:cxn>
              <a:cxn ang="0">
                <a:pos x="125" y="70"/>
              </a:cxn>
              <a:cxn ang="0">
                <a:pos x="129" y="94"/>
              </a:cxn>
              <a:cxn ang="0">
                <a:pos x="220" y="82"/>
              </a:cxn>
              <a:cxn ang="0">
                <a:pos x="359" y="82"/>
              </a:cxn>
              <a:cxn ang="0">
                <a:pos x="359" y="11"/>
              </a:cxn>
              <a:cxn ang="0">
                <a:pos x="220" y="11"/>
              </a:cxn>
              <a:cxn ang="0">
                <a:pos x="220" y="82"/>
              </a:cxn>
              <a:cxn ang="0">
                <a:pos x="339" y="118"/>
              </a:cxn>
              <a:cxn ang="0">
                <a:pos x="368" y="118"/>
              </a:cxn>
              <a:cxn ang="0">
                <a:pos x="372" y="116"/>
              </a:cxn>
              <a:cxn ang="0">
                <a:pos x="375" y="111"/>
              </a:cxn>
              <a:cxn ang="0">
                <a:pos x="372" y="108"/>
              </a:cxn>
              <a:cxn ang="0">
                <a:pos x="368" y="106"/>
              </a:cxn>
              <a:cxn ang="0">
                <a:pos x="339" y="106"/>
              </a:cxn>
              <a:cxn ang="0">
                <a:pos x="339" y="118"/>
              </a:cxn>
              <a:cxn ang="0">
                <a:pos x="35" y="118"/>
              </a:cxn>
              <a:cxn ang="0">
                <a:pos x="6" y="118"/>
              </a:cxn>
              <a:cxn ang="0">
                <a:pos x="2" y="116"/>
              </a:cxn>
              <a:cxn ang="0">
                <a:pos x="0" y="111"/>
              </a:cxn>
              <a:cxn ang="0">
                <a:pos x="2" y="108"/>
              </a:cxn>
              <a:cxn ang="0">
                <a:pos x="6" y="106"/>
              </a:cxn>
              <a:cxn ang="0">
                <a:pos x="35" y="106"/>
              </a:cxn>
              <a:cxn ang="0">
                <a:pos x="35" y="118"/>
              </a:cxn>
              <a:cxn ang="0">
                <a:pos x="134" y="24"/>
              </a:cxn>
              <a:cxn ang="0">
                <a:pos x="196" y="24"/>
              </a:cxn>
              <a:cxn ang="0">
                <a:pos x="196" y="18"/>
              </a:cxn>
              <a:cxn ang="0">
                <a:pos x="134" y="18"/>
              </a:cxn>
              <a:cxn ang="0">
                <a:pos x="134" y="24"/>
              </a:cxn>
            </a:cxnLst>
            <a:rect l="0" t="0" r="r" b="b"/>
            <a:pathLst>
              <a:path w="375" h="118">
                <a:moveTo>
                  <a:pt x="129" y="94"/>
                </a:moveTo>
                <a:lnTo>
                  <a:pt x="372" y="94"/>
                </a:lnTo>
                <a:lnTo>
                  <a:pt x="372" y="0"/>
                </a:lnTo>
                <a:lnTo>
                  <a:pt x="129" y="0"/>
                </a:lnTo>
                <a:lnTo>
                  <a:pt x="125" y="23"/>
                </a:lnTo>
                <a:lnTo>
                  <a:pt x="124" y="47"/>
                </a:lnTo>
                <a:lnTo>
                  <a:pt x="125" y="70"/>
                </a:lnTo>
                <a:lnTo>
                  <a:pt x="129" y="94"/>
                </a:lnTo>
                <a:close/>
                <a:moveTo>
                  <a:pt x="220" y="82"/>
                </a:moveTo>
                <a:lnTo>
                  <a:pt x="359" y="82"/>
                </a:lnTo>
                <a:lnTo>
                  <a:pt x="359" y="11"/>
                </a:lnTo>
                <a:lnTo>
                  <a:pt x="220" y="11"/>
                </a:lnTo>
                <a:lnTo>
                  <a:pt x="220" y="82"/>
                </a:lnTo>
                <a:close/>
                <a:moveTo>
                  <a:pt x="339" y="118"/>
                </a:moveTo>
                <a:lnTo>
                  <a:pt x="368" y="118"/>
                </a:lnTo>
                <a:lnTo>
                  <a:pt x="372" y="116"/>
                </a:lnTo>
                <a:lnTo>
                  <a:pt x="375" y="111"/>
                </a:lnTo>
                <a:lnTo>
                  <a:pt x="372" y="108"/>
                </a:lnTo>
                <a:lnTo>
                  <a:pt x="368" y="106"/>
                </a:lnTo>
                <a:lnTo>
                  <a:pt x="339" y="106"/>
                </a:lnTo>
                <a:lnTo>
                  <a:pt x="339" y="118"/>
                </a:lnTo>
                <a:close/>
                <a:moveTo>
                  <a:pt x="35" y="118"/>
                </a:moveTo>
                <a:lnTo>
                  <a:pt x="6" y="118"/>
                </a:lnTo>
                <a:lnTo>
                  <a:pt x="2" y="116"/>
                </a:lnTo>
                <a:lnTo>
                  <a:pt x="0" y="111"/>
                </a:lnTo>
                <a:lnTo>
                  <a:pt x="2" y="108"/>
                </a:lnTo>
                <a:lnTo>
                  <a:pt x="6" y="106"/>
                </a:lnTo>
                <a:lnTo>
                  <a:pt x="35" y="106"/>
                </a:lnTo>
                <a:lnTo>
                  <a:pt x="35" y="118"/>
                </a:lnTo>
                <a:close/>
                <a:moveTo>
                  <a:pt x="134" y="24"/>
                </a:moveTo>
                <a:lnTo>
                  <a:pt x="196" y="24"/>
                </a:lnTo>
                <a:lnTo>
                  <a:pt x="196" y="18"/>
                </a:lnTo>
                <a:lnTo>
                  <a:pt x="134" y="18"/>
                </a:lnTo>
                <a:lnTo>
                  <a:pt x="134" y="24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0" name="Line 42"/>
          <p:cNvSpPr>
            <a:spLocks noChangeShapeType="1"/>
          </p:cNvSpPr>
          <p:nvPr/>
        </p:nvSpPr>
        <p:spPr bwMode="auto">
          <a:xfrm>
            <a:off x="4608513" y="3189288"/>
            <a:ext cx="1587" cy="149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 flipH="1">
            <a:off x="4491038" y="3238500"/>
            <a:ext cx="11747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2" name="Line 44"/>
          <p:cNvSpPr>
            <a:spLocks noChangeShapeType="1"/>
          </p:cNvSpPr>
          <p:nvPr/>
        </p:nvSpPr>
        <p:spPr bwMode="auto">
          <a:xfrm flipH="1">
            <a:off x="4491038" y="3287713"/>
            <a:ext cx="11747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3" name="Line 45"/>
          <p:cNvSpPr>
            <a:spLocks noChangeShapeType="1"/>
          </p:cNvSpPr>
          <p:nvPr/>
        </p:nvSpPr>
        <p:spPr bwMode="auto">
          <a:xfrm>
            <a:off x="4794250" y="3206750"/>
            <a:ext cx="1588" cy="428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4" name="Line 46"/>
          <p:cNvSpPr>
            <a:spLocks noChangeShapeType="1"/>
          </p:cNvSpPr>
          <p:nvPr/>
        </p:nvSpPr>
        <p:spPr bwMode="auto">
          <a:xfrm>
            <a:off x="4643438" y="3249613"/>
            <a:ext cx="220662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5" name="Line 47"/>
          <p:cNvSpPr>
            <a:spLocks noChangeShapeType="1"/>
          </p:cNvSpPr>
          <p:nvPr/>
        </p:nvSpPr>
        <p:spPr bwMode="auto">
          <a:xfrm flipV="1">
            <a:off x="4506913" y="3181350"/>
            <a:ext cx="1587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6" name="Line 48"/>
          <p:cNvSpPr>
            <a:spLocks noChangeShapeType="1"/>
          </p:cNvSpPr>
          <p:nvPr/>
        </p:nvSpPr>
        <p:spPr bwMode="auto">
          <a:xfrm flipV="1">
            <a:off x="4506913" y="3338513"/>
            <a:ext cx="1587" cy="79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7" name="Line 49"/>
          <p:cNvSpPr>
            <a:spLocks noChangeShapeType="1"/>
          </p:cNvSpPr>
          <p:nvPr/>
        </p:nvSpPr>
        <p:spPr bwMode="auto">
          <a:xfrm>
            <a:off x="4510088" y="3263900"/>
            <a:ext cx="7937" cy="1588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8" name="Line 50"/>
          <p:cNvSpPr>
            <a:spLocks noChangeShapeType="1"/>
          </p:cNvSpPr>
          <p:nvPr/>
        </p:nvSpPr>
        <p:spPr bwMode="auto">
          <a:xfrm>
            <a:off x="4510088" y="3222625"/>
            <a:ext cx="7937" cy="1588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19" name="Line 51"/>
          <p:cNvSpPr>
            <a:spLocks noChangeShapeType="1"/>
          </p:cNvSpPr>
          <p:nvPr/>
        </p:nvSpPr>
        <p:spPr bwMode="auto">
          <a:xfrm>
            <a:off x="4581525" y="3222625"/>
            <a:ext cx="7938" cy="1588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0" name="Line 52"/>
          <p:cNvSpPr>
            <a:spLocks noChangeShapeType="1"/>
          </p:cNvSpPr>
          <p:nvPr/>
        </p:nvSpPr>
        <p:spPr bwMode="auto">
          <a:xfrm>
            <a:off x="4672013" y="3238500"/>
            <a:ext cx="9525" cy="1588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1" name="Freeform 53"/>
          <p:cNvSpPr>
            <a:spLocks/>
          </p:cNvSpPr>
          <p:nvPr/>
        </p:nvSpPr>
        <p:spPr bwMode="auto">
          <a:xfrm>
            <a:off x="4818063" y="2708275"/>
            <a:ext cx="74612" cy="4445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36" y="243"/>
              </a:cxn>
              <a:cxn ang="0">
                <a:pos x="36" y="179"/>
              </a:cxn>
              <a:cxn ang="0">
                <a:pos x="47" y="143"/>
              </a:cxn>
              <a:cxn ang="0">
                <a:pos x="47" y="0"/>
              </a:cxn>
              <a:cxn ang="0">
                <a:pos x="0" y="48"/>
              </a:cxn>
              <a:cxn ang="0">
                <a:pos x="0" y="280"/>
              </a:cxn>
            </a:cxnLst>
            <a:rect l="0" t="0" r="r" b="b"/>
            <a:pathLst>
              <a:path w="47" h="280">
                <a:moveTo>
                  <a:pt x="0" y="280"/>
                </a:moveTo>
                <a:lnTo>
                  <a:pt x="36" y="243"/>
                </a:lnTo>
                <a:lnTo>
                  <a:pt x="36" y="179"/>
                </a:lnTo>
                <a:lnTo>
                  <a:pt x="47" y="143"/>
                </a:lnTo>
                <a:lnTo>
                  <a:pt x="47" y="0"/>
                </a:lnTo>
                <a:lnTo>
                  <a:pt x="0" y="48"/>
                </a:lnTo>
                <a:lnTo>
                  <a:pt x="0" y="28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2" name="Freeform 54"/>
          <p:cNvSpPr>
            <a:spLocks/>
          </p:cNvSpPr>
          <p:nvPr/>
        </p:nvSpPr>
        <p:spPr bwMode="auto">
          <a:xfrm>
            <a:off x="4365625" y="2708275"/>
            <a:ext cx="527050" cy="76200"/>
          </a:xfrm>
          <a:custGeom>
            <a:avLst/>
            <a:gdLst/>
            <a:ahLst/>
            <a:cxnLst>
              <a:cxn ang="0">
                <a:pos x="332" y="0"/>
              </a:cxn>
              <a:cxn ang="0">
                <a:pos x="47" y="0"/>
              </a:cxn>
              <a:cxn ang="0">
                <a:pos x="0" y="48"/>
              </a:cxn>
              <a:cxn ang="0">
                <a:pos x="285" y="48"/>
              </a:cxn>
              <a:cxn ang="0">
                <a:pos x="332" y="0"/>
              </a:cxn>
            </a:cxnLst>
            <a:rect l="0" t="0" r="r" b="b"/>
            <a:pathLst>
              <a:path w="332" h="48">
                <a:moveTo>
                  <a:pt x="332" y="0"/>
                </a:moveTo>
                <a:lnTo>
                  <a:pt x="47" y="0"/>
                </a:lnTo>
                <a:lnTo>
                  <a:pt x="0" y="48"/>
                </a:lnTo>
                <a:lnTo>
                  <a:pt x="285" y="48"/>
                </a:lnTo>
                <a:lnTo>
                  <a:pt x="332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3" name="Rectangle 55"/>
          <p:cNvSpPr>
            <a:spLocks noChangeArrowheads="1"/>
          </p:cNvSpPr>
          <p:nvPr/>
        </p:nvSpPr>
        <p:spPr bwMode="auto">
          <a:xfrm>
            <a:off x="4365625" y="2784475"/>
            <a:ext cx="452438" cy="366713"/>
          </a:xfrm>
          <a:prstGeom prst="rect">
            <a:avLst/>
          </a:prstGeom>
          <a:solidFill>
            <a:srgbClr val="C0C0C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4" name="Rectangle 56"/>
          <p:cNvSpPr>
            <a:spLocks noChangeArrowheads="1"/>
          </p:cNvSpPr>
          <p:nvPr/>
        </p:nvSpPr>
        <p:spPr bwMode="auto">
          <a:xfrm>
            <a:off x="4772025" y="3105150"/>
            <a:ext cx="22225" cy="111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5" name="Freeform 57"/>
          <p:cNvSpPr>
            <a:spLocks/>
          </p:cNvSpPr>
          <p:nvPr/>
        </p:nvSpPr>
        <p:spPr bwMode="auto">
          <a:xfrm>
            <a:off x="4430713" y="2840038"/>
            <a:ext cx="320675" cy="225425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202" y="142"/>
              </a:cxn>
              <a:cxn ang="0">
                <a:pos x="202" y="0"/>
              </a:cxn>
              <a:cxn ang="0">
                <a:pos x="197" y="0"/>
              </a:cxn>
              <a:cxn ang="0">
                <a:pos x="197" y="139"/>
              </a:cxn>
              <a:cxn ang="0">
                <a:pos x="0" y="139"/>
              </a:cxn>
              <a:cxn ang="0">
                <a:pos x="0" y="142"/>
              </a:cxn>
            </a:cxnLst>
            <a:rect l="0" t="0" r="r" b="b"/>
            <a:pathLst>
              <a:path w="202" h="142">
                <a:moveTo>
                  <a:pt x="0" y="142"/>
                </a:moveTo>
                <a:lnTo>
                  <a:pt x="202" y="142"/>
                </a:lnTo>
                <a:lnTo>
                  <a:pt x="202" y="0"/>
                </a:lnTo>
                <a:lnTo>
                  <a:pt x="197" y="0"/>
                </a:lnTo>
                <a:lnTo>
                  <a:pt x="197" y="139"/>
                </a:lnTo>
                <a:lnTo>
                  <a:pt x="0" y="139"/>
                </a:lnTo>
                <a:lnTo>
                  <a:pt x="0" y="142"/>
                </a:lnTo>
                <a:close/>
              </a:path>
            </a:pathLst>
          </a:custGeom>
          <a:solidFill>
            <a:srgbClr val="8A8A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6" name="Freeform 58"/>
          <p:cNvSpPr>
            <a:spLocks/>
          </p:cNvSpPr>
          <p:nvPr/>
        </p:nvSpPr>
        <p:spPr bwMode="auto">
          <a:xfrm>
            <a:off x="4430713" y="2840038"/>
            <a:ext cx="312737" cy="220662"/>
          </a:xfrm>
          <a:custGeom>
            <a:avLst/>
            <a:gdLst/>
            <a:ahLst/>
            <a:cxnLst>
              <a:cxn ang="0">
                <a:pos x="0" y="139"/>
              </a:cxn>
              <a:cxn ang="0">
                <a:pos x="197" y="139"/>
              </a:cxn>
              <a:cxn ang="0">
                <a:pos x="197" y="0"/>
              </a:cxn>
              <a:cxn ang="0">
                <a:pos x="194" y="0"/>
              </a:cxn>
              <a:cxn ang="0">
                <a:pos x="194" y="136"/>
              </a:cxn>
              <a:cxn ang="0">
                <a:pos x="0" y="136"/>
              </a:cxn>
              <a:cxn ang="0">
                <a:pos x="0" y="139"/>
              </a:cxn>
            </a:cxnLst>
            <a:rect l="0" t="0" r="r" b="b"/>
            <a:pathLst>
              <a:path w="197" h="139">
                <a:moveTo>
                  <a:pt x="0" y="139"/>
                </a:moveTo>
                <a:lnTo>
                  <a:pt x="197" y="139"/>
                </a:lnTo>
                <a:lnTo>
                  <a:pt x="197" y="0"/>
                </a:lnTo>
                <a:lnTo>
                  <a:pt x="194" y="0"/>
                </a:lnTo>
                <a:lnTo>
                  <a:pt x="194" y="136"/>
                </a:lnTo>
                <a:lnTo>
                  <a:pt x="0" y="136"/>
                </a:lnTo>
                <a:lnTo>
                  <a:pt x="0" y="139"/>
                </a:lnTo>
                <a:close/>
              </a:path>
            </a:pathLst>
          </a:custGeom>
          <a:solidFill>
            <a:srgbClr val="8E8E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7" name="Freeform 59"/>
          <p:cNvSpPr>
            <a:spLocks/>
          </p:cNvSpPr>
          <p:nvPr/>
        </p:nvSpPr>
        <p:spPr bwMode="auto">
          <a:xfrm>
            <a:off x="4430713" y="2840038"/>
            <a:ext cx="307975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194" y="136"/>
              </a:cxn>
              <a:cxn ang="0">
                <a:pos x="194" y="0"/>
              </a:cxn>
              <a:cxn ang="0">
                <a:pos x="190" y="0"/>
              </a:cxn>
              <a:cxn ang="0">
                <a:pos x="190" y="134"/>
              </a:cxn>
              <a:cxn ang="0">
                <a:pos x="0" y="134"/>
              </a:cxn>
              <a:cxn ang="0">
                <a:pos x="0" y="136"/>
              </a:cxn>
            </a:cxnLst>
            <a:rect l="0" t="0" r="r" b="b"/>
            <a:pathLst>
              <a:path w="194" h="136">
                <a:moveTo>
                  <a:pt x="0" y="136"/>
                </a:moveTo>
                <a:lnTo>
                  <a:pt x="194" y="136"/>
                </a:lnTo>
                <a:lnTo>
                  <a:pt x="194" y="0"/>
                </a:lnTo>
                <a:lnTo>
                  <a:pt x="190" y="0"/>
                </a:lnTo>
                <a:lnTo>
                  <a:pt x="190" y="134"/>
                </a:lnTo>
                <a:lnTo>
                  <a:pt x="0" y="134"/>
                </a:lnTo>
                <a:lnTo>
                  <a:pt x="0" y="136"/>
                </a:lnTo>
                <a:close/>
              </a:path>
            </a:pathLst>
          </a:custGeom>
          <a:solidFill>
            <a:srgbClr val="9292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8" name="Freeform 60"/>
          <p:cNvSpPr>
            <a:spLocks/>
          </p:cNvSpPr>
          <p:nvPr/>
        </p:nvSpPr>
        <p:spPr bwMode="auto">
          <a:xfrm>
            <a:off x="4430713" y="2840038"/>
            <a:ext cx="301625" cy="212725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190" y="134"/>
              </a:cxn>
              <a:cxn ang="0">
                <a:pos x="190" y="0"/>
              </a:cxn>
              <a:cxn ang="0">
                <a:pos x="186" y="0"/>
              </a:cxn>
              <a:cxn ang="0">
                <a:pos x="186" y="131"/>
              </a:cxn>
              <a:cxn ang="0">
                <a:pos x="0" y="131"/>
              </a:cxn>
              <a:cxn ang="0">
                <a:pos x="0" y="134"/>
              </a:cxn>
            </a:cxnLst>
            <a:rect l="0" t="0" r="r" b="b"/>
            <a:pathLst>
              <a:path w="190" h="134">
                <a:moveTo>
                  <a:pt x="0" y="134"/>
                </a:moveTo>
                <a:lnTo>
                  <a:pt x="190" y="134"/>
                </a:lnTo>
                <a:lnTo>
                  <a:pt x="190" y="0"/>
                </a:lnTo>
                <a:lnTo>
                  <a:pt x="186" y="0"/>
                </a:lnTo>
                <a:lnTo>
                  <a:pt x="186" y="131"/>
                </a:lnTo>
                <a:lnTo>
                  <a:pt x="0" y="131"/>
                </a:lnTo>
                <a:lnTo>
                  <a:pt x="0" y="134"/>
                </a:lnTo>
                <a:close/>
              </a:path>
            </a:pathLst>
          </a:custGeom>
          <a:solidFill>
            <a:srgbClr val="9696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29" name="Freeform 61"/>
          <p:cNvSpPr>
            <a:spLocks/>
          </p:cNvSpPr>
          <p:nvPr/>
        </p:nvSpPr>
        <p:spPr bwMode="auto">
          <a:xfrm>
            <a:off x="4430713" y="2840038"/>
            <a:ext cx="295275" cy="207962"/>
          </a:xfrm>
          <a:custGeom>
            <a:avLst/>
            <a:gdLst/>
            <a:ahLst/>
            <a:cxnLst>
              <a:cxn ang="0">
                <a:pos x="0" y="131"/>
              </a:cxn>
              <a:cxn ang="0">
                <a:pos x="186" y="131"/>
              </a:cxn>
              <a:cxn ang="0">
                <a:pos x="186" y="0"/>
              </a:cxn>
              <a:cxn ang="0">
                <a:pos x="182" y="0"/>
              </a:cxn>
              <a:cxn ang="0">
                <a:pos x="182" y="129"/>
              </a:cxn>
              <a:cxn ang="0">
                <a:pos x="0" y="129"/>
              </a:cxn>
              <a:cxn ang="0">
                <a:pos x="0" y="131"/>
              </a:cxn>
            </a:cxnLst>
            <a:rect l="0" t="0" r="r" b="b"/>
            <a:pathLst>
              <a:path w="186" h="131">
                <a:moveTo>
                  <a:pt x="0" y="131"/>
                </a:moveTo>
                <a:lnTo>
                  <a:pt x="186" y="131"/>
                </a:lnTo>
                <a:lnTo>
                  <a:pt x="186" y="0"/>
                </a:lnTo>
                <a:lnTo>
                  <a:pt x="182" y="0"/>
                </a:lnTo>
                <a:lnTo>
                  <a:pt x="182" y="129"/>
                </a:lnTo>
                <a:lnTo>
                  <a:pt x="0" y="129"/>
                </a:lnTo>
                <a:lnTo>
                  <a:pt x="0" y="131"/>
                </a:lnTo>
                <a:close/>
              </a:path>
            </a:pathLst>
          </a:custGeom>
          <a:solidFill>
            <a:srgbClr val="9A9A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0" name="Freeform 62"/>
          <p:cNvSpPr>
            <a:spLocks/>
          </p:cNvSpPr>
          <p:nvPr/>
        </p:nvSpPr>
        <p:spPr bwMode="auto">
          <a:xfrm>
            <a:off x="4430713" y="2840038"/>
            <a:ext cx="288925" cy="204787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182" y="129"/>
              </a:cxn>
              <a:cxn ang="0">
                <a:pos x="182" y="0"/>
              </a:cxn>
              <a:cxn ang="0">
                <a:pos x="178" y="0"/>
              </a:cxn>
              <a:cxn ang="0">
                <a:pos x="178" y="126"/>
              </a:cxn>
              <a:cxn ang="0">
                <a:pos x="0" y="126"/>
              </a:cxn>
              <a:cxn ang="0">
                <a:pos x="0" y="129"/>
              </a:cxn>
            </a:cxnLst>
            <a:rect l="0" t="0" r="r" b="b"/>
            <a:pathLst>
              <a:path w="182" h="129">
                <a:moveTo>
                  <a:pt x="0" y="129"/>
                </a:moveTo>
                <a:lnTo>
                  <a:pt x="182" y="129"/>
                </a:lnTo>
                <a:lnTo>
                  <a:pt x="182" y="0"/>
                </a:lnTo>
                <a:lnTo>
                  <a:pt x="178" y="0"/>
                </a:lnTo>
                <a:lnTo>
                  <a:pt x="178" y="126"/>
                </a:lnTo>
                <a:lnTo>
                  <a:pt x="0" y="126"/>
                </a:lnTo>
                <a:lnTo>
                  <a:pt x="0" y="129"/>
                </a:lnTo>
                <a:close/>
              </a:path>
            </a:pathLst>
          </a:custGeom>
          <a:solidFill>
            <a:srgbClr val="9E9E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1" name="Freeform 63"/>
          <p:cNvSpPr>
            <a:spLocks/>
          </p:cNvSpPr>
          <p:nvPr/>
        </p:nvSpPr>
        <p:spPr bwMode="auto">
          <a:xfrm>
            <a:off x="4430713" y="2840038"/>
            <a:ext cx="282575" cy="200025"/>
          </a:xfrm>
          <a:custGeom>
            <a:avLst/>
            <a:gdLst/>
            <a:ahLst/>
            <a:cxnLst>
              <a:cxn ang="0">
                <a:pos x="0" y="126"/>
              </a:cxn>
              <a:cxn ang="0">
                <a:pos x="178" y="126"/>
              </a:cxn>
              <a:cxn ang="0">
                <a:pos x="178" y="0"/>
              </a:cxn>
              <a:cxn ang="0">
                <a:pos x="175" y="0"/>
              </a:cxn>
              <a:cxn ang="0">
                <a:pos x="175" y="123"/>
              </a:cxn>
              <a:cxn ang="0">
                <a:pos x="0" y="123"/>
              </a:cxn>
              <a:cxn ang="0">
                <a:pos x="0" y="126"/>
              </a:cxn>
            </a:cxnLst>
            <a:rect l="0" t="0" r="r" b="b"/>
            <a:pathLst>
              <a:path w="178" h="126">
                <a:moveTo>
                  <a:pt x="0" y="126"/>
                </a:moveTo>
                <a:lnTo>
                  <a:pt x="178" y="126"/>
                </a:lnTo>
                <a:lnTo>
                  <a:pt x="178" y="0"/>
                </a:lnTo>
                <a:lnTo>
                  <a:pt x="175" y="0"/>
                </a:lnTo>
                <a:lnTo>
                  <a:pt x="175" y="123"/>
                </a:lnTo>
                <a:lnTo>
                  <a:pt x="0" y="123"/>
                </a:lnTo>
                <a:lnTo>
                  <a:pt x="0" y="126"/>
                </a:lnTo>
                <a:close/>
              </a:path>
            </a:pathLst>
          </a:custGeom>
          <a:solidFill>
            <a:srgbClr val="A2A2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2" name="Freeform 64"/>
          <p:cNvSpPr>
            <a:spLocks/>
          </p:cNvSpPr>
          <p:nvPr/>
        </p:nvSpPr>
        <p:spPr bwMode="auto">
          <a:xfrm>
            <a:off x="4430713" y="2840038"/>
            <a:ext cx="277812" cy="195262"/>
          </a:xfrm>
          <a:custGeom>
            <a:avLst/>
            <a:gdLst/>
            <a:ahLst/>
            <a:cxnLst>
              <a:cxn ang="0">
                <a:pos x="0" y="123"/>
              </a:cxn>
              <a:cxn ang="0">
                <a:pos x="175" y="123"/>
              </a:cxn>
              <a:cxn ang="0">
                <a:pos x="175" y="0"/>
              </a:cxn>
              <a:cxn ang="0">
                <a:pos x="171" y="0"/>
              </a:cxn>
              <a:cxn ang="0">
                <a:pos x="171" y="120"/>
              </a:cxn>
              <a:cxn ang="0">
                <a:pos x="0" y="120"/>
              </a:cxn>
              <a:cxn ang="0">
                <a:pos x="0" y="123"/>
              </a:cxn>
            </a:cxnLst>
            <a:rect l="0" t="0" r="r" b="b"/>
            <a:pathLst>
              <a:path w="175" h="123">
                <a:moveTo>
                  <a:pt x="0" y="123"/>
                </a:moveTo>
                <a:lnTo>
                  <a:pt x="175" y="123"/>
                </a:lnTo>
                <a:lnTo>
                  <a:pt x="175" y="0"/>
                </a:lnTo>
                <a:lnTo>
                  <a:pt x="171" y="0"/>
                </a:lnTo>
                <a:lnTo>
                  <a:pt x="171" y="120"/>
                </a:lnTo>
                <a:lnTo>
                  <a:pt x="0" y="120"/>
                </a:lnTo>
                <a:lnTo>
                  <a:pt x="0" y="123"/>
                </a:lnTo>
                <a:close/>
              </a:path>
            </a:pathLst>
          </a:custGeom>
          <a:solidFill>
            <a:srgbClr val="A5A5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3" name="Freeform 65"/>
          <p:cNvSpPr>
            <a:spLocks/>
          </p:cNvSpPr>
          <p:nvPr/>
        </p:nvSpPr>
        <p:spPr bwMode="auto">
          <a:xfrm>
            <a:off x="4430713" y="2840038"/>
            <a:ext cx="271462" cy="1905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71" y="120"/>
              </a:cxn>
              <a:cxn ang="0">
                <a:pos x="171" y="0"/>
              </a:cxn>
              <a:cxn ang="0">
                <a:pos x="167" y="0"/>
              </a:cxn>
              <a:cxn ang="0">
                <a:pos x="167" y="117"/>
              </a:cxn>
              <a:cxn ang="0">
                <a:pos x="0" y="117"/>
              </a:cxn>
              <a:cxn ang="0">
                <a:pos x="0" y="120"/>
              </a:cxn>
            </a:cxnLst>
            <a:rect l="0" t="0" r="r" b="b"/>
            <a:pathLst>
              <a:path w="171" h="120">
                <a:moveTo>
                  <a:pt x="0" y="120"/>
                </a:moveTo>
                <a:lnTo>
                  <a:pt x="171" y="120"/>
                </a:lnTo>
                <a:lnTo>
                  <a:pt x="171" y="0"/>
                </a:lnTo>
                <a:lnTo>
                  <a:pt x="167" y="0"/>
                </a:lnTo>
                <a:lnTo>
                  <a:pt x="167" y="117"/>
                </a:lnTo>
                <a:lnTo>
                  <a:pt x="0" y="117"/>
                </a:lnTo>
                <a:lnTo>
                  <a:pt x="0" y="120"/>
                </a:lnTo>
                <a:close/>
              </a:path>
            </a:pathLst>
          </a:custGeom>
          <a:solidFill>
            <a:srgbClr val="A9A9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4" name="Freeform 66"/>
          <p:cNvSpPr>
            <a:spLocks/>
          </p:cNvSpPr>
          <p:nvPr/>
        </p:nvSpPr>
        <p:spPr bwMode="auto">
          <a:xfrm>
            <a:off x="4430713" y="2840038"/>
            <a:ext cx="265112" cy="185737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67" y="117"/>
              </a:cxn>
              <a:cxn ang="0">
                <a:pos x="167" y="0"/>
              </a:cxn>
              <a:cxn ang="0">
                <a:pos x="162" y="0"/>
              </a:cxn>
              <a:cxn ang="0">
                <a:pos x="162" y="115"/>
              </a:cxn>
              <a:cxn ang="0">
                <a:pos x="0" y="115"/>
              </a:cxn>
              <a:cxn ang="0">
                <a:pos x="0" y="117"/>
              </a:cxn>
            </a:cxnLst>
            <a:rect l="0" t="0" r="r" b="b"/>
            <a:pathLst>
              <a:path w="167" h="117">
                <a:moveTo>
                  <a:pt x="0" y="117"/>
                </a:moveTo>
                <a:lnTo>
                  <a:pt x="167" y="117"/>
                </a:lnTo>
                <a:lnTo>
                  <a:pt x="167" y="0"/>
                </a:lnTo>
                <a:lnTo>
                  <a:pt x="162" y="0"/>
                </a:lnTo>
                <a:lnTo>
                  <a:pt x="162" y="115"/>
                </a:lnTo>
                <a:lnTo>
                  <a:pt x="0" y="115"/>
                </a:lnTo>
                <a:lnTo>
                  <a:pt x="0" y="117"/>
                </a:lnTo>
                <a:close/>
              </a:path>
            </a:pathLst>
          </a:custGeom>
          <a:solidFill>
            <a:srgbClr val="ADAD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5" name="Freeform 67"/>
          <p:cNvSpPr>
            <a:spLocks/>
          </p:cNvSpPr>
          <p:nvPr/>
        </p:nvSpPr>
        <p:spPr bwMode="auto">
          <a:xfrm>
            <a:off x="4430713" y="2840038"/>
            <a:ext cx="257175" cy="182562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162" y="115"/>
              </a:cxn>
              <a:cxn ang="0">
                <a:pos x="162" y="0"/>
              </a:cxn>
              <a:cxn ang="0">
                <a:pos x="158" y="0"/>
              </a:cxn>
              <a:cxn ang="0">
                <a:pos x="158" y="111"/>
              </a:cxn>
              <a:cxn ang="0">
                <a:pos x="0" y="111"/>
              </a:cxn>
              <a:cxn ang="0">
                <a:pos x="0" y="115"/>
              </a:cxn>
            </a:cxnLst>
            <a:rect l="0" t="0" r="r" b="b"/>
            <a:pathLst>
              <a:path w="162" h="115">
                <a:moveTo>
                  <a:pt x="0" y="115"/>
                </a:moveTo>
                <a:lnTo>
                  <a:pt x="162" y="115"/>
                </a:lnTo>
                <a:lnTo>
                  <a:pt x="162" y="0"/>
                </a:lnTo>
                <a:lnTo>
                  <a:pt x="158" y="0"/>
                </a:lnTo>
                <a:lnTo>
                  <a:pt x="158" y="111"/>
                </a:lnTo>
                <a:lnTo>
                  <a:pt x="0" y="111"/>
                </a:lnTo>
                <a:lnTo>
                  <a:pt x="0" y="115"/>
                </a:lnTo>
                <a:close/>
              </a:path>
            </a:pathLst>
          </a:custGeom>
          <a:solidFill>
            <a:srgbClr val="B0B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6" name="Freeform 68"/>
          <p:cNvSpPr>
            <a:spLocks/>
          </p:cNvSpPr>
          <p:nvPr/>
        </p:nvSpPr>
        <p:spPr bwMode="auto">
          <a:xfrm>
            <a:off x="4430713" y="2840038"/>
            <a:ext cx="250825" cy="176212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158" y="111"/>
              </a:cxn>
              <a:cxn ang="0">
                <a:pos x="158" y="0"/>
              </a:cxn>
              <a:cxn ang="0">
                <a:pos x="153" y="0"/>
              </a:cxn>
              <a:cxn ang="0">
                <a:pos x="153" y="108"/>
              </a:cxn>
              <a:cxn ang="0">
                <a:pos x="0" y="108"/>
              </a:cxn>
              <a:cxn ang="0">
                <a:pos x="0" y="111"/>
              </a:cxn>
            </a:cxnLst>
            <a:rect l="0" t="0" r="r" b="b"/>
            <a:pathLst>
              <a:path w="158" h="111">
                <a:moveTo>
                  <a:pt x="0" y="111"/>
                </a:moveTo>
                <a:lnTo>
                  <a:pt x="158" y="111"/>
                </a:lnTo>
                <a:lnTo>
                  <a:pt x="158" y="0"/>
                </a:lnTo>
                <a:lnTo>
                  <a:pt x="153" y="0"/>
                </a:lnTo>
                <a:lnTo>
                  <a:pt x="153" y="108"/>
                </a:lnTo>
                <a:lnTo>
                  <a:pt x="0" y="108"/>
                </a:lnTo>
                <a:lnTo>
                  <a:pt x="0" y="111"/>
                </a:lnTo>
                <a:close/>
              </a:path>
            </a:pathLst>
          </a:custGeom>
          <a:solidFill>
            <a:srgbClr val="B4B4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7" name="Freeform 69"/>
          <p:cNvSpPr>
            <a:spLocks/>
          </p:cNvSpPr>
          <p:nvPr/>
        </p:nvSpPr>
        <p:spPr bwMode="auto">
          <a:xfrm>
            <a:off x="4430713" y="2840038"/>
            <a:ext cx="242887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53" y="108"/>
              </a:cxn>
              <a:cxn ang="0">
                <a:pos x="153" y="0"/>
              </a:cxn>
              <a:cxn ang="0">
                <a:pos x="148" y="0"/>
              </a:cxn>
              <a:cxn ang="0">
                <a:pos x="148" y="104"/>
              </a:cxn>
              <a:cxn ang="0">
                <a:pos x="0" y="104"/>
              </a:cxn>
              <a:cxn ang="0">
                <a:pos x="0" y="108"/>
              </a:cxn>
            </a:cxnLst>
            <a:rect l="0" t="0" r="r" b="b"/>
            <a:pathLst>
              <a:path w="153" h="108">
                <a:moveTo>
                  <a:pt x="0" y="108"/>
                </a:moveTo>
                <a:lnTo>
                  <a:pt x="153" y="108"/>
                </a:lnTo>
                <a:lnTo>
                  <a:pt x="153" y="0"/>
                </a:lnTo>
                <a:lnTo>
                  <a:pt x="148" y="0"/>
                </a:lnTo>
                <a:lnTo>
                  <a:pt x="148" y="104"/>
                </a:lnTo>
                <a:lnTo>
                  <a:pt x="0" y="104"/>
                </a:lnTo>
                <a:lnTo>
                  <a:pt x="0" y="108"/>
                </a:lnTo>
                <a:close/>
              </a:path>
            </a:pathLst>
          </a:custGeom>
          <a:solidFill>
            <a:srgbClr val="B8B8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8" name="Freeform 70"/>
          <p:cNvSpPr>
            <a:spLocks/>
          </p:cNvSpPr>
          <p:nvPr/>
        </p:nvSpPr>
        <p:spPr bwMode="auto">
          <a:xfrm>
            <a:off x="4430713" y="2840038"/>
            <a:ext cx="234950" cy="1651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148" y="104"/>
              </a:cxn>
              <a:cxn ang="0">
                <a:pos x="148" y="0"/>
              </a:cxn>
              <a:cxn ang="0">
                <a:pos x="143" y="0"/>
              </a:cxn>
              <a:cxn ang="0">
                <a:pos x="143" y="101"/>
              </a:cxn>
              <a:cxn ang="0">
                <a:pos x="0" y="101"/>
              </a:cxn>
              <a:cxn ang="0">
                <a:pos x="0" y="104"/>
              </a:cxn>
            </a:cxnLst>
            <a:rect l="0" t="0" r="r" b="b"/>
            <a:pathLst>
              <a:path w="148" h="104">
                <a:moveTo>
                  <a:pt x="0" y="104"/>
                </a:moveTo>
                <a:lnTo>
                  <a:pt x="148" y="104"/>
                </a:lnTo>
                <a:lnTo>
                  <a:pt x="148" y="0"/>
                </a:lnTo>
                <a:lnTo>
                  <a:pt x="143" y="0"/>
                </a:lnTo>
                <a:lnTo>
                  <a:pt x="143" y="101"/>
                </a:lnTo>
                <a:lnTo>
                  <a:pt x="0" y="101"/>
                </a:lnTo>
                <a:lnTo>
                  <a:pt x="0" y="104"/>
                </a:lnTo>
                <a:close/>
              </a:path>
            </a:pathLst>
          </a:custGeom>
          <a:solidFill>
            <a:srgbClr val="BBBB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39" name="Freeform 71"/>
          <p:cNvSpPr>
            <a:spLocks/>
          </p:cNvSpPr>
          <p:nvPr/>
        </p:nvSpPr>
        <p:spPr bwMode="auto">
          <a:xfrm>
            <a:off x="4430713" y="2840038"/>
            <a:ext cx="227012" cy="160337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143" y="101"/>
              </a:cxn>
              <a:cxn ang="0">
                <a:pos x="143" y="0"/>
              </a:cxn>
              <a:cxn ang="0">
                <a:pos x="138" y="0"/>
              </a:cxn>
              <a:cxn ang="0">
                <a:pos x="138" y="97"/>
              </a:cxn>
              <a:cxn ang="0">
                <a:pos x="0" y="97"/>
              </a:cxn>
              <a:cxn ang="0">
                <a:pos x="0" y="101"/>
              </a:cxn>
            </a:cxnLst>
            <a:rect l="0" t="0" r="r" b="b"/>
            <a:pathLst>
              <a:path w="143" h="101">
                <a:moveTo>
                  <a:pt x="0" y="101"/>
                </a:moveTo>
                <a:lnTo>
                  <a:pt x="143" y="101"/>
                </a:lnTo>
                <a:lnTo>
                  <a:pt x="143" y="0"/>
                </a:lnTo>
                <a:lnTo>
                  <a:pt x="138" y="0"/>
                </a:lnTo>
                <a:lnTo>
                  <a:pt x="138" y="97"/>
                </a:lnTo>
                <a:lnTo>
                  <a:pt x="0" y="97"/>
                </a:lnTo>
                <a:lnTo>
                  <a:pt x="0" y="101"/>
                </a:lnTo>
                <a:close/>
              </a:path>
            </a:pathLst>
          </a:custGeom>
          <a:solidFill>
            <a:srgbClr val="BFB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40" name="Freeform 72"/>
          <p:cNvSpPr>
            <a:spLocks/>
          </p:cNvSpPr>
          <p:nvPr/>
        </p:nvSpPr>
        <p:spPr bwMode="auto">
          <a:xfrm>
            <a:off x="4430713" y="2840038"/>
            <a:ext cx="219075" cy="153987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138" y="97"/>
              </a:cxn>
              <a:cxn ang="0">
                <a:pos x="138" y="0"/>
              </a:cxn>
              <a:cxn ang="0">
                <a:pos x="133" y="0"/>
              </a:cxn>
              <a:cxn ang="0">
                <a:pos x="133" y="93"/>
              </a:cxn>
              <a:cxn ang="0">
                <a:pos x="0" y="93"/>
              </a:cxn>
              <a:cxn ang="0">
                <a:pos x="0" y="97"/>
              </a:cxn>
            </a:cxnLst>
            <a:rect l="0" t="0" r="r" b="b"/>
            <a:pathLst>
              <a:path w="138" h="97">
                <a:moveTo>
                  <a:pt x="0" y="97"/>
                </a:moveTo>
                <a:lnTo>
                  <a:pt x="138" y="97"/>
                </a:lnTo>
                <a:lnTo>
                  <a:pt x="138" y="0"/>
                </a:lnTo>
                <a:lnTo>
                  <a:pt x="133" y="0"/>
                </a:lnTo>
                <a:lnTo>
                  <a:pt x="133" y="93"/>
                </a:lnTo>
                <a:lnTo>
                  <a:pt x="0" y="93"/>
                </a:lnTo>
                <a:lnTo>
                  <a:pt x="0" y="97"/>
                </a:lnTo>
                <a:close/>
              </a:path>
            </a:pathLst>
          </a:custGeom>
          <a:solidFill>
            <a:srgbClr val="C3C3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41" name="Freeform 73"/>
          <p:cNvSpPr>
            <a:spLocks/>
          </p:cNvSpPr>
          <p:nvPr/>
        </p:nvSpPr>
        <p:spPr bwMode="auto">
          <a:xfrm>
            <a:off x="4430713" y="2840038"/>
            <a:ext cx="211137" cy="147637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133" y="93"/>
              </a:cxn>
              <a:cxn ang="0">
                <a:pos x="133" y="0"/>
              </a:cxn>
              <a:cxn ang="0">
                <a:pos x="126" y="0"/>
              </a:cxn>
              <a:cxn ang="0">
                <a:pos x="126" y="89"/>
              </a:cxn>
              <a:cxn ang="0">
                <a:pos x="0" y="89"/>
              </a:cxn>
              <a:cxn ang="0">
                <a:pos x="0" y="93"/>
              </a:cxn>
            </a:cxnLst>
            <a:rect l="0" t="0" r="r" b="b"/>
            <a:pathLst>
              <a:path w="133" h="93">
                <a:moveTo>
                  <a:pt x="0" y="93"/>
                </a:moveTo>
                <a:lnTo>
                  <a:pt x="133" y="93"/>
                </a:lnTo>
                <a:lnTo>
                  <a:pt x="133" y="0"/>
                </a:lnTo>
                <a:lnTo>
                  <a:pt x="126" y="0"/>
                </a:lnTo>
                <a:lnTo>
                  <a:pt x="126" y="89"/>
                </a:lnTo>
                <a:lnTo>
                  <a:pt x="0" y="89"/>
                </a:lnTo>
                <a:lnTo>
                  <a:pt x="0" y="93"/>
                </a:lnTo>
                <a:close/>
              </a:path>
            </a:pathLst>
          </a:custGeom>
          <a:solidFill>
            <a:srgbClr val="C6C6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42" name="Freeform 74"/>
          <p:cNvSpPr>
            <a:spLocks/>
          </p:cNvSpPr>
          <p:nvPr/>
        </p:nvSpPr>
        <p:spPr bwMode="auto">
          <a:xfrm>
            <a:off x="4430713" y="2840038"/>
            <a:ext cx="200025" cy="141287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126" y="89"/>
              </a:cxn>
              <a:cxn ang="0">
                <a:pos x="126" y="0"/>
              </a:cxn>
              <a:cxn ang="0">
                <a:pos x="121" y="0"/>
              </a:cxn>
              <a:cxn ang="0">
                <a:pos x="121" y="85"/>
              </a:cxn>
              <a:cxn ang="0">
                <a:pos x="0" y="85"/>
              </a:cxn>
              <a:cxn ang="0">
                <a:pos x="0" y="89"/>
              </a:cxn>
            </a:cxnLst>
            <a:rect l="0" t="0" r="r" b="b"/>
            <a:pathLst>
              <a:path w="126" h="89">
                <a:moveTo>
                  <a:pt x="0" y="89"/>
                </a:moveTo>
                <a:lnTo>
                  <a:pt x="126" y="89"/>
                </a:lnTo>
                <a:lnTo>
                  <a:pt x="126" y="0"/>
                </a:lnTo>
                <a:lnTo>
                  <a:pt x="121" y="0"/>
                </a:lnTo>
                <a:lnTo>
                  <a:pt x="121" y="85"/>
                </a:lnTo>
                <a:lnTo>
                  <a:pt x="0" y="85"/>
                </a:lnTo>
                <a:lnTo>
                  <a:pt x="0" y="89"/>
                </a:lnTo>
                <a:close/>
              </a:path>
            </a:pathLst>
          </a:custGeom>
          <a:solidFill>
            <a:srgbClr val="CACA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43" name="Freeform 75"/>
          <p:cNvSpPr>
            <a:spLocks/>
          </p:cNvSpPr>
          <p:nvPr/>
        </p:nvSpPr>
        <p:spPr bwMode="auto">
          <a:xfrm>
            <a:off x="4430713" y="2840038"/>
            <a:ext cx="192087" cy="134937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121" y="85"/>
              </a:cxn>
              <a:cxn ang="0">
                <a:pos x="121" y="0"/>
              </a:cxn>
              <a:cxn ang="0">
                <a:pos x="115" y="0"/>
              </a:cxn>
              <a:cxn ang="0">
                <a:pos x="115" y="80"/>
              </a:cxn>
              <a:cxn ang="0">
                <a:pos x="0" y="80"/>
              </a:cxn>
              <a:cxn ang="0">
                <a:pos x="0" y="85"/>
              </a:cxn>
            </a:cxnLst>
            <a:rect l="0" t="0" r="r" b="b"/>
            <a:pathLst>
              <a:path w="121" h="85">
                <a:moveTo>
                  <a:pt x="0" y="85"/>
                </a:moveTo>
                <a:lnTo>
                  <a:pt x="121" y="85"/>
                </a:lnTo>
                <a:lnTo>
                  <a:pt x="121" y="0"/>
                </a:lnTo>
                <a:lnTo>
                  <a:pt x="115" y="0"/>
                </a:lnTo>
                <a:lnTo>
                  <a:pt x="115" y="80"/>
                </a:lnTo>
                <a:lnTo>
                  <a:pt x="0" y="80"/>
                </a:lnTo>
                <a:lnTo>
                  <a:pt x="0" y="85"/>
                </a:lnTo>
                <a:close/>
              </a:path>
            </a:pathLst>
          </a:custGeom>
          <a:solidFill>
            <a:srgbClr val="CECE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44" name="Freeform 76"/>
          <p:cNvSpPr>
            <a:spLocks/>
          </p:cNvSpPr>
          <p:nvPr/>
        </p:nvSpPr>
        <p:spPr bwMode="auto">
          <a:xfrm>
            <a:off x="4430713" y="2840038"/>
            <a:ext cx="182562" cy="1270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15" y="80"/>
              </a:cxn>
              <a:cxn ang="0">
                <a:pos x="115" y="0"/>
              </a:cxn>
              <a:cxn ang="0">
                <a:pos x="109" y="0"/>
              </a:cxn>
              <a:cxn ang="0">
                <a:pos x="109" y="77"/>
              </a:cxn>
              <a:cxn ang="0">
                <a:pos x="0" y="77"/>
              </a:cxn>
              <a:cxn ang="0">
                <a:pos x="0" y="80"/>
              </a:cxn>
            </a:cxnLst>
            <a:rect l="0" t="0" r="r" b="b"/>
            <a:pathLst>
              <a:path w="115" h="80">
                <a:moveTo>
                  <a:pt x="0" y="80"/>
                </a:moveTo>
                <a:lnTo>
                  <a:pt x="115" y="80"/>
                </a:lnTo>
                <a:lnTo>
                  <a:pt x="115" y="0"/>
                </a:lnTo>
                <a:lnTo>
                  <a:pt x="109" y="0"/>
                </a:lnTo>
                <a:lnTo>
                  <a:pt x="109" y="77"/>
                </a:lnTo>
                <a:lnTo>
                  <a:pt x="0" y="77"/>
                </a:lnTo>
                <a:lnTo>
                  <a:pt x="0" y="80"/>
                </a:lnTo>
                <a:close/>
              </a:path>
            </a:pathLst>
          </a:custGeom>
          <a:solidFill>
            <a:srgbClr val="D1D1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45" name="Freeform 77"/>
          <p:cNvSpPr>
            <a:spLocks/>
          </p:cNvSpPr>
          <p:nvPr/>
        </p:nvSpPr>
        <p:spPr bwMode="auto">
          <a:xfrm>
            <a:off x="4430713" y="2840038"/>
            <a:ext cx="173037" cy="122237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09" y="77"/>
              </a:cxn>
              <a:cxn ang="0">
                <a:pos x="109" y="0"/>
              </a:cxn>
              <a:cxn ang="0">
                <a:pos x="101" y="0"/>
              </a:cxn>
              <a:cxn ang="0">
                <a:pos x="101" y="71"/>
              </a:cxn>
              <a:cxn ang="0">
                <a:pos x="0" y="71"/>
              </a:cxn>
              <a:cxn ang="0">
                <a:pos x="0" y="77"/>
              </a:cxn>
            </a:cxnLst>
            <a:rect l="0" t="0" r="r" b="b"/>
            <a:pathLst>
              <a:path w="109" h="77">
                <a:moveTo>
                  <a:pt x="0" y="77"/>
                </a:moveTo>
                <a:lnTo>
                  <a:pt x="109" y="77"/>
                </a:lnTo>
                <a:lnTo>
                  <a:pt x="109" y="0"/>
                </a:lnTo>
                <a:lnTo>
                  <a:pt x="101" y="0"/>
                </a:lnTo>
                <a:lnTo>
                  <a:pt x="101" y="71"/>
                </a:lnTo>
                <a:lnTo>
                  <a:pt x="0" y="71"/>
                </a:lnTo>
                <a:lnTo>
                  <a:pt x="0" y="77"/>
                </a:lnTo>
                <a:close/>
              </a:path>
            </a:pathLst>
          </a:cu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46" name="Freeform 78"/>
          <p:cNvSpPr>
            <a:spLocks/>
          </p:cNvSpPr>
          <p:nvPr/>
        </p:nvSpPr>
        <p:spPr bwMode="auto">
          <a:xfrm>
            <a:off x="4427538" y="2838450"/>
            <a:ext cx="163512" cy="114300"/>
          </a:xfrm>
          <a:custGeom>
            <a:avLst/>
            <a:gdLst/>
            <a:ahLst/>
            <a:cxnLst>
              <a:cxn ang="0">
                <a:pos x="2" y="72"/>
              </a:cxn>
              <a:cxn ang="0">
                <a:pos x="103" y="72"/>
              </a:cxn>
              <a:cxn ang="0">
                <a:pos x="103" y="1"/>
              </a:cxn>
              <a:cxn ang="0">
                <a:pos x="97" y="0"/>
              </a:cxn>
              <a:cxn ang="0">
                <a:pos x="97" y="67"/>
              </a:cxn>
              <a:cxn ang="0">
                <a:pos x="0" y="67"/>
              </a:cxn>
              <a:cxn ang="0">
                <a:pos x="2" y="72"/>
              </a:cxn>
            </a:cxnLst>
            <a:rect l="0" t="0" r="r" b="b"/>
            <a:pathLst>
              <a:path w="103" h="72">
                <a:moveTo>
                  <a:pt x="2" y="72"/>
                </a:moveTo>
                <a:lnTo>
                  <a:pt x="103" y="72"/>
                </a:lnTo>
                <a:lnTo>
                  <a:pt x="103" y="1"/>
                </a:lnTo>
                <a:lnTo>
                  <a:pt x="97" y="0"/>
                </a:lnTo>
                <a:lnTo>
                  <a:pt x="97" y="67"/>
                </a:lnTo>
                <a:lnTo>
                  <a:pt x="0" y="67"/>
                </a:lnTo>
                <a:lnTo>
                  <a:pt x="2" y="72"/>
                </a:lnTo>
                <a:close/>
              </a:path>
            </a:pathLst>
          </a:custGeom>
          <a:solidFill>
            <a:srgbClr val="D9D9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47" name="Freeform 79"/>
          <p:cNvSpPr>
            <a:spLocks/>
          </p:cNvSpPr>
          <p:nvPr/>
        </p:nvSpPr>
        <p:spPr bwMode="auto">
          <a:xfrm>
            <a:off x="4427538" y="2838450"/>
            <a:ext cx="153987" cy="10636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97" y="67"/>
              </a:cxn>
              <a:cxn ang="0">
                <a:pos x="97" y="0"/>
              </a:cxn>
              <a:cxn ang="0">
                <a:pos x="89" y="1"/>
              </a:cxn>
              <a:cxn ang="0">
                <a:pos x="89" y="62"/>
              </a:cxn>
              <a:cxn ang="0">
                <a:pos x="2" y="62"/>
              </a:cxn>
              <a:cxn ang="0">
                <a:pos x="0" y="67"/>
              </a:cxn>
            </a:cxnLst>
            <a:rect l="0" t="0" r="r" b="b"/>
            <a:pathLst>
              <a:path w="97" h="67">
                <a:moveTo>
                  <a:pt x="0" y="67"/>
                </a:moveTo>
                <a:lnTo>
                  <a:pt x="97" y="67"/>
                </a:lnTo>
                <a:lnTo>
                  <a:pt x="97" y="0"/>
                </a:lnTo>
                <a:lnTo>
                  <a:pt x="89" y="1"/>
                </a:lnTo>
                <a:lnTo>
                  <a:pt x="89" y="62"/>
                </a:lnTo>
                <a:lnTo>
                  <a:pt x="2" y="62"/>
                </a:lnTo>
                <a:lnTo>
                  <a:pt x="0" y="67"/>
                </a:lnTo>
                <a:close/>
              </a:path>
            </a:pathLst>
          </a:custGeom>
          <a:solidFill>
            <a:srgbClr val="DDDD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48" name="Freeform 80"/>
          <p:cNvSpPr>
            <a:spLocks/>
          </p:cNvSpPr>
          <p:nvPr/>
        </p:nvSpPr>
        <p:spPr bwMode="auto">
          <a:xfrm>
            <a:off x="4430713" y="2840038"/>
            <a:ext cx="138112" cy="96837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87" y="61"/>
              </a:cxn>
              <a:cxn ang="0">
                <a:pos x="87" y="0"/>
              </a:cxn>
              <a:cxn ang="0">
                <a:pos x="80" y="0"/>
              </a:cxn>
              <a:cxn ang="0">
                <a:pos x="80" y="56"/>
              </a:cxn>
              <a:cxn ang="0">
                <a:pos x="0" y="56"/>
              </a:cxn>
              <a:cxn ang="0">
                <a:pos x="0" y="61"/>
              </a:cxn>
            </a:cxnLst>
            <a:rect l="0" t="0" r="r" b="b"/>
            <a:pathLst>
              <a:path w="87" h="61">
                <a:moveTo>
                  <a:pt x="0" y="61"/>
                </a:moveTo>
                <a:lnTo>
                  <a:pt x="87" y="61"/>
                </a:lnTo>
                <a:lnTo>
                  <a:pt x="87" y="0"/>
                </a:lnTo>
                <a:lnTo>
                  <a:pt x="80" y="0"/>
                </a:lnTo>
                <a:lnTo>
                  <a:pt x="80" y="56"/>
                </a:lnTo>
                <a:lnTo>
                  <a:pt x="0" y="56"/>
                </a:lnTo>
                <a:lnTo>
                  <a:pt x="0" y="61"/>
                </a:lnTo>
                <a:close/>
              </a:path>
            </a:pathLst>
          </a:custGeom>
          <a:solidFill>
            <a:srgbClr val="E0E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49" name="Freeform 81"/>
          <p:cNvSpPr>
            <a:spLocks/>
          </p:cNvSpPr>
          <p:nvPr/>
        </p:nvSpPr>
        <p:spPr bwMode="auto">
          <a:xfrm>
            <a:off x="4430713" y="2840038"/>
            <a:ext cx="127000" cy="889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80" y="56"/>
              </a:cxn>
              <a:cxn ang="0">
                <a:pos x="80" y="0"/>
              </a:cxn>
              <a:cxn ang="0">
                <a:pos x="71" y="0"/>
              </a:cxn>
              <a:cxn ang="0">
                <a:pos x="71" y="50"/>
              </a:cxn>
              <a:cxn ang="0">
                <a:pos x="0" y="50"/>
              </a:cxn>
              <a:cxn ang="0">
                <a:pos x="0" y="56"/>
              </a:cxn>
            </a:cxnLst>
            <a:rect l="0" t="0" r="r" b="b"/>
            <a:pathLst>
              <a:path w="80" h="56">
                <a:moveTo>
                  <a:pt x="0" y="56"/>
                </a:moveTo>
                <a:lnTo>
                  <a:pt x="80" y="56"/>
                </a:lnTo>
                <a:lnTo>
                  <a:pt x="80" y="0"/>
                </a:lnTo>
                <a:lnTo>
                  <a:pt x="71" y="0"/>
                </a:lnTo>
                <a:lnTo>
                  <a:pt x="71" y="50"/>
                </a:lnTo>
                <a:lnTo>
                  <a:pt x="0" y="50"/>
                </a:lnTo>
                <a:lnTo>
                  <a:pt x="0" y="56"/>
                </a:lnTo>
                <a:close/>
              </a:path>
            </a:pathLst>
          </a:custGeom>
          <a:solidFill>
            <a:srgbClr val="E4E4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50" name="Freeform 82"/>
          <p:cNvSpPr>
            <a:spLocks/>
          </p:cNvSpPr>
          <p:nvPr/>
        </p:nvSpPr>
        <p:spPr bwMode="auto">
          <a:xfrm>
            <a:off x="4430713" y="2840038"/>
            <a:ext cx="112712" cy="79375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71" y="50"/>
              </a:cxn>
              <a:cxn ang="0">
                <a:pos x="71" y="0"/>
              </a:cxn>
              <a:cxn ang="0">
                <a:pos x="62" y="0"/>
              </a:cxn>
              <a:cxn ang="0">
                <a:pos x="62" y="44"/>
              </a:cxn>
              <a:cxn ang="0">
                <a:pos x="0" y="44"/>
              </a:cxn>
              <a:cxn ang="0">
                <a:pos x="0" y="50"/>
              </a:cxn>
            </a:cxnLst>
            <a:rect l="0" t="0" r="r" b="b"/>
            <a:pathLst>
              <a:path w="71" h="50">
                <a:moveTo>
                  <a:pt x="0" y="50"/>
                </a:moveTo>
                <a:lnTo>
                  <a:pt x="71" y="50"/>
                </a:lnTo>
                <a:lnTo>
                  <a:pt x="71" y="0"/>
                </a:lnTo>
                <a:lnTo>
                  <a:pt x="62" y="0"/>
                </a:lnTo>
                <a:lnTo>
                  <a:pt x="62" y="44"/>
                </a:lnTo>
                <a:lnTo>
                  <a:pt x="0" y="44"/>
                </a:lnTo>
                <a:lnTo>
                  <a:pt x="0" y="50"/>
                </a:lnTo>
                <a:close/>
              </a:path>
            </a:pathLst>
          </a:custGeom>
          <a:solidFill>
            <a:srgbClr val="E8E8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51" name="Freeform 83"/>
          <p:cNvSpPr>
            <a:spLocks/>
          </p:cNvSpPr>
          <p:nvPr/>
        </p:nvSpPr>
        <p:spPr bwMode="auto">
          <a:xfrm>
            <a:off x="4430713" y="2840038"/>
            <a:ext cx="98425" cy="6985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2" y="44"/>
              </a:cxn>
              <a:cxn ang="0">
                <a:pos x="62" y="0"/>
              </a:cxn>
              <a:cxn ang="0">
                <a:pos x="53" y="0"/>
              </a:cxn>
              <a:cxn ang="0">
                <a:pos x="53" y="37"/>
              </a:cxn>
              <a:cxn ang="0">
                <a:pos x="0" y="37"/>
              </a:cxn>
              <a:cxn ang="0">
                <a:pos x="0" y="44"/>
              </a:cxn>
            </a:cxnLst>
            <a:rect l="0" t="0" r="r" b="b"/>
            <a:pathLst>
              <a:path w="62" h="44">
                <a:moveTo>
                  <a:pt x="0" y="44"/>
                </a:moveTo>
                <a:lnTo>
                  <a:pt x="62" y="44"/>
                </a:lnTo>
                <a:lnTo>
                  <a:pt x="62" y="0"/>
                </a:lnTo>
                <a:lnTo>
                  <a:pt x="53" y="0"/>
                </a:lnTo>
                <a:lnTo>
                  <a:pt x="53" y="37"/>
                </a:lnTo>
                <a:lnTo>
                  <a:pt x="0" y="37"/>
                </a:lnTo>
                <a:lnTo>
                  <a:pt x="0" y="44"/>
                </a:lnTo>
                <a:close/>
              </a:path>
            </a:pathLst>
          </a:custGeom>
          <a:solidFill>
            <a:srgbClr val="EBEB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52" name="Freeform 84"/>
          <p:cNvSpPr>
            <a:spLocks/>
          </p:cNvSpPr>
          <p:nvPr/>
        </p:nvSpPr>
        <p:spPr bwMode="auto">
          <a:xfrm>
            <a:off x="4430713" y="2840038"/>
            <a:ext cx="84137" cy="58737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53" y="37"/>
              </a:cxn>
              <a:cxn ang="0">
                <a:pos x="53" y="0"/>
              </a:cxn>
              <a:cxn ang="0">
                <a:pos x="44" y="0"/>
              </a:cxn>
              <a:cxn ang="0">
                <a:pos x="44" y="31"/>
              </a:cxn>
              <a:cxn ang="0">
                <a:pos x="0" y="31"/>
              </a:cxn>
              <a:cxn ang="0">
                <a:pos x="0" y="37"/>
              </a:cxn>
            </a:cxnLst>
            <a:rect l="0" t="0" r="r" b="b"/>
            <a:pathLst>
              <a:path w="53" h="37">
                <a:moveTo>
                  <a:pt x="0" y="37"/>
                </a:moveTo>
                <a:lnTo>
                  <a:pt x="53" y="37"/>
                </a:lnTo>
                <a:lnTo>
                  <a:pt x="53" y="0"/>
                </a:lnTo>
                <a:lnTo>
                  <a:pt x="44" y="0"/>
                </a:lnTo>
                <a:lnTo>
                  <a:pt x="44" y="31"/>
                </a:lnTo>
                <a:lnTo>
                  <a:pt x="0" y="31"/>
                </a:lnTo>
                <a:lnTo>
                  <a:pt x="0" y="37"/>
                </a:lnTo>
                <a:close/>
              </a:path>
            </a:pathLst>
          </a:custGeom>
          <a:solidFill>
            <a:srgbClr val="EFE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53" name="Freeform 85"/>
          <p:cNvSpPr>
            <a:spLocks/>
          </p:cNvSpPr>
          <p:nvPr/>
        </p:nvSpPr>
        <p:spPr bwMode="auto">
          <a:xfrm>
            <a:off x="4430713" y="2840038"/>
            <a:ext cx="69850" cy="4921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4" y="31"/>
              </a:cxn>
              <a:cxn ang="0">
                <a:pos x="44" y="0"/>
              </a:cxn>
              <a:cxn ang="0">
                <a:pos x="34" y="0"/>
              </a:cxn>
              <a:cxn ang="0">
                <a:pos x="34" y="25"/>
              </a:cxn>
              <a:cxn ang="0">
                <a:pos x="0" y="25"/>
              </a:cxn>
              <a:cxn ang="0">
                <a:pos x="0" y="31"/>
              </a:cxn>
            </a:cxnLst>
            <a:rect l="0" t="0" r="r" b="b"/>
            <a:pathLst>
              <a:path w="44" h="31">
                <a:moveTo>
                  <a:pt x="0" y="31"/>
                </a:moveTo>
                <a:lnTo>
                  <a:pt x="44" y="31"/>
                </a:lnTo>
                <a:lnTo>
                  <a:pt x="44" y="0"/>
                </a:lnTo>
                <a:lnTo>
                  <a:pt x="34" y="0"/>
                </a:lnTo>
                <a:lnTo>
                  <a:pt x="34" y="25"/>
                </a:lnTo>
                <a:lnTo>
                  <a:pt x="0" y="25"/>
                </a:lnTo>
                <a:lnTo>
                  <a:pt x="0" y="31"/>
                </a:lnTo>
                <a:close/>
              </a:path>
            </a:pathLst>
          </a:custGeom>
          <a:solidFill>
            <a:srgbClr val="F3F3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54" name="Freeform 86"/>
          <p:cNvSpPr>
            <a:spLocks/>
          </p:cNvSpPr>
          <p:nvPr/>
        </p:nvSpPr>
        <p:spPr bwMode="auto">
          <a:xfrm>
            <a:off x="4427538" y="2838450"/>
            <a:ext cx="57150" cy="41275"/>
          </a:xfrm>
          <a:custGeom>
            <a:avLst/>
            <a:gdLst/>
            <a:ahLst/>
            <a:cxnLst>
              <a:cxn ang="0">
                <a:pos x="2" y="26"/>
              </a:cxn>
              <a:cxn ang="0">
                <a:pos x="36" y="26"/>
              </a:cxn>
              <a:cxn ang="0">
                <a:pos x="36" y="1"/>
              </a:cxn>
              <a:cxn ang="0">
                <a:pos x="26" y="0"/>
              </a:cxn>
              <a:cxn ang="0">
                <a:pos x="26" y="18"/>
              </a:cxn>
              <a:cxn ang="0">
                <a:pos x="0" y="18"/>
              </a:cxn>
              <a:cxn ang="0">
                <a:pos x="2" y="26"/>
              </a:cxn>
            </a:cxnLst>
            <a:rect l="0" t="0" r="r" b="b"/>
            <a:pathLst>
              <a:path w="36" h="26">
                <a:moveTo>
                  <a:pt x="2" y="26"/>
                </a:moveTo>
                <a:lnTo>
                  <a:pt x="36" y="26"/>
                </a:lnTo>
                <a:lnTo>
                  <a:pt x="36" y="1"/>
                </a:lnTo>
                <a:lnTo>
                  <a:pt x="26" y="0"/>
                </a:lnTo>
                <a:lnTo>
                  <a:pt x="26" y="18"/>
                </a:lnTo>
                <a:lnTo>
                  <a:pt x="0" y="18"/>
                </a:lnTo>
                <a:lnTo>
                  <a:pt x="2" y="26"/>
                </a:lnTo>
                <a:close/>
              </a:path>
            </a:pathLst>
          </a:custGeom>
          <a:solidFill>
            <a:srgbClr val="F7F7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55" name="Freeform 87"/>
          <p:cNvSpPr>
            <a:spLocks/>
          </p:cNvSpPr>
          <p:nvPr/>
        </p:nvSpPr>
        <p:spPr bwMode="auto">
          <a:xfrm>
            <a:off x="4427538" y="2838450"/>
            <a:ext cx="41275" cy="285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6" y="18"/>
              </a:cxn>
              <a:cxn ang="0">
                <a:pos x="26" y="0"/>
              </a:cxn>
              <a:cxn ang="0">
                <a:pos x="14" y="1"/>
              </a:cxn>
              <a:cxn ang="0">
                <a:pos x="14" y="10"/>
              </a:cxn>
              <a:cxn ang="0">
                <a:pos x="2" y="10"/>
              </a:cxn>
              <a:cxn ang="0">
                <a:pos x="0" y="18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26" y="18"/>
                </a:lnTo>
                <a:lnTo>
                  <a:pt x="26" y="0"/>
                </a:lnTo>
                <a:lnTo>
                  <a:pt x="14" y="1"/>
                </a:lnTo>
                <a:lnTo>
                  <a:pt x="14" y="10"/>
                </a:lnTo>
                <a:lnTo>
                  <a:pt x="2" y="10"/>
                </a:lnTo>
                <a:lnTo>
                  <a:pt x="0" y="18"/>
                </a:lnTo>
                <a:close/>
              </a:path>
            </a:pathLst>
          </a:custGeom>
          <a:solidFill>
            <a:srgbClr val="FAFA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56" name="Freeform 88"/>
          <p:cNvSpPr>
            <a:spLocks/>
          </p:cNvSpPr>
          <p:nvPr/>
        </p:nvSpPr>
        <p:spPr bwMode="auto">
          <a:xfrm>
            <a:off x="4427538" y="2838450"/>
            <a:ext cx="22225" cy="15875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14" y="10"/>
              </a:cxn>
              <a:cxn ang="0">
                <a:pos x="14" y="1"/>
              </a:cxn>
              <a:cxn ang="0">
                <a:pos x="2" y="0"/>
              </a:cxn>
              <a:cxn ang="0">
                <a:pos x="2" y="1"/>
              </a:cxn>
              <a:cxn ang="0">
                <a:pos x="0" y="1"/>
              </a:cxn>
              <a:cxn ang="0">
                <a:pos x="2" y="10"/>
              </a:cxn>
            </a:cxnLst>
            <a:rect l="0" t="0" r="r" b="b"/>
            <a:pathLst>
              <a:path w="14" h="10">
                <a:moveTo>
                  <a:pt x="2" y="10"/>
                </a:moveTo>
                <a:lnTo>
                  <a:pt x="14" y="10"/>
                </a:lnTo>
                <a:lnTo>
                  <a:pt x="14" y="1"/>
                </a:lnTo>
                <a:lnTo>
                  <a:pt x="2" y="0"/>
                </a:lnTo>
                <a:lnTo>
                  <a:pt x="2" y="1"/>
                </a:lnTo>
                <a:lnTo>
                  <a:pt x="0" y="1"/>
                </a:lnTo>
                <a:lnTo>
                  <a:pt x="2" y="10"/>
                </a:lnTo>
                <a:close/>
              </a:path>
            </a:pathLst>
          </a:custGeom>
          <a:solidFill>
            <a:srgbClr val="FEFE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57" name="Freeform 89"/>
          <p:cNvSpPr>
            <a:spLocks/>
          </p:cNvSpPr>
          <p:nvPr/>
        </p:nvSpPr>
        <p:spPr bwMode="auto">
          <a:xfrm>
            <a:off x="4427538" y="2838450"/>
            <a:ext cx="3175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2" y="1"/>
              </a:cxn>
              <a:cxn ang="0">
                <a:pos x="2" y="1"/>
              </a:cxn>
              <a:cxn ang="0">
                <a:pos x="2" y="1"/>
              </a:cxn>
              <a:cxn ang="0">
                <a:pos x="0" y="1"/>
              </a:cxn>
            </a:cxnLst>
            <a:rect l="0" t="0" r="r" b="b"/>
            <a:pathLst>
              <a:path w="2" h="1">
                <a:moveTo>
                  <a:pt x="0" y="1"/>
                </a:move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58" name="Freeform 90"/>
          <p:cNvSpPr>
            <a:spLocks/>
          </p:cNvSpPr>
          <p:nvPr/>
        </p:nvSpPr>
        <p:spPr bwMode="auto">
          <a:xfrm>
            <a:off x="4408488" y="2820988"/>
            <a:ext cx="365125" cy="271462"/>
          </a:xfrm>
          <a:custGeom>
            <a:avLst/>
            <a:gdLst/>
            <a:ahLst/>
            <a:cxnLst>
              <a:cxn ang="0">
                <a:pos x="230" y="0"/>
              </a:cxn>
              <a:cxn ang="0">
                <a:pos x="0" y="0"/>
              </a:cxn>
              <a:cxn ang="0">
                <a:pos x="0" y="171"/>
              </a:cxn>
              <a:cxn ang="0">
                <a:pos x="4" y="171"/>
              </a:cxn>
              <a:cxn ang="0">
                <a:pos x="4" y="2"/>
              </a:cxn>
              <a:cxn ang="0">
                <a:pos x="230" y="2"/>
              </a:cxn>
              <a:cxn ang="0">
                <a:pos x="230" y="0"/>
              </a:cxn>
            </a:cxnLst>
            <a:rect l="0" t="0" r="r" b="b"/>
            <a:pathLst>
              <a:path w="230" h="171">
                <a:moveTo>
                  <a:pt x="230" y="0"/>
                </a:moveTo>
                <a:lnTo>
                  <a:pt x="0" y="0"/>
                </a:lnTo>
                <a:lnTo>
                  <a:pt x="0" y="171"/>
                </a:lnTo>
                <a:lnTo>
                  <a:pt x="4" y="171"/>
                </a:lnTo>
                <a:lnTo>
                  <a:pt x="4" y="2"/>
                </a:lnTo>
                <a:lnTo>
                  <a:pt x="230" y="2"/>
                </a:lnTo>
                <a:lnTo>
                  <a:pt x="230" y="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59" name="Freeform 91"/>
          <p:cNvSpPr>
            <a:spLocks/>
          </p:cNvSpPr>
          <p:nvPr/>
        </p:nvSpPr>
        <p:spPr bwMode="auto">
          <a:xfrm>
            <a:off x="4414838" y="2824163"/>
            <a:ext cx="358775" cy="268287"/>
          </a:xfrm>
          <a:custGeom>
            <a:avLst/>
            <a:gdLst/>
            <a:ahLst/>
            <a:cxnLst>
              <a:cxn ang="0">
                <a:pos x="226" y="0"/>
              </a:cxn>
              <a:cxn ang="0">
                <a:pos x="0" y="0"/>
              </a:cxn>
              <a:cxn ang="0">
                <a:pos x="0" y="169"/>
              </a:cxn>
              <a:cxn ang="0">
                <a:pos x="5" y="169"/>
              </a:cxn>
              <a:cxn ang="0">
                <a:pos x="5" y="4"/>
              </a:cxn>
              <a:cxn ang="0">
                <a:pos x="226" y="4"/>
              </a:cxn>
              <a:cxn ang="0">
                <a:pos x="226" y="0"/>
              </a:cxn>
            </a:cxnLst>
            <a:rect l="0" t="0" r="r" b="b"/>
            <a:pathLst>
              <a:path w="226" h="169">
                <a:moveTo>
                  <a:pt x="226" y="0"/>
                </a:moveTo>
                <a:lnTo>
                  <a:pt x="0" y="0"/>
                </a:lnTo>
                <a:lnTo>
                  <a:pt x="0" y="169"/>
                </a:lnTo>
                <a:lnTo>
                  <a:pt x="5" y="169"/>
                </a:lnTo>
                <a:lnTo>
                  <a:pt x="5" y="4"/>
                </a:lnTo>
                <a:lnTo>
                  <a:pt x="226" y="4"/>
                </a:lnTo>
                <a:lnTo>
                  <a:pt x="226" y="0"/>
                </a:lnTo>
                <a:close/>
              </a:path>
            </a:pathLst>
          </a:custGeom>
          <a:solidFill>
            <a:srgbClr val="9D9D9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60" name="Freeform 92"/>
          <p:cNvSpPr>
            <a:spLocks/>
          </p:cNvSpPr>
          <p:nvPr/>
        </p:nvSpPr>
        <p:spPr bwMode="auto">
          <a:xfrm>
            <a:off x="4422775" y="2830513"/>
            <a:ext cx="350838" cy="261937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0" y="0"/>
              </a:cxn>
              <a:cxn ang="0">
                <a:pos x="0" y="165"/>
              </a:cxn>
              <a:cxn ang="0">
                <a:pos x="5" y="165"/>
              </a:cxn>
              <a:cxn ang="0">
                <a:pos x="5" y="4"/>
              </a:cxn>
              <a:cxn ang="0">
                <a:pos x="221" y="4"/>
              </a:cxn>
              <a:cxn ang="0">
                <a:pos x="221" y="0"/>
              </a:cxn>
            </a:cxnLst>
            <a:rect l="0" t="0" r="r" b="b"/>
            <a:pathLst>
              <a:path w="221" h="165">
                <a:moveTo>
                  <a:pt x="221" y="0"/>
                </a:moveTo>
                <a:lnTo>
                  <a:pt x="0" y="0"/>
                </a:lnTo>
                <a:lnTo>
                  <a:pt x="0" y="165"/>
                </a:lnTo>
                <a:lnTo>
                  <a:pt x="5" y="165"/>
                </a:lnTo>
                <a:lnTo>
                  <a:pt x="5" y="4"/>
                </a:lnTo>
                <a:lnTo>
                  <a:pt x="221" y="4"/>
                </a:lnTo>
                <a:lnTo>
                  <a:pt x="221" y="0"/>
                </a:lnTo>
                <a:close/>
              </a:path>
            </a:pathLst>
          </a:custGeom>
          <a:solidFill>
            <a:srgbClr val="A0A0A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61" name="Freeform 93"/>
          <p:cNvSpPr>
            <a:spLocks/>
          </p:cNvSpPr>
          <p:nvPr/>
        </p:nvSpPr>
        <p:spPr bwMode="auto">
          <a:xfrm>
            <a:off x="4430713" y="2836863"/>
            <a:ext cx="342900" cy="255587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0" y="0"/>
              </a:cxn>
              <a:cxn ang="0">
                <a:pos x="0" y="161"/>
              </a:cxn>
              <a:cxn ang="0">
                <a:pos x="5" y="161"/>
              </a:cxn>
              <a:cxn ang="0">
                <a:pos x="5" y="4"/>
              </a:cxn>
              <a:cxn ang="0">
                <a:pos x="216" y="4"/>
              </a:cxn>
              <a:cxn ang="0">
                <a:pos x="216" y="0"/>
              </a:cxn>
            </a:cxnLst>
            <a:rect l="0" t="0" r="r" b="b"/>
            <a:pathLst>
              <a:path w="216" h="161">
                <a:moveTo>
                  <a:pt x="216" y="0"/>
                </a:moveTo>
                <a:lnTo>
                  <a:pt x="0" y="0"/>
                </a:lnTo>
                <a:lnTo>
                  <a:pt x="0" y="161"/>
                </a:lnTo>
                <a:lnTo>
                  <a:pt x="5" y="161"/>
                </a:lnTo>
                <a:lnTo>
                  <a:pt x="5" y="4"/>
                </a:lnTo>
                <a:lnTo>
                  <a:pt x="216" y="4"/>
                </a:lnTo>
                <a:lnTo>
                  <a:pt x="216" y="0"/>
                </a:lnTo>
                <a:close/>
              </a:path>
            </a:pathLst>
          </a:custGeom>
          <a:solidFill>
            <a:srgbClr val="A3A3A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62" name="Freeform 94"/>
          <p:cNvSpPr>
            <a:spLocks/>
          </p:cNvSpPr>
          <p:nvPr/>
        </p:nvSpPr>
        <p:spPr bwMode="auto">
          <a:xfrm>
            <a:off x="4438650" y="2843213"/>
            <a:ext cx="334963" cy="249237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0" y="0"/>
              </a:cxn>
              <a:cxn ang="0">
                <a:pos x="0" y="157"/>
              </a:cxn>
              <a:cxn ang="0">
                <a:pos x="5" y="157"/>
              </a:cxn>
              <a:cxn ang="0">
                <a:pos x="5" y="4"/>
              </a:cxn>
              <a:cxn ang="0">
                <a:pos x="211" y="4"/>
              </a:cxn>
              <a:cxn ang="0">
                <a:pos x="211" y="0"/>
              </a:cxn>
            </a:cxnLst>
            <a:rect l="0" t="0" r="r" b="b"/>
            <a:pathLst>
              <a:path w="211" h="157">
                <a:moveTo>
                  <a:pt x="211" y="0"/>
                </a:moveTo>
                <a:lnTo>
                  <a:pt x="0" y="0"/>
                </a:lnTo>
                <a:lnTo>
                  <a:pt x="0" y="157"/>
                </a:lnTo>
                <a:lnTo>
                  <a:pt x="5" y="157"/>
                </a:lnTo>
                <a:lnTo>
                  <a:pt x="5" y="4"/>
                </a:lnTo>
                <a:lnTo>
                  <a:pt x="211" y="4"/>
                </a:lnTo>
                <a:lnTo>
                  <a:pt x="211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63" name="Freeform 95"/>
          <p:cNvSpPr>
            <a:spLocks/>
          </p:cNvSpPr>
          <p:nvPr/>
        </p:nvSpPr>
        <p:spPr bwMode="auto">
          <a:xfrm>
            <a:off x="4446588" y="2849563"/>
            <a:ext cx="327025" cy="242887"/>
          </a:xfrm>
          <a:custGeom>
            <a:avLst/>
            <a:gdLst/>
            <a:ahLst/>
            <a:cxnLst>
              <a:cxn ang="0">
                <a:pos x="206" y="0"/>
              </a:cxn>
              <a:cxn ang="0">
                <a:pos x="0" y="0"/>
              </a:cxn>
              <a:cxn ang="0">
                <a:pos x="0" y="153"/>
              </a:cxn>
              <a:cxn ang="0">
                <a:pos x="5" y="153"/>
              </a:cxn>
              <a:cxn ang="0">
                <a:pos x="5" y="3"/>
              </a:cxn>
              <a:cxn ang="0">
                <a:pos x="206" y="3"/>
              </a:cxn>
              <a:cxn ang="0">
                <a:pos x="206" y="0"/>
              </a:cxn>
            </a:cxnLst>
            <a:rect l="0" t="0" r="r" b="b"/>
            <a:pathLst>
              <a:path w="206" h="153">
                <a:moveTo>
                  <a:pt x="206" y="0"/>
                </a:moveTo>
                <a:lnTo>
                  <a:pt x="0" y="0"/>
                </a:lnTo>
                <a:lnTo>
                  <a:pt x="0" y="153"/>
                </a:lnTo>
                <a:lnTo>
                  <a:pt x="5" y="153"/>
                </a:lnTo>
                <a:lnTo>
                  <a:pt x="5" y="3"/>
                </a:lnTo>
                <a:lnTo>
                  <a:pt x="206" y="3"/>
                </a:lnTo>
                <a:lnTo>
                  <a:pt x="206" y="0"/>
                </a:lnTo>
                <a:close/>
              </a:path>
            </a:pathLst>
          </a:custGeom>
          <a:solidFill>
            <a:srgbClr val="A9A9A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64" name="Freeform 96"/>
          <p:cNvSpPr>
            <a:spLocks/>
          </p:cNvSpPr>
          <p:nvPr/>
        </p:nvSpPr>
        <p:spPr bwMode="auto">
          <a:xfrm>
            <a:off x="4454525" y="2854325"/>
            <a:ext cx="319088" cy="2381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0" y="0"/>
              </a:cxn>
              <a:cxn ang="0">
                <a:pos x="0" y="150"/>
              </a:cxn>
              <a:cxn ang="0">
                <a:pos x="5" y="150"/>
              </a:cxn>
              <a:cxn ang="0">
                <a:pos x="5" y="4"/>
              </a:cxn>
              <a:cxn ang="0">
                <a:pos x="201" y="4"/>
              </a:cxn>
              <a:cxn ang="0">
                <a:pos x="201" y="0"/>
              </a:cxn>
            </a:cxnLst>
            <a:rect l="0" t="0" r="r" b="b"/>
            <a:pathLst>
              <a:path w="201" h="150">
                <a:moveTo>
                  <a:pt x="201" y="0"/>
                </a:moveTo>
                <a:lnTo>
                  <a:pt x="0" y="0"/>
                </a:lnTo>
                <a:lnTo>
                  <a:pt x="0" y="150"/>
                </a:lnTo>
                <a:lnTo>
                  <a:pt x="5" y="150"/>
                </a:lnTo>
                <a:lnTo>
                  <a:pt x="5" y="4"/>
                </a:lnTo>
                <a:lnTo>
                  <a:pt x="201" y="4"/>
                </a:lnTo>
                <a:lnTo>
                  <a:pt x="201" y="0"/>
                </a:lnTo>
                <a:close/>
              </a:path>
            </a:pathLst>
          </a:custGeom>
          <a:solidFill>
            <a:srgbClr val="ACACA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65" name="Freeform 97"/>
          <p:cNvSpPr>
            <a:spLocks/>
          </p:cNvSpPr>
          <p:nvPr/>
        </p:nvSpPr>
        <p:spPr bwMode="auto">
          <a:xfrm>
            <a:off x="4462463" y="2860675"/>
            <a:ext cx="311150" cy="231775"/>
          </a:xfrm>
          <a:custGeom>
            <a:avLst/>
            <a:gdLst/>
            <a:ahLst/>
            <a:cxnLst>
              <a:cxn ang="0">
                <a:pos x="196" y="0"/>
              </a:cxn>
              <a:cxn ang="0">
                <a:pos x="0" y="0"/>
              </a:cxn>
              <a:cxn ang="0">
                <a:pos x="0" y="146"/>
              </a:cxn>
              <a:cxn ang="0">
                <a:pos x="5" y="146"/>
              </a:cxn>
              <a:cxn ang="0">
                <a:pos x="5" y="4"/>
              </a:cxn>
              <a:cxn ang="0">
                <a:pos x="196" y="4"/>
              </a:cxn>
              <a:cxn ang="0">
                <a:pos x="196" y="0"/>
              </a:cxn>
            </a:cxnLst>
            <a:rect l="0" t="0" r="r" b="b"/>
            <a:pathLst>
              <a:path w="196" h="146">
                <a:moveTo>
                  <a:pt x="196" y="0"/>
                </a:moveTo>
                <a:lnTo>
                  <a:pt x="0" y="0"/>
                </a:lnTo>
                <a:lnTo>
                  <a:pt x="0" y="146"/>
                </a:lnTo>
                <a:lnTo>
                  <a:pt x="5" y="146"/>
                </a:lnTo>
                <a:lnTo>
                  <a:pt x="5" y="4"/>
                </a:lnTo>
                <a:lnTo>
                  <a:pt x="196" y="4"/>
                </a:lnTo>
                <a:lnTo>
                  <a:pt x="196" y="0"/>
                </a:lnTo>
                <a:close/>
              </a:path>
            </a:pathLst>
          </a:custGeom>
          <a:solidFill>
            <a:srgbClr val="AEAEA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66" name="Freeform 98"/>
          <p:cNvSpPr>
            <a:spLocks/>
          </p:cNvSpPr>
          <p:nvPr/>
        </p:nvSpPr>
        <p:spPr bwMode="auto">
          <a:xfrm>
            <a:off x="4470400" y="2867025"/>
            <a:ext cx="303213" cy="225425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0" y="0"/>
              </a:cxn>
              <a:cxn ang="0">
                <a:pos x="0" y="142"/>
              </a:cxn>
              <a:cxn ang="0">
                <a:pos x="5" y="142"/>
              </a:cxn>
              <a:cxn ang="0">
                <a:pos x="5" y="4"/>
              </a:cxn>
              <a:cxn ang="0">
                <a:pos x="191" y="4"/>
              </a:cxn>
              <a:cxn ang="0">
                <a:pos x="191" y="0"/>
              </a:cxn>
            </a:cxnLst>
            <a:rect l="0" t="0" r="r" b="b"/>
            <a:pathLst>
              <a:path w="191" h="142">
                <a:moveTo>
                  <a:pt x="191" y="0"/>
                </a:moveTo>
                <a:lnTo>
                  <a:pt x="0" y="0"/>
                </a:lnTo>
                <a:lnTo>
                  <a:pt x="0" y="142"/>
                </a:lnTo>
                <a:lnTo>
                  <a:pt x="5" y="142"/>
                </a:lnTo>
                <a:lnTo>
                  <a:pt x="5" y="4"/>
                </a:lnTo>
                <a:lnTo>
                  <a:pt x="191" y="4"/>
                </a:lnTo>
                <a:lnTo>
                  <a:pt x="191" y="0"/>
                </a:lnTo>
                <a:close/>
              </a:path>
            </a:pathLst>
          </a:custGeom>
          <a:solidFill>
            <a:srgbClr val="B1B1B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67" name="Freeform 99"/>
          <p:cNvSpPr>
            <a:spLocks/>
          </p:cNvSpPr>
          <p:nvPr/>
        </p:nvSpPr>
        <p:spPr bwMode="auto">
          <a:xfrm>
            <a:off x="4478338" y="2873375"/>
            <a:ext cx="295275" cy="219075"/>
          </a:xfrm>
          <a:custGeom>
            <a:avLst/>
            <a:gdLst/>
            <a:ahLst/>
            <a:cxnLst>
              <a:cxn ang="0">
                <a:pos x="186" y="0"/>
              </a:cxn>
              <a:cxn ang="0">
                <a:pos x="0" y="0"/>
              </a:cxn>
              <a:cxn ang="0">
                <a:pos x="0" y="138"/>
              </a:cxn>
              <a:cxn ang="0">
                <a:pos x="5" y="138"/>
              </a:cxn>
              <a:cxn ang="0">
                <a:pos x="5" y="4"/>
              </a:cxn>
              <a:cxn ang="0">
                <a:pos x="186" y="4"/>
              </a:cxn>
              <a:cxn ang="0">
                <a:pos x="186" y="0"/>
              </a:cxn>
            </a:cxnLst>
            <a:rect l="0" t="0" r="r" b="b"/>
            <a:pathLst>
              <a:path w="186" h="138">
                <a:moveTo>
                  <a:pt x="186" y="0"/>
                </a:moveTo>
                <a:lnTo>
                  <a:pt x="0" y="0"/>
                </a:lnTo>
                <a:lnTo>
                  <a:pt x="0" y="138"/>
                </a:lnTo>
                <a:lnTo>
                  <a:pt x="5" y="138"/>
                </a:lnTo>
                <a:lnTo>
                  <a:pt x="5" y="4"/>
                </a:lnTo>
                <a:lnTo>
                  <a:pt x="186" y="4"/>
                </a:lnTo>
                <a:lnTo>
                  <a:pt x="186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68" name="Freeform 100"/>
          <p:cNvSpPr>
            <a:spLocks/>
          </p:cNvSpPr>
          <p:nvPr/>
        </p:nvSpPr>
        <p:spPr bwMode="auto">
          <a:xfrm>
            <a:off x="4486275" y="2879725"/>
            <a:ext cx="287338" cy="2127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0" y="0"/>
              </a:cxn>
              <a:cxn ang="0">
                <a:pos x="0" y="134"/>
              </a:cxn>
              <a:cxn ang="0">
                <a:pos x="7" y="134"/>
              </a:cxn>
              <a:cxn ang="0">
                <a:pos x="7" y="3"/>
              </a:cxn>
              <a:cxn ang="0">
                <a:pos x="181" y="3"/>
              </a:cxn>
              <a:cxn ang="0">
                <a:pos x="181" y="0"/>
              </a:cxn>
            </a:cxnLst>
            <a:rect l="0" t="0" r="r" b="b"/>
            <a:pathLst>
              <a:path w="181" h="134">
                <a:moveTo>
                  <a:pt x="181" y="0"/>
                </a:moveTo>
                <a:lnTo>
                  <a:pt x="0" y="0"/>
                </a:lnTo>
                <a:lnTo>
                  <a:pt x="0" y="134"/>
                </a:lnTo>
                <a:lnTo>
                  <a:pt x="7" y="134"/>
                </a:lnTo>
                <a:lnTo>
                  <a:pt x="7" y="3"/>
                </a:lnTo>
                <a:lnTo>
                  <a:pt x="181" y="3"/>
                </a:lnTo>
                <a:lnTo>
                  <a:pt x="181" y="0"/>
                </a:lnTo>
                <a:close/>
              </a:path>
            </a:pathLst>
          </a:custGeom>
          <a:solidFill>
            <a:srgbClr val="B5B5B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69" name="Freeform 101"/>
          <p:cNvSpPr>
            <a:spLocks/>
          </p:cNvSpPr>
          <p:nvPr/>
        </p:nvSpPr>
        <p:spPr bwMode="auto">
          <a:xfrm>
            <a:off x="4497388" y="2884488"/>
            <a:ext cx="276225" cy="207962"/>
          </a:xfrm>
          <a:custGeom>
            <a:avLst/>
            <a:gdLst/>
            <a:ahLst/>
            <a:cxnLst>
              <a:cxn ang="0">
                <a:pos x="174" y="0"/>
              </a:cxn>
              <a:cxn ang="0">
                <a:pos x="0" y="0"/>
              </a:cxn>
              <a:cxn ang="0">
                <a:pos x="0" y="131"/>
              </a:cxn>
              <a:cxn ang="0">
                <a:pos x="5" y="131"/>
              </a:cxn>
              <a:cxn ang="0">
                <a:pos x="5" y="4"/>
              </a:cxn>
              <a:cxn ang="0">
                <a:pos x="174" y="4"/>
              </a:cxn>
              <a:cxn ang="0">
                <a:pos x="174" y="0"/>
              </a:cxn>
            </a:cxnLst>
            <a:rect l="0" t="0" r="r" b="b"/>
            <a:pathLst>
              <a:path w="174" h="131">
                <a:moveTo>
                  <a:pt x="174" y="0"/>
                </a:moveTo>
                <a:lnTo>
                  <a:pt x="0" y="0"/>
                </a:lnTo>
                <a:lnTo>
                  <a:pt x="0" y="131"/>
                </a:lnTo>
                <a:lnTo>
                  <a:pt x="5" y="131"/>
                </a:lnTo>
                <a:lnTo>
                  <a:pt x="5" y="4"/>
                </a:lnTo>
                <a:lnTo>
                  <a:pt x="174" y="4"/>
                </a:lnTo>
                <a:lnTo>
                  <a:pt x="174" y="0"/>
                </a:lnTo>
                <a:close/>
              </a:path>
            </a:pathLst>
          </a:custGeom>
          <a:solidFill>
            <a:srgbClr val="B8B8B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70" name="Freeform 102"/>
          <p:cNvSpPr>
            <a:spLocks/>
          </p:cNvSpPr>
          <p:nvPr/>
        </p:nvSpPr>
        <p:spPr bwMode="auto">
          <a:xfrm>
            <a:off x="4505325" y="2890838"/>
            <a:ext cx="268288" cy="201612"/>
          </a:xfrm>
          <a:custGeom>
            <a:avLst/>
            <a:gdLst/>
            <a:ahLst/>
            <a:cxnLst>
              <a:cxn ang="0">
                <a:pos x="169" y="0"/>
              </a:cxn>
              <a:cxn ang="0">
                <a:pos x="0" y="0"/>
              </a:cxn>
              <a:cxn ang="0">
                <a:pos x="0" y="127"/>
              </a:cxn>
              <a:cxn ang="0">
                <a:pos x="6" y="127"/>
              </a:cxn>
              <a:cxn ang="0">
                <a:pos x="6" y="5"/>
              </a:cxn>
              <a:cxn ang="0">
                <a:pos x="169" y="5"/>
              </a:cxn>
              <a:cxn ang="0">
                <a:pos x="169" y="0"/>
              </a:cxn>
            </a:cxnLst>
            <a:rect l="0" t="0" r="r" b="b"/>
            <a:pathLst>
              <a:path w="169" h="127">
                <a:moveTo>
                  <a:pt x="169" y="0"/>
                </a:moveTo>
                <a:lnTo>
                  <a:pt x="0" y="0"/>
                </a:lnTo>
                <a:lnTo>
                  <a:pt x="0" y="127"/>
                </a:lnTo>
                <a:lnTo>
                  <a:pt x="6" y="127"/>
                </a:lnTo>
                <a:lnTo>
                  <a:pt x="6" y="5"/>
                </a:lnTo>
                <a:lnTo>
                  <a:pt x="169" y="5"/>
                </a:lnTo>
                <a:lnTo>
                  <a:pt x="169" y="0"/>
                </a:lnTo>
                <a:close/>
              </a:path>
            </a:pathLst>
          </a:custGeom>
          <a:solidFill>
            <a:srgbClr val="BABAB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71" name="Freeform 103"/>
          <p:cNvSpPr>
            <a:spLocks/>
          </p:cNvSpPr>
          <p:nvPr/>
        </p:nvSpPr>
        <p:spPr bwMode="auto">
          <a:xfrm>
            <a:off x="4514850" y="2898775"/>
            <a:ext cx="258763" cy="193675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0" y="0"/>
              </a:cxn>
              <a:cxn ang="0">
                <a:pos x="0" y="122"/>
              </a:cxn>
              <a:cxn ang="0">
                <a:pos x="5" y="122"/>
              </a:cxn>
              <a:cxn ang="0">
                <a:pos x="5" y="4"/>
              </a:cxn>
              <a:cxn ang="0">
                <a:pos x="163" y="4"/>
              </a:cxn>
              <a:cxn ang="0">
                <a:pos x="163" y="0"/>
              </a:cxn>
            </a:cxnLst>
            <a:rect l="0" t="0" r="r" b="b"/>
            <a:pathLst>
              <a:path w="163" h="122">
                <a:moveTo>
                  <a:pt x="163" y="0"/>
                </a:moveTo>
                <a:lnTo>
                  <a:pt x="0" y="0"/>
                </a:lnTo>
                <a:lnTo>
                  <a:pt x="0" y="122"/>
                </a:lnTo>
                <a:lnTo>
                  <a:pt x="5" y="122"/>
                </a:lnTo>
                <a:lnTo>
                  <a:pt x="5" y="4"/>
                </a:lnTo>
                <a:lnTo>
                  <a:pt x="163" y="4"/>
                </a:lnTo>
                <a:lnTo>
                  <a:pt x="163" y="0"/>
                </a:lnTo>
                <a:close/>
              </a:path>
            </a:pathLst>
          </a:custGeom>
          <a:solidFill>
            <a:srgbClr val="BDBDB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72" name="Freeform 104"/>
          <p:cNvSpPr>
            <a:spLocks/>
          </p:cNvSpPr>
          <p:nvPr/>
        </p:nvSpPr>
        <p:spPr bwMode="auto">
          <a:xfrm>
            <a:off x="4522788" y="2905125"/>
            <a:ext cx="250825" cy="187325"/>
          </a:xfrm>
          <a:custGeom>
            <a:avLst/>
            <a:gdLst/>
            <a:ahLst/>
            <a:cxnLst>
              <a:cxn ang="0">
                <a:pos x="158" y="0"/>
              </a:cxn>
              <a:cxn ang="0">
                <a:pos x="0" y="0"/>
              </a:cxn>
              <a:cxn ang="0">
                <a:pos x="0" y="118"/>
              </a:cxn>
              <a:cxn ang="0">
                <a:pos x="6" y="118"/>
              </a:cxn>
              <a:cxn ang="0">
                <a:pos x="6" y="5"/>
              </a:cxn>
              <a:cxn ang="0">
                <a:pos x="158" y="5"/>
              </a:cxn>
              <a:cxn ang="0">
                <a:pos x="158" y="0"/>
              </a:cxn>
            </a:cxnLst>
            <a:rect l="0" t="0" r="r" b="b"/>
            <a:pathLst>
              <a:path w="158" h="118">
                <a:moveTo>
                  <a:pt x="158" y="0"/>
                </a:moveTo>
                <a:lnTo>
                  <a:pt x="0" y="0"/>
                </a:lnTo>
                <a:lnTo>
                  <a:pt x="0" y="118"/>
                </a:lnTo>
                <a:lnTo>
                  <a:pt x="6" y="118"/>
                </a:lnTo>
                <a:lnTo>
                  <a:pt x="6" y="5"/>
                </a:lnTo>
                <a:lnTo>
                  <a:pt x="158" y="5"/>
                </a:lnTo>
                <a:lnTo>
                  <a:pt x="158" y="0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73" name="Freeform 105"/>
          <p:cNvSpPr>
            <a:spLocks/>
          </p:cNvSpPr>
          <p:nvPr/>
        </p:nvSpPr>
        <p:spPr bwMode="auto">
          <a:xfrm>
            <a:off x="4532313" y="2913063"/>
            <a:ext cx="241300" cy="179387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0" y="0"/>
              </a:cxn>
              <a:cxn ang="0">
                <a:pos x="0" y="113"/>
              </a:cxn>
              <a:cxn ang="0">
                <a:pos x="7" y="113"/>
              </a:cxn>
              <a:cxn ang="0">
                <a:pos x="7" y="5"/>
              </a:cxn>
              <a:cxn ang="0">
                <a:pos x="152" y="5"/>
              </a:cxn>
              <a:cxn ang="0">
                <a:pos x="152" y="0"/>
              </a:cxn>
            </a:cxnLst>
            <a:rect l="0" t="0" r="r" b="b"/>
            <a:pathLst>
              <a:path w="152" h="113">
                <a:moveTo>
                  <a:pt x="152" y="0"/>
                </a:moveTo>
                <a:lnTo>
                  <a:pt x="0" y="0"/>
                </a:lnTo>
                <a:lnTo>
                  <a:pt x="0" y="113"/>
                </a:lnTo>
                <a:lnTo>
                  <a:pt x="7" y="113"/>
                </a:lnTo>
                <a:lnTo>
                  <a:pt x="7" y="5"/>
                </a:lnTo>
                <a:lnTo>
                  <a:pt x="152" y="5"/>
                </a:lnTo>
                <a:lnTo>
                  <a:pt x="152" y="0"/>
                </a:lnTo>
                <a:close/>
              </a:path>
            </a:pathLst>
          </a:custGeom>
          <a:solidFill>
            <a:srgbClr val="C1C1C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74" name="Freeform 106"/>
          <p:cNvSpPr>
            <a:spLocks/>
          </p:cNvSpPr>
          <p:nvPr/>
        </p:nvSpPr>
        <p:spPr bwMode="auto">
          <a:xfrm>
            <a:off x="4543425" y="2921000"/>
            <a:ext cx="230188" cy="171450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0" y="0"/>
              </a:cxn>
              <a:cxn ang="0">
                <a:pos x="0" y="108"/>
              </a:cxn>
              <a:cxn ang="0">
                <a:pos x="7" y="108"/>
              </a:cxn>
              <a:cxn ang="0">
                <a:pos x="7" y="5"/>
              </a:cxn>
              <a:cxn ang="0">
                <a:pos x="145" y="5"/>
              </a:cxn>
              <a:cxn ang="0">
                <a:pos x="145" y="0"/>
              </a:cxn>
            </a:cxnLst>
            <a:rect l="0" t="0" r="r" b="b"/>
            <a:pathLst>
              <a:path w="145" h="108">
                <a:moveTo>
                  <a:pt x="145" y="0"/>
                </a:moveTo>
                <a:lnTo>
                  <a:pt x="0" y="0"/>
                </a:lnTo>
                <a:lnTo>
                  <a:pt x="0" y="108"/>
                </a:lnTo>
                <a:lnTo>
                  <a:pt x="7" y="108"/>
                </a:lnTo>
                <a:lnTo>
                  <a:pt x="7" y="5"/>
                </a:lnTo>
                <a:lnTo>
                  <a:pt x="145" y="5"/>
                </a:lnTo>
                <a:lnTo>
                  <a:pt x="145" y="0"/>
                </a:lnTo>
                <a:close/>
              </a:path>
            </a:pathLst>
          </a:custGeom>
          <a:solidFill>
            <a:srgbClr val="C4C4C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75" name="Freeform 107"/>
          <p:cNvSpPr>
            <a:spLocks/>
          </p:cNvSpPr>
          <p:nvPr/>
        </p:nvSpPr>
        <p:spPr bwMode="auto">
          <a:xfrm>
            <a:off x="4554538" y="2928938"/>
            <a:ext cx="219075" cy="163512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0" y="0"/>
              </a:cxn>
              <a:cxn ang="0">
                <a:pos x="0" y="103"/>
              </a:cxn>
              <a:cxn ang="0">
                <a:pos x="7" y="103"/>
              </a:cxn>
              <a:cxn ang="0">
                <a:pos x="7" y="5"/>
              </a:cxn>
              <a:cxn ang="0">
                <a:pos x="138" y="5"/>
              </a:cxn>
              <a:cxn ang="0">
                <a:pos x="138" y="0"/>
              </a:cxn>
            </a:cxnLst>
            <a:rect l="0" t="0" r="r" b="b"/>
            <a:pathLst>
              <a:path w="138" h="103">
                <a:moveTo>
                  <a:pt x="138" y="0"/>
                </a:moveTo>
                <a:lnTo>
                  <a:pt x="0" y="0"/>
                </a:lnTo>
                <a:lnTo>
                  <a:pt x="0" y="103"/>
                </a:lnTo>
                <a:lnTo>
                  <a:pt x="7" y="103"/>
                </a:lnTo>
                <a:lnTo>
                  <a:pt x="7" y="5"/>
                </a:lnTo>
                <a:lnTo>
                  <a:pt x="138" y="5"/>
                </a:lnTo>
                <a:lnTo>
                  <a:pt x="138" y="0"/>
                </a:lnTo>
                <a:close/>
              </a:path>
            </a:pathLst>
          </a:custGeom>
          <a:solidFill>
            <a:srgbClr val="C6C6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76" name="Freeform 108"/>
          <p:cNvSpPr>
            <a:spLocks/>
          </p:cNvSpPr>
          <p:nvPr/>
        </p:nvSpPr>
        <p:spPr bwMode="auto">
          <a:xfrm>
            <a:off x="4565650" y="2936875"/>
            <a:ext cx="207963" cy="155575"/>
          </a:xfrm>
          <a:custGeom>
            <a:avLst/>
            <a:gdLst/>
            <a:ahLst/>
            <a:cxnLst>
              <a:cxn ang="0">
                <a:pos x="131" y="0"/>
              </a:cxn>
              <a:cxn ang="0">
                <a:pos x="0" y="0"/>
              </a:cxn>
              <a:cxn ang="0">
                <a:pos x="0" y="98"/>
              </a:cxn>
              <a:cxn ang="0">
                <a:pos x="7" y="98"/>
              </a:cxn>
              <a:cxn ang="0">
                <a:pos x="7" y="5"/>
              </a:cxn>
              <a:cxn ang="0">
                <a:pos x="131" y="5"/>
              </a:cxn>
              <a:cxn ang="0">
                <a:pos x="131" y="0"/>
              </a:cxn>
            </a:cxnLst>
            <a:rect l="0" t="0" r="r" b="b"/>
            <a:pathLst>
              <a:path w="131" h="98">
                <a:moveTo>
                  <a:pt x="131" y="0"/>
                </a:moveTo>
                <a:lnTo>
                  <a:pt x="0" y="0"/>
                </a:lnTo>
                <a:lnTo>
                  <a:pt x="0" y="98"/>
                </a:lnTo>
                <a:lnTo>
                  <a:pt x="7" y="98"/>
                </a:lnTo>
                <a:lnTo>
                  <a:pt x="7" y="5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77" name="Freeform 109"/>
          <p:cNvSpPr>
            <a:spLocks/>
          </p:cNvSpPr>
          <p:nvPr/>
        </p:nvSpPr>
        <p:spPr bwMode="auto">
          <a:xfrm>
            <a:off x="4576763" y="2944813"/>
            <a:ext cx="196850" cy="14763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0" y="0"/>
              </a:cxn>
              <a:cxn ang="0">
                <a:pos x="0" y="93"/>
              </a:cxn>
              <a:cxn ang="0">
                <a:pos x="8" y="93"/>
              </a:cxn>
              <a:cxn ang="0">
                <a:pos x="8" y="7"/>
              </a:cxn>
              <a:cxn ang="0">
                <a:pos x="124" y="7"/>
              </a:cxn>
              <a:cxn ang="0">
                <a:pos x="124" y="0"/>
              </a:cxn>
            </a:cxnLst>
            <a:rect l="0" t="0" r="r" b="b"/>
            <a:pathLst>
              <a:path w="124" h="93">
                <a:moveTo>
                  <a:pt x="124" y="0"/>
                </a:moveTo>
                <a:lnTo>
                  <a:pt x="0" y="0"/>
                </a:lnTo>
                <a:lnTo>
                  <a:pt x="0" y="93"/>
                </a:lnTo>
                <a:lnTo>
                  <a:pt x="8" y="93"/>
                </a:lnTo>
                <a:lnTo>
                  <a:pt x="8" y="7"/>
                </a:lnTo>
                <a:lnTo>
                  <a:pt x="124" y="7"/>
                </a:lnTo>
                <a:lnTo>
                  <a:pt x="124" y="0"/>
                </a:lnTo>
                <a:close/>
              </a:path>
            </a:pathLst>
          </a:custGeom>
          <a:solidFill>
            <a:srgbClr val="CBCBC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78" name="Freeform 110"/>
          <p:cNvSpPr>
            <a:spLocks/>
          </p:cNvSpPr>
          <p:nvPr/>
        </p:nvSpPr>
        <p:spPr bwMode="auto">
          <a:xfrm>
            <a:off x="4589463" y="2955925"/>
            <a:ext cx="184150" cy="136525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0" y="0"/>
              </a:cxn>
              <a:cxn ang="0">
                <a:pos x="0" y="86"/>
              </a:cxn>
              <a:cxn ang="0">
                <a:pos x="9" y="85"/>
              </a:cxn>
              <a:cxn ang="0">
                <a:pos x="9" y="6"/>
              </a:cxn>
              <a:cxn ang="0">
                <a:pos x="115" y="6"/>
              </a:cxn>
              <a:cxn ang="0">
                <a:pos x="116" y="0"/>
              </a:cxn>
            </a:cxnLst>
            <a:rect l="0" t="0" r="r" b="b"/>
            <a:pathLst>
              <a:path w="116" h="86">
                <a:moveTo>
                  <a:pt x="116" y="0"/>
                </a:moveTo>
                <a:lnTo>
                  <a:pt x="0" y="0"/>
                </a:lnTo>
                <a:lnTo>
                  <a:pt x="0" y="86"/>
                </a:lnTo>
                <a:lnTo>
                  <a:pt x="9" y="85"/>
                </a:lnTo>
                <a:lnTo>
                  <a:pt x="9" y="6"/>
                </a:lnTo>
                <a:lnTo>
                  <a:pt x="115" y="6"/>
                </a:lnTo>
                <a:lnTo>
                  <a:pt x="116" y="0"/>
                </a:lnTo>
                <a:close/>
              </a:path>
            </a:pathLst>
          </a:custGeom>
          <a:solidFill>
            <a:srgbClr val="CDCDC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79" name="Freeform 111"/>
          <p:cNvSpPr>
            <a:spLocks/>
          </p:cNvSpPr>
          <p:nvPr/>
        </p:nvSpPr>
        <p:spPr bwMode="auto">
          <a:xfrm>
            <a:off x="4603750" y="2965450"/>
            <a:ext cx="168275" cy="125413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0" y="0"/>
              </a:cxn>
              <a:cxn ang="0">
                <a:pos x="0" y="79"/>
              </a:cxn>
              <a:cxn ang="0">
                <a:pos x="7" y="79"/>
              </a:cxn>
              <a:cxn ang="0">
                <a:pos x="7" y="6"/>
              </a:cxn>
              <a:cxn ang="0">
                <a:pos x="106" y="6"/>
              </a:cxn>
              <a:cxn ang="0">
                <a:pos x="106" y="0"/>
              </a:cxn>
            </a:cxnLst>
            <a:rect l="0" t="0" r="r" b="b"/>
            <a:pathLst>
              <a:path w="106" h="79">
                <a:moveTo>
                  <a:pt x="106" y="0"/>
                </a:moveTo>
                <a:lnTo>
                  <a:pt x="0" y="0"/>
                </a:lnTo>
                <a:lnTo>
                  <a:pt x="0" y="79"/>
                </a:lnTo>
                <a:lnTo>
                  <a:pt x="7" y="79"/>
                </a:lnTo>
                <a:lnTo>
                  <a:pt x="7" y="6"/>
                </a:lnTo>
                <a:lnTo>
                  <a:pt x="106" y="6"/>
                </a:lnTo>
                <a:lnTo>
                  <a:pt x="106" y="0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80" name="Freeform 112"/>
          <p:cNvSpPr>
            <a:spLocks/>
          </p:cNvSpPr>
          <p:nvPr/>
        </p:nvSpPr>
        <p:spPr bwMode="auto">
          <a:xfrm>
            <a:off x="4614863" y="2974975"/>
            <a:ext cx="158750" cy="117475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0" y="0"/>
              </a:cxn>
              <a:cxn ang="0">
                <a:pos x="0" y="73"/>
              </a:cxn>
              <a:cxn ang="0">
                <a:pos x="9" y="74"/>
              </a:cxn>
              <a:cxn ang="0">
                <a:pos x="9" y="7"/>
              </a:cxn>
              <a:cxn ang="0">
                <a:pos x="100" y="7"/>
              </a:cxn>
              <a:cxn ang="0">
                <a:pos x="99" y="0"/>
              </a:cxn>
            </a:cxnLst>
            <a:rect l="0" t="0" r="r" b="b"/>
            <a:pathLst>
              <a:path w="100" h="74">
                <a:moveTo>
                  <a:pt x="99" y="0"/>
                </a:moveTo>
                <a:lnTo>
                  <a:pt x="0" y="0"/>
                </a:lnTo>
                <a:lnTo>
                  <a:pt x="0" y="73"/>
                </a:lnTo>
                <a:lnTo>
                  <a:pt x="9" y="74"/>
                </a:lnTo>
                <a:lnTo>
                  <a:pt x="9" y="7"/>
                </a:lnTo>
                <a:lnTo>
                  <a:pt x="100" y="7"/>
                </a:lnTo>
                <a:lnTo>
                  <a:pt x="99" y="0"/>
                </a:lnTo>
                <a:close/>
              </a:path>
            </a:pathLst>
          </a:custGeom>
          <a:solidFill>
            <a:srgbClr val="D2D2D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81" name="Freeform 113"/>
          <p:cNvSpPr>
            <a:spLocks/>
          </p:cNvSpPr>
          <p:nvPr/>
        </p:nvSpPr>
        <p:spPr bwMode="auto">
          <a:xfrm>
            <a:off x="4629150" y="2986088"/>
            <a:ext cx="144463" cy="10636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0" y="0"/>
              </a:cxn>
              <a:cxn ang="0">
                <a:pos x="0" y="67"/>
              </a:cxn>
              <a:cxn ang="0">
                <a:pos x="10" y="66"/>
              </a:cxn>
              <a:cxn ang="0">
                <a:pos x="10" y="6"/>
              </a:cxn>
              <a:cxn ang="0">
                <a:pos x="90" y="6"/>
              </a:cxn>
              <a:cxn ang="0">
                <a:pos x="91" y="0"/>
              </a:cxn>
            </a:cxnLst>
            <a:rect l="0" t="0" r="r" b="b"/>
            <a:pathLst>
              <a:path w="91" h="67">
                <a:moveTo>
                  <a:pt x="91" y="0"/>
                </a:moveTo>
                <a:lnTo>
                  <a:pt x="0" y="0"/>
                </a:lnTo>
                <a:lnTo>
                  <a:pt x="0" y="67"/>
                </a:lnTo>
                <a:lnTo>
                  <a:pt x="10" y="66"/>
                </a:lnTo>
                <a:lnTo>
                  <a:pt x="10" y="6"/>
                </a:lnTo>
                <a:lnTo>
                  <a:pt x="90" y="6"/>
                </a:lnTo>
                <a:lnTo>
                  <a:pt x="91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82" name="Freeform 114"/>
          <p:cNvSpPr>
            <a:spLocks/>
          </p:cNvSpPr>
          <p:nvPr/>
        </p:nvSpPr>
        <p:spPr bwMode="auto">
          <a:xfrm>
            <a:off x="4645025" y="2995613"/>
            <a:ext cx="128588" cy="96837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0"/>
              </a:cxn>
              <a:cxn ang="0">
                <a:pos x="0" y="60"/>
              </a:cxn>
              <a:cxn ang="0">
                <a:pos x="10" y="61"/>
              </a:cxn>
              <a:cxn ang="0">
                <a:pos x="10" y="8"/>
              </a:cxn>
              <a:cxn ang="0">
                <a:pos x="81" y="8"/>
              </a:cxn>
              <a:cxn ang="0">
                <a:pos x="80" y="0"/>
              </a:cxn>
            </a:cxnLst>
            <a:rect l="0" t="0" r="r" b="b"/>
            <a:pathLst>
              <a:path w="81" h="61">
                <a:moveTo>
                  <a:pt x="80" y="0"/>
                </a:moveTo>
                <a:lnTo>
                  <a:pt x="0" y="0"/>
                </a:lnTo>
                <a:lnTo>
                  <a:pt x="0" y="60"/>
                </a:lnTo>
                <a:lnTo>
                  <a:pt x="10" y="61"/>
                </a:lnTo>
                <a:lnTo>
                  <a:pt x="10" y="8"/>
                </a:lnTo>
                <a:lnTo>
                  <a:pt x="81" y="8"/>
                </a:lnTo>
                <a:lnTo>
                  <a:pt x="80" y="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83" name="Freeform 115"/>
          <p:cNvSpPr>
            <a:spLocks/>
          </p:cNvSpPr>
          <p:nvPr/>
        </p:nvSpPr>
        <p:spPr bwMode="auto">
          <a:xfrm>
            <a:off x="4660900" y="3008313"/>
            <a:ext cx="112713" cy="84137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0" y="0"/>
              </a:cxn>
              <a:cxn ang="0">
                <a:pos x="0" y="53"/>
              </a:cxn>
              <a:cxn ang="0">
                <a:pos x="11" y="52"/>
              </a:cxn>
              <a:cxn ang="0">
                <a:pos x="11" y="7"/>
              </a:cxn>
              <a:cxn ang="0">
                <a:pos x="70" y="7"/>
              </a:cxn>
              <a:cxn ang="0">
                <a:pos x="71" y="0"/>
              </a:cxn>
            </a:cxnLst>
            <a:rect l="0" t="0" r="r" b="b"/>
            <a:pathLst>
              <a:path w="71" h="53">
                <a:moveTo>
                  <a:pt x="71" y="0"/>
                </a:moveTo>
                <a:lnTo>
                  <a:pt x="0" y="0"/>
                </a:lnTo>
                <a:lnTo>
                  <a:pt x="0" y="53"/>
                </a:lnTo>
                <a:lnTo>
                  <a:pt x="11" y="52"/>
                </a:lnTo>
                <a:lnTo>
                  <a:pt x="11" y="7"/>
                </a:lnTo>
                <a:lnTo>
                  <a:pt x="70" y="7"/>
                </a:lnTo>
                <a:lnTo>
                  <a:pt x="71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84" name="Freeform 116"/>
          <p:cNvSpPr>
            <a:spLocks/>
          </p:cNvSpPr>
          <p:nvPr/>
        </p:nvSpPr>
        <p:spPr bwMode="auto">
          <a:xfrm>
            <a:off x="4678363" y="3019425"/>
            <a:ext cx="93662" cy="71438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0" y="0"/>
              </a:cxn>
              <a:cxn ang="0">
                <a:pos x="0" y="45"/>
              </a:cxn>
              <a:cxn ang="0">
                <a:pos x="10" y="45"/>
              </a:cxn>
              <a:cxn ang="0">
                <a:pos x="10" y="8"/>
              </a:cxn>
              <a:cxn ang="0">
                <a:pos x="59" y="8"/>
              </a:cxn>
              <a:cxn ang="0">
                <a:pos x="59" y="0"/>
              </a:cxn>
            </a:cxnLst>
            <a:rect l="0" t="0" r="r" b="b"/>
            <a:pathLst>
              <a:path w="59" h="45">
                <a:moveTo>
                  <a:pt x="59" y="0"/>
                </a:moveTo>
                <a:lnTo>
                  <a:pt x="0" y="0"/>
                </a:lnTo>
                <a:lnTo>
                  <a:pt x="0" y="45"/>
                </a:lnTo>
                <a:lnTo>
                  <a:pt x="10" y="45"/>
                </a:lnTo>
                <a:lnTo>
                  <a:pt x="10" y="8"/>
                </a:lnTo>
                <a:lnTo>
                  <a:pt x="59" y="8"/>
                </a:lnTo>
                <a:lnTo>
                  <a:pt x="59" y="0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85" name="Freeform 117"/>
          <p:cNvSpPr>
            <a:spLocks/>
          </p:cNvSpPr>
          <p:nvPr/>
        </p:nvSpPr>
        <p:spPr bwMode="auto">
          <a:xfrm>
            <a:off x="4694238" y="3032125"/>
            <a:ext cx="77787" cy="587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0" y="0"/>
              </a:cxn>
              <a:cxn ang="0">
                <a:pos x="0" y="37"/>
              </a:cxn>
              <a:cxn ang="0">
                <a:pos x="11" y="37"/>
              </a:cxn>
              <a:cxn ang="0">
                <a:pos x="11" y="9"/>
              </a:cxn>
              <a:cxn ang="0">
                <a:pos x="49" y="9"/>
              </a:cxn>
              <a:cxn ang="0">
                <a:pos x="49" y="0"/>
              </a:cxn>
            </a:cxnLst>
            <a:rect l="0" t="0" r="r" b="b"/>
            <a:pathLst>
              <a:path w="49" h="37">
                <a:moveTo>
                  <a:pt x="49" y="0"/>
                </a:moveTo>
                <a:lnTo>
                  <a:pt x="0" y="0"/>
                </a:lnTo>
                <a:lnTo>
                  <a:pt x="0" y="37"/>
                </a:lnTo>
                <a:lnTo>
                  <a:pt x="11" y="37"/>
                </a:lnTo>
                <a:lnTo>
                  <a:pt x="11" y="9"/>
                </a:lnTo>
                <a:lnTo>
                  <a:pt x="49" y="9"/>
                </a:lnTo>
                <a:lnTo>
                  <a:pt x="49" y="0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86" name="Freeform 118"/>
          <p:cNvSpPr>
            <a:spLocks/>
          </p:cNvSpPr>
          <p:nvPr/>
        </p:nvSpPr>
        <p:spPr bwMode="auto">
          <a:xfrm>
            <a:off x="4711700" y="3046413"/>
            <a:ext cx="61913" cy="4603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0" y="0"/>
              </a:cxn>
              <a:cxn ang="0">
                <a:pos x="0" y="28"/>
              </a:cxn>
              <a:cxn ang="0">
                <a:pos x="13" y="29"/>
              </a:cxn>
              <a:cxn ang="0">
                <a:pos x="13" y="9"/>
              </a:cxn>
              <a:cxn ang="0">
                <a:pos x="39" y="9"/>
              </a:cxn>
              <a:cxn ang="0">
                <a:pos x="38" y="0"/>
              </a:cxn>
            </a:cxnLst>
            <a:rect l="0" t="0" r="r" b="b"/>
            <a:pathLst>
              <a:path w="39" h="29">
                <a:moveTo>
                  <a:pt x="38" y="0"/>
                </a:moveTo>
                <a:lnTo>
                  <a:pt x="0" y="0"/>
                </a:lnTo>
                <a:lnTo>
                  <a:pt x="0" y="28"/>
                </a:lnTo>
                <a:lnTo>
                  <a:pt x="13" y="29"/>
                </a:lnTo>
                <a:lnTo>
                  <a:pt x="13" y="9"/>
                </a:lnTo>
                <a:lnTo>
                  <a:pt x="39" y="9"/>
                </a:lnTo>
                <a:lnTo>
                  <a:pt x="38" y="0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87" name="Freeform 119"/>
          <p:cNvSpPr>
            <a:spLocks/>
          </p:cNvSpPr>
          <p:nvPr/>
        </p:nvSpPr>
        <p:spPr bwMode="auto">
          <a:xfrm>
            <a:off x="4732338" y="3060700"/>
            <a:ext cx="41275" cy="317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0"/>
              </a:cxn>
              <a:cxn ang="0">
                <a:pos x="0" y="20"/>
              </a:cxn>
              <a:cxn ang="0">
                <a:pos x="12" y="19"/>
              </a:cxn>
              <a:cxn ang="0">
                <a:pos x="12" y="10"/>
              </a:cxn>
              <a:cxn ang="0">
                <a:pos x="25" y="10"/>
              </a:cxn>
              <a:cxn ang="0">
                <a:pos x="26" y="0"/>
              </a:cxn>
            </a:cxnLst>
            <a:rect l="0" t="0" r="r" b="b"/>
            <a:pathLst>
              <a:path w="26" h="20">
                <a:moveTo>
                  <a:pt x="26" y="0"/>
                </a:moveTo>
                <a:lnTo>
                  <a:pt x="0" y="0"/>
                </a:lnTo>
                <a:lnTo>
                  <a:pt x="0" y="20"/>
                </a:lnTo>
                <a:lnTo>
                  <a:pt x="12" y="19"/>
                </a:lnTo>
                <a:lnTo>
                  <a:pt x="12" y="10"/>
                </a:lnTo>
                <a:lnTo>
                  <a:pt x="25" y="10"/>
                </a:lnTo>
                <a:lnTo>
                  <a:pt x="26" y="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88" name="Freeform 120"/>
          <p:cNvSpPr>
            <a:spLocks/>
          </p:cNvSpPr>
          <p:nvPr/>
        </p:nvSpPr>
        <p:spPr bwMode="auto">
          <a:xfrm>
            <a:off x="4751388" y="3076575"/>
            <a:ext cx="22225" cy="158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0"/>
              </a:cxn>
              <a:cxn ang="0">
                <a:pos x="0" y="9"/>
              </a:cxn>
              <a:cxn ang="0">
                <a:pos x="14" y="10"/>
              </a:cxn>
              <a:cxn ang="0">
                <a:pos x="14" y="10"/>
              </a:cxn>
              <a:cxn ang="0">
                <a:pos x="14" y="10"/>
              </a:cxn>
              <a:cxn ang="0">
                <a:pos x="13" y="0"/>
              </a:cxn>
            </a:cxnLst>
            <a:rect l="0" t="0" r="r" b="b"/>
            <a:pathLst>
              <a:path w="14" h="10">
                <a:moveTo>
                  <a:pt x="13" y="0"/>
                </a:moveTo>
                <a:lnTo>
                  <a:pt x="0" y="0"/>
                </a:lnTo>
                <a:lnTo>
                  <a:pt x="0" y="9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3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89" name="Line 121"/>
          <p:cNvSpPr>
            <a:spLocks noChangeShapeType="1"/>
          </p:cNvSpPr>
          <p:nvPr/>
        </p:nvSpPr>
        <p:spPr bwMode="auto">
          <a:xfrm>
            <a:off x="4487863" y="31289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90" name="Line 122"/>
          <p:cNvSpPr>
            <a:spLocks noChangeShapeType="1"/>
          </p:cNvSpPr>
          <p:nvPr/>
        </p:nvSpPr>
        <p:spPr bwMode="auto">
          <a:xfrm>
            <a:off x="4432300" y="31289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91" name="Line 123"/>
          <p:cNvSpPr>
            <a:spLocks noChangeShapeType="1"/>
          </p:cNvSpPr>
          <p:nvPr/>
        </p:nvSpPr>
        <p:spPr bwMode="auto">
          <a:xfrm>
            <a:off x="4365625" y="3128963"/>
            <a:ext cx="452438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92" name="Rectangle 124"/>
          <p:cNvSpPr>
            <a:spLocks noChangeArrowheads="1"/>
          </p:cNvSpPr>
          <p:nvPr/>
        </p:nvSpPr>
        <p:spPr bwMode="auto">
          <a:xfrm>
            <a:off x="4710113" y="3230563"/>
            <a:ext cx="55562" cy="4762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93" name="Rectangle 125"/>
          <p:cNvSpPr>
            <a:spLocks noChangeArrowheads="1"/>
          </p:cNvSpPr>
          <p:nvPr/>
        </p:nvSpPr>
        <p:spPr bwMode="auto">
          <a:xfrm>
            <a:off x="4710113" y="3228975"/>
            <a:ext cx="55562" cy="15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94" name="Rectangle 126"/>
          <p:cNvSpPr>
            <a:spLocks noChangeArrowheads="1"/>
          </p:cNvSpPr>
          <p:nvPr/>
        </p:nvSpPr>
        <p:spPr bwMode="auto">
          <a:xfrm>
            <a:off x="4710113" y="3227388"/>
            <a:ext cx="55562" cy="1587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95" name="Rectangle 127"/>
          <p:cNvSpPr>
            <a:spLocks noChangeArrowheads="1"/>
          </p:cNvSpPr>
          <p:nvPr/>
        </p:nvSpPr>
        <p:spPr bwMode="auto">
          <a:xfrm>
            <a:off x="4710113" y="3225800"/>
            <a:ext cx="55562" cy="1588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96" name="Rectangle 128"/>
          <p:cNvSpPr>
            <a:spLocks noChangeArrowheads="1"/>
          </p:cNvSpPr>
          <p:nvPr/>
        </p:nvSpPr>
        <p:spPr bwMode="auto">
          <a:xfrm>
            <a:off x="4710113" y="3222625"/>
            <a:ext cx="55562" cy="3175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97" name="Rectangle 129"/>
          <p:cNvSpPr>
            <a:spLocks noChangeArrowheads="1"/>
          </p:cNvSpPr>
          <p:nvPr/>
        </p:nvSpPr>
        <p:spPr bwMode="auto">
          <a:xfrm>
            <a:off x="4710113" y="3221038"/>
            <a:ext cx="55562" cy="1587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98" name="Rectangle 130"/>
          <p:cNvSpPr>
            <a:spLocks noChangeArrowheads="1"/>
          </p:cNvSpPr>
          <p:nvPr/>
        </p:nvSpPr>
        <p:spPr bwMode="auto">
          <a:xfrm>
            <a:off x="4710113" y="3219450"/>
            <a:ext cx="55562" cy="1588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99" name="Freeform 131"/>
          <p:cNvSpPr>
            <a:spLocks/>
          </p:cNvSpPr>
          <p:nvPr/>
        </p:nvSpPr>
        <p:spPr bwMode="auto">
          <a:xfrm>
            <a:off x="4708525" y="3217863"/>
            <a:ext cx="57150" cy="1587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36" y="1"/>
              </a:cxn>
              <a:cxn ang="0">
                <a:pos x="35" y="0"/>
              </a:cxn>
              <a:cxn ang="0">
                <a:pos x="0" y="0"/>
              </a:cxn>
              <a:cxn ang="0">
                <a:pos x="1" y="1"/>
              </a:cxn>
            </a:cxnLst>
            <a:rect l="0" t="0" r="r" b="b"/>
            <a:pathLst>
              <a:path w="36" h="1">
                <a:moveTo>
                  <a:pt x="1" y="1"/>
                </a:moveTo>
                <a:lnTo>
                  <a:pt x="36" y="1"/>
                </a:lnTo>
                <a:lnTo>
                  <a:pt x="35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AEAEA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00" name="Rectangle 132"/>
          <p:cNvSpPr>
            <a:spLocks noChangeArrowheads="1"/>
          </p:cNvSpPr>
          <p:nvPr/>
        </p:nvSpPr>
        <p:spPr bwMode="auto">
          <a:xfrm>
            <a:off x="4708525" y="3214688"/>
            <a:ext cx="55563" cy="31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01" name="Freeform 133"/>
          <p:cNvSpPr>
            <a:spLocks/>
          </p:cNvSpPr>
          <p:nvPr/>
        </p:nvSpPr>
        <p:spPr bwMode="auto">
          <a:xfrm>
            <a:off x="4708525" y="3213100"/>
            <a:ext cx="57150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35" y="1"/>
              </a:cxn>
              <a:cxn ang="0">
                <a:pos x="36" y="0"/>
              </a:cxn>
              <a:cxn ang="0">
                <a:pos x="1" y="0"/>
              </a:cxn>
              <a:cxn ang="0">
                <a:pos x="0" y="1"/>
              </a:cxn>
            </a:cxnLst>
            <a:rect l="0" t="0" r="r" b="b"/>
            <a:pathLst>
              <a:path w="36" h="1">
                <a:moveTo>
                  <a:pt x="0" y="1"/>
                </a:moveTo>
                <a:lnTo>
                  <a:pt x="35" y="1"/>
                </a:lnTo>
                <a:lnTo>
                  <a:pt x="36" y="0"/>
                </a:lnTo>
                <a:lnTo>
                  <a:pt x="1" y="0"/>
                </a:lnTo>
                <a:lnTo>
                  <a:pt x="0" y="1"/>
                </a:lnTo>
                <a:close/>
              </a:path>
            </a:pathLst>
          </a:custGeom>
          <a:solidFill>
            <a:srgbClr val="9E9E9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02" name="Rectangle 134"/>
          <p:cNvSpPr>
            <a:spLocks noChangeArrowheads="1"/>
          </p:cNvSpPr>
          <p:nvPr/>
        </p:nvSpPr>
        <p:spPr bwMode="auto">
          <a:xfrm>
            <a:off x="4710113" y="3213100"/>
            <a:ext cx="55562" cy="1588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03" name="Rectangle 135"/>
          <p:cNvSpPr>
            <a:spLocks noChangeArrowheads="1"/>
          </p:cNvSpPr>
          <p:nvPr/>
        </p:nvSpPr>
        <p:spPr bwMode="auto">
          <a:xfrm>
            <a:off x="4657725" y="3219450"/>
            <a:ext cx="130175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04" name="Freeform 136"/>
          <p:cNvSpPr>
            <a:spLocks noEditPoints="1"/>
          </p:cNvSpPr>
          <p:nvPr/>
        </p:nvSpPr>
        <p:spPr bwMode="auto">
          <a:xfrm>
            <a:off x="4306888" y="3198813"/>
            <a:ext cx="7302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46" y="0"/>
              </a:cxn>
              <a:cxn ang="0">
                <a:pos x="46" y="24"/>
              </a:cxn>
              <a:cxn ang="0">
                <a:pos x="44" y="24"/>
              </a:cxn>
              <a:cxn ang="0">
                <a:pos x="44" y="0"/>
              </a:cxn>
              <a:cxn ang="0">
                <a:pos x="46" y="0"/>
              </a:cxn>
            </a:cxnLst>
            <a:rect l="0" t="0" r="r" b="b"/>
            <a:pathLst>
              <a:path w="46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46" y="0"/>
                </a:moveTo>
                <a:lnTo>
                  <a:pt x="46" y="24"/>
                </a:lnTo>
                <a:lnTo>
                  <a:pt x="44" y="24"/>
                </a:lnTo>
                <a:lnTo>
                  <a:pt x="44" y="0"/>
                </a:lnTo>
                <a:lnTo>
                  <a:pt x="46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05" name="Freeform 137"/>
          <p:cNvSpPr>
            <a:spLocks noEditPoints="1"/>
          </p:cNvSpPr>
          <p:nvPr/>
        </p:nvSpPr>
        <p:spPr bwMode="auto">
          <a:xfrm>
            <a:off x="4310063" y="3198813"/>
            <a:ext cx="666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42" y="0"/>
              </a:cxn>
              <a:cxn ang="0">
                <a:pos x="42" y="24"/>
              </a:cxn>
              <a:cxn ang="0">
                <a:pos x="40" y="24"/>
              </a:cxn>
              <a:cxn ang="0">
                <a:pos x="40" y="0"/>
              </a:cxn>
              <a:cxn ang="0">
                <a:pos x="42" y="0"/>
              </a:cxn>
            </a:cxnLst>
            <a:rect l="0" t="0" r="r" b="b"/>
            <a:pathLst>
              <a:path w="42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42" y="0"/>
                </a:moveTo>
                <a:lnTo>
                  <a:pt x="42" y="24"/>
                </a:lnTo>
                <a:lnTo>
                  <a:pt x="40" y="24"/>
                </a:lnTo>
                <a:lnTo>
                  <a:pt x="40" y="0"/>
                </a:lnTo>
                <a:lnTo>
                  <a:pt x="42" y="0"/>
                </a:lnTo>
                <a:close/>
              </a:path>
            </a:pathLst>
          </a:custGeom>
          <a:solidFill>
            <a:srgbClr val="C7A9A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06" name="Freeform 138"/>
          <p:cNvSpPr>
            <a:spLocks noEditPoints="1"/>
          </p:cNvSpPr>
          <p:nvPr/>
        </p:nvSpPr>
        <p:spPr bwMode="auto">
          <a:xfrm>
            <a:off x="4311650" y="3198813"/>
            <a:ext cx="61913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9" y="0"/>
              </a:cxn>
              <a:cxn ang="0">
                <a:pos x="39" y="24"/>
              </a:cxn>
              <a:cxn ang="0">
                <a:pos x="38" y="24"/>
              </a:cxn>
              <a:cxn ang="0">
                <a:pos x="38" y="0"/>
              </a:cxn>
              <a:cxn ang="0">
                <a:pos x="39" y="0"/>
              </a:cxn>
            </a:cxnLst>
            <a:rect l="0" t="0" r="r" b="b"/>
            <a:pathLst>
              <a:path w="3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9" y="0"/>
                </a:moveTo>
                <a:lnTo>
                  <a:pt x="39" y="24"/>
                </a:lnTo>
                <a:lnTo>
                  <a:pt x="38" y="24"/>
                </a:lnTo>
                <a:lnTo>
                  <a:pt x="38" y="0"/>
                </a:lnTo>
                <a:lnTo>
                  <a:pt x="39" y="0"/>
                </a:lnTo>
                <a:close/>
              </a:path>
            </a:pathLst>
          </a:custGeom>
          <a:solidFill>
            <a:srgbClr val="CD969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07" name="Freeform 139"/>
          <p:cNvSpPr>
            <a:spLocks noEditPoints="1"/>
          </p:cNvSpPr>
          <p:nvPr/>
        </p:nvSpPr>
        <p:spPr bwMode="auto">
          <a:xfrm>
            <a:off x="4313238" y="3198813"/>
            <a:ext cx="5873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37" y="0"/>
              </a:cxn>
              <a:cxn ang="0">
                <a:pos x="37" y="24"/>
              </a:cxn>
              <a:cxn ang="0">
                <a:pos x="36" y="24"/>
              </a:cxn>
              <a:cxn ang="0">
                <a:pos x="36" y="0"/>
              </a:cxn>
              <a:cxn ang="0">
                <a:pos x="37" y="0"/>
              </a:cxn>
            </a:cxnLst>
            <a:rect l="0" t="0" r="r" b="b"/>
            <a:pathLst>
              <a:path w="37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37" y="0"/>
                </a:moveTo>
                <a:lnTo>
                  <a:pt x="37" y="24"/>
                </a:lnTo>
                <a:lnTo>
                  <a:pt x="36" y="24"/>
                </a:lnTo>
                <a:lnTo>
                  <a:pt x="36" y="0"/>
                </a:lnTo>
                <a:lnTo>
                  <a:pt x="37" y="0"/>
                </a:lnTo>
                <a:close/>
              </a:path>
            </a:pathLst>
          </a:custGeom>
          <a:solidFill>
            <a:srgbClr val="D3848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08" name="Freeform 140"/>
          <p:cNvSpPr>
            <a:spLocks noEditPoints="1"/>
          </p:cNvSpPr>
          <p:nvPr/>
        </p:nvSpPr>
        <p:spPr bwMode="auto">
          <a:xfrm>
            <a:off x="4316413" y="3198813"/>
            <a:ext cx="539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4" y="0"/>
              </a:cxn>
              <a:cxn ang="0">
                <a:pos x="34" y="24"/>
              </a:cxn>
              <a:cxn ang="0">
                <a:pos x="32" y="24"/>
              </a:cxn>
              <a:cxn ang="0">
                <a:pos x="32" y="0"/>
              </a:cxn>
              <a:cxn ang="0">
                <a:pos x="34" y="0"/>
              </a:cxn>
            </a:cxnLst>
            <a:rect l="0" t="0" r="r" b="b"/>
            <a:pathLst>
              <a:path w="34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4" y="0"/>
                </a:moveTo>
                <a:lnTo>
                  <a:pt x="34" y="24"/>
                </a:lnTo>
                <a:lnTo>
                  <a:pt x="32" y="24"/>
                </a:lnTo>
                <a:lnTo>
                  <a:pt x="32" y="0"/>
                </a:lnTo>
                <a:lnTo>
                  <a:pt x="34" y="0"/>
                </a:lnTo>
                <a:close/>
              </a:path>
            </a:pathLst>
          </a:custGeom>
          <a:solidFill>
            <a:srgbClr val="D8757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09" name="Freeform 141"/>
          <p:cNvSpPr>
            <a:spLocks noEditPoints="1"/>
          </p:cNvSpPr>
          <p:nvPr/>
        </p:nvSpPr>
        <p:spPr bwMode="auto">
          <a:xfrm>
            <a:off x="4318000" y="3198813"/>
            <a:ext cx="49213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1" y="0"/>
              </a:cxn>
              <a:cxn ang="0">
                <a:pos x="31" y="24"/>
              </a:cxn>
              <a:cxn ang="0">
                <a:pos x="30" y="24"/>
              </a:cxn>
              <a:cxn ang="0">
                <a:pos x="30" y="0"/>
              </a:cxn>
              <a:cxn ang="0">
                <a:pos x="31" y="0"/>
              </a:cxn>
            </a:cxnLst>
            <a:rect l="0" t="0" r="r" b="b"/>
            <a:pathLst>
              <a:path w="3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1" y="0"/>
                </a:moveTo>
                <a:lnTo>
                  <a:pt x="31" y="24"/>
                </a:lnTo>
                <a:lnTo>
                  <a:pt x="30" y="24"/>
                </a:lnTo>
                <a:lnTo>
                  <a:pt x="30" y="0"/>
                </a:lnTo>
                <a:lnTo>
                  <a:pt x="31" y="0"/>
                </a:lnTo>
                <a:close/>
              </a:path>
            </a:pathLst>
          </a:custGeom>
          <a:solidFill>
            <a:srgbClr val="DD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10" name="Freeform 142"/>
          <p:cNvSpPr>
            <a:spLocks noEditPoints="1"/>
          </p:cNvSpPr>
          <p:nvPr/>
        </p:nvSpPr>
        <p:spPr bwMode="auto">
          <a:xfrm>
            <a:off x="4319588" y="3198813"/>
            <a:ext cx="4603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9" y="0"/>
              </a:cxn>
              <a:cxn ang="0">
                <a:pos x="29" y="24"/>
              </a:cxn>
              <a:cxn ang="0">
                <a:pos x="28" y="24"/>
              </a:cxn>
              <a:cxn ang="0">
                <a:pos x="28" y="0"/>
              </a:cxn>
              <a:cxn ang="0">
                <a:pos x="29" y="0"/>
              </a:cxn>
            </a:cxnLst>
            <a:rect l="0" t="0" r="r" b="b"/>
            <a:pathLst>
              <a:path w="2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9" y="0"/>
                </a:moveTo>
                <a:lnTo>
                  <a:pt x="29" y="24"/>
                </a:lnTo>
                <a:lnTo>
                  <a:pt x="28" y="24"/>
                </a:lnTo>
                <a:lnTo>
                  <a:pt x="28" y="0"/>
                </a:lnTo>
                <a:lnTo>
                  <a:pt x="29" y="0"/>
                </a:lnTo>
                <a:close/>
              </a:path>
            </a:pathLst>
          </a:custGeom>
          <a:solidFill>
            <a:srgbClr val="E159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11" name="Freeform 143"/>
          <p:cNvSpPr>
            <a:spLocks noEditPoints="1"/>
          </p:cNvSpPr>
          <p:nvPr/>
        </p:nvSpPr>
        <p:spPr bwMode="auto">
          <a:xfrm>
            <a:off x="4321175" y="3198813"/>
            <a:ext cx="42863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27" y="0"/>
              </a:cxn>
              <a:cxn ang="0">
                <a:pos x="27" y="24"/>
              </a:cxn>
              <a:cxn ang="0">
                <a:pos x="26" y="24"/>
              </a:cxn>
              <a:cxn ang="0">
                <a:pos x="26" y="0"/>
              </a:cxn>
              <a:cxn ang="0">
                <a:pos x="27" y="0"/>
              </a:cxn>
            </a:cxnLst>
            <a:rect l="0" t="0" r="r" b="b"/>
            <a:pathLst>
              <a:path w="27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27" y="0"/>
                </a:moveTo>
                <a:lnTo>
                  <a:pt x="27" y="24"/>
                </a:lnTo>
                <a:lnTo>
                  <a:pt x="26" y="24"/>
                </a:lnTo>
                <a:lnTo>
                  <a:pt x="26" y="0"/>
                </a:lnTo>
                <a:lnTo>
                  <a:pt x="27" y="0"/>
                </a:lnTo>
                <a:close/>
              </a:path>
            </a:pathLst>
          </a:custGeom>
          <a:solidFill>
            <a:srgbClr val="E54D4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12" name="Freeform 144"/>
          <p:cNvSpPr>
            <a:spLocks noEditPoints="1"/>
          </p:cNvSpPr>
          <p:nvPr/>
        </p:nvSpPr>
        <p:spPr bwMode="auto">
          <a:xfrm>
            <a:off x="4324350" y="3198813"/>
            <a:ext cx="38100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4" y="0"/>
              </a:cxn>
              <a:cxn ang="0">
                <a:pos x="24" y="24"/>
              </a:cxn>
              <a:cxn ang="0">
                <a:pos x="22" y="24"/>
              </a:cxn>
              <a:cxn ang="0">
                <a:pos x="22" y="0"/>
              </a:cxn>
              <a:cxn ang="0">
                <a:pos x="24" y="0"/>
              </a:cxn>
            </a:cxnLst>
            <a:rect l="0" t="0" r="r" b="b"/>
            <a:pathLst>
              <a:path w="24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4" y="0"/>
                </a:moveTo>
                <a:lnTo>
                  <a:pt x="24" y="24"/>
                </a:lnTo>
                <a:lnTo>
                  <a:pt x="22" y="24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E9434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13" name="Freeform 145"/>
          <p:cNvSpPr>
            <a:spLocks noEditPoints="1"/>
          </p:cNvSpPr>
          <p:nvPr/>
        </p:nvSpPr>
        <p:spPr bwMode="auto">
          <a:xfrm>
            <a:off x="4325938" y="3198813"/>
            <a:ext cx="3333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1" y="0"/>
              </a:cxn>
              <a:cxn ang="0">
                <a:pos x="21" y="24"/>
              </a:cxn>
              <a:cxn ang="0">
                <a:pos x="20" y="24"/>
              </a:cxn>
              <a:cxn ang="0">
                <a:pos x="20" y="0"/>
              </a:cxn>
              <a:cxn ang="0">
                <a:pos x="21" y="0"/>
              </a:cxn>
            </a:cxnLst>
            <a:rect l="0" t="0" r="r" b="b"/>
            <a:pathLst>
              <a:path w="2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1" y="0"/>
                </a:moveTo>
                <a:lnTo>
                  <a:pt x="21" y="24"/>
                </a:lnTo>
                <a:lnTo>
                  <a:pt x="20" y="24"/>
                </a:lnTo>
                <a:lnTo>
                  <a:pt x="20" y="0"/>
                </a:lnTo>
                <a:lnTo>
                  <a:pt x="21" y="0"/>
                </a:lnTo>
                <a:close/>
              </a:path>
            </a:pathLst>
          </a:custGeom>
          <a:solidFill>
            <a:srgbClr val="EC383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14" name="Freeform 146"/>
          <p:cNvSpPr>
            <a:spLocks noEditPoints="1"/>
          </p:cNvSpPr>
          <p:nvPr/>
        </p:nvSpPr>
        <p:spPr bwMode="auto">
          <a:xfrm>
            <a:off x="4327525" y="3198813"/>
            <a:ext cx="30163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19" y="0"/>
              </a:cxn>
              <a:cxn ang="0">
                <a:pos x="19" y="24"/>
              </a:cxn>
              <a:cxn ang="0">
                <a:pos x="18" y="24"/>
              </a:cxn>
              <a:cxn ang="0">
                <a:pos x="18" y="0"/>
              </a:cxn>
              <a:cxn ang="0">
                <a:pos x="19" y="0"/>
              </a:cxn>
            </a:cxnLst>
            <a:rect l="0" t="0" r="r" b="b"/>
            <a:pathLst>
              <a:path w="1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19" y="0"/>
                </a:moveTo>
                <a:lnTo>
                  <a:pt x="19" y="24"/>
                </a:lnTo>
                <a:lnTo>
                  <a:pt x="18" y="24"/>
                </a:lnTo>
                <a:lnTo>
                  <a:pt x="18" y="0"/>
                </a:lnTo>
                <a:lnTo>
                  <a:pt x="19" y="0"/>
                </a:lnTo>
                <a:close/>
              </a:path>
            </a:pathLst>
          </a:custGeom>
          <a:solidFill>
            <a:srgbClr val="EF2F2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15" name="Freeform 147"/>
          <p:cNvSpPr>
            <a:spLocks noEditPoints="1"/>
          </p:cNvSpPr>
          <p:nvPr/>
        </p:nvSpPr>
        <p:spPr bwMode="auto">
          <a:xfrm>
            <a:off x="4329113" y="3198813"/>
            <a:ext cx="2698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17" y="0"/>
              </a:cxn>
              <a:cxn ang="0">
                <a:pos x="17" y="24"/>
              </a:cxn>
              <a:cxn ang="0">
                <a:pos x="16" y="24"/>
              </a:cxn>
              <a:cxn ang="0">
                <a:pos x="16" y="0"/>
              </a:cxn>
              <a:cxn ang="0">
                <a:pos x="17" y="0"/>
              </a:cxn>
            </a:cxnLst>
            <a:rect l="0" t="0" r="r" b="b"/>
            <a:pathLst>
              <a:path w="17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17" y="0"/>
                </a:moveTo>
                <a:lnTo>
                  <a:pt x="17" y="24"/>
                </a:lnTo>
                <a:lnTo>
                  <a:pt x="16" y="24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F226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16" name="Freeform 148"/>
          <p:cNvSpPr>
            <a:spLocks noEditPoints="1"/>
          </p:cNvSpPr>
          <p:nvPr/>
        </p:nvSpPr>
        <p:spPr bwMode="auto">
          <a:xfrm>
            <a:off x="4332288" y="3197225"/>
            <a:ext cx="22225" cy="396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1"/>
              </a:cxn>
              <a:cxn ang="0">
                <a:pos x="1" y="0"/>
              </a:cxn>
              <a:cxn ang="0">
                <a:pos x="1" y="24"/>
              </a:cxn>
              <a:cxn ang="0">
                <a:pos x="0" y="25"/>
              </a:cxn>
              <a:cxn ang="0">
                <a:pos x="14" y="1"/>
              </a:cxn>
              <a:cxn ang="0">
                <a:pos x="14" y="25"/>
              </a:cxn>
              <a:cxn ang="0">
                <a:pos x="12" y="24"/>
              </a:cxn>
              <a:cxn ang="0">
                <a:pos x="12" y="0"/>
              </a:cxn>
              <a:cxn ang="0">
                <a:pos x="14" y="1"/>
              </a:cxn>
            </a:cxnLst>
            <a:rect l="0" t="0" r="r" b="b"/>
            <a:pathLst>
              <a:path w="14" h="25">
                <a:moveTo>
                  <a:pt x="0" y="25"/>
                </a:moveTo>
                <a:lnTo>
                  <a:pt x="0" y="1"/>
                </a:lnTo>
                <a:lnTo>
                  <a:pt x="1" y="0"/>
                </a:lnTo>
                <a:lnTo>
                  <a:pt x="1" y="24"/>
                </a:lnTo>
                <a:lnTo>
                  <a:pt x="0" y="25"/>
                </a:lnTo>
                <a:close/>
                <a:moveTo>
                  <a:pt x="14" y="1"/>
                </a:moveTo>
                <a:lnTo>
                  <a:pt x="14" y="25"/>
                </a:lnTo>
                <a:lnTo>
                  <a:pt x="12" y="24"/>
                </a:lnTo>
                <a:lnTo>
                  <a:pt x="12" y="0"/>
                </a:lnTo>
                <a:lnTo>
                  <a:pt x="14" y="1"/>
                </a:lnTo>
                <a:close/>
              </a:path>
            </a:pathLst>
          </a:custGeom>
          <a:solidFill>
            <a:srgbClr val="F41E1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17" name="Freeform 149"/>
          <p:cNvSpPr>
            <a:spLocks noEditPoints="1"/>
          </p:cNvSpPr>
          <p:nvPr/>
        </p:nvSpPr>
        <p:spPr bwMode="auto">
          <a:xfrm>
            <a:off x="4333875" y="3197225"/>
            <a:ext cx="17463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1"/>
              </a:cxn>
              <a:cxn ang="0">
                <a:pos x="1" y="25"/>
              </a:cxn>
              <a:cxn ang="0">
                <a:pos x="0" y="24"/>
              </a:cxn>
              <a:cxn ang="0">
                <a:pos x="11" y="0"/>
              </a:cxn>
              <a:cxn ang="0">
                <a:pos x="11" y="24"/>
              </a:cxn>
              <a:cxn ang="0">
                <a:pos x="10" y="25"/>
              </a:cxn>
              <a:cxn ang="0">
                <a:pos x="10" y="1"/>
              </a:cxn>
              <a:cxn ang="0">
                <a:pos x="11" y="0"/>
              </a:cxn>
            </a:cxnLst>
            <a:rect l="0" t="0" r="r" b="b"/>
            <a:pathLst>
              <a:path w="11" h="25">
                <a:moveTo>
                  <a:pt x="0" y="24"/>
                </a:moveTo>
                <a:lnTo>
                  <a:pt x="0" y="0"/>
                </a:lnTo>
                <a:lnTo>
                  <a:pt x="1" y="1"/>
                </a:lnTo>
                <a:lnTo>
                  <a:pt x="1" y="25"/>
                </a:lnTo>
                <a:lnTo>
                  <a:pt x="0" y="24"/>
                </a:lnTo>
                <a:close/>
                <a:moveTo>
                  <a:pt x="11" y="0"/>
                </a:moveTo>
                <a:lnTo>
                  <a:pt x="11" y="24"/>
                </a:lnTo>
                <a:lnTo>
                  <a:pt x="10" y="25"/>
                </a:lnTo>
                <a:lnTo>
                  <a:pt x="10" y="1"/>
                </a:lnTo>
                <a:lnTo>
                  <a:pt x="11" y="0"/>
                </a:lnTo>
                <a:close/>
              </a:path>
            </a:pathLst>
          </a:custGeom>
          <a:solidFill>
            <a:srgbClr val="F717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18" name="Freeform 150"/>
          <p:cNvSpPr>
            <a:spLocks noEditPoints="1"/>
          </p:cNvSpPr>
          <p:nvPr/>
        </p:nvSpPr>
        <p:spPr bwMode="auto">
          <a:xfrm>
            <a:off x="4335463" y="3197225"/>
            <a:ext cx="14287" cy="396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1"/>
              </a:cxn>
              <a:cxn ang="0">
                <a:pos x="1" y="0"/>
              </a:cxn>
              <a:cxn ang="0">
                <a:pos x="1" y="24"/>
              </a:cxn>
              <a:cxn ang="0">
                <a:pos x="0" y="25"/>
              </a:cxn>
              <a:cxn ang="0">
                <a:pos x="9" y="1"/>
              </a:cxn>
              <a:cxn ang="0">
                <a:pos x="9" y="25"/>
              </a:cxn>
              <a:cxn ang="0">
                <a:pos x="8" y="24"/>
              </a:cxn>
              <a:cxn ang="0">
                <a:pos x="8" y="0"/>
              </a:cxn>
              <a:cxn ang="0">
                <a:pos x="9" y="1"/>
              </a:cxn>
            </a:cxnLst>
            <a:rect l="0" t="0" r="r" b="b"/>
            <a:pathLst>
              <a:path w="9" h="25">
                <a:moveTo>
                  <a:pt x="0" y="25"/>
                </a:moveTo>
                <a:lnTo>
                  <a:pt x="0" y="1"/>
                </a:lnTo>
                <a:lnTo>
                  <a:pt x="1" y="0"/>
                </a:lnTo>
                <a:lnTo>
                  <a:pt x="1" y="24"/>
                </a:lnTo>
                <a:lnTo>
                  <a:pt x="0" y="25"/>
                </a:lnTo>
                <a:close/>
                <a:moveTo>
                  <a:pt x="9" y="1"/>
                </a:moveTo>
                <a:lnTo>
                  <a:pt x="9" y="25"/>
                </a:lnTo>
                <a:lnTo>
                  <a:pt x="8" y="24"/>
                </a:lnTo>
                <a:lnTo>
                  <a:pt x="8" y="0"/>
                </a:lnTo>
                <a:lnTo>
                  <a:pt x="9" y="1"/>
                </a:lnTo>
                <a:close/>
              </a:path>
            </a:pathLst>
          </a:custGeom>
          <a:solidFill>
            <a:srgbClr val="F9101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19" name="Freeform 151"/>
          <p:cNvSpPr>
            <a:spLocks noEditPoints="1"/>
          </p:cNvSpPr>
          <p:nvPr/>
        </p:nvSpPr>
        <p:spPr bwMode="auto">
          <a:xfrm>
            <a:off x="4337050" y="3197225"/>
            <a:ext cx="11113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1"/>
              </a:cxn>
              <a:cxn ang="0">
                <a:pos x="2" y="25"/>
              </a:cxn>
              <a:cxn ang="0">
                <a:pos x="0" y="24"/>
              </a:cxn>
              <a:cxn ang="0">
                <a:pos x="7" y="0"/>
              </a:cxn>
              <a:cxn ang="0">
                <a:pos x="7" y="24"/>
              </a:cxn>
              <a:cxn ang="0">
                <a:pos x="6" y="25"/>
              </a:cxn>
              <a:cxn ang="0">
                <a:pos x="6" y="1"/>
              </a:cxn>
              <a:cxn ang="0">
                <a:pos x="7" y="0"/>
              </a:cxn>
            </a:cxnLst>
            <a:rect l="0" t="0" r="r" b="b"/>
            <a:pathLst>
              <a:path w="7" h="25">
                <a:moveTo>
                  <a:pt x="0" y="24"/>
                </a:moveTo>
                <a:lnTo>
                  <a:pt x="0" y="0"/>
                </a:lnTo>
                <a:lnTo>
                  <a:pt x="2" y="1"/>
                </a:lnTo>
                <a:lnTo>
                  <a:pt x="2" y="25"/>
                </a:lnTo>
                <a:lnTo>
                  <a:pt x="0" y="24"/>
                </a:lnTo>
                <a:close/>
                <a:moveTo>
                  <a:pt x="7" y="0"/>
                </a:moveTo>
                <a:lnTo>
                  <a:pt x="7" y="24"/>
                </a:lnTo>
                <a:lnTo>
                  <a:pt x="6" y="25"/>
                </a:lnTo>
                <a:lnTo>
                  <a:pt x="6" y="1"/>
                </a:lnTo>
                <a:lnTo>
                  <a:pt x="7" y="0"/>
                </a:lnTo>
                <a:close/>
              </a:path>
            </a:pathLst>
          </a:custGeom>
          <a:solidFill>
            <a:srgbClr val="FB090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0" name="Freeform 152"/>
          <p:cNvSpPr>
            <a:spLocks noEditPoints="1"/>
          </p:cNvSpPr>
          <p:nvPr/>
        </p:nvSpPr>
        <p:spPr bwMode="auto">
          <a:xfrm>
            <a:off x="4340225" y="3198813"/>
            <a:ext cx="6350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4" y="0"/>
              </a:cxn>
              <a:cxn ang="0">
                <a:pos x="4" y="24"/>
              </a:cxn>
              <a:cxn ang="0">
                <a:pos x="2" y="24"/>
              </a:cxn>
              <a:cxn ang="0">
                <a:pos x="2" y="0"/>
              </a:cxn>
              <a:cxn ang="0">
                <a:pos x="4" y="0"/>
              </a:cxn>
            </a:cxnLst>
            <a:rect l="0" t="0" r="r" b="b"/>
            <a:pathLst>
              <a:path w="4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4" y="0"/>
                </a:moveTo>
                <a:lnTo>
                  <a:pt x="4" y="24"/>
                </a:lnTo>
                <a:lnTo>
                  <a:pt x="2" y="24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FD030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1" name="Freeform 153"/>
          <p:cNvSpPr>
            <a:spLocks noEditPoints="1"/>
          </p:cNvSpPr>
          <p:nvPr/>
        </p:nvSpPr>
        <p:spPr bwMode="auto">
          <a:xfrm>
            <a:off x="4341813" y="3198813"/>
            <a:ext cx="158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1" y="0"/>
              </a:cxn>
              <a:cxn ang="0">
                <a:pos x="1" y="24"/>
              </a:cxn>
              <a:cxn ang="0">
                <a:pos x="1" y="24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1" y="0"/>
                </a:moveTo>
                <a:lnTo>
                  <a:pt x="1" y="24"/>
                </a:lnTo>
                <a:lnTo>
                  <a:pt x="1" y="24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2" name="Freeform 154"/>
          <p:cNvSpPr>
            <a:spLocks/>
          </p:cNvSpPr>
          <p:nvPr/>
        </p:nvSpPr>
        <p:spPr bwMode="auto">
          <a:xfrm>
            <a:off x="4289425" y="2708275"/>
            <a:ext cx="679450" cy="679450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0" y="298"/>
              </a:cxn>
              <a:cxn ang="0">
                <a:pos x="44" y="252"/>
              </a:cxn>
              <a:cxn ang="0">
                <a:pos x="48" y="252"/>
              </a:cxn>
              <a:cxn ang="0">
                <a:pos x="48" y="48"/>
              </a:cxn>
              <a:cxn ang="0">
                <a:pos x="95" y="0"/>
              </a:cxn>
              <a:cxn ang="0">
                <a:pos x="380" y="0"/>
              </a:cxn>
              <a:cxn ang="0">
                <a:pos x="380" y="143"/>
              </a:cxn>
              <a:cxn ang="0">
                <a:pos x="369" y="179"/>
              </a:cxn>
              <a:cxn ang="0">
                <a:pos x="369" y="243"/>
              </a:cxn>
              <a:cxn ang="0">
                <a:pos x="362" y="250"/>
              </a:cxn>
              <a:cxn ang="0">
                <a:pos x="428" y="250"/>
              </a:cxn>
              <a:cxn ang="0">
                <a:pos x="428" y="380"/>
              </a:cxn>
              <a:cxn ang="0">
                <a:pos x="380" y="428"/>
              </a:cxn>
              <a:cxn ang="0">
                <a:pos x="0" y="428"/>
              </a:cxn>
            </a:cxnLst>
            <a:rect l="0" t="0" r="r" b="b"/>
            <a:pathLst>
              <a:path w="428" h="428">
                <a:moveTo>
                  <a:pt x="0" y="428"/>
                </a:moveTo>
                <a:lnTo>
                  <a:pt x="0" y="298"/>
                </a:lnTo>
                <a:lnTo>
                  <a:pt x="44" y="252"/>
                </a:lnTo>
                <a:lnTo>
                  <a:pt x="48" y="252"/>
                </a:lnTo>
                <a:lnTo>
                  <a:pt x="48" y="48"/>
                </a:lnTo>
                <a:lnTo>
                  <a:pt x="95" y="0"/>
                </a:lnTo>
                <a:lnTo>
                  <a:pt x="380" y="0"/>
                </a:lnTo>
                <a:lnTo>
                  <a:pt x="380" y="143"/>
                </a:lnTo>
                <a:lnTo>
                  <a:pt x="369" y="179"/>
                </a:lnTo>
                <a:lnTo>
                  <a:pt x="369" y="243"/>
                </a:lnTo>
                <a:lnTo>
                  <a:pt x="362" y="250"/>
                </a:lnTo>
                <a:lnTo>
                  <a:pt x="428" y="250"/>
                </a:lnTo>
                <a:lnTo>
                  <a:pt x="428" y="380"/>
                </a:lnTo>
                <a:lnTo>
                  <a:pt x="380" y="428"/>
                </a:lnTo>
                <a:lnTo>
                  <a:pt x="0" y="42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3" name="Rectangle 155"/>
          <p:cNvSpPr>
            <a:spLocks noChangeArrowheads="1"/>
          </p:cNvSpPr>
          <p:nvPr/>
        </p:nvSpPr>
        <p:spPr bwMode="auto">
          <a:xfrm>
            <a:off x="4184650" y="2300288"/>
            <a:ext cx="949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Seattle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8524" name="Freeform 156"/>
          <p:cNvSpPr>
            <a:spLocks/>
          </p:cNvSpPr>
          <p:nvPr/>
        </p:nvSpPr>
        <p:spPr bwMode="auto">
          <a:xfrm>
            <a:off x="7740650" y="3181350"/>
            <a:ext cx="93663" cy="36513"/>
          </a:xfrm>
          <a:custGeom>
            <a:avLst/>
            <a:gdLst/>
            <a:ahLst/>
            <a:cxnLst>
              <a:cxn ang="0">
                <a:pos x="35" y="23"/>
              </a:cxn>
              <a:cxn ang="0">
                <a:pos x="59" y="0"/>
              </a:cxn>
              <a:cxn ang="0">
                <a:pos x="0" y="0"/>
              </a:cxn>
              <a:cxn ang="0">
                <a:pos x="35" y="23"/>
              </a:cxn>
            </a:cxnLst>
            <a:rect l="0" t="0" r="r" b="b"/>
            <a:pathLst>
              <a:path w="59" h="23">
                <a:moveTo>
                  <a:pt x="35" y="23"/>
                </a:moveTo>
                <a:lnTo>
                  <a:pt x="59" y="0"/>
                </a:lnTo>
                <a:lnTo>
                  <a:pt x="0" y="0"/>
                </a:lnTo>
                <a:lnTo>
                  <a:pt x="35" y="23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5" name="Freeform 157"/>
          <p:cNvSpPr>
            <a:spLocks/>
          </p:cNvSpPr>
          <p:nvPr/>
        </p:nvSpPr>
        <p:spPr bwMode="auto">
          <a:xfrm>
            <a:off x="7154863" y="3184525"/>
            <a:ext cx="150812" cy="71438"/>
          </a:xfrm>
          <a:custGeom>
            <a:avLst/>
            <a:gdLst/>
            <a:ahLst/>
            <a:cxnLst>
              <a:cxn ang="0">
                <a:pos x="95" y="45"/>
              </a:cxn>
              <a:cxn ang="0">
                <a:pos x="44" y="0"/>
              </a:cxn>
              <a:cxn ang="0">
                <a:pos x="0" y="45"/>
              </a:cxn>
              <a:cxn ang="0">
                <a:pos x="95" y="45"/>
              </a:cxn>
            </a:cxnLst>
            <a:rect l="0" t="0" r="r" b="b"/>
            <a:pathLst>
              <a:path w="95" h="45">
                <a:moveTo>
                  <a:pt x="95" y="45"/>
                </a:moveTo>
                <a:lnTo>
                  <a:pt x="44" y="0"/>
                </a:lnTo>
                <a:lnTo>
                  <a:pt x="0" y="45"/>
                </a:lnTo>
                <a:lnTo>
                  <a:pt x="95" y="45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6" name="Freeform 158"/>
          <p:cNvSpPr>
            <a:spLocks/>
          </p:cNvSpPr>
          <p:nvPr/>
        </p:nvSpPr>
        <p:spPr bwMode="auto">
          <a:xfrm>
            <a:off x="7231063" y="3181350"/>
            <a:ext cx="573087" cy="74613"/>
          </a:xfrm>
          <a:custGeom>
            <a:avLst/>
            <a:gdLst/>
            <a:ahLst/>
            <a:cxnLst>
              <a:cxn ang="0">
                <a:pos x="361" y="17"/>
              </a:cxn>
              <a:cxn ang="0">
                <a:pos x="326" y="0"/>
              </a:cxn>
              <a:cxn ang="0">
                <a:pos x="47" y="0"/>
              </a:cxn>
              <a:cxn ang="0">
                <a:pos x="0" y="23"/>
              </a:cxn>
              <a:cxn ang="0">
                <a:pos x="47" y="47"/>
              </a:cxn>
              <a:cxn ang="0">
                <a:pos x="332" y="47"/>
              </a:cxn>
              <a:cxn ang="0">
                <a:pos x="361" y="17"/>
              </a:cxn>
            </a:cxnLst>
            <a:rect l="0" t="0" r="r" b="b"/>
            <a:pathLst>
              <a:path w="361" h="47">
                <a:moveTo>
                  <a:pt x="361" y="17"/>
                </a:moveTo>
                <a:lnTo>
                  <a:pt x="326" y="0"/>
                </a:lnTo>
                <a:lnTo>
                  <a:pt x="47" y="0"/>
                </a:lnTo>
                <a:lnTo>
                  <a:pt x="0" y="23"/>
                </a:lnTo>
                <a:lnTo>
                  <a:pt x="47" y="47"/>
                </a:lnTo>
                <a:lnTo>
                  <a:pt x="332" y="47"/>
                </a:lnTo>
                <a:lnTo>
                  <a:pt x="361" y="17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7" name="Freeform 159"/>
          <p:cNvSpPr>
            <a:spLocks/>
          </p:cNvSpPr>
          <p:nvPr/>
        </p:nvSpPr>
        <p:spPr bwMode="auto">
          <a:xfrm>
            <a:off x="7324725" y="3227388"/>
            <a:ext cx="339725" cy="23812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214" y="15"/>
              </a:cxn>
              <a:cxn ang="0">
                <a:pos x="0" y="15"/>
              </a:cxn>
              <a:cxn ang="0">
                <a:pos x="0" y="14"/>
              </a:cxn>
              <a:cxn ang="0">
                <a:pos x="30" y="14"/>
              </a:cxn>
              <a:cxn ang="0">
                <a:pos x="59" y="14"/>
              </a:cxn>
              <a:cxn ang="0">
                <a:pos x="87" y="13"/>
              </a:cxn>
              <a:cxn ang="0">
                <a:pos x="112" y="13"/>
              </a:cxn>
              <a:cxn ang="0">
                <a:pos x="136" y="11"/>
              </a:cxn>
              <a:cxn ang="0">
                <a:pos x="158" y="9"/>
              </a:cxn>
              <a:cxn ang="0">
                <a:pos x="176" y="7"/>
              </a:cxn>
              <a:cxn ang="0">
                <a:pos x="190" y="6"/>
              </a:cxn>
              <a:cxn ang="0">
                <a:pos x="200" y="4"/>
              </a:cxn>
              <a:cxn ang="0">
                <a:pos x="206" y="2"/>
              </a:cxn>
              <a:cxn ang="0">
                <a:pos x="209" y="0"/>
              </a:cxn>
              <a:cxn ang="0">
                <a:pos x="214" y="0"/>
              </a:cxn>
            </a:cxnLst>
            <a:rect l="0" t="0" r="r" b="b"/>
            <a:pathLst>
              <a:path w="214" h="15">
                <a:moveTo>
                  <a:pt x="214" y="0"/>
                </a:moveTo>
                <a:lnTo>
                  <a:pt x="214" y="15"/>
                </a:lnTo>
                <a:lnTo>
                  <a:pt x="0" y="15"/>
                </a:lnTo>
                <a:lnTo>
                  <a:pt x="0" y="14"/>
                </a:lnTo>
                <a:lnTo>
                  <a:pt x="30" y="14"/>
                </a:lnTo>
                <a:lnTo>
                  <a:pt x="59" y="14"/>
                </a:lnTo>
                <a:lnTo>
                  <a:pt x="87" y="13"/>
                </a:lnTo>
                <a:lnTo>
                  <a:pt x="112" y="13"/>
                </a:lnTo>
                <a:lnTo>
                  <a:pt x="136" y="11"/>
                </a:lnTo>
                <a:lnTo>
                  <a:pt x="158" y="9"/>
                </a:lnTo>
                <a:lnTo>
                  <a:pt x="176" y="7"/>
                </a:lnTo>
                <a:lnTo>
                  <a:pt x="190" y="6"/>
                </a:lnTo>
                <a:lnTo>
                  <a:pt x="200" y="4"/>
                </a:lnTo>
                <a:lnTo>
                  <a:pt x="206" y="2"/>
                </a:lnTo>
                <a:lnTo>
                  <a:pt x="209" y="0"/>
                </a:lnTo>
                <a:lnTo>
                  <a:pt x="214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8" name="Freeform 160"/>
          <p:cNvSpPr>
            <a:spLocks/>
          </p:cNvSpPr>
          <p:nvPr/>
        </p:nvSpPr>
        <p:spPr bwMode="auto">
          <a:xfrm>
            <a:off x="7324725" y="3227388"/>
            <a:ext cx="331788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0" y="14"/>
              </a:cxn>
              <a:cxn ang="0">
                <a:pos x="59" y="14"/>
              </a:cxn>
              <a:cxn ang="0">
                <a:pos x="87" y="13"/>
              </a:cxn>
              <a:cxn ang="0">
                <a:pos x="112" y="13"/>
              </a:cxn>
              <a:cxn ang="0">
                <a:pos x="136" y="11"/>
              </a:cxn>
              <a:cxn ang="0">
                <a:pos x="158" y="9"/>
              </a:cxn>
              <a:cxn ang="0">
                <a:pos x="176" y="7"/>
              </a:cxn>
              <a:cxn ang="0">
                <a:pos x="190" y="6"/>
              </a:cxn>
              <a:cxn ang="0">
                <a:pos x="200" y="4"/>
              </a:cxn>
              <a:cxn ang="0">
                <a:pos x="206" y="2"/>
              </a:cxn>
              <a:cxn ang="0">
                <a:pos x="209" y="0"/>
              </a:cxn>
              <a:cxn ang="0">
                <a:pos x="203" y="0"/>
              </a:cxn>
              <a:cxn ang="0">
                <a:pos x="201" y="2"/>
              </a:cxn>
              <a:cxn ang="0">
                <a:pos x="193" y="4"/>
              </a:cxn>
              <a:cxn ang="0">
                <a:pos x="182" y="6"/>
              </a:cxn>
              <a:cxn ang="0">
                <a:pos x="164" y="9"/>
              </a:cxn>
              <a:cxn ang="0">
                <a:pos x="144" y="10"/>
              </a:cxn>
              <a:cxn ang="0">
                <a:pos x="120" y="11"/>
              </a:cxn>
              <a:cxn ang="0">
                <a:pos x="92" y="13"/>
              </a:cxn>
              <a:cxn ang="0">
                <a:pos x="63" y="14"/>
              </a:cxn>
              <a:cxn ang="0">
                <a:pos x="32" y="14"/>
              </a:cxn>
              <a:cxn ang="0">
                <a:pos x="0" y="14"/>
              </a:cxn>
              <a:cxn ang="0">
                <a:pos x="0" y="14"/>
              </a:cxn>
            </a:cxnLst>
            <a:rect l="0" t="0" r="r" b="b"/>
            <a:pathLst>
              <a:path w="209" h="14">
                <a:moveTo>
                  <a:pt x="0" y="14"/>
                </a:moveTo>
                <a:lnTo>
                  <a:pt x="30" y="14"/>
                </a:lnTo>
                <a:lnTo>
                  <a:pt x="59" y="14"/>
                </a:lnTo>
                <a:lnTo>
                  <a:pt x="87" y="13"/>
                </a:lnTo>
                <a:lnTo>
                  <a:pt x="112" y="13"/>
                </a:lnTo>
                <a:lnTo>
                  <a:pt x="136" y="11"/>
                </a:lnTo>
                <a:lnTo>
                  <a:pt x="158" y="9"/>
                </a:lnTo>
                <a:lnTo>
                  <a:pt x="176" y="7"/>
                </a:lnTo>
                <a:lnTo>
                  <a:pt x="190" y="6"/>
                </a:lnTo>
                <a:lnTo>
                  <a:pt x="200" y="4"/>
                </a:lnTo>
                <a:lnTo>
                  <a:pt x="206" y="2"/>
                </a:lnTo>
                <a:lnTo>
                  <a:pt x="209" y="0"/>
                </a:lnTo>
                <a:lnTo>
                  <a:pt x="203" y="0"/>
                </a:lnTo>
                <a:lnTo>
                  <a:pt x="201" y="2"/>
                </a:lnTo>
                <a:lnTo>
                  <a:pt x="193" y="4"/>
                </a:lnTo>
                <a:lnTo>
                  <a:pt x="182" y="6"/>
                </a:lnTo>
                <a:lnTo>
                  <a:pt x="164" y="9"/>
                </a:lnTo>
                <a:lnTo>
                  <a:pt x="144" y="10"/>
                </a:lnTo>
                <a:lnTo>
                  <a:pt x="120" y="11"/>
                </a:lnTo>
                <a:lnTo>
                  <a:pt x="92" y="13"/>
                </a:lnTo>
                <a:lnTo>
                  <a:pt x="63" y="14"/>
                </a:lnTo>
                <a:lnTo>
                  <a:pt x="32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BBBBB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9" name="Freeform 161"/>
          <p:cNvSpPr>
            <a:spLocks/>
          </p:cNvSpPr>
          <p:nvPr/>
        </p:nvSpPr>
        <p:spPr bwMode="auto">
          <a:xfrm>
            <a:off x="7324725" y="3227388"/>
            <a:ext cx="322263" cy="2222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201" y="2"/>
              </a:cxn>
              <a:cxn ang="0">
                <a:pos x="193" y="4"/>
              </a:cxn>
              <a:cxn ang="0">
                <a:pos x="182" y="6"/>
              </a:cxn>
              <a:cxn ang="0">
                <a:pos x="164" y="9"/>
              </a:cxn>
              <a:cxn ang="0">
                <a:pos x="144" y="10"/>
              </a:cxn>
              <a:cxn ang="0">
                <a:pos x="120" y="11"/>
              </a:cxn>
              <a:cxn ang="0">
                <a:pos x="92" y="13"/>
              </a:cxn>
              <a:cxn ang="0">
                <a:pos x="63" y="14"/>
              </a:cxn>
              <a:cxn ang="0">
                <a:pos x="32" y="14"/>
              </a:cxn>
              <a:cxn ang="0">
                <a:pos x="0" y="14"/>
              </a:cxn>
              <a:cxn ang="0">
                <a:pos x="0" y="14"/>
              </a:cxn>
              <a:cxn ang="0">
                <a:pos x="31" y="14"/>
              </a:cxn>
              <a:cxn ang="0">
                <a:pos x="62" y="13"/>
              </a:cxn>
              <a:cxn ang="0">
                <a:pos x="89" y="13"/>
              </a:cxn>
              <a:cxn ang="0">
                <a:pos x="116" y="11"/>
              </a:cxn>
              <a:cxn ang="0">
                <a:pos x="140" y="10"/>
              </a:cxn>
              <a:cxn ang="0">
                <a:pos x="160" y="7"/>
              </a:cxn>
              <a:cxn ang="0">
                <a:pos x="177" y="6"/>
              </a:cxn>
              <a:cxn ang="0">
                <a:pos x="188" y="4"/>
              </a:cxn>
              <a:cxn ang="0">
                <a:pos x="196" y="2"/>
              </a:cxn>
              <a:cxn ang="0">
                <a:pos x="198" y="0"/>
              </a:cxn>
              <a:cxn ang="0">
                <a:pos x="203" y="0"/>
              </a:cxn>
            </a:cxnLst>
            <a:rect l="0" t="0" r="r" b="b"/>
            <a:pathLst>
              <a:path w="203" h="14">
                <a:moveTo>
                  <a:pt x="203" y="0"/>
                </a:moveTo>
                <a:lnTo>
                  <a:pt x="201" y="2"/>
                </a:lnTo>
                <a:lnTo>
                  <a:pt x="193" y="4"/>
                </a:lnTo>
                <a:lnTo>
                  <a:pt x="182" y="6"/>
                </a:lnTo>
                <a:lnTo>
                  <a:pt x="164" y="9"/>
                </a:lnTo>
                <a:lnTo>
                  <a:pt x="144" y="10"/>
                </a:lnTo>
                <a:lnTo>
                  <a:pt x="120" y="11"/>
                </a:lnTo>
                <a:lnTo>
                  <a:pt x="92" y="13"/>
                </a:lnTo>
                <a:lnTo>
                  <a:pt x="63" y="14"/>
                </a:lnTo>
                <a:lnTo>
                  <a:pt x="32" y="14"/>
                </a:lnTo>
                <a:lnTo>
                  <a:pt x="0" y="14"/>
                </a:lnTo>
                <a:lnTo>
                  <a:pt x="0" y="14"/>
                </a:lnTo>
                <a:lnTo>
                  <a:pt x="31" y="14"/>
                </a:lnTo>
                <a:lnTo>
                  <a:pt x="62" y="13"/>
                </a:lnTo>
                <a:lnTo>
                  <a:pt x="89" y="13"/>
                </a:lnTo>
                <a:lnTo>
                  <a:pt x="116" y="11"/>
                </a:lnTo>
                <a:lnTo>
                  <a:pt x="140" y="10"/>
                </a:lnTo>
                <a:lnTo>
                  <a:pt x="160" y="7"/>
                </a:lnTo>
                <a:lnTo>
                  <a:pt x="177" y="6"/>
                </a:lnTo>
                <a:lnTo>
                  <a:pt x="188" y="4"/>
                </a:lnTo>
                <a:lnTo>
                  <a:pt x="196" y="2"/>
                </a:lnTo>
                <a:lnTo>
                  <a:pt x="198" y="0"/>
                </a:lnTo>
                <a:lnTo>
                  <a:pt x="203" y="0"/>
                </a:lnTo>
                <a:close/>
              </a:path>
            </a:pathLst>
          </a:custGeom>
          <a:solidFill>
            <a:srgbClr val="B7B7B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0" name="Freeform 162"/>
          <p:cNvSpPr>
            <a:spLocks/>
          </p:cNvSpPr>
          <p:nvPr/>
        </p:nvSpPr>
        <p:spPr bwMode="auto">
          <a:xfrm>
            <a:off x="7324725" y="3227388"/>
            <a:ext cx="314325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1" y="14"/>
              </a:cxn>
              <a:cxn ang="0">
                <a:pos x="62" y="13"/>
              </a:cxn>
              <a:cxn ang="0">
                <a:pos x="89" y="13"/>
              </a:cxn>
              <a:cxn ang="0">
                <a:pos x="116" y="11"/>
              </a:cxn>
              <a:cxn ang="0">
                <a:pos x="140" y="10"/>
              </a:cxn>
              <a:cxn ang="0">
                <a:pos x="160" y="7"/>
              </a:cxn>
              <a:cxn ang="0">
                <a:pos x="177" y="6"/>
              </a:cxn>
              <a:cxn ang="0">
                <a:pos x="188" y="4"/>
              </a:cxn>
              <a:cxn ang="0">
                <a:pos x="196" y="2"/>
              </a:cxn>
              <a:cxn ang="0">
                <a:pos x="198" y="0"/>
              </a:cxn>
              <a:cxn ang="0">
                <a:pos x="192" y="0"/>
              </a:cxn>
              <a:cxn ang="0">
                <a:pos x="190" y="2"/>
              </a:cxn>
              <a:cxn ang="0">
                <a:pos x="183" y="4"/>
              </a:cxn>
              <a:cxn ang="0">
                <a:pos x="172" y="6"/>
              </a:cxn>
              <a:cxn ang="0">
                <a:pos x="155" y="7"/>
              </a:cxn>
              <a:cxn ang="0">
                <a:pos x="136" y="9"/>
              </a:cxn>
              <a:cxn ang="0">
                <a:pos x="114" y="11"/>
              </a:cxn>
              <a:cxn ang="0">
                <a:pos x="87" y="11"/>
              </a:cxn>
              <a:cxn ang="0">
                <a:pos x="59" y="13"/>
              </a:cxn>
              <a:cxn ang="0">
                <a:pos x="30" y="13"/>
              </a:cxn>
              <a:cxn ang="0">
                <a:pos x="0" y="14"/>
              </a:cxn>
              <a:cxn ang="0">
                <a:pos x="0" y="14"/>
              </a:cxn>
            </a:cxnLst>
            <a:rect l="0" t="0" r="r" b="b"/>
            <a:pathLst>
              <a:path w="198" h="14">
                <a:moveTo>
                  <a:pt x="0" y="14"/>
                </a:moveTo>
                <a:lnTo>
                  <a:pt x="31" y="14"/>
                </a:lnTo>
                <a:lnTo>
                  <a:pt x="62" y="13"/>
                </a:lnTo>
                <a:lnTo>
                  <a:pt x="89" y="13"/>
                </a:lnTo>
                <a:lnTo>
                  <a:pt x="116" y="11"/>
                </a:lnTo>
                <a:lnTo>
                  <a:pt x="140" y="10"/>
                </a:lnTo>
                <a:lnTo>
                  <a:pt x="160" y="7"/>
                </a:lnTo>
                <a:lnTo>
                  <a:pt x="177" y="6"/>
                </a:lnTo>
                <a:lnTo>
                  <a:pt x="188" y="4"/>
                </a:lnTo>
                <a:lnTo>
                  <a:pt x="196" y="2"/>
                </a:lnTo>
                <a:lnTo>
                  <a:pt x="198" y="0"/>
                </a:lnTo>
                <a:lnTo>
                  <a:pt x="192" y="0"/>
                </a:lnTo>
                <a:lnTo>
                  <a:pt x="190" y="2"/>
                </a:lnTo>
                <a:lnTo>
                  <a:pt x="183" y="4"/>
                </a:lnTo>
                <a:lnTo>
                  <a:pt x="172" y="6"/>
                </a:lnTo>
                <a:lnTo>
                  <a:pt x="155" y="7"/>
                </a:lnTo>
                <a:lnTo>
                  <a:pt x="136" y="9"/>
                </a:lnTo>
                <a:lnTo>
                  <a:pt x="114" y="11"/>
                </a:lnTo>
                <a:lnTo>
                  <a:pt x="87" y="11"/>
                </a:lnTo>
                <a:lnTo>
                  <a:pt x="59" y="13"/>
                </a:lnTo>
                <a:lnTo>
                  <a:pt x="30" y="13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1" name="Freeform 163"/>
          <p:cNvSpPr>
            <a:spLocks/>
          </p:cNvSpPr>
          <p:nvPr/>
        </p:nvSpPr>
        <p:spPr bwMode="auto">
          <a:xfrm>
            <a:off x="7324725" y="3227388"/>
            <a:ext cx="304800" cy="22225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90" y="2"/>
              </a:cxn>
              <a:cxn ang="0">
                <a:pos x="183" y="4"/>
              </a:cxn>
              <a:cxn ang="0">
                <a:pos x="172" y="6"/>
              </a:cxn>
              <a:cxn ang="0">
                <a:pos x="155" y="7"/>
              </a:cxn>
              <a:cxn ang="0">
                <a:pos x="136" y="9"/>
              </a:cxn>
              <a:cxn ang="0">
                <a:pos x="114" y="11"/>
              </a:cxn>
              <a:cxn ang="0">
                <a:pos x="87" y="11"/>
              </a:cxn>
              <a:cxn ang="0">
                <a:pos x="59" y="13"/>
              </a:cxn>
              <a:cxn ang="0">
                <a:pos x="30" y="13"/>
              </a:cxn>
              <a:cxn ang="0">
                <a:pos x="0" y="14"/>
              </a:cxn>
              <a:cxn ang="0">
                <a:pos x="0" y="13"/>
              </a:cxn>
              <a:cxn ang="0">
                <a:pos x="29" y="13"/>
              </a:cxn>
              <a:cxn ang="0">
                <a:pos x="58" y="13"/>
              </a:cxn>
              <a:cxn ang="0">
                <a:pos x="84" y="11"/>
              </a:cxn>
              <a:cxn ang="0">
                <a:pos x="110" y="10"/>
              </a:cxn>
              <a:cxn ang="0">
                <a:pos x="131" y="9"/>
              </a:cxn>
              <a:cxn ang="0">
                <a:pos x="150" y="7"/>
              </a:cxn>
              <a:cxn ang="0">
                <a:pos x="165" y="6"/>
              </a:cxn>
              <a:cxn ang="0">
                <a:pos x="177" y="4"/>
              </a:cxn>
              <a:cxn ang="0">
                <a:pos x="184" y="2"/>
              </a:cxn>
              <a:cxn ang="0">
                <a:pos x="186" y="0"/>
              </a:cxn>
              <a:cxn ang="0">
                <a:pos x="192" y="0"/>
              </a:cxn>
            </a:cxnLst>
            <a:rect l="0" t="0" r="r" b="b"/>
            <a:pathLst>
              <a:path w="192" h="14">
                <a:moveTo>
                  <a:pt x="192" y="0"/>
                </a:moveTo>
                <a:lnTo>
                  <a:pt x="190" y="2"/>
                </a:lnTo>
                <a:lnTo>
                  <a:pt x="183" y="4"/>
                </a:lnTo>
                <a:lnTo>
                  <a:pt x="172" y="6"/>
                </a:lnTo>
                <a:lnTo>
                  <a:pt x="155" y="7"/>
                </a:lnTo>
                <a:lnTo>
                  <a:pt x="136" y="9"/>
                </a:lnTo>
                <a:lnTo>
                  <a:pt x="114" y="11"/>
                </a:lnTo>
                <a:lnTo>
                  <a:pt x="87" y="11"/>
                </a:lnTo>
                <a:lnTo>
                  <a:pt x="59" y="13"/>
                </a:lnTo>
                <a:lnTo>
                  <a:pt x="30" y="13"/>
                </a:lnTo>
                <a:lnTo>
                  <a:pt x="0" y="14"/>
                </a:lnTo>
                <a:lnTo>
                  <a:pt x="0" y="13"/>
                </a:lnTo>
                <a:lnTo>
                  <a:pt x="29" y="13"/>
                </a:lnTo>
                <a:lnTo>
                  <a:pt x="58" y="13"/>
                </a:lnTo>
                <a:lnTo>
                  <a:pt x="84" y="11"/>
                </a:lnTo>
                <a:lnTo>
                  <a:pt x="110" y="10"/>
                </a:lnTo>
                <a:lnTo>
                  <a:pt x="131" y="9"/>
                </a:lnTo>
                <a:lnTo>
                  <a:pt x="150" y="7"/>
                </a:lnTo>
                <a:lnTo>
                  <a:pt x="165" y="6"/>
                </a:lnTo>
                <a:lnTo>
                  <a:pt x="177" y="4"/>
                </a:lnTo>
                <a:lnTo>
                  <a:pt x="184" y="2"/>
                </a:lnTo>
                <a:lnTo>
                  <a:pt x="186" y="0"/>
                </a:lnTo>
                <a:lnTo>
                  <a:pt x="192" y="0"/>
                </a:lnTo>
                <a:close/>
              </a:path>
            </a:pathLst>
          </a:custGeom>
          <a:solidFill>
            <a:srgbClr val="AFAFA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2" name="Freeform 164"/>
          <p:cNvSpPr>
            <a:spLocks/>
          </p:cNvSpPr>
          <p:nvPr/>
        </p:nvSpPr>
        <p:spPr bwMode="auto">
          <a:xfrm>
            <a:off x="7324725" y="3227388"/>
            <a:ext cx="295275" cy="2063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9" y="13"/>
              </a:cxn>
              <a:cxn ang="0">
                <a:pos x="58" y="13"/>
              </a:cxn>
              <a:cxn ang="0">
                <a:pos x="84" y="11"/>
              </a:cxn>
              <a:cxn ang="0">
                <a:pos x="110" y="10"/>
              </a:cxn>
              <a:cxn ang="0">
                <a:pos x="131" y="9"/>
              </a:cxn>
              <a:cxn ang="0">
                <a:pos x="150" y="7"/>
              </a:cxn>
              <a:cxn ang="0">
                <a:pos x="165" y="6"/>
              </a:cxn>
              <a:cxn ang="0">
                <a:pos x="177" y="4"/>
              </a:cxn>
              <a:cxn ang="0">
                <a:pos x="184" y="2"/>
              </a:cxn>
              <a:cxn ang="0">
                <a:pos x="186" y="0"/>
              </a:cxn>
              <a:cxn ang="0">
                <a:pos x="179" y="0"/>
              </a:cxn>
              <a:cxn ang="0">
                <a:pos x="178" y="2"/>
              </a:cxn>
              <a:cxn ang="0">
                <a:pos x="171" y="4"/>
              </a:cxn>
              <a:cxn ang="0">
                <a:pos x="160" y="5"/>
              </a:cxn>
              <a:cxn ang="0">
                <a:pos x="145" y="7"/>
              </a:cxn>
              <a:cxn ang="0">
                <a:pos x="127" y="9"/>
              </a:cxn>
              <a:cxn ang="0">
                <a:pos x="106" y="10"/>
              </a:cxn>
              <a:cxn ang="0">
                <a:pos x="82" y="11"/>
              </a:cxn>
              <a:cxn ang="0">
                <a:pos x="55" y="11"/>
              </a:cxn>
              <a:cxn ang="0">
                <a:pos x="29" y="13"/>
              </a:cxn>
              <a:cxn ang="0">
                <a:pos x="0" y="13"/>
              </a:cxn>
              <a:cxn ang="0">
                <a:pos x="0" y="13"/>
              </a:cxn>
            </a:cxnLst>
            <a:rect l="0" t="0" r="r" b="b"/>
            <a:pathLst>
              <a:path w="186" h="13">
                <a:moveTo>
                  <a:pt x="0" y="13"/>
                </a:moveTo>
                <a:lnTo>
                  <a:pt x="29" y="13"/>
                </a:lnTo>
                <a:lnTo>
                  <a:pt x="58" y="13"/>
                </a:lnTo>
                <a:lnTo>
                  <a:pt x="84" y="11"/>
                </a:lnTo>
                <a:lnTo>
                  <a:pt x="110" y="10"/>
                </a:lnTo>
                <a:lnTo>
                  <a:pt x="131" y="9"/>
                </a:lnTo>
                <a:lnTo>
                  <a:pt x="150" y="7"/>
                </a:lnTo>
                <a:lnTo>
                  <a:pt x="165" y="6"/>
                </a:lnTo>
                <a:lnTo>
                  <a:pt x="177" y="4"/>
                </a:lnTo>
                <a:lnTo>
                  <a:pt x="184" y="2"/>
                </a:lnTo>
                <a:lnTo>
                  <a:pt x="186" y="0"/>
                </a:lnTo>
                <a:lnTo>
                  <a:pt x="179" y="0"/>
                </a:lnTo>
                <a:lnTo>
                  <a:pt x="178" y="2"/>
                </a:lnTo>
                <a:lnTo>
                  <a:pt x="171" y="4"/>
                </a:lnTo>
                <a:lnTo>
                  <a:pt x="160" y="5"/>
                </a:lnTo>
                <a:lnTo>
                  <a:pt x="145" y="7"/>
                </a:lnTo>
                <a:lnTo>
                  <a:pt x="127" y="9"/>
                </a:lnTo>
                <a:lnTo>
                  <a:pt x="106" y="10"/>
                </a:lnTo>
                <a:lnTo>
                  <a:pt x="82" y="11"/>
                </a:lnTo>
                <a:lnTo>
                  <a:pt x="55" y="11"/>
                </a:lnTo>
                <a:lnTo>
                  <a:pt x="29" y="13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AAAAA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3" name="Freeform 165"/>
          <p:cNvSpPr>
            <a:spLocks/>
          </p:cNvSpPr>
          <p:nvPr/>
        </p:nvSpPr>
        <p:spPr bwMode="auto">
          <a:xfrm>
            <a:off x="7324725" y="3227388"/>
            <a:ext cx="284163" cy="20637"/>
          </a:xfrm>
          <a:custGeom>
            <a:avLst/>
            <a:gdLst/>
            <a:ahLst/>
            <a:cxnLst>
              <a:cxn ang="0">
                <a:pos x="179" y="0"/>
              </a:cxn>
              <a:cxn ang="0">
                <a:pos x="178" y="2"/>
              </a:cxn>
              <a:cxn ang="0">
                <a:pos x="171" y="4"/>
              </a:cxn>
              <a:cxn ang="0">
                <a:pos x="160" y="5"/>
              </a:cxn>
              <a:cxn ang="0">
                <a:pos x="145" y="7"/>
              </a:cxn>
              <a:cxn ang="0">
                <a:pos x="127" y="9"/>
              </a:cxn>
              <a:cxn ang="0">
                <a:pos x="106" y="10"/>
              </a:cxn>
              <a:cxn ang="0">
                <a:pos x="82" y="11"/>
              </a:cxn>
              <a:cxn ang="0">
                <a:pos x="55" y="11"/>
              </a:cxn>
              <a:cxn ang="0">
                <a:pos x="29" y="13"/>
              </a:cxn>
              <a:cxn ang="0">
                <a:pos x="0" y="13"/>
              </a:cxn>
              <a:cxn ang="0">
                <a:pos x="0" y="11"/>
              </a:cxn>
              <a:cxn ang="0">
                <a:pos x="27" y="11"/>
              </a:cxn>
              <a:cxn ang="0">
                <a:pos x="54" y="11"/>
              </a:cxn>
              <a:cxn ang="0">
                <a:pos x="78" y="10"/>
              </a:cxn>
              <a:cxn ang="0">
                <a:pos x="102" y="10"/>
              </a:cxn>
              <a:cxn ang="0">
                <a:pos x="122" y="9"/>
              </a:cxn>
              <a:cxn ang="0">
                <a:pos x="140" y="7"/>
              </a:cxn>
              <a:cxn ang="0">
                <a:pos x="154" y="5"/>
              </a:cxn>
              <a:cxn ang="0">
                <a:pos x="164" y="4"/>
              </a:cxn>
              <a:cxn ang="0">
                <a:pos x="171" y="1"/>
              </a:cxn>
              <a:cxn ang="0">
                <a:pos x="173" y="0"/>
              </a:cxn>
              <a:cxn ang="0">
                <a:pos x="179" y="0"/>
              </a:cxn>
            </a:cxnLst>
            <a:rect l="0" t="0" r="r" b="b"/>
            <a:pathLst>
              <a:path w="179" h="13">
                <a:moveTo>
                  <a:pt x="179" y="0"/>
                </a:moveTo>
                <a:lnTo>
                  <a:pt x="178" y="2"/>
                </a:lnTo>
                <a:lnTo>
                  <a:pt x="171" y="4"/>
                </a:lnTo>
                <a:lnTo>
                  <a:pt x="160" y="5"/>
                </a:lnTo>
                <a:lnTo>
                  <a:pt x="145" y="7"/>
                </a:lnTo>
                <a:lnTo>
                  <a:pt x="127" y="9"/>
                </a:lnTo>
                <a:lnTo>
                  <a:pt x="106" y="10"/>
                </a:lnTo>
                <a:lnTo>
                  <a:pt x="82" y="11"/>
                </a:lnTo>
                <a:lnTo>
                  <a:pt x="55" y="11"/>
                </a:lnTo>
                <a:lnTo>
                  <a:pt x="29" y="13"/>
                </a:lnTo>
                <a:lnTo>
                  <a:pt x="0" y="13"/>
                </a:lnTo>
                <a:lnTo>
                  <a:pt x="0" y="11"/>
                </a:lnTo>
                <a:lnTo>
                  <a:pt x="27" y="11"/>
                </a:lnTo>
                <a:lnTo>
                  <a:pt x="54" y="11"/>
                </a:lnTo>
                <a:lnTo>
                  <a:pt x="78" y="10"/>
                </a:lnTo>
                <a:lnTo>
                  <a:pt x="102" y="10"/>
                </a:lnTo>
                <a:lnTo>
                  <a:pt x="122" y="9"/>
                </a:lnTo>
                <a:lnTo>
                  <a:pt x="140" y="7"/>
                </a:lnTo>
                <a:lnTo>
                  <a:pt x="154" y="5"/>
                </a:lnTo>
                <a:lnTo>
                  <a:pt x="164" y="4"/>
                </a:lnTo>
                <a:lnTo>
                  <a:pt x="171" y="1"/>
                </a:lnTo>
                <a:lnTo>
                  <a:pt x="173" y="0"/>
                </a:lnTo>
                <a:lnTo>
                  <a:pt x="179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4" name="Freeform 166"/>
          <p:cNvSpPr>
            <a:spLocks/>
          </p:cNvSpPr>
          <p:nvPr/>
        </p:nvSpPr>
        <p:spPr bwMode="auto">
          <a:xfrm>
            <a:off x="7324725" y="3227388"/>
            <a:ext cx="274638" cy="174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7" y="11"/>
              </a:cxn>
              <a:cxn ang="0">
                <a:pos x="54" y="11"/>
              </a:cxn>
              <a:cxn ang="0">
                <a:pos x="78" y="10"/>
              </a:cxn>
              <a:cxn ang="0">
                <a:pos x="102" y="10"/>
              </a:cxn>
              <a:cxn ang="0">
                <a:pos x="122" y="9"/>
              </a:cxn>
              <a:cxn ang="0">
                <a:pos x="140" y="7"/>
              </a:cxn>
              <a:cxn ang="0">
                <a:pos x="154" y="5"/>
              </a:cxn>
              <a:cxn ang="0">
                <a:pos x="164" y="4"/>
              </a:cxn>
              <a:cxn ang="0">
                <a:pos x="171" y="1"/>
              </a:cxn>
              <a:cxn ang="0">
                <a:pos x="173" y="0"/>
              </a:cxn>
              <a:cxn ang="0">
                <a:pos x="165" y="0"/>
              </a:cxn>
              <a:cxn ang="0">
                <a:pos x="163" y="2"/>
              </a:cxn>
              <a:cxn ang="0">
                <a:pos x="155" y="4"/>
              </a:cxn>
              <a:cxn ang="0">
                <a:pos x="144" y="6"/>
              </a:cxn>
              <a:cxn ang="0">
                <a:pos x="127" y="7"/>
              </a:cxn>
              <a:cxn ang="0">
                <a:pos x="107" y="9"/>
              </a:cxn>
              <a:cxn ang="0">
                <a:pos x="83" y="10"/>
              </a:cxn>
              <a:cxn ang="0">
                <a:pos x="57" y="11"/>
              </a:cxn>
              <a:cxn ang="0">
                <a:pos x="29" y="11"/>
              </a:cxn>
              <a:cxn ang="0">
                <a:pos x="0" y="11"/>
              </a:cxn>
              <a:cxn ang="0">
                <a:pos x="0" y="11"/>
              </a:cxn>
            </a:cxnLst>
            <a:rect l="0" t="0" r="r" b="b"/>
            <a:pathLst>
              <a:path w="173" h="11">
                <a:moveTo>
                  <a:pt x="0" y="11"/>
                </a:moveTo>
                <a:lnTo>
                  <a:pt x="27" y="11"/>
                </a:lnTo>
                <a:lnTo>
                  <a:pt x="54" y="11"/>
                </a:lnTo>
                <a:lnTo>
                  <a:pt x="78" y="10"/>
                </a:lnTo>
                <a:lnTo>
                  <a:pt x="102" y="10"/>
                </a:lnTo>
                <a:lnTo>
                  <a:pt x="122" y="9"/>
                </a:lnTo>
                <a:lnTo>
                  <a:pt x="140" y="7"/>
                </a:lnTo>
                <a:lnTo>
                  <a:pt x="154" y="5"/>
                </a:lnTo>
                <a:lnTo>
                  <a:pt x="164" y="4"/>
                </a:lnTo>
                <a:lnTo>
                  <a:pt x="171" y="1"/>
                </a:lnTo>
                <a:lnTo>
                  <a:pt x="173" y="0"/>
                </a:lnTo>
                <a:lnTo>
                  <a:pt x="165" y="0"/>
                </a:lnTo>
                <a:lnTo>
                  <a:pt x="163" y="2"/>
                </a:lnTo>
                <a:lnTo>
                  <a:pt x="155" y="4"/>
                </a:lnTo>
                <a:lnTo>
                  <a:pt x="144" y="6"/>
                </a:lnTo>
                <a:lnTo>
                  <a:pt x="127" y="7"/>
                </a:lnTo>
                <a:lnTo>
                  <a:pt x="107" y="9"/>
                </a:lnTo>
                <a:lnTo>
                  <a:pt x="83" y="10"/>
                </a:lnTo>
                <a:lnTo>
                  <a:pt x="57" y="11"/>
                </a:lnTo>
                <a:lnTo>
                  <a:pt x="29" y="11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A2A2A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5" name="Freeform 167"/>
          <p:cNvSpPr>
            <a:spLocks/>
          </p:cNvSpPr>
          <p:nvPr/>
        </p:nvSpPr>
        <p:spPr bwMode="auto">
          <a:xfrm>
            <a:off x="7324725" y="3227388"/>
            <a:ext cx="261938" cy="17462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63" y="2"/>
              </a:cxn>
              <a:cxn ang="0">
                <a:pos x="155" y="4"/>
              </a:cxn>
              <a:cxn ang="0">
                <a:pos x="144" y="6"/>
              </a:cxn>
              <a:cxn ang="0">
                <a:pos x="127" y="7"/>
              </a:cxn>
              <a:cxn ang="0">
                <a:pos x="107" y="9"/>
              </a:cxn>
              <a:cxn ang="0">
                <a:pos x="83" y="10"/>
              </a:cxn>
              <a:cxn ang="0">
                <a:pos x="57" y="11"/>
              </a:cxn>
              <a:cxn ang="0">
                <a:pos x="29" y="11"/>
              </a:cxn>
              <a:cxn ang="0">
                <a:pos x="0" y="11"/>
              </a:cxn>
              <a:cxn ang="0">
                <a:pos x="0" y="11"/>
              </a:cxn>
              <a:cxn ang="0">
                <a:pos x="27" y="11"/>
              </a:cxn>
              <a:cxn ang="0">
                <a:pos x="54" y="10"/>
              </a:cxn>
              <a:cxn ang="0">
                <a:pos x="79" y="10"/>
              </a:cxn>
              <a:cxn ang="0">
                <a:pos x="102" y="9"/>
              </a:cxn>
              <a:cxn ang="0">
                <a:pos x="121" y="7"/>
              </a:cxn>
              <a:cxn ang="0">
                <a:pos x="138" y="5"/>
              </a:cxn>
              <a:cxn ang="0">
                <a:pos x="149" y="4"/>
              </a:cxn>
              <a:cxn ang="0">
                <a:pos x="157" y="2"/>
              </a:cxn>
              <a:cxn ang="0">
                <a:pos x="158" y="0"/>
              </a:cxn>
              <a:cxn ang="0">
                <a:pos x="165" y="0"/>
              </a:cxn>
            </a:cxnLst>
            <a:rect l="0" t="0" r="r" b="b"/>
            <a:pathLst>
              <a:path w="165" h="11">
                <a:moveTo>
                  <a:pt x="165" y="0"/>
                </a:moveTo>
                <a:lnTo>
                  <a:pt x="163" y="2"/>
                </a:lnTo>
                <a:lnTo>
                  <a:pt x="155" y="4"/>
                </a:lnTo>
                <a:lnTo>
                  <a:pt x="144" y="6"/>
                </a:lnTo>
                <a:lnTo>
                  <a:pt x="127" y="7"/>
                </a:lnTo>
                <a:lnTo>
                  <a:pt x="107" y="9"/>
                </a:lnTo>
                <a:lnTo>
                  <a:pt x="83" y="10"/>
                </a:lnTo>
                <a:lnTo>
                  <a:pt x="57" y="11"/>
                </a:lnTo>
                <a:lnTo>
                  <a:pt x="29" y="11"/>
                </a:lnTo>
                <a:lnTo>
                  <a:pt x="0" y="11"/>
                </a:lnTo>
                <a:lnTo>
                  <a:pt x="0" y="11"/>
                </a:lnTo>
                <a:lnTo>
                  <a:pt x="27" y="11"/>
                </a:lnTo>
                <a:lnTo>
                  <a:pt x="54" y="10"/>
                </a:lnTo>
                <a:lnTo>
                  <a:pt x="79" y="10"/>
                </a:lnTo>
                <a:lnTo>
                  <a:pt x="102" y="9"/>
                </a:lnTo>
                <a:lnTo>
                  <a:pt x="121" y="7"/>
                </a:lnTo>
                <a:lnTo>
                  <a:pt x="138" y="5"/>
                </a:lnTo>
                <a:lnTo>
                  <a:pt x="149" y="4"/>
                </a:lnTo>
                <a:lnTo>
                  <a:pt x="157" y="2"/>
                </a:lnTo>
                <a:lnTo>
                  <a:pt x="158" y="0"/>
                </a:lnTo>
                <a:lnTo>
                  <a:pt x="165" y="0"/>
                </a:lnTo>
                <a:close/>
              </a:path>
            </a:pathLst>
          </a:custGeom>
          <a:solidFill>
            <a:srgbClr val="9E9E9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6" name="Freeform 168"/>
          <p:cNvSpPr>
            <a:spLocks/>
          </p:cNvSpPr>
          <p:nvPr/>
        </p:nvSpPr>
        <p:spPr bwMode="auto">
          <a:xfrm>
            <a:off x="7324725" y="3227388"/>
            <a:ext cx="250825" cy="174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7" y="11"/>
              </a:cxn>
              <a:cxn ang="0">
                <a:pos x="54" y="10"/>
              </a:cxn>
              <a:cxn ang="0">
                <a:pos x="79" y="10"/>
              </a:cxn>
              <a:cxn ang="0">
                <a:pos x="102" y="9"/>
              </a:cxn>
              <a:cxn ang="0">
                <a:pos x="121" y="7"/>
              </a:cxn>
              <a:cxn ang="0">
                <a:pos x="138" y="5"/>
              </a:cxn>
              <a:cxn ang="0">
                <a:pos x="149" y="4"/>
              </a:cxn>
              <a:cxn ang="0">
                <a:pos x="157" y="2"/>
              </a:cxn>
              <a:cxn ang="0">
                <a:pos x="158" y="0"/>
              </a:cxn>
              <a:cxn ang="0">
                <a:pos x="150" y="0"/>
              </a:cxn>
              <a:cxn ang="0">
                <a:pos x="148" y="1"/>
              </a:cxn>
              <a:cxn ang="0">
                <a:pos x="141" y="4"/>
              </a:cxn>
              <a:cxn ang="0">
                <a:pos x="130" y="5"/>
              </a:cxn>
              <a:cxn ang="0">
                <a:pos x="115" y="6"/>
              </a:cxn>
              <a:cxn ang="0">
                <a:pos x="97" y="7"/>
              </a:cxn>
              <a:cxn ang="0">
                <a:pos x="76" y="9"/>
              </a:cxn>
              <a:cxn ang="0">
                <a:pos x="51" y="10"/>
              </a:cxn>
              <a:cxn ang="0">
                <a:pos x="26" y="10"/>
              </a:cxn>
              <a:cxn ang="0">
                <a:pos x="0" y="10"/>
              </a:cxn>
              <a:cxn ang="0">
                <a:pos x="0" y="11"/>
              </a:cxn>
            </a:cxnLst>
            <a:rect l="0" t="0" r="r" b="b"/>
            <a:pathLst>
              <a:path w="158" h="11">
                <a:moveTo>
                  <a:pt x="0" y="11"/>
                </a:moveTo>
                <a:lnTo>
                  <a:pt x="27" y="11"/>
                </a:lnTo>
                <a:lnTo>
                  <a:pt x="54" y="10"/>
                </a:lnTo>
                <a:lnTo>
                  <a:pt x="79" y="10"/>
                </a:lnTo>
                <a:lnTo>
                  <a:pt x="102" y="9"/>
                </a:lnTo>
                <a:lnTo>
                  <a:pt x="121" y="7"/>
                </a:lnTo>
                <a:lnTo>
                  <a:pt x="138" y="5"/>
                </a:lnTo>
                <a:lnTo>
                  <a:pt x="149" y="4"/>
                </a:lnTo>
                <a:lnTo>
                  <a:pt x="157" y="2"/>
                </a:lnTo>
                <a:lnTo>
                  <a:pt x="158" y="0"/>
                </a:lnTo>
                <a:lnTo>
                  <a:pt x="150" y="0"/>
                </a:lnTo>
                <a:lnTo>
                  <a:pt x="148" y="1"/>
                </a:lnTo>
                <a:lnTo>
                  <a:pt x="141" y="4"/>
                </a:lnTo>
                <a:lnTo>
                  <a:pt x="130" y="5"/>
                </a:lnTo>
                <a:lnTo>
                  <a:pt x="115" y="6"/>
                </a:lnTo>
                <a:lnTo>
                  <a:pt x="97" y="7"/>
                </a:lnTo>
                <a:lnTo>
                  <a:pt x="76" y="9"/>
                </a:lnTo>
                <a:lnTo>
                  <a:pt x="51" y="10"/>
                </a:lnTo>
                <a:lnTo>
                  <a:pt x="26" y="10"/>
                </a:lnTo>
                <a:lnTo>
                  <a:pt x="0" y="10"/>
                </a:lnTo>
                <a:lnTo>
                  <a:pt x="0" y="11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7" name="Freeform 169"/>
          <p:cNvSpPr>
            <a:spLocks/>
          </p:cNvSpPr>
          <p:nvPr/>
        </p:nvSpPr>
        <p:spPr bwMode="auto">
          <a:xfrm>
            <a:off x="7324725" y="3227388"/>
            <a:ext cx="238125" cy="15875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48" y="1"/>
              </a:cxn>
              <a:cxn ang="0">
                <a:pos x="141" y="4"/>
              </a:cxn>
              <a:cxn ang="0">
                <a:pos x="130" y="5"/>
              </a:cxn>
              <a:cxn ang="0">
                <a:pos x="115" y="6"/>
              </a:cxn>
              <a:cxn ang="0">
                <a:pos x="97" y="7"/>
              </a:cxn>
              <a:cxn ang="0">
                <a:pos x="76" y="9"/>
              </a:cxn>
              <a:cxn ang="0">
                <a:pos x="51" y="10"/>
              </a:cxn>
              <a:cxn ang="0">
                <a:pos x="26" y="10"/>
              </a:cxn>
              <a:cxn ang="0">
                <a:pos x="0" y="10"/>
              </a:cxn>
              <a:cxn ang="0">
                <a:pos x="0" y="10"/>
              </a:cxn>
              <a:cxn ang="0">
                <a:pos x="25" y="10"/>
              </a:cxn>
              <a:cxn ang="0">
                <a:pos x="49" y="9"/>
              </a:cxn>
              <a:cxn ang="0">
                <a:pos x="70" y="9"/>
              </a:cxn>
              <a:cxn ang="0">
                <a:pos x="91" y="7"/>
              </a:cxn>
              <a:cxn ang="0">
                <a:pos x="108" y="6"/>
              </a:cxn>
              <a:cxn ang="0">
                <a:pos x="124" y="5"/>
              </a:cxn>
              <a:cxn ang="0">
                <a:pos x="134" y="4"/>
              </a:cxn>
              <a:cxn ang="0">
                <a:pos x="140" y="1"/>
              </a:cxn>
              <a:cxn ang="0">
                <a:pos x="143" y="0"/>
              </a:cxn>
              <a:cxn ang="0">
                <a:pos x="150" y="0"/>
              </a:cxn>
            </a:cxnLst>
            <a:rect l="0" t="0" r="r" b="b"/>
            <a:pathLst>
              <a:path w="150" h="10">
                <a:moveTo>
                  <a:pt x="150" y="0"/>
                </a:moveTo>
                <a:lnTo>
                  <a:pt x="148" y="1"/>
                </a:lnTo>
                <a:lnTo>
                  <a:pt x="141" y="4"/>
                </a:lnTo>
                <a:lnTo>
                  <a:pt x="130" y="5"/>
                </a:lnTo>
                <a:lnTo>
                  <a:pt x="115" y="6"/>
                </a:lnTo>
                <a:lnTo>
                  <a:pt x="97" y="7"/>
                </a:lnTo>
                <a:lnTo>
                  <a:pt x="76" y="9"/>
                </a:lnTo>
                <a:lnTo>
                  <a:pt x="51" y="10"/>
                </a:lnTo>
                <a:lnTo>
                  <a:pt x="26" y="10"/>
                </a:lnTo>
                <a:lnTo>
                  <a:pt x="0" y="10"/>
                </a:lnTo>
                <a:lnTo>
                  <a:pt x="0" y="10"/>
                </a:lnTo>
                <a:lnTo>
                  <a:pt x="25" y="10"/>
                </a:lnTo>
                <a:lnTo>
                  <a:pt x="49" y="9"/>
                </a:lnTo>
                <a:lnTo>
                  <a:pt x="70" y="9"/>
                </a:lnTo>
                <a:lnTo>
                  <a:pt x="91" y="7"/>
                </a:lnTo>
                <a:lnTo>
                  <a:pt x="108" y="6"/>
                </a:lnTo>
                <a:lnTo>
                  <a:pt x="124" y="5"/>
                </a:lnTo>
                <a:lnTo>
                  <a:pt x="134" y="4"/>
                </a:lnTo>
                <a:lnTo>
                  <a:pt x="140" y="1"/>
                </a:lnTo>
                <a:lnTo>
                  <a:pt x="143" y="0"/>
                </a:lnTo>
                <a:lnTo>
                  <a:pt x="150" y="0"/>
                </a:lnTo>
                <a:close/>
              </a:path>
            </a:pathLst>
          </a:custGeom>
          <a:solidFill>
            <a:srgbClr val="95959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8" name="Freeform 170"/>
          <p:cNvSpPr>
            <a:spLocks/>
          </p:cNvSpPr>
          <p:nvPr/>
        </p:nvSpPr>
        <p:spPr bwMode="auto">
          <a:xfrm>
            <a:off x="7324725" y="3227388"/>
            <a:ext cx="227013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5" y="10"/>
              </a:cxn>
              <a:cxn ang="0">
                <a:pos x="49" y="9"/>
              </a:cxn>
              <a:cxn ang="0">
                <a:pos x="70" y="9"/>
              </a:cxn>
              <a:cxn ang="0">
                <a:pos x="91" y="7"/>
              </a:cxn>
              <a:cxn ang="0">
                <a:pos x="108" y="6"/>
              </a:cxn>
              <a:cxn ang="0">
                <a:pos x="124" y="5"/>
              </a:cxn>
              <a:cxn ang="0">
                <a:pos x="134" y="4"/>
              </a:cxn>
              <a:cxn ang="0">
                <a:pos x="140" y="1"/>
              </a:cxn>
              <a:cxn ang="0">
                <a:pos x="143" y="0"/>
              </a:cxn>
              <a:cxn ang="0">
                <a:pos x="133" y="0"/>
              </a:cxn>
              <a:cxn ang="0">
                <a:pos x="131" y="1"/>
              </a:cxn>
              <a:cxn ang="0">
                <a:pos x="125" y="4"/>
              </a:cxn>
              <a:cxn ang="0">
                <a:pos x="115" y="5"/>
              </a:cxn>
              <a:cxn ang="0">
                <a:pos x="102" y="6"/>
              </a:cxn>
              <a:cxn ang="0">
                <a:pos x="86" y="7"/>
              </a:cxn>
              <a:cxn ang="0">
                <a:pos x="67" y="7"/>
              </a:cxn>
              <a:cxn ang="0">
                <a:pos x="45" y="9"/>
              </a:cxn>
              <a:cxn ang="0">
                <a:pos x="24" y="9"/>
              </a:cxn>
              <a:cxn ang="0">
                <a:pos x="0" y="9"/>
              </a:cxn>
              <a:cxn ang="0">
                <a:pos x="0" y="10"/>
              </a:cxn>
            </a:cxnLst>
            <a:rect l="0" t="0" r="r" b="b"/>
            <a:pathLst>
              <a:path w="143" h="10">
                <a:moveTo>
                  <a:pt x="0" y="10"/>
                </a:moveTo>
                <a:lnTo>
                  <a:pt x="25" y="10"/>
                </a:lnTo>
                <a:lnTo>
                  <a:pt x="49" y="9"/>
                </a:lnTo>
                <a:lnTo>
                  <a:pt x="70" y="9"/>
                </a:lnTo>
                <a:lnTo>
                  <a:pt x="91" y="7"/>
                </a:lnTo>
                <a:lnTo>
                  <a:pt x="108" y="6"/>
                </a:lnTo>
                <a:lnTo>
                  <a:pt x="124" y="5"/>
                </a:lnTo>
                <a:lnTo>
                  <a:pt x="134" y="4"/>
                </a:lnTo>
                <a:lnTo>
                  <a:pt x="140" y="1"/>
                </a:lnTo>
                <a:lnTo>
                  <a:pt x="143" y="0"/>
                </a:lnTo>
                <a:lnTo>
                  <a:pt x="133" y="0"/>
                </a:lnTo>
                <a:lnTo>
                  <a:pt x="131" y="1"/>
                </a:lnTo>
                <a:lnTo>
                  <a:pt x="125" y="4"/>
                </a:lnTo>
                <a:lnTo>
                  <a:pt x="115" y="5"/>
                </a:lnTo>
                <a:lnTo>
                  <a:pt x="102" y="6"/>
                </a:lnTo>
                <a:lnTo>
                  <a:pt x="86" y="7"/>
                </a:lnTo>
                <a:lnTo>
                  <a:pt x="67" y="7"/>
                </a:lnTo>
                <a:lnTo>
                  <a:pt x="45" y="9"/>
                </a:lnTo>
                <a:lnTo>
                  <a:pt x="24" y="9"/>
                </a:lnTo>
                <a:lnTo>
                  <a:pt x="0" y="9"/>
                </a:lnTo>
                <a:lnTo>
                  <a:pt x="0" y="10"/>
                </a:lnTo>
                <a:close/>
              </a:path>
            </a:pathLst>
          </a:custGeom>
          <a:solidFill>
            <a:srgbClr val="91919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9" name="Freeform 171"/>
          <p:cNvSpPr>
            <a:spLocks/>
          </p:cNvSpPr>
          <p:nvPr/>
        </p:nvSpPr>
        <p:spPr bwMode="auto">
          <a:xfrm>
            <a:off x="7324725" y="3227388"/>
            <a:ext cx="211138" cy="14287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131" y="1"/>
              </a:cxn>
              <a:cxn ang="0">
                <a:pos x="125" y="4"/>
              </a:cxn>
              <a:cxn ang="0">
                <a:pos x="115" y="5"/>
              </a:cxn>
              <a:cxn ang="0">
                <a:pos x="102" y="6"/>
              </a:cxn>
              <a:cxn ang="0">
                <a:pos x="86" y="7"/>
              </a:cxn>
              <a:cxn ang="0">
                <a:pos x="67" y="7"/>
              </a:cxn>
              <a:cxn ang="0">
                <a:pos x="45" y="9"/>
              </a:cxn>
              <a:cxn ang="0">
                <a:pos x="24" y="9"/>
              </a:cxn>
              <a:cxn ang="0">
                <a:pos x="0" y="9"/>
              </a:cxn>
              <a:cxn ang="0">
                <a:pos x="0" y="9"/>
              </a:cxn>
              <a:cxn ang="0">
                <a:pos x="24" y="9"/>
              </a:cxn>
              <a:cxn ang="0">
                <a:pos x="48" y="7"/>
              </a:cxn>
              <a:cxn ang="0">
                <a:pos x="69" y="7"/>
              </a:cxn>
              <a:cxn ang="0">
                <a:pos x="87" y="6"/>
              </a:cxn>
              <a:cxn ang="0">
                <a:pos x="103" y="5"/>
              </a:cxn>
              <a:cxn ang="0">
                <a:pos x="115" y="4"/>
              </a:cxn>
              <a:cxn ang="0">
                <a:pos x="121" y="1"/>
              </a:cxn>
              <a:cxn ang="0">
                <a:pos x="124" y="0"/>
              </a:cxn>
              <a:cxn ang="0">
                <a:pos x="133" y="0"/>
              </a:cxn>
            </a:cxnLst>
            <a:rect l="0" t="0" r="r" b="b"/>
            <a:pathLst>
              <a:path w="133" h="9">
                <a:moveTo>
                  <a:pt x="133" y="0"/>
                </a:moveTo>
                <a:lnTo>
                  <a:pt x="131" y="1"/>
                </a:lnTo>
                <a:lnTo>
                  <a:pt x="125" y="4"/>
                </a:lnTo>
                <a:lnTo>
                  <a:pt x="115" y="5"/>
                </a:lnTo>
                <a:lnTo>
                  <a:pt x="102" y="6"/>
                </a:lnTo>
                <a:lnTo>
                  <a:pt x="86" y="7"/>
                </a:lnTo>
                <a:lnTo>
                  <a:pt x="67" y="7"/>
                </a:lnTo>
                <a:lnTo>
                  <a:pt x="45" y="9"/>
                </a:lnTo>
                <a:lnTo>
                  <a:pt x="24" y="9"/>
                </a:lnTo>
                <a:lnTo>
                  <a:pt x="0" y="9"/>
                </a:lnTo>
                <a:lnTo>
                  <a:pt x="0" y="9"/>
                </a:lnTo>
                <a:lnTo>
                  <a:pt x="24" y="9"/>
                </a:lnTo>
                <a:lnTo>
                  <a:pt x="48" y="7"/>
                </a:lnTo>
                <a:lnTo>
                  <a:pt x="69" y="7"/>
                </a:lnTo>
                <a:lnTo>
                  <a:pt x="87" y="6"/>
                </a:lnTo>
                <a:lnTo>
                  <a:pt x="103" y="5"/>
                </a:lnTo>
                <a:lnTo>
                  <a:pt x="115" y="4"/>
                </a:lnTo>
                <a:lnTo>
                  <a:pt x="121" y="1"/>
                </a:lnTo>
                <a:lnTo>
                  <a:pt x="124" y="0"/>
                </a:lnTo>
                <a:lnTo>
                  <a:pt x="133" y="0"/>
                </a:lnTo>
                <a:close/>
              </a:path>
            </a:pathLst>
          </a:custGeom>
          <a:solidFill>
            <a:srgbClr val="8D8D8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0" name="Freeform 172"/>
          <p:cNvSpPr>
            <a:spLocks/>
          </p:cNvSpPr>
          <p:nvPr/>
        </p:nvSpPr>
        <p:spPr bwMode="auto">
          <a:xfrm>
            <a:off x="7324725" y="3227388"/>
            <a:ext cx="1968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4" y="9"/>
              </a:cxn>
              <a:cxn ang="0">
                <a:pos x="48" y="7"/>
              </a:cxn>
              <a:cxn ang="0">
                <a:pos x="69" y="7"/>
              </a:cxn>
              <a:cxn ang="0">
                <a:pos x="87" y="6"/>
              </a:cxn>
              <a:cxn ang="0">
                <a:pos x="103" y="5"/>
              </a:cxn>
              <a:cxn ang="0">
                <a:pos x="115" y="4"/>
              </a:cxn>
              <a:cxn ang="0">
                <a:pos x="121" y="1"/>
              </a:cxn>
              <a:cxn ang="0">
                <a:pos x="124" y="0"/>
              </a:cxn>
              <a:cxn ang="0">
                <a:pos x="114" y="0"/>
              </a:cxn>
              <a:cxn ang="0">
                <a:pos x="111" y="1"/>
              </a:cxn>
              <a:cxn ang="0">
                <a:pos x="105" y="2"/>
              </a:cxn>
              <a:cxn ang="0">
                <a:pos x="95" y="4"/>
              </a:cxn>
              <a:cxn ang="0">
                <a:pos x="81" y="5"/>
              </a:cxn>
              <a:cxn ang="0">
                <a:pos x="63" y="6"/>
              </a:cxn>
              <a:cxn ang="0">
                <a:pos x="44" y="7"/>
              </a:cxn>
              <a:cxn ang="0">
                <a:pos x="22" y="7"/>
              </a:cxn>
              <a:cxn ang="0">
                <a:pos x="0" y="7"/>
              </a:cxn>
              <a:cxn ang="0">
                <a:pos x="0" y="9"/>
              </a:cxn>
            </a:cxnLst>
            <a:rect l="0" t="0" r="r" b="b"/>
            <a:pathLst>
              <a:path w="124" h="9">
                <a:moveTo>
                  <a:pt x="0" y="9"/>
                </a:moveTo>
                <a:lnTo>
                  <a:pt x="24" y="9"/>
                </a:lnTo>
                <a:lnTo>
                  <a:pt x="48" y="7"/>
                </a:lnTo>
                <a:lnTo>
                  <a:pt x="69" y="7"/>
                </a:lnTo>
                <a:lnTo>
                  <a:pt x="87" y="6"/>
                </a:lnTo>
                <a:lnTo>
                  <a:pt x="103" y="5"/>
                </a:lnTo>
                <a:lnTo>
                  <a:pt x="115" y="4"/>
                </a:lnTo>
                <a:lnTo>
                  <a:pt x="121" y="1"/>
                </a:lnTo>
                <a:lnTo>
                  <a:pt x="124" y="0"/>
                </a:lnTo>
                <a:lnTo>
                  <a:pt x="114" y="0"/>
                </a:lnTo>
                <a:lnTo>
                  <a:pt x="111" y="1"/>
                </a:lnTo>
                <a:lnTo>
                  <a:pt x="105" y="2"/>
                </a:lnTo>
                <a:lnTo>
                  <a:pt x="95" y="4"/>
                </a:lnTo>
                <a:lnTo>
                  <a:pt x="81" y="5"/>
                </a:lnTo>
                <a:lnTo>
                  <a:pt x="63" y="6"/>
                </a:lnTo>
                <a:lnTo>
                  <a:pt x="44" y="7"/>
                </a:lnTo>
                <a:lnTo>
                  <a:pt x="22" y="7"/>
                </a:lnTo>
                <a:lnTo>
                  <a:pt x="0" y="7"/>
                </a:lnTo>
                <a:lnTo>
                  <a:pt x="0" y="9"/>
                </a:lnTo>
                <a:close/>
              </a:path>
            </a:pathLst>
          </a:custGeom>
          <a:solidFill>
            <a:srgbClr val="88888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1" name="Freeform 173"/>
          <p:cNvSpPr>
            <a:spLocks/>
          </p:cNvSpPr>
          <p:nvPr/>
        </p:nvSpPr>
        <p:spPr bwMode="auto">
          <a:xfrm>
            <a:off x="7324725" y="3227388"/>
            <a:ext cx="180975" cy="11112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11" y="1"/>
              </a:cxn>
              <a:cxn ang="0">
                <a:pos x="105" y="2"/>
              </a:cxn>
              <a:cxn ang="0">
                <a:pos x="95" y="4"/>
              </a:cxn>
              <a:cxn ang="0">
                <a:pos x="81" y="5"/>
              </a:cxn>
              <a:cxn ang="0">
                <a:pos x="63" y="6"/>
              </a:cxn>
              <a:cxn ang="0">
                <a:pos x="44" y="7"/>
              </a:cxn>
              <a:cxn ang="0">
                <a:pos x="22" y="7"/>
              </a:cxn>
              <a:cxn ang="0">
                <a:pos x="0" y="7"/>
              </a:cxn>
              <a:cxn ang="0">
                <a:pos x="0" y="7"/>
              </a:cxn>
              <a:cxn ang="0">
                <a:pos x="20" y="7"/>
              </a:cxn>
              <a:cxn ang="0">
                <a:pos x="39" y="6"/>
              </a:cxn>
              <a:cxn ang="0">
                <a:pos x="57" y="6"/>
              </a:cxn>
              <a:cxn ang="0">
                <a:pos x="73" y="5"/>
              </a:cxn>
              <a:cxn ang="0">
                <a:pos x="86" y="4"/>
              </a:cxn>
              <a:cxn ang="0">
                <a:pos x="95" y="2"/>
              </a:cxn>
              <a:cxn ang="0">
                <a:pos x="101" y="1"/>
              </a:cxn>
              <a:cxn ang="0">
                <a:pos x="102" y="0"/>
              </a:cxn>
              <a:cxn ang="0">
                <a:pos x="114" y="0"/>
              </a:cxn>
            </a:cxnLst>
            <a:rect l="0" t="0" r="r" b="b"/>
            <a:pathLst>
              <a:path w="114" h="7">
                <a:moveTo>
                  <a:pt x="114" y="0"/>
                </a:moveTo>
                <a:lnTo>
                  <a:pt x="111" y="1"/>
                </a:lnTo>
                <a:lnTo>
                  <a:pt x="105" y="2"/>
                </a:lnTo>
                <a:lnTo>
                  <a:pt x="95" y="4"/>
                </a:lnTo>
                <a:lnTo>
                  <a:pt x="81" y="5"/>
                </a:lnTo>
                <a:lnTo>
                  <a:pt x="63" y="6"/>
                </a:lnTo>
                <a:lnTo>
                  <a:pt x="44" y="7"/>
                </a:lnTo>
                <a:lnTo>
                  <a:pt x="22" y="7"/>
                </a:lnTo>
                <a:lnTo>
                  <a:pt x="0" y="7"/>
                </a:lnTo>
                <a:lnTo>
                  <a:pt x="0" y="7"/>
                </a:lnTo>
                <a:lnTo>
                  <a:pt x="20" y="7"/>
                </a:lnTo>
                <a:lnTo>
                  <a:pt x="39" y="6"/>
                </a:lnTo>
                <a:lnTo>
                  <a:pt x="57" y="6"/>
                </a:lnTo>
                <a:lnTo>
                  <a:pt x="73" y="5"/>
                </a:lnTo>
                <a:lnTo>
                  <a:pt x="86" y="4"/>
                </a:lnTo>
                <a:lnTo>
                  <a:pt x="95" y="2"/>
                </a:lnTo>
                <a:lnTo>
                  <a:pt x="101" y="1"/>
                </a:lnTo>
                <a:lnTo>
                  <a:pt x="102" y="0"/>
                </a:lnTo>
                <a:lnTo>
                  <a:pt x="114" y="0"/>
                </a:lnTo>
                <a:close/>
              </a:path>
            </a:pathLst>
          </a:custGeom>
          <a:solidFill>
            <a:srgbClr val="84848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2" name="Freeform 174"/>
          <p:cNvSpPr>
            <a:spLocks/>
          </p:cNvSpPr>
          <p:nvPr/>
        </p:nvSpPr>
        <p:spPr bwMode="auto">
          <a:xfrm>
            <a:off x="7324725" y="3227388"/>
            <a:ext cx="1619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0" y="7"/>
              </a:cxn>
              <a:cxn ang="0">
                <a:pos x="39" y="6"/>
              </a:cxn>
              <a:cxn ang="0">
                <a:pos x="57" y="6"/>
              </a:cxn>
              <a:cxn ang="0">
                <a:pos x="73" y="5"/>
              </a:cxn>
              <a:cxn ang="0">
                <a:pos x="86" y="4"/>
              </a:cxn>
              <a:cxn ang="0">
                <a:pos x="95" y="2"/>
              </a:cxn>
              <a:cxn ang="0">
                <a:pos x="101" y="1"/>
              </a:cxn>
              <a:cxn ang="0">
                <a:pos x="102" y="0"/>
              </a:cxn>
              <a:cxn ang="0">
                <a:pos x="91" y="0"/>
              </a:cxn>
              <a:cxn ang="0">
                <a:pos x="89" y="1"/>
              </a:cxn>
              <a:cxn ang="0">
                <a:pos x="82" y="2"/>
              </a:cxn>
              <a:cxn ang="0">
                <a:pos x="72" y="4"/>
              </a:cxn>
              <a:cxn ang="0">
                <a:pos x="57" y="5"/>
              </a:cxn>
              <a:cxn ang="0">
                <a:pos x="40" y="6"/>
              </a:cxn>
              <a:cxn ang="0">
                <a:pos x="20" y="6"/>
              </a:cxn>
              <a:cxn ang="0">
                <a:pos x="0" y="6"/>
              </a:cxn>
              <a:cxn ang="0">
                <a:pos x="0" y="7"/>
              </a:cxn>
            </a:cxnLst>
            <a:rect l="0" t="0" r="r" b="b"/>
            <a:pathLst>
              <a:path w="102" h="7">
                <a:moveTo>
                  <a:pt x="0" y="7"/>
                </a:moveTo>
                <a:lnTo>
                  <a:pt x="20" y="7"/>
                </a:lnTo>
                <a:lnTo>
                  <a:pt x="39" y="6"/>
                </a:lnTo>
                <a:lnTo>
                  <a:pt x="57" y="6"/>
                </a:lnTo>
                <a:lnTo>
                  <a:pt x="73" y="5"/>
                </a:lnTo>
                <a:lnTo>
                  <a:pt x="86" y="4"/>
                </a:lnTo>
                <a:lnTo>
                  <a:pt x="95" y="2"/>
                </a:lnTo>
                <a:lnTo>
                  <a:pt x="101" y="1"/>
                </a:lnTo>
                <a:lnTo>
                  <a:pt x="102" y="0"/>
                </a:lnTo>
                <a:lnTo>
                  <a:pt x="91" y="0"/>
                </a:lnTo>
                <a:lnTo>
                  <a:pt x="89" y="1"/>
                </a:lnTo>
                <a:lnTo>
                  <a:pt x="82" y="2"/>
                </a:lnTo>
                <a:lnTo>
                  <a:pt x="72" y="4"/>
                </a:lnTo>
                <a:lnTo>
                  <a:pt x="57" y="5"/>
                </a:lnTo>
                <a:lnTo>
                  <a:pt x="40" y="6"/>
                </a:lnTo>
                <a:lnTo>
                  <a:pt x="20" y="6"/>
                </a:lnTo>
                <a:lnTo>
                  <a:pt x="0" y="6"/>
                </a:lnTo>
                <a:lnTo>
                  <a:pt x="0" y="7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3" name="Freeform 175"/>
          <p:cNvSpPr>
            <a:spLocks/>
          </p:cNvSpPr>
          <p:nvPr/>
        </p:nvSpPr>
        <p:spPr bwMode="auto">
          <a:xfrm>
            <a:off x="7324725" y="3227388"/>
            <a:ext cx="144463" cy="952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89" y="1"/>
              </a:cxn>
              <a:cxn ang="0">
                <a:pos x="82" y="2"/>
              </a:cxn>
              <a:cxn ang="0">
                <a:pos x="72" y="4"/>
              </a:cxn>
              <a:cxn ang="0">
                <a:pos x="57" y="5"/>
              </a:cxn>
              <a:cxn ang="0">
                <a:pos x="40" y="6"/>
              </a:cxn>
              <a:cxn ang="0">
                <a:pos x="20" y="6"/>
              </a:cxn>
              <a:cxn ang="0">
                <a:pos x="0" y="6"/>
              </a:cxn>
              <a:cxn ang="0">
                <a:pos x="0" y="5"/>
              </a:cxn>
              <a:cxn ang="0">
                <a:pos x="17" y="5"/>
              </a:cxn>
              <a:cxn ang="0">
                <a:pos x="34" y="5"/>
              </a:cxn>
              <a:cxn ang="0">
                <a:pos x="49" y="4"/>
              </a:cxn>
              <a:cxn ang="0">
                <a:pos x="62" y="4"/>
              </a:cxn>
              <a:cxn ang="0">
                <a:pos x="70" y="2"/>
              </a:cxn>
              <a:cxn ang="0">
                <a:pos x="77" y="1"/>
              </a:cxn>
              <a:cxn ang="0">
                <a:pos x="79" y="0"/>
              </a:cxn>
              <a:cxn ang="0">
                <a:pos x="91" y="0"/>
              </a:cxn>
            </a:cxnLst>
            <a:rect l="0" t="0" r="r" b="b"/>
            <a:pathLst>
              <a:path w="91" h="6">
                <a:moveTo>
                  <a:pt x="91" y="0"/>
                </a:moveTo>
                <a:lnTo>
                  <a:pt x="89" y="1"/>
                </a:lnTo>
                <a:lnTo>
                  <a:pt x="82" y="2"/>
                </a:lnTo>
                <a:lnTo>
                  <a:pt x="72" y="4"/>
                </a:lnTo>
                <a:lnTo>
                  <a:pt x="57" y="5"/>
                </a:lnTo>
                <a:lnTo>
                  <a:pt x="40" y="6"/>
                </a:lnTo>
                <a:lnTo>
                  <a:pt x="20" y="6"/>
                </a:lnTo>
                <a:lnTo>
                  <a:pt x="0" y="6"/>
                </a:lnTo>
                <a:lnTo>
                  <a:pt x="0" y="5"/>
                </a:lnTo>
                <a:lnTo>
                  <a:pt x="17" y="5"/>
                </a:lnTo>
                <a:lnTo>
                  <a:pt x="34" y="5"/>
                </a:lnTo>
                <a:lnTo>
                  <a:pt x="49" y="4"/>
                </a:lnTo>
                <a:lnTo>
                  <a:pt x="62" y="4"/>
                </a:lnTo>
                <a:lnTo>
                  <a:pt x="70" y="2"/>
                </a:lnTo>
                <a:lnTo>
                  <a:pt x="77" y="1"/>
                </a:lnTo>
                <a:lnTo>
                  <a:pt x="79" y="0"/>
                </a:lnTo>
                <a:lnTo>
                  <a:pt x="91" y="0"/>
                </a:lnTo>
                <a:close/>
              </a:path>
            </a:pathLst>
          </a:custGeom>
          <a:solidFill>
            <a:srgbClr val="7B7B7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4" name="Freeform 176"/>
          <p:cNvSpPr>
            <a:spLocks/>
          </p:cNvSpPr>
          <p:nvPr/>
        </p:nvSpPr>
        <p:spPr bwMode="auto">
          <a:xfrm>
            <a:off x="7324725" y="3227388"/>
            <a:ext cx="125413" cy="79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7" y="5"/>
              </a:cxn>
              <a:cxn ang="0">
                <a:pos x="34" y="5"/>
              </a:cxn>
              <a:cxn ang="0">
                <a:pos x="49" y="4"/>
              </a:cxn>
              <a:cxn ang="0">
                <a:pos x="62" y="4"/>
              </a:cxn>
              <a:cxn ang="0">
                <a:pos x="70" y="2"/>
              </a:cxn>
              <a:cxn ang="0">
                <a:pos x="77" y="1"/>
              </a:cxn>
              <a:cxn ang="0">
                <a:pos x="79" y="0"/>
              </a:cxn>
              <a:cxn ang="0">
                <a:pos x="65" y="0"/>
              </a:cxn>
              <a:cxn ang="0">
                <a:pos x="63" y="1"/>
              </a:cxn>
              <a:cxn ang="0">
                <a:pos x="57" y="2"/>
              </a:cxn>
              <a:cxn ang="0">
                <a:pos x="46" y="4"/>
              </a:cxn>
              <a:cxn ang="0">
                <a:pos x="32" y="4"/>
              </a:cxn>
              <a:cxn ang="0">
                <a:pos x="17" y="4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79" h="5">
                <a:moveTo>
                  <a:pt x="0" y="5"/>
                </a:moveTo>
                <a:lnTo>
                  <a:pt x="17" y="5"/>
                </a:lnTo>
                <a:lnTo>
                  <a:pt x="34" y="5"/>
                </a:lnTo>
                <a:lnTo>
                  <a:pt x="49" y="4"/>
                </a:lnTo>
                <a:lnTo>
                  <a:pt x="62" y="4"/>
                </a:lnTo>
                <a:lnTo>
                  <a:pt x="70" y="2"/>
                </a:lnTo>
                <a:lnTo>
                  <a:pt x="77" y="1"/>
                </a:lnTo>
                <a:lnTo>
                  <a:pt x="79" y="0"/>
                </a:lnTo>
                <a:lnTo>
                  <a:pt x="65" y="0"/>
                </a:lnTo>
                <a:lnTo>
                  <a:pt x="63" y="1"/>
                </a:lnTo>
                <a:lnTo>
                  <a:pt x="57" y="2"/>
                </a:lnTo>
                <a:lnTo>
                  <a:pt x="46" y="4"/>
                </a:lnTo>
                <a:lnTo>
                  <a:pt x="32" y="4"/>
                </a:lnTo>
                <a:lnTo>
                  <a:pt x="17" y="4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77777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5" name="Freeform 177"/>
          <p:cNvSpPr>
            <a:spLocks/>
          </p:cNvSpPr>
          <p:nvPr/>
        </p:nvSpPr>
        <p:spPr bwMode="auto">
          <a:xfrm>
            <a:off x="7324725" y="3227388"/>
            <a:ext cx="103188" cy="7937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63" y="1"/>
              </a:cxn>
              <a:cxn ang="0">
                <a:pos x="57" y="2"/>
              </a:cxn>
              <a:cxn ang="0">
                <a:pos x="46" y="4"/>
              </a:cxn>
              <a:cxn ang="0">
                <a:pos x="32" y="4"/>
              </a:cxn>
              <a:cxn ang="0">
                <a:pos x="17" y="4"/>
              </a:cxn>
              <a:cxn ang="0">
                <a:pos x="0" y="5"/>
              </a:cxn>
              <a:cxn ang="0">
                <a:pos x="0" y="4"/>
              </a:cxn>
              <a:cxn ang="0">
                <a:pos x="16" y="4"/>
              </a:cxn>
              <a:cxn ang="0">
                <a:pos x="30" y="2"/>
              </a:cxn>
              <a:cxn ang="0">
                <a:pos x="41" y="2"/>
              </a:cxn>
              <a:cxn ang="0">
                <a:pos x="49" y="1"/>
              </a:cxn>
              <a:cxn ang="0">
                <a:pos x="51" y="0"/>
              </a:cxn>
              <a:cxn ang="0">
                <a:pos x="65" y="0"/>
              </a:cxn>
            </a:cxnLst>
            <a:rect l="0" t="0" r="r" b="b"/>
            <a:pathLst>
              <a:path w="65" h="5">
                <a:moveTo>
                  <a:pt x="65" y="0"/>
                </a:moveTo>
                <a:lnTo>
                  <a:pt x="63" y="1"/>
                </a:lnTo>
                <a:lnTo>
                  <a:pt x="57" y="2"/>
                </a:lnTo>
                <a:lnTo>
                  <a:pt x="46" y="4"/>
                </a:lnTo>
                <a:lnTo>
                  <a:pt x="32" y="4"/>
                </a:lnTo>
                <a:lnTo>
                  <a:pt x="17" y="4"/>
                </a:lnTo>
                <a:lnTo>
                  <a:pt x="0" y="5"/>
                </a:lnTo>
                <a:lnTo>
                  <a:pt x="0" y="4"/>
                </a:lnTo>
                <a:lnTo>
                  <a:pt x="16" y="4"/>
                </a:lnTo>
                <a:lnTo>
                  <a:pt x="30" y="2"/>
                </a:lnTo>
                <a:lnTo>
                  <a:pt x="41" y="2"/>
                </a:lnTo>
                <a:lnTo>
                  <a:pt x="49" y="1"/>
                </a:lnTo>
                <a:lnTo>
                  <a:pt x="51" y="0"/>
                </a:lnTo>
                <a:lnTo>
                  <a:pt x="65" y="0"/>
                </a:lnTo>
                <a:close/>
              </a:path>
            </a:pathLst>
          </a:custGeom>
          <a:solidFill>
            <a:srgbClr val="73737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6" name="Freeform 178"/>
          <p:cNvSpPr>
            <a:spLocks/>
          </p:cNvSpPr>
          <p:nvPr/>
        </p:nvSpPr>
        <p:spPr bwMode="auto">
          <a:xfrm>
            <a:off x="7324725" y="3227388"/>
            <a:ext cx="80963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6" y="4"/>
              </a:cxn>
              <a:cxn ang="0">
                <a:pos x="30" y="2"/>
              </a:cxn>
              <a:cxn ang="0">
                <a:pos x="41" y="2"/>
              </a:cxn>
              <a:cxn ang="0">
                <a:pos x="49" y="1"/>
              </a:cxn>
              <a:cxn ang="0">
                <a:pos x="51" y="0"/>
              </a:cxn>
              <a:cxn ang="0">
                <a:pos x="35" y="0"/>
              </a:cxn>
              <a:cxn ang="0">
                <a:pos x="34" y="1"/>
              </a:cxn>
              <a:cxn ang="0">
                <a:pos x="29" y="1"/>
              </a:cxn>
              <a:cxn ang="0">
                <a:pos x="21" y="2"/>
              </a:cxn>
              <a:cxn ang="0">
                <a:pos x="11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w="51" h="4">
                <a:moveTo>
                  <a:pt x="0" y="4"/>
                </a:moveTo>
                <a:lnTo>
                  <a:pt x="16" y="4"/>
                </a:lnTo>
                <a:lnTo>
                  <a:pt x="30" y="2"/>
                </a:lnTo>
                <a:lnTo>
                  <a:pt x="41" y="2"/>
                </a:lnTo>
                <a:lnTo>
                  <a:pt x="49" y="1"/>
                </a:lnTo>
                <a:lnTo>
                  <a:pt x="51" y="0"/>
                </a:lnTo>
                <a:lnTo>
                  <a:pt x="35" y="0"/>
                </a:lnTo>
                <a:lnTo>
                  <a:pt x="34" y="1"/>
                </a:lnTo>
                <a:lnTo>
                  <a:pt x="29" y="1"/>
                </a:lnTo>
                <a:lnTo>
                  <a:pt x="21" y="2"/>
                </a:lnTo>
                <a:lnTo>
                  <a:pt x="11" y="2"/>
                </a:lnTo>
                <a:lnTo>
                  <a:pt x="0" y="2"/>
                </a:lnTo>
                <a:lnTo>
                  <a:pt x="0" y="4"/>
                </a:lnTo>
                <a:close/>
              </a:path>
            </a:pathLst>
          </a:custGeom>
          <a:solidFill>
            <a:srgbClr val="6E6E6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7" name="Freeform 179"/>
          <p:cNvSpPr>
            <a:spLocks/>
          </p:cNvSpPr>
          <p:nvPr/>
        </p:nvSpPr>
        <p:spPr bwMode="auto">
          <a:xfrm>
            <a:off x="7324725" y="3227388"/>
            <a:ext cx="55563" cy="317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4" y="1"/>
              </a:cxn>
              <a:cxn ang="0">
                <a:pos x="29" y="1"/>
              </a:cxn>
              <a:cxn ang="0">
                <a:pos x="21" y="2"/>
              </a:cxn>
              <a:cxn ang="0">
                <a:pos x="11" y="2"/>
              </a:cxn>
              <a:cxn ang="0">
                <a:pos x="0" y="2"/>
              </a:cxn>
              <a:cxn ang="0">
                <a:pos x="0" y="1"/>
              </a:cxn>
              <a:cxn ang="0">
                <a:pos x="7" y="1"/>
              </a:cxn>
              <a:cxn ang="0">
                <a:pos x="13" y="1"/>
              </a:cxn>
              <a:cxn ang="0">
                <a:pos x="17" y="0"/>
              </a:cxn>
              <a:cxn ang="0">
                <a:pos x="19" y="0"/>
              </a:cxn>
              <a:cxn ang="0">
                <a:pos x="35" y="0"/>
              </a:cxn>
            </a:cxnLst>
            <a:rect l="0" t="0" r="r" b="b"/>
            <a:pathLst>
              <a:path w="35" h="2">
                <a:moveTo>
                  <a:pt x="35" y="0"/>
                </a:moveTo>
                <a:lnTo>
                  <a:pt x="34" y="1"/>
                </a:lnTo>
                <a:lnTo>
                  <a:pt x="29" y="1"/>
                </a:lnTo>
                <a:lnTo>
                  <a:pt x="21" y="2"/>
                </a:lnTo>
                <a:lnTo>
                  <a:pt x="11" y="2"/>
                </a:lnTo>
                <a:lnTo>
                  <a:pt x="0" y="2"/>
                </a:lnTo>
                <a:lnTo>
                  <a:pt x="0" y="1"/>
                </a:lnTo>
                <a:lnTo>
                  <a:pt x="7" y="1"/>
                </a:lnTo>
                <a:lnTo>
                  <a:pt x="13" y="1"/>
                </a:lnTo>
                <a:lnTo>
                  <a:pt x="17" y="0"/>
                </a:lnTo>
                <a:lnTo>
                  <a:pt x="19" y="0"/>
                </a:lnTo>
                <a:lnTo>
                  <a:pt x="35" y="0"/>
                </a:lnTo>
                <a:close/>
              </a:path>
            </a:pathLst>
          </a:custGeom>
          <a:solidFill>
            <a:srgbClr val="6A6A6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8" name="Freeform 180"/>
          <p:cNvSpPr>
            <a:spLocks/>
          </p:cNvSpPr>
          <p:nvPr/>
        </p:nvSpPr>
        <p:spPr bwMode="auto">
          <a:xfrm>
            <a:off x="7324725" y="3227388"/>
            <a:ext cx="30163" cy="158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7" y="1"/>
              </a:cxn>
              <a:cxn ang="0">
                <a:pos x="13" y="1"/>
              </a:cxn>
              <a:cxn ang="0">
                <a:pos x="17" y="0"/>
              </a:cxn>
              <a:cxn ang="0">
                <a:pos x="19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19" h="1">
                <a:moveTo>
                  <a:pt x="0" y="1"/>
                </a:moveTo>
                <a:lnTo>
                  <a:pt x="7" y="1"/>
                </a:lnTo>
                <a:lnTo>
                  <a:pt x="13" y="1"/>
                </a:lnTo>
                <a:lnTo>
                  <a:pt x="17" y="0"/>
                </a:lnTo>
                <a:lnTo>
                  <a:pt x="19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9" name="Freeform 181"/>
          <p:cNvSpPr>
            <a:spLocks/>
          </p:cNvSpPr>
          <p:nvPr/>
        </p:nvSpPr>
        <p:spPr bwMode="auto">
          <a:xfrm>
            <a:off x="7324725" y="3227388"/>
            <a:ext cx="1588" cy="158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50" name="Freeform 182"/>
          <p:cNvSpPr>
            <a:spLocks/>
          </p:cNvSpPr>
          <p:nvPr/>
        </p:nvSpPr>
        <p:spPr bwMode="auto">
          <a:xfrm>
            <a:off x="7758113" y="3181350"/>
            <a:ext cx="76200" cy="280988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48" y="0"/>
              </a:cxn>
              <a:cxn ang="0">
                <a:pos x="48" y="130"/>
              </a:cxn>
              <a:cxn ang="0">
                <a:pos x="0" y="177"/>
              </a:cxn>
              <a:cxn ang="0">
                <a:pos x="0" y="47"/>
              </a:cxn>
            </a:cxnLst>
            <a:rect l="0" t="0" r="r" b="b"/>
            <a:pathLst>
              <a:path w="48" h="177">
                <a:moveTo>
                  <a:pt x="0" y="47"/>
                </a:moveTo>
                <a:lnTo>
                  <a:pt x="48" y="0"/>
                </a:lnTo>
                <a:lnTo>
                  <a:pt x="48" y="130"/>
                </a:lnTo>
                <a:lnTo>
                  <a:pt x="0" y="177"/>
                </a:lnTo>
                <a:lnTo>
                  <a:pt x="0" y="47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51" name="Rectangle 183"/>
          <p:cNvSpPr>
            <a:spLocks noChangeArrowheads="1"/>
          </p:cNvSpPr>
          <p:nvPr/>
        </p:nvSpPr>
        <p:spPr bwMode="auto">
          <a:xfrm>
            <a:off x="7154863" y="3255963"/>
            <a:ext cx="603250" cy="165100"/>
          </a:xfrm>
          <a:prstGeom prst="rect">
            <a:avLst/>
          </a:prstGeom>
          <a:solidFill>
            <a:srgbClr val="C0C0C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52" name="Freeform 184"/>
          <p:cNvSpPr>
            <a:spLocks/>
          </p:cNvSpPr>
          <p:nvPr/>
        </p:nvSpPr>
        <p:spPr bwMode="auto">
          <a:xfrm>
            <a:off x="7343775" y="3255963"/>
            <a:ext cx="7938" cy="1651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" y="26"/>
              </a:cxn>
              <a:cxn ang="0">
                <a:pos x="0" y="52"/>
              </a:cxn>
              <a:cxn ang="0">
                <a:pos x="1" y="78"/>
              </a:cxn>
              <a:cxn ang="0">
                <a:pos x="5" y="104"/>
              </a:cxn>
            </a:cxnLst>
            <a:rect l="0" t="0" r="r" b="b"/>
            <a:pathLst>
              <a:path w="5" h="104">
                <a:moveTo>
                  <a:pt x="5" y="0"/>
                </a:moveTo>
                <a:lnTo>
                  <a:pt x="1" y="26"/>
                </a:lnTo>
                <a:lnTo>
                  <a:pt x="0" y="52"/>
                </a:lnTo>
                <a:lnTo>
                  <a:pt x="1" y="78"/>
                </a:lnTo>
                <a:lnTo>
                  <a:pt x="5" y="10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53" name="Rectangle 185"/>
          <p:cNvSpPr>
            <a:spLocks noChangeArrowheads="1"/>
          </p:cNvSpPr>
          <p:nvPr/>
        </p:nvSpPr>
        <p:spPr bwMode="auto">
          <a:xfrm>
            <a:off x="7154863" y="3421063"/>
            <a:ext cx="603250" cy="41275"/>
          </a:xfrm>
          <a:prstGeom prst="rect">
            <a:avLst/>
          </a:prstGeom>
          <a:solidFill>
            <a:srgbClr val="9A9A9A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54" name="Rectangle 186"/>
          <p:cNvSpPr>
            <a:spLocks noChangeArrowheads="1"/>
          </p:cNvSpPr>
          <p:nvPr/>
        </p:nvSpPr>
        <p:spPr bwMode="auto">
          <a:xfrm>
            <a:off x="7620000" y="3308350"/>
            <a:ext cx="23813" cy="79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55" name="Freeform 187"/>
          <p:cNvSpPr>
            <a:spLocks noEditPoints="1"/>
          </p:cNvSpPr>
          <p:nvPr/>
        </p:nvSpPr>
        <p:spPr bwMode="auto">
          <a:xfrm>
            <a:off x="7372350" y="3294063"/>
            <a:ext cx="9842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6"/>
              </a:cxn>
              <a:cxn ang="0">
                <a:pos x="18" y="0"/>
              </a:cxn>
              <a:cxn ang="0">
                <a:pos x="0" y="0"/>
              </a:cxn>
              <a:cxn ang="0">
                <a:pos x="0" y="6"/>
              </a:cxn>
              <a:cxn ang="0">
                <a:pos x="27" y="6"/>
              </a:cxn>
              <a:cxn ang="0">
                <a:pos x="35" y="6"/>
              </a:cxn>
              <a:cxn ang="0">
                <a:pos x="35" y="0"/>
              </a:cxn>
              <a:cxn ang="0">
                <a:pos x="27" y="0"/>
              </a:cxn>
              <a:cxn ang="0">
                <a:pos x="27" y="6"/>
              </a:cxn>
              <a:cxn ang="0">
                <a:pos x="44" y="6"/>
              </a:cxn>
              <a:cxn ang="0">
                <a:pos x="62" y="6"/>
              </a:cxn>
              <a:cxn ang="0">
                <a:pos x="62" y="0"/>
              </a:cxn>
              <a:cxn ang="0">
                <a:pos x="44" y="0"/>
              </a:cxn>
              <a:cxn ang="0">
                <a:pos x="44" y="6"/>
              </a:cxn>
            </a:cxnLst>
            <a:rect l="0" t="0" r="r" b="b"/>
            <a:pathLst>
              <a:path w="62" h="6">
                <a:moveTo>
                  <a:pt x="0" y="6"/>
                </a:moveTo>
                <a:lnTo>
                  <a:pt x="18" y="6"/>
                </a:lnTo>
                <a:lnTo>
                  <a:pt x="18" y="0"/>
                </a:lnTo>
                <a:lnTo>
                  <a:pt x="0" y="0"/>
                </a:lnTo>
                <a:lnTo>
                  <a:pt x="0" y="6"/>
                </a:lnTo>
                <a:close/>
                <a:moveTo>
                  <a:pt x="27" y="6"/>
                </a:moveTo>
                <a:lnTo>
                  <a:pt x="35" y="6"/>
                </a:lnTo>
                <a:lnTo>
                  <a:pt x="35" y="0"/>
                </a:lnTo>
                <a:lnTo>
                  <a:pt x="27" y="0"/>
                </a:lnTo>
                <a:lnTo>
                  <a:pt x="27" y="6"/>
                </a:lnTo>
                <a:close/>
                <a:moveTo>
                  <a:pt x="44" y="6"/>
                </a:moveTo>
                <a:lnTo>
                  <a:pt x="62" y="6"/>
                </a:lnTo>
                <a:lnTo>
                  <a:pt x="62" y="0"/>
                </a:lnTo>
                <a:lnTo>
                  <a:pt x="44" y="0"/>
                </a:lnTo>
                <a:lnTo>
                  <a:pt x="44" y="6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56" name="Freeform 188"/>
          <p:cNvSpPr>
            <a:spLocks noEditPoints="1"/>
          </p:cNvSpPr>
          <p:nvPr/>
        </p:nvSpPr>
        <p:spPr bwMode="auto">
          <a:xfrm>
            <a:off x="7173913" y="3273425"/>
            <a:ext cx="434975" cy="61913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36" y="39"/>
              </a:cxn>
              <a:cxn ang="0">
                <a:pos x="36" y="0"/>
              </a:cxn>
              <a:cxn ang="0">
                <a:pos x="0" y="0"/>
              </a:cxn>
              <a:cxn ang="0">
                <a:pos x="0" y="39"/>
              </a:cxn>
              <a:cxn ang="0">
                <a:pos x="243" y="29"/>
              </a:cxn>
              <a:cxn ang="0">
                <a:pos x="274" y="29"/>
              </a:cxn>
              <a:cxn ang="0">
                <a:pos x="274" y="9"/>
              </a:cxn>
              <a:cxn ang="0">
                <a:pos x="243" y="9"/>
              </a:cxn>
              <a:cxn ang="0">
                <a:pos x="243" y="29"/>
              </a:cxn>
            </a:cxnLst>
            <a:rect l="0" t="0" r="r" b="b"/>
            <a:pathLst>
              <a:path w="274" h="39">
                <a:moveTo>
                  <a:pt x="0" y="39"/>
                </a:moveTo>
                <a:lnTo>
                  <a:pt x="36" y="39"/>
                </a:lnTo>
                <a:lnTo>
                  <a:pt x="36" y="0"/>
                </a:lnTo>
                <a:lnTo>
                  <a:pt x="0" y="0"/>
                </a:lnTo>
                <a:lnTo>
                  <a:pt x="0" y="39"/>
                </a:lnTo>
                <a:close/>
                <a:moveTo>
                  <a:pt x="243" y="29"/>
                </a:moveTo>
                <a:lnTo>
                  <a:pt x="274" y="29"/>
                </a:lnTo>
                <a:lnTo>
                  <a:pt x="274" y="9"/>
                </a:lnTo>
                <a:lnTo>
                  <a:pt x="243" y="9"/>
                </a:lnTo>
                <a:lnTo>
                  <a:pt x="243" y="29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57" name="Freeform 189"/>
          <p:cNvSpPr>
            <a:spLocks noEditPoints="1"/>
          </p:cNvSpPr>
          <p:nvPr/>
        </p:nvSpPr>
        <p:spPr bwMode="auto">
          <a:xfrm>
            <a:off x="7159625" y="3263900"/>
            <a:ext cx="595313" cy="187325"/>
          </a:xfrm>
          <a:custGeom>
            <a:avLst/>
            <a:gdLst/>
            <a:ahLst/>
            <a:cxnLst>
              <a:cxn ang="0">
                <a:pos x="129" y="94"/>
              </a:cxn>
              <a:cxn ang="0">
                <a:pos x="372" y="94"/>
              </a:cxn>
              <a:cxn ang="0">
                <a:pos x="372" y="0"/>
              </a:cxn>
              <a:cxn ang="0">
                <a:pos x="129" y="0"/>
              </a:cxn>
              <a:cxn ang="0">
                <a:pos x="125" y="23"/>
              </a:cxn>
              <a:cxn ang="0">
                <a:pos x="124" y="47"/>
              </a:cxn>
              <a:cxn ang="0">
                <a:pos x="125" y="71"/>
              </a:cxn>
              <a:cxn ang="0">
                <a:pos x="129" y="94"/>
              </a:cxn>
              <a:cxn ang="0">
                <a:pos x="220" y="82"/>
              </a:cxn>
              <a:cxn ang="0">
                <a:pos x="359" y="82"/>
              </a:cxn>
              <a:cxn ang="0">
                <a:pos x="359" y="12"/>
              </a:cxn>
              <a:cxn ang="0">
                <a:pos x="220" y="12"/>
              </a:cxn>
              <a:cxn ang="0">
                <a:pos x="220" y="82"/>
              </a:cxn>
              <a:cxn ang="0">
                <a:pos x="339" y="118"/>
              </a:cxn>
              <a:cxn ang="0">
                <a:pos x="368" y="118"/>
              </a:cxn>
              <a:cxn ang="0">
                <a:pos x="372" y="116"/>
              </a:cxn>
              <a:cxn ang="0">
                <a:pos x="375" y="113"/>
              </a:cxn>
              <a:cxn ang="0">
                <a:pos x="372" y="107"/>
              </a:cxn>
              <a:cxn ang="0">
                <a:pos x="368" y="106"/>
              </a:cxn>
              <a:cxn ang="0">
                <a:pos x="339" y="106"/>
              </a:cxn>
              <a:cxn ang="0">
                <a:pos x="339" y="118"/>
              </a:cxn>
              <a:cxn ang="0">
                <a:pos x="35" y="118"/>
              </a:cxn>
              <a:cxn ang="0">
                <a:pos x="6" y="118"/>
              </a:cxn>
              <a:cxn ang="0">
                <a:pos x="2" y="116"/>
              </a:cxn>
              <a:cxn ang="0">
                <a:pos x="0" y="113"/>
              </a:cxn>
              <a:cxn ang="0">
                <a:pos x="2" y="107"/>
              </a:cxn>
              <a:cxn ang="0">
                <a:pos x="6" y="106"/>
              </a:cxn>
              <a:cxn ang="0">
                <a:pos x="35" y="106"/>
              </a:cxn>
              <a:cxn ang="0">
                <a:pos x="35" y="118"/>
              </a:cxn>
              <a:cxn ang="0">
                <a:pos x="134" y="25"/>
              </a:cxn>
              <a:cxn ang="0">
                <a:pos x="196" y="25"/>
              </a:cxn>
              <a:cxn ang="0">
                <a:pos x="196" y="19"/>
              </a:cxn>
              <a:cxn ang="0">
                <a:pos x="134" y="19"/>
              </a:cxn>
              <a:cxn ang="0">
                <a:pos x="134" y="25"/>
              </a:cxn>
            </a:cxnLst>
            <a:rect l="0" t="0" r="r" b="b"/>
            <a:pathLst>
              <a:path w="375" h="118">
                <a:moveTo>
                  <a:pt x="129" y="94"/>
                </a:moveTo>
                <a:lnTo>
                  <a:pt x="372" y="94"/>
                </a:lnTo>
                <a:lnTo>
                  <a:pt x="372" y="0"/>
                </a:lnTo>
                <a:lnTo>
                  <a:pt x="129" y="0"/>
                </a:lnTo>
                <a:lnTo>
                  <a:pt x="125" y="23"/>
                </a:lnTo>
                <a:lnTo>
                  <a:pt x="124" y="47"/>
                </a:lnTo>
                <a:lnTo>
                  <a:pt x="125" y="71"/>
                </a:lnTo>
                <a:lnTo>
                  <a:pt x="129" y="94"/>
                </a:lnTo>
                <a:close/>
                <a:moveTo>
                  <a:pt x="220" y="82"/>
                </a:moveTo>
                <a:lnTo>
                  <a:pt x="359" y="82"/>
                </a:lnTo>
                <a:lnTo>
                  <a:pt x="359" y="12"/>
                </a:lnTo>
                <a:lnTo>
                  <a:pt x="220" y="12"/>
                </a:lnTo>
                <a:lnTo>
                  <a:pt x="220" y="82"/>
                </a:lnTo>
                <a:close/>
                <a:moveTo>
                  <a:pt x="339" y="118"/>
                </a:moveTo>
                <a:lnTo>
                  <a:pt x="368" y="118"/>
                </a:lnTo>
                <a:lnTo>
                  <a:pt x="372" y="116"/>
                </a:lnTo>
                <a:lnTo>
                  <a:pt x="375" y="113"/>
                </a:lnTo>
                <a:lnTo>
                  <a:pt x="372" y="107"/>
                </a:lnTo>
                <a:lnTo>
                  <a:pt x="368" y="106"/>
                </a:lnTo>
                <a:lnTo>
                  <a:pt x="339" y="106"/>
                </a:lnTo>
                <a:lnTo>
                  <a:pt x="339" y="118"/>
                </a:lnTo>
                <a:close/>
                <a:moveTo>
                  <a:pt x="35" y="118"/>
                </a:moveTo>
                <a:lnTo>
                  <a:pt x="6" y="118"/>
                </a:lnTo>
                <a:lnTo>
                  <a:pt x="2" y="116"/>
                </a:lnTo>
                <a:lnTo>
                  <a:pt x="0" y="113"/>
                </a:lnTo>
                <a:lnTo>
                  <a:pt x="2" y="107"/>
                </a:lnTo>
                <a:lnTo>
                  <a:pt x="6" y="106"/>
                </a:lnTo>
                <a:lnTo>
                  <a:pt x="35" y="106"/>
                </a:lnTo>
                <a:lnTo>
                  <a:pt x="35" y="118"/>
                </a:lnTo>
                <a:close/>
                <a:moveTo>
                  <a:pt x="134" y="25"/>
                </a:moveTo>
                <a:lnTo>
                  <a:pt x="196" y="25"/>
                </a:lnTo>
                <a:lnTo>
                  <a:pt x="196" y="19"/>
                </a:lnTo>
                <a:lnTo>
                  <a:pt x="134" y="19"/>
                </a:lnTo>
                <a:lnTo>
                  <a:pt x="134" y="25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58" name="Line 190"/>
          <p:cNvSpPr>
            <a:spLocks noChangeShapeType="1"/>
          </p:cNvSpPr>
          <p:nvPr/>
        </p:nvSpPr>
        <p:spPr bwMode="auto">
          <a:xfrm>
            <a:off x="7475538" y="3263900"/>
            <a:ext cx="1587" cy="149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59" name="Line 191"/>
          <p:cNvSpPr>
            <a:spLocks noChangeShapeType="1"/>
          </p:cNvSpPr>
          <p:nvPr/>
        </p:nvSpPr>
        <p:spPr bwMode="auto">
          <a:xfrm flipH="1">
            <a:off x="7356475" y="3313113"/>
            <a:ext cx="1190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60" name="Line 192"/>
          <p:cNvSpPr>
            <a:spLocks noChangeShapeType="1"/>
          </p:cNvSpPr>
          <p:nvPr/>
        </p:nvSpPr>
        <p:spPr bwMode="auto">
          <a:xfrm flipH="1">
            <a:off x="7356475" y="3363913"/>
            <a:ext cx="1190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61" name="Line 193"/>
          <p:cNvSpPr>
            <a:spLocks noChangeShapeType="1"/>
          </p:cNvSpPr>
          <p:nvPr/>
        </p:nvSpPr>
        <p:spPr bwMode="auto">
          <a:xfrm>
            <a:off x="7659688" y="3282950"/>
            <a:ext cx="1587" cy="428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62" name="Line 194"/>
          <p:cNvSpPr>
            <a:spLocks noChangeShapeType="1"/>
          </p:cNvSpPr>
          <p:nvPr/>
        </p:nvSpPr>
        <p:spPr bwMode="auto">
          <a:xfrm>
            <a:off x="7508875" y="3325813"/>
            <a:ext cx="220663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63" name="Line 195"/>
          <p:cNvSpPr>
            <a:spLocks noChangeShapeType="1"/>
          </p:cNvSpPr>
          <p:nvPr/>
        </p:nvSpPr>
        <p:spPr bwMode="auto">
          <a:xfrm flipV="1">
            <a:off x="7372350" y="3255963"/>
            <a:ext cx="1588" cy="79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64" name="Line 196"/>
          <p:cNvSpPr>
            <a:spLocks noChangeShapeType="1"/>
          </p:cNvSpPr>
          <p:nvPr/>
        </p:nvSpPr>
        <p:spPr bwMode="auto">
          <a:xfrm flipV="1">
            <a:off x="7372350" y="3413125"/>
            <a:ext cx="1588" cy="79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65" name="Line 197"/>
          <p:cNvSpPr>
            <a:spLocks noChangeShapeType="1"/>
          </p:cNvSpPr>
          <p:nvPr/>
        </p:nvSpPr>
        <p:spPr bwMode="auto">
          <a:xfrm>
            <a:off x="7375525" y="3340100"/>
            <a:ext cx="9525" cy="1588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66" name="Line 198"/>
          <p:cNvSpPr>
            <a:spLocks noChangeShapeType="1"/>
          </p:cNvSpPr>
          <p:nvPr/>
        </p:nvSpPr>
        <p:spPr bwMode="auto">
          <a:xfrm>
            <a:off x="7375525" y="3297238"/>
            <a:ext cx="9525" cy="1587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67" name="Line 199"/>
          <p:cNvSpPr>
            <a:spLocks noChangeShapeType="1"/>
          </p:cNvSpPr>
          <p:nvPr/>
        </p:nvSpPr>
        <p:spPr bwMode="auto">
          <a:xfrm>
            <a:off x="7446963" y="3297238"/>
            <a:ext cx="7937" cy="1587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68" name="Line 200"/>
          <p:cNvSpPr>
            <a:spLocks noChangeShapeType="1"/>
          </p:cNvSpPr>
          <p:nvPr/>
        </p:nvSpPr>
        <p:spPr bwMode="auto">
          <a:xfrm>
            <a:off x="7537450" y="3313113"/>
            <a:ext cx="9525" cy="1587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69" name="Freeform 201"/>
          <p:cNvSpPr>
            <a:spLocks/>
          </p:cNvSpPr>
          <p:nvPr/>
        </p:nvSpPr>
        <p:spPr bwMode="auto">
          <a:xfrm>
            <a:off x="7683500" y="2784475"/>
            <a:ext cx="74613" cy="442913"/>
          </a:xfrm>
          <a:custGeom>
            <a:avLst/>
            <a:gdLst/>
            <a:ahLst/>
            <a:cxnLst>
              <a:cxn ang="0">
                <a:pos x="0" y="279"/>
              </a:cxn>
              <a:cxn ang="0">
                <a:pos x="36" y="243"/>
              </a:cxn>
              <a:cxn ang="0">
                <a:pos x="36" y="177"/>
              </a:cxn>
              <a:cxn ang="0">
                <a:pos x="47" y="142"/>
              </a:cxn>
              <a:cxn ang="0">
                <a:pos x="47" y="0"/>
              </a:cxn>
              <a:cxn ang="0">
                <a:pos x="0" y="47"/>
              </a:cxn>
              <a:cxn ang="0">
                <a:pos x="0" y="279"/>
              </a:cxn>
            </a:cxnLst>
            <a:rect l="0" t="0" r="r" b="b"/>
            <a:pathLst>
              <a:path w="47" h="279">
                <a:moveTo>
                  <a:pt x="0" y="279"/>
                </a:moveTo>
                <a:lnTo>
                  <a:pt x="36" y="243"/>
                </a:lnTo>
                <a:lnTo>
                  <a:pt x="36" y="177"/>
                </a:lnTo>
                <a:lnTo>
                  <a:pt x="47" y="142"/>
                </a:lnTo>
                <a:lnTo>
                  <a:pt x="47" y="0"/>
                </a:lnTo>
                <a:lnTo>
                  <a:pt x="0" y="47"/>
                </a:lnTo>
                <a:lnTo>
                  <a:pt x="0" y="279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70" name="Freeform 202"/>
          <p:cNvSpPr>
            <a:spLocks/>
          </p:cNvSpPr>
          <p:nvPr/>
        </p:nvSpPr>
        <p:spPr bwMode="auto">
          <a:xfrm>
            <a:off x="7231063" y="2784475"/>
            <a:ext cx="527050" cy="74613"/>
          </a:xfrm>
          <a:custGeom>
            <a:avLst/>
            <a:gdLst/>
            <a:ahLst/>
            <a:cxnLst>
              <a:cxn ang="0">
                <a:pos x="332" y="0"/>
              </a:cxn>
              <a:cxn ang="0">
                <a:pos x="47" y="0"/>
              </a:cxn>
              <a:cxn ang="0">
                <a:pos x="0" y="47"/>
              </a:cxn>
              <a:cxn ang="0">
                <a:pos x="285" y="47"/>
              </a:cxn>
              <a:cxn ang="0">
                <a:pos x="332" y="0"/>
              </a:cxn>
            </a:cxnLst>
            <a:rect l="0" t="0" r="r" b="b"/>
            <a:pathLst>
              <a:path w="332" h="47">
                <a:moveTo>
                  <a:pt x="332" y="0"/>
                </a:moveTo>
                <a:lnTo>
                  <a:pt x="47" y="0"/>
                </a:lnTo>
                <a:lnTo>
                  <a:pt x="0" y="47"/>
                </a:lnTo>
                <a:lnTo>
                  <a:pt x="285" y="47"/>
                </a:lnTo>
                <a:lnTo>
                  <a:pt x="332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4440238" y="2784475"/>
            <a:ext cx="3805237" cy="1962150"/>
            <a:chOff x="2797" y="1754"/>
            <a:chExt cx="2397" cy="1236"/>
          </a:xfrm>
        </p:grpSpPr>
        <p:sp>
          <p:nvSpPr>
            <p:cNvPr id="58572" name="Rectangle 204"/>
            <p:cNvSpPr>
              <a:spLocks noChangeArrowheads="1"/>
            </p:cNvSpPr>
            <p:nvPr/>
          </p:nvSpPr>
          <p:spPr bwMode="auto">
            <a:xfrm>
              <a:off x="4555" y="1801"/>
              <a:ext cx="285" cy="232"/>
            </a:xfrm>
            <a:prstGeom prst="rect">
              <a:avLst/>
            </a:prstGeom>
            <a:solidFill>
              <a:srgbClr val="C0C0C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73" name="Rectangle 205"/>
            <p:cNvSpPr>
              <a:spLocks noChangeArrowheads="1"/>
            </p:cNvSpPr>
            <p:nvPr/>
          </p:nvSpPr>
          <p:spPr bwMode="auto">
            <a:xfrm>
              <a:off x="4811" y="2004"/>
              <a:ext cx="14" cy="7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74" name="Freeform 206"/>
            <p:cNvSpPr>
              <a:spLocks/>
            </p:cNvSpPr>
            <p:nvPr/>
          </p:nvSpPr>
          <p:spPr bwMode="auto">
            <a:xfrm>
              <a:off x="4596" y="1836"/>
              <a:ext cx="202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02" y="144"/>
                </a:cxn>
                <a:cxn ang="0">
                  <a:pos x="202" y="0"/>
                </a:cxn>
                <a:cxn ang="0">
                  <a:pos x="197" y="0"/>
                </a:cxn>
                <a:cxn ang="0">
                  <a:pos x="197" y="140"/>
                </a:cxn>
                <a:cxn ang="0">
                  <a:pos x="0" y="140"/>
                </a:cxn>
                <a:cxn ang="0">
                  <a:pos x="0" y="144"/>
                </a:cxn>
              </a:cxnLst>
              <a:rect l="0" t="0" r="r" b="b"/>
              <a:pathLst>
                <a:path w="202" h="144">
                  <a:moveTo>
                    <a:pt x="0" y="144"/>
                  </a:moveTo>
                  <a:lnTo>
                    <a:pt x="202" y="144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97" y="140"/>
                  </a:lnTo>
                  <a:lnTo>
                    <a:pt x="0" y="1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8A8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75" name="Freeform 207"/>
            <p:cNvSpPr>
              <a:spLocks/>
            </p:cNvSpPr>
            <p:nvPr/>
          </p:nvSpPr>
          <p:spPr bwMode="auto">
            <a:xfrm>
              <a:off x="4596" y="1836"/>
              <a:ext cx="197" cy="14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97" y="140"/>
                </a:cxn>
                <a:cxn ang="0">
                  <a:pos x="197" y="0"/>
                </a:cxn>
                <a:cxn ang="0">
                  <a:pos x="194" y="0"/>
                </a:cxn>
                <a:cxn ang="0">
                  <a:pos x="194" y="137"/>
                </a:cxn>
                <a:cxn ang="0">
                  <a:pos x="0" y="137"/>
                </a:cxn>
                <a:cxn ang="0">
                  <a:pos x="0" y="140"/>
                </a:cxn>
              </a:cxnLst>
              <a:rect l="0" t="0" r="r" b="b"/>
              <a:pathLst>
                <a:path w="197" h="140">
                  <a:moveTo>
                    <a:pt x="0" y="140"/>
                  </a:moveTo>
                  <a:lnTo>
                    <a:pt x="197" y="140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4" y="137"/>
                  </a:lnTo>
                  <a:lnTo>
                    <a:pt x="0" y="137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8E8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76" name="Freeform 208"/>
            <p:cNvSpPr>
              <a:spLocks/>
            </p:cNvSpPr>
            <p:nvPr/>
          </p:nvSpPr>
          <p:spPr bwMode="auto">
            <a:xfrm>
              <a:off x="4596" y="1836"/>
              <a:ext cx="194" cy="137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94" y="137"/>
                </a:cxn>
                <a:cxn ang="0">
                  <a:pos x="194" y="0"/>
                </a:cxn>
                <a:cxn ang="0">
                  <a:pos x="190" y="0"/>
                </a:cxn>
                <a:cxn ang="0">
                  <a:pos x="190" y="135"/>
                </a:cxn>
                <a:cxn ang="0">
                  <a:pos x="0" y="135"/>
                </a:cxn>
                <a:cxn ang="0">
                  <a:pos x="0" y="137"/>
                </a:cxn>
              </a:cxnLst>
              <a:rect l="0" t="0" r="r" b="b"/>
              <a:pathLst>
                <a:path w="194" h="137">
                  <a:moveTo>
                    <a:pt x="0" y="137"/>
                  </a:moveTo>
                  <a:lnTo>
                    <a:pt x="194" y="137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90" y="135"/>
                  </a:lnTo>
                  <a:lnTo>
                    <a:pt x="0" y="13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292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77" name="Freeform 209"/>
            <p:cNvSpPr>
              <a:spLocks/>
            </p:cNvSpPr>
            <p:nvPr/>
          </p:nvSpPr>
          <p:spPr bwMode="auto">
            <a:xfrm>
              <a:off x="4596" y="1836"/>
              <a:ext cx="19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90" y="135"/>
                </a:cxn>
                <a:cxn ang="0">
                  <a:pos x="190" y="0"/>
                </a:cxn>
                <a:cxn ang="0">
                  <a:pos x="186" y="0"/>
                </a:cxn>
                <a:cxn ang="0">
                  <a:pos x="186" y="132"/>
                </a:cxn>
                <a:cxn ang="0">
                  <a:pos x="0" y="132"/>
                </a:cxn>
                <a:cxn ang="0">
                  <a:pos x="0" y="135"/>
                </a:cxn>
              </a:cxnLst>
              <a:rect l="0" t="0" r="r" b="b"/>
              <a:pathLst>
                <a:path w="190" h="135">
                  <a:moveTo>
                    <a:pt x="0" y="135"/>
                  </a:moveTo>
                  <a:lnTo>
                    <a:pt x="190" y="135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186" y="132"/>
                  </a:lnTo>
                  <a:lnTo>
                    <a:pt x="0" y="13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969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78" name="Freeform 210"/>
            <p:cNvSpPr>
              <a:spLocks/>
            </p:cNvSpPr>
            <p:nvPr/>
          </p:nvSpPr>
          <p:spPr bwMode="auto">
            <a:xfrm>
              <a:off x="4596" y="1836"/>
              <a:ext cx="186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186" y="132"/>
                </a:cxn>
                <a:cxn ang="0">
                  <a:pos x="186" y="0"/>
                </a:cxn>
                <a:cxn ang="0">
                  <a:pos x="182" y="0"/>
                </a:cxn>
                <a:cxn ang="0">
                  <a:pos x="182" y="130"/>
                </a:cxn>
                <a:cxn ang="0">
                  <a:pos x="0" y="130"/>
                </a:cxn>
                <a:cxn ang="0">
                  <a:pos x="0" y="132"/>
                </a:cxn>
              </a:cxnLst>
              <a:rect l="0" t="0" r="r" b="b"/>
              <a:pathLst>
                <a:path w="186" h="132">
                  <a:moveTo>
                    <a:pt x="0" y="132"/>
                  </a:moveTo>
                  <a:lnTo>
                    <a:pt x="186" y="132"/>
                  </a:lnTo>
                  <a:lnTo>
                    <a:pt x="186" y="0"/>
                  </a:lnTo>
                  <a:lnTo>
                    <a:pt x="182" y="0"/>
                  </a:lnTo>
                  <a:lnTo>
                    <a:pt x="182" y="130"/>
                  </a:lnTo>
                  <a:lnTo>
                    <a:pt x="0" y="13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9A9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79" name="Freeform 211"/>
            <p:cNvSpPr>
              <a:spLocks/>
            </p:cNvSpPr>
            <p:nvPr/>
          </p:nvSpPr>
          <p:spPr bwMode="auto">
            <a:xfrm>
              <a:off x="4596" y="1836"/>
              <a:ext cx="182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2" y="130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8" y="127"/>
                </a:cxn>
                <a:cxn ang="0">
                  <a:pos x="0" y="127"/>
                </a:cxn>
                <a:cxn ang="0">
                  <a:pos x="0" y="130"/>
                </a:cxn>
              </a:cxnLst>
              <a:rect l="0" t="0" r="r" b="b"/>
              <a:pathLst>
                <a:path w="182" h="130">
                  <a:moveTo>
                    <a:pt x="0" y="130"/>
                  </a:moveTo>
                  <a:lnTo>
                    <a:pt x="182" y="13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8" y="127"/>
                  </a:lnTo>
                  <a:lnTo>
                    <a:pt x="0" y="12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9E9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0" name="Freeform 212"/>
            <p:cNvSpPr>
              <a:spLocks/>
            </p:cNvSpPr>
            <p:nvPr/>
          </p:nvSpPr>
          <p:spPr bwMode="auto">
            <a:xfrm>
              <a:off x="4596" y="1836"/>
              <a:ext cx="178" cy="127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178" y="127"/>
                </a:cxn>
                <a:cxn ang="0">
                  <a:pos x="178" y="0"/>
                </a:cxn>
                <a:cxn ang="0">
                  <a:pos x="175" y="0"/>
                </a:cxn>
                <a:cxn ang="0">
                  <a:pos x="175" y="125"/>
                </a:cxn>
                <a:cxn ang="0">
                  <a:pos x="0" y="125"/>
                </a:cxn>
                <a:cxn ang="0">
                  <a:pos x="0" y="127"/>
                </a:cxn>
              </a:cxnLst>
              <a:rect l="0" t="0" r="r" b="b"/>
              <a:pathLst>
                <a:path w="178" h="127">
                  <a:moveTo>
                    <a:pt x="0" y="127"/>
                  </a:moveTo>
                  <a:lnTo>
                    <a:pt x="178" y="127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5" y="125"/>
                  </a:lnTo>
                  <a:lnTo>
                    <a:pt x="0" y="12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A2A2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1" name="Freeform 213"/>
            <p:cNvSpPr>
              <a:spLocks/>
            </p:cNvSpPr>
            <p:nvPr/>
          </p:nvSpPr>
          <p:spPr bwMode="auto">
            <a:xfrm>
              <a:off x="4596" y="1836"/>
              <a:ext cx="175" cy="1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175" y="125"/>
                </a:cxn>
                <a:cxn ang="0">
                  <a:pos x="175" y="0"/>
                </a:cxn>
                <a:cxn ang="0">
                  <a:pos x="171" y="0"/>
                </a:cxn>
                <a:cxn ang="0">
                  <a:pos x="171" y="121"/>
                </a:cxn>
                <a:cxn ang="0">
                  <a:pos x="0" y="121"/>
                </a:cxn>
                <a:cxn ang="0">
                  <a:pos x="0" y="125"/>
                </a:cxn>
              </a:cxnLst>
              <a:rect l="0" t="0" r="r" b="b"/>
              <a:pathLst>
                <a:path w="175" h="125">
                  <a:moveTo>
                    <a:pt x="0" y="125"/>
                  </a:moveTo>
                  <a:lnTo>
                    <a:pt x="175" y="125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71" y="121"/>
                  </a:lnTo>
                  <a:lnTo>
                    <a:pt x="0" y="12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A5A5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2" name="Freeform 214"/>
            <p:cNvSpPr>
              <a:spLocks/>
            </p:cNvSpPr>
            <p:nvPr/>
          </p:nvSpPr>
          <p:spPr bwMode="auto">
            <a:xfrm>
              <a:off x="4596" y="1836"/>
              <a:ext cx="171" cy="12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71" y="121"/>
                </a:cxn>
                <a:cxn ang="0">
                  <a:pos x="171" y="0"/>
                </a:cxn>
                <a:cxn ang="0">
                  <a:pos x="167" y="0"/>
                </a:cxn>
                <a:cxn ang="0">
                  <a:pos x="167" y="118"/>
                </a:cxn>
                <a:cxn ang="0">
                  <a:pos x="0" y="118"/>
                </a:cxn>
                <a:cxn ang="0">
                  <a:pos x="0" y="121"/>
                </a:cxn>
              </a:cxnLst>
              <a:rect l="0" t="0" r="r" b="b"/>
              <a:pathLst>
                <a:path w="171" h="121">
                  <a:moveTo>
                    <a:pt x="0" y="121"/>
                  </a:moveTo>
                  <a:lnTo>
                    <a:pt x="171" y="121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7" y="118"/>
                  </a:lnTo>
                  <a:lnTo>
                    <a:pt x="0" y="11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A9A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3" name="Freeform 215"/>
            <p:cNvSpPr>
              <a:spLocks/>
            </p:cNvSpPr>
            <p:nvPr/>
          </p:nvSpPr>
          <p:spPr bwMode="auto">
            <a:xfrm>
              <a:off x="4596" y="1836"/>
              <a:ext cx="167" cy="118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7" y="118"/>
                </a:cxn>
                <a:cxn ang="0">
                  <a:pos x="167" y="0"/>
                </a:cxn>
                <a:cxn ang="0">
                  <a:pos x="162" y="0"/>
                </a:cxn>
                <a:cxn ang="0">
                  <a:pos x="162" y="116"/>
                </a:cxn>
                <a:cxn ang="0">
                  <a:pos x="0" y="116"/>
                </a:cxn>
                <a:cxn ang="0">
                  <a:pos x="0" y="118"/>
                </a:cxn>
              </a:cxnLst>
              <a:rect l="0" t="0" r="r" b="b"/>
              <a:pathLst>
                <a:path w="167" h="118">
                  <a:moveTo>
                    <a:pt x="0" y="118"/>
                  </a:moveTo>
                  <a:lnTo>
                    <a:pt x="167" y="118"/>
                  </a:lnTo>
                  <a:lnTo>
                    <a:pt x="167" y="0"/>
                  </a:lnTo>
                  <a:lnTo>
                    <a:pt x="162" y="0"/>
                  </a:lnTo>
                  <a:lnTo>
                    <a:pt x="162" y="116"/>
                  </a:lnTo>
                  <a:lnTo>
                    <a:pt x="0" y="11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ADAD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4" name="Freeform 216"/>
            <p:cNvSpPr>
              <a:spLocks/>
            </p:cNvSpPr>
            <p:nvPr/>
          </p:nvSpPr>
          <p:spPr bwMode="auto">
            <a:xfrm>
              <a:off x="4596" y="1836"/>
              <a:ext cx="162" cy="11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62" y="116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8" y="112"/>
                </a:cxn>
                <a:cxn ang="0">
                  <a:pos x="0" y="112"/>
                </a:cxn>
                <a:cxn ang="0">
                  <a:pos x="0" y="116"/>
                </a:cxn>
              </a:cxnLst>
              <a:rect l="0" t="0" r="r" b="b"/>
              <a:pathLst>
                <a:path w="162" h="116">
                  <a:moveTo>
                    <a:pt x="0" y="116"/>
                  </a:moveTo>
                  <a:lnTo>
                    <a:pt x="162" y="116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8" y="112"/>
                  </a:lnTo>
                  <a:lnTo>
                    <a:pt x="0" y="11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B0B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5" name="Freeform 217"/>
            <p:cNvSpPr>
              <a:spLocks/>
            </p:cNvSpPr>
            <p:nvPr/>
          </p:nvSpPr>
          <p:spPr bwMode="auto">
            <a:xfrm>
              <a:off x="4596" y="1836"/>
              <a:ext cx="158" cy="11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58" y="112"/>
                </a:cxn>
                <a:cxn ang="0">
                  <a:pos x="158" y="0"/>
                </a:cxn>
                <a:cxn ang="0">
                  <a:pos x="153" y="0"/>
                </a:cxn>
                <a:cxn ang="0">
                  <a:pos x="153" y="108"/>
                </a:cxn>
                <a:cxn ang="0">
                  <a:pos x="0" y="108"/>
                </a:cxn>
                <a:cxn ang="0">
                  <a:pos x="0" y="112"/>
                </a:cxn>
              </a:cxnLst>
              <a:rect l="0" t="0" r="r" b="b"/>
              <a:pathLst>
                <a:path w="158" h="112">
                  <a:moveTo>
                    <a:pt x="0" y="112"/>
                  </a:moveTo>
                  <a:lnTo>
                    <a:pt x="158" y="112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53" y="108"/>
                  </a:lnTo>
                  <a:lnTo>
                    <a:pt x="0" y="10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B4B4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6" name="Freeform 218"/>
            <p:cNvSpPr>
              <a:spLocks/>
            </p:cNvSpPr>
            <p:nvPr/>
          </p:nvSpPr>
          <p:spPr bwMode="auto">
            <a:xfrm>
              <a:off x="4596" y="1836"/>
              <a:ext cx="153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53" y="108"/>
                </a:cxn>
                <a:cxn ang="0">
                  <a:pos x="153" y="0"/>
                </a:cxn>
                <a:cxn ang="0">
                  <a:pos x="148" y="0"/>
                </a:cxn>
                <a:cxn ang="0">
                  <a:pos x="148" y="106"/>
                </a:cxn>
                <a:cxn ang="0">
                  <a:pos x="0" y="106"/>
                </a:cxn>
                <a:cxn ang="0">
                  <a:pos x="0" y="108"/>
                </a:cxn>
              </a:cxnLst>
              <a:rect l="0" t="0" r="r" b="b"/>
              <a:pathLst>
                <a:path w="153" h="108">
                  <a:moveTo>
                    <a:pt x="0" y="108"/>
                  </a:moveTo>
                  <a:lnTo>
                    <a:pt x="153" y="108"/>
                  </a:lnTo>
                  <a:lnTo>
                    <a:pt x="153" y="0"/>
                  </a:lnTo>
                  <a:lnTo>
                    <a:pt x="148" y="0"/>
                  </a:lnTo>
                  <a:lnTo>
                    <a:pt x="148" y="106"/>
                  </a:lnTo>
                  <a:lnTo>
                    <a:pt x="0" y="106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8B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7" name="Freeform 219"/>
            <p:cNvSpPr>
              <a:spLocks/>
            </p:cNvSpPr>
            <p:nvPr/>
          </p:nvSpPr>
          <p:spPr bwMode="auto">
            <a:xfrm>
              <a:off x="4596" y="1836"/>
              <a:ext cx="148" cy="10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148" y="106"/>
                </a:cxn>
                <a:cxn ang="0">
                  <a:pos x="148" y="0"/>
                </a:cxn>
                <a:cxn ang="0">
                  <a:pos x="143" y="0"/>
                </a:cxn>
                <a:cxn ang="0">
                  <a:pos x="143" y="102"/>
                </a:cxn>
                <a:cxn ang="0">
                  <a:pos x="0" y="102"/>
                </a:cxn>
                <a:cxn ang="0">
                  <a:pos x="0" y="106"/>
                </a:cxn>
              </a:cxnLst>
              <a:rect l="0" t="0" r="r" b="b"/>
              <a:pathLst>
                <a:path w="148" h="106">
                  <a:moveTo>
                    <a:pt x="0" y="106"/>
                  </a:moveTo>
                  <a:lnTo>
                    <a:pt x="148" y="106"/>
                  </a:lnTo>
                  <a:lnTo>
                    <a:pt x="148" y="0"/>
                  </a:lnTo>
                  <a:lnTo>
                    <a:pt x="143" y="0"/>
                  </a:lnTo>
                  <a:lnTo>
                    <a:pt x="143" y="102"/>
                  </a:lnTo>
                  <a:lnTo>
                    <a:pt x="0" y="10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BB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8" name="Freeform 220"/>
            <p:cNvSpPr>
              <a:spLocks/>
            </p:cNvSpPr>
            <p:nvPr/>
          </p:nvSpPr>
          <p:spPr bwMode="auto">
            <a:xfrm>
              <a:off x="4596" y="1836"/>
              <a:ext cx="143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43" y="102"/>
                </a:cxn>
                <a:cxn ang="0">
                  <a:pos x="143" y="0"/>
                </a:cxn>
                <a:cxn ang="0">
                  <a:pos x="138" y="0"/>
                </a:cxn>
                <a:cxn ang="0">
                  <a:pos x="138" y="98"/>
                </a:cxn>
                <a:cxn ang="0">
                  <a:pos x="0" y="98"/>
                </a:cxn>
                <a:cxn ang="0">
                  <a:pos x="0" y="102"/>
                </a:cxn>
              </a:cxnLst>
              <a:rect l="0" t="0" r="r" b="b"/>
              <a:pathLst>
                <a:path w="143" h="102">
                  <a:moveTo>
                    <a:pt x="0" y="102"/>
                  </a:moveTo>
                  <a:lnTo>
                    <a:pt x="143" y="102"/>
                  </a:lnTo>
                  <a:lnTo>
                    <a:pt x="143" y="0"/>
                  </a:lnTo>
                  <a:lnTo>
                    <a:pt x="138" y="0"/>
                  </a:lnTo>
                  <a:lnTo>
                    <a:pt x="138" y="98"/>
                  </a:lnTo>
                  <a:lnTo>
                    <a:pt x="0" y="98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BFB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9" name="Freeform 221"/>
            <p:cNvSpPr>
              <a:spLocks/>
            </p:cNvSpPr>
            <p:nvPr/>
          </p:nvSpPr>
          <p:spPr bwMode="auto">
            <a:xfrm>
              <a:off x="4596" y="1836"/>
              <a:ext cx="138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138" y="98"/>
                </a:cxn>
                <a:cxn ang="0">
                  <a:pos x="138" y="0"/>
                </a:cxn>
                <a:cxn ang="0">
                  <a:pos x="133" y="0"/>
                </a:cxn>
                <a:cxn ang="0">
                  <a:pos x="133" y="94"/>
                </a:cxn>
                <a:cxn ang="0">
                  <a:pos x="0" y="94"/>
                </a:cxn>
                <a:cxn ang="0">
                  <a:pos x="0" y="98"/>
                </a:cxn>
              </a:cxnLst>
              <a:rect l="0" t="0" r="r" b="b"/>
              <a:pathLst>
                <a:path w="138" h="98">
                  <a:moveTo>
                    <a:pt x="0" y="98"/>
                  </a:moveTo>
                  <a:lnTo>
                    <a:pt x="138" y="98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33" y="94"/>
                  </a:lnTo>
                  <a:lnTo>
                    <a:pt x="0" y="94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3C3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90" name="Freeform 222"/>
            <p:cNvSpPr>
              <a:spLocks/>
            </p:cNvSpPr>
            <p:nvPr/>
          </p:nvSpPr>
          <p:spPr bwMode="auto">
            <a:xfrm>
              <a:off x="4596" y="1836"/>
              <a:ext cx="133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33" y="94"/>
                </a:cxn>
                <a:cxn ang="0">
                  <a:pos x="133" y="0"/>
                </a:cxn>
                <a:cxn ang="0">
                  <a:pos x="126" y="0"/>
                </a:cxn>
                <a:cxn ang="0">
                  <a:pos x="126" y="90"/>
                </a:cxn>
                <a:cxn ang="0">
                  <a:pos x="0" y="90"/>
                </a:cxn>
                <a:cxn ang="0">
                  <a:pos x="0" y="94"/>
                </a:cxn>
              </a:cxnLst>
              <a:rect l="0" t="0" r="r" b="b"/>
              <a:pathLst>
                <a:path w="133" h="94">
                  <a:moveTo>
                    <a:pt x="0" y="94"/>
                  </a:moveTo>
                  <a:lnTo>
                    <a:pt x="133" y="94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26" y="90"/>
                  </a:lnTo>
                  <a:lnTo>
                    <a:pt x="0" y="9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C6C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91" name="Freeform 223"/>
            <p:cNvSpPr>
              <a:spLocks/>
            </p:cNvSpPr>
            <p:nvPr/>
          </p:nvSpPr>
          <p:spPr bwMode="auto">
            <a:xfrm>
              <a:off x="4596" y="1836"/>
              <a:ext cx="126" cy="90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6" y="90"/>
                </a:cxn>
                <a:cxn ang="0">
                  <a:pos x="126" y="0"/>
                </a:cxn>
                <a:cxn ang="0">
                  <a:pos x="121" y="0"/>
                </a:cxn>
                <a:cxn ang="0">
                  <a:pos x="121" y="85"/>
                </a:cxn>
                <a:cxn ang="0">
                  <a:pos x="0" y="85"/>
                </a:cxn>
                <a:cxn ang="0">
                  <a:pos x="0" y="90"/>
                </a:cxn>
              </a:cxnLst>
              <a:rect l="0" t="0" r="r" b="b"/>
              <a:pathLst>
                <a:path w="126" h="90">
                  <a:moveTo>
                    <a:pt x="0" y="90"/>
                  </a:moveTo>
                  <a:lnTo>
                    <a:pt x="126" y="90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21" y="85"/>
                  </a:lnTo>
                  <a:lnTo>
                    <a:pt x="0" y="8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AC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92" name="Freeform 224"/>
            <p:cNvSpPr>
              <a:spLocks/>
            </p:cNvSpPr>
            <p:nvPr/>
          </p:nvSpPr>
          <p:spPr bwMode="auto">
            <a:xfrm>
              <a:off x="4596" y="1836"/>
              <a:ext cx="121" cy="8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21" y="85"/>
                </a:cxn>
                <a:cxn ang="0">
                  <a:pos x="121" y="0"/>
                </a:cxn>
                <a:cxn ang="0">
                  <a:pos x="115" y="0"/>
                </a:cxn>
                <a:cxn ang="0">
                  <a:pos x="115" y="82"/>
                </a:cxn>
                <a:cxn ang="0">
                  <a:pos x="0" y="82"/>
                </a:cxn>
                <a:cxn ang="0">
                  <a:pos x="0" y="85"/>
                </a:cxn>
              </a:cxnLst>
              <a:rect l="0" t="0" r="r" b="b"/>
              <a:pathLst>
                <a:path w="121" h="85">
                  <a:moveTo>
                    <a:pt x="0" y="85"/>
                  </a:moveTo>
                  <a:lnTo>
                    <a:pt x="121" y="85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5" y="82"/>
                  </a:lnTo>
                  <a:lnTo>
                    <a:pt x="0" y="82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CEC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93" name="Freeform 225"/>
            <p:cNvSpPr>
              <a:spLocks/>
            </p:cNvSpPr>
            <p:nvPr/>
          </p:nvSpPr>
          <p:spPr bwMode="auto">
            <a:xfrm>
              <a:off x="4596" y="1836"/>
              <a:ext cx="115" cy="8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15" y="82"/>
                </a:cxn>
                <a:cxn ang="0">
                  <a:pos x="115" y="0"/>
                </a:cxn>
                <a:cxn ang="0">
                  <a:pos x="109" y="0"/>
                </a:cxn>
                <a:cxn ang="0">
                  <a:pos x="109" y="76"/>
                </a:cxn>
                <a:cxn ang="0">
                  <a:pos x="0" y="76"/>
                </a:cxn>
                <a:cxn ang="0">
                  <a:pos x="0" y="82"/>
                </a:cxn>
              </a:cxnLst>
              <a:rect l="0" t="0" r="r" b="b"/>
              <a:pathLst>
                <a:path w="115" h="82">
                  <a:moveTo>
                    <a:pt x="0" y="82"/>
                  </a:moveTo>
                  <a:lnTo>
                    <a:pt x="115" y="82"/>
                  </a:lnTo>
                  <a:lnTo>
                    <a:pt x="115" y="0"/>
                  </a:lnTo>
                  <a:lnTo>
                    <a:pt x="109" y="0"/>
                  </a:lnTo>
                  <a:lnTo>
                    <a:pt x="109" y="76"/>
                  </a:lnTo>
                  <a:lnTo>
                    <a:pt x="0" y="7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1D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94" name="Freeform 226"/>
            <p:cNvSpPr>
              <a:spLocks/>
            </p:cNvSpPr>
            <p:nvPr/>
          </p:nvSpPr>
          <p:spPr bwMode="auto">
            <a:xfrm>
              <a:off x="4596" y="1836"/>
              <a:ext cx="109" cy="76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09" y="76"/>
                </a:cxn>
                <a:cxn ang="0">
                  <a:pos x="109" y="0"/>
                </a:cxn>
                <a:cxn ang="0">
                  <a:pos x="101" y="0"/>
                </a:cxn>
                <a:cxn ang="0">
                  <a:pos x="101" y="73"/>
                </a:cxn>
                <a:cxn ang="0">
                  <a:pos x="0" y="73"/>
                </a:cxn>
                <a:cxn ang="0">
                  <a:pos x="0" y="76"/>
                </a:cxn>
              </a:cxnLst>
              <a:rect l="0" t="0" r="r" b="b"/>
              <a:pathLst>
                <a:path w="109" h="76">
                  <a:moveTo>
                    <a:pt x="0" y="76"/>
                  </a:moveTo>
                  <a:lnTo>
                    <a:pt x="109" y="76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101" y="73"/>
                  </a:lnTo>
                  <a:lnTo>
                    <a:pt x="0" y="7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95" name="Freeform 227"/>
            <p:cNvSpPr>
              <a:spLocks/>
            </p:cNvSpPr>
            <p:nvPr/>
          </p:nvSpPr>
          <p:spPr bwMode="auto">
            <a:xfrm>
              <a:off x="4595" y="1835"/>
              <a:ext cx="102" cy="74"/>
            </a:xfrm>
            <a:custGeom>
              <a:avLst/>
              <a:gdLst/>
              <a:ahLst/>
              <a:cxnLst>
                <a:cxn ang="0">
                  <a:pos x="1" y="74"/>
                </a:cxn>
                <a:cxn ang="0">
                  <a:pos x="102" y="74"/>
                </a:cxn>
                <a:cxn ang="0">
                  <a:pos x="102" y="1"/>
                </a:cxn>
                <a:cxn ang="0">
                  <a:pos x="96" y="0"/>
                </a:cxn>
                <a:cxn ang="0">
                  <a:pos x="96" y="69"/>
                </a:cxn>
                <a:cxn ang="0">
                  <a:pos x="0" y="69"/>
                </a:cxn>
                <a:cxn ang="0">
                  <a:pos x="1" y="74"/>
                </a:cxn>
              </a:cxnLst>
              <a:rect l="0" t="0" r="r" b="b"/>
              <a:pathLst>
                <a:path w="102" h="74">
                  <a:moveTo>
                    <a:pt x="1" y="74"/>
                  </a:moveTo>
                  <a:lnTo>
                    <a:pt x="102" y="74"/>
                  </a:lnTo>
                  <a:lnTo>
                    <a:pt x="102" y="1"/>
                  </a:lnTo>
                  <a:lnTo>
                    <a:pt x="96" y="0"/>
                  </a:lnTo>
                  <a:lnTo>
                    <a:pt x="96" y="69"/>
                  </a:lnTo>
                  <a:lnTo>
                    <a:pt x="0" y="69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D9D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96" name="Freeform 228"/>
            <p:cNvSpPr>
              <a:spLocks/>
            </p:cNvSpPr>
            <p:nvPr/>
          </p:nvSpPr>
          <p:spPr bwMode="auto">
            <a:xfrm>
              <a:off x="4595" y="1835"/>
              <a:ext cx="96" cy="69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96" y="69"/>
                </a:cxn>
                <a:cxn ang="0">
                  <a:pos x="96" y="0"/>
                </a:cxn>
                <a:cxn ang="0">
                  <a:pos x="88" y="1"/>
                </a:cxn>
                <a:cxn ang="0">
                  <a:pos x="88" y="62"/>
                </a:cxn>
                <a:cxn ang="0">
                  <a:pos x="1" y="62"/>
                </a:cxn>
                <a:cxn ang="0">
                  <a:pos x="0" y="69"/>
                </a:cxn>
              </a:cxnLst>
              <a:rect l="0" t="0" r="r" b="b"/>
              <a:pathLst>
                <a:path w="96" h="69">
                  <a:moveTo>
                    <a:pt x="0" y="69"/>
                  </a:moveTo>
                  <a:lnTo>
                    <a:pt x="96" y="69"/>
                  </a:lnTo>
                  <a:lnTo>
                    <a:pt x="96" y="0"/>
                  </a:lnTo>
                  <a:lnTo>
                    <a:pt x="88" y="1"/>
                  </a:lnTo>
                  <a:lnTo>
                    <a:pt x="88" y="62"/>
                  </a:lnTo>
                  <a:lnTo>
                    <a:pt x="1" y="6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DDD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97" name="Freeform 229"/>
            <p:cNvSpPr>
              <a:spLocks/>
            </p:cNvSpPr>
            <p:nvPr/>
          </p:nvSpPr>
          <p:spPr bwMode="auto">
            <a:xfrm>
              <a:off x="4596" y="1836"/>
              <a:ext cx="87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87" y="6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80" y="56"/>
                </a:cxn>
                <a:cxn ang="0">
                  <a:pos x="0" y="56"/>
                </a:cxn>
                <a:cxn ang="0">
                  <a:pos x="0" y="61"/>
                </a:cxn>
              </a:cxnLst>
              <a:rect l="0" t="0" r="r" b="b"/>
              <a:pathLst>
                <a:path w="87" h="61">
                  <a:moveTo>
                    <a:pt x="0" y="61"/>
                  </a:moveTo>
                  <a:lnTo>
                    <a:pt x="87" y="6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80" y="56"/>
                  </a:lnTo>
                  <a:lnTo>
                    <a:pt x="0" y="5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0E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98" name="Freeform 230"/>
            <p:cNvSpPr>
              <a:spLocks/>
            </p:cNvSpPr>
            <p:nvPr/>
          </p:nvSpPr>
          <p:spPr bwMode="auto">
            <a:xfrm>
              <a:off x="4596" y="1836"/>
              <a:ext cx="80" cy="5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80" y="56"/>
                </a:cxn>
                <a:cxn ang="0">
                  <a:pos x="80" y="0"/>
                </a:cxn>
                <a:cxn ang="0">
                  <a:pos x="71" y="0"/>
                </a:cxn>
                <a:cxn ang="0">
                  <a:pos x="71" y="51"/>
                </a:cxn>
                <a:cxn ang="0">
                  <a:pos x="0" y="51"/>
                </a:cxn>
                <a:cxn ang="0">
                  <a:pos x="0" y="56"/>
                </a:cxn>
              </a:cxnLst>
              <a:rect l="0" t="0" r="r" b="b"/>
              <a:pathLst>
                <a:path w="80" h="56">
                  <a:moveTo>
                    <a:pt x="0" y="56"/>
                  </a:moveTo>
                  <a:lnTo>
                    <a:pt x="80" y="56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71" y="51"/>
                  </a:lnTo>
                  <a:lnTo>
                    <a:pt x="0" y="5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E4E4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99" name="Freeform 231"/>
            <p:cNvSpPr>
              <a:spLocks/>
            </p:cNvSpPr>
            <p:nvPr/>
          </p:nvSpPr>
          <p:spPr bwMode="auto">
            <a:xfrm>
              <a:off x="4596" y="1836"/>
              <a:ext cx="7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71" y="51"/>
                </a:cxn>
                <a:cxn ang="0">
                  <a:pos x="71" y="0"/>
                </a:cxn>
                <a:cxn ang="0">
                  <a:pos x="62" y="0"/>
                </a:cxn>
                <a:cxn ang="0">
                  <a:pos x="62" y="45"/>
                </a:cxn>
                <a:cxn ang="0">
                  <a:pos x="0" y="45"/>
                </a:cxn>
                <a:cxn ang="0">
                  <a:pos x="0" y="51"/>
                </a:cxn>
              </a:cxnLst>
              <a:rect l="0" t="0" r="r" b="b"/>
              <a:pathLst>
                <a:path w="71" h="51">
                  <a:moveTo>
                    <a:pt x="0" y="51"/>
                  </a:moveTo>
                  <a:lnTo>
                    <a:pt x="71" y="51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62" y="45"/>
                  </a:lnTo>
                  <a:lnTo>
                    <a:pt x="0" y="4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8E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0" name="Freeform 232"/>
            <p:cNvSpPr>
              <a:spLocks/>
            </p:cNvSpPr>
            <p:nvPr/>
          </p:nvSpPr>
          <p:spPr bwMode="auto">
            <a:xfrm>
              <a:off x="4596" y="1836"/>
              <a:ext cx="62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2" y="45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53" y="38"/>
                </a:cxn>
                <a:cxn ang="0">
                  <a:pos x="0" y="38"/>
                </a:cxn>
                <a:cxn ang="0">
                  <a:pos x="0" y="45"/>
                </a:cxn>
              </a:cxnLst>
              <a:rect l="0" t="0" r="r" b="b"/>
              <a:pathLst>
                <a:path w="62" h="45">
                  <a:moveTo>
                    <a:pt x="0" y="45"/>
                  </a:moveTo>
                  <a:lnTo>
                    <a:pt x="62" y="45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53" y="38"/>
                  </a:lnTo>
                  <a:lnTo>
                    <a:pt x="0" y="3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BE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1" name="Freeform 233"/>
            <p:cNvSpPr>
              <a:spLocks/>
            </p:cNvSpPr>
            <p:nvPr/>
          </p:nvSpPr>
          <p:spPr bwMode="auto">
            <a:xfrm>
              <a:off x="4596" y="1836"/>
              <a:ext cx="53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53" y="38"/>
                </a:cxn>
                <a:cxn ang="0">
                  <a:pos x="53" y="0"/>
                </a:cxn>
                <a:cxn ang="0">
                  <a:pos x="44" y="0"/>
                </a:cxn>
                <a:cxn ang="0">
                  <a:pos x="44" y="31"/>
                </a:cxn>
                <a:cxn ang="0">
                  <a:pos x="0" y="31"/>
                </a:cxn>
                <a:cxn ang="0">
                  <a:pos x="0" y="38"/>
                </a:cxn>
              </a:cxnLst>
              <a:rect l="0" t="0" r="r" b="b"/>
              <a:pathLst>
                <a:path w="53" h="38">
                  <a:moveTo>
                    <a:pt x="0" y="38"/>
                  </a:moveTo>
                  <a:lnTo>
                    <a:pt x="53" y="38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44" y="31"/>
                  </a:lnTo>
                  <a:lnTo>
                    <a:pt x="0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FE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2" name="Freeform 234"/>
            <p:cNvSpPr>
              <a:spLocks/>
            </p:cNvSpPr>
            <p:nvPr/>
          </p:nvSpPr>
          <p:spPr bwMode="auto">
            <a:xfrm>
              <a:off x="4596" y="1836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4" y="31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0" y="24"/>
                </a:cxn>
                <a:cxn ang="0">
                  <a:pos x="0" y="31"/>
                </a:cxn>
              </a:cxnLst>
              <a:rect l="0" t="0" r="r" b="b"/>
              <a:pathLst>
                <a:path w="44" h="31">
                  <a:moveTo>
                    <a:pt x="0" y="31"/>
                  </a:moveTo>
                  <a:lnTo>
                    <a:pt x="44" y="31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0" y="2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3F3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3" name="Freeform 235"/>
            <p:cNvSpPr>
              <a:spLocks/>
            </p:cNvSpPr>
            <p:nvPr/>
          </p:nvSpPr>
          <p:spPr bwMode="auto">
            <a:xfrm>
              <a:off x="4595" y="1835"/>
              <a:ext cx="35" cy="25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35" y="25"/>
                </a:cxn>
                <a:cxn ang="0">
                  <a:pos x="35" y="1"/>
                </a:cxn>
                <a:cxn ang="0">
                  <a:pos x="25" y="0"/>
                </a:cxn>
                <a:cxn ang="0">
                  <a:pos x="25" y="18"/>
                </a:cxn>
                <a:cxn ang="0">
                  <a:pos x="0" y="18"/>
                </a:cxn>
                <a:cxn ang="0">
                  <a:pos x="1" y="25"/>
                </a:cxn>
              </a:cxnLst>
              <a:rect l="0" t="0" r="r" b="b"/>
              <a:pathLst>
                <a:path w="35" h="25">
                  <a:moveTo>
                    <a:pt x="1" y="25"/>
                  </a:moveTo>
                  <a:lnTo>
                    <a:pt x="35" y="25"/>
                  </a:lnTo>
                  <a:lnTo>
                    <a:pt x="35" y="1"/>
                  </a:lnTo>
                  <a:lnTo>
                    <a:pt x="25" y="0"/>
                  </a:lnTo>
                  <a:lnTo>
                    <a:pt x="25" y="18"/>
                  </a:lnTo>
                  <a:lnTo>
                    <a:pt x="0" y="18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F7F7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4" name="Freeform 236"/>
            <p:cNvSpPr>
              <a:spLocks/>
            </p:cNvSpPr>
            <p:nvPr/>
          </p:nvSpPr>
          <p:spPr bwMode="auto">
            <a:xfrm>
              <a:off x="4595" y="1835"/>
              <a:ext cx="25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5" y="18"/>
                </a:cxn>
                <a:cxn ang="0">
                  <a:pos x="25" y="0"/>
                </a:cxn>
                <a:cxn ang="0">
                  <a:pos x="13" y="1"/>
                </a:cxn>
                <a:cxn ang="0">
                  <a:pos x="13" y="10"/>
                </a:cxn>
                <a:cxn ang="0">
                  <a:pos x="1" y="10"/>
                </a:cxn>
                <a:cxn ang="0">
                  <a:pos x="0" y="18"/>
                </a:cxn>
              </a:cxnLst>
              <a:rect l="0" t="0" r="r" b="b"/>
              <a:pathLst>
                <a:path w="25" h="18">
                  <a:moveTo>
                    <a:pt x="0" y="18"/>
                  </a:moveTo>
                  <a:lnTo>
                    <a:pt x="25" y="18"/>
                  </a:lnTo>
                  <a:lnTo>
                    <a:pt x="25" y="0"/>
                  </a:lnTo>
                  <a:lnTo>
                    <a:pt x="13" y="1"/>
                  </a:lnTo>
                  <a:lnTo>
                    <a:pt x="13" y="10"/>
                  </a:lnTo>
                  <a:lnTo>
                    <a:pt x="1" y="1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AF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5" name="Freeform 237"/>
            <p:cNvSpPr>
              <a:spLocks/>
            </p:cNvSpPr>
            <p:nvPr/>
          </p:nvSpPr>
          <p:spPr bwMode="auto">
            <a:xfrm>
              <a:off x="4595" y="1835"/>
              <a:ext cx="13" cy="1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0"/>
                </a:cxn>
              </a:cxnLst>
              <a:rect l="0" t="0" r="r" b="b"/>
              <a:pathLst>
                <a:path w="13" h="10">
                  <a:moveTo>
                    <a:pt x="1" y="10"/>
                  </a:moveTo>
                  <a:lnTo>
                    <a:pt x="13" y="10"/>
                  </a:lnTo>
                  <a:lnTo>
                    <a:pt x="13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6" name="Freeform 238"/>
            <p:cNvSpPr>
              <a:spLocks/>
            </p:cNvSpPr>
            <p:nvPr/>
          </p:nvSpPr>
          <p:spPr bwMode="auto">
            <a:xfrm>
              <a:off x="4595" y="1835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7" name="Freeform 239"/>
            <p:cNvSpPr>
              <a:spLocks/>
            </p:cNvSpPr>
            <p:nvPr/>
          </p:nvSpPr>
          <p:spPr bwMode="auto">
            <a:xfrm>
              <a:off x="4582" y="1824"/>
              <a:ext cx="230" cy="172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0"/>
                </a:cxn>
                <a:cxn ang="0">
                  <a:pos x="0" y="172"/>
                </a:cxn>
                <a:cxn ang="0">
                  <a:pos x="4" y="172"/>
                </a:cxn>
                <a:cxn ang="0">
                  <a:pos x="4" y="2"/>
                </a:cxn>
                <a:cxn ang="0">
                  <a:pos x="230" y="2"/>
                </a:cxn>
                <a:cxn ang="0">
                  <a:pos x="230" y="0"/>
                </a:cxn>
              </a:cxnLst>
              <a:rect l="0" t="0" r="r" b="b"/>
              <a:pathLst>
                <a:path w="230" h="172">
                  <a:moveTo>
                    <a:pt x="230" y="0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4" y="172"/>
                  </a:lnTo>
                  <a:lnTo>
                    <a:pt x="4" y="2"/>
                  </a:lnTo>
                  <a:lnTo>
                    <a:pt x="230" y="2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8" name="Freeform 240"/>
            <p:cNvSpPr>
              <a:spLocks/>
            </p:cNvSpPr>
            <p:nvPr/>
          </p:nvSpPr>
          <p:spPr bwMode="auto">
            <a:xfrm>
              <a:off x="4586" y="1826"/>
              <a:ext cx="226" cy="170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0" y="0"/>
                </a:cxn>
                <a:cxn ang="0">
                  <a:pos x="0" y="170"/>
                </a:cxn>
                <a:cxn ang="0">
                  <a:pos x="5" y="170"/>
                </a:cxn>
                <a:cxn ang="0">
                  <a:pos x="5" y="4"/>
                </a:cxn>
                <a:cxn ang="0">
                  <a:pos x="226" y="4"/>
                </a:cxn>
                <a:cxn ang="0">
                  <a:pos x="226" y="0"/>
                </a:cxn>
              </a:cxnLst>
              <a:rect l="0" t="0" r="r" b="b"/>
              <a:pathLst>
                <a:path w="226" h="170">
                  <a:moveTo>
                    <a:pt x="226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5" y="170"/>
                  </a:lnTo>
                  <a:lnTo>
                    <a:pt x="5" y="4"/>
                  </a:lnTo>
                  <a:lnTo>
                    <a:pt x="226" y="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9" name="Freeform 241"/>
            <p:cNvSpPr>
              <a:spLocks/>
            </p:cNvSpPr>
            <p:nvPr/>
          </p:nvSpPr>
          <p:spPr bwMode="auto">
            <a:xfrm>
              <a:off x="4591" y="1830"/>
              <a:ext cx="221" cy="16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0" y="0"/>
                </a:cxn>
                <a:cxn ang="0">
                  <a:pos x="0" y="166"/>
                </a:cxn>
                <a:cxn ang="0">
                  <a:pos x="5" y="166"/>
                </a:cxn>
                <a:cxn ang="0">
                  <a:pos x="5" y="4"/>
                </a:cxn>
                <a:cxn ang="0">
                  <a:pos x="221" y="4"/>
                </a:cxn>
                <a:cxn ang="0">
                  <a:pos x="221" y="0"/>
                </a:cxn>
              </a:cxnLst>
              <a:rect l="0" t="0" r="r" b="b"/>
              <a:pathLst>
                <a:path w="221" h="166">
                  <a:moveTo>
                    <a:pt x="221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5" y="166"/>
                  </a:lnTo>
                  <a:lnTo>
                    <a:pt x="5" y="4"/>
                  </a:lnTo>
                  <a:lnTo>
                    <a:pt x="221" y="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10" name="Freeform 242"/>
            <p:cNvSpPr>
              <a:spLocks/>
            </p:cNvSpPr>
            <p:nvPr/>
          </p:nvSpPr>
          <p:spPr bwMode="auto">
            <a:xfrm>
              <a:off x="4596" y="1834"/>
              <a:ext cx="216" cy="162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5" y="162"/>
                </a:cxn>
                <a:cxn ang="0">
                  <a:pos x="5" y="4"/>
                </a:cxn>
                <a:cxn ang="0">
                  <a:pos x="216" y="4"/>
                </a:cxn>
                <a:cxn ang="0">
                  <a:pos x="216" y="0"/>
                </a:cxn>
              </a:cxnLst>
              <a:rect l="0" t="0" r="r" b="b"/>
              <a:pathLst>
                <a:path w="216" h="162">
                  <a:moveTo>
                    <a:pt x="216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5" y="162"/>
                  </a:lnTo>
                  <a:lnTo>
                    <a:pt x="5" y="4"/>
                  </a:lnTo>
                  <a:lnTo>
                    <a:pt x="216" y="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11" name="Freeform 243"/>
            <p:cNvSpPr>
              <a:spLocks/>
            </p:cNvSpPr>
            <p:nvPr/>
          </p:nvSpPr>
          <p:spPr bwMode="auto">
            <a:xfrm>
              <a:off x="4601" y="1838"/>
              <a:ext cx="211" cy="158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0" y="0"/>
                </a:cxn>
                <a:cxn ang="0">
                  <a:pos x="0" y="158"/>
                </a:cxn>
                <a:cxn ang="0">
                  <a:pos x="5" y="158"/>
                </a:cxn>
                <a:cxn ang="0">
                  <a:pos x="5" y="3"/>
                </a:cxn>
                <a:cxn ang="0">
                  <a:pos x="211" y="3"/>
                </a:cxn>
                <a:cxn ang="0">
                  <a:pos x="211" y="0"/>
                </a:cxn>
              </a:cxnLst>
              <a:rect l="0" t="0" r="r" b="b"/>
              <a:pathLst>
                <a:path w="211" h="158">
                  <a:moveTo>
                    <a:pt x="211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5" y="158"/>
                  </a:lnTo>
                  <a:lnTo>
                    <a:pt x="5" y="3"/>
                  </a:lnTo>
                  <a:lnTo>
                    <a:pt x="211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12" name="Freeform 244"/>
            <p:cNvSpPr>
              <a:spLocks/>
            </p:cNvSpPr>
            <p:nvPr/>
          </p:nvSpPr>
          <p:spPr bwMode="auto">
            <a:xfrm>
              <a:off x="4606" y="1841"/>
              <a:ext cx="206" cy="15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0" y="155"/>
                </a:cxn>
                <a:cxn ang="0">
                  <a:pos x="5" y="155"/>
                </a:cxn>
                <a:cxn ang="0">
                  <a:pos x="5" y="4"/>
                </a:cxn>
                <a:cxn ang="0">
                  <a:pos x="206" y="4"/>
                </a:cxn>
                <a:cxn ang="0">
                  <a:pos x="206" y="0"/>
                </a:cxn>
              </a:cxnLst>
              <a:rect l="0" t="0" r="r" b="b"/>
              <a:pathLst>
                <a:path w="206" h="155">
                  <a:moveTo>
                    <a:pt x="206" y="0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4"/>
                  </a:lnTo>
                  <a:lnTo>
                    <a:pt x="206" y="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13" name="Freeform 245"/>
            <p:cNvSpPr>
              <a:spLocks/>
            </p:cNvSpPr>
            <p:nvPr/>
          </p:nvSpPr>
          <p:spPr bwMode="auto">
            <a:xfrm>
              <a:off x="4611" y="1845"/>
              <a:ext cx="201" cy="151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0" y="0"/>
                </a:cxn>
                <a:cxn ang="0">
                  <a:pos x="0" y="151"/>
                </a:cxn>
                <a:cxn ang="0">
                  <a:pos x="5" y="151"/>
                </a:cxn>
                <a:cxn ang="0">
                  <a:pos x="5" y="4"/>
                </a:cxn>
                <a:cxn ang="0">
                  <a:pos x="201" y="4"/>
                </a:cxn>
                <a:cxn ang="0">
                  <a:pos x="201" y="0"/>
                </a:cxn>
              </a:cxnLst>
              <a:rect l="0" t="0" r="r" b="b"/>
              <a:pathLst>
                <a:path w="201" h="151">
                  <a:moveTo>
                    <a:pt x="201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5" y="151"/>
                  </a:lnTo>
                  <a:lnTo>
                    <a:pt x="5" y="4"/>
                  </a:lnTo>
                  <a:lnTo>
                    <a:pt x="201" y="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14" name="Freeform 246"/>
            <p:cNvSpPr>
              <a:spLocks/>
            </p:cNvSpPr>
            <p:nvPr/>
          </p:nvSpPr>
          <p:spPr bwMode="auto">
            <a:xfrm>
              <a:off x="4616" y="1849"/>
              <a:ext cx="196" cy="147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0" y="0"/>
                </a:cxn>
                <a:cxn ang="0">
                  <a:pos x="0" y="147"/>
                </a:cxn>
                <a:cxn ang="0">
                  <a:pos x="5" y="147"/>
                </a:cxn>
                <a:cxn ang="0">
                  <a:pos x="5" y="4"/>
                </a:cxn>
                <a:cxn ang="0">
                  <a:pos x="196" y="4"/>
                </a:cxn>
                <a:cxn ang="0">
                  <a:pos x="196" y="0"/>
                </a:cxn>
              </a:cxnLst>
              <a:rect l="0" t="0" r="r" b="b"/>
              <a:pathLst>
                <a:path w="196" h="147">
                  <a:moveTo>
                    <a:pt x="196" y="0"/>
                  </a:moveTo>
                  <a:lnTo>
                    <a:pt x="0" y="0"/>
                  </a:lnTo>
                  <a:lnTo>
                    <a:pt x="0" y="147"/>
                  </a:lnTo>
                  <a:lnTo>
                    <a:pt x="5" y="147"/>
                  </a:lnTo>
                  <a:lnTo>
                    <a:pt x="5" y="4"/>
                  </a:lnTo>
                  <a:lnTo>
                    <a:pt x="196" y="4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15" name="Freeform 247"/>
            <p:cNvSpPr>
              <a:spLocks/>
            </p:cNvSpPr>
            <p:nvPr/>
          </p:nvSpPr>
          <p:spPr bwMode="auto">
            <a:xfrm>
              <a:off x="4621" y="1853"/>
              <a:ext cx="191" cy="143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0" y="0"/>
                </a:cxn>
                <a:cxn ang="0">
                  <a:pos x="0" y="143"/>
                </a:cxn>
                <a:cxn ang="0">
                  <a:pos x="5" y="143"/>
                </a:cxn>
                <a:cxn ang="0">
                  <a:pos x="5" y="4"/>
                </a:cxn>
                <a:cxn ang="0">
                  <a:pos x="191" y="4"/>
                </a:cxn>
                <a:cxn ang="0">
                  <a:pos x="191" y="0"/>
                </a:cxn>
              </a:cxnLst>
              <a:rect l="0" t="0" r="r" b="b"/>
              <a:pathLst>
                <a:path w="191" h="143">
                  <a:moveTo>
                    <a:pt x="191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5" y="143"/>
                  </a:lnTo>
                  <a:lnTo>
                    <a:pt x="5" y="4"/>
                  </a:lnTo>
                  <a:lnTo>
                    <a:pt x="191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16" name="Freeform 248"/>
            <p:cNvSpPr>
              <a:spLocks/>
            </p:cNvSpPr>
            <p:nvPr/>
          </p:nvSpPr>
          <p:spPr bwMode="auto">
            <a:xfrm>
              <a:off x="4626" y="1857"/>
              <a:ext cx="186" cy="139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0" y="0"/>
                </a:cxn>
                <a:cxn ang="0">
                  <a:pos x="0" y="139"/>
                </a:cxn>
                <a:cxn ang="0">
                  <a:pos x="5" y="139"/>
                </a:cxn>
                <a:cxn ang="0">
                  <a:pos x="5" y="3"/>
                </a:cxn>
                <a:cxn ang="0">
                  <a:pos x="186" y="3"/>
                </a:cxn>
                <a:cxn ang="0">
                  <a:pos x="186" y="0"/>
                </a:cxn>
              </a:cxnLst>
              <a:rect l="0" t="0" r="r" b="b"/>
              <a:pathLst>
                <a:path w="186" h="139">
                  <a:moveTo>
                    <a:pt x="186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5" y="139"/>
                  </a:lnTo>
                  <a:lnTo>
                    <a:pt x="5" y="3"/>
                  </a:lnTo>
                  <a:lnTo>
                    <a:pt x="186" y="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17" name="Freeform 249"/>
            <p:cNvSpPr>
              <a:spLocks/>
            </p:cNvSpPr>
            <p:nvPr/>
          </p:nvSpPr>
          <p:spPr bwMode="auto">
            <a:xfrm>
              <a:off x="4631" y="1860"/>
              <a:ext cx="181" cy="136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7" y="136"/>
                </a:cxn>
                <a:cxn ang="0">
                  <a:pos x="7" y="4"/>
                </a:cxn>
                <a:cxn ang="0">
                  <a:pos x="181" y="4"/>
                </a:cxn>
                <a:cxn ang="0">
                  <a:pos x="181" y="0"/>
                </a:cxn>
              </a:cxnLst>
              <a:rect l="0" t="0" r="r" b="b"/>
              <a:pathLst>
                <a:path w="181" h="136">
                  <a:moveTo>
                    <a:pt x="181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7" y="136"/>
                  </a:lnTo>
                  <a:lnTo>
                    <a:pt x="7" y="4"/>
                  </a:lnTo>
                  <a:lnTo>
                    <a:pt x="181" y="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18" name="Freeform 250"/>
            <p:cNvSpPr>
              <a:spLocks/>
            </p:cNvSpPr>
            <p:nvPr/>
          </p:nvSpPr>
          <p:spPr bwMode="auto">
            <a:xfrm>
              <a:off x="4638" y="1864"/>
              <a:ext cx="174" cy="132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5" y="132"/>
                </a:cxn>
                <a:cxn ang="0">
                  <a:pos x="5" y="5"/>
                </a:cxn>
                <a:cxn ang="0">
                  <a:pos x="174" y="5"/>
                </a:cxn>
                <a:cxn ang="0">
                  <a:pos x="174" y="0"/>
                </a:cxn>
              </a:cxnLst>
              <a:rect l="0" t="0" r="r" b="b"/>
              <a:pathLst>
                <a:path w="174" h="132">
                  <a:moveTo>
                    <a:pt x="174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5" y="5"/>
                  </a:lnTo>
                  <a:lnTo>
                    <a:pt x="174" y="5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19" name="Freeform 251"/>
            <p:cNvSpPr>
              <a:spLocks/>
            </p:cNvSpPr>
            <p:nvPr/>
          </p:nvSpPr>
          <p:spPr bwMode="auto">
            <a:xfrm>
              <a:off x="4643" y="1869"/>
              <a:ext cx="169" cy="12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0" y="127"/>
                </a:cxn>
                <a:cxn ang="0">
                  <a:pos x="6" y="127"/>
                </a:cxn>
                <a:cxn ang="0">
                  <a:pos x="6" y="4"/>
                </a:cxn>
                <a:cxn ang="0">
                  <a:pos x="169" y="4"/>
                </a:cxn>
                <a:cxn ang="0">
                  <a:pos x="169" y="0"/>
                </a:cxn>
              </a:cxnLst>
              <a:rect l="0" t="0" r="r" b="b"/>
              <a:pathLst>
                <a:path w="169" h="127">
                  <a:moveTo>
                    <a:pt x="169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6" y="127"/>
                  </a:lnTo>
                  <a:lnTo>
                    <a:pt x="6" y="4"/>
                  </a:lnTo>
                  <a:lnTo>
                    <a:pt x="169" y="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20" name="Freeform 252"/>
            <p:cNvSpPr>
              <a:spLocks/>
            </p:cNvSpPr>
            <p:nvPr/>
          </p:nvSpPr>
          <p:spPr bwMode="auto">
            <a:xfrm>
              <a:off x="4649" y="1873"/>
              <a:ext cx="163" cy="123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0" y="0"/>
                </a:cxn>
                <a:cxn ang="0">
                  <a:pos x="0" y="123"/>
                </a:cxn>
                <a:cxn ang="0">
                  <a:pos x="5" y="123"/>
                </a:cxn>
                <a:cxn ang="0">
                  <a:pos x="5" y="5"/>
                </a:cxn>
                <a:cxn ang="0">
                  <a:pos x="163" y="5"/>
                </a:cxn>
                <a:cxn ang="0">
                  <a:pos x="163" y="0"/>
                </a:cxn>
              </a:cxnLst>
              <a:rect l="0" t="0" r="r" b="b"/>
              <a:pathLst>
                <a:path w="163" h="123">
                  <a:moveTo>
                    <a:pt x="163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5" y="123"/>
                  </a:lnTo>
                  <a:lnTo>
                    <a:pt x="5" y="5"/>
                  </a:lnTo>
                  <a:lnTo>
                    <a:pt x="163" y="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21" name="Freeform 253"/>
            <p:cNvSpPr>
              <a:spLocks/>
            </p:cNvSpPr>
            <p:nvPr/>
          </p:nvSpPr>
          <p:spPr bwMode="auto">
            <a:xfrm>
              <a:off x="4654" y="1878"/>
              <a:ext cx="158" cy="11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0"/>
                </a:cxn>
                <a:cxn ang="0">
                  <a:pos x="0" y="118"/>
                </a:cxn>
                <a:cxn ang="0">
                  <a:pos x="6" y="118"/>
                </a:cxn>
                <a:cxn ang="0">
                  <a:pos x="6" y="4"/>
                </a:cxn>
                <a:cxn ang="0">
                  <a:pos x="158" y="4"/>
                </a:cxn>
                <a:cxn ang="0">
                  <a:pos x="158" y="0"/>
                </a:cxn>
              </a:cxnLst>
              <a:rect l="0" t="0" r="r" b="b"/>
              <a:pathLst>
                <a:path w="158" h="118">
                  <a:moveTo>
                    <a:pt x="158" y="0"/>
                  </a:moveTo>
                  <a:lnTo>
                    <a:pt x="0" y="0"/>
                  </a:lnTo>
                  <a:lnTo>
                    <a:pt x="0" y="118"/>
                  </a:lnTo>
                  <a:lnTo>
                    <a:pt x="6" y="118"/>
                  </a:lnTo>
                  <a:lnTo>
                    <a:pt x="6" y="4"/>
                  </a:lnTo>
                  <a:lnTo>
                    <a:pt x="158" y="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22" name="Freeform 254"/>
            <p:cNvSpPr>
              <a:spLocks/>
            </p:cNvSpPr>
            <p:nvPr/>
          </p:nvSpPr>
          <p:spPr bwMode="auto">
            <a:xfrm>
              <a:off x="4660" y="1882"/>
              <a:ext cx="152" cy="114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7" y="114"/>
                </a:cxn>
                <a:cxn ang="0">
                  <a:pos x="7" y="5"/>
                </a:cxn>
                <a:cxn ang="0">
                  <a:pos x="152" y="5"/>
                </a:cxn>
                <a:cxn ang="0">
                  <a:pos x="152" y="0"/>
                </a:cxn>
              </a:cxnLst>
              <a:rect l="0" t="0" r="r" b="b"/>
              <a:pathLst>
                <a:path w="152" h="114">
                  <a:moveTo>
                    <a:pt x="152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7" y="114"/>
                  </a:lnTo>
                  <a:lnTo>
                    <a:pt x="7" y="5"/>
                  </a:lnTo>
                  <a:lnTo>
                    <a:pt x="152" y="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1C1C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23" name="Freeform 255"/>
            <p:cNvSpPr>
              <a:spLocks/>
            </p:cNvSpPr>
            <p:nvPr/>
          </p:nvSpPr>
          <p:spPr bwMode="auto">
            <a:xfrm>
              <a:off x="4667" y="1887"/>
              <a:ext cx="145" cy="109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0" y="0"/>
                </a:cxn>
                <a:cxn ang="0">
                  <a:pos x="0" y="109"/>
                </a:cxn>
                <a:cxn ang="0">
                  <a:pos x="7" y="109"/>
                </a:cxn>
                <a:cxn ang="0">
                  <a:pos x="7" y="5"/>
                </a:cxn>
                <a:cxn ang="0">
                  <a:pos x="145" y="5"/>
                </a:cxn>
                <a:cxn ang="0">
                  <a:pos x="145" y="0"/>
                </a:cxn>
              </a:cxnLst>
              <a:rect l="0" t="0" r="r" b="b"/>
              <a:pathLst>
                <a:path w="145" h="109">
                  <a:moveTo>
                    <a:pt x="145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7" y="109"/>
                  </a:lnTo>
                  <a:lnTo>
                    <a:pt x="7" y="5"/>
                  </a:lnTo>
                  <a:lnTo>
                    <a:pt x="145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24" name="Freeform 256"/>
            <p:cNvSpPr>
              <a:spLocks/>
            </p:cNvSpPr>
            <p:nvPr/>
          </p:nvSpPr>
          <p:spPr bwMode="auto">
            <a:xfrm>
              <a:off x="4674" y="1892"/>
              <a:ext cx="138" cy="104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7" y="104"/>
                </a:cxn>
                <a:cxn ang="0">
                  <a:pos x="7" y="5"/>
                </a:cxn>
                <a:cxn ang="0">
                  <a:pos x="138" y="5"/>
                </a:cxn>
                <a:cxn ang="0">
                  <a:pos x="138" y="0"/>
                </a:cxn>
              </a:cxnLst>
              <a:rect l="0" t="0" r="r" b="b"/>
              <a:pathLst>
                <a:path w="138" h="104">
                  <a:moveTo>
                    <a:pt x="138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7" y="104"/>
                  </a:lnTo>
                  <a:lnTo>
                    <a:pt x="7" y="5"/>
                  </a:lnTo>
                  <a:lnTo>
                    <a:pt x="138" y="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C6C6C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25" name="Freeform 257"/>
            <p:cNvSpPr>
              <a:spLocks/>
            </p:cNvSpPr>
            <p:nvPr/>
          </p:nvSpPr>
          <p:spPr bwMode="auto">
            <a:xfrm>
              <a:off x="4681" y="1897"/>
              <a:ext cx="131" cy="99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0" y="0"/>
                </a:cxn>
                <a:cxn ang="0">
                  <a:pos x="0" y="99"/>
                </a:cxn>
                <a:cxn ang="0">
                  <a:pos x="7" y="99"/>
                </a:cxn>
                <a:cxn ang="0">
                  <a:pos x="7" y="7"/>
                </a:cxn>
                <a:cxn ang="0">
                  <a:pos x="131" y="7"/>
                </a:cxn>
                <a:cxn ang="0">
                  <a:pos x="131" y="0"/>
                </a:cxn>
              </a:cxnLst>
              <a:rect l="0" t="0" r="r" b="b"/>
              <a:pathLst>
                <a:path w="131" h="99">
                  <a:moveTo>
                    <a:pt x="131" y="0"/>
                  </a:moveTo>
                  <a:lnTo>
                    <a:pt x="0" y="0"/>
                  </a:lnTo>
                  <a:lnTo>
                    <a:pt x="0" y="99"/>
                  </a:lnTo>
                  <a:lnTo>
                    <a:pt x="7" y="99"/>
                  </a:lnTo>
                  <a:lnTo>
                    <a:pt x="7" y="7"/>
                  </a:lnTo>
                  <a:lnTo>
                    <a:pt x="131" y="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26" name="Freeform 258"/>
            <p:cNvSpPr>
              <a:spLocks/>
            </p:cNvSpPr>
            <p:nvPr/>
          </p:nvSpPr>
          <p:spPr bwMode="auto">
            <a:xfrm>
              <a:off x="4688" y="1904"/>
              <a:ext cx="124" cy="92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0" y="0"/>
                </a:cxn>
                <a:cxn ang="0">
                  <a:pos x="0" y="92"/>
                </a:cxn>
                <a:cxn ang="0">
                  <a:pos x="8" y="92"/>
                </a:cxn>
                <a:cxn ang="0">
                  <a:pos x="8" y="5"/>
                </a:cxn>
                <a:cxn ang="0">
                  <a:pos x="124" y="5"/>
                </a:cxn>
                <a:cxn ang="0">
                  <a:pos x="124" y="0"/>
                </a:cxn>
              </a:cxnLst>
              <a:rect l="0" t="0" r="r" b="b"/>
              <a:pathLst>
                <a:path w="124" h="92">
                  <a:moveTo>
                    <a:pt x="124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5"/>
                  </a:lnTo>
                  <a:lnTo>
                    <a:pt x="124" y="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BCBC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27" name="Freeform 259"/>
            <p:cNvSpPr>
              <a:spLocks/>
            </p:cNvSpPr>
            <p:nvPr/>
          </p:nvSpPr>
          <p:spPr bwMode="auto">
            <a:xfrm>
              <a:off x="4696" y="1909"/>
              <a:ext cx="116" cy="8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0" y="0"/>
                </a:cxn>
                <a:cxn ang="0">
                  <a:pos x="0" y="87"/>
                </a:cxn>
                <a:cxn ang="0">
                  <a:pos x="9" y="86"/>
                </a:cxn>
                <a:cxn ang="0">
                  <a:pos x="9" y="6"/>
                </a:cxn>
                <a:cxn ang="0">
                  <a:pos x="115" y="6"/>
                </a:cxn>
                <a:cxn ang="0">
                  <a:pos x="116" y="0"/>
                </a:cxn>
              </a:cxnLst>
              <a:rect l="0" t="0" r="r" b="b"/>
              <a:pathLst>
                <a:path w="116" h="87">
                  <a:moveTo>
                    <a:pt x="116" y="0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9" y="86"/>
                  </a:lnTo>
                  <a:lnTo>
                    <a:pt x="9" y="6"/>
                  </a:lnTo>
                  <a:lnTo>
                    <a:pt x="115" y="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28" name="Freeform 260"/>
            <p:cNvSpPr>
              <a:spLocks/>
            </p:cNvSpPr>
            <p:nvPr/>
          </p:nvSpPr>
          <p:spPr bwMode="auto">
            <a:xfrm>
              <a:off x="4705" y="1915"/>
              <a:ext cx="106" cy="80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0" y="0"/>
                </a:cxn>
                <a:cxn ang="0">
                  <a:pos x="0" y="80"/>
                </a:cxn>
                <a:cxn ang="0">
                  <a:pos x="7" y="80"/>
                </a:cxn>
                <a:cxn ang="0">
                  <a:pos x="7" y="6"/>
                </a:cxn>
                <a:cxn ang="0">
                  <a:pos x="106" y="6"/>
                </a:cxn>
                <a:cxn ang="0">
                  <a:pos x="106" y="0"/>
                </a:cxn>
              </a:cxnLst>
              <a:rect l="0" t="0" r="r" b="b"/>
              <a:pathLst>
                <a:path w="106" h="80">
                  <a:moveTo>
                    <a:pt x="106" y="0"/>
                  </a:moveTo>
                  <a:lnTo>
                    <a:pt x="0" y="0"/>
                  </a:lnTo>
                  <a:lnTo>
                    <a:pt x="0" y="80"/>
                  </a:lnTo>
                  <a:lnTo>
                    <a:pt x="7" y="80"/>
                  </a:lnTo>
                  <a:lnTo>
                    <a:pt x="7" y="6"/>
                  </a:lnTo>
                  <a:lnTo>
                    <a:pt x="106" y="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29" name="Freeform 261"/>
            <p:cNvSpPr>
              <a:spLocks/>
            </p:cNvSpPr>
            <p:nvPr/>
          </p:nvSpPr>
          <p:spPr bwMode="auto">
            <a:xfrm>
              <a:off x="4712" y="1921"/>
              <a:ext cx="100" cy="7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0"/>
                </a:cxn>
                <a:cxn ang="0">
                  <a:pos x="0" y="74"/>
                </a:cxn>
                <a:cxn ang="0">
                  <a:pos x="9" y="75"/>
                </a:cxn>
                <a:cxn ang="0">
                  <a:pos x="9" y="7"/>
                </a:cxn>
                <a:cxn ang="0">
                  <a:pos x="100" y="7"/>
                </a:cxn>
                <a:cxn ang="0">
                  <a:pos x="99" y="0"/>
                </a:cxn>
              </a:cxnLst>
              <a:rect l="0" t="0" r="r" b="b"/>
              <a:pathLst>
                <a:path w="100" h="75">
                  <a:moveTo>
                    <a:pt x="99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9" y="75"/>
                  </a:lnTo>
                  <a:lnTo>
                    <a:pt x="9" y="7"/>
                  </a:lnTo>
                  <a:lnTo>
                    <a:pt x="100" y="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30" name="Freeform 262"/>
            <p:cNvSpPr>
              <a:spLocks/>
            </p:cNvSpPr>
            <p:nvPr/>
          </p:nvSpPr>
          <p:spPr bwMode="auto">
            <a:xfrm>
              <a:off x="4721" y="1928"/>
              <a:ext cx="91" cy="6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0" y="67"/>
                </a:cxn>
                <a:cxn ang="0">
                  <a:pos x="10" y="7"/>
                </a:cxn>
                <a:cxn ang="0">
                  <a:pos x="90" y="7"/>
                </a:cxn>
                <a:cxn ang="0">
                  <a:pos x="91" y="0"/>
                </a:cxn>
              </a:cxnLst>
              <a:rect l="0" t="0" r="r" b="b"/>
              <a:pathLst>
                <a:path w="91" h="68">
                  <a:moveTo>
                    <a:pt x="91" y="0"/>
                  </a:moveTo>
                  <a:lnTo>
                    <a:pt x="0" y="0"/>
                  </a:lnTo>
                  <a:lnTo>
                    <a:pt x="0" y="68"/>
                  </a:lnTo>
                  <a:lnTo>
                    <a:pt x="10" y="67"/>
                  </a:lnTo>
                  <a:lnTo>
                    <a:pt x="10" y="7"/>
                  </a:lnTo>
                  <a:lnTo>
                    <a:pt x="90" y="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31" name="Freeform 263"/>
            <p:cNvSpPr>
              <a:spLocks/>
            </p:cNvSpPr>
            <p:nvPr/>
          </p:nvSpPr>
          <p:spPr bwMode="auto">
            <a:xfrm>
              <a:off x="4731" y="1935"/>
              <a:ext cx="81" cy="6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10" y="61"/>
                </a:cxn>
                <a:cxn ang="0">
                  <a:pos x="10" y="8"/>
                </a:cxn>
                <a:cxn ang="0">
                  <a:pos x="81" y="8"/>
                </a:cxn>
                <a:cxn ang="0">
                  <a:pos x="80" y="0"/>
                </a:cxn>
              </a:cxnLst>
              <a:rect l="0" t="0" r="r" b="b"/>
              <a:pathLst>
                <a:path w="81" h="61">
                  <a:moveTo>
                    <a:pt x="8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0" y="61"/>
                  </a:lnTo>
                  <a:lnTo>
                    <a:pt x="10" y="8"/>
                  </a:lnTo>
                  <a:lnTo>
                    <a:pt x="81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32" name="Freeform 264"/>
            <p:cNvSpPr>
              <a:spLocks/>
            </p:cNvSpPr>
            <p:nvPr/>
          </p:nvSpPr>
          <p:spPr bwMode="auto">
            <a:xfrm>
              <a:off x="4741" y="1943"/>
              <a:ext cx="71" cy="5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0"/>
                </a:cxn>
                <a:cxn ang="0">
                  <a:pos x="0" y="53"/>
                </a:cxn>
                <a:cxn ang="0">
                  <a:pos x="11" y="52"/>
                </a:cxn>
                <a:cxn ang="0">
                  <a:pos x="11" y="7"/>
                </a:cxn>
                <a:cxn ang="0">
                  <a:pos x="70" y="7"/>
                </a:cxn>
                <a:cxn ang="0">
                  <a:pos x="71" y="0"/>
                </a:cxn>
              </a:cxnLst>
              <a:rect l="0" t="0" r="r" b="b"/>
              <a:pathLst>
                <a:path w="71" h="53">
                  <a:moveTo>
                    <a:pt x="71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11" y="52"/>
                  </a:lnTo>
                  <a:lnTo>
                    <a:pt x="11" y="7"/>
                  </a:lnTo>
                  <a:lnTo>
                    <a:pt x="70" y="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33" name="Freeform 265"/>
            <p:cNvSpPr>
              <a:spLocks/>
            </p:cNvSpPr>
            <p:nvPr/>
          </p:nvSpPr>
          <p:spPr bwMode="auto">
            <a:xfrm>
              <a:off x="4752" y="1950"/>
              <a:ext cx="59" cy="4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10" y="45"/>
                </a:cxn>
                <a:cxn ang="0">
                  <a:pos x="10" y="8"/>
                </a:cxn>
                <a:cxn ang="0">
                  <a:pos x="59" y="8"/>
                </a:cxn>
                <a:cxn ang="0">
                  <a:pos x="59" y="0"/>
                </a:cxn>
              </a:cxnLst>
              <a:rect l="0" t="0" r="r" b="b"/>
              <a:pathLst>
                <a:path w="59" h="45">
                  <a:moveTo>
                    <a:pt x="59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10" y="45"/>
                  </a:lnTo>
                  <a:lnTo>
                    <a:pt x="10" y="8"/>
                  </a:lnTo>
                  <a:lnTo>
                    <a:pt x="59" y="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CDCD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34" name="Freeform 266"/>
            <p:cNvSpPr>
              <a:spLocks/>
            </p:cNvSpPr>
            <p:nvPr/>
          </p:nvSpPr>
          <p:spPr bwMode="auto">
            <a:xfrm>
              <a:off x="4762" y="1958"/>
              <a:ext cx="49" cy="3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11" y="37"/>
                </a:cxn>
                <a:cxn ang="0">
                  <a:pos x="11" y="9"/>
                </a:cxn>
                <a:cxn ang="0">
                  <a:pos x="49" y="9"/>
                </a:cxn>
                <a:cxn ang="0">
                  <a:pos x="49" y="0"/>
                </a:cxn>
              </a:cxnLst>
              <a:rect l="0" t="0" r="r" b="b"/>
              <a:pathLst>
                <a:path w="49" h="37">
                  <a:moveTo>
                    <a:pt x="49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11" y="37"/>
                  </a:lnTo>
                  <a:lnTo>
                    <a:pt x="11" y="9"/>
                  </a:lnTo>
                  <a:lnTo>
                    <a:pt x="49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35" name="Freeform 267"/>
            <p:cNvSpPr>
              <a:spLocks/>
            </p:cNvSpPr>
            <p:nvPr/>
          </p:nvSpPr>
          <p:spPr bwMode="auto">
            <a:xfrm>
              <a:off x="4773" y="1967"/>
              <a:ext cx="39" cy="2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3" y="29"/>
                </a:cxn>
                <a:cxn ang="0">
                  <a:pos x="13" y="9"/>
                </a:cxn>
                <a:cxn ang="0">
                  <a:pos x="39" y="9"/>
                </a:cxn>
                <a:cxn ang="0">
                  <a:pos x="38" y="0"/>
                </a:cxn>
              </a:cxnLst>
              <a:rect l="0" t="0" r="r" b="b"/>
              <a:pathLst>
                <a:path w="39" h="29">
                  <a:moveTo>
                    <a:pt x="3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3" y="29"/>
                  </a:lnTo>
                  <a:lnTo>
                    <a:pt x="13" y="9"/>
                  </a:lnTo>
                  <a:lnTo>
                    <a:pt x="39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36" name="Freeform 268"/>
            <p:cNvSpPr>
              <a:spLocks/>
            </p:cNvSpPr>
            <p:nvPr/>
          </p:nvSpPr>
          <p:spPr bwMode="auto">
            <a:xfrm>
              <a:off x="4786" y="1976"/>
              <a:ext cx="26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12" y="19"/>
                </a:cxn>
                <a:cxn ang="0">
                  <a:pos x="12" y="10"/>
                </a:cxn>
                <a:cxn ang="0">
                  <a:pos x="25" y="10"/>
                </a:cxn>
                <a:cxn ang="0">
                  <a:pos x="26" y="0"/>
                </a:cxn>
              </a:cxnLst>
              <a:rect l="0" t="0" r="r" b="b"/>
              <a:pathLst>
                <a:path w="26" h="20">
                  <a:moveTo>
                    <a:pt x="26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12" y="19"/>
                  </a:lnTo>
                  <a:lnTo>
                    <a:pt x="12" y="10"/>
                  </a:lnTo>
                  <a:lnTo>
                    <a:pt x="25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37" name="Freeform 269"/>
            <p:cNvSpPr>
              <a:spLocks/>
            </p:cNvSpPr>
            <p:nvPr/>
          </p:nvSpPr>
          <p:spPr bwMode="auto">
            <a:xfrm>
              <a:off x="4798" y="1986"/>
              <a:ext cx="14" cy="1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3" y="0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38" name="Line 270"/>
            <p:cNvSpPr>
              <a:spLocks noChangeShapeType="1"/>
            </p:cNvSpPr>
            <p:nvPr/>
          </p:nvSpPr>
          <p:spPr bwMode="auto">
            <a:xfrm>
              <a:off x="4633" y="2018"/>
              <a:ext cx="1" cy="1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39" name="Line 271"/>
            <p:cNvSpPr>
              <a:spLocks noChangeShapeType="1"/>
            </p:cNvSpPr>
            <p:nvPr/>
          </p:nvSpPr>
          <p:spPr bwMode="auto">
            <a:xfrm>
              <a:off x="4597" y="2018"/>
              <a:ext cx="1" cy="1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40" name="Line 272"/>
            <p:cNvSpPr>
              <a:spLocks noChangeShapeType="1"/>
            </p:cNvSpPr>
            <p:nvPr/>
          </p:nvSpPr>
          <p:spPr bwMode="auto">
            <a:xfrm>
              <a:off x="4555" y="2018"/>
              <a:ext cx="28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41" name="Rectangle 273"/>
            <p:cNvSpPr>
              <a:spLocks noChangeArrowheads="1"/>
            </p:cNvSpPr>
            <p:nvPr/>
          </p:nvSpPr>
          <p:spPr bwMode="auto">
            <a:xfrm>
              <a:off x="4772" y="2082"/>
              <a:ext cx="35" cy="3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42" name="Rectangle 274"/>
            <p:cNvSpPr>
              <a:spLocks noChangeArrowheads="1"/>
            </p:cNvSpPr>
            <p:nvPr/>
          </p:nvSpPr>
          <p:spPr bwMode="auto">
            <a:xfrm>
              <a:off x="4772" y="2081"/>
              <a:ext cx="35" cy="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43" name="Rectangle 275"/>
            <p:cNvSpPr>
              <a:spLocks noChangeArrowheads="1"/>
            </p:cNvSpPr>
            <p:nvPr/>
          </p:nvSpPr>
          <p:spPr bwMode="auto">
            <a:xfrm>
              <a:off x="4772" y="2080"/>
              <a:ext cx="35" cy="1"/>
            </a:xfrm>
            <a:prstGeom prst="rect">
              <a:avLst/>
            </a:prstGeom>
            <a:solidFill>
              <a:srgbClr val="D5D5D5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44" name="Rectangle 276"/>
            <p:cNvSpPr>
              <a:spLocks noChangeArrowheads="1"/>
            </p:cNvSpPr>
            <p:nvPr/>
          </p:nvSpPr>
          <p:spPr bwMode="auto">
            <a:xfrm>
              <a:off x="4772" y="2079"/>
              <a:ext cx="35" cy="1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45" name="Rectangle 277"/>
            <p:cNvSpPr>
              <a:spLocks noChangeArrowheads="1"/>
            </p:cNvSpPr>
            <p:nvPr/>
          </p:nvSpPr>
          <p:spPr bwMode="auto">
            <a:xfrm>
              <a:off x="4772" y="2077"/>
              <a:ext cx="35" cy="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46" name="Rectangle 278"/>
            <p:cNvSpPr>
              <a:spLocks noChangeArrowheads="1"/>
            </p:cNvSpPr>
            <p:nvPr/>
          </p:nvSpPr>
          <p:spPr bwMode="auto">
            <a:xfrm>
              <a:off x="4772" y="2076"/>
              <a:ext cx="35" cy="1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47" name="Rectangle 279"/>
            <p:cNvSpPr>
              <a:spLocks noChangeArrowheads="1"/>
            </p:cNvSpPr>
            <p:nvPr/>
          </p:nvSpPr>
          <p:spPr bwMode="auto">
            <a:xfrm>
              <a:off x="4772" y="2075"/>
              <a:ext cx="35" cy="1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48" name="Freeform 280"/>
            <p:cNvSpPr>
              <a:spLocks/>
            </p:cNvSpPr>
            <p:nvPr/>
          </p:nvSpPr>
          <p:spPr bwMode="auto">
            <a:xfrm>
              <a:off x="4771" y="2073"/>
              <a:ext cx="36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6" y="2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36" h="2">
                  <a:moveTo>
                    <a:pt x="1" y="2"/>
                  </a:moveTo>
                  <a:lnTo>
                    <a:pt x="36" y="2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49" name="Rectangle 281"/>
            <p:cNvSpPr>
              <a:spLocks noChangeArrowheads="1"/>
            </p:cNvSpPr>
            <p:nvPr/>
          </p:nvSpPr>
          <p:spPr bwMode="auto">
            <a:xfrm>
              <a:off x="4771" y="2072"/>
              <a:ext cx="35" cy="1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0" name="Freeform 282"/>
            <p:cNvSpPr>
              <a:spLocks/>
            </p:cNvSpPr>
            <p:nvPr/>
          </p:nvSpPr>
          <p:spPr bwMode="auto">
            <a:xfrm>
              <a:off x="4771" y="2071"/>
              <a:ext cx="36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5" y="1"/>
                </a:cxn>
                <a:cxn ang="0">
                  <a:pos x="36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35" y="1"/>
                  </a:lnTo>
                  <a:lnTo>
                    <a:pt x="36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1" name="Rectangle 283"/>
            <p:cNvSpPr>
              <a:spLocks noChangeArrowheads="1"/>
            </p:cNvSpPr>
            <p:nvPr/>
          </p:nvSpPr>
          <p:spPr bwMode="auto">
            <a:xfrm>
              <a:off x="4772" y="2071"/>
              <a:ext cx="35" cy="1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2" name="Rectangle 284"/>
            <p:cNvSpPr>
              <a:spLocks noChangeArrowheads="1"/>
            </p:cNvSpPr>
            <p:nvPr/>
          </p:nvSpPr>
          <p:spPr bwMode="auto">
            <a:xfrm>
              <a:off x="4739" y="2076"/>
              <a:ext cx="82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3" name="Freeform 285"/>
            <p:cNvSpPr>
              <a:spLocks noEditPoints="1"/>
            </p:cNvSpPr>
            <p:nvPr/>
          </p:nvSpPr>
          <p:spPr bwMode="auto">
            <a:xfrm>
              <a:off x="4519" y="2062"/>
              <a:ext cx="45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45" y="0"/>
                </a:cxn>
                <a:cxn ang="0">
                  <a:pos x="45" y="24"/>
                </a:cxn>
                <a:cxn ang="0">
                  <a:pos x="43" y="24"/>
                </a:cxn>
                <a:cxn ang="0">
                  <a:pos x="43" y="0"/>
                </a:cxn>
                <a:cxn ang="0">
                  <a:pos x="45" y="0"/>
                </a:cxn>
              </a:cxnLst>
              <a:rect l="0" t="0" r="r" b="b"/>
              <a:pathLst>
                <a:path w="45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45" y="0"/>
                  </a:moveTo>
                  <a:lnTo>
                    <a:pt x="45" y="24"/>
                  </a:lnTo>
                  <a:lnTo>
                    <a:pt x="43" y="24"/>
                  </a:lnTo>
                  <a:lnTo>
                    <a:pt x="43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4" name="Freeform 286"/>
            <p:cNvSpPr>
              <a:spLocks noEditPoints="1"/>
            </p:cNvSpPr>
            <p:nvPr/>
          </p:nvSpPr>
          <p:spPr bwMode="auto">
            <a:xfrm>
              <a:off x="4520" y="2062"/>
              <a:ext cx="4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42" y="0"/>
                </a:cxn>
                <a:cxn ang="0">
                  <a:pos x="42" y="24"/>
                </a:cxn>
                <a:cxn ang="0">
                  <a:pos x="40" y="24"/>
                </a:cxn>
                <a:cxn ang="0">
                  <a:pos x="40" y="0"/>
                </a:cxn>
                <a:cxn ang="0">
                  <a:pos x="42" y="0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42" y="0"/>
                  </a:moveTo>
                  <a:lnTo>
                    <a:pt x="42" y="24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7A9A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5" name="Freeform 287"/>
            <p:cNvSpPr>
              <a:spLocks noEditPoints="1"/>
            </p:cNvSpPr>
            <p:nvPr/>
          </p:nvSpPr>
          <p:spPr bwMode="auto">
            <a:xfrm>
              <a:off x="4521" y="2062"/>
              <a:ext cx="39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39" y="0"/>
                </a:cxn>
                <a:cxn ang="0">
                  <a:pos x="39" y="24"/>
                </a:cxn>
                <a:cxn ang="0">
                  <a:pos x="38" y="24"/>
                </a:cxn>
                <a:cxn ang="0">
                  <a:pos x="38" y="0"/>
                </a:cxn>
                <a:cxn ang="0">
                  <a:pos x="39" y="0"/>
                </a:cxn>
              </a:cxnLst>
              <a:rect l="0" t="0" r="r" b="b"/>
              <a:pathLst>
                <a:path w="39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39" y="0"/>
                  </a:moveTo>
                  <a:lnTo>
                    <a:pt x="39" y="24"/>
                  </a:lnTo>
                  <a:lnTo>
                    <a:pt x="38" y="24"/>
                  </a:lnTo>
                  <a:lnTo>
                    <a:pt x="38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D969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6" name="Freeform 288"/>
            <p:cNvSpPr>
              <a:spLocks noEditPoints="1"/>
            </p:cNvSpPr>
            <p:nvPr/>
          </p:nvSpPr>
          <p:spPr bwMode="auto">
            <a:xfrm>
              <a:off x="4522" y="2062"/>
              <a:ext cx="3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36" y="24"/>
                </a:cxn>
                <a:cxn ang="0">
                  <a:pos x="36" y="0"/>
                </a:cxn>
                <a:cxn ang="0">
                  <a:pos x="37" y="0"/>
                </a:cxn>
              </a:cxnLst>
              <a:rect l="0" t="0" r="r" b="b"/>
              <a:pathLst>
                <a:path w="37" h="24">
                  <a:moveTo>
                    <a:pt x="0" y="2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0" y="24"/>
                  </a:lnTo>
                  <a:close/>
                  <a:moveTo>
                    <a:pt x="37" y="0"/>
                  </a:moveTo>
                  <a:lnTo>
                    <a:pt x="37" y="24"/>
                  </a:lnTo>
                  <a:lnTo>
                    <a:pt x="36" y="24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3848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7" name="Freeform 289"/>
            <p:cNvSpPr>
              <a:spLocks noEditPoints="1"/>
            </p:cNvSpPr>
            <p:nvPr/>
          </p:nvSpPr>
          <p:spPr bwMode="auto">
            <a:xfrm>
              <a:off x="4524" y="2062"/>
              <a:ext cx="3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3" y="24"/>
                </a:cxn>
                <a:cxn ang="0">
                  <a:pos x="33" y="0"/>
                </a:cxn>
                <a:cxn ang="0">
                  <a:pos x="34" y="0"/>
                </a:cxn>
              </a:cxnLst>
              <a:rect l="0" t="0" r="r" b="b"/>
              <a:pathLst>
                <a:path w="34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34" y="0"/>
                  </a:moveTo>
                  <a:lnTo>
                    <a:pt x="34" y="24"/>
                  </a:lnTo>
                  <a:lnTo>
                    <a:pt x="33" y="24"/>
                  </a:lnTo>
                  <a:lnTo>
                    <a:pt x="33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8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8" name="Freeform 290"/>
            <p:cNvSpPr>
              <a:spLocks noEditPoints="1"/>
            </p:cNvSpPr>
            <p:nvPr/>
          </p:nvSpPr>
          <p:spPr bwMode="auto">
            <a:xfrm>
              <a:off x="4525" y="2062"/>
              <a:ext cx="3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32" y="0"/>
                </a:cxn>
                <a:cxn ang="0">
                  <a:pos x="32" y="24"/>
                </a:cxn>
                <a:cxn ang="0">
                  <a:pos x="30" y="24"/>
                </a:cxn>
                <a:cxn ang="0">
                  <a:pos x="30" y="0"/>
                </a:cxn>
                <a:cxn ang="0">
                  <a:pos x="32" y="0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32" y="0"/>
                  </a:moveTo>
                  <a:lnTo>
                    <a:pt x="32" y="24"/>
                  </a:lnTo>
                  <a:lnTo>
                    <a:pt x="30" y="24"/>
                  </a:lnTo>
                  <a:lnTo>
                    <a:pt x="3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D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9" name="Freeform 291"/>
            <p:cNvSpPr>
              <a:spLocks noEditPoints="1"/>
            </p:cNvSpPr>
            <p:nvPr/>
          </p:nvSpPr>
          <p:spPr bwMode="auto">
            <a:xfrm>
              <a:off x="4526" y="2062"/>
              <a:ext cx="29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29" y="0"/>
                </a:cxn>
                <a:cxn ang="0">
                  <a:pos x="29" y="24"/>
                </a:cxn>
                <a:cxn ang="0">
                  <a:pos x="28" y="24"/>
                </a:cxn>
                <a:cxn ang="0">
                  <a:pos x="28" y="0"/>
                </a:cxn>
                <a:cxn ang="0">
                  <a:pos x="29" y="0"/>
                </a:cxn>
              </a:cxnLst>
              <a:rect l="0" t="0" r="r" b="b"/>
              <a:pathLst>
                <a:path w="29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29" y="0"/>
                  </a:moveTo>
                  <a:lnTo>
                    <a:pt x="29" y="24"/>
                  </a:lnTo>
                  <a:lnTo>
                    <a:pt x="28" y="24"/>
                  </a:lnTo>
                  <a:lnTo>
                    <a:pt x="28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1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0" name="Freeform 292"/>
            <p:cNvSpPr>
              <a:spLocks noEditPoints="1"/>
            </p:cNvSpPr>
            <p:nvPr/>
          </p:nvSpPr>
          <p:spPr bwMode="auto">
            <a:xfrm>
              <a:off x="4527" y="2062"/>
              <a:ext cx="2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7" y="0"/>
                </a:cxn>
                <a:cxn ang="0">
                  <a:pos x="27" y="24"/>
                </a:cxn>
                <a:cxn ang="0">
                  <a:pos x="26" y="24"/>
                </a:cxn>
                <a:cxn ang="0">
                  <a:pos x="26" y="0"/>
                </a:cxn>
                <a:cxn ang="0">
                  <a:pos x="27" y="0"/>
                </a:cxn>
              </a:cxnLst>
              <a:rect l="0" t="0" r="r" b="b"/>
              <a:pathLst>
                <a:path w="27" h="24">
                  <a:moveTo>
                    <a:pt x="0" y="2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0" y="24"/>
                  </a:lnTo>
                  <a:close/>
                  <a:moveTo>
                    <a:pt x="27" y="0"/>
                  </a:moveTo>
                  <a:lnTo>
                    <a:pt x="27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4D4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1" name="Freeform 293"/>
            <p:cNvSpPr>
              <a:spLocks noEditPoints="1"/>
            </p:cNvSpPr>
            <p:nvPr/>
          </p:nvSpPr>
          <p:spPr bwMode="auto">
            <a:xfrm>
              <a:off x="4529" y="2062"/>
              <a:ext cx="2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2" y="0"/>
                </a:cxn>
                <a:cxn ang="0">
                  <a:pos x="24" y="0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24" y="0"/>
                  </a:moveTo>
                  <a:lnTo>
                    <a:pt x="24" y="24"/>
                  </a:lnTo>
                  <a:lnTo>
                    <a:pt x="22" y="24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9434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2" name="Freeform 294"/>
            <p:cNvSpPr>
              <a:spLocks noEditPoints="1"/>
            </p:cNvSpPr>
            <p:nvPr/>
          </p:nvSpPr>
          <p:spPr bwMode="auto">
            <a:xfrm>
              <a:off x="4530" y="2062"/>
              <a:ext cx="21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21" y="0"/>
                </a:cxn>
                <a:cxn ang="0">
                  <a:pos x="21" y="24"/>
                </a:cxn>
                <a:cxn ang="0">
                  <a:pos x="20" y="24"/>
                </a:cxn>
                <a:cxn ang="0">
                  <a:pos x="20" y="0"/>
                </a:cxn>
                <a:cxn ang="0">
                  <a:pos x="21" y="0"/>
                </a:cxn>
              </a:cxnLst>
              <a:rect l="0" t="0" r="r" b="b"/>
              <a:pathLst>
                <a:path w="21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21" y="0"/>
                  </a:moveTo>
                  <a:lnTo>
                    <a:pt x="21" y="24"/>
                  </a:lnTo>
                  <a:lnTo>
                    <a:pt x="20" y="24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C38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3" name="Freeform 295"/>
            <p:cNvSpPr>
              <a:spLocks noEditPoints="1"/>
            </p:cNvSpPr>
            <p:nvPr/>
          </p:nvSpPr>
          <p:spPr bwMode="auto">
            <a:xfrm>
              <a:off x="4531" y="2062"/>
              <a:ext cx="19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19" y="0"/>
                </a:cxn>
                <a:cxn ang="0">
                  <a:pos x="19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19" y="0"/>
                </a:cxn>
              </a:cxnLst>
              <a:rect l="0" t="0" r="r" b="b"/>
              <a:pathLst>
                <a:path w="19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19" y="0"/>
                  </a:moveTo>
                  <a:lnTo>
                    <a:pt x="19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F2F2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4" name="Freeform 296"/>
            <p:cNvSpPr>
              <a:spLocks noEditPoints="1"/>
            </p:cNvSpPr>
            <p:nvPr/>
          </p:nvSpPr>
          <p:spPr bwMode="auto">
            <a:xfrm>
              <a:off x="4532" y="2062"/>
              <a:ext cx="1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17" y="0"/>
                </a:cxn>
                <a:cxn ang="0">
                  <a:pos x="17" y="24"/>
                </a:cxn>
                <a:cxn ang="0">
                  <a:pos x="16" y="24"/>
                </a:cxn>
                <a:cxn ang="0">
                  <a:pos x="16" y="0"/>
                </a:cxn>
                <a:cxn ang="0">
                  <a:pos x="17" y="0"/>
                </a:cxn>
              </a:cxnLst>
              <a:rect l="0" t="0" r="r" b="b"/>
              <a:pathLst>
                <a:path w="17" h="24">
                  <a:moveTo>
                    <a:pt x="0" y="2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0" y="24"/>
                  </a:lnTo>
                  <a:close/>
                  <a:moveTo>
                    <a:pt x="17" y="0"/>
                  </a:moveTo>
                  <a:lnTo>
                    <a:pt x="17" y="24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26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5" name="Freeform 297"/>
            <p:cNvSpPr>
              <a:spLocks noEditPoints="1"/>
            </p:cNvSpPr>
            <p:nvPr/>
          </p:nvSpPr>
          <p:spPr bwMode="auto">
            <a:xfrm>
              <a:off x="4534" y="2061"/>
              <a:ext cx="14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5"/>
                </a:cxn>
                <a:cxn ang="0">
                  <a:pos x="14" y="1"/>
                </a:cxn>
                <a:cxn ang="0">
                  <a:pos x="14" y="25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4" y="1"/>
                </a:cxn>
              </a:cxnLst>
              <a:rect l="0" t="0" r="r" b="b"/>
              <a:pathLst>
                <a:path w="14" h="25">
                  <a:moveTo>
                    <a:pt x="0" y="25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5"/>
                  </a:lnTo>
                  <a:close/>
                  <a:moveTo>
                    <a:pt x="14" y="1"/>
                  </a:moveTo>
                  <a:lnTo>
                    <a:pt x="14" y="2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41E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6" name="Freeform 298"/>
            <p:cNvSpPr>
              <a:spLocks noEditPoints="1"/>
            </p:cNvSpPr>
            <p:nvPr/>
          </p:nvSpPr>
          <p:spPr bwMode="auto">
            <a:xfrm>
              <a:off x="4535" y="2061"/>
              <a:ext cx="11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5"/>
                </a:cxn>
                <a:cxn ang="0">
                  <a:pos x="0" y="24"/>
                </a:cxn>
                <a:cxn ang="0">
                  <a:pos x="11" y="0"/>
                </a:cxn>
                <a:cxn ang="0">
                  <a:pos x="11" y="24"/>
                </a:cxn>
                <a:cxn ang="0">
                  <a:pos x="10" y="25"/>
                </a:cxn>
                <a:cxn ang="0">
                  <a:pos x="10" y="1"/>
                </a:cxn>
                <a:cxn ang="0">
                  <a:pos x="11" y="0"/>
                </a:cxn>
              </a:cxnLst>
              <a:rect l="0" t="0" r="r" b="b"/>
              <a:pathLst>
                <a:path w="11" h="25">
                  <a:moveTo>
                    <a:pt x="0" y="24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5"/>
                  </a:lnTo>
                  <a:lnTo>
                    <a:pt x="0" y="24"/>
                  </a:lnTo>
                  <a:close/>
                  <a:moveTo>
                    <a:pt x="11" y="0"/>
                  </a:moveTo>
                  <a:lnTo>
                    <a:pt x="11" y="24"/>
                  </a:lnTo>
                  <a:lnTo>
                    <a:pt x="10" y="25"/>
                  </a:lnTo>
                  <a:lnTo>
                    <a:pt x="1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717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7" name="Freeform 299"/>
            <p:cNvSpPr>
              <a:spLocks noEditPoints="1"/>
            </p:cNvSpPr>
            <p:nvPr/>
          </p:nvSpPr>
          <p:spPr bwMode="auto">
            <a:xfrm>
              <a:off x="4536" y="2061"/>
              <a:ext cx="9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0" y="25"/>
                </a:cxn>
                <a:cxn ang="0">
                  <a:pos x="9" y="1"/>
                </a:cxn>
                <a:cxn ang="0">
                  <a:pos x="9" y="25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9" y="1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24"/>
                  </a:lnTo>
                  <a:lnTo>
                    <a:pt x="0" y="25"/>
                  </a:lnTo>
                  <a:close/>
                  <a:moveTo>
                    <a:pt x="9" y="1"/>
                  </a:moveTo>
                  <a:lnTo>
                    <a:pt x="9" y="25"/>
                  </a:lnTo>
                  <a:lnTo>
                    <a:pt x="8" y="24"/>
                  </a:lnTo>
                  <a:lnTo>
                    <a:pt x="8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9101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8" name="Freeform 300"/>
            <p:cNvSpPr>
              <a:spLocks noEditPoints="1"/>
            </p:cNvSpPr>
            <p:nvPr/>
          </p:nvSpPr>
          <p:spPr bwMode="auto">
            <a:xfrm>
              <a:off x="4538" y="2061"/>
              <a:ext cx="6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5"/>
                </a:cxn>
                <a:cxn ang="0">
                  <a:pos x="0" y="24"/>
                </a:cxn>
                <a:cxn ang="0">
                  <a:pos x="6" y="0"/>
                </a:cxn>
                <a:cxn ang="0">
                  <a:pos x="6" y="24"/>
                </a:cxn>
                <a:cxn ang="0">
                  <a:pos x="5" y="25"/>
                </a:cxn>
                <a:cxn ang="0">
                  <a:pos x="5" y="1"/>
                </a:cxn>
                <a:cxn ang="0">
                  <a:pos x="6" y="0"/>
                </a:cxn>
              </a:cxnLst>
              <a:rect l="0" t="0" r="r" b="b"/>
              <a:pathLst>
                <a:path w="6" h="25">
                  <a:moveTo>
                    <a:pt x="0" y="24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5"/>
                  </a:lnTo>
                  <a:lnTo>
                    <a:pt x="0" y="24"/>
                  </a:lnTo>
                  <a:close/>
                  <a:moveTo>
                    <a:pt x="6" y="0"/>
                  </a:moveTo>
                  <a:lnTo>
                    <a:pt x="6" y="24"/>
                  </a:lnTo>
                  <a:lnTo>
                    <a:pt x="5" y="25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B090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9" name="Freeform 301"/>
            <p:cNvSpPr>
              <a:spLocks noEditPoints="1"/>
            </p:cNvSpPr>
            <p:nvPr/>
          </p:nvSpPr>
          <p:spPr bwMode="auto">
            <a:xfrm>
              <a:off x="4539" y="2062"/>
              <a:ext cx="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4" y="0"/>
                </a:cxn>
                <a:cxn ang="0">
                  <a:pos x="4" y="24"/>
                </a:cxn>
                <a:cxn ang="0">
                  <a:pos x="2" y="24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4" y="0"/>
                  </a:moveTo>
                  <a:lnTo>
                    <a:pt x="4" y="24"/>
                  </a:lnTo>
                  <a:lnTo>
                    <a:pt x="2" y="24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D030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70" name="Freeform 302"/>
            <p:cNvSpPr>
              <a:spLocks noEditPoints="1"/>
            </p:cNvSpPr>
            <p:nvPr/>
          </p:nvSpPr>
          <p:spPr bwMode="auto">
            <a:xfrm>
              <a:off x="4540" y="2062"/>
              <a:ext cx="1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71" name="Freeform 303"/>
            <p:cNvSpPr>
              <a:spLocks/>
            </p:cNvSpPr>
            <p:nvPr/>
          </p:nvSpPr>
          <p:spPr bwMode="auto">
            <a:xfrm>
              <a:off x="4507" y="1754"/>
              <a:ext cx="428" cy="427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0" y="297"/>
                </a:cxn>
                <a:cxn ang="0">
                  <a:pos x="44" y="252"/>
                </a:cxn>
                <a:cxn ang="0">
                  <a:pos x="48" y="252"/>
                </a:cxn>
                <a:cxn ang="0">
                  <a:pos x="48" y="47"/>
                </a:cxn>
                <a:cxn ang="0">
                  <a:pos x="95" y="0"/>
                </a:cxn>
                <a:cxn ang="0">
                  <a:pos x="380" y="0"/>
                </a:cxn>
                <a:cxn ang="0">
                  <a:pos x="380" y="142"/>
                </a:cxn>
                <a:cxn ang="0">
                  <a:pos x="369" y="177"/>
                </a:cxn>
                <a:cxn ang="0">
                  <a:pos x="369" y="243"/>
                </a:cxn>
                <a:cxn ang="0">
                  <a:pos x="362" y="250"/>
                </a:cxn>
                <a:cxn ang="0">
                  <a:pos x="428" y="250"/>
                </a:cxn>
                <a:cxn ang="0">
                  <a:pos x="428" y="380"/>
                </a:cxn>
                <a:cxn ang="0">
                  <a:pos x="380" y="427"/>
                </a:cxn>
                <a:cxn ang="0">
                  <a:pos x="0" y="427"/>
                </a:cxn>
              </a:cxnLst>
              <a:rect l="0" t="0" r="r" b="b"/>
              <a:pathLst>
                <a:path w="428" h="427">
                  <a:moveTo>
                    <a:pt x="0" y="427"/>
                  </a:moveTo>
                  <a:lnTo>
                    <a:pt x="0" y="297"/>
                  </a:lnTo>
                  <a:lnTo>
                    <a:pt x="44" y="252"/>
                  </a:lnTo>
                  <a:lnTo>
                    <a:pt x="48" y="252"/>
                  </a:lnTo>
                  <a:lnTo>
                    <a:pt x="48" y="47"/>
                  </a:lnTo>
                  <a:lnTo>
                    <a:pt x="95" y="0"/>
                  </a:lnTo>
                  <a:lnTo>
                    <a:pt x="380" y="0"/>
                  </a:lnTo>
                  <a:lnTo>
                    <a:pt x="380" y="142"/>
                  </a:lnTo>
                  <a:lnTo>
                    <a:pt x="369" y="177"/>
                  </a:lnTo>
                  <a:lnTo>
                    <a:pt x="369" y="243"/>
                  </a:lnTo>
                  <a:lnTo>
                    <a:pt x="362" y="250"/>
                  </a:lnTo>
                  <a:lnTo>
                    <a:pt x="428" y="250"/>
                  </a:lnTo>
                  <a:lnTo>
                    <a:pt x="428" y="380"/>
                  </a:lnTo>
                  <a:lnTo>
                    <a:pt x="380" y="427"/>
                  </a:lnTo>
                  <a:lnTo>
                    <a:pt x="0" y="42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72" name="Rectangle 304"/>
            <p:cNvSpPr>
              <a:spLocks noChangeArrowheads="1"/>
            </p:cNvSpPr>
            <p:nvPr/>
          </p:nvSpPr>
          <p:spPr bwMode="auto">
            <a:xfrm>
              <a:off x="4288" y="2203"/>
              <a:ext cx="90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New York</a:t>
              </a:r>
              <a:endParaRPr lang="en-US" sz="2400">
                <a:latin typeface="Courier New" pitchFamily="-101" charset="0"/>
              </a:endParaRPr>
            </a:p>
          </p:txBody>
        </p:sp>
        <p:sp>
          <p:nvSpPr>
            <p:cNvPr id="58673" name="Freeform 305"/>
            <p:cNvSpPr>
              <a:spLocks/>
            </p:cNvSpPr>
            <p:nvPr/>
          </p:nvSpPr>
          <p:spPr bwMode="auto">
            <a:xfrm>
              <a:off x="3166" y="2811"/>
              <a:ext cx="59" cy="24"/>
            </a:xfrm>
            <a:custGeom>
              <a:avLst/>
              <a:gdLst/>
              <a:ahLst/>
              <a:cxnLst>
                <a:cxn ang="0">
                  <a:pos x="35" y="24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35" y="24"/>
                </a:cxn>
              </a:cxnLst>
              <a:rect l="0" t="0" r="r" b="b"/>
              <a:pathLst>
                <a:path w="59" h="24">
                  <a:moveTo>
                    <a:pt x="35" y="24"/>
                  </a:moveTo>
                  <a:lnTo>
                    <a:pt x="59" y="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74" name="Freeform 306"/>
            <p:cNvSpPr>
              <a:spLocks/>
            </p:cNvSpPr>
            <p:nvPr/>
          </p:nvSpPr>
          <p:spPr bwMode="auto">
            <a:xfrm>
              <a:off x="2797" y="2814"/>
              <a:ext cx="95" cy="46"/>
            </a:xfrm>
            <a:custGeom>
              <a:avLst/>
              <a:gdLst/>
              <a:ahLst/>
              <a:cxnLst>
                <a:cxn ang="0">
                  <a:pos x="95" y="46"/>
                </a:cxn>
                <a:cxn ang="0">
                  <a:pos x="44" y="0"/>
                </a:cxn>
                <a:cxn ang="0">
                  <a:pos x="0" y="46"/>
                </a:cxn>
                <a:cxn ang="0">
                  <a:pos x="95" y="46"/>
                </a:cxn>
              </a:cxnLst>
              <a:rect l="0" t="0" r="r" b="b"/>
              <a:pathLst>
                <a:path w="95" h="46">
                  <a:moveTo>
                    <a:pt x="95" y="46"/>
                  </a:moveTo>
                  <a:lnTo>
                    <a:pt x="44" y="0"/>
                  </a:lnTo>
                  <a:lnTo>
                    <a:pt x="0" y="46"/>
                  </a:lnTo>
                  <a:lnTo>
                    <a:pt x="95" y="4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75" name="Freeform 307"/>
            <p:cNvSpPr>
              <a:spLocks/>
            </p:cNvSpPr>
            <p:nvPr/>
          </p:nvSpPr>
          <p:spPr bwMode="auto">
            <a:xfrm>
              <a:off x="2845" y="2811"/>
              <a:ext cx="361" cy="49"/>
            </a:xfrm>
            <a:custGeom>
              <a:avLst/>
              <a:gdLst/>
              <a:ahLst/>
              <a:cxnLst>
                <a:cxn ang="0">
                  <a:pos x="361" y="18"/>
                </a:cxn>
                <a:cxn ang="0">
                  <a:pos x="326" y="0"/>
                </a:cxn>
                <a:cxn ang="0">
                  <a:pos x="47" y="0"/>
                </a:cxn>
                <a:cxn ang="0">
                  <a:pos x="0" y="24"/>
                </a:cxn>
                <a:cxn ang="0">
                  <a:pos x="47" y="49"/>
                </a:cxn>
                <a:cxn ang="0">
                  <a:pos x="332" y="49"/>
                </a:cxn>
                <a:cxn ang="0">
                  <a:pos x="361" y="18"/>
                </a:cxn>
              </a:cxnLst>
              <a:rect l="0" t="0" r="r" b="b"/>
              <a:pathLst>
                <a:path w="361" h="49">
                  <a:moveTo>
                    <a:pt x="361" y="18"/>
                  </a:moveTo>
                  <a:lnTo>
                    <a:pt x="326" y="0"/>
                  </a:lnTo>
                  <a:lnTo>
                    <a:pt x="47" y="0"/>
                  </a:lnTo>
                  <a:lnTo>
                    <a:pt x="0" y="24"/>
                  </a:lnTo>
                  <a:lnTo>
                    <a:pt x="47" y="49"/>
                  </a:lnTo>
                  <a:lnTo>
                    <a:pt x="332" y="49"/>
                  </a:lnTo>
                  <a:lnTo>
                    <a:pt x="361" y="18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76" name="Freeform 308"/>
            <p:cNvSpPr>
              <a:spLocks/>
            </p:cNvSpPr>
            <p:nvPr/>
          </p:nvSpPr>
          <p:spPr bwMode="auto">
            <a:xfrm>
              <a:off x="2903" y="2842"/>
              <a:ext cx="215" cy="14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15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31" y="14"/>
                </a:cxn>
                <a:cxn ang="0">
                  <a:pos x="60" y="12"/>
                </a:cxn>
                <a:cxn ang="0">
                  <a:pos x="88" y="12"/>
                </a:cxn>
                <a:cxn ang="0">
                  <a:pos x="113" y="11"/>
                </a:cxn>
                <a:cxn ang="0">
                  <a:pos x="137" y="10"/>
                </a:cxn>
                <a:cxn ang="0">
                  <a:pos x="159" y="9"/>
                </a:cxn>
                <a:cxn ang="0">
                  <a:pos x="177" y="7"/>
                </a:cxn>
                <a:cxn ang="0">
                  <a:pos x="190" y="5"/>
                </a:cxn>
                <a:cxn ang="0">
                  <a:pos x="201" y="4"/>
                </a:cxn>
                <a:cxn ang="0">
                  <a:pos x="207" y="1"/>
                </a:cxn>
                <a:cxn ang="0">
                  <a:pos x="209" y="0"/>
                </a:cxn>
                <a:cxn ang="0">
                  <a:pos x="215" y="0"/>
                </a:cxn>
              </a:cxnLst>
              <a:rect l="0" t="0" r="r" b="b"/>
              <a:pathLst>
                <a:path w="215" h="14">
                  <a:moveTo>
                    <a:pt x="215" y="0"/>
                  </a:moveTo>
                  <a:lnTo>
                    <a:pt x="21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1" y="14"/>
                  </a:lnTo>
                  <a:lnTo>
                    <a:pt x="60" y="12"/>
                  </a:lnTo>
                  <a:lnTo>
                    <a:pt x="88" y="12"/>
                  </a:lnTo>
                  <a:lnTo>
                    <a:pt x="113" y="11"/>
                  </a:lnTo>
                  <a:lnTo>
                    <a:pt x="137" y="10"/>
                  </a:lnTo>
                  <a:lnTo>
                    <a:pt x="159" y="9"/>
                  </a:lnTo>
                  <a:lnTo>
                    <a:pt x="177" y="7"/>
                  </a:lnTo>
                  <a:lnTo>
                    <a:pt x="190" y="5"/>
                  </a:lnTo>
                  <a:lnTo>
                    <a:pt x="201" y="4"/>
                  </a:lnTo>
                  <a:lnTo>
                    <a:pt x="207" y="1"/>
                  </a:lnTo>
                  <a:lnTo>
                    <a:pt x="209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77" name="Freeform 309"/>
            <p:cNvSpPr>
              <a:spLocks/>
            </p:cNvSpPr>
            <p:nvPr/>
          </p:nvSpPr>
          <p:spPr bwMode="auto">
            <a:xfrm>
              <a:off x="2903" y="2842"/>
              <a:ext cx="209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1" y="14"/>
                </a:cxn>
                <a:cxn ang="0">
                  <a:pos x="60" y="12"/>
                </a:cxn>
                <a:cxn ang="0">
                  <a:pos x="88" y="12"/>
                </a:cxn>
                <a:cxn ang="0">
                  <a:pos x="113" y="11"/>
                </a:cxn>
                <a:cxn ang="0">
                  <a:pos x="137" y="10"/>
                </a:cxn>
                <a:cxn ang="0">
                  <a:pos x="159" y="9"/>
                </a:cxn>
                <a:cxn ang="0">
                  <a:pos x="177" y="7"/>
                </a:cxn>
                <a:cxn ang="0">
                  <a:pos x="190" y="5"/>
                </a:cxn>
                <a:cxn ang="0">
                  <a:pos x="201" y="4"/>
                </a:cxn>
                <a:cxn ang="0">
                  <a:pos x="207" y="1"/>
                </a:cxn>
                <a:cxn ang="0">
                  <a:pos x="209" y="0"/>
                </a:cxn>
                <a:cxn ang="0">
                  <a:pos x="204" y="0"/>
                </a:cxn>
                <a:cxn ang="0">
                  <a:pos x="202" y="1"/>
                </a:cxn>
                <a:cxn ang="0">
                  <a:pos x="194" y="4"/>
                </a:cxn>
                <a:cxn ang="0">
                  <a:pos x="183" y="6"/>
                </a:cxn>
                <a:cxn ang="0">
                  <a:pos x="165" y="7"/>
                </a:cxn>
                <a:cxn ang="0">
                  <a:pos x="145" y="9"/>
                </a:cxn>
                <a:cxn ang="0">
                  <a:pos x="121" y="11"/>
                </a:cxn>
                <a:cxn ang="0">
                  <a:pos x="93" y="11"/>
                </a:cxn>
                <a:cxn ang="0">
                  <a:pos x="64" y="12"/>
                </a:cxn>
                <a:cxn ang="0">
                  <a:pos x="33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09" h="14">
                  <a:moveTo>
                    <a:pt x="0" y="14"/>
                  </a:moveTo>
                  <a:lnTo>
                    <a:pt x="31" y="14"/>
                  </a:lnTo>
                  <a:lnTo>
                    <a:pt x="60" y="12"/>
                  </a:lnTo>
                  <a:lnTo>
                    <a:pt x="88" y="12"/>
                  </a:lnTo>
                  <a:lnTo>
                    <a:pt x="113" y="11"/>
                  </a:lnTo>
                  <a:lnTo>
                    <a:pt x="137" y="10"/>
                  </a:lnTo>
                  <a:lnTo>
                    <a:pt x="159" y="9"/>
                  </a:lnTo>
                  <a:lnTo>
                    <a:pt x="177" y="7"/>
                  </a:lnTo>
                  <a:lnTo>
                    <a:pt x="190" y="5"/>
                  </a:lnTo>
                  <a:lnTo>
                    <a:pt x="201" y="4"/>
                  </a:lnTo>
                  <a:lnTo>
                    <a:pt x="207" y="1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202" y="1"/>
                  </a:lnTo>
                  <a:lnTo>
                    <a:pt x="194" y="4"/>
                  </a:lnTo>
                  <a:lnTo>
                    <a:pt x="183" y="6"/>
                  </a:lnTo>
                  <a:lnTo>
                    <a:pt x="165" y="7"/>
                  </a:lnTo>
                  <a:lnTo>
                    <a:pt x="145" y="9"/>
                  </a:lnTo>
                  <a:lnTo>
                    <a:pt x="121" y="11"/>
                  </a:lnTo>
                  <a:lnTo>
                    <a:pt x="93" y="11"/>
                  </a:lnTo>
                  <a:lnTo>
                    <a:pt x="64" y="12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BBBB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78" name="Freeform 310"/>
            <p:cNvSpPr>
              <a:spLocks/>
            </p:cNvSpPr>
            <p:nvPr/>
          </p:nvSpPr>
          <p:spPr bwMode="auto">
            <a:xfrm>
              <a:off x="2903" y="2842"/>
              <a:ext cx="204" cy="1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02" y="1"/>
                </a:cxn>
                <a:cxn ang="0">
                  <a:pos x="194" y="4"/>
                </a:cxn>
                <a:cxn ang="0">
                  <a:pos x="183" y="6"/>
                </a:cxn>
                <a:cxn ang="0">
                  <a:pos x="165" y="7"/>
                </a:cxn>
                <a:cxn ang="0">
                  <a:pos x="145" y="9"/>
                </a:cxn>
                <a:cxn ang="0">
                  <a:pos x="121" y="11"/>
                </a:cxn>
                <a:cxn ang="0">
                  <a:pos x="93" y="11"/>
                </a:cxn>
                <a:cxn ang="0">
                  <a:pos x="64" y="12"/>
                </a:cxn>
                <a:cxn ang="0">
                  <a:pos x="33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32" y="12"/>
                </a:cxn>
                <a:cxn ang="0">
                  <a:pos x="63" y="12"/>
                </a:cxn>
                <a:cxn ang="0">
                  <a:pos x="90" y="11"/>
                </a:cxn>
                <a:cxn ang="0">
                  <a:pos x="117" y="10"/>
                </a:cxn>
                <a:cxn ang="0">
                  <a:pos x="141" y="9"/>
                </a:cxn>
                <a:cxn ang="0">
                  <a:pos x="161" y="7"/>
                </a:cxn>
                <a:cxn ang="0">
                  <a:pos x="178" y="5"/>
                </a:cxn>
                <a:cxn ang="0">
                  <a:pos x="189" y="4"/>
                </a:cxn>
                <a:cxn ang="0">
                  <a:pos x="197" y="1"/>
                </a:cxn>
                <a:cxn ang="0">
                  <a:pos x="199" y="0"/>
                </a:cxn>
                <a:cxn ang="0">
                  <a:pos x="204" y="0"/>
                </a:cxn>
              </a:cxnLst>
              <a:rect l="0" t="0" r="r" b="b"/>
              <a:pathLst>
                <a:path w="204" h="14">
                  <a:moveTo>
                    <a:pt x="204" y="0"/>
                  </a:moveTo>
                  <a:lnTo>
                    <a:pt x="202" y="1"/>
                  </a:lnTo>
                  <a:lnTo>
                    <a:pt x="194" y="4"/>
                  </a:lnTo>
                  <a:lnTo>
                    <a:pt x="183" y="6"/>
                  </a:lnTo>
                  <a:lnTo>
                    <a:pt x="165" y="7"/>
                  </a:lnTo>
                  <a:lnTo>
                    <a:pt x="145" y="9"/>
                  </a:lnTo>
                  <a:lnTo>
                    <a:pt x="121" y="11"/>
                  </a:lnTo>
                  <a:lnTo>
                    <a:pt x="93" y="11"/>
                  </a:lnTo>
                  <a:lnTo>
                    <a:pt x="64" y="12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63" y="12"/>
                  </a:lnTo>
                  <a:lnTo>
                    <a:pt x="90" y="11"/>
                  </a:lnTo>
                  <a:lnTo>
                    <a:pt x="117" y="10"/>
                  </a:lnTo>
                  <a:lnTo>
                    <a:pt x="141" y="9"/>
                  </a:lnTo>
                  <a:lnTo>
                    <a:pt x="161" y="7"/>
                  </a:lnTo>
                  <a:lnTo>
                    <a:pt x="178" y="5"/>
                  </a:lnTo>
                  <a:lnTo>
                    <a:pt x="189" y="4"/>
                  </a:lnTo>
                  <a:lnTo>
                    <a:pt x="197" y="1"/>
                  </a:lnTo>
                  <a:lnTo>
                    <a:pt x="199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79" name="Freeform 311"/>
            <p:cNvSpPr>
              <a:spLocks/>
            </p:cNvSpPr>
            <p:nvPr/>
          </p:nvSpPr>
          <p:spPr bwMode="auto">
            <a:xfrm>
              <a:off x="2903" y="2842"/>
              <a:ext cx="199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2" y="12"/>
                </a:cxn>
                <a:cxn ang="0">
                  <a:pos x="63" y="12"/>
                </a:cxn>
                <a:cxn ang="0">
                  <a:pos x="90" y="11"/>
                </a:cxn>
                <a:cxn ang="0">
                  <a:pos x="117" y="10"/>
                </a:cxn>
                <a:cxn ang="0">
                  <a:pos x="141" y="9"/>
                </a:cxn>
                <a:cxn ang="0">
                  <a:pos x="161" y="7"/>
                </a:cxn>
                <a:cxn ang="0">
                  <a:pos x="178" y="5"/>
                </a:cxn>
                <a:cxn ang="0">
                  <a:pos x="189" y="4"/>
                </a:cxn>
                <a:cxn ang="0">
                  <a:pos x="197" y="1"/>
                </a:cxn>
                <a:cxn ang="0">
                  <a:pos x="199" y="0"/>
                </a:cxn>
                <a:cxn ang="0">
                  <a:pos x="193" y="0"/>
                </a:cxn>
                <a:cxn ang="0">
                  <a:pos x="190" y="1"/>
                </a:cxn>
                <a:cxn ang="0">
                  <a:pos x="184" y="4"/>
                </a:cxn>
                <a:cxn ang="0">
                  <a:pos x="173" y="5"/>
                </a:cxn>
                <a:cxn ang="0">
                  <a:pos x="156" y="7"/>
                </a:cxn>
                <a:cxn ang="0">
                  <a:pos x="137" y="9"/>
                </a:cxn>
                <a:cxn ang="0">
                  <a:pos x="114" y="10"/>
                </a:cxn>
                <a:cxn ang="0">
                  <a:pos x="88" y="11"/>
                </a:cxn>
                <a:cxn ang="0">
                  <a:pos x="60" y="12"/>
                </a:cxn>
                <a:cxn ang="0">
                  <a:pos x="31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99" h="12">
                  <a:moveTo>
                    <a:pt x="0" y="12"/>
                  </a:moveTo>
                  <a:lnTo>
                    <a:pt x="32" y="12"/>
                  </a:lnTo>
                  <a:lnTo>
                    <a:pt x="63" y="12"/>
                  </a:lnTo>
                  <a:lnTo>
                    <a:pt x="90" y="11"/>
                  </a:lnTo>
                  <a:lnTo>
                    <a:pt x="117" y="10"/>
                  </a:lnTo>
                  <a:lnTo>
                    <a:pt x="141" y="9"/>
                  </a:lnTo>
                  <a:lnTo>
                    <a:pt x="161" y="7"/>
                  </a:lnTo>
                  <a:lnTo>
                    <a:pt x="178" y="5"/>
                  </a:lnTo>
                  <a:lnTo>
                    <a:pt x="189" y="4"/>
                  </a:lnTo>
                  <a:lnTo>
                    <a:pt x="197" y="1"/>
                  </a:lnTo>
                  <a:lnTo>
                    <a:pt x="199" y="0"/>
                  </a:lnTo>
                  <a:lnTo>
                    <a:pt x="193" y="0"/>
                  </a:lnTo>
                  <a:lnTo>
                    <a:pt x="190" y="1"/>
                  </a:lnTo>
                  <a:lnTo>
                    <a:pt x="184" y="4"/>
                  </a:lnTo>
                  <a:lnTo>
                    <a:pt x="173" y="5"/>
                  </a:lnTo>
                  <a:lnTo>
                    <a:pt x="156" y="7"/>
                  </a:lnTo>
                  <a:lnTo>
                    <a:pt x="137" y="9"/>
                  </a:lnTo>
                  <a:lnTo>
                    <a:pt x="114" y="10"/>
                  </a:lnTo>
                  <a:lnTo>
                    <a:pt x="88" y="11"/>
                  </a:lnTo>
                  <a:lnTo>
                    <a:pt x="60" y="12"/>
                  </a:lnTo>
                  <a:lnTo>
                    <a:pt x="31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0" name="Freeform 312"/>
            <p:cNvSpPr>
              <a:spLocks/>
            </p:cNvSpPr>
            <p:nvPr/>
          </p:nvSpPr>
          <p:spPr bwMode="auto">
            <a:xfrm>
              <a:off x="2903" y="2842"/>
              <a:ext cx="193" cy="12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90" y="1"/>
                </a:cxn>
                <a:cxn ang="0">
                  <a:pos x="184" y="4"/>
                </a:cxn>
                <a:cxn ang="0">
                  <a:pos x="173" y="5"/>
                </a:cxn>
                <a:cxn ang="0">
                  <a:pos x="156" y="7"/>
                </a:cxn>
                <a:cxn ang="0">
                  <a:pos x="137" y="9"/>
                </a:cxn>
                <a:cxn ang="0">
                  <a:pos x="114" y="10"/>
                </a:cxn>
                <a:cxn ang="0">
                  <a:pos x="88" y="11"/>
                </a:cxn>
                <a:cxn ang="0">
                  <a:pos x="60" y="12"/>
                </a:cxn>
                <a:cxn ang="0">
                  <a:pos x="31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0" y="12"/>
                </a:cxn>
                <a:cxn ang="0">
                  <a:pos x="59" y="11"/>
                </a:cxn>
                <a:cxn ang="0">
                  <a:pos x="85" y="11"/>
                </a:cxn>
                <a:cxn ang="0">
                  <a:pos x="111" y="10"/>
                </a:cxn>
                <a:cxn ang="0">
                  <a:pos x="132" y="9"/>
                </a:cxn>
                <a:cxn ang="0">
                  <a:pos x="151" y="7"/>
                </a:cxn>
                <a:cxn ang="0">
                  <a:pos x="166" y="5"/>
                </a:cxn>
                <a:cxn ang="0">
                  <a:pos x="178" y="4"/>
                </a:cxn>
                <a:cxn ang="0">
                  <a:pos x="185" y="1"/>
                </a:cxn>
                <a:cxn ang="0">
                  <a:pos x="187" y="0"/>
                </a:cxn>
                <a:cxn ang="0">
                  <a:pos x="193" y="0"/>
                </a:cxn>
              </a:cxnLst>
              <a:rect l="0" t="0" r="r" b="b"/>
              <a:pathLst>
                <a:path w="193" h="12">
                  <a:moveTo>
                    <a:pt x="193" y="0"/>
                  </a:moveTo>
                  <a:lnTo>
                    <a:pt x="190" y="1"/>
                  </a:lnTo>
                  <a:lnTo>
                    <a:pt x="184" y="4"/>
                  </a:lnTo>
                  <a:lnTo>
                    <a:pt x="173" y="5"/>
                  </a:lnTo>
                  <a:lnTo>
                    <a:pt x="156" y="7"/>
                  </a:lnTo>
                  <a:lnTo>
                    <a:pt x="137" y="9"/>
                  </a:lnTo>
                  <a:lnTo>
                    <a:pt x="114" y="10"/>
                  </a:lnTo>
                  <a:lnTo>
                    <a:pt x="88" y="11"/>
                  </a:lnTo>
                  <a:lnTo>
                    <a:pt x="60" y="12"/>
                  </a:lnTo>
                  <a:lnTo>
                    <a:pt x="3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0" y="12"/>
                  </a:lnTo>
                  <a:lnTo>
                    <a:pt x="59" y="11"/>
                  </a:lnTo>
                  <a:lnTo>
                    <a:pt x="85" y="11"/>
                  </a:lnTo>
                  <a:lnTo>
                    <a:pt x="111" y="10"/>
                  </a:lnTo>
                  <a:lnTo>
                    <a:pt x="132" y="9"/>
                  </a:lnTo>
                  <a:lnTo>
                    <a:pt x="151" y="7"/>
                  </a:lnTo>
                  <a:lnTo>
                    <a:pt x="166" y="5"/>
                  </a:lnTo>
                  <a:lnTo>
                    <a:pt x="178" y="4"/>
                  </a:lnTo>
                  <a:lnTo>
                    <a:pt x="185" y="1"/>
                  </a:lnTo>
                  <a:lnTo>
                    <a:pt x="187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1" name="Freeform 313"/>
            <p:cNvSpPr>
              <a:spLocks/>
            </p:cNvSpPr>
            <p:nvPr/>
          </p:nvSpPr>
          <p:spPr bwMode="auto">
            <a:xfrm>
              <a:off x="2903" y="2842"/>
              <a:ext cx="187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0" y="12"/>
                </a:cxn>
                <a:cxn ang="0">
                  <a:pos x="59" y="11"/>
                </a:cxn>
                <a:cxn ang="0">
                  <a:pos x="85" y="11"/>
                </a:cxn>
                <a:cxn ang="0">
                  <a:pos x="111" y="10"/>
                </a:cxn>
                <a:cxn ang="0">
                  <a:pos x="132" y="9"/>
                </a:cxn>
                <a:cxn ang="0">
                  <a:pos x="151" y="7"/>
                </a:cxn>
                <a:cxn ang="0">
                  <a:pos x="166" y="5"/>
                </a:cxn>
                <a:cxn ang="0">
                  <a:pos x="178" y="4"/>
                </a:cxn>
                <a:cxn ang="0">
                  <a:pos x="185" y="1"/>
                </a:cxn>
                <a:cxn ang="0">
                  <a:pos x="187" y="0"/>
                </a:cxn>
                <a:cxn ang="0">
                  <a:pos x="180" y="0"/>
                </a:cxn>
                <a:cxn ang="0">
                  <a:pos x="179" y="1"/>
                </a:cxn>
                <a:cxn ang="0">
                  <a:pos x="171" y="4"/>
                </a:cxn>
                <a:cxn ang="0">
                  <a:pos x="161" y="5"/>
                </a:cxn>
                <a:cxn ang="0">
                  <a:pos x="146" y="6"/>
                </a:cxn>
                <a:cxn ang="0">
                  <a:pos x="128" y="7"/>
                </a:cxn>
                <a:cxn ang="0">
                  <a:pos x="107" y="9"/>
                </a:cxn>
                <a:cxn ang="0">
                  <a:pos x="83" y="10"/>
                </a:cxn>
                <a:cxn ang="0">
                  <a:pos x="56" y="11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12"/>
                </a:cxn>
              </a:cxnLst>
              <a:rect l="0" t="0" r="r" b="b"/>
              <a:pathLst>
                <a:path w="187" h="12">
                  <a:moveTo>
                    <a:pt x="0" y="12"/>
                  </a:moveTo>
                  <a:lnTo>
                    <a:pt x="30" y="12"/>
                  </a:lnTo>
                  <a:lnTo>
                    <a:pt x="59" y="11"/>
                  </a:lnTo>
                  <a:lnTo>
                    <a:pt x="85" y="11"/>
                  </a:lnTo>
                  <a:lnTo>
                    <a:pt x="111" y="10"/>
                  </a:lnTo>
                  <a:lnTo>
                    <a:pt x="132" y="9"/>
                  </a:lnTo>
                  <a:lnTo>
                    <a:pt x="151" y="7"/>
                  </a:lnTo>
                  <a:lnTo>
                    <a:pt x="166" y="5"/>
                  </a:lnTo>
                  <a:lnTo>
                    <a:pt x="178" y="4"/>
                  </a:lnTo>
                  <a:lnTo>
                    <a:pt x="185" y="1"/>
                  </a:lnTo>
                  <a:lnTo>
                    <a:pt x="187" y="0"/>
                  </a:lnTo>
                  <a:lnTo>
                    <a:pt x="180" y="0"/>
                  </a:lnTo>
                  <a:lnTo>
                    <a:pt x="179" y="1"/>
                  </a:lnTo>
                  <a:lnTo>
                    <a:pt x="171" y="4"/>
                  </a:lnTo>
                  <a:lnTo>
                    <a:pt x="161" y="5"/>
                  </a:lnTo>
                  <a:lnTo>
                    <a:pt x="146" y="6"/>
                  </a:lnTo>
                  <a:lnTo>
                    <a:pt x="128" y="7"/>
                  </a:lnTo>
                  <a:lnTo>
                    <a:pt x="107" y="9"/>
                  </a:lnTo>
                  <a:lnTo>
                    <a:pt x="83" y="10"/>
                  </a:lnTo>
                  <a:lnTo>
                    <a:pt x="56" y="11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2" name="Freeform 314"/>
            <p:cNvSpPr>
              <a:spLocks/>
            </p:cNvSpPr>
            <p:nvPr/>
          </p:nvSpPr>
          <p:spPr bwMode="auto">
            <a:xfrm>
              <a:off x="2903" y="2842"/>
              <a:ext cx="180" cy="11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79" y="1"/>
                </a:cxn>
                <a:cxn ang="0">
                  <a:pos x="171" y="4"/>
                </a:cxn>
                <a:cxn ang="0">
                  <a:pos x="161" y="5"/>
                </a:cxn>
                <a:cxn ang="0">
                  <a:pos x="146" y="6"/>
                </a:cxn>
                <a:cxn ang="0">
                  <a:pos x="128" y="7"/>
                </a:cxn>
                <a:cxn ang="0">
                  <a:pos x="107" y="9"/>
                </a:cxn>
                <a:cxn ang="0">
                  <a:pos x="83" y="10"/>
                </a:cxn>
                <a:cxn ang="0">
                  <a:pos x="56" y="11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8" y="11"/>
                </a:cxn>
                <a:cxn ang="0">
                  <a:pos x="55" y="11"/>
                </a:cxn>
                <a:cxn ang="0">
                  <a:pos x="79" y="10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41" y="6"/>
                </a:cxn>
                <a:cxn ang="0">
                  <a:pos x="155" y="5"/>
                </a:cxn>
                <a:cxn ang="0">
                  <a:pos x="165" y="2"/>
                </a:cxn>
                <a:cxn ang="0">
                  <a:pos x="171" y="1"/>
                </a:cxn>
                <a:cxn ang="0">
                  <a:pos x="174" y="0"/>
                </a:cxn>
                <a:cxn ang="0">
                  <a:pos x="180" y="0"/>
                </a:cxn>
              </a:cxnLst>
              <a:rect l="0" t="0" r="r" b="b"/>
              <a:pathLst>
                <a:path w="180" h="11">
                  <a:moveTo>
                    <a:pt x="180" y="0"/>
                  </a:moveTo>
                  <a:lnTo>
                    <a:pt x="179" y="1"/>
                  </a:lnTo>
                  <a:lnTo>
                    <a:pt x="171" y="4"/>
                  </a:lnTo>
                  <a:lnTo>
                    <a:pt x="161" y="5"/>
                  </a:lnTo>
                  <a:lnTo>
                    <a:pt x="146" y="6"/>
                  </a:lnTo>
                  <a:lnTo>
                    <a:pt x="128" y="7"/>
                  </a:lnTo>
                  <a:lnTo>
                    <a:pt x="107" y="9"/>
                  </a:lnTo>
                  <a:lnTo>
                    <a:pt x="83" y="10"/>
                  </a:lnTo>
                  <a:lnTo>
                    <a:pt x="56" y="11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8" y="11"/>
                  </a:lnTo>
                  <a:lnTo>
                    <a:pt x="55" y="11"/>
                  </a:lnTo>
                  <a:lnTo>
                    <a:pt x="79" y="10"/>
                  </a:lnTo>
                  <a:lnTo>
                    <a:pt x="103" y="9"/>
                  </a:lnTo>
                  <a:lnTo>
                    <a:pt x="123" y="7"/>
                  </a:lnTo>
                  <a:lnTo>
                    <a:pt x="141" y="6"/>
                  </a:lnTo>
                  <a:lnTo>
                    <a:pt x="155" y="5"/>
                  </a:lnTo>
                  <a:lnTo>
                    <a:pt x="165" y="2"/>
                  </a:lnTo>
                  <a:lnTo>
                    <a:pt x="171" y="1"/>
                  </a:lnTo>
                  <a:lnTo>
                    <a:pt x="174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3" name="Freeform 315"/>
            <p:cNvSpPr>
              <a:spLocks/>
            </p:cNvSpPr>
            <p:nvPr/>
          </p:nvSpPr>
          <p:spPr bwMode="auto">
            <a:xfrm>
              <a:off x="2903" y="2842"/>
              <a:ext cx="17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8" y="11"/>
                </a:cxn>
                <a:cxn ang="0">
                  <a:pos x="55" y="11"/>
                </a:cxn>
                <a:cxn ang="0">
                  <a:pos x="79" y="10"/>
                </a:cxn>
                <a:cxn ang="0">
                  <a:pos x="103" y="9"/>
                </a:cxn>
                <a:cxn ang="0">
                  <a:pos x="123" y="7"/>
                </a:cxn>
                <a:cxn ang="0">
                  <a:pos x="141" y="6"/>
                </a:cxn>
                <a:cxn ang="0">
                  <a:pos x="155" y="5"/>
                </a:cxn>
                <a:cxn ang="0">
                  <a:pos x="165" y="2"/>
                </a:cxn>
                <a:cxn ang="0">
                  <a:pos x="171" y="1"/>
                </a:cxn>
                <a:cxn ang="0">
                  <a:pos x="174" y="0"/>
                </a:cxn>
                <a:cxn ang="0">
                  <a:pos x="166" y="0"/>
                </a:cxn>
                <a:cxn ang="0">
                  <a:pos x="164" y="1"/>
                </a:cxn>
                <a:cxn ang="0">
                  <a:pos x="156" y="4"/>
                </a:cxn>
                <a:cxn ang="0">
                  <a:pos x="145" y="5"/>
                </a:cxn>
                <a:cxn ang="0">
                  <a:pos x="128" y="6"/>
                </a:cxn>
                <a:cxn ang="0">
                  <a:pos x="108" y="7"/>
                </a:cxn>
                <a:cxn ang="0">
                  <a:pos x="84" y="9"/>
                </a:cxn>
                <a:cxn ang="0">
                  <a:pos x="57" y="10"/>
                </a:cxn>
                <a:cxn ang="0">
                  <a:pos x="30" y="10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174" h="11">
                  <a:moveTo>
                    <a:pt x="0" y="11"/>
                  </a:moveTo>
                  <a:lnTo>
                    <a:pt x="28" y="11"/>
                  </a:lnTo>
                  <a:lnTo>
                    <a:pt x="55" y="11"/>
                  </a:lnTo>
                  <a:lnTo>
                    <a:pt x="79" y="10"/>
                  </a:lnTo>
                  <a:lnTo>
                    <a:pt x="103" y="9"/>
                  </a:lnTo>
                  <a:lnTo>
                    <a:pt x="123" y="7"/>
                  </a:lnTo>
                  <a:lnTo>
                    <a:pt x="141" y="6"/>
                  </a:lnTo>
                  <a:lnTo>
                    <a:pt x="155" y="5"/>
                  </a:lnTo>
                  <a:lnTo>
                    <a:pt x="165" y="2"/>
                  </a:lnTo>
                  <a:lnTo>
                    <a:pt x="171" y="1"/>
                  </a:lnTo>
                  <a:lnTo>
                    <a:pt x="174" y="0"/>
                  </a:lnTo>
                  <a:lnTo>
                    <a:pt x="166" y="0"/>
                  </a:lnTo>
                  <a:lnTo>
                    <a:pt x="164" y="1"/>
                  </a:lnTo>
                  <a:lnTo>
                    <a:pt x="156" y="4"/>
                  </a:lnTo>
                  <a:lnTo>
                    <a:pt x="145" y="5"/>
                  </a:lnTo>
                  <a:lnTo>
                    <a:pt x="128" y="6"/>
                  </a:lnTo>
                  <a:lnTo>
                    <a:pt x="108" y="7"/>
                  </a:lnTo>
                  <a:lnTo>
                    <a:pt x="84" y="9"/>
                  </a:lnTo>
                  <a:lnTo>
                    <a:pt x="57" y="10"/>
                  </a:lnTo>
                  <a:lnTo>
                    <a:pt x="30" y="1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2A2A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4" name="Freeform 316"/>
            <p:cNvSpPr>
              <a:spLocks/>
            </p:cNvSpPr>
            <p:nvPr/>
          </p:nvSpPr>
          <p:spPr bwMode="auto">
            <a:xfrm>
              <a:off x="2903" y="2842"/>
              <a:ext cx="166" cy="11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1"/>
                </a:cxn>
                <a:cxn ang="0">
                  <a:pos x="156" y="4"/>
                </a:cxn>
                <a:cxn ang="0">
                  <a:pos x="145" y="5"/>
                </a:cxn>
                <a:cxn ang="0">
                  <a:pos x="128" y="6"/>
                </a:cxn>
                <a:cxn ang="0">
                  <a:pos x="108" y="7"/>
                </a:cxn>
                <a:cxn ang="0">
                  <a:pos x="84" y="9"/>
                </a:cxn>
                <a:cxn ang="0">
                  <a:pos x="57" y="10"/>
                </a:cxn>
                <a:cxn ang="0">
                  <a:pos x="30" y="10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8" y="10"/>
                </a:cxn>
                <a:cxn ang="0">
                  <a:pos x="55" y="10"/>
                </a:cxn>
                <a:cxn ang="0">
                  <a:pos x="80" y="9"/>
                </a:cxn>
                <a:cxn ang="0">
                  <a:pos x="103" y="7"/>
                </a:cxn>
                <a:cxn ang="0">
                  <a:pos x="122" y="6"/>
                </a:cxn>
                <a:cxn ang="0">
                  <a:pos x="139" y="5"/>
                </a:cxn>
                <a:cxn ang="0">
                  <a:pos x="150" y="2"/>
                </a:cxn>
                <a:cxn ang="0">
                  <a:pos x="158" y="1"/>
                </a:cxn>
                <a:cxn ang="0">
                  <a:pos x="159" y="0"/>
                </a:cxn>
                <a:cxn ang="0">
                  <a:pos x="166" y="0"/>
                </a:cxn>
              </a:cxnLst>
              <a:rect l="0" t="0" r="r" b="b"/>
              <a:pathLst>
                <a:path w="166" h="11">
                  <a:moveTo>
                    <a:pt x="166" y="0"/>
                  </a:moveTo>
                  <a:lnTo>
                    <a:pt x="164" y="1"/>
                  </a:lnTo>
                  <a:lnTo>
                    <a:pt x="156" y="4"/>
                  </a:lnTo>
                  <a:lnTo>
                    <a:pt x="145" y="5"/>
                  </a:lnTo>
                  <a:lnTo>
                    <a:pt x="128" y="6"/>
                  </a:lnTo>
                  <a:lnTo>
                    <a:pt x="108" y="7"/>
                  </a:lnTo>
                  <a:lnTo>
                    <a:pt x="84" y="9"/>
                  </a:lnTo>
                  <a:lnTo>
                    <a:pt x="57" y="10"/>
                  </a:lnTo>
                  <a:lnTo>
                    <a:pt x="3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55" y="10"/>
                  </a:lnTo>
                  <a:lnTo>
                    <a:pt x="80" y="9"/>
                  </a:lnTo>
                  <a:lnTo>
                    <a:pt x="103" y="7"/>
                  </a:lnTo>
                  <a:lnTo>
                    <a:pt x="122" y="6"/>
                  </a:lnTo>
                  <a:lnTo>
                    <a:pt x="139" y="5"/>
                  </a:lnTo>
                  <a:lnTo>
                    <a:pt x="150" y="2"/>
                  </a:lnTo>
                  <a:lnTo>
                    <a:pt x="158" y="1"/>
                  </a:lnTo>
                  <a:lnTo>
                    <a:pt x="15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5" name="Freeform 317"/>
            <p:cNvSpPr>
              <a:spLocks/>
            </p:cNvSpPr>
            <p:nvPr/>
          </p:nvSpPr>
          <p:spPr bwMode="auto">
            <a:xfrm>
              <a:off x="2903" y="2842"/>
              <a:ext cx="159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8" y="10"/>
                </a:cxn>
                <a:cxn ang="0">
                  <a:pos x="55" y="10"/>
                </a:cxn>
                <a:cxn ang="0">
                  <a:pos x="80" y="9"/>
                </a:cxn>
                <a:cxn ang="0">
                  <a:pos x="103" y="7"/>
                </a:cxn>
                <a:cxn ang="0">
                  <a:pos x="122" y="6"/>
                </a:cxn>
                <a:cxn ang="0">
                  <a:pos x="139" y="5"/>
                </a:cxn>
                <a:cxn ang="0">
                  <a:pos x="150" y="2"/>
                </a:cxn>
                <a:cxn ang="0">
                  <a:pos x="158" y="1"/>
                </a:cxn>
                <a:cxn ang="0">
                  <a:pos x="159" y="0"/>
                </a:cxn>
                <a:cxn ang="0">
                  <a:pos x="151" y="0"/>
                </a:cxn>
                <a:cxn ang="0">
                  <a:pos x="149" y="1"/>
                </a:cxn>
                <a:cxn ang="0">
                  <a:pos x="142" y="2"/>
                </a:cxn>
                <a:cxn ang="0">
                  <a:pos x="131" y="5"/>
                </a:cxn>
                <a:cxn ang="0">
                  <a:pos x="116" y="6"/>
                </a:cxn>
                <a:cxn ang="0">
                  <a:pos x="98" y="7"/>
                </a:cxn>
                <a:cxn ang="0">
                  <a:pos x="76" y="9"/>
                </a:cxn>
                <a:cxn ang="0">
                  <a:pos x="52" y="9"/>
                </a:cxn>
                <a:cxn ang="0">
                  <a:pos x="27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59" h="10">
                  <a:moveTo>
                    <a:pt x="0" y="10"/>
                  </a:moveTo>
                  <a:lnTo>
                    <a:pt x="28" y="10"/>
                  </a:lnTo>
                  <a:lnTo>
                    <a:pt x="55" y="10"/>
                  </a:lnTo>
                  <a:lnTo>
                    <a:pt x="80" y="9"/>
                  </a:lnTo>
                  <a:lnTo>
                    <a:pt x="103" y="7"/>
                  </a:lnTo>
                  <a:lnTo>
                    <a:pt x="122" y="6"/>
                  </a:lnTo>
                  <a:lnTo>
                    <a:pt x="139" y="5"/>
                  </a:lnTo>
                  <a:lnTo>
                    <a:pt x="150" y="2"/>
                  </a:lnTo>
                  <a:lnTo>
                    <a:pt x="158" y="1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9" y="1"/>
                  </a:lnTo>
                  <a:lnTo>
                    <a:pt x="142" y="2"/>
                  </a:lnTo>
                  <a:lnTo>
                    <a:pt x="131" y="5"/>
                  </a:lnTo>
                  <a:lnTo>
                    <a:pt x="116" y="6"/>
                  </a:lnTo>
                  <a:lnTo>
                    <a:pt x="98" y="7"/>
                  </a:lnTo>
                  <a:lnTo>
                    <a:pt x="76" y="9"/>
                  </a:lnTo>
                  <a:lnTo>
                    <a:pt x="52" y="9"/>
                  </a:lnTo>
                  <a:lnTo>
                    <a:pt x="27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6" name="Freeform 318"/>
            <p:cNvSpPr>
              <a:spLocks/>
            </p:cNvSpPr>
            <p:nvPr/>
          </p:nvSpPr>
          <p:spPr bwMode="auto">
            <a:xfrm>
              <a:off x="2903" y="2842"/>
              <a:ext cx="151" cy="1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49" y="1"/>
                </a:cxn>
                <a:cxn ang="0">
                  <a:pos x="142" y="2"/>
                </a:cxn>
                <a:cxn ang="0">
                  <a:pos x="131" y="5"/>
                </a:cxn>
                <a:cxn ang="0">
                  <a:pos x="116" y="6"/>
                </a:cxn>
                <a:cxn ang="0">
                  <a:pos x="98" y="7"/>
                </a:cxn>
                <a:cxn ang="0">
                  <a:pos x="76" y="9"/>
                </a:cxn>
                <a:cxn ang="0">
                  <a:pos x="52" y="9"/>
                </a:cxn>
                <a:cxn ang="0">
                  <a:pos x="27" y="1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26" y="9"/>
                </a:cxn>
                <a:cxn ang="0">
                  <a:pos x="50" y="9"/>
                </a:cxn>
                <a:cxn ang="0">
                  <a:pos x="71" y="7"/>
                </a:cxn>
                <a:cxn ang="0">
                  <a:pos x="92" y="6"/>
                </a:cxn>
                <a:cxn ang="0">
                  <a:pos x="109" y="6"/>
                </a:cxn>
                <a:cxn ang="0">
                  <a:pos x="125" y="4"/>
                </a:cxn>
                <a:cxn ang="0">
                  <a:pos x="135" y="2"/>
                </a:cxn>
                <a:cxn ang="0">
                  <a:pos x="141" y="1"/>
                </a:cxn>
                <a:cxn ang="0">
                  <a:pos x="144" y="0"/>
                </a:cxn>
                <a:cxn ang="0">
                  <a:pos x="151" y="0"/>
                </a:cxn>
              </a:cxnLst>
              <a:rect l="0" t="0" r="r" b="b"/>
              <a:pathLst>
                <a:path w="151" h="10">
                  <a:moveTo>
                    <a:pt x="151" y="0"/>
                  </a:moveTo>
                  <a:lnTo>
                    <a:pt x="149" y="1"/>
                  </a:lnTo>
                  <a:lnTo>
                    <a:pt x="142" y="2"/>
                  </a:lnTo>
                  <a:lnTo>
                    <a:pt x="131" y="5"/>
                  </a:lnTo>
                  <a:lnTo>
                    <a:pt x="116" y="6"/>
                  </a:lnTo>
                  <a:lnTo>
                    <a:pt x="98" y="7"/>
                  </a:lnTo>
                  <a:lnTo>
                    <a:pt x="76" y="9"/>
                  </a:lnTo>
                  <a:lnTo>
                    <a:pt x="52" y="9"/>
                  </a:lnTo>
                  <a:lnTo>
                    <a:pt x="27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6" y="9"/>
                  </a:lnTo>
                  <a:lnTo>
                    <a:pt x="50" y="9"/>
                  </a:lnTo>
                  <a:lnTo>
                    <a:pt x="71" y="7"/>
                  </a:lnTo>
                  <a:lnTo>
                    <a:pt x="92" y="6"/>
                  </a:lnTo>
                  <a:lnTo>
                    <a:pt x="109" y="6"/>
                  </a:lnTo>
                  <a:lnTo>
                    <a:pt x="125" y="4"/>
                  </a:lnTo>
                  <a:lnTo>
                    <a:pt x="135" y="2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7" name="Freeform 319"/>
            <p:cNvSpPr>
              <a:spLocks/>
            </p:cNvSpPr>
            <p:nvPr/>
          </p:nvSpPr>
          <p:spPr bwMode="auto">
            <a:xfrm>
              <a:off x="2903" y="2842"/>
              <a:ext cx="144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6" y="9"/>
                </a:cxn>
                <a:cxn ang="0">
                  <a:pos x="50" y="9"/>
                </a:cxn>
                <a:cxn ang="0">
                  <a:pos x="71" y="7"/>
                </a:cxn>
                <a:cxn ang="0">
                  <a:pos x="92" y="6"/>
                </a:cxn>
                <a:cxn ang="0">
                  <a:pos x="109" y="6"/>
                </a:cxn>
                <a:cxn ang="0">
                  <a:pos x="125" y="4"/>
                </a:cxn>
                <a:cxn ang="0">
                  <a:pos x="135" y="2"/>
                </a:cxn>
                <a:cxn ang="0">
                  <a:pos x="141" y="1"/>
                </a:cxn>
                <a:cxn ang="0">
                  <a:pos x="144" y="0"/>
                </a:cxn>
                <a:cxn ang="0">
                  <a:pos x="133" y="0"/>
                </a:cxn>
                <a:cxn ang="0">
                  <a:pos x="132" y="1"/>
                </a:cxn>
                <a:cxn ang="0">
                  <a:pos x="126" y="2"/>
                </a:cxn>
                <a:cxn ang="0">
                  <a:pos x="116" y="4"/>
                </a:cxn>
                <a:cxn ang="0">
                  <a:pos x="103" y="5"/>
                </a:cxn>
                <a:cxn ang="0">
                  <a:pos x="87" y="6"/>
                </a:cxn>
                <a:cxn ang="0">
                  <a:pos x="68" y="7"/>
                </a:cxn>
                <a:cxn ang="0">
                  <a:pos x="46" y="7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44" h="9">
                  <a:moveTo>
                    <a:pt x="0" y="9"/>
                  </a:moveTo>
                  <a:lnTo>
                    <a:pt x="26" y="9"/>
                  </a:lnTo>
                  <a:lnTo>
                    <a:pt x="50" y="9"/>
                  </a:lnTo>
                  <a:lnTo>
                    <a:pt x="71" y="7"/>
                  </a:lnTo>
                  <a:lnTo>
                    <a:pt x="92" y="6"/>
                  </a:lnTo>
                  <a:lnTo>
                    <a:pt x="109" y="6"/>
                  </a:lnTo>
                  <a:lnTo>
                    <a:pt x="125" y="4"/>
                  </a:lnTo>
                  <a:lnTo>
                    <a:pt x="135" y="2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33" y="0"/>
                  </a:lnTo>
                  <a:lnTo>
                    <a:pt x="132" y="1"/>
                  </a:lnTo>
                  <a:lnTo>
                    <a:pt x="126" y="2"/>
                  </a:lnTo>
                  <a:lnTo>
                    <a:pt x="116" y="4"/>
                  </a:lnTo>
                  <a:lnTo>
                    <a:pt x="103" y="5"/>
                  </a:lnTo>
                  <a:lnTo>
                    <a:pt x="87" y="6"/>
                  </a:lnTo>
                  <a:lnTo>
                    <a:pt x="68" y="7"/>
                  </a:lnTo>
                  <a:lnTo>
                    <a:pt x="46" y="7"/>
                  </a:lnTo>
                  <a:lnTo>
                    <a:pt x="25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8" name="Freeform 320"/>
            <p:cNvSpPr>
              <a:spLocks/>
            </p:cNvSpPr>
            <p:nvPr/>
          </p:nvSpPr>
          <p:spPr bwMode="auto">
            <a:xfrm>
              <a:off x="2903" y="2842"/>
              <a:ext cx="133" cy="9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2" y="1"/>
                </a:cxn>
                <a:cxn ang="0">
                  <a:pos x="126" y="2"/>
                </a:cxn>
                <a:cxn ang="0">
                  <a:pos x="116" y="4"/>
                </a:cxn>
                <a:cxn ang="0">
                  <a:pos x="103" y="5"/>
                </a:cxn>
                <a:cxn ang="0">
                  <a:pos x="87" y="6"/>
                </a:cxn>
                <a:cxn ang="0">
                  <a:pos x="68" y="7"/>
                </a:cxn>
                <a:cxn ang="0">
                  <a:pos x="46" y="7"/>
                </a:cxn>
                <a:cxn ang="0">
                  <a:pos x="25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5" y="7"/>
                </a:cxn>
                <a:cxn ang="0">
                  <a:pos x="49" y="7"/>
                </a:cxn>
                <a:cxn ang="0">
                  <a:pos x="70" y="6"/>
                </a:cxn>
                <a:cxn ang="0">
                  <a:pos x="88" y="5"/>
                </a:cxn>
                <a:cxn ang="0">
                  <a:pos x="104" y="4"/>
                </a:cxn>
                <a:cxn ang="0">
                  <a:pos x="116" y="2"/>
                </a:cxn>
                <a:cxn ang="0">
                  <a:pos x="122" y="1"/>
                </a:cxn>
                <a:cxn ang="0">
                  <a:pos x="125" y="0"/>
                </a:cxn>
                <a:cxn ang="0">
                  <a:pos x="133" y="0"/>
                </a:cxn>
              </a:cxnLst>
              <a:rect l="0" t="0" r="r" b="b"/>
              <a:pathLst>
                <a:path w="133" h="9">
                  <a:moveTo>
                    <a:pt x="133" y="0"/>
                  </a:moveTo>
                  <a:lnTo>
                    <a:pt x="132" y="1"/>
                  </a:lnTo>
                  <a:lnTo>
                    <a:pt x="126" y="2"/>
                  </a:lnTo>
                  <a:lnTo>
                    <a:pt x="116" y="4"/>
                  </a:lnTo>
                  <a:lnTo>
                    <a:pt x="103" y="5"/>
                  </a:lnTo>
                  <a:lnTo>
                    <a:pt x="87" y="6"/>
                  </a:lnTo>
                  <a:lnTo>
                    <a:pt x="68" y="7"/>
                  </a:lnTo>
                  <a:lnTo>
                    <a:pt x="46" y="7"/>
                  </a:lnTo>
                  <a:lnTo>
                    <a:pt x="25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5" y="7"/>
                  </a:lnTo>
                  <a:lnTo>
                    <a:pt x="49" y="7"/>
                  </a:lnTo>
                  <a:lnTo>
                    <a:pt x="70" y="6"/>
                  </a:lnTo>
                  <a:lnTo>
                    <a:pt x="88" y="5"/>
                  </a:lnTo>
                  <a:lnTo>
                    <a:pt x="104" y="4"/>
                  </a:lnTo>
                  <a:lnTo>
                    <a:pt x="116" y="2"/>
                  </a:lnTo>
                  <a:lnTo>
                    <a:pt x="122" y="1"/>
                  </a:lnTo>
                  <a:lnTo>
                    <a:pt x="125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9" name="Freeform 321"/>
            <p:cNvSpPr>
              <a:spLocks/>
            </p:cNvSpPr>
            <p:nvPr/>
          </p:nvSpPr>
          <p:spPr bwMode="auto">
            <a:xfrm>
              <a:off x="2903" y="2842"/>
              <a:ext cx="12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5" y="7"/>
                </a:cxn>
                <a:cxn ang="0">
                  <a:pos x="49" y="7"/>
                </a:cxn>
                <a:cxn ang="0">
                  <a:pos x="70" y="6"/>
                </a:cxn>
                <a:cxn ang="0">
                  <a:pos x="88" y="5"/>
                </a:cxn>
                <a:cxn ang="0">
                  <a:pos x="104" y="4"/>
                </a:cxn>
                <a:cxn ang="0">
                  <a:pos x="116" y="2"/>
                </a:cxn>
                <a:cxn ang="0">
                  <a:pos x="122" y="1"/>
                </a:cxn>
                <a:cxn ang="0">
                  <a:pos x="125" y="0"/>
                </a:cxn>
                <a:cxn ang="0">
                  <a:pos x="114" y="0"/>
                </a:cxn>
                <a:cxn ang="0">
                  <a:pos x="112" y="1"/>
                </a:cxn>
                <a:cxn ang="0">
                  <a:pos x="106" y="2"/>
                </a:cxn>
                <a:cxn ang="0">
                  <a:pos x="95" y="4"/>
                </a:cxn>
                <a:cxn ang="0">
                  <a:pos x="82" y="5"/>
                </a:cxn>
                <a:cxn ang="0">
                  <a:pos x="64" y="6"/>
                </a:cxn>
                <a:cxn ang="0">
                  <a:pos x="45" y="6"/>
                </a:cxn>
                <a:cxn ang="0">
                  <a:pos x="23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5" h="7">
                  <a:moveTo>
                    <a:pt x="0" y="7"/>
                  </a:moveTo>
                  <a:lnTo>
                    <a:pt x="25" y="7"/>
                  </a:lnTo>
                  <a:lnTo>
                    <a:pt x="49" y="7"/>
                  </a:lnTo>
                  <a:lnTo>
                    <a:pt x="70" y="6"/>
                  </a:lnTo>
                  <a:lnTo>
                    <a:pt x="88" y="5"/>
                  </a:lnTo>
                  <a:lnTo>
                    <a:pt x="104" y="4"/>
                  </a:lnTo>
                  <a:lnTo>
                    <a:pt x="116" y="2"/>
                  </a:lnTo>
                  <a:lnTo>
                    <a:pt x="122" y="1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106" y="2"/>
                  </a:lnTo>
                  <a:lnTo>
                    <a:pt x="95" y="4"/>
                  </a:lnTo>
                  <a:lnTo>
                    <a:pt x="82" y="5"/>
                  </a:lnTo>
                  <a:lnTo>
                    <a:pt x="64" y="6"/>
                  </a:lnTo>
                  <a:lnTo>
                    <a:pt x="45" y="6"/>
                  </a:lnTo>
                  <a:lnTo>
                    <a:pt x="23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0" name="Freeform 322"/>
            <p:cNvSpPr>
              <a:spLocks/>
            </p:cNvSpPr>
            <p:nvPr/>
          </p:nvSpPr>
          <p:spPr bwMode="auto">
            <a:xfrm>
              <a:off x="2903" y="2842"/>
              <a:ext cx="114" cy="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2" y="1"/>
                </a:cxn>
                <a:cxn ang="0">
                  <a:pos x="106" y="2"/>
                </a:cxn>
                <a:cxn ang="0">
                  <a:pos x="95" y="4"/>
                </a:cxn>
                <a:cxn ang="0">
                  <a:pos x="82" y="5"/>
                </a:cxn>
                <a:cxn ang="0">
                  <a:pos x="64" y="6"/>
                </a:cxn>
                <a:cxn ang="0">
                  <a:pos x="45" y="6"/>
                </a:cxn>
                <a:cxn ang="0">
                  <a:pos x="23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1" y="6"/>
                </a:cxn>
                <a:cxn ang="0">
                  <a:pos x="40" y="6"/>
                </a:cxn>
                <a:cxn ang="0">
                  <a:pos x="57" y="5"/>
                </a:cxn>
                <a:cxn ang="0">
                  <a:pos x="74" y="4"/>
                </a:cxn>
                <a:cxn ang="0">
                  <a:pos x="87" y="4"/>
                </a:cxn>
                <a:cxn ang="0">
                  <a:pos x="95" y="2"/>
                </a:cxn>
                <a:cxn ang="0">
                  <a:pos x="102" y="1"/>
                </a:cxn>
                <a:cxn ang="0">
                  <a:pos x="103" y="0"/>
                </a:cxn>
                <a:cxn ang="0">
                  <a:pos x="114" y="0"/>
                </a:cxn>
              </a:cxnLst>
              <a:rect l="0" t="0" r="r" b="b"/>
              <a:pathLst>
                <a:path w="114" h="7">
                  <a:moveTo>
                    <a:pt x="114" y="0"/>
                  </a:moveTo>
                  <a:lnTo>
                    <a:pt x="112" y="1"/>
                  </a:lnTo>
                  <a:lnTo>
                    <a:pt x="106" y="2"/>
                  </a:lnTo>
                  <a:lnTo>
                    <a:pt x="95" y="4"/>
                  </a:lnTo>
                  <a:lnTo>
                    <a:pt x="82" y="5"/>
                  </a:lnTo>
                  <a:lnTo>
                    <a:pt x="64" y="6"/>
                  </a:lnTo>
                  <a:lnTo>
                    <a:pt x="45" y="6"/>
                  </a:lnTo>
                  <a:lnTo>
                    <a:pt x="23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1" y="6"/>
                  </a:lnTo>
                  <a:lnTo>
                    <a:pt x="40" y="6"/>
                  </a:lnTo>
                  <a:lnTo>
                    <a:pt x="57" y="5"/>
                  </a:lnTo>
                  <a:lnTo>
                    <a:pt x="74" y="4"/>
                  </a:lnTo>
                  <a:lnTo>
                    <a:pt x="87" y="4"/>
                  </a:lnTo>
                  <a:lnTo>
                    <a:pt x="95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1" name="Freeform 323"/>
            <p:cNvSpPr>
              <a:spLocks/>
            </p:cNvSpPr>
            <p:nvPr/>
          </p:nvSpPr>
          <p:spPr bwMode="auto">
            <a:xfrm>
              <a:off x="2903" y="2842"/>
              <a:ext cx="103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1" y="6"/>
                </a:cxn>
                <a:cxn ang="0">
                  <a:pos x="40" y="6"/>
                </a:cxn>
                <a:cxn ang="0">
                  <a:pos x="57" y="5"/>
                </a:cxn>
                <a:cxn ang="0">
                  <a:pos x="74" y="4"/>
                </a:cxn>
                <a:cxn ang="0">
                  <a:pos x="87" y="4"/>
                </a:cxn>
                <a:cxn ang="0">
                  <a:pos x="95" y="2"/>
                </a:cxn>
                <a:cxn ang="0">
                  <a:pos x="102" y="1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90" y="1"/>
                </a:cxn>
                <a:cxn ang="0">
                  <a:pos x="83" y="2"/>
                </a:cxn>
                <a:cxn ang="0">
                  <a:pos x="73" y="4"/>
                </a:cxn>
                <a:cxn ang="0">
                  <a:pos x="57" y="4"/>
                </a:cxn>
                <a:cxn ang="0">
                  <a:pos x="41" y="5"/>
                </a:cxn>
                <a:cxn ang="0">
                  <a:pos x="21" y="5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3" h="6">
                  <a:moveTo>
                    <a:pt x="0" y="6"/>
                  </a:moveTo>
                  <a:lnTo>
                    <a:pt x="21" y="6"/>
                  </a:lnTo>
                  <a:lnTo>
                    <a:pt x="40" y="6"/>
                  </a:lnTo>
                  <a:lnTo>
                    <a:pt x="57" y="5"/>
                  </a:lnTo>
                  <a:lnTo>
                    <a:pt x="74" y="4"/>
                  </a:lnTo>
                  <a:lnTo>
                    <a:pt x="87" y="4"/>
                  </a:lnTo>
                  <a:lnTo>
                    <a:pt x="95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90" y="1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57" y="4"/>
                  </a:lnTo>
                  <a:lnTo>
                    <a:pt x="41" y="5"/>
                  </a:lnTo>
                  <a:lnTo>
                    <a:pt x="21" y="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2" name="Freeform 324"/>
            <p:cNvSpPr>
              <a:spLocks/>
            </p:cNvSpPr>
            <p:nvPr/>
          </p:nvSpPr>
          <p:spPr bwMode="auto">
            <a:xfrm>
              <a:off x="2903" y="2842"/>
              <a:ext cx="92" cy="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0" y="1"/>
                </a:cxn>
                <a:cxn ang="0">
                  <a:pos x="83" y="2"/>
                </a:cxn>
                <a:cxn ang="0">
                  <a:pos x="73" y="4"/>
                </a:cxn>
                <a:cxn ang="0">
                  <a:pos x="57" y="4"/>
                </a:cxn>
                <a:cxn ang="0">
                  <a:pos x="41" y="5"/>
                </a:cxn>
                <a:cxn ang="0">
                  <a:pos x="2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8" y="5"/>
                </a:cxn>
                <a:cxn ang="0">
                  <a:pos x="35" y="4"/>
                </a:cxn>
                <a:cxn ang="0">
                  <a:pos x="50" y="4"/>
                </a:cxn>
                <a:cxn ang="0">
                  <a:pos x="63" y="2"/>
                </a:cxn>
                <a:cxn ang="0">
                  <a:pos x="71" y="1"/>
                </a:cxn>
                <a:cxn ang="0">
                  <a:pos x="78" y="0"/>
                </a:cxn>
                <a:cxn ang="0">
                  <a:pos x="80" y="0"/>
                </a:cxn>
                <a:cxn ang="0">
                  <a:pos x="92" y="0"/>
                </a:cxn>
              </a:cxnLst>
              <a:rect l="0" t="0" r="r" b="b"/>
              <a:pathLst>
                <a:path w="92" h="6">
                  <a:moveTo>
                    <a:pt x="92" y="0"/>
                  </a:moveTo>
                  <a:lnTo>
                    <a:pt x="90" y="1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57" y="4"/>
                  </a:lnTo>
                  <a:lnTo>
                    <a:pt x="41" y="5"/>
                  </a:lnTo>
                  <a:lnTo>
                    <a:pt x="2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8" y="5"/>
                  </a:lnTo>
                  <a:lnTo>
                    <a:pt x="35" y="4"/>
                  </a:lnTo>
                  <a:lnTo>
                    <a:pt x="50" y="4"/>
                  </a:lnTo>
                  <a:lnTo>
                    <a:pt x="63" y="2"/>
                  </a:lnTo>
                  <a:lnTo>
                    <a:pt x="71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B7B7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3" name="Freeform 325"/>
            <p:cNvSpPr>
              <a:spLocks/>
            </p:cNvSpPr>
            <p:nvPr/>
          </p:nvSpPr>
          <p:spPr bwMode="auto">
            <a:xfrm>
              <a:off x="2903" y="2842"/>
              <a:ext cx="80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8" y="5"/>
                </a:cxn>
                <a:cxn ang="0">
                  <a:pos x="35" y="4"/>
                </a:cxn>
                <a:cxn ang="0">
                  <a:pos x="50" y="4"/>
                </a:cxn>
                <a:cxn ang="0">
                  <a:pos x="63" y="2"/>
                </a:cxn>
                <a:cxn ang="0">
                  <a:pos x="71" y="1"/>
                </a:cxn>
                <a:cxn ang="0">
                  <a:pos x="78" y="0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4" y="0"/>
                </a:cxn>
                <a:cxn ang="0">
                  <a:pos x="57" y="1"/>
                </a:cxn>
                <a:cxn ang="0">
                  <a:pos x="47" y="2"/>
                </a:cxn>
                <a:cxn ang="0">
                  <a:pos x="33" y="4"/>
                </a:cxn>
                <a:cxn ang="0">
                  <a:pos x="18" y="4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80" h="5">
                  <a:moveTo>
                    <a:pt x="0" y="5"/>
                  </a:moveTo>
                  <a:lnTo>
                    <a:pt x="18" y="5"/>
                  </a:lnTo>
                  <a:lnTo>
                    <a:pt x="35" y="4"/>
                  </a:lnTo>
                  <a:lnTo>
                    <a:pt x="50" y="4"/>
                  </a:lnTo>
                  <a:lnTo>
                    <a:pt x="63" y="2"/>
                  </a:lnTo>
                  <a:lnTo>
                    <a:pt x="71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7" y="1"/>
                  </a:lnTo>
                  <a:lnTo>
                    <a:pt x="47" y="2"/>
                  </a:lnTo>
                  <a:lnTo>
                    <a:pt x="33" y="4"/>
                  </a:lnTo>
                  <a:lnTo>
                    <a:pt x="18" y="4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4" name="Freeform 326"/>
            <p:cNvSpPr>
              <a:spLocks/>
            </p:cNvSpPr>
            <p:nvPr/>
          </p:nvSpPr>
          <p:spPr bwMode="auto">
            <a:xfrm>
              <a:off x="2903" y="2842"/>
              <a:ext cx="66" cy="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4" y="0"/>
                </a:cxn>
                <a:cxn ang="0">
                  <a:pos x="57" y="1"/>
                </a:cxn>
                <a:cxn ang="0">
                  <a:pos x="47" y="2"/>
                </a:cxn>
                <a:cxn ang="0">
                  <a:pos x="33" y="4"/>
                </a:cxn>
                <a:cxn ang="0">
                  <a:pos x="18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7" y="2"/>
                </a:cxn>
                <a:cxn ang="0">
                  <a:pos x="31" y="2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66" y="0"/>
                </a:cxn>
              </a:cxnLst>
              <a:rect l="0" t="0" r="r" b="b"/>
              <a:pathLst>
                <a:path w="66" h="4">
                  <a:moveTo>
                    <a:pt x="66" y="0"/>
                  </a:moveTo>
                  <a:lnTo>
                    <a:pt x="64" y="0"/>
                  </a:lnTo>
                  <a:lnTo>
                    <a:pt x="57" y="1"/>
                  </a:lnTo>
                  <a:lnTo>
                    <a:pt x="47" y="2"/>
                  </a:lnTo>
                  <a:lnTo>
                    <a:pt x="33" y="4"/>
                  </a:lnTo>
                  <a:lnTo>
                    <a:pt x="18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7" y="2"/>
                  </a:lnTo>
                  <a:lnTo>
                    <a:pt x="31" y="2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3737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5" name="Freeform 327"/>
            <p:cNvSpPr>
              <a:spLocks/>
            </p:cNvSpPr>
            <p:nvPr/>
          </p:nvSpPr>
          <p:spPr bwMode="auto">
            <a:xfrm>
              <a:off x="2903" y="2842"/>
              <a:ext cx="5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" y="2"/>
                </a:cxn>
                <a:cxn ang="0">
                  <a:pos x="31" y="2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22" y="1"/>
                </a:cxn>
                <a:cxn ang="0">
                  <a:pos x="12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2" h="2">
                  <a:moveTo>
                    <a:pt x="0" y="2"/>
                  </a:moveTo>
                  <a:lnTo>
                    <a:pt x="17" y="2"/>
                  </a:lnTo>
                  <a:lnTo>
                    <a:pt x="31" y="2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2" y="1"/>
                  </a:lnTo>
                  <a:lnTo>
                    <a:pt x="12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6" name="Freeform 328"/>
            <p:cNvSpPr>
              <a:spLocks/>
            </p:cNvSpPr>
            <p:nvPr/>
          </p:nvSpPr>
          <p:spPr bwMode="auto">
            <a:xfrm>
              <a:off x="2903" y="2842"/>
              <a:ext cx="36" cy="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22" y="1"/>
                </a:cxn>
                <a:cxn ang="0">
                  <a:pos x="1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36" y="0"/>
                </a:cxn>
              </a:cxnLst>
              <a:rect l="0" t="0" r="r" b="b"/>
              <a:pathLst>
                <a:path w="36" h="1">
                  <a:moveTo>
                    <a:pt x="36" y="0"/>
                  </a:moveTo>
                  <a:lnTo>
                    <a:pt x="35" y="0"/>
                  </a:lnTo>
                  <a:lnTo>
                    <a:pt x="30" y="1"/>
                  </a:lnTo>
                  <a:lnTo>
                    <a:pt x="22" y="1"/>
                  </a:lnTo>
                  <a:lnTo>
                    <a:pt x="1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A6A6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7" name="Freeform 329"/>
            <p:cNvSpPr>
              <a:spLocks/>
            </p:cNvSpPr>
            <p:nvPr/>
          </p:nvSpPr>
          <p:spPr bwMode="auto">
            <a:xfrm>
              <a:off x="2903" y="2842"/>
              <a:ext cx="19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9" h="1">
                  <a:moveTo>
                    <a:pt x="0" y="1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8" name="Freeform 330"/>
            <p:cNvSpPr>
              <a:spLocks/>
            </p:cNvSpPr>
            <p:nvPr/>
          </p:nvSpPr>
          <p:spPr bwMode="auto">
            <a:xfrm>
              <a:off x="2903" y="2842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9" name="Freeform 331"/>
            <p:cNvSpPr>
              <a:spLocks/>
            </p:cNvSpPr>
            <p:nvPr/>
          </p:nvSpPr>
          <p:spPr bwMode="auto">
            <a:xfrm>
              <a:off x="3177" y="2811"/>
              <a:ext cx="48" cy="17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48" y="0"/>
                </a:cxn>
                <a:cxn ang="0">
                  <a:pos x="48" y="131"/>
                </a:cxn>
                <a:cxn ang="0">
                  <a:pos x="0" y="179"/>
                </a:cxn>
                <a:cxn ang="0">
                  <a:pos x="0" y="49"/>
                </a:cxn>
              </a:cxnLst>
              <a:rect l="0" t="0" r="r" b="b"/>
              <a:pathLst>
                <a:path w="48" h="179">
                  <a:moveTo>
                    <a:pt x="0" y="49"/>
                  </a:moveTo>
                  <a:lnTo>
                    <a:pt x="48" y="0"/>
                  </a:lnTo>
                  <a:lnTo>
                    <a:pt x="48" y="131"/>
                  </a:lnTo>
                  <a:lnTo>
                    <a:pt x="0" y="17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0" name="Rectangle 332"/>
            <p:cNvSpPr>
              <a:spLocks noChangeArrowheads="1"/>
            </p:cNvSpPr>
            <p:nvPr/>
          </p:nvSpPr>
          <p:spPr bwMode="auto">
            <a:xfrm>
              <a:off x="2797" y="2860"/>
              <a:ext cx="380" cy="103"/>
            </a:xfrm>
            <a:prstGeom prst="rect">
              <a:avLst/>
            </a:prstGeom>
            <a:solidFill>
              <a:srgbClr val="C0C0C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1" name="Freeform 333"/>
            <p:cNvSpPr>
              <a:spLocks/>
            </p:cNvSpPr>
            <p:nvPr/>
          </p:nvSpPr>
          <p:spPr bwMode="auto">
            <a:xfrm>
              <a:off x="2916" y="2860"/>
              <a:ext cx="5" cy="10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25"/>
                </a:cxn>
                <a:cxn ang="0">
                  <a:pos x="0" y="51"/>
                </a:cxn>
                <a:cxn ang="0">
                  <a:pos x="1" y="77"/>
                </a:cxn>
                <a:cxn ang="0">
                  <a:pos x="5" y="103"/>
                </a:cxn>
              </a:cxnLst>
              <a:rect l="0" t="0" r="r" b="b"/>
              <a:pathLst>
                <a:path w="5" h="103">
                  <a:moveTo>
                    <a:pt x="5" y="0"/>
                  </a:moveTo>
                  <a:lnTo>
                    <a:pt x="1" y="25"/>
                  </a:lnTo>
                  <a:lnTo>
                    <a:pt x="0" y="51"/>
                  </a:lnTo>
                  <a:lnTo>
                    <a:pt x="1" y="77"/>
                  </a:lnTo>
                  <a:lnTo>
                    <a:pt x="5" y="10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2" name="Rectangle 334"/>
            <p:cNvSpPr>
              <a:spLocks noChangeArrowheads="1"/>
            </p:cNvSpPr>
            <p:nvPr/>
          </p:nvSpPr>
          <p:spPr bwMode="auto">
            <a:xfrm>
              <a:off x="2797" y="2963"/>
              <a:ext cx="380" cy="27"/>
            </a:xfrm>
            <a:prstGeom prst="rect">
              <a:avLst/>
            </a:prstGeom>
            <a:solidFill>
              <a:srgbClr val="9A9A9A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3" name="Rectangle 335"/>
            <p:cNvSpPr>
              <a:spLocks noChangeArrowheads="1"/>
            </p:cNvSpPr>
            <p:nvPr/>
          </p:nvSpPr>
          <p:spPr bwMode="auto">
            <a:xfrm>
              <a:off x="3090" y="2891"/>
              <a:ext cx="15" cy="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4" name="Freeform 336"/>
            <p:cNvSpPr>
              <a:spLocks noEditPoints="1"/>
            </p:cNvSpPr>
            <p:nvPr/>
          </p:nvSpPr>
          <p:spPr bwMode="auto">
            <a:xfrm>
              <a:off x="2934" y="2882"/>
              <a:ext cx="62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" y="7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26" y="7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26" y="7"/>
                </a:cxn>
                <a:cxn ang="0">
                  <a:pos x="44" y="7"/>
                </a:cxn>
                <a:cxn ang="0">
                  <a:pos x="62" y="7"/>
                </a:cxn>
                <a:cxn ang="0">
                  <a:pos x="62" y="0"/>
                </a:cxn>
                <a:cxn ang="0">
                  <a:pos x="44" y="0"/>
                </a:cxn>
                <a:cxn ang="0">
                  <a:pos x="44" y="7"/>
                </a:cxn>
              </a:cxnLst>
              <a:rect l="0" t="0" r="r" b="b"/>
              <a:pathLst>
                <a:path w="62" h="7">
                  <a:moveTo>
                    <a:pt x="0" y="7"/>
                  </a:moveTo>
                  <a:lnTo>
                    <a:pt x="18" y="7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7"/>
                  </a:lnTo>
                  <a:close/>
                  <a:moveTo>
                    <a:pt x="26" y="7"/>
                  </a:moveTo>
                  <a:lnTo>
                    <a:pt x="35" y="7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6" y="7"/>
                  </a:lnTo>
                  <a:close/>
                  <a:moveTo>
                    <a:pt x="44" y="7"/>
                  </a:moveTo>
                  <a:lnTo>
                    <a:pt x="62" y="7"/>
                  </a:lnTo>
                  <a:lnTo>
                    <a:pt x="62" y="0"/>
                  </a:lnTo>
                  <a:lnTo>
                    <a:pt x="4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5" name="Freeform 337"/>
            <p:cNvSpPr>
              <a:spLocks noEditPoints="1"/>
            </p:cNvSpPr>
            <p:nvPr/>
          </p:nvSpPr>
          <p:spPr bwMode="auto">
            <a:xfrm>
              <a:off x="2808" y="2870"/>
              <a:ext cx="275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7" y="4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244" y="29"/>
                </a:cxn>
                <a:cxn ang="0">
                  <a:pos x="275" y="29"/>
                </a:cxn>
                <a:cxn ang="0">
                  <a:pos x="275" y="9"/>
                </a:cxn>
                <a:cxn ang="0">
                  <a:pos x="244" y="9"/>
                </a:cxn>
                <a:cxn ang="0">
                  <a:pos x="244" y="29"/>
                </a:cxn>
              </a:cxnLst>
              <a:rect l="0" t="0" r="r" b="b"/>
              <a:pathLst>
                <a:path w="275" h="40">
                  <a:moveTo>
                    <a:pt x="0" y="40"/>
                  </a:moveTo>
                  <a:lnTo>
                    <a:pt x="37" y="4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0"/>
                  </a:lnTo>
                  <a:close/>
                  <a:moveTo>
                    <a:pt x="244" y="29"/>
                  </a:moveTo>
                  <a:lnTo>
                    <a:pt x="275" y="29"/>
                  </a:lnTo>
                  <a:lnTo>
                    <a:pt x="275" y="9"/>
                  </a:lnTo>
                  <a:lnTo>
                    <a:pt x="244" y="9"/>
                  </a:lnTo>
                  <a:lnTo>
                    <a:pt x="244" y="29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6" name="Freeform 338"/>
            <p:cNvSpPr>
              <a:spLocks noEditPoints="1"/>
            </p:cNvSpPr>
            <p:nvPr/>
          </p:nvSpPr>
          <p:spPr bwMode="auto">
            <a:xfrm>
              <a:off x="2800" y="2865"/>
              <a:ext cx="375" cy="117"/>
            </a:xfrm>
            <a:custGeom>
              <a:avLst/>
              <a:gdLst/>
              <a:ahLst/>
              <a:cxnLst>
                <a:cxn ang="0">
                  <a:pos x="129" y="93"/>
                </a:cxn>
                <a:cxn ang="0">
                  <a:pos x="372" y="93"/>
                </a:cxn>
                <a:cxn ang="0">
                  <a:pos x="372" y="0"/>
                </a:cxn>
                <a:cxn ang="0">
                  <a:pos x="129" y="0"/>
                </a:cxn>
                <a:cxn ang="0">
                  <a:pos x="125" y="22"/>
                </a:cxn>
                <a:cxn ang="0">
                  <a:pos x="124" y="46"/>
                </a:cxn>
                <a:cxn ang="0">
                  <a:pos x="125" y="69"/>
                </a:cxn>
                <a:cxn ang="0">
                  <a:pos x="129" y="93"/>
                </a:cxn>
                <a:cxn ang="0">
                  <a:pos x="220" y="82"/>
                </a:cxn>
                <a:cxn ang="0">
                  <a:pos x="359" y="82"/>
                </a:cxn>
                <a:cxn ang="0">
                  <a:pos x="359" y="11"/>
                </a:cxn>
                <a:cxn ang="0">
                  <a:pos x="220" y="11"/>
                </a:cxn>
                <a:cxn ang="0">
                  <a:pos x="220" y="82"/>
                </a:cxn>
                <a:cxn ang="0">
                  <a:pos x="339" y="117"/>
                </a:cxn>
                <a:cxn ang="0">
                  <a:pos x="368" y="117"/>
                </a:cxn>
                <a:cxn ang="0">
                  <a:pos x="372" y="116"/>
                </a:cxn>
                <a:cxn ang="0">
                  <a:pos x="375" y="111"/>
                </a:cxn>
                <a:cxn ang="0">
                  <a:pos x="372" y="107"/>
                </a:cxn>
                <a:cxn ang="0">
                  <a:pos x="368" y="106"/>
                </a:cxn>
                <a:cxn ang="0">
                  <a:pos x="339" y="106"/>
                </a:cxn>
                <a:cxn ang="0">
                  <a:pos x="339" y="117"/>
                </a:cxn>
                <a:cxn ang="0">
                  <a:pos x="35" y="117"/>
                </a:cxn>
                <a:cxn ang="0">
                  <a:pos x="6" y="117"/>
                </a:cxn>
                <a:cxn ang="0">
                  <a:pos x="2" y="116"/>
                </a:cxn>
                <a:cxn ang="0">
                  <a:pos x="0" y="111"/>
                </a:cxn>
                <a:cxn ang="0">
                  <a:pos x="2" y="107"/>
                </a:cxn>
                <a:cxn ang="0">
                  <a:pos x="6" y="106"/>
                </a:cxn>
                <a:cxn ang="0">
                  <a:pos x="35" y="106"/>
                </a:cxn>
                <a:cxn ang="0">
                  <a:pos x="35" y="117"/>
                </a:cxn>
                <a:cxn ang="0">
                  <a:pos x="134" y="24"/>
                </a:cxn>
                <a:cxn ang="0">
                  <a:pos x="196" y="24"/>
                </a:cxn>
                <a:cxn ang="0">
                  <a:pos x="196" y="17"/>
                </a:cxn>
                <a:cxn ang="0">
                  <a:pos x="134" y="17"/>
                </a:cxn>
                <a:cxn ang="0">
                  <a:pos x="134" y="24"/>
                </a:cxn>
              </a:cxnLst>
              <a:rect l="0" t="0" r="r" b="b"/>
              <a:pathLst>
                <a:path w="375" h="117">
                  <a:moveTo>
                    <a:pt x="129" y="93"/>
                  </a:moveTo>
                  <a:lnTo>
                    <a:pt x="372" y="93"/>
                  </a:lnTo>
                  <a:lnTo>
                    <a:pt x="372" y="0"/>
                  </a:lnTo>
                  <a:lnTo>
                    <a:pt x="129" y="0"/>
                  </a:lnTo>
                  <a:lnTo>
                    <a:pt x="125" y="22"/>
                  </a:lnTo>
                  <a:lnTo>
                    <a:pt x="124" y="46"/>
                  </a:lnTo>
                  <a:lnTo>
                    <a:pt x="125" y="69"/>
                  </a:lnTo>
                  <a:lnTo>
                    <a:pt x="129" y="93"/>
                  </a:lnTo>
                  <a:close/>
                  <a:moveTo>
                    <a:pt x="220" y="82"/>
                  </a:moveTo>
                  <a:lnTo>
                    <a:pt x="359" y="82"/>
                  </a:lnTo>
                  <a:lnTo>
                    <a:pt x="359" y="11"/>
                  </a:lnTo>
                  <a:lnTo>
                    <a:pt x="220" y="11"/>
                  </a:lnTo>
                  <a:lnTo>
                    <a:pt x="220" y="82"/>
                  </a:lnTo>
                  <a:close/>
                  <a:moveTo>
                    <a:pt x="339" y="117"/>
                  </a:moveTo>
                  <a:lnTo>
                    <a:pt x="368" y="117"/>
                  </a:lnTo>
                  <a:lnTo>
                    <a:pt x="372" y="116"/>
                  </a:lnTo>
                  <a:lnTo>
                    <a:pt x="375" y="111"/>
                  </a:lnTo>
                  <a:lnTo>
                    <a:pt x="372" y="107"/>
                  </a:lnTo>
                  <a:lnTo>
                    <a:pt x="368" y="106"/>
                  </a:lnTo>
                  <a:lnTo>
                    <a:pt x="339" y="106"/>
                  </a:lnTo>
                  <a:lnTo>
                    <a:pt x="339" y="117"/>
                  </a:lnTo>
                  <a:close/>
                  <a:moveTo>
                    <a:pt x="35" y="117"/>
                  </a:moveTo>
                  <a:lnTo>
                    <a:pt x="6" y="117"/>
                  </a:lnTo>
                  <a:lnTo>
                    <a:pt x="2" y="116"/>
                  </a:lnTo>
                  <a:lnTo>
                    <a:pt x="0" y="111"/>
                  </a:lnTo>
                  <a:lnTo>
                    <a:pt x="2" y="107"/>
                  </a:lnTo>
                  <a:lnTo>
                    <a:pt x="6" y="106"/>
                  </a:lnTo>
                  <a:lnTo>
                    <a:pt x="35" y="106"/>
                  </a:lnTo>
                  <a:lnTo>
                    <a:pt x="35" y="117"/>
                  </a:lnTo>
                  <a:close/>
                  <a:moveTo>
                    <a:pt x="134" y="24"/>
                  </a:moveTo>
                  <a:lnTo>
                    <a:pt x="196" y="24"/>
                  </a:lnTo>
                  <a:lnTo>
                    <a:pt x="196" y="17"/>
                  </a:lnTo>
                  <a:lnTo>
                    <a:pt x="134" y="17"/>
                  </a:lnTo>
                  <a:lnTo>
                    <a:pt x="134" y="24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7" name="Line 339"/>
            <p:cNvSpPr>
              <a:spLocks noChangeShapeType="1"/>
            </p:cNvSpPr>
            <p:nvPr/>
          </p:nvSpPr>
          <p:spPr bwMode="auto">
            <a:xfrm>
              <a:off x="2998" y="2865"/>
              <a:ext cx="1" cy="9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8" name="Line 340"/>
            <p:cNvSpPr>
              <a:spLocks noChangeShapeType="1"/>
            </p:cNvSpPr>
            <p:nvPr/>
          </p:nvSpPr>
          <p:spPr bwMode="auto">
            <a:xfrm flipH="1">
              <a:off x="2924" y="2896"/>
              <a:ext cx="7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9" name="Line 341"/>
            <p:cNvSpPr>
              <a:spLocks noChangeShapeType="1"/>
            </p:cNvSpPr>
            <p:nvPr/>
          </p:nvSpPr>
          <p:spPr bwMode="auto">
            <a:xfrm flipH="1">
              <a:off x="2924" y="2927"/>
              <a:ext cx="7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10" name="Line 342"/>
            <p:cNvSpPr>
              <a:spLocks noChangeShapeType="1"/>
            </p:cNvSpPr>
            <p:nvPr/>
          </p:nvSpPr>
          <p:spPr bwMode="auto">
            <a:xfrm>
              <a:off x="3115" y="2876"/>
              <a:ext cx="1" cy="2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11" name="Line 343"/>
            <p:cNvSpPr>
              <a:spLocks noChangeShapeType="1"/>
            </p:cNvSpPr>
            <p:nvPr/>
          </p:nvSpPr>
          <p:spPr bwMode="auto">
            <a:xfrm>
              <a:off x="3020" y="2903"/>
              <a:ext cx="13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12" name="Line 344"/>
            <p:cNvSpPr>
              <a:spLocks noChangeShapeType="1"/>
            </p:cNvSpPr>
            <p:nvPr/>
          </p:nvSpPr>
          <p:spPr bwMode="auto">
            <a:xfrm flipV="1">
              <a:off x="2934" y="2860"/>
              <a:ext cx="1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13" name="Line 345"/>
            <p:cNvSpPr>
              <a:spLocks noChangeShapeType="1"/>
            </p:cNvSpPr>
            <p:nvPr/>
          </p:nvSpPr>
          <p:spPr bwMode="auto">
            <a:xfrm flipV="1">
              <a:off x="2934" y="2958"/>
              <a:ext cx="1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14" name="Line 346"/>
            <p:cNvSpPr>
              <a:spLocks noChangeShapeType="1"/>
            </p:cNvSpPr>
            <p:nvPr/>
          </p:nvSpPr>
          <p:spPr bwMode="auto">
            <a:xfrm>
              <a:off x="2936" y="2911"/>
              <a:ext cx="5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15" name="Line 347"/>
            <p:cNvSpPr>
              <a:spLocks noChangeShapeType="1"/>
            </p:cNvSpPr>
            <p:nvPr/>
          </p:nvSpPr>
          <p:spPr bwMode="auto">
            <a:xfrm>
              <a:off x="2936" y="2886"/>
              <a:ext cx="5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16" name="Line 348"/>
            <p:cNvSpPr>
              <a:spLocks noChangeShapeType="1"/>
            </p:cNvSpPr>
            <p:nvPr/>
          </p:nvSpPr>
          <p:spPr bwMode="auto">
            <a:xfrm>
              <a:off x="2981" y="2886"/>
              <a:ext cx="5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17" name="Line 349"/>
            <p:cNvSpPr>
              <a:spLocks noChangeShapeType="1"/>
            </p:cNvSpPr>
            <p:nvPr/>
          </p:nvSpPr>
          <p:spPr bwMode="auto">
            <a:xfrm>
              <a:off x="3038" y="2896"/>
              <a:ext cx="6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18" name="Freeform 350"/>
            <p:cNvSpPr>
              <a:spLocks/>
            </p:cNvSpPr>
            <p:nvPr/>
          </p:nvSpPr>
          <p:spPr bwMode="auto">
            <a:xfrm>
              <a:off x="3130" y="2562"/>
              <a:ext cx="47" cy="280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6" y="243"/>
                </a:cxn>
                <a:cxn ang="0">
                  <a:pos x="36" y="178"/>
                </a:cxn>
                <a:cxn ang="0">
                  <a:pos x="47" y="143"/>
                </a:cxn>
                <a:cxn ang="0">
                  <a:pos x="47" y="0"/>
                </a:cxn>
                <a:cxn ang="0">
                  <a:pos x="0" y="48"/>
                </a:cxn>
                <a:cxn ang="0">
                  <a:pos x="0" y="280"/>
                </a:cxn>
              </a:cxnLst>
              <a:rect l="0" t="0" r="r" b="b"/>
              <a:pathLst>
                <a:path w="47" h="280">
                  <a:moveTo>
                    <a:pt x="0" y="280"/>
                  </a:moveTo>
                  <a:lnTo>
                    <a:pt x="36" y="243"/>
                  </a:lnTo>
                  <a:lnTo>
                    <a:pt x="36" y="178"/>
                  </a:lnTo>
                  <a:lnTo>
                    <a:pt x="47" y="143"/>
                  </a:lnTo>
                  <a:lnTo>
                    <a:pt x="47" y="0"/>
                  </a:lnTo>
                  <a:lnTo>
                    <a:pt x="0" y="48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19" name="Freeform 351"/>
            <p:cNvSpPr>
              <a:spLocks/>
            </p:cNvSpPr>
            <p:nvPr/>
          </p:nvSpPr>
          <p:spPr bwMode="auto">
            <a:xfrm>
              <a:off x="2845" y="2562"/>
              <a:ext cx="332" cy="48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47" y="0"/>
                </a:cxn>
                <a:cxn ang="0">
                  <a:pos x="0" y="48"/>
                </a:cxn>
                <a:cxn ang="0">
                  <a:pos x="285" y="48"/>
                </a:cxn>
                <a:cxn ang="0">
                  <a:pos x="332" y="0"/>
                </a:cxn>
              </a:cxnLst>
              <a:rect l="0" t="0" r="r" b="b"/>
              <a:pathLst>
                <a:path w="332" h="48">
                  <a:moveTo>
                    <a:pt x="332" y="0"/>
                  </a:moveTo>
                  <a:lnTo>
                    <a:pt x="47" y="0"/>
                  </a:lnTo>
                  <a:lnTo>
                    <a:pt x="0" y="48"/>
                  </a:lnTo>
                  <a:lnTo>
                    <a:pt x="285" y="48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0" name="Rectangle 352"/>
            <p:cNvSpPr>
              <a:spLocks noChangeArrowheads="1"/>
            </p:cNvSpPr>
            <p:nvPr/>
          </p:nvSpPr>
          <p:spPr bwMode="auto">
            <a:xfrm>
              <a:off x="2845" y="2610"/>
              <a:ext cx="285" cy="230"/>
            </a:xfrm>
            <a:prstGeom prst="rect">
              <a:avLst/>
            </a:prstGeom>
            <a:solidFill>
              <a:srgbClr val="C0C0C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1" name="Rectangle 353"/>
            <p:cNvSpPr>
              <a:spLocks noChangeArrowheads="1"/>
            </p:cNvSpPr>
            <p:nvPr/>
          </p:nvSpPr>
          <p:spPr bwMode="auto">
            <a:xfrm>
              <a:off x="3101" y="2811"/>
              <a:ext cx="14" cy="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2" name="Freeform 354"/>
            <p:cNvSpPr>
              <a:spLocks/>
            </p:cNvSpPr>
            <p:nvPr/>
          </p:nvSpPr>
          <p:spPr bwMode="auto">
            <a:xfrm>
              <a:off x="2886" y="2645"/>
              <a:ext cx="202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02" y="142"/>
                </a:cxn>
                <a:cxn ang="0">
                  <a:pos x="202" y="0"/>
                </a:cxn>
                <a:cxn ang="0">
                  <a:pos x="197" y="0"/>
                </a:cxn>
                <a:cxn ang="0">
                  <a:pos x="197" y="138"/>
                </a:cxn>
                <a:cxn ang="0">
                  <a:pos x="0" y="138"/>
                </a:cxn>
                <a:cxn ang="0">
                  <a:pos x="0" y="142"/>
                </a:cxn>
              </a:cxnLst>
              <a:rect l="0" t="0" r="r" b="b"/>
              <a:pathLst>
                <a:path w="202" h="142">
                  <a:moveTo>
                    <a:pt x="0" y="142"/>
                  </a:moveTo>
                  <a:lnTo>
                    <a:pt x="202" y="142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97" y="138"/>
                  </a:lnTo>
                  <a:lnTo>
                    <a:pt x="0" y="13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8A8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3" name="Freeform 355"/>
            <p:cNvSpPr>
              <a:spLocks/>
            </p:cNvSpPr>
            <p:nvPr/>
          </p:nvSpPr>
          <p:spPr bwMode="auto">
            <a:xfrm>
              <a:off x="2886" y="2645"/>
              <a:ext cx="197" cy="13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97" y="138"/>
                </a:cxn>
                <a:cxn ang="0">
                  <a:pos x="197" y="0"/>
                </a:cxn>
                <a:cxn ang="0">
                  <a:pos x="194" y="0"/>
                </a:cxn>
                <a:cxn ang="0">
                  <a:pos x="194" y="136"/>
                </a:cxn>
                <a:cxn ang="0">
                  <a:pos x="0" y="136"/>
                </a:cxn>
                <a:cxn ang="0">
                  <a:pos x="0" y="138"/>
                </a:cxn>
              </a:cxnLst>
              <a:rect l="0" t="0" r="r" b="b"/>
              <a:pathLst>
                <a:path w="197" h="138">
                  <a:moveTo>
                    <a:pt x="0" y="138"/>
                  </a:moveTo>
                  <a:lnTo>
                    <a:pt x="197" y="138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4" y="136"/>
                  </a:lnTo>
                  <a:lnTo>
                    <a:pt x="0" y="13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8E8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4" name="Freeform 356"/>
            <p:cNvSpPr>
              <a:spLocks/>
            </p:cNvSpPr>
            <p:nvPr/>
          </p:nvSpPr>
          <p:spPr bwMode="auto">
            <a:xfrm>
              <a:off x="2886" y="2645"/>
              <a:ext cx="194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94" y="136"/>
                </a:cxn>
                <a:cxn ang="0">
                  <a:pos x="194" y="0"/>
                </a:cxn>
                <a:cxn ang="0">
                  <a:pos x="190" y="0"/>
                </a:cxn>
                <a:cxn ang="0">
                  <a:pos x="190" y="133"/>
                </a:cxn>
                <a:cxn ang="0">
                  <a:pos x="0" y="133"/>
                </a:cxn>
                <a:cxn ang="0">
                  <a:pos x="0" y="136"/>
                </a:cxn>
              </a:cxnLst>
              <a:rect l="0" t="0" r="r" b="b"/>
              <a:pathLst>
                <a:path w="194" h="136">
                  <a:moveTo>
                    <a:pt x="0" y="136"/>
                  </a:moveTo>
                  <a:lnTo>
                    <a:pt x="194" y="136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90" y="133"/>
                  </a:lnTo>
                  <a:lnTo>
                    <a:pt x="0" y="13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292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5" name="Freeform 357"/>
            <p:cNvSpPr>
              <a:spLocks/>
            </p:cNvSpPr>
            <p:nvPr/>
          </p:nvSpPr>
          <p:spPr bwMode="auto">
            <a:xfrm>
              <a:off x="2886" y="2645"/>
              <a:ext cx="190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90" y="133"/>
                </a:cxn>
                <a:cxn ang="0">
                  <a:pos x="190" y="0"/>
                </a:cxn>
                <a:cxn ang="0">
                  <a:pos x="186" y="0"/>
                </a:cxn>
                <a:cxn ang="0">
                  <a:pos x="186" y="131"/>
                </a:cxn>
                <a:cxn ang="0">
                  <a:pos x="0" y="131"/>
                </a:cxn>
                <a:cxn ang="0">
                  <a:pos x="0" y="133"/>
                </a:cxn>
              </a:cxnLst>
              <a:rect l="0" t="0" r="r" b="b"/>
              <a:pathLst>
                <a:path w="190" h="133">
                  <a:moveTo>
                    <a:pt x="0" y="133"/>
                  </a:moveTo>
                  <a:lnTo>
                    <a:pt x="190" y="133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186" y="131"/>
                  </a:lnTo>
                  <a:lnTo>
                    <a:pt x="0" y="13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969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6" name="Freeform 358"/>
            <p:cNvSpPr>
              <a:spLocks/>
            </p:cNvSpPr>
            <p:nvPr/>
          </p:nvSpPr>
          <p:spPr bwMode="auto">
            <a:xfrm>
              <a:off x="2886" y="2645"/>
              <a:ext cx="186" cy="131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86" y="131"/>
                </a:cxn>
                <a:cxn ang="0">
                  <a:pos x="186" y="0"/>
                </a:cxn>
                <a:cxn ang="0">
                  <a:pos x="182" y="0"/>
                </a:cxn>
                <a:cxn ang="0">
                  <a:pos x="182" y="128"/>
                </a:cxn>
                <a:cxn ang="0">
                  <a:pos x="0" y="128"/>
                </a:cxn>
                <a:cxn ang="0">
                  <a:pos x="0" y="131"/>
                </a:cxn>
              </a:cxnLst>
              <a:rect l="0" t="0" r="r" b="b"/>
              <a:pathLst>
                <a:path w="186" h="131">
                  <a:moveTo>
                    <a:pt x="0" y="131"/>
                  </a:moveTo>
                  <a:lnTo>
                    <a:pt x="186" y="131"/>
                  </a:lnTo>
                  <a:lnTo>
                    <a:pt x="186" y="0"/>
                  </a:lnTo>
                  <a:lnTo>
                    <a:pt x="182" y="0"/>
                  </a:lnTo>
                  <a:lnTo>
                    <a:pt x="182" y="128"/>
                  </a:lnTo>
                  <a:lnTo>
                    <a:pt x="0" y="12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9A9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7" name="Freeform 359"/>
            <p:cNvSpPr>
              <a:spLocks/>
            </p:cNvSpPr>
            <p:nvPr/>
          </p:nvSpPr>
          <p:spPr bwMode="auto">
            <a:xfrm>
              <a:off x="2886" y="2645"/>
              <a:ext cx="182" cy="12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82" y="128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8" y="126"/>
                </a:cxn>
                <a:cxn ang="0">
                  <a:pos x="0" y="126"/>
                </a:cxn>
                <a:cxn ang="0">
                  <a:pos x="0" y="128"/>
                </a:cxn>
              </a:cxnLst>
              <a:rect l="0" t="0" r="r" b="b"/>
              <a:pathLst>
                <a:path w="182" h="128">
                  <a:moveTo>
                    <a:pt x="0" y="128"/>
                  </a:moveTo>
                  <a:lnTo>
                    <a:pt x="182" y="128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8" y="126"/>
                  </a:lnTo>
                  <a:lnTo>
                    <a:pt x="0" y="12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E9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8" name="Freeform 360"/>
            <p:cNvSpPr>
              <a:spLocks/>
            </p:cNvSpPr>
            <p:nvPr/>
          </p:nvSpPr>
          <p:spPr bwMode="auto">
            <a:xfrm>
              <a:off x="2886" y="2645"/>
              <a:ext cx="178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178" y="126"/>
                </a:cxn>
                <a:cxn ang="0">
                  <a:pos x="178" y="0"/>
                </a:cxn>
                <a:cxn ang="0">
                  <a:pos x="175" y="0"/>
                </a:cxn>
                <a:cxn ang="0">
                  <a:pos x="175" y="123"/>
                </a:cxn>
                <a:cxn ang="0">
                  <a:pos x="0" y="123"/>
                </a:cxn>
                <a:cxn ang="0">
                  <a:pos x="0" y="126"/>
                </a:cxn>
              </a:cxnLst>
              <a:rect l="0" t="0" r="r" b="b"/>
              <a:pathLst>
                <a:path w="178" h="126">
                  <a:moveTo>
                    <a:pt x="0" y="126"/>
                  </a:moveTo>
                  <a:lnTo>
                    <a:pt x="178" y="126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5" y="123"/>
                  </a:lnTo>
                  <a:lnTo>
                    <a:pt x="0" y="12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A2A2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9" name="Freeform 361"/>
            <p:cNvSpPr>
              <a:spLocks/>
            </p:cNvSpPr>
            <p:nvPr/>
          </p:nvSpPr>
          <p:spPr bwMode="auto">
            <a:xfrm>
              <a:off x="2886" y="2645"/>
              <a:ext cx="175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175" y="123"/>
                </a:cxn>
                <a:cxn ang="0">
                  <a:pos x="175" y="0"/>
                </a:cxn>
                <a:cxn ang="0">
                  <a:pos x="171" y="0"/>
                </a:cxn>
                <a:cxn ang="0">
                  <a:pos x="171" y="119"/>
                </a:cxn>
                <a:cxn ang="0">
                  <a:pos x="0" y="119"/>
                </a:cxn>
                <a:cxn ang="0">
                  <a:pos x="0" y="123"/>
                </a:cxn>
              </a:cxnLst>
              <a:rect l="0" t="0" r="r" b="b"/>
              <a:pathLst>
                <a:path w="175" h="123">
                  <a:moveTo>
                    <a:pt x="0" y="123"/>
                  </a:moveTo>
                  <a:lnTo>
                    <a:pt x="175" y="123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71" y="119"/>
                  </a:lnTo>
                  <a:lnTo>
                    <a:pt x="0" y="119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A5A5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30" name="Freeform 362"/>
            <p:cNvSpPr>
              <a:spLocks/>
            </p:cNvSpPr>
            <p:nvPr/>
          </p:nvSpPr>
          <p:spPr bwMode="auto">
            <a:xfrm>
              <a:off x="2886" y="2645"/>
              <a:ext cx="171" cy="119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71" y="119"/>
                </a:cxn>
                <a:cxn ang="0">
                  <a:pos x="171" y="0"/>
                </a:cxn>
                <a:cxn ang="0">
                  <a:pos x="167" y="0"/>
                </a:cxn>
                <a:cxn ang="0">
                  <a:pos x="167" y="117"/>
                </a:cxn>
                <a:cxn ang="0">
                  <a:pos x="0" y="117"/>
                </a:cxn>
                <a:cxn ang="0">
                  <a:pos x="0" y="119"/>
                </a:cxn>
              </a:cxnLst>
              <a:rect l="0" t="0" r="r" b="b"/>
              <a:pathLst>
                <a:path w="171" h="119">
                  <a:moveTo>
                    <a:pt x="0" y="119"/>
                  </a:moveTo>
                  <a:lnTo>
                    <a:pt x="171" y="119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7" y="117"/>
                  </a:lnTo>
                  <a:lnTo>
                    <a:pt x="0" y="117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A9A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31" name="Freeform 363"/>
            <p:cNvSpPr>
              <a:spLocks/>
            </p:cNvSpPr>
            <p:nvPr/>
          </p:nvSpPr>
          <p:spPr bwMode="auto">
            <a:xfrm>
              <a:off x="2886" y="2645"/>
              <a:ext cx="167" cy="117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67" y="117"/>
                </a:cxn>
                <a:cxn ang="0">
                  <a:pos x="167" y="0"/>
                </a:cxn>
                <a:cxn ang="0">
                  <a:pos x="162" y="0"/>
                </a:cxn>
                <a:cxn ang="0">
                  <a:pos x="162" y="114"/>
                </a:cxn>
                <a:cxn ang="0">
                  <a:pos x="0" y="114"/>
                </a:cxn>
                <a:cxn ang="0">
                  <a:pos x="0" y="117"/>
                </a:cxn>
              </a:cxnLst>
              <a:rect l="0" t="0" r="r" b="b"/>
              <a:pathLst>
                <a:path w="167" h="117">
                  <a:moveTo>
                    <a:pt x="0" y="117"/>
                  </a:moveTo>
                  <a:lnTo>
                    <a:pt x="167" y="117"/>
                  </a:lnTo>
                  <a:lnTo>
                    <a:pt x="167" y="0"/>
                  </a:lnTo>
                  <a:lnTo>
                    <a:pt x="162" y="0"/>
                  </a:lnTo>
                  <a:lnTo>
                    <a:pt x="162" y="114"/>
                  </a:lnTo>
                  <a:lnTo>
                    <a:pt x="0" y="11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ADAD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32" name="Freeform 364"/>
            <p:cNvSpPr>
              <a:spLocks/>
            </p:cNvSpPr>
            <p:nvPr/>
          </p:nvSpPr>
          <p:spPr bwMode="auto">
            <a:xfrm>
              <a:off x="2886" y="2645"/>
              <a:ext cx="162" cy="11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62" y="114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8" y="111"/>
                </a:cxn>
                <a:cxn ang="0">
                  <a:pos x="0" y="111"/>
                </a:cxn>
                <a:cxn ang="0">
                  <a:pos x="0" y="114"/>
                </a:cxn>
              </a:cxnLst>
              <a:rect l="0" t="0" r="r" b="b"/>
              <a:pathLst>
                <a:path w="162" h="114">
                  <a:moveTo>
                    <a:pt x="0" y="114"/>
                  </a:moveTo>
                  <a:lnTo>
                    <a:pt x="162" y="114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8" y="111"/>
                  </a:lnTo>
                  <a:lnTo>
                    <a:pt x="0" y="11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0B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33" name="Freeform 365"/>
            <p:cNvSpPr>
              <a:spLocks/>
            </p:cNvSpPr>
            <p:nvPr/>
          </p:nvSpPr>
          <p:spPr bwMode="auto">
            <a:xfrm>
              <a:off x="2886" y="2645"/>
              <a:ext cx="158" cy="111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58" y="111"/>
                </a:cxn>
                <a:cxn ang="0">
                  <a:pos x="158" y="0"/>
                </a:cxn>
                <a:cxn ang="0">
                  <a:pos x="153" y="0"/>
                </a:cxn>
                <a:cxn ang="0">
                  <a:pos x="153" y="108"/>
                </a:cxn>
                <a:cxn ang="0">
                  <a:pos x="0" y="108"/>
                </a:cxn>
                <a:cxn ang="0">
                  <a:pos x="0" y="111"/>
                </a:cxn>
              </a:cxnLst>
              <a:rect l="0" t="0" r="r" b="b"/>
              <a:pathLst>
                <a:path w="158" h="111">
                  <a:moveTo>
                    <a:pt x="0" y="111"/>
                  </a:moveTo>
                  <a:lnTo>
                    <a:pt x="158" y="111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53" y="108"/>
                  </a:lnTo>
                  <a:lnTo>
                    <a:pt x="0" y="108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B4B4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34" name="Freeform 366"/>
            <p:cNvSpPr>
              <a:spLocks/>
            </p:cNvSpPr>
            <p:nvPr/>
          </p:nvSpPr>
          <p:spPr bwMode="auto">
            <a:xfrm>
              <a:off x="2886" y="2645"/>
              <a:ext cx="153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53" y="108"/>
                </a:cxn>
                <a:cxn ang="0">
                  <a:pos x="153" y="0"/>
                </a:cxn>
                <a:cxn ang="0">
                  <a:pos x="148" y="0"/>
                </a:cxn>
                <a:cxn ang="0">
                  <a:pos x="148" y="104"/>
                </a:cxn>
                <a:cxn ang="0">
                  <a:pos x="0" y="104"/>
                </a:cxn>
                <a:cxn ang="0">
                  <a:pos x="0" y="108"/>
                </a:cxn>
              </a:cxnLst>
              <a:rect l="0" t="0" r="r" b="b"/>
              <a:pathLst>
                <a:path w="153" h="108">
                  <a:moveTo>
                    <a:pt x="0" y="108"/>
                  </a:moveTo>
                  <a:lnTo>
                    <a:pt x="153" y="108"/>
                  </a:lnTo>
                  <a:lnTo>
                    <a:pt x="153" y="0"/>
                  </a:lnTo>
                  <a:lnTo>
                    <a:pt x="148" y="0"/>
                  </a:lnTo>
                  <a:lnTo>
                    <a:pt x="148" y="104"/>
                  </a:lnTo>
                  <a:lnTo>
                    <a:pt x="0" y="10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8B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35" name="Freeform 367"/>
            <p:cNvSpPr>
              <a:spLocks/>
            </p:cNvSpPr>
            <p:nvPr/>
          </p:nvSpPr>
          <p:spPr bwMode="auto">
            <a:xfrm>
              <a:off x="2886" y="2645"/>
              <a:ext cx="148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8" y="104"/>
                </a:cxn>
                <a:cxn ang="0">
                  <a:pos x="148" y="0"/>
                </a:cxn>
                <a:cxn ang="0">
                  <a:pos x="143" y="0"/>
                </a:cxn>
                <a:cxn ang="0">
                  <a:pos x="143" y="100"/>
                </a:cxn>
                <a:cxn ang="0">
                  <a:pos x="0" y="100"/>
                </a:cxn>
                <a:cxn ang="0">
                  <a:pos x="0" y="104"/>
                </a:cxn>
              </a:cxnLst>
              <a:rect l="0" t="0" r="r" b="b"/>
              <a:pathLst>
                <a:path w="148" h="104">
                  <a:moveTo>
                    <a:pt x="0" y="104"/>
                  </a:moveTo>
                  <a:lnTo>
                    <a:pt x="148" y="104"/>
                  </a:lnTo>
                  <a:lnTo>
                    <a:pt x="148" y="0"/>
                  </a:lnTo>
                  <a:lnTo>
                    <a:pt x="143" y="0"/>
                  </a:lnTo>
                  <a:lnTo>
                    <a:pt x="143" y="100"/>
                  </a:lnTo>
                  <a:lnTo>
                    <a:pt x="0" y="10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BB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36" name="Freeform 368"/>
            <p:cNvSpPr>
              <a:spLocks/>
            </p:cNvSpPr>
            <p:nvPr/>
          </p:nvSpPr>
          <p:spPr bwMode="auto">
            <a:xfrm>
              <a:off x="2886" y="2645"/>
              <a:ext cx="143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43" y="100"/>
                </a:cxn>
                <a:cxn ang="0">
                  <a:pos x="143" y="0"/>
                </a:cxn>
                <a:cxn ang="0">
                  <a:pos x="138" y="0"/>
                </a:cxn>
                <a:cxn ang="0">
                  <a:pos x="138" y="97"/>
                </a:cxn>
                <a:cxn ang="0">
                  <a:pos x="0" y="97"/>
                </a:cxn>
                <a:cxn ang="0">
                  <a:pos x="0" y="100"/>
                </a:cxn>
              </a:cxnLst>
              <a:rect l="0" t="0" r="r" b="b"/>
              <a:pathLst>
                <a:path w="143" h="100">
                  <a:moveTo>
                    <a:pt x="0" y="100"/>
                  </a:moveTo>
                  <a:lnTo>
                    <a:pt x="143" y="100"/>
                  </a:lnTo>
                  <a:lnTo>
                    <a:pt x="143" y="0"/>
                  </a:lnTo>
                  <a:lnTo>
                    <a:pt x="138" y="0"/>
                  </a:lnTo>
                  <a:lnTo>
                    <a:pt x="138" y="97"/>
                  </a:lnTo>
                  <a:lnTo>
                    <a:pt x="0" y="97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FB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37" name="Freeform 369"/>
            <p:cNvSpPr>
              <a:spLocks/>
            </p:cNvSpPr>
            <p:nvPr/>
          </p:nvSpPr>
          <p:spPr bwMode="auto">
            <a:xfrm>
              <a:off x="2886" y="2645"/>
              <a:ext cx="138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138" y="97"/>
                </a:cxn>
                <a:cxn ang="0">
                  <a:pos x="138" y="0"/>
                </a:cxn>
                <a:cxn ang="0">
                  <a:pos x="133" y="0"/>
                </a:cxn>
                <a:cxn ang="0">
                  <a:pos x="133" y="93"/>
                </a:cxn>
                <a:cxn ang="0">
                  <a:pos x="0" y="93"/>
                </a:cxn>
                <a:cxn ang="0">
                  <a:pos x="0" y="97"/>
                </a:cxn>
              </a:cxnLst>
              <a:rect l="0" t="0" r="r" b="b"/>
              <a:pathLst>
                <a:path w="138" h="97">
                  <a:moveTo>
                    <a:pt x="0" y="97"/>
                  </a:moveTo>
                  <a:lnTo>
                    <a:pt x="138" y="97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33" y="93"/>
                  </a:lnTo>
                  <a:lnTo>
                    <a:pt x="0" y="9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C3C3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38" name="Freeform 370"/>
            <p:cNvSpPr>
              <a:spLocks/>
            </p:cNvSpPr>
            <p:nvPr/>
          </p:nvSpPr>
          <p:spPr bwMode="auto">
            <a:xfrm>
              <a:off x="2886" y="2645"/>
              <a:ext cx="133" cy="9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133" y="93"/>
                </a:cxn>
                <a:cxn ang="0">
                  <a:pos x="133" y="0"/>
                </a:cxn>
                <a:cxn ang="0">
                  <a:pos x="126" y="0"/>
                </a:cxn>
                <a:cxn ang="0">
                  <a:pos x="126" y="89"/>
                </a:cxn>
                <a:cxn ang="0">
                  <a:pos x="0" y="89"/>
                </a:cxn>
                <a:cxn ang="0">
                  <a:pos x="0" y="93"/>
                </a:cxn>
              </a:cxnLst>
              <a:rect l="0" t="0" r="r" b="b"/>
              <a:pathLst>
                <a:path w="133" h="93">
                  <a:moveTo>
                    <a:pt x="0" y="93"/>
                  </a:moveTo>
                  <a:lnTo>
                    <a:pt x="133" y="93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26" y="89"/>
                  </a:lnTo>
                  <a:lnTo>
                    <a:pt x="0" y="89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C6C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39" name="Freeform 371"/>
            <p:cNvSpPr>
              <a:spLocks/>
            </p:cNvSpPr>
            <p:nvPr/>
          </p:nvSpPr>
          <p:spPr bwMode="auto">
            <a:xfrm>
              <a:off x="2886" y="2645"/>
              <a:ext cx="126" cy="89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26" y="89"/>
                </a:cxn>
                <a:cxn ang="0">
                  <a:pos x="126" y="0"/>
                </a:cxn>
                <a:cxn ang="0">
                  <a:pos x="121" y="0"/>
                </a:cxn>
                <a:cxn ang="0">
                  <a:pos x="121" y="85"/>
                </a:cxn>
                <a:cxn ang="0">
                  <a:pos x="0" y="85"/>
                </a:cxn>
                <a:cxn ang="0">
                  <a:pos x="0" y="89"/>
                </a:cxn>
              </a:cxnLst>
              <a:rect l="0" t="0" r="r" b="b"/>
              <a:pathLst>
                <a:path w="126" h="89">
                  <a:moveTo>
                    <a:pt x="0" y="89"/>
                  </a:moveTo>
                  <a:lnTo>
                    <a:pt x="126" y="89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21" y="85"/>
                  </a:lnTo>
                  <a:lnTo>
                    <a:pt x="0" y="85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CAC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0" name="Freeform 372"/>
            <p:cNvSpPr>
              <a:spLocks/>
            </p:cNvSpPr>
            <p:nvPr/>
          </p:nvSpPr>
          <p:spPr bwMode="auto">
            <a:xfrm>
              <a:off x="2886" y="2645"/>
              <a:ext cx="121" cy="8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21" y="85"/>
                </a:cxn>
                <a:cxn ang="0">
                  <a:pos x="121" y="0"/>
                </a:cxn>
                <a:cxn ang="0">
                  <a:pos x="115" y="0"/>
                </a:cxn>
                <a:cxn ang="0">
                  <a:pos x="115" y="80"/>
                </a:cxn>
                <a:cxn ang="0">
                  <a:pos x="0" y="80"/>
                </a:cxn>
                <a:cxn ang="0">
                  <a:pos x="0" y="85"/>
                </a:cxn>
              </a:cxnLst>
              <a:rect l="0" t="0" r="r" b="b"/>
              <a:pathLst>
                <a:path w="121" h="85">
                  <a:moveTo>
                    <a:pt x="0" y="85"/>
                  </a:moveTo>
                  <a:lnTo>
                    <a:pt x="121" y="85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5" y="80"/>
                  </a:lnTo>
                  <a:lnTo>
                    <a:pt x="0" y="8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CEC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1" name="Freeform 373"/>
            <p:cNvSpPr>
              <a:spLocks/>
            </p:cNvSpPr>
            <p:nvPr/>
          </p:nvSpPr>
          <p:spPr bwMode="auto">
            <a:xfrm>
              <a:off x="2886" y="2645"/>
              <a:ext cx="115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15" y="80"/>
                </a:cxn>
                <a:cxn ang="0">
                  <a:pos x="115" y="0"/>
                </a:cxn>
                <a:cxn ang="0">
                  <a:pos x="109" y="0"/>
                </a:cxn>
                <a:cxn ang="0">
                  <a:pos x="109" y="76"/>
                </a:cxn>
                <a:cxn ang="0">
                  <a:pos x="0" y="76"/>
                </a:cxn>
                <a:cxn ang="0">
                  <a:pos x="0" y="80"/>
                </a:cxn>
              </a:cxnLst>
              <a:rect l="0" t="0" r="r" b="b"/>
              <a:pathLst>
                <a:path w="115" h="80">
                  <a:moveTo>
                    <a:pt x="0" y="80"/>
                  </a:moveTo>
                  <a:lnTo>
                    <a:pt x="115" y="80"/>
                  </a:lnTo>
                  <a:lnTo>
                    <a:pt x="115" y="0"/>
                  </a:lnTo>
                  <a:lnTo>
                    <a:pt x="109" y="0"/>
                  </a:lnTo>
                  <a:lnTo>
                    <a:pt x="109" y="76"/>
                  </a:lnTo>
                  <a:lnTo>
                    <a:pt x="0" y="7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D1D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2" name="Freeform 374"/>
            <p:cNvSpPr>
              <a:spLocks/>
            </p:cNvSpPr>
            <p:nvPr/>
          </p:nvSpPr>
          <p:spPr bwMode="auto">
            <a:xfrm>
              <a:off x="2886" y="2645"/>
              <a:ext cx="109" cy="76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09" y="76"/>
                </a:cxn>
                <a:cxn ang="0">
                  <a:pos x="109" y="0"/>
                </a:cxn>
                <a:cxn ang="0">
                  <a:pos x="101" y="0"/>
                </a:cxn>
                <a:cxn ang="0">
                  <a:pos x="101" y="71"/>
                </a:cxn>
                <a:cxn ang="0">
                  <a:pos x="0" y="71"/>
                </a:cxn>
                <a:cxn ang="0">
                  <a:pos x="0" y="76"/>
                </a:cxn>
              </a:cxnLst>
              <a:rect l="0" t="0" r="r" b="b"/>
              <a:pathLst>
                <a:path w="109" h="76">
                  <a:moveTo>
                    <a:pt x="0" y="76"/>
                  </a:moveTo>
                  <a:lnTo>
                    <a:pt x="109" y="76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101" y="71"/>
                  </a:lnTo>
                  <a:lnTo>
                    <a:pt x="0" y="7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3" name="Freeform 375"/>
            <p:cNvSpPr>
              <a:spLocks/>
            </p:cNvSpPr>
            <p:nvPr/>
          </p:nvSpPr>
          <p:spPr bwMode="auto">
            <a:xfrm>
              <a:off x="2884" y="2644"/>
              <a:ext cx="103" cy="72"/>
            </a:xfrm>
            <a:custGeom>
              <a:avLst/>
              <a:gdLst/>
              <a:ahLst/>
              <a:cxnLst>
                <a:cxn ang="0">
                  <a:pos x="2" y="72"/>
                </a:cxn>
                <a:cxn ang="0">
                  <a:pos x="103" y="72"/>
                </a:cxn>
                <a:cxn ang="0">
                  <a:pos x="103" y="1"/>
                </a:cxn>
                <a:cxn ang="0">
                  <a:pos x="97" y="0"/>
                </a:cxn>
                <a:cxn ang="0">
                  <a:pos x="97" y="67"/>
                </a:cxn>
                <a:cxn ang="0">
                  <a:pos x="0" y="67"/>
                </a:cxn>
                <a:cxn ang="0">
                  <a:pos x="2" y="72"/>
                </a:cxn>
              </a:cxnLst>
              <a:rect l="0" t="0" r="r" b="b"/>
              <a:pathLst>
                <a:path w="103" h="72">
                  <a:moveTo>
                    <a:pt x="2" y="72"/>
                  </a:moveTo>
                  <a:lnTo>
                    <a:pt x="103" y="72"/>
                  </a:lnTo>
                  <a:lnTo>
                    <a:pt x="103" y="1"/>
                  </a:lnTo>
                  <a:lnTo>
                    <a:pt x="97" y="0"/>
                  </a:lnTo>
                  <a:lnTo>
                    <a:pt x="97" y="67"/>
                  </a:lnTo>
                  <a:lnTo>
                    <a:pt x="0" y="67"/>
                  </a:lnTo>
                  <a:lnTo>
                    <a:pt x="2" y="72"/>
                  </a:lnTo>
                  <a:close/>
                </a:path>
              </a:pathLst>
            </a:custGeom>
            <a:solidFill>
              <a:srgbClr val="D9D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4" name="Freeform 376"/>
            <p:cNvSpPr>
              <a:spLocks/>
            </p:cNvSpPr>
            <p:nvPr/>
          </p:nvSpPr>
          <p:spPr bwMode="auto">
            <a:xfrm>
              <a:off x="2884" y="2644"/>
              <a:ext cx="9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97" y="67"/>
                </a:cxn>
                <a:cxn ang="0">
                  <a:pos x="97" y="0"/>
                </a:cxn>
                <a:cxn ang="0">
                  <a:pos x="89" y="1"/>
                </a:cxn>
                <a:cxn ang="0">
                  <a:pos x="89" y="62"/>
                </a:cxn>
                <a:cxn ang="0">
                  <a:pos x="2" y="62"/>
                </a:cxn>
                <a:cxn ang="0">
                  <a:pos x="0" y="67"/>
                </a:cxn>
              </a:cxnLst>
              <a:rect l="0" t="0" r="r" b="b"/>
              <a:pathLst>
                <a:path w="97" h="67">
                  <a:moveTo>
                    <a:pt x="0" y="67"/>
                  </a:moveTo>
                  <a:lnTo>
                    <a:pt x="97" y="67"/>
                  </a:lnTo>
                  <a:lnTo>
                    <a:pt x="97" y="0"/>
                  </a:lnTo>
                  <a:lnTo>
                    <a:pt x="89" y="1"/>
                  </a:lnTo>
                  <a:lnTo>
                    <a:pt x="89" y="62"/>
                  </a:lnTo>
                  <a:lnTo>
                    <a:pt x="2" y="6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DDDD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5" name="Freeform 377"/>
            <p:cNvSpPr>
              <a:spLocks/>
            </p:cNvSpPr>
            <p:nvPr/>
          </p:nvSpPr>
          <p:spPr bwMode="auto">
            <a:xfrm>
              <a:off x="2886" y="2645"/>
              <a:ext cx="87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87" y="6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80" y="56"/>
                </a:cxn>
                <a:cxn ang="0">
                  <a:pos x="0" y="56"/>
                </a:cxn>
                <a:cxn ang="0">
                  <a:pos x="0" y="61"/>
                </a:cxn>
              </a:cxnLst>
              <a:rect l="0" t="0" r="r" b="b"/>
              <a:pathLst>
                <a:path w="87" h="61">
                  <a:moveTo>
                    <a:pt x="0" y="61"/>
                  </a:moveTo>
                  <a:lnTo>
                    <a:pt x="87" y="6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80" y="56"/>
                  </a:lnTo>
                  <a:lnTo>
                    <a:pt x="0" y="5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0E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6" name="Freeform 378"/>
            <p:cNvSpPr>
              <a:spLocks/>
            </p:cNvSpPr>
            <p:nvPr/>
          </p:nvSpPr>
          <p:spPr bwMode="auto">
            <a:xfrm>
              <a:off x="2886" y="2645"/>
              <a:ext cx="80" cy="5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80" y="56"/>
                </a:cxn>
                <a:cxn ang="0">
                  <a:pos x="80" y="0"/>
                </a:cxn>
                <a:cxn ang="0">
                  <a:pos x="71" y="0"/>
                </a:cxn>
                <a:cxn ang="0">
                  <a:pos x="71" y="50"/>
                </a:cxn>
                <a:cxn ang="0">
                  <a:pos x="0" y="50"/>
                </a:cxn>
                <a:cxn ang="0">
                  <a:pos x="0" y="56"/>
                </a:cxn>
              </a:cxnLst>
              <a:rect l="0" t="0" r="r" b="b"/>
              <a:pathLst>
                <a:path w="80" h="56">
                  <a:moveTo>
                    <a:pt x="0" y="56"/>
                  </a:moveTo>
                  <a:lnTo>
                    <a:pt x="80" y="56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71" y="50"/>
                  </a:lnTo>
                  <a:lnTo>
                    <a:pt x="0" y="5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E4E4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7" name="Freeform 379"/>
            <p:cNvSpPr>
              <a:spLocks/>
            </p:cNvSpPr>
            <p:nvPr/>
          </p:nvSpPr>
          <p:spPr bwMode="auto">
            <a:xfrm>
              <a:off x="2886" y="2645"/>
              <a:ext cx="71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71" y="50"/>
                </a:cxn>
                <a:cxn ang="0">
                  <a:pos x="71" y="0"/>
                </a:cxn>
                <a:cxn ang="0">
                  <a:pos x="62" y="0"/>
                </a:cxn>
                <a:cxn ang="0">
                  <a:pos x="62" y="43"/>
                </a:cxn>
                <a:cxn ang="0">
                  <a:pos x="0" y="43"/>
                </a:cxn>
                <a:cxn ang="0">
                  <a:pos x="0" y="50"/>
                </a:cxn>
              </a:cxnLst>
              <a:rect l="0" t="0" r="r" b="b"/>
              <a:pathLst>
                <a:path w="71" h="50">
                  <a:moveTo>
                    <a:pt x="0" y="50"/>
                  </a:moveTo>
                  <a:lnTo>
                    <a:pt x="71" y="50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62" y="43"/>
                  </a:lnTo>
                  <a:lnTo>
                    <a:pt x="0" y="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8E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8" name="Freeform 380"/>
            <p:cNvSpPr>
              <a:spLocks/>
            </p:cNvSpPr>
            <p:nvPr/>
          </p:nvSpPr>
          <p:spPr bwMode="auto">
            <a:xfrm>
              <a:off x="2886" y="2645"/>
              <a:ext cx="62" cy="4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62" y="43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53" y="37"/>
                </a:cxn>
                <a:cxn ang="0">
                  <a:pos x="0" y="37"/>
                </a:cxn>
                <a:cxn ang="0">
                  <a:pos x="0" y="43"/>
                </a:cxn>
              </a:cxnLst>
              <a:rect l="0" t="0" r="r" b="b"/>
              <a:pathLst>
                <a:path w="62" h="43">
                  <a:moveTo>
                    <a:pt x="0" y="43"/>
                  </a:moveTo>
                  <a:lnTo>
                    <a:pt x="62" y="43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53" y="37"/>
                  </a:lnTo>
                  <a:lnTo>
                    <a:pt x="0" y="3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EBE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9" name="Freeform 381"/>
            <p:cNvSpPr>
              <a:spLocks/>
            </p:cNvSpPr>
            <p:nvPr/>
          </p:nvSpPr>
          <p:spPr bwMode="auto">
            <a:xfrm>
              <a:off x="2886" y="2645"/>
              <a:ext cx="53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53" y="37"/>
                </a:cxn>
                <a:cxn ang="0">
                  <a:pos x="53" y="0"/>
                </a:cxn>
                <a:cxn ang="0">
                  <a:pos x="44" y="0"/>
                </a:cxn>
                <a:cxn ang="0">
                  <a:pos x="44" y="31"/>
                </a:cxn>
                <a:cxn ang="0">
                  <a:pos x="0" y="31"/>
                </a:cxn>
                <a:cxn ang="0">
                  <a:pos x="0" y="37"/>
                </a:cxn>
              </a:cxnLst>
              <a:rect l="0" t="0" r="r" b="b"/>
              <a:pathLst>
                <a:path w="53" h="37">
                  <a:moveTo>
                    <a:pt x="0" y="37"/>
                  </a:moveTo>
                  <a:lnTo>
                    <a:pt x="53" y="37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44" y="31"/>
                  </a:lnTo>
                  <a:lnTo>
                    <a:pt x="0" y="3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FE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0" name="Freeform 382"/>
            <p:cNvSpPr>
              <a:spLocks/>
            </p:cNvSpPr>
            <p:nvPr/>
          </p:nvSpPr>
          <p:spPr bwMode="auto">
            <a:xfrm>
              <a:off x="2886" y="2645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4" y="31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0" y="24"/>
                </a:cxn>
                <a:cxn ang="0">
                  <a:pos x="0" y="31"/>
                </a:cxn>
              </a:cxnLst>
              <a:rect l="0" t="0" r="r" b="b"/>
              <a:pathLst>
                <a:path w="44" h="31">
                  <a:moveTo>
                    <a:pt x="0" y="31"/>
                  </a:moveTo>
                  <a:lnTo>
                    <a:pt x="44" y="31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0" y="2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3F3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1" name="Freeform 383"/>
            <p:cNvSpPr>
              <a:spLocks/>
            </p:cNvSpPr>
            <p:nvPr/>
          </p:nvSpPr>
          <p:spPr bwMode="auto">
            <a:xfrm>
              <a:off x="2884" y="2644"/>
              <a:ext cx="36" cy="25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36" y="25"/>
                </a:cxn>
                <a:cxn ang="0">
                  <a:pos x="36" y="1"/>
                </a:cxn>
                <a:cxn ang="0">
                  <a:pos x="26" y="0"/>
                </a:cxn>
                <a:cxn ang="0">
                  <a:pos x="26" y="18"/>
                </a:cxn>
                <a:cxn ang="0">
                  <a:pos x="0" y="18"/>
                </a:cxn>
                <a:cxn ang="0">
                  <a:pos x="2" y="25"/>
                </a:cxn>
              </a:cxnLst>
              <a:rect l="0" t="0" r="r" b="b"/>
              <a:pathLst>
                <a:path w="36" h="25">
                  <a:moveTo>
                    <a:pt x="2" y="25"/>
                  </a:moveTo>
                  <a:lnTo>
                    <a:pt x="36" y="25"/>
                  </a:lnTo>
                  <a:lnTo>
                    <a:pt x="36" y="1"/>
                  </a:lnTo>
                  <a:lnTo>
                    <a:pt x="26" y="0"/>
                  </a:lnTo>
                  <a:lnTo>
                    <a:pt x="26" y="18"/>
                  </a:lnTo>
                  <a:lnTo>
                    <a:pt x="0" y="18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7F7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2" name="Freeform 384"/>
            <p:cNvSpPr>
              <a:spLocks/>
            </p:cNvSpPr>
            <p:nvPr/>
          </p:nvSpPr>
          <p:spPr bwMode="auto">
            <a:xfrm>
              <a:off x="2884" y="2644"/>
              <a:ext cx="26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4" y="1"/>
                </a:cxn>
                <a:cxn ang="0">
                  <a:pos x="14" y="10"/>
                </a:cxn>
                <a:cxn ang="0">
                  <a:pos x="2" y="10"/>
                </a:cxn>
                <a:cxn ang="0">
                  <a:pos x="0" y="18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26" y="18"/>
                  </a:lnTo>
                  <a:lnTo>
                    <a:pt x="26" y="0"/>
                  </a:lnTo>
                  <a:lnTo>
                    <a:pt x="14" y="1"/>
                  </a:lnTo>
                  <a:lnTo>
                    <a:pt x="14" y="10"/>
                  </a:lnTo>
                  <a:lnTo>
                    <a:pt x="2" y="1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AF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3" name="Freeform 385"/>
            <p:cNvSpPr>
              <a:spLocks/>
            </p:cNvSpPr>
            <p:nvPr/>
          </p:nvSpPr>
          <p:spPr bwMode="auto">
            <a:xfrm>
              <a:off x="2884" y="2644"/>
              <a:ext cx="14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4" y="10"/>
                </a:cxn>
                <a:cxn ang="0">
                  <a:pos x="14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10"/>
                </a:cxn>
              </a:cxnLst>
              <a:rect l="0" t="0" r="r" b="b"/>
              <a:pathLst>
                <a:path w="14" h="10">
                  <a:moveTo>
                    <a:pt x="2" y="10"/>
                  </a:moveTo>
                  <a:lnTo>
                    <a:pt x="14" y="10"/>
                  </a:lnTo>
                  <a:lnTo>
                    <a:pt x="14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4" name="Freeform 386"/>
            <p:cNvSpPr>
              <a:spLocks/>
            </p:cNvSpPr>
            <p:nvPr/>
          </p:nvSpPr>
          <p:spPr bwMode="auto">
            <a:xfrm>
              <a:off x="2884" y="2644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5" name="Freeform 387"/>
            <p:cNvSpPr>
              <a:spLocks/>
            </p:cNvSpPr>
            <p:nvPr/>
          </p:nvSpPr>
          <p:spPr bwMode="auto">
            <a:xfrm>
              <a:off x="2872" y="2633"/>
              <a:ext cx="230" cy="171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0"/>
                </a:cxn>
                <a:cxn ang="0">
                  <a:pos x="0" y="171"/>
                </a:cxn>
                <a:cxn ang="0">
                  <a:pos x="4" y="171"/>
                </a:cxn>
                <a:cxn ang="0">
                  <a:pos x="4" y="2"/>
                </a:cxn>
                <a:cxn ang="0">
                  <a:pos x="230" y="2"/>
                </a:cxn>
                <a:cxn ang="0">
                  <a:pos x="230" y="0"/>
                </a:cxn>
              </a:cxnLst>
              <a:rect l="0" t="0" r="r" b="b"/>
              <a:pathLst>
                <a:path w="230" h="171">
                  <a:moveTo>
                    <a:pt x="230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" y="171"/>
                  </a:lnTo>
                  <a:lnTo>
                    <a:pt x="4" y="2"/>
                  </a:lnTo>
                  <a:lnTo>
                    <a:pt x="230" y="2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6" name="Freeform 388"/>
            <p:cNvSpPr>
              <a:spLocks/>
            </p:cNvSpPr>
            <p:nvPr/>
          </p:nvSpPr>
          <p:spPr bwMode="auto">
            <a:xfrm>
              <a:off x="2876" y="2635"/>
              <a:ext cx="226" cy="169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0" y="0"/>
                </a:cxn>
                <a:cxn ang="0">
                  <a:pos x="0" y="169"/>
                </a:cxn>
                <a:cxn ang="0">
                  <a:pos x="5" y="169"/>
                </a:cxn>
                <a:cxn ang="0">
                  <a:pos x="5" y="4"/>
                </a:cxn>
                <a:cxn ang="0">
                  <a:pos x="226" y="4"/>
                </a:cxn>
                <a:cxn ang="0">
                  <a:pos x="226" y="0"/>
                </a:cxn>
              </a:cxnLst>
              <a:rect l="0" t="0" r="r" b="b"/>
              <a:pathLst>
                <a:path w="226" h="169">
                  <a:moveTo>
                    <a:pt x="226" y="0"/>
                  </a:moveTo>
                  <a:lnTo>
                    <a:pt x="0" y="0"/>
                  </a:lnTo>
                  <a:lnTo>
                    <a:pt x="0" y="169"/>
                  </a:lnTo>
                  <a:lnTo>
                    <a:pt x="5" y="169"/>
                  </a:lnTo>
                  <a:lnTo>
                    <a:pt x="5" y="4"/>
                  </a:lnTo>
                  <a:lnTo>
                    <a:pt x="226" y="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7" name="Freeform 389"/>
            <p:cNvSpPr>
              <a:spLocks/>
            </p:cNvSpPr>
            <p:nvPr/>
          </p:nvSpPr>
          <p:spPr bwMode="auto">
            <a:xfrm>
              <a:off x="2881" y="2639"/>
              <a:ext cx="221" cy="165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0" y="0"/>
                </a:cxn>
                <a:cxn ang="0">
                  <a:pos x="0" y="165"/>
                </a:cxn>
                <a:cxn ang="0">
                  <a:pos x="5" y="165"/>
                </a:cxn>
                <a:cxn ang="0">
                  <a:pos x="5" y="4"/>
                </a:cxn>
                <a:cxn ang="0">
                  <a:pos x="221" y="4"/>
                </a:cxn>
                <a:cxn ang="0">
                  <a:pos x="221" y="0"/>
                </a:cxn>
              </a:cxnLst>
              <a:rect l="0" t="0" r="r" b="b"/>
              <a:pathLst>
                <a:path w="221" h="165">
                  <a:moveTo>
                    <a:pt x="221" y="0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5" y="165"/>
                  </a:lnTo>
                  <a:lnTo>
                    <a:pt x="5" y="4"/>
                  </a:lnTo>
                  <a:lnTo>
                    <a:pt x="221" y="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8" name="Freeform 390"/>
            <p:cNvSpPr>
              <a:spLocks/>
            </p:cNvSpPr>
            <p:nvPr/>
          </p:nvSpPr>
          <p:spPr bwMode="auto">
            <a:xfrm>
              <a:off x="2886" y="2643"/>
              <a:ext cx="216" cy="161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5" y="161"/>
                </a:cxn>
                <a:cxn ang="0">
                  <a:pos x="5" y="4"/>
                </a:cxn>
                <a:cxn ang="0">
                  <a:pos x="216" y="4"/>
                </a:cxn>
                <a:cxn ang="0">
                  <a:pos x="216" y="0"/>
                </a:cxn>
              </a:cxnLst>
              <a:rect l="0" t="0" r="r" b="b"/>
              <a:pathLst>
                <a:path w="216" h="161">
                  <a:moveTo>
                    <a:pt x="21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5" y="161"/>
                  </a:lnTo>
                  <a:lnTo>
                    <a:pt x="5" y="4"/>
                  </a:lnTo>
                  <a:lnTo>
                    <a:pt x="216" y="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9" name="Freeform 391"/>
            <p:cNvSpPr>
              <a:spLocks/>
            </p:cNvSpPr>
            <p:nvPr/>
          </p:nvSpPr>
          <p:spPr bwMode="auto">
            <a:xfrm>
              <a:off x="2891" y="2647"/>
              <a:ext cx="211" cy="157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0" y="0"/>
                </a:cxn>
                <a:cxn ang="0">
                  <a:pos x="0" y="157"/>
                </a:cxn>
                <a:cxn ang="0">
                  <a:pos x="5" y="157"/>
                </a:cxn>
                <a:cxn ang="0">
                  <a:pos x="5" y="3"/>
                </a:cxn>
                <a:cxn ang="0">
                  <a:pos x="211" y="3"/>
                </a:cxn>
                <a:cxn ang="0">
                  <a:pos x="211" y="0"/>
                </a:cxn>
              </a:cxnLst>
              <a:rect l="0" t="0" r="r" b="b"/>
              <a:pathLst>
                <a:path w="211" h="157">
                  <a:moveTo>
                    <a:pt x="211" y="0"/>
                  </a:moveTo>
                  <a:lnTo>
                    <a:pt x="0" y="0"/>
                  </a:lnTo>
                  <a:lnTo>
                    <a:pt x="0" y="157"/>
                  </a:lnTo>
                  <a:lnTo>
                    <a:pt x="5" y="157"/>
                  </a:lnTo>
                  <a:lnTo>
                    <a:pt x="5" y="3"/>
                  </a:lnTo>
                  <a:lnTo>
                    <a:pt x="211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0" name="Freeform 392"/>
            <p:cNvSpPr>
              <a:spLocks/>
            </p:cNvSpPr>
            <p:nvPr/>
          </p:nvSpPr>
          <p:spPr bwMode="auto">
            <a:xfrm>
              <a:off x="2896" y="2650"/>
              <a:ext cx="206" cy="15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0" y="154"/>
                </a:cxn>
                <a:cxn ang="0">
                  <a:pos x="5" y="154"/>
                </a:cxn>
                <a:cxn ang="0">
                  <a:pos x="5" y="4"/>
                </a:cxn>
                <a:cxn ang="0">
                  <a:pos x="206" y="4"/>
                </a:cxn>
                <a:cxn ang="0">
                  <a:pos x="206" y="0"/>
                </a:cxn>
              </a:cxnLst>
              <a:rect l="0" t="0" r="r" b="b"/>
              <a:pathLst>
                <a:path w="206" h="154">
                  <a:moveTo>
                    <a:pt x="206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5" y="154"/>
                  </a:lnTo>
                  <a:lnTo>
                    <a:pt x="5" y="4"/>
                  </a:lnTo>
                  <a:lnTo>
                    <a:pt x="206" y="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1" name="Freeform 393"/>
            <p:cNvSpPr>
              <a:spLocks/>
            </p:cNvSpPr>
            <p:nvPr/>
          </p:nvSpPr>
          <p:spPr bwMode="auto">
            <a:xfrm>
              <a:off x="2901" y="2654"/>
              <a:ext cx="201" cy="150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0" y="0"/>
                </a:cxn>
                <a:cxn ang="0">
                  <a:pos x="0" y="150"/>
                </a:cxn>
                <a:cxn ang="0">
                  <a:pos x="5" y="150"/>
                </a:cxn>
                <a:cxn ang="0">
                  <a:pos x="5" y="4"/>
                </a:cxn>
                <a:cxn ang="0">
                  <a:pos x="201" y="4"/>
                </a:cxn>
                <a:cxn ang="0">
                  <a:pos x="201" y="0"/>
                </a:cxn>
              </a:cxnLst>
              <a:rect l="0" t="0" r="r" b="b"/>
              <a:pathLst>
                <a:path w="201" h="150">
                  <a:moveTo>
                    <a:pt x="201" y="0"/>
                  </a:moveTo>
                  <a:lnTo>
                    <a:pt x="0" y="0"/>
                  </a:lnTo>
                  <a:lnTo>
                    <a:pt x="0" y="150"/>
                  </a:lnTo>
                  <a:lnTo>
                    <a:pt x="5" y="150"/>
                  </a:lnTo>
                  <a:lnTo>
                    <a:pt x="5" y="4"/>
                  </a:lnTo>
                  <a:lnTo>
                    <a:pt x="201" y="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2" name="Freeform 394"/>
            <p:cNvSpPr>
              <a:spLocks/>
            </p:cNvSpPr>
            <p:nvPr/>
          </p:nvSpPr>
          <p:spPr bwMode="auto">
            <a:xfrm>
              <a:off x="2906" y="2658"/>
              <a:ext cx="196" cy="146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0" y="0"/>
                </a:cxn>
                <a:cxn ang="0">
                  <a:pos x="0" y="146"/>
                </a:cxn>
                <a:cxn ang="0">
                  <a:pos x="5" y="146"/>
                </a:cxn>
                <a:cxn ang="0">
                  <a:pos x="5" y="4"/>
                </a:cxn>
                <a:cxn ang="0">
                  <a:pos x="196" y="4"/>
                </a:cxn>
                <a:cxn ang="0">
                  <a:pos x="196" y="0"/>
                </a:cxn>
              </a:cxnLst>
              <a:rect l="0" t="0" r="r" b="b"/>
              <a:pathLst>
                <a:path w="196" h="146">
                  <a:moveTo>
                    <a:pt x="196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" y="146"/>
                  </a:lnTo>
                  <a:lnTo>
                    <a:pt x="5" y="4"/>
                  </a:lnTo>
                  <a:lnTo>
                    <a:pt x="196" y="4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3" name="Freeform 395"/>
            <p:cNvSpPr>
              <a:spLocks/>
            </p:cNvSpPr>
            <p:nvPr/>
          </p:nvSpPr>
          <p:spPr bwMode="auto">
            <a:xfrm>
              <a:off x="2911" y="2662"/>
              <a:ext cx="191" cy="142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0" y="0"/>
                </a:cxn>
                <a:cxn ang="0">
                  <a:pos x="0" y="142"/>
                </a:cxn>
                <a:cxn ang="0">
                  <a:pos x="5" y="142"/>
                </a:cxn>
                <a:cxn ang="0">
                  <a:pos x="5" y="4"/>
                </a:cxn>
                <a:cxn ang="0">
                  <a:pos x="191" y="4"/>
                </a:cxn>
                <a:cxn ang="0">
                  <a:pos x="191" y="0"/>
                </a:cxn>
              </a:cxnLst>
              <a:rect l="0" t="0" r="r" b="b"/>
              <a:pathLst>
                <a:path w="191" h="142">
                  <a:moveTo>
                    <a:pt x="191" y="0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5" y="142"/>
                  </a:lnTo>
                  <a:lnTo>
                    <a:pt x="5" y="4"/>
                  </a:lnTo>
                  <a:lnTo>
                    <a:pt x="191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4" name="Freeform 396"/>
            <p:cNvSpPr>
              <a:spLocks/>
            </p:cNvSpPr>
            <p:nvPr/>
          </p:nvSpPr>
          <p:spPr bwMode="auto">
            <a:xfrm>
              <a:off x="2916" y="2666"/>
              <a:ext cx="186" cy="138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5" y="138"/>
                </a:cxn>
                <a:cxn ang="0">
                  <a:pos x="5" y="3"/>
                </a:cxn>
                <a:cxn ang="0">
                  <a:pos x="186" y="3"/>
                </a:cxn>
                <a:cxn ang="0">
                  <a:pos x="186" y="0"/>
                </a:cxn>
              </a:cxnLst>
              <a:rect l="0" t="0" r="r" b="b"/>
              <a:pathLst>
                <a:path w="186" h="138">
                  <a:moveTo>
                    <a:pt x="186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5" y="138"/>
                  </a:lnTo>
                  <a:lnTo>
                    <a:pt x="5" y="3"/>
                  </a:lnTo>
                  <a:lnTo>
                    <a:pt x="186" y="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5" name="Freeform 397"/>
            <p:cNvSpPr>
              <a:spLocks/>
            </p:cNvSpPr>
            <p:nvPr/>
          </p:nvSpPr>
          <p:spPr bwMode="auto">
            <a:xfrm>
              <a:off x="2921" y="2669"/>
              <a:ext cx="181" cy="135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7" y="135"/>
                </a:cxn>
                <a:cxn ang="0">
                  <a:pos x="7" y="4"/>
                </a:cxn>
                <a:cxn ang="0">
                  <a:pos x="181" y="4"/>
                </a:cxn>
                <a:cxn ang="0">
                  <a:pos x="181" y="0"/>
                </a:cxn>
              </a:cxnLst>
              <a:rect l="0" t="0" r="r" b="b"/>
              <a:pathLst>
                <a:path w="181" h="135">
                  <a:moveTo>
                    <a:pt x="181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7" y="135"/>
                  </a:lnTo>
                  <a:lnTo>
                    <a:pt x="7" y="4"/>
                  </a:lnTo>
                  <a:lnTo>
                    <a:pt x="181" y="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6" name="Freeform 398"/>
            <p:cNvSpPr>
              <a:spLocks/>
            </p:cNvSpPr>
            <p:nvPr/>
          </p:nvSpPr>
          <p:spPr bwMode="auto">
            <a:xfrm>
              <a:off x="2928" y="2673"/>
              <a:ext cx="174" cy="131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0" y="0"/>
                </a:cxn>
                <a:cxn ang="0">
                  <a:pos x="0" y="131"/>
                </a:cxn>
                <a:cxn ang="0">
                  <a:pos x="5" y="131"/>
                </a:cxn>
                <a:cxn ang="0">
                  <a:pos x="5" y="4"/>
                </a:cxn>
                <a:cxn ang="0">
                  <a:pos x="174" y="4"/>
                </a:cxn>
                <a:cxn ang="0">
                  <a:pos x="174" y="0"/>
                </a:cxn>
              </a:cxnLst>
              <a:rect l="0" t="0" r="r" b="b"/>
              <a:pathLst>
                <a:path w="174" h="131">
                  <a:moveTo>
                    <a:pt x="174" y="0"/>
                  </a:moveTo>
                  <a:lnTo>
                    <a:pt x="0" y="0"/>
                  </a:lnTo>
                  <a:lnTo>
                    <a:pt x="0" y="131"/>
                  </a:lnTo>
                  <a:lnTo>
                    <a:pt x="5" y="131"/>
                  </a:lnTo>
                  <a:lnTo>
                    <a:pt x="5" y="4"/>
                  </a:lnTo>
                  <a:lnTo>
                    <a:pt x="174" y="4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7" name="Freeform 399"/>
            <p:cNvSpPr>
              <a:spLocks/>
            </p:cNvSpPr>
            <p:nvPr/>
          </p:nvSpPr>
          <p:spPr bwMode="auto">
            <a:xfrm>
              <a:off x="2933" y="2677"/>
              <a:ext cx="169" cy="12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0" y="127"/>
                </a:cxn>
                <a:cxn ang="0">
                  <a:pos x="6" y="127"/>
                </a:cxn>
                <a:cxn ang="0">
                  <a:pos x="6" y="5"/>
                </a:cxn>
                <a:cxn ang="0">
                  <a:pos x="169" y="5"/>
                </a:cxn>
                <a:cxn ang="0">
                  <a:pos x="169" y="0"/>
                </a:cxn>
              </a:cxnLst>
              <a:rect l="0" t="0" r="r" b="b"/>
              <a:pathLst>
                <a:path w="169" h="127">
                  <a:moveTo>
                    <a:pt x="169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6" y="127"/>
                  </a:lnTo>
                  <a:lnTo>
                    <a:pt x="6" y="5"/>
                  </a:lnTo>
                  <a:lnTo>
                    <a:pt x="169" y="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8" name="Freeform 400"/>
            <p:cNvSpPr>
              <a:spLocks/>
            </p:cNvSpPr>
            <p:nvPr/>
          </p:nvSpPr>
          <p:spPr bwMode="auto">
            <a:xfrm>
              <a:off x="2939" y="2682"/>
              <a:ext cx="163" cy="122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5" y="4"/>
                </a:cxn>
                <a:cxn ang="0">
                  <a:pos x="163" y="4"/>
                </a:cxn>
                <a:cxn ang="0">
                  <a:pos x="163" y="0"/>
                </a:cxn>
              </a:cxnLst>
              <a:rect l="0" t="0" r="r" b="b"/>
              <a:pathLst>
                <a:path w="163" h="122">
                  <a:moveTo>
                    <a:pt x="163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5" y="4"/>
                  </a:lnTo>
                  <a:lnTo>
                    <a:pt x="163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9" name="Freeform 401"/>
            <p:cNvSpPr>
              <a:spLocks/>
            </p:cNvSpPr>
            <p:nvPr/>
          </p:nvSpPr>
          <p:spPr bwMode="auto">
            <a:xfrm>
              <a:off x="2944" y="2686"/>
              <a:ext cx="158" cy="11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0"/>
                </a:cxn>
                <a:cxn ang="0">
                  <a:pos x="0" y="118"/>
                </a:cxn>
                <a:cxn ang="0">
                  <a:pos x="6" y="118"/>
                </a:cxn>
                <a:cxn ang="0">
                  <a:pos x="6" y="5"/>
                </a:cxn>
                <a:cxn ang="0">
                  <a:pos x="158" y="5"/>
                </a:cxn>
                <a:cxn ang="0">
                  <a:pos x="158" y="0"/>
                </a:cxn>
              </a:cxnLst>
              <a:rect l="0" t="0" r="r" b="b"/>
              <a:pathLst>
                <a:path w="158" h="118">
                  <a:moveTo>
                    <a:pt x="158" y="0"/>
                  </a:moveTo>
                  <a:lnTo>
                    <a:pt x="0" y="0"/>
                  </a:lnTo>
                  <a:lnTo>
                    <a:pt x="0" y="118"/>
                  </a:lnTo>
                  <a:lnTo>
                    <a:pt x="6" y="118"/>
                  </a:lnTo>
                  <a:lnTo>
                    <a:pt x="6" y="5"/>
                  </a:lnTo>
                  <a:lnTo>
                    <a:pt x="158" y="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70" name="Freeform 402"/>
            <p:cNvSpPr>
              <a:spLocks/>
            </p:cNvSpPr>
            <p:nvPr/>
          </p:nvSpPr>
          <p:spPr bwMode="auto">
            <a:xfrm>
              <a:off x="2950" y="2691"/>
              <a:ext cx="152" cy="113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0"/>
                </a:cxn>
                <a:cxn ang="0">
                  <a:pos x="0" y="113"/>
                </a:cxn>
                <a:cxn ang="0">
                  <a:pos x="7" y="113"/>
                </a:cxn>
                <a:cxn ang="0">
                  <a:pos x="7" y="5"/>
                </a:cxn>
                <a:cxn ang="0">
                  <a:pos x="152" y="5"/>
                </a:cxn>
                <a:cxn ang="0">
                  <a:pos x="152" y="0"/>
                </a:cxn>
              </a:cxnLst>
              <a:rect l="0" t="0" r="r" b="b"/>
              <a:pathLst>
                <a:path w="152" h="113">
                  <a:moveTo>
                    <a:pt x="152" y="0"/>
                  </a:moveTo>
                  <a:lnTo>
                    <a:pt x="0" y="0"/>
                  </a:lnTo>
                  <a:lnTo>
                    <a:pt x="0" y="113"/>
                  </a:lnTo>
                  <a:lnTo>
                    <a:pt x="7" y="113"/>
                  </a:lnTo>
                  <a:lnTo>
                    <a:pt x="7" y="5"/>
                  </a:lnTo>
                  <a:lnTo>
                    <a:pt x="152" y="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1C1C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71" name="Freeform 403"/>
            <p:cNvSpPr>
              <a:spLocks/>
            </p:cNvSpPr>
            <p:nvPr/>
          </p:nvSpPr>
          <p:spPr bwMode="auto">
            <a:xfrm>
              <a:off x="2957" y="2696"/>
              <a:ext cx="145" cy="108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7" y="108"/>
                </a:cxn>
                <a:cxn ang="0">
                  <a:pos x="7" y="5"/>
                </a:cxn>
                <a:cxn ang="0">
                  <a:pos x="145" y="5"/>
                </a:cxn>
                <a:cxn ang="0">
                  <a:pos x="145" y="0"/>
                </a:cxn>
              </a:cxnLst>
              <a:rect l="0" t="0" r="r" b="b"/>
              <a:pathLst>
                <a:path w="145" h="108">
                  <a:moveTo>
                    <a:pt x="145" y="0"/>
                  </a:moveTo>
                  <a:lnTo>
                    <a:pt x="0" y="0"/>
                  </a:lnTo>
                  <a:lnTo>
                    <a:pt x="0" y="108"/>
                  </a:lnTo>
                  <a:lnTo>
                    <a:pt x="7" y="108"/>
                  </a:lnTo>
                  <a:lnTo>
                    <a:pt x="7" y="5"/>
                  </a:lnTo>
                  <a:lnTo>
                    <a:pt x="145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772" name="Freeform 404"/>
          <p:cNvSpPr>
            <a:spLocks/>
          </p:cNvSpPr>
          <p:nvPr/>
        </p:nvSpPr>
        <p:spPr bwMode="auto">
          <a:xfrm>
            <a:off x="4705350" y="4287838"/>
            <a:ext cx="219075" cy="163512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0" y="0"/>
              </a:cxn>
              <a:cxn ang="0">
                <a:pos x="0" y="103"/>
              </a:cxn>
              <a:cxn ang="0">
                <a:pos x="7" y="103"/>
              </a:cxn>
              <a:cxn ang="0">
                <a:pos x="7" y="5"/>
              </a:cxn>
              <a:cxn ang="0">
                <a:pos x="138" y="5"/>
              </a:cxn>
              <a:cxn ang="0">
                <a:pos x="138" y="0"/>
              </a:cxn>
            </a:cxnLst>
            <a:rect l="0" t="0" r="r" b="b"/>
            <a:pathLst>
              <a:path w="138" h="103">
                <a:moveTo>
                  <a:pt x="138" y="0"/>
                </a:moveTo>
                <a:lnTo>
                  <a:pt x="0" y="0"/>
                </a:lnTo>
                <a:lnTo>
                  <a:pt x="0" y="103"/>
                </a:lnTo>
                <a:lnTo>
                  <a:pt x="7" y="103"/>
                </a:lnTo>
                <a:lnTo>
                  <a:pt x="7" y="5"/>
                </a:lnTo>
                <a:lnTo>
                  <a:pt x="138" y="5"/>
                </a:lnTo>
                <a:lnTo>
                  <a:pt x="138" y="0"/>
                </a:lnTo>
                <a:close/>
              </a:path>
            </a:pathLst>
          </a:custGeom>
          <a:solidFill>
            <a:srgbClr val="C6C6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3" name="Freeform 405"/>
          <p:cNvSpPr>
            <a:spLocks/>
          </p:cNvSpPr>
          <p:nvPr/>
        </p:nvSpPr>
        <p:spPr bwMode="auto">
          <a:xfrm>
            <a:off x="4716463" y="4295775"/>
            <a:ext cx="207962" cy="155575"/>
          </a:xfrm>
          <a:custGeom>
            <a:avLst/>
            <a:gdLst/>
            <a:ahLst/>
            <a:cxnLst>
              <a:cxn ang="0">
                <a:pos x="131" y="0"/>
              </a:cxn>
              <a:cxn ang="0">
                <a:pos x="0" y="0"/>
              </a:cxn>
              <a:cxn ang="0">
                <a:pos x="0" y="98"/>
              </a:cxn>
              <a:cxn ang="0">
                <a:pos x="7" y="98"/>
              </a:cxn>
              <a:cxn ang="0">
                <a:pos x="7" y="5"/>
              </a:cxn>
              <a:cxn ang="0">
                <a:pos x="131" y="5"/>
              </a:cxn>
              <a:cxn ang="0">
                <a:pos x="131" y="0"/>
              </a:cxn>
            </a:cxnLst>
            <a:rect l="0" t="0" r="r" b="b"/>
            <a:pathLst>
              <a:path w="131" h="98">
                <a:moveTo>
                  <a:pt x="131" y="0"/>
                </a:moveTo>
                <a:lnTo>
                  <a:pt x="0" y="0"/>
                </a:lnTo>
                <a:lnTo>
                  <a:pt x="0" y="98"/>
                </a:lnTo>
                <a:lnTo>
                  <a:pt x="7" y="98"/>
                </a:lnTo>
                <a:lnTo>
                  <a:pt x="7" y="5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4" name="Freeform 406"/>
          <p:cNvSpPr>
            <a:spLocks/>
          </p:cNvSpPr>
          <p:nvPr/>
        </p:nvSpPr>
        <p:spPr bwMode="auto">
          <a:xfrm>
            <a:off x="4727575" y="4303713"/>
            <a:ext cx="196850" cy="14763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0" y="0"/>
              </a:cxn>
              <a:cxn ang="0">
                <a:pos x="0" y="93"/>
              </a:cxn>
              <a:cxn ang="0">
                <a:pos x="8" y="93"/>
              </a:cxn>
              <a:cxn ang="0">
                <a:pos x="8" y="7"/>
              </a:cxn>
              <a:cxn ang="0">
                <a:pos x="124" y="7"/>
              </a:cxn>
              <a:cxn ang="0">
                <a:pos x="124" y="0"/>
              </a:cxn>
            </a:cxnLst>
            <a:rect l="0" t="0" r="r" b="b"/>
            <a:pathLst>
              <a:path w="124" h="93">
                <a:moveTo>
                  <a:pt x="124" y="0"/>
                </a:moveTo>
                <a:lnTo>
                  <a:pt x="0" y="0"/>
                </a:lnTo>
                <a:lnTo>
                  <a:pt x="0" y="93"/>
                </a:lnTo>
                <a:lnTo>
                  <a:pt x="8" y="93"/>
                </a:lnTo>
                <a:lnTo>
                  <a:pt x="8" y="7"/>
                </a:lnTo>
                <a:lnTo>
                  <a:pt x="124" y="7"/>
                </a:lnTo>
                <a:lnTo>
                  <a:pt x="124" y="0"/>
                </a:lnTo>
                <a:close/>
              </a:path>
            </a:pathLst>
          </a:custGeom>
          <a:solidFill>
            <a:srgbClr val="CBCBC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5" name="Freeform 407"/>
          <p:cNvSpPr>
            <a:spLocks/>
          </p:cNvSpPr>
          <p:nvPr/>
        </p:nvSpPr>
        <p:spPr bwMode="auto">
          <a:xfrm>
            <a:off x="4740275" y="4314825"/>
            <a:ext cx="184150" cy="136525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0" y="0"/>
              </a:cxn>
              <a:cxn ang="0">
                <a:pos x="0" y="86"/>
              </a:cxn>
              <a:cxn ang="0">
                <a:pos x="9" y="84"/>
              </a:cxn>
              <a:cxn ang="0">
                <a:pos x="9" y="6"/>
              </a:cxn>
              <a:cxn ang="0">
                <a:pos x="115" y="6"/>
              </a:cxn>
              <a:cxn ang="0">
                <a:pos x="116" y="0"/>
              </a:cxn>
            </a:cxnLst>
            <a:rect l="0" t="0" r="r" b="b"/>
            <a:pathLst>
              <a:path w="116" h="86">
                <a:moveTo>
                  <a:pt x="116" y="0"/>
                </a:moveTo>
                <a:lnTo>
                  <a:pt x="0" y="0"/>
                </a:lnTo>
                <a:lnTo>
                  <a:pt x="0" y="86"/>
                </a:lnTo>
                <a:lnTo>
                  <a:pt x="9" y="84"/>
                </a:lnTo>
                <a:lnTo>
                  <a:pt x="9" y="6"/>
                </a:lnTo>
                <a:lnTo>
                  <a:pt x="115" y="6"/>
                </a:lnTo>
                <a:lnTo>
                  <a:pt x="116" y="0"/>
                </a:lnTo>
                <a:close/>
              </a:path>
            </a:pathLst>
          </a:custGeom>
          <a:solidFill>
            <a:srgbClr val="CDCDC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6" name="Freeform 408"/>
          <p:cNvSpPr>
            <a:spLocks/>
          </p:cNvSpPr>
          <p:nvPr/>
        </p:nvSpPr>
        <p:spPr bwMode="auto">
          <a:xfrm>
            <a:off x="4754563" y="4324350"/>
            <a:ext cx="168275" cy="12382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0" y="0"/>
              </a:cxn>
              <a:cxn ang="0">
                <a:pos x="0" y="78"/>
              </a:cxn>
              <a:cxn ang="0">
                <a:pos x="7" y="78"/>
              </a:cxn>
              <a:cxn ang="0">
                <a:pos x="7" y="6"/>
              </a:cxn>
              <a:cxn ang="0">
                <a:pos x="106" y="6"/>
              </a:cxn>
              <a:cxn ang="0">
                <a:pos x="106" y="0"/>
              </a:cxn>
            </a:cxnLst>
            <a:rect l="0" t="0" r="r" b="b"/>
            <a:pathLst>
              <a:path w="106" h="78">
                <a:moveTo>
                  <a:pt x="106" y="0"/>
                </a:moveTo>
                <a:lnTo>
                  <a:pt x="0" y="0"/>
                </a:lnTo>
                <a:lnTo>
                  <a:pt x="0" y="78"/>
                </a:lnTo>
                <a:lnTo>
                  <a:pt x="7" y="78"/>
                </a:lnTo>
                <a:lnTo>
                  <a:pt x="7" y="6"/>
                </a:lnTo>
                <a:lnTo>
                  <a:pt x="106" y="6"/>
                </a:lnTo>
                <a:lnTo>
                  <a:pt x="106" y="0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7" name="Freeform 409"/>
          <p:cNvSpPr>
            <a:spLocks/>
          </p:cNvSpPr>
          <p:nvPr/>
        </p:nvSpPr>
        <p:spPr bwMode="auto">
          <a:xfrm>
            <a:off x="4765675" y="4333875"/>
            <a:ext cx="158750" cy="117475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0" y="0"/>
              </a:cxn>
              <a:cxn ang="0">
                <a:pos x="0" y="72"/>
              </a:cxn>
              <a:cxn ang="0">
                <a:pos x="9" y="74"/>
              </a:cxn>
              <a:cxn ang="0">
                <a:pos x="9" y="7"/>
              </a:cxn>
              <a:cxn ang="0">
                <a:pos x="100" y="7"/>
              </a:cxn>
              <a:cxn ang="0">
                <a:pos x="99" y="0"/>
              </a:cxn>
            </a:cxnLst>
            <a:rect l="0" t="0" r="r" b="b"/>
            <a:pathLst>
              <a:path w="100" h="74">
                <a:moveTo>
                  <a:pt x="99" y="0"/>
                </a:moveTo>
                <a:lnTo>
                  <a:pt x="0" y="0"/>
                </a:lnTo>
                <a:lnTo>
                  <a:pt x="0" y="72"/>
                </a:lnTo>
                <a:lnTo>
                  <a:pt x="9" y="74"/>
                </a:lnTo>
                <a:lnTo>
                  <a:pt x="9" y="7"/>
                </a:lnTo>
                <a:lnTo>
                  <a:pt x="100" y="7"/>
                </a:lnTo>
                <a:lnTo>
                  <a:pt x="99" y="0"/>
                </a:lnTo>
                <a:close/>
              </a:path>
            </a:pathLst>
          </a:custGeom>
          <a:solidFill>
            <a:srgbClr val="D2D2D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8" name="Freeform 410"/>
          <p:cNvSpPr>
            <a:spLocks/>
          </p:cNvSpPr>
          <p:nvPr/>
        </p:nvSpPr>
        <p:spPr bwMode="auto">
          <a:xfrm>
            <a:off x="4779963" y="4344988"/>
            <a:ext cx="144462" cy="10636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0" y="0"/>
              </a:cxn>
              <a:cxn ang="0">
                <a:pos x="0" y="67"/>
              </a:cxn>
              <a:cxn ang="0">
                <a:pos x="10" y="65"/>
              </a:cxn>
              <a:cxn ang="0">
                <a:pos x="10" y="6"/>
              </a:cxn>
              <a:cxn ang="0">
                <a:pos x="90" y="6"/>
              </a:cxn>
              <a:cxn ang="0">
                <a:pos x="91" y="0"/>
              </a:cxn>
            </a:cxnLst>
            <a:rect l="0" t="0" r="r" b="b"/>
            <a:pathLst>
              <a:path w="91" h="67">
                <a:moveTo>
                  <a:pt x="91" y="0"/>
                </a:moveTo>
                <a:lnTo>
                  <a:pt x="0" y="0"/>
                </a:lnTo>
                <a:lnTo>
                  <a:pt x="0" y="67"/>
                </a:lnTo>
                <a:lnTo>
                  <a:pt x="10" y="65"/>
                </a:lnTo>
                <a:lnTo>
                  <a:pt x="10" y="6"/>
                </a:lnTo>
                <a:lnTo>
                  <a:pt x="90" y="6"/>
                </a:lnTo>
                <a:lnTo>
                  <a:pt x="91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9" name="Freeform 411"/>
          <p:cNvSpPr>
            <a:spLocks/>
          </p:cNvSpPr>
          <p:nvPr/>
        </p:nvSpPr>
        <p:spPr bwMode="auto">
          <a:xfrm>
            <a:off x="4795838" y="4354513"/>
            <a:ext cx="128587" cy="96837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0"/>
              </a:cxn>
              <a:cxn ang="0">
                <a:pos x="0" y="59"/>
              </a:cxn>
              <a:cxn ang="0">
                <a:pos x="10" y="61"/>
              </a:cxn>
              <a:cxn ang="0">
                <a:pos x="10" y="7"/>
              </a:cxn>
              <a:cxn ang="0">
                <a:pos x="81" y="7"/>
              </a:cxn>
              <a:cxn ang="0">
                <a:pos x="80" y="0"/>
              </a:cxn>
            </a:cxnLst>
            <a:rect l="0" t="0" r="r" b="b"/>
            <a:pathLst>
              <a:path w="81" h="61">
                <a:moveTo>
                  <a:pt x="80" y="0"/>
                </a:moveTo>
                <a:lnTo>
                  <a:pt x="0" y="0"/>
                </a:lnTo>
                <a:lnTo>
                  <a:pt x="0" y="59"/>
                </a:lnTo>
                <a:lnTo>
                  <a:pt x="10" y="61"/>
                </a:lnTo>
                <a:lnTo>
                  <a:pt x="10" y="7"/>
                </a:lnTo>
                <a:lnTo>
                  <a:pt x="81" y="7"/>
                </a:lnTo>
                <a:lnTo>
                  <a:pt x="80" y="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0" name="Freeform 412"/>
          <p:cNvSpPr>
            <a:spLocks/>
          </p:cNvSpPr>
          <p:nvPr/>
        </p:nvSpPr>
        <p:spPr bwMode="auto">
          <a:xfrm>
            <a:off x="4811713" y="4365625"/>
            <a:ext cx="112712" cy="85725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0" y="0"/>
              </a:cxn>
              <a:cxn ang="0">
                <a:pos x="0" y="54"/>
              </a:cxn>
              <a:cxn ang="0">
                <a:pos x="11" y="52"/>
              </a:cxn>
              <a:cxn ang="0">
                <a:pos x="11" y="8"/>
              </a:cxn>
              <a:cxn ang="0">
                <a:pos x="70" y="8"/>
              </a:cxn>
              <a:cxn ang="0">
                <a:pos x="71" y="0"/>
              </a:cxn>
            </a:cxnLst>
            <a:rect l="0" t="0" r="r" b="b"/>
            <a:pathLst>
              <a:path w="71" h="54">
                <a:moveTo>
                  <a:pt x="71" y="0"/>
                </a:moveTo>
                <a:lnTo>
                  <a:pt x="0" y="0"/>
                </a:lnTo>
                <a:lnTo>
                  <a:pt x="0" y="54"/>
                </a:lnTo>
                <a:lnTo>
                  <a:pt x="11" y="52"/>
                </a:lnTo>
                <a:lnTo>
                  <a:pt x="11" y="8"/>
                </a:lnTo>
                <a:lnTo>
                  <a:pt x="70" y="8"/>
                </a:lnTo>
                <a:lnTo>
                  <a:pt x="71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1" name="Freeform 413"/>
          <p:cNvSpPr>
            <a:spLocks/>
          </p:cNvSpPr>
          <p:nvPr/>
        </p:nvSpPr>
        <p:spPr bwMode="auto">
          <a:xfrm>
            <a:off x="4829175" y="4378325"/>
            <a:ext cx="93663" cy="6985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0" y="0"/>
              </a:cxn>
              <a:cxn ang="0">
                <a:pos x="0" y="44"/>
              </a:cxn>
              <a:cxn ang="0">
                <a:pos x="10" y="44"/>
              </a:cxn>
              <a:cxn ang="0">
                <a:pos x="10" y="8"/>
              </a:cxn>
              <a:cxn ang="0">
                <a:pos x="59" y="8"/>
              </a:cxn>
              <a:cxn ang="0">
                <a:pos x="59" y="0"/>
              </a:cxn>
            </a:cxnLst>
            <a:rect l="0" t="0" r="r" b="b"/>
            <a:pathLst>
              <a:path w="59" h="44">
                <a:moveTo>
                  <a:pt x="59" y="0"/>
                </a:moveTo>
                <a:lnTo>
                  <a:pt x="0" y="0"/>
                </a:lnTo>
                <a:lnTo>
                  <a:pt x="0" y="44"/>
                </a:lnTo>
                <a:lnTo>
                  <a:pt x="10" y="44"/>
                </a:lnTo>
                <a:lnTo>
                  <a:pt x="10" y="8"/>
                </a:lnTo>
                <a:lnTo>
                  <a:pt x="59" y="8"/>
                </a:lnTo>
                <a:lnTo>
                  <a:pt x="59" y="0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2" name="Freeform 414"/>
          <p:cNvSpPr>
            <a:spLocks/>
          </p:cNvSpPr>
          <p:nvPr/>
        </p:nvSpPr>
        <p:spPr bwMode="auto">
          <a:xfrm>
            <a:off x="4845050" y="4391025"/>
            <a:ext cx="77788" cy="57150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0" y="0"/>
              </a:cxn>
              <a:cxn ang="0">
                <a:pos x="0" y="36"/>
              </a:cxn>
              <a:cxn ang="0">
                <a:pos x="11" y="36"/>
              </a:cxn>
              <a:cxn ang="0">
                <a:pos x="11" y="9"/>
              </a:cxn>
              <a:cxn ang="0">
                <a:pos x="49" y="9"/>
              </a:cxn>
              <a:cxn ang="0">
                <a:pos x="49" y="0"/>
              </a:cxn>
            </a:cxnLst>
            <a:rect l="0" t="0" r="r" b="b"/>
            <a:pathLst>
              <a:path w="49" h="36">
                <a:moveTo>
                  <a:pt x="49" y="0"/>
                </a:moveTo>
                <a:lnTo>
                  <a:pt x="0" y="0"/>
                </a:lnTo>
                <a:lnTo>
                  <a:pt x="0" y="36"/>
                </a:lnTo>
                <a:lnTo>
                  <a:pt x="11" y="36"/>
                </a:lnTo>
                <a:lnTo>
                  <a:pt x="11" y="9"/>
                </a:lnTo>
                <a:lnTo>
                  <a:pt x="49" y="9"/>
                </a:lnTo>
                <a:lnTo>
                  <a:pt x="49" y="0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3" name="Freeform 415"/>
          <p:cNvSpPr>
            <a:spLocks/>
          </p:cNvSpPr>
          <p:nvPr/>
        </p:nvSpPr>
        <p:spPr bwMode="auto">
          <a:xfrm>
            <a:off x="4862513" y="4405313"/>
            <a:ext cx="61912" cy="4603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0" y="0"/>
              </a:cxn>
              <a:cxn ang="0">
                <a:pos x="0" y="27"/>
              </a:cxn>
              <a:cxn ang="0">
                <a:pos x="13" y="29"/>
              </a:cxn>
              <a:cxn ang="0">
                <a:pos x="13" y="8"/>
              </a:cxn>
              <a:cxn ang="0">
                <a:pos x="39" y="8"/>
              </a:cxn>
              <a:cxn ang="0">
                <a:pos x="38" y="0"/>
              </a:cxn>
            </a:cxnLst>
            <a:rect l="0" t="0" r="r" b="b"/>
            <a:pathLst>
              <a:path w="39" h="29">
                <a:moveTo>
                  <a:pt x="38" y="0"/>
                </a:moveTo>
                <a:lnTo>
                  <a:pt x="0" y="0"/>
                </a:lnTo>
                <a:lnTo>
                  <a:pt x="0" y="27"/>
                </a:lnTo>
                <a:lnTo>
                  <a:pt x="13" y="29"/>
                </a:lnTo>
                <a:lnTo>
                  <a:pt x="13" y="8"/>
                </a:lnTo>
                <a:lnTo>
                  <a:pt x="39" y="8"/>
                </a:lnTo>
                <a:lnTo>
                  <a:pt x="38" y="0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4" name="Freeform 416"/>
          <p:cNvSpPr>
            <a:spLocks/>
          </p:cNvSpPr>
          <p:nvPr/>
        </p:nvSpPr>
        <p:spPr bwMode="auto">
          <a:xfrm>
            <a:off x="4883150" y="4418013"/>
            <a:ext cx="41275" cy="33337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0"/>
              </a:cxn>
              <a:cxn ang="0">
                <a:pos x="0" y="21"/>
              </a:cxn>
              <a:cxn ang="0">
                <a:pos x="12" y="19"/>
              </a:cxn>
              <a:cxn ang="0">
                <a:pos x="12" y="11"/>
              </a:cxn>
              <a:cxn ang="0">
                <a:pos x="25" y="11"/>
              </a:cxn>
              <a:cxn ang="0">
                <a:pos x="26" y="0"/>
              </a:cxn>
            </a:cxnLst>
            <a:rect l="0" t="0" r="r" b="b"/>
            <a:pathLst>
              <a:path w="26" h="21">
                <a:moveTo>
                  <a:pt x="26" y="0"/>
                </a:moveTo>
                <a:lnTo>
                  <a:pt x="0" y="0"/>
                </a:lnTo>
                <a:lnTo>
                  <a:pt x="0" y="21"/>
                </a:lnTo>
                <a:lnTo>
                  <a:pt x="12" y="19"/>
                </a:lnTo>
                <a:lnTo>
                  <a:pt x="12" y="11"/>
                </a:lnTo>
                <a:lnTo>
                  <a:pt x="25" y="11"/>
                </a:lnTo>
                <a:lnTo>
                  <a:pt x="26" y="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5" name="Freeform 417"/>
          <p:cNvSpPr>
            <a:spLocks/>
          </p:cNvSpPr>
          <p:nvPr/>
        </p:nvSpPr>
        <p:spPr bwMode="auto">
          <a:xfrm>
            <a:off x="4902200" y="4435475"/>
            <a:ext cx="22225" cy="158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0"/>
              </a:cxn>
              <a:cxn ang="0">
                <a:pos x="0" y="8"/>
              </a:cxn>
              <a:cxn ang="0">
                <a:pos x="14" y="10"/>
              </a:cxn>
              <a:cxn ang="0">
                <a:pos x="14" y="10"/>
              </a:cxn>
              <a:cxn ang="0">
                <a:pos x="14" y="10"/>
              </a:cxn>
              <a:cxn ang="0">
                <a:pos x="13" y="0"/>
              </a:cxn>
            </a:cxnLst>
            <a:rect l="0" t="0" r="r" b="b"/>
            <a:pathLst>
              <a:path w="14" h="10">
                <a:moveTo>
                  <a:pt x="13" y="0"/>
                </a:moveTo>
                <a:lnTo>
                  <a:pt x="0" y="0"/>
                </a:lnTo>
                <a:lnTo>
                  <a:pt x="0" y="8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3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6" name="Line 418"/>
          <p:cNvSpPr>
            <a:spLocks noChangeShapeType="1"/>
          </p:cNvSpPr>
          <p:nvPr/>
        </p:nvSpPr>
        <p:spPr bwMode="auto">
          <a:xfrm>
            <a:off x="4638675" y="4487863"/>
            <a:ext cx="1588" cy="206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7" name="Line 419"/>
          <p:cNvSpPr>
            <a:spLocks noChangeShapeType="1"/>
          </p:cNvSpPr>
          <p:nvPr/>
        </p:nvSpPr>
        <p:spPr bwMode="auto">
          <a:xfrm>
            <a:off x="4583113" y="4487863"/>
            <a:ext cx="1587" cy="206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8" name="Line 420"/>
          <p:cNvSpPr>
            <a:spLocks noChangeShapeType="1"/>
          </p:cNvSpPr>
          <p:nvPr/>
        </p:nvSpPr>
        <p:spPr bwMode="auto">
          <a:xfrm>
            <a:off x="4516438" y="4487863"/>
            <a:ext cx="45243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9" name="Rectangle 421"/>
          <p:cNvSpPr>
            <a:spLocks noChangeArrowheads="1"/>
          </p:cNvSpPr>
          <p:nvPr/>
        </p:nvSpPr>
        <p:spPr bwMode="auto">
          <a:xfrm>
            <a:off x="4860925" y="4589463"/>
            <a:ext cx="55563" cy="4762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90" name="Rectangle 422"/>
          <p:cNvSpPr>
            <a:spLocks noChangeArrowheads="1"/>
          </p:cNvSpPr>
          <p:nvPr/>
        </p:nvSpPr>
        <p:spPr bwMode="auto">
          <a:xfrm>
            <a:off x="4860925" y="4587875"/>
            <a:ext cx="55563" cy="15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91" name="Rectangle 423"/>
          <p:cNvSpPr>
            <a:spLocks noChangeArrowheads="1"/>
          </p:cNvSpPr>
          <p:nvPr/>
        </p:nvSpPr>
        <p:spPr bwMode="auto">
          <a:xfrm>
            <a:off x="4860925" y="4586288"/>
            <a:ext cx="55563" cy="1587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92" name="Rectangle 424"/>
          <p:cNvSpPr>
            <a:spLocks noChangeArrowheads="1"/>
          </p:cNvSpPr>
          <p:nvPr/>
        </p:nvSpPr>
        <p:spPr bwMode="auto">
          <a:xfrm>
            <a:off x="4860925" y="4583113"/>
            <a:ext cx="55563" cy="3175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93" name="Rectangle 425"/>
          <p:cNvSpPr>
            <a:spLocks noChangeArrowheads="1"/>
          </p:cNvSpPr>
          <p:nvPr/>
        </p:nvSpPr>
        <p:spPr bwMode="auto">
          <a:xfrm>
            <a:off x="4860925" y="4581525"/>
            <a:ext cx="55563" cy="1588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94" name="Rectangle 426"/>
          <p:cNvSpPr>
            <a:spLocks noChangeArrowheads="1"/>
          </p:cNvSpPr>
          <p:nvPr/>
        </p:nvSpPr>
        <p:spPr bwMode="auto">
          <a:xfrm>
            <a:off x="4860925" y="4579938"/>
            <a:ext cx="55563" cy="1587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95" name="Rectangle 427"/>
          <p:cNvSpPr>
            <a:spLocks noChangeArrowheads="1"/>
          </p:cNvSpPr>
          <p:nvPr/>
        </p:nvSpPr>
        <p:spPr bwMode="auto">
          <a:xfrm>
            <a:off x="4860925" y="4578350"/>
            <a:ext cx="55563" cy="1588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96" name="Freeform 428"/>
          <p:cNvSpPr>
            <a:spLocks/>
          </p:cNvSpPr>
          <p:nvPr/>
        </p:nvSpPr>
        <p:spPr bwMode="auto">
          <a:xfrm>
            <a:off x="4859338" y="4575175"/>
            <a:ext cx="57150" cy="3175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36" y="2"/>
              </a:cxn>
              <a:cxn ang="0">
                <a:pos x="35" y="0"/>
              </a:cxn>
              <a:cxn ang="0">
                <a:pos x="0" y="0"/>
              </a:cxn>
              <a:cxn ang="0">
                <a:pos x="1" y="2"/>
              </a:cxn>
            </a:cxnLst>
            <a:rect l="0" t="0" r="r" b="b"/>
            <a:pathLst>
              <a:path w="36" h="2">
                <a:moveTo>
                  <a:pt x="1" y="2"/>
                </a:moveTo>
                <a:lnTo>
                  <a:pt x="36" y="2"/>
                </a:lnTo>
                <a:lnTo>
                  <a:pt x="35" y="0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AEAEA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97" name="Rectangle 429"/>
          <p:cNvSpPr>
            <a:spLocks noChangeArrowheads="1"/>
          </p:cNvSpPr>
          <p:nvPr/>
        </p:nvSpPr>
        <p:spPr bwMode="auto">
          <a:xfrm>
            <a:off x="4859338" y="4573588"/>
            <a:ext cx="55562" cy="1587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98" name="Freeform 430"/>
          <p:cNvSpPr>
            <a:spLocks/>
          </p:cNvSpPr>
          <p:nvPr/>
        </p:nvSpPr>
        <p:spPr bwMode="auto">
          <a:xfrm>
            <a:off x="4859338" y="4572000"/>
            <a:ext cx="57150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35" y="1"/>
              </a:cxn>
              <a:cxn ang="0">
                <a:pos x="36" y="0"/>
              </a:cxn>
              <a:cxn ang="0">
                <a:pos x="1" y="0"/>
              </a:cxn>
              <a:cxn ang="0">
                <a:pos x="0" y="1"/>
              </a:cxn>
            </a:cxnLst>
            <a:rect l="0" t="0" r="r" b="b"/>
            <a:pathLst>
              <a:path w="36" h="1">
                <a:moveTo>
                  <a:pt x="0" y="1"/>
                </a:moveTo>
                <a:lnTo>
                  <a:pt x="35" y="1"/>
                </a:lnTo>
                <a:lnTo>
                  <a:pt x="36" y="0"/>
                </a:lnTo>
                <a:lnTo>
                  <a:pt x="1" y="0"/>
                </a:lnTo>
                <a:lnTo>
                  <a:pt x="0" y="1"/>
                </a:lnTo>
                <a:close/>
              </a:path>
            </a:pathLst>
          </a:custGeom>
          <a:solidFill>
            <a:srgbClr val="9E9E9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99" name="Rectangle 431"/>
          <p:cNvSpPr>
            <a:spLocks noChangeArrowheads="1"/>
          </p:cNvSpPr>
          <p:nvPr/>
        </p:nvSpPr>
        <p:spPr bwMode="auto">
          <a:xfrm>
            <a:off x="4860925" y="4572000"/>
            <a:ext cx="55563" cy="1588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00" name="Rectangle 432"/>
          <p:cNvSpPr>
            <a:spLocks noChangeArrowheads="1"/>
          </p:cNvSpPr>
          <p:nvPr/>
        </p:nvSpPr>
        <p:spPr bwMode="auto">
          <a:xfrm>
            <a:off x="4808538" y="4578350"/>
            <a:ext cx="130175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01" name="Freeform 433"/>
          <p:cNvSpPr>
            <a:spLocks noEditPoints="1"/>
          </p:cNvSpPr>
          <p:nvPr/>
        </p:nvSpPr>
        <p:spPr bwMode="auto">
          <a:xfrm>
            <a:off x="4457700" y="4557713"/>
            <a:ext cx="7302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46" y="0"/>
              </a:cxn>
              <a:cxn ang="0">
                <a:pos x="46" y="24"/>
              </a:cxn>
              <a:cxn ang="0">
                <a:pos x="44" y="24"/>
              </a:cxn>
              <a:cxn ang="0">
                <a:pos x="44" y="0"/>
              </a:cxn>
              <a:cxn ang="0">
                <a:pos x="46" y="0"/>
              </a:cxn>
            </a:cxnLst>
            <a:rect l="0" t="0" r="r" b="b"/>
            <a:pathLst>
              <a:path w="46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46" y="0"/>
                </a:moveTo>
                <a:lnTo>
                  <a:pt x="46" y="24"/>
                </a:lnTo>
                <a:lnTo>
                  <a:pt x="44" y="24"/>
                </a:lnTo>
                <a:lnTo>
                  <a:pt x="44" y="0"/>
                </a:lnTo>
                <a:lnTo>
                  <a:pt x="46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02" name="Freeform 434"/>
          <p:cNvSpPr>
            <a:spLocks noEditPoints="1"/>
          </p:cNvSpPr>
          <p:nvPr/>
        </p:nvSpPr>
        <p:spPr bwMode="auto">
          <a:xfrm>
            <a:off x="4460875" y="4557713"/>
            <a:ext cx="666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42" y="0"/>
              </a:cxn>
              <a:cxn ang="0">
                <a:pos x="42" y="24"/>
              </a:cxn>
              <a:cxn ang="0">
                <a:pos x="40" y="24"/>
              </a:cxn>
              <a:cxn ang="0">
                <a:pos x="40" y="0"/>
              </a:cxn>
              <a:cxn ang="0">
                <a:pos x="42" y="0"/>
              </a:cxn>
            </a:cxnLst>
            <a:rect l="0" t="0" r="r" b="b"/>
            <a:pathLst>
              <a:path w="42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42" y="0"/>
                </a:moveTo>
                <a:lnTo>
                  <a:pt x="42" y="24"/>
                </a:lnTo>
                <a:lnTo>
                  <a:pt x="40" y="24"/>
                </a:lnTo>
                <a:lnTo>
                  <a:pt x="40" y="0"/>
                </a:lnTo>
                <a:lnTo>
                  <a:pt x="42" y="0"/>
                </a:lnTo>
                <a:close/>
              </a:path>
            </a:pathLst>
          </a:custGeom>
          <a:solidFill>
            <a:srgbClr val="C7A9A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03" name="Freeform 435"/>
          <p:cNvSpPr>
            <a:spLocks noEditPoints="1"/>
          </p:cNvSpPr>
          <p:nvPr/>
        </p:nvSpPr>
        <p:spPr bwMode="auto">
          <a:xfrm>
            <a:off x="4462463" y="4557713"/>
            <a:ext cx="6191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9" y="0"/>
              </a:cxn>
              <a:cxn ang="0">
                <a:pos x="39" y="24"/>
              </a:cxn>
              <a:cxn ang="0">
                <a:pos x="38" y="24"/>
              </a:cxn>
              <a:cxn ang="0">
                <a:pos x="38" y="0"/>
              </a:cxn>
              <a:cxn ang="0">
                <a:pos x="39" y="0"/>
              </a:cxn>
            </a:cxnLst>
            <a:rect l="0" t="0" r="r" b="b"/>
            <a:pathLst>
              <a:path w="3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9" y="0"/>
                </a:moveTo>
                <a:lnTo>
                  <a:pt x="39" y="24"/>
                </a:lnTo>
                <a:lnTo>
                  <a:pt x="38" y="24"/>
                </a:lnTo>
                <a:lnTo>
                  <a:pt x="38" y="0"/>
                </a:lnTo>
                <a:lnTo>
                  <a:pt x="39" y="0"/>
                </a:lnTo>
                <a:close/>
              </a:path>
            </a:pathLst>
          </a:custGeom>
          <a:solidFill>
            <a:srgbClr val="CD969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04" name="Freeform 436"/>
          <p:cNvSpPr>
            <a:spLocks noEditPoints="1"/>
          </p:cNvSpPr>
          <p:nvPr/>
        </p:nvSpPr>
        <p:spPr bwMode="auto">
          <a:xfrm>
            <a:off x="4464050" y="4557713"/>
            <a:ext cx="5873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37" y="0"/>
              </a:cxn>
              <a:cxn ang="0">
                <a:pos x="37" y="24"/>
              </a:cxn>
              <a:cxn ang="0">
                <a:pos x="36" y="24"/>
              </a:cxn>
              <a:cxn ang="0">
                <a:pos x="36" y="0"/>
              </a:cxn>
              <a:cxn ang="0">
                <a:pos x="37" y="0"/>
              </a:cxn>
            </a:cxnLst>
            <a:rect l="0" t="0" r="r" b="b"/>
            <a:pathLst>
              <a:path w="37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37" y="0"/>
                </a:moveTo>
                <a:lnTo>
                  <a:pt x="37" y="24"/>
                </a:lnTo>
                <a:lnTo>
                  <a:pt x="36" y="24"/>
                </a:lnTo>
                <a:lnTo>
                  <a:pt x="36" y="0"/>
                </a:lnTo>
                <a:lnTo>
                  <a:pt x="37" y="0"/>
                </a:lnTo>
                <a:close/>
              </a:path>
            </a:pathLst>
          </a:custGeom>
          <a:solidFill>
            <a:srgbClr val="D3848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05" name="Freeform 437"/>
          <p:cNvSpPr>
            <a:spLocks noEditPoints="1"/>
          </p:cNvSpPr>
          <p:nvPr/>
        </p:nvSpPr>
        <p:spPr bwMode="auto">
          <a:xfrm>
            <a:off x="4467225" y="4557713"/>
            <a:ext cx="5397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4" y="0"/>
              </a:cxn>
              <a:cxn ang="0">
                <a:pos x="34" y="24"/>
              </a:cxn>
              <a:cxn ang="0">
                <a:pos x="32" y="24"/>
              </a:cxn>
              <a:cxn ang="0">
                <a:pos x="32" y="0"/>
              </a:cxn>
              <a:cxn ang="0">
                <a:pos x="34" y="0"/>
              </a:cxn>
            </a:cxnLst>
            <a:rect l="0" t="0" r="r" b="b"/>
            <a:pathLst>
              <a:path w="34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4" y="0"/>
                </a:moveTo>
                <a:lnTo>
                  <a:pt x="34" y="24"/>
                </a:lnTo>
                <a:lnTo>
                  <a:pt x="32" y="24"/>
                </a:lnTo>
                <a:lnTo>
                  <a:pt x="32" y="0"/>
                </a:lnTo>
                <a:lnTo>
                  <a:pt x="34" y="0"/>
                </a:lnTo>
                <a:close/>
              </a:path>
            </a:pathLst>
          </a:custGeom>
          <a:solidFill>
            <a:srgbClr val="D8757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06" name="Freeform 438"/>
          <p:cNvSpPr>
            <a:spLocks noEditPoints="1"/>
          </p:cNvSpPr>
          <p:nvPr/>
        </p:nvSpPr>
        <p:spPr bwMode="auto">
          <a:xfrm>
            <a:off x="4468813" y="4557713"/>
            <a:ext cx="4921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1" y="0"/>
              </a:cxn>
              <a:cxn ang="0">
                <a:pos x="31" y="24"/>
              </a:cxn>
              <a:cxn ang="0">
                <a:pos x="30" y="24"/>
              </a:cxn>
              <a:cxn ang="0">
                <a:pos x="30" y="0"/>
              </a:cxn>
              <a:cxn ang="0">
                <a:pos x="31" y="0"/>
              </a:cxn>
            </a:cxnLst>
            <a:rect l="0" t="0" r="r" b="b"/>
            <a:pathLst>
              <a:path w="3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1" y="0"/>
                </a:moveTo>
                <a:lnTo>
                  <a:pt x="31" y="24"/>
                </a:lnTo>
                <a:lnTo>
                  <a:pt x="30" y="24"/>
                </a:lnTo>
                <a:lnTo>
                  <a:pt x="30" y="0"/>
                </a:lnTo>
                <a:lnTo>
                  <a:pt x="31" y="0"/>
                </a:lnTo>
                <a:close/>
              </a:path>
            </a:pathLst>
          </a:custGeom>
          <a:solidFill>
            <a:srgbClr val="DD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07" name="Freeform 439"/>
          <p:cNvSpPr>
            <a:spLocks noEditPoints="1"/>
          </p:cNvSpPr>
          <p:nvPr/>
        </p:nvSpPr>
        <p:spPr bwMode="auto">
          <a:xfrm>
            <a:off x="4470400" y="4557713"/>
            <a:ext cx="4603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9" y="0"/>
              </a:cxn>
              <a:cxn ang="0">
                <a:pos x="29" y="24"/>
              </a:cxn>
              <a:cxn ang="0">
                <a:pos x="28" y="24"/>
              </a:cxn>
              <a:cxn ang="0">
                <a:pos x="28" y="0"/>
              </a:cxn>
              <a:cxn ang="0">
                <a:pos x="29" y="0"/>
              </a:cxn>
            </a:cxnLst>
            <a:rect l="0" t="0" r="r" b="b"/>
            <a:pathLst>
              <a:path w="2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9" y="0"/>
                </a:moveTo>
                <a:lnTo>
                  <a:pt x="29" y="24"/>
                </a:lnTo>
                <a:lnTo>
                  <a:pt x="28" y="24"/>
                </a:lnTo>
                <a:lnTo>
                  <a:pt x="28" y="0"/>
                </a:lnTo>
                <a:lnTo>
                  <a:pt x="29" y="0"/>
                </a:lnTo>
                <a:close/>
              </a:path>
            </a:pathLst>
          </a:custGeom>
          <a:solidFill>
            <a:srgbClr val="E159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08" name="Freeform 440"/>
          <p:cNvSpPr>
            <a:spLocks noEditPoints="1"/>
          </p:cNvSpPr>
          <p:nvPr/>
        </p:nvSpPr>
        <p:spPr bwMode="auto">
          <a:xfrm>
            <a:off x="4471988" y="4557713"/>
            <a:ext cx="4286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27" y="0"/>
              </a:cxn>
              <a:cxn ang="0">
                <a:pos x="27" y="24"/>
              </a:cxn>
              <a:cxn ang="0">
                <a:pos x="26" y="24"/>
              </a:cxn>
              <a:cxn ang="0">
                <a:pos x="26" y="0"/>
              </a:cxn>
              <a:cxn ang="0">
                <a:pos x="27" y="0"/>
              </a:cxn>
            </a:cxnLst>
            <a:rect l="0" t="0" r="r" b="b"/>
            <a:pathLst>
              <a:path w="27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27" y="0"/>
                </a:moveTo>
                <a:lnTo>
                  <a:pt x="27" y="24"/>
                </a:lnTo>
                <a:lnTo>
                  <a:pt x="26" y="24"/>
                </a:lnTo>
                <a:lnTo>
                  <a:pt x="26" y="0"/>
                </a:lnTo>
                <a:lnTo>
                  <a:pt x="27" y="0"/>
                </a:lnTo>
                <a:close/>
              </a:path>
            </a:pathLst>
          </a:custGeom>
          <a:solidFill>
            <a:srgbClr val="E54D4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09" name="Freeform 441"/>
          <p:cNvSpPr>
            <a:spLocks noEditPoints="1"/>
          </p:cNvSpPr>
          <p:nvPr/>
        </p:nvSpPr>
        <p:spPr bwMode="auto">
          <a:xfrm>
            <a:off x="4475163" y="4557713"/>
            <a:ext cx="38100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4" y="0"/>
              </a:cxn>
              <a:cxn ang="0">
                <a:pos x="24" y="24"/>
              </a:cxn>
              <a:cxn ang="0">
                <a:pos x="22" y="24"/>
              </a:cxn>
              <a:cxn ang="0">
                <a:pos x="22" y="0"/>
              </a:cxn>
              <a:cxn ang="0">
                <a:pos x="24" y="0"/>
              </a:cxn>
            </a:cxnLst>
            <a:rect l="0" t="0" r="r" b="b"/>
            <a:pathLst>
              <a:path w="24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4" y="0"/>
                </a:moveTo>
                <a:lnTo>
                  <a:pt x="24" y="24"/>
                </a:lnTo>
                <a:lnTo>
                  <a:pt x="22" y="24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E9434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10" name="Freeform 442"/>
          <p:cNvSpPr>
            <a:spLocks noEditPoints="1"/>
          </p:cNvSpPr>
          <p:nvPr/>
        </p:nvSpPr>
        <p:spPr bwMode="auto">
          <a:xfrm>
            <a:off x="4476750" y="4557713"/>
            <a:ext cx="3333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1" y="0"/>
              </a:cxn>
              <a:cxn ang="0">
                <a:pos x="21" y="24"/>
              </a:cxn>
              <a:cxn ang="0">
                <a:pos x="20" y="24"/>
              </a:cxn>
              <a:cxn ang="0">
                <a:pos x="20" y="0"/>
              </a:cxn>
              <a:cxn ang="0">
                <a:pos x="21" y="0"/>
              </a:cxn>
            </a:cxnLst>
            <a:rect l="0" t="0" r="r" b="b"/>
            <a:pathLst>
              <a:path w="2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1" y="0"/>
                </a:moveTo>
                <a:lnTo>
                  <a:pt x="21" y="24"/>
                </a:lnTo>
                <a:lnTo>
                  <a:pt x="20" y="24"/>
                </a:lnTo>
                <a:lnTo>
                  <a:pt x="20" y="0"/>
                </a:lnTo>
                <a:lnTo>
                  <a:pt x="21" y="0"/>
                </a:lnTo>
                <a:close/>
              </a:path>
            </a:pathLst>
          </a:custGeom>
          <a:solidFill>
            <a:srgbClr val="EC383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11" name="Freeform 443"/>
          <p:cNvSpPr>
            <a:spLocks noEditPoints="1"/>
          </p:cNvSpPr>
          <p:nvPr/>
        </p:nvSpPr>
        <p:spPr bwMode="auto">
          <a:xfrm>
            <a:off x="4478338" y="4557713"/>
            <a:ext cx="3016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19" y="0"/>
              </a:cxn>
              <a:cxn ang="0">
                <a:pos x="19" y="24"/>
              </a:cxn>
              <a:cxn ang="0">
                <a:pos x="18" y="24"/>
              </a:cxn>
              <a:cxn ang="0">
                <a:pos x="18" y="0"/>
              </a:cxn>
              <a:cxn ang="0">
                <a:pos x="19" y="0"/>
              </a:cxn>
            </a:cxnLst>
            <a:rect l="0" t="0" r="r" b="b"/>
            <a:pathLst>
              <a:path w="1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19" y="0"/>
                </a:moveTo>
                <a:lnTo>
                  <a:pt x="19" y="24"/>
                </a:lnTo>
                <a:lnTo>
                  <a:pt x="18" y="24"/>
                </a:lnTo>
                <a:lnTo>
                  <a:pt x="18" y="0"/>
                </a:lnTo>
                <a:lnTo>
                  <a:pt x="19" y="0"/>
                </a:lnTo>
                <a:close/>
              </a:path>
            </a:pathLst>
          </a:custGeom>
          <a:solidFill>
            <a:srgbClr val="EF2F2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12" name="Freeform 444"/>
          <p:cNvSpPr>
            <a:spLocks noEditPoints="1"/>
          </p:cNvSpPr>
          <p:nvPr/>
        </p:nvSpPr>
        <p:spPr bwMode="auto">
          <a:xfrm>
            <a:off x="4479925" y="4557713"/>
            <a:ext cx="2698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17" y="0"/>
              </a:cxn>
              <a:cxn ang="0">
                <a:pos x="17" y="24"/>
              </a:cxn>
              <a:cxn ang="0">
                <a:pos x="16" y="24"/>
              </a:cxn>
              <a:cxn ang="0">
                <a:pos x="16" y="0"/>
              </a:cxn>
              <a:cxn ang="0">
                <a:pos x="17" y="0"/>
              </a:cxn>
            </a:cxnLst>
            <a:rect l="0" t="0" r="r" b="b"/>
            <a:pathLst>
              <a:path w="17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17" y="0"/>
                </a:moveTo>
                <a:lnTo>
                  <a:pt x="17" y="24"/>
                </a:lnTo>
                <a:lnTo>
                  <a:pt x="16" y="24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F226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13" name="Freeform 445"/>
          <p:cNvSpPr>
            <a:spLocks noEditPoints="1"/>
          </p:cNvSpPr>
          <p:nvPr/>
        </p:nvSpPr>
        <p:spPr bwMode="auto">
          <a:xfrm>
            <a:off x="4483100" y="4556125"/>
            <a:ext cx="22225" cy="396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1"/>
              </a:cxn>
              <a:cxn ang="0">
                <a:pos x="1" y="0"/>
              </a:cxn>
              <a:cxn ang="0">
                <a:pos x="1" y="24"/>
              </a:cxn>
              <a:cxn ang="0">
                <a:pos x="0" y="25"/>
              </a:cxn>
              <a:cxn ang="0">
                <a:pos x="14" y="1"/>
              </a:cxn>
              <a:cxn ang="0">
                <a:pos x="14" y="25"/>
              </a:cxn>
              <a:cxn ang="0">
                <a:pos x="12" y="24"/>
              </a:cxn>
              <a:cxn ang="0">
                <a:pos x="12" y="0"/>
              </a:cxn>
              <a:cxn ang="0">
                <a:pos x="14" y="1"/>
              </a:cxn>
            </a:cxnLst>
            <a:rect l="0" t="0" r="r" b="b"/>
            <a:pathLst>
              <a:path w="14" h="25">
                <a:moveTo>
                  <a:pt x="0" y="25"/>
                </a:moveTo>
                <a:lnTo>
                  <a:pt x="0" y="1"/>
                </a:lnTo>
                <a:lnTo>
                  <a:pt x="1" y="0"/>
                </a:lnTo>
                <a:lnTo>
                  <a:pt x="1" y="24"/>
                </a:lnTo>
                <a:lnTo>
                  <a:pt x="0" y="25"/>
                </a:lnTo>
                <a:close/>
                <a:moveTo>
                  <a:pt x="14" y="1"/>
                </a:moveTo>
                <a:lnTo>
                  <a:pt x="14" y="25"/>
                </a:lnTo>
                <a:lnTo>
                  <a:pt x="12" y="24"/>
                </a:lnTo>
                <a:lnTo>
                  <a:pt x="12" y="0"/>
                </a:lnTo>
                <a:lnTo>
                  <a:pt x="14" y="1"/>
                </a:lnTo>
                <a:close/>
              </a:path>
            </a:pathLst>
          </a:custGeom>
          <a:solidFill>
            <a:srgbClr val="F41E1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14" name="Freeform 446"/>
          <p:cNvSpPr>
            <a:spLocks noEditPoints="1"/>
          </p:cNvSpPr>
          <p:nvPr/>
        </p:nvSpPr>
        <p:spPr bwMode="auto">
          <a:xfrm>
            <a:off x="4484688" y="4556125"/>
            <a:ext cx="17462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1"/>
              </a:cxn>
              <a:cxn ang="0">
                <a:pos x="1" y="25"/>
              </a:cxn>
              <a:cxn ang="0">
                <a:pos x="0" y="24"/>
              </a:cxn>
              <a:cxn ang="0">
                <a:pos x="11" y="0"/>
              </a:cxn>
              <a:cxn ang="0">
                <a:pos x="11" y="24"/>
              </a:cxn>
              <a:cxn ang="0">
                <a:pos x="10" y="25"/>
              </a:cxn>
              <a:cxn ang="0">
                <a:pos x="10" y="1"/>
              </a:cxn>
              <a:cxn ang="0">
                <a:pos x="11" y="0"/>
              </a:cxn>
            </a:cxnLst>
            <a:rect l="0" t="0" r="r" b="b"/>
            <a:pathLst>
              <a:path w="11" h="25">
                <a:moveTo>
                  <a:pt x="0" y="24"/>
                </a:moveTo>
                <a:lnTo>
                  <a:pt x="0" y="0"/>
                </a:lnTo>
                <a:lnTo>
                  <a:pt x="1" y="1"/>
                </a:lnTo>
                <a:lnTo>
                  <a:pt x="1" y="25"/>
                </a:lnTo>
                <a:lnTo>
                  <a:pt x="0" y="24"/>
                </a:lnTo>
                <a:close/>
                <a:moveTo>
                  <a:pt x="11" y="0"/>
                </a:moveTo>
                <a:lnTo>
                  <a:pt x="11" y="24"/>
                </a:lnTo>
                <a:lnTo>
                  <a:pt x="10" y="25"/>
                </a:lnTo>
                <a:lnTo>
                  <a:pt x="10" y="1"/>
                </a:lnTo>
                <a:lnTo>
                  <a:pt x="11" y="0"/>
                </a:lnTo>
                <a:close/>
              </a:path>
            </a:pathLst>
          </a:custGeom>
          <a:solidFill>
            <a:srgbClr val="F717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15" name="Freeform 447"/>
          <p:cNvSpPr>
            <a:spLocks noEditPoints="1"/>
          </p:cNvSpPr>
          <p:nvPr/>
        </p:nvSpPr>
        <p:spPr bwMode="auto">
          <a:xfrm>
            <a:off x="4486275" y="4556125"/>
            <a:ext cx="14288" cy="396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1"/>
              </a:cxn>
              <a:cxn ang="0">
                <a:pos x="1" y="0"/>
              </a:cxn>
              <a:cxn ang="0">
                <a:pos x="1" y="24"/>
              </a:cxn>
              <a:cxn ang="0">
                <a:pos x="0" y="25"/>
              </a:cxn>
              <a:cxn ang="0">
                <a:pos x="9" y="1"/>
              </a:cxn>
              <a:cxn ang="0">
                <a:pos x="9" y="25"/>
              </a:cxn>
              <a:cxn ang="0">
                <a:pos x="8" y="24"/>
              </a:cxn>
              <a:cxn ang="0">
                <a:pos x="8" y="0"/>
              </a:cxn>
              <a:cxn ang="0">
                <a:pos x="9" y="1"/>
              </a:cxn>
            </a:cxnLst>
            <a:rect l="0" t="0" r="r" b="b"/>
            <a:pathLst>
              <a:path w="9" h="25">
                <a:moveTo>
                  <a:pt x="0" y="25"/>
                </a:moveTo>
                <a:lnTo>
                  <a:pt x="0" y="1"/>
                </a:lnTo>
                <a:lnTo>
                  <a:pt x="1" y="0"/>
                </a:lnTo>
                <a:lnTo>
                  <a:pt x="1" y="24"/>
                </a:lnTo>
                <a:lnTo>
                  <a:pt x="0" y="25"/>
                </a:lnTo>
                <a:close/>
                <a:moveTo>
                  <a:pt x="9" y="1"/>
                </a:moveTo>
                <a:lnTo>
                  <a:pt x="9" y="25"/>
                </a:lnTo>
                <a:lnTo>
                  <a:pt x="8" y="24"/>
                </a:lnTo>
                <a:lnTo>
                  <a:pt x="8" y="0"/>
                </a:lnTo>
                <a:lnTo>
                  <a:pt x="9" y="1"/>
                </a:lnTo>
                <a:close/>
              </a:path>
            </a:pathLst>
          </a:custGeom>
          <a:solidFill>
            <a:srgbClr val="F9101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16" name="Freeform 448"/>
          <p:cNvSpPr>
            <a:spLocks noEditPoints="1"/>
          </p:cNvSpPr>
          <p:nvPr/>
        </p:nvSpPr>
        <p:spPr bwMode="auto">
          <a:xfrm>
            <a:off x="4487863" y="4556125"/>
            <a:ext cx="11112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1"/>
              </a:cxn>
              <a:cxn ang="0">
                <a:pos x="2" y="25"/>
              </a:cxn>
              <a:cxn ang="0">
                <a:pos x="0" y="24"/>
              </a:cxn>
              <a:cxn ang="0">
                <a:pos x="7" y="0"/>
              </a:cxn>
              <a:cxn ang="0">
                <a:pos x="7" y="24"/>
              </a:cxn>
              <a:cxn ang="0">
                <a:pos x="6" y="25"/>
              </a:cxn>
              <a:cxn ang="0">
                <a:pos x="6" y="1"/>
              </a:cxn>
              <a:cxn ang="0">
                <a:pos x="7" y="0"/>
              </a:cxn>
            </a:cxnLst>
            <a:rect l="0" t="0" r="r" b="b"/>
            <a:pathLst>
              <a:path w="7" h="25">
                <a:moveTo>
                  <a:pt x="0" y="24"/>
                </a:moveTo>
                <a:lnTo>
                  <a:pt x="0" y="0"/>
                </a:lnTo>
                <a:lnTo>
                  <a:pt x="2" y="1"/>
                </a:lnTo>
                <a:lnTo>
                  <a:pt x="2" y="25"/>
                </a:lnTo>
                <a:lnTo>
                  <a:pt x="0" y="24"/>
                </a:lnTo>
                <a:close/>
                <a:moveTo>
                  <a:pt x="7" y="0"/>
                </a:moveTo>
                <a:lnTo>
                  <a:pt x="7" y="24"/>
                </a:lnTo>
                <a:lnTo>
                  <a:pt x="6" y="25"/>
                </a:lnTo>
                <a:lnTo>
                  <a:pt x="6" y="1"/>
                </a:lnTo>
                <a:lnTo>
                  <a:pt x="7" y="0"/>
                </a:lnTo>
                <a:close/>
              </a:path>
            </a:pathLst>
          </a:custGeom>
          <a:solidFill>
            <a:srgbClr val="FB090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17" name="Freeform 449"/>
          <p:cNvSpPr>
            <a:spLocks noEditPoints="1"/>
          </p:cNvSpPr>
          <p:nvPr/>
        </p:nvSpPr>
        <p:spPr bwMode="auto">
          <a:xfrm>
            <a:off x="4491038" y="4557713"/>
            <a:ext cx="6350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4" y="0"/>
              </a:cxn>
              <a:cxn ang="0">
                <a:pos x="4" y="24"/>
              </a:cxn>
              <a:cxn ang="0">
                <a:pos x="2" y="24"/>
              </a:cxn>
              <a:cxn ang="0">
                <a:pos x="2" y="0"/>
              </a:cxn>
              <a:cxn ang="0">
                <a:pos x="4" y="0"/>
              </a:cxn>
            </a:cxnLst>
            <a:rect l="0" t="0" r="r" b="b"/>
            <a:pathLst>
              <a:path w="4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4" y="0"/>
                </a:moveTo>
                <a:lnTo>
                  <a:pt x="4" y="24"/>
                </a:lnTo>
                <a:lnTo>
                  <a:pt x="2" y="24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FD030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18" name="Freeform 450"/>
          <p:cNvSpPr>
            <a:spLocks noEditPoints="1"/>
          </p:cNvSpPr>
          <p:nvPr/>
        </p:nvSpPr>
        <p:spPr bwMode="auto">
          <a:xfrm>
            <a:off x="4492625" y="4557713"/>
            <a:ext cx="158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1" y="0"/>
              </a:cxn>
              <a:cxn ang="0">
                <a:pos x="1" y="24"/>
              </a:cxn>
              <a:cxn ang="0">
                <a:pos x="1" y="24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1" y="0"/>
                </a:moveTo>
                <a:lnTo>
                  <a:pt x="1" y="24"/>
                </a:lnTo>
                <a:lnTo>
                  <a:pt x="1" y="24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19" name="Freeform 451"/>
          <p:cNvSpPr>
            <a:spLocks/>
          </p:cNvSpPr>
          <p:nvPr/>
        </p:nvSpPr>
        <p:spPr bwMode="auto">
          <a:xfrm>
            <a:off x="4440238" y="4067175"/>
            <a:ext cx="679450" cy="679450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0" y="298"/>
              </a:cxn>
              <a:cxn ang="0">
                <a:pos x="44" y="252"/>
              </a:cxn>
              <a:cxn ang="0">
                <a:pos x="48" y="252"/>
              </a:cxn>
              <a:cxn ang="0">
                <a:pos x="48" y="48"/>
              </a:cxn>
              <a:cxn ang="0">
                <a:pos x="95" y="0"/>
              </a:cxn>
              <a:cxn ang="0">
                <a:pos x="380" y="0"/>
              </a:cxn>
              <a:cxn ang="0">
                <a:pos x="380" y="143"/>
              </a:cxn>
              <a:cxn ang="0">
                <a:pos x="369" y="178"/>
              </a:cxn>
              <a:cxn ang="0">
                <a:pos x="369" y="243"/>
              </a:cxn>
              <a:cxn ang="0">
                <a:pos x="362" y="249"/>
              </a:cxn>
              <a:cxn ang="0">
                <a:pos x="428" y="249"/>
              </a:cxn>
              <a:cxn ang="0">
                <a:pos x="428" y="380"/>
              </a:cxn>
              <a:cxn ang="0">
                <a:pos x="380" y="428"/>
              </a:cxn>
              <a:cxn ang="0">
                <a:pos x="0" y="428"/>
              </a:cxn>
            </a:cxnLst>
            <a:rect l="0" t="0" r="r" b="b"/>
            <a:pathLst>
              <a:path w="428" h="428">
                <a:moveTo>
                  <a:pt x="0" y="428"/>
                </a:moveTo>
                <a:lnTo>
                  <a:pt x="0" y="298"/>
                </a:lnTo>
                <a:lnTo>
                  <a:pt x="44" y="252"/>
                </a:lnTo>
                <a:lnTo>
                  <a:pt x="48" y="252"/>
                </a:lnTo>
                <a:lnTo>
                  <a:pt x="48" y="48"/>
                </a:lnTo>
                <a:lnTo>
                  <a:pt x="95" y="0"/>
                </a:lnTo>
                <a:lnTo>
                  <a:pt x="380" y="0"/>
                </a:lnTo>
                <a:lnTo>
                  <a:pt x="380" y="143"/>
                </a:lnTo>
                <a:lnTo>
                  <a:pt x="369" y="178"/>
                </a:lnTo>
                <a:lnTo>
                  <a:pt x="369" y="243"/>
                </a:lnTo>
                <a:lnTo>
                  <a:pt x="362" y="249"/>
                </a:lnTo>
                <a:lnTo>
                  <a:pt x="428" y="249"/>
                </a:lnTo>
                <a:lnTo>
                  <a:pt x="428" y="380"/>
                </a:lnTo>
                <a:lnTo>
                  <a:pt x="380" y="428"/>
                </a:lnTo>
                <a:lnTo>
                  <a:pt x="0" y="42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20" name="Rectangle 452"/>
          <p:cNvSpPr>
            <a:spLocks noChangeArrowheads="1"/>
          </p:cNvSpPr>
          <p:nvPr/>
        </p:nvSpPr>
        <p:spPr bwMode="auto">
          <a:xfrm>
            <a:off x="4475163" y="4779963"/>
            <a:ext cx="5413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L.A.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8821" name="Freeform 453"/>
          <p:cNvSpPr>
            <a:spLocks/>
          </p:cNvSpPr>
          <p:nvPr/>
        </p:nvSpPr>
        <p:spPr bwMode="auto">
          <a:xfrm>
            <a:off x="2160588" y="2651125"/>
            <a:ext cx="93662" cy="38100"/>
          </a:xfrm>
          <a:custGeom>
            <a:avLst/>
            <a:gdLst/>
            <a:ahLst/>
            <a:cxnLst>
              <a:cxn ang="0">
                <a:pos x="35" y="24"/>
              </a:cxn>
              <a:cxn ang="0">
                <a:pos x="59" y="0"/>
              </a:cxn>
              <a:cxn ang="0">
                <a:pos x="0" y="0"/>
              </a:cxn>
              <a:cxn ang="0">
                <a:pos x="35" y="24"/>
              </a:cxn>
            </a:cxnLst>
            <a:rect l="0" t="0" r="r" b="b"/>
            <a:pathLst>
              <a:path w="59" h="24">
                <a:moveTo>
                  <a:pt x="35" y="24"/>
                </a:moveTo>
                <a:lnTo>
                  <a:pt x="59" y="0"/>
                </a:lnTo>
                <a:lnTo>
                  <a:pt x="0" y="0"/>
                </a:lnTo>
                <a:lnTo>
                  <a:pt x="35" y="24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22" name="Freeform 454"/>
          <p:cNvSpPr>
            <a:spLocks/>
          </p:cNvSpPr>
          <p:nvPr/>
        </p:nvSpPr>
        <p:spPr bwMode="auto">
          <a:xfrm>
            <a:off x="1574800" y="2655888"/>
            <a:ext cx="150813" cy="71437"/>
          </a:xfrm>
          <a:custGeom>
            <a:avLst/>
            <a:gdLst/>
            <a:ahLst/>
            <a:cxnLst>
              <a:cxn ang="0">
                <a:pos x="95" y="45"/>
              </a:cxn>
              <a:cxn ang="0">
                <a:pos x="44" y="0"/>
              </a:cxn>
              <a:cxn ang="0">
                <a:pos x="0" y="45"/>
              </a:cxn>
              <a:cxn ang="0">
                <a:pos x="95" y="45"/>
              </a:cxn>
            </a:cxnLst>
            <a:rect l="0" t="0" r="r" b="b"/>
            <a:pathLst>
              <a:path w="95" h="45">
                <a:moveTo>
                  <a:pt x="95" y="45"/>
                </a:moveTo>
                <a:lnTo>
                  <a:pt x="44" y="0"/>
                </a:lnTo>
                <a:lnTo>
                  <a:pt x="0" y="45"/>
                </a:lnTo>
                <a:lnTo>
                  <a:pt x="95" y="45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23" name="Freeform 455"/>
          <p:cNvSpPr>
            <a:spLocks/>
          </p:cNvSpPr>
          <p:nvPr/>
        </p:nvSpPr>
        <p:spPr bwMode="auto">
          <a:xfrm>
            <a:off x="1651000" y="2651125"/>
            <a:ext cx="573088" cy="76200"/>
          </a:xfrm>
          <a:custGeom>
            <a:avLst/>
            <a:gdLst/>
            <a:ahLst/>
            <a:cxnLst>
              <a:cxn ang="0">
                <a:pos x="361" y="18"/>
              </a:cxn>
              <a:cxn ang="0">
                <a:pos x="326" y="0"/>
              </a:cxn>
              <a:cxn ang="0">
                <a:pos x="47" y="0"/>
              </a:cxn>
              <a:cxn ang="0">
                <a:pos x="0" y="24"/>
              </a:cxn>
              <a:cxn ang="0">
                <a:pos x="47" y="48"/>
              </a:cxn>
              <a:cxn ang="0">
                <a:pos x="332" y="48"/>
              </a:cxn>
              <a:cxn ang="0">
                <a:pos x="361" y="18"/>
              </a:cxn>
            </a:cxnLst>
            <a:rect l="0" t="0" r="r" b="b"/>
            <a:pathLst>
              <a:path w="361" h="48">
                <a:moveTo>
                  <a:pt x="361" y="18"/>
                </a:moveTo>
                <a:lnTo>
                  <a:pt x="326" y="0"/>
                </a:lnTo>
                <a:lnTo>
                  <a:pt x="47" y="0"/>
                </a:lnTo>
                <a:lnTo>
                  <a:pt x="0" y="24"/>
                </a:lnTo>
                <a:lnTo>
                  <a:pt x="47" y="48"/>
                </a:lnTo>
                <a:lnTo>
                  <a:pt x="332" y="48"/>
                </a:lnTo>
                <a:lnTo>
                  <a:pt x="361" y="18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24" name="Freeform 456"/>
          <p:cNvSpPr>
            <a:spLocks/>
          </p:cNvSpPr>
          <p:nvPr/>
        </p:nvSpPr>
        <p:spPr bwMode="auto">
          <a:xfrm>
            <a:off x="1743075" y="2700338"/>
            <a:ext cx="339725" cy="22225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214" y="14"/>
              </a:cxn>
              <a:cxn ang="0">
                <a:pos x="0" y="14"/>
              </a:cxn>
              <a:cxn ang="0">
                <a:pos x="0" y="14"/>
              </a:cxn>
              <a:cxn ang="0">
                <a:pos x="31" y="14"/>
              </a:cxn>
              <a:cxn ang="0">
                <a:pos x="60" y="12"/>
              </a:cxn>
              <a:cxn ang="0">
                <a:pos x="88" y="12"/>
              </a:cxn>
              <a:cxn ang="0">
                <a:pos x="113" y="11"/>
              </a:cxn>
              <a:cxn ang="0">
                <a:pos x="137" y="10"/>
              </a:cxn>
              <a:cxn ang="0">
                <a:pos x="159" y="9"/>
              </a:cxn>
              <a:cxn ang="0">
                <a:pos x="176" y="7"/>
              </a:cxn>
              <a:cxn ang="0">
                <a:pos x="190" y="5"/>
              </a:cxn>
              <a:cxn ang="0">
                <a:pos x="201" y="4"/>
              </a:cxn>
              <a:cxn ang="0">
                <a:pos x="207" y="1"/>
              </a:cxn>
              <a:cxn ang="0">
                <a:pos x="209" y="0"/>
              </a:cxn>
              <a:cxn ang="0">
                <a:pos x="214" y="0"/>
              </a:cxn>
            </a:cxnLst>
            <a:rect l="0" t="0" r="r" b="b"/>
            <a:pathLst>
              <a:path w="214" h="14">
                <a:moveTo>
                  <a:pt x="214" y="0"/>
                </a:moveTo>
                <a:lnTo>
                  <a:pt x="214" y="14"/>
                </a:lnTo>
                <a:lnTo>
                  <a:pt x="0" y="14"/>
                </a:lnTo>
                <a:lnTo>
                  <a:pt x="0" y="14"/>
                </a:lnTo>
                <a:lnTo>
                  <a:pt x="31" y="14"/>
                </a:lnTo>
                <a:lnTo>
                  <a:pt x="60" y="12"/>
                </a:lnTo>
                <a:lnTo>
                  <a:pt x="88" y="12"/>
                </a:lnTo>
                <a:lnTo>
                  <a:pt x="113" y="11"/>
                </a:lnTo>
                <a:lnTo>
                  <a:pt x="137" y="10"/>
                </a:lnTo>
                <a:lnTo>
                  <a:pt x="159" y="9"/>
                </a:lnTo>
                <a:lnTo>
                  <a:pt x="176" y="7"/>
                </a:lnTo>
                <a:lnTo>
                  <a:pt x="190" y="5"/>
                </a:lnTo>
                <a:lnTo>
                  <a:pt x="201" y="4"/>
                </a:lnTo>
                <a:lnTo>
                  <a:pt x="207" y="1"/>
                </a:lnTo>
                <a:lnTo>
                  <a:pt x="209" y="0"/>
                </a:lnTo>
                <a:lnTo>
                  <a:pt x="214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25" name="Freeform 457"/>
          <p:cNvSpPr>
            <a:spLocks/>
          </p:cNvSpPr>
          <p:nvPr/>
        </p:nvSpPr>
        <p:spPr bwMode="auto">
          <a:xfrm>
            <a:off x="1743075" y="2700338"/>
            <a:ext cx="331788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31" y="14"/>
              </a:cxn>
              <a:cxn ang="0">
                <a:pos x="60" y="12"/>
              </a:cxn>
              <a:cxn ang="0">
                <a:pos x="88" y="12"/>
              </a:cxn>
              <a:cxn ang="0">
                <a:pos x="113" y="11"/>
              </a:cxn>
              <a:cxn ang="0">
                <a:pos x="137" y="10"/>
              </a:cxn>
              <a:cxn ang="0">
                <a:pos x="159" y="9"/>
              </a:cxn>
              <a:cxn ang="0">
                <a:pos x="176" y="7"/>
              </a:cxn>
              <a:cxn ang="0">
                <a:pos x="190" y="5"/>
              </a:cxn>
              <a:cxn ang="0">
                <a:pos x="201" y="4"/>
              </a:cxn>
              <a:cxn ang="0">
                <a:pos x="207" y="1"/>
              </a:cxn>
              <a:cxn ang="0">
                <a:pos x="209" y="0"/>
              </a:cxn>
              <a:cxn ang="0">
                <a:pos x="204" y="0"/>
              </a:cxn>
              <a:cxn ang="0">
                <a:pos x="202" y="1"/>
              </a:cxn>
              <a:cxn ang="0">
                <a:pos x="194" y="4"/>
              </a:cxn>
              <a:cxn ang="0">
                <a:pos x="183" y="6"/>
              </a:cxn>
              <a:cxn ang="0">
                <a:pos x="165" y="7"/>
              </a:cxn>
              <a:cxn ang="0">
                <a:pos x="145" y="9"/>
              </a:cxn>
              <a:cxn ang="0">
                <a:pos x="121" y="11"/>
              </a:cxn>
              <a:cxn ang="0">
                <a:pos x="93" y="11"/>
              </a:cxn>
              <a:cxn ang="0">
                <a:pos x="64" y="12"/>
              </a:cxn>
              <a:cxn ang="0">
                <a:pos x="33" y="14"/>
              </a:cxn>
              <a:cxn ang="0">
                <a:pos x="0" y="14"/>
              </a:cxn>
              <a:cxn ang="0">
                <a:pos x="0" y="14"/>
              </a:cxn>
            </a:cxnLst>
            <a:rect l="0" t="0" r="r" b="b"/>
            <a:pathLst>
              <a:path w="209" h="14">
                <a:moveTo>
                  <a:pt x="0" y="14"/>
                </a:moveTo>
                <a:lnTo>
                  <a:pt x="31" y="14"/>
                </a:lnTo>
                <a:lnTo>
                  <a:pt x="60" y="12"/>
                </a:lnTo>
                <a:lnTo>
                  <a:pt x="88" y="12"/>
                </a:lnTo>
                <a:lnTo>
                  <a:pt x="113" y="11"/>
                </a:lnTo>
                <a:lnTo>
                  <a:pt x="137" y="10"/>
                </a:lnTo>
                <a:lnTo>
                  <a:pt x="159" y="9"/>
                </a:lnTo>
                <a:lnTo>
                  <a:pt x="176" y="7"/>
                </a:lnTo>
                <a:lnTo>
                  <a:pt x="190" y="5"/>
                </a:lnTo>
                <a:lnTo>
                  <a:pt x="201" y="4"/>
                </a:lnTo>
                <a:lnTo>
                  <a:pt x="207" y="1"/>
                </a:lnTo>
                <a:lnTo>
                  <a:pt x="209" y="0"/>
                </a:lnTo>
                <a:lnTo>
                  <a:pt x="204" y="0"/>
                </a:lnTo>
                <a:lnTo>
                  <a:pt x="202" y="1"/>
                </a:lnTo>
                <a:lnTo>
                  <a:pt x="194" y="4"/>
                </a:lnTo>
                <a:lnTo>
                  <a:pt x="183" y="6"/>
                </a:lnTo>
                <a:lnTo>
                  <a:pt x="165" y="7"/>
                </a:lnTo>
                <a:lnTo>
                  <a:pt x="145" y="9"/>
                </a:lnTo>
                <a:lnTo>
                  <a:pt x="121" y="11"/>
                </a:lnTo>
                <a:lnTo>
                  <a:pt x="93" y="11"/>
                </a:lnTo>
                <a:lnTo>
                  <a:pt x="64" y="12"/>
                </a:lnTo>
                <a:lnTo>
                  <a:pt x="33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BBBBB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26" name="Freeform 458"/>
          <p:cNvSpPr>
            <a:spLocks/>
          </p:cNvSpPr>
          <p:nvPr/>
        </p:nvSpPr>
        <p:spPr bwMode="auto">
          <a:xfrm>
            <a:off x="1743075" y="2700338"/>
            <a:ext cx="323850" cy="2222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202" y="1"/>
              </a:cxn>
              <a:cxn ang="0">
                <a:pos x="194" y="4"/>
              </a:cxn>
              <a:cxn ang="0">
                <a:pos x="183" y="6"/>
              </a:cxn>
              <a:cxn ang="0">
                <a:pos x="165" y="7"/>
              </a:cxn>
              <a:cxn ang="0">
                <a:pos x="145" y="9"/>
              </a:cxn>
              <a:cxn ang="0">
                <a:pos x="121" y="11"/>
              </a:cxn>
              <a:cxn ang="0">
                <a:pos x="93" y="11"/>
              </a:cxn>
              <a:cxn ang="0">
                <a:pos x="64" y="12"/>
              </a:cxn>
              <a:cxn ang="0">
                <a:pos x="33" y="14"/>
              </a:cxn>
              <a:cxn ang="0">
                <a:pos x="0" y="14"/>
              </a:cxn>
              <a:cxn ang="0">
                <a:pos x="0" y="12"/>
              </a:cxn>
              <a:cxn ang="0">
                <a:pos x="32" y="12"/>
              </a:cxn>
              <a:cxn ang="0">
                <a:pos x="62" y="12"/>
              </a:cxn>
              <a:cxn ang="0">
                <a:pos x="90" y="11"/>
              </a:cxn>
              <a:cxn ang="0">
                <a:pos x="117" y="10"/>
              </a:cxn>
              <a:cxn ang="0">
                <a:pos x="141" y="9"/>
              </a:cxn>
              <a:cxn ang="0">
                <a:pos x="161" y="7"/>
              </a:cxn>
              <a:cxn ang="0">
                <a:pos x="178" y="5"/>
              </a:cxn>
              <a:cxn ang="0">
                <a:pos x="189" y="4"/>
              </a:cxn>
              <a:cxn ang="0">
                <a:pos x="197" y="1"/>
              </a:cxn>
              <a:cxn ang="0">
                <a:pos x="199" y="0"/>
              </a:cxn>
              <a:cxn ang="0">
                <a:pos x="204" y="0"/>
              </a:cxn>
            </a:cxnLst>
            <a:rect l="0" t="0" r="r" b="b"/>
            <a:pathLst>
              <a:path w="204" h="14">
                <a:moveTo>
                  <a:pt x="204" y="0"/>
                </a:moveTo>
                <a:lnTo>
                  <a:pt x="202" y="1"/>
                </a:lnTo>
                <a:lnTo>
                  <a:pt x="194" y="4"/>
                </a:lnTo>
                <a:lnTo>
                  <a:pt x="183" y="6"/>
                </a:lnTo>
                <a:lnTo>
                  <a:pt x="165" y="7"/>
                </a:lnTo>
                <a:lnTo>
                  <a:pt x="145" y="9"/>
                </a:lnTo>
                <a:lnTo>
                  <a:pt x="121" y="11"/>
                </a:lnTo>
                <a:lnTo>
                  <a:pt x="93" y="11"/>
                </a:lnTo>
                <a:lnTo>
                  <a:pt x="64" y="12"/>
                </a:lnTo>
                <a:lnTo>
                  <a:pt x="33" y="14"/>
                </a:lnTo>
                <a:lnTo>
                  <a:pt x="0" y="14"/>
                </a:lnTo>
                <a:lnTo>
                  <a:pt x="0" y="12"/>
                </a:lnTo>
                <a:lnTo>
                  <a:pt x="32" y="12"/>
                </a:lnTo>
                <a:lnTo>
                  <a:pt x="62" y="12"/>
                </a:lnTo>
                <a:lnTo>
                  <a:pt x="90" y="11"/>
                </a:lnTo>
                <a:lnTo>
                  <a:pt x="117" y="10"/>
                </a:lnTo>
                <a:lnTo>
                  <a:pt x="141" y="9"/>
                </a:lnTo>
                <a:lnTo>
                  <a:pt x="161" y="7"/>
                </a:lnTo>
                <a:lnTo>
                  <a:pt x="178" y="5"/>
                </a:lnTo>
                <a:lnTo>
                  <a:pt x="189" y="4"/>
                </a:lnTo>
                <a:lnTo>
                  <a:pt x="197" y="1"/>
                </a:lnTo>
                <a:lnTo>
                  <a:pt x="199" y="0"/>
                </a:lnTo>
                <a:lnTo>
                  <a:pt x="204" y="0"/>
                </a:lnTo>
                <a:close/>
              </a:path>
            </a:pathLst>
          </a:custGeom>
          <a:solidFill>
            <a:srgbClr val="B7B7B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27" name="Freeform 459"/>
          <p:cNvSpPr>
            <a:spLocks/>
          </p:cNvSpPr>
          <p:nvPr/>
        </p:nvSpPr>
        <p:spPr bwMode="auto">
          <a:xfrm>
            <a:off x="1743075" y="2700338"/>
            <a:ext cx="315913" cy="190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2" y="12"/>
              </a:cxn>
              <a:cxn ang="0">
                <a:pos x="62" y="12"/>
              </a:cxn>
              <a:cxn ang="0">
                <a:pos x="90" y="11"/>
              </a:cxn>
              <a:cxn ang="0">
                <a:pos x="117" y="10"/>
              </a:cxn>
              <a:cxn ang="0">
                <a:pos x="141" y="9"/>
              </a:cxn>
              <a:cxn ang="0">
                <a:pos x="161" y="7"/>
              </a:cxn>
              <a:cxn ang="0">
                <a:pos x="178" y="5"/>
              </a:cxn>
              <a:cxn ang="0">
                <a:pos x="189" y="4"/>
              </a:cxn>
              <a:cxn ang="0">
                <a:pos x="197" y="1"/>
              </a:cxn>
              <a:cxn ang="0">
                <a:pos x="199" y="0"/>
              </a:cxn>
              <a:cxn ang="0">
                <a:pos x="193" y="0"/>
              </a:cxn>
              <a:cxn ang="0">
                <a:pos x="190" y="1"/>
              </a:cxn>
              <a:cxn ang="0">
                <a:pos x="184" y="4"/>
              </a:cxn>
              <a:cxn ang="0">
                <a:pos x="173" y="5"/>
              </a:cxn>
              <a:cxn ang="0">
                <a:pos x="156" y="7"/>
              </a:cxn>
              <a:cxn ang="0">
                <a:pos x="137" y="9"/>
              </a:cxn>
              <a:cxn ang="0">
                <a:pos x="114" y="10"/>
              </a:cxn>
              <a:cxn ang="0">
                <a:pos x="88" y="11"/>
              </a:cxn>
              <a:cxn ang="0">
                <a:pos x="60" y="12"/>
              </a:cxn>
              <a:cxn ang="0">
                <a:pos x="31" y="12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199" h="12">
                <a:moveTo>
                  <a:pt x="0" y="12"/>
                </a:moveTo>
                <a:lnTo>
                  <a:pt x="32" y="12"/>
                </a:lnTo>
                <a:lnTo>
                  <a:pt x="62" y="12"/>
                </a:lnTo>
                <a:lnTo>
                  <a:pt x="90" y="11"/>
                </a:lnTo>
                <a:lnTo>
                  <a:pt x="117" y="10"/>
                </a:lnTo>
                <a:lnTo>
                  <a:pt x="141" y="9"/>
                </a:lnTo>
                <a:lnTo>
                  <a:pt x="161" y="7"/>
                </a:lnTo>
                <a:lnTo>
                  <a:pt x="178" y="5"/>
                </a:lnTo>
                <a:lnTo>
                  <a:pt x="189" y="4"/>
                </a:lnTo>
                <a:lnTo>
                  <a:pt x="197" y="1"/>
                </a:lnTo>
                <a:lnTo>
                  <a:pt x="199" y="0"/>
                </a:lnTo>
                <a:lnTo>
                  <a:pt x="193" y="0"/>
                </a:lnTo>
                <a:lnTo>
                  <a:pt x="190" y="1"/>
                </a:lnTo>
                <a:lnTo>
                  <a:pt x="184" y="4"/>
                </a:lnTo>
                <a:lnTo>
                  <a:pt x="173" y="5"/>
                </a:lnTo>
                <a:lnTo>
                  <a:pt x="156" y="7"/>
                </a:lnTo>
                <a:lnTo>
                  <a:pt x="137" y="9"/>
                </a:lnTo>
                <a:lnTo>
                  <a:pt x="114" y="10"/>
                </a:lnTo>
                <a:lnTo>
                  <a:pt x="88" y="11"/>
                </a:lnTo>
                <a:lnTo>
                  <a:pt x="60" y="12"/>
                </a:lnTo>
                <a:lnTo>
                  <a:pt x="31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28" name="Freeform 460"/>
          <p:cNvSpPr>
            <a:spLocks/>
          </p:cNvSpPr>
          <p:nvPr/>
        </p:nvSpPr>
        <p:spPr bwMode="auto">
          <a:xfrm>
            <a:off x="1743075" y="2700338"/>
            <a:ext cx="306388" cy="19050"/>
          </a:xfrm>
          <a:custGeom>
            <a:avLst/>
            <a:gdLst/>
            <a:ahLst/>
            <a:cxnLst>
              <a:cxn ang="0">
                <a:pos x="193" y="0"/>
              </a:cxn>
              <a:cxn ang="0">
                <a:pos x="190" y="1"/>
              </a:cxn>
              <a:cxn ang="0">
                <a:pos x="184" y="4"/>
              </a:cxn>
              <a:cxn ang="0">
                <a:pos x="173" y="5"/>
              </a:cxn>
              <a:cxn ang="0">
                <a:pos x="156" y="7"/>
              </a:cxn>
              <a:cxn ang="0">
                <a:pos x="137" y="9"/>
              </a:cxn>
              <a:cxn ang="0">
                <a:pos x="114" y="10"/>
              </a:cxn>
              <a:cxn ang="0">
                <a:pos x="88" y="11"/>
              </a:cxn>
              <a:cxn ang="0">
                <a:pos x="60" y="12"/>
              </a:cxn>
              <a:cxn ang="0">
                <a:pos x="31" y="12"/>
              </a:cxn>
              <a:cxn ang="0">
                <a:pos x="0" y="12"/>
              </a:cxn>
              <a:cxn ang="0">
                <a:pos x="0" y="12"/>
              </a:cxn>
              <a:cxn ang="0">
                <a:pos x="30" y="12"/>
              </a:cxn>
              <a:cxn ang="0">
                <a:pos x="59" y="11"/>
              </a:cxn>
              <a:cxn ang="0">
                <a:pos x="85" y="11"/>
              </a:cxn>
              <a:cxn ang="0">
                <a:pos x="111" y="10"/>
              </a:cxn>
              <a:cxn ang="0">
                <a:pos x="132" y="9"/>
              </a:cxn>
              <a:cxn ang="0">
                <a:pos x="151" y="7"/>
              </a:cxn>
              <a:cxn ang="0">
                <a:pos x="166" y="5"/>
              </a:cxn>
              <a:cxn ang="0">
                <a:pos x="178" y="4"/>
              </a:cxn>
              <a:cxn ang="0">
                <a:pos x="185" y="1"/>
              </a:cxn>
              <a:cxn ang="0">
                <a:pos x="187" y="0"/>
              </a:cxn>
              <a:cxn ang="0">
                <a:pos x="193" y="0"/>
              </a:cxn>
            </a:cxnLst>
            <a:rect l="0" t="0" r="r" b="b"/>
            <a:pathLst>
              <a:path w="193" h="12">
                <a:moveTo>
                  <a:pt x="193" y="0"/>
                </a:moveTo>
                <a:lnTo>
                  <a:pt x="190" y="1"/>
                </a:lnTo>
                <a:lnTo>
                  <a:pt x="184" y="4"/>
                </a:lnTo>
                <a:lnTo>
                  <a:pt x="173" y="5"/>
                </a:lnTo>
                <a:lnTo>
                  <a:pt x="156" y="7"/>
                </a:lnTo>
                <a:lnTo>
                  <a:pt x="137" y="9"/>
                </a:lnTo>
                <a:lnTo>
                  <a:pt x="114" y="10"/>
                </a:lnTo>
                <a:lnTo>
                  <a:pt x="88" y="11"/>
                </a:lnTo>
                <a:lnTo>
                  <a:pt x="60" y="12"/>
                </a:lnTo>
                <a:lnTo>
                  <a:pt x="31" y="12"/>
                </a:lnTo>
                <a:lnTo>
                  <a:pt x="0" y="12"/>
                </a:lnTo>
                <a:lnTo>
                  <a:pt x="0" y="12"/>
                </a:lnTo>
                <a:lnTo>
                  <a:pt x="30" y="12"/>
                </a:lnTo>
                <a:lnTo>
                  <a:pt x="59" y="11"/>
                </a:lnTo>
                <a:lnTo>
                  <a:pt x="85" y="11"/>
                </a:lnTo>
                <a:lnTo>
                  <a:pt x="111" y="10"/>
                </a:lnTo>
                <a:lnTo>
                  <a:pt x="132" y="9"/>
                </a:lnTo>
                <a:lnTo>
                  <a:pt x="151" y="7"/>
                </a:lnTo>
                <a:lnTo>
                  <a:pt x="166" y="5"/>
                </a:lnTo>
                <a:lnTo>
                  <a:pt x="178" y="4"/>
                </a:lnTo>
                <a:lnTo>
                  <a:pt x="185" y="1"/>
                </a:lnTo>
                <a:lnTo>
                  <a:pt x="187" y="0"/>
                </a:lnTo>
                <a:lnTo>
                  <a:pt x="193" y="0"/>
                </a:lnTo>
                <a:close/>
              </a:path>
            </a:pathLst>
          </a:custGeom>
          <a:solidFill>
            <a:srgbClr val="AFAFA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29" name="Freeform 461"/>
          <p:cNvSpPr>
            <a:spLocks/>
          </p:cNvSpPr>
          <p:nvPr/>
        </p:nvSpPr>
        <p:spPr bwMode="auto">
          <a:xfrm>
            <a:off x="1743075" y="2700338"/>
            <a:ext cx="296863" cy="190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0" y="12"/>
              </a:cxn>
              <a:cxn ang="0">
                <a:pos x="59" y="11"/>
              </a:cxn>
              <a:cxn ang="0">
                <a:pos x="85" y="11"/>
              </a:cxn>
              <a:cxn ang="0">
                <a:pos x="111" y="10"/>
              </a:cxn>
              <a:cxn ang="0">
                <a:pos x="132" y="9"/>
              </a:cxn>
              <a:cxn ang="0">
                <a:pos x="151" y="7"/>
              </a:cxn>
              <a:cxn ang="0">
                <a:pos x="166" y="5"/>
              </a:cxn>
              <a:cxn ang="0">
                <a:pos x="178" y="4"/>
              </a:cxn>
              <a:cxn ang="0">
                <a:pos x="185" y="1"/>
              </a:cxn>
              <a:cxn ang="0">
                <a:pos x="187" y="0"/>
              </a:cxn>
              <a:cxn ang="0">
                <a:pos x="180" y="0"/>
              </a:cxn>
              <a:cxn ang="0">
                <a:pos x="179" y="1"/>
              </a:cxn>
              <a:cxn ang="0">
                <a:pos x="171" y="4"/>
              </a:cxn>
              <a:cxn ang="0">
                <a:pos x="161" y="5"/>
              </a:cxn>
              <a:cxn ang="0">
                <a:pos x="146" y="6"/>
              </a:cxn>
              <a:cxn ang="0">
                <a:pos x="128" y="7"/>
              </a:cxn>
              <a:cxn ang="0">
                <a:pos x="107" y="9"/>
              </a:cxn>
              <a:cxn ang="0">
                <a:pos x="83" y="10"/>
              </a:cxn>
              <a:cxn ang="0">
                <a:pos x="56" y="11"/>
              </a:cxn>
              <a:cxn ang="0">
                <a:pos x="30" y="11"/>
              </a:cxn>
              <a:cxn ang="0">
                <a:pos x="0" y="11"/>
              </a:cxn>
              <a:cxn ang="0">
                <a:pos x="0" y="12"/>
              </a:cxn>
            </a:cxnLst>
            <a:rect l="0" t="0" r="r" b="b"/>
            <a:pathLst>
              <a:path w="187" h="12">
                <a:moveTo>
                  <a:pt x="0" y="12"/>
                </a:moveTo>
                <a:lnTo>
                  <a:pt x="30" y="12"/>
                </a:lnTo>
                <a:lnTo>
                  <a:pt x="59" y="11"/>
                </a:lnTo>
                <a:lnTo>
                  <a:pt x="85" y="11"/>
                </a:lnTo>
                <a:lnTo>
                  <a:pt x="111" y="10"/>
                </a:lnTo>
                <a:lnTo>
                  <a:pt x="132" y="9"/>
                </a:lnTo>
                <a:lnTo>
                  <a:pt x="151" y="7"/>
                </a:lnTo>
                <a:lnTo>
                  <a:pt x="166" y="5"/>
                </a:lnTo>
                <a:lnTo>
                  <a:pt x="178" y="4"/>
                </a:lnTo>
                <a:lnTo>
                  <a:pt x="185" y="1"/>
                </a:lnTo>
                <a:lnTo>
                  <a:pt x="187" y="0"/>
                </a:lnTo>
                <a:lnTo>
                  <a:pt x="180" y="0"/>
                </a:lnTo>
                <a:lnTo>
                  <a:pt x="179" y="1"/>
                </a:lnTo>
                <a:lnTo>
                  <a:pt x="171" y="4"/>
                </a:lnTo>
                <a:lnTo>
                  <a:pt x="161" y="5"/>
                </a:lnTo>
                <a:lnTo>
                  <a:pt x="146" y="6"/>
                </a:lnTo>
                <a:lnTo>
                  <a:pt x="128" y="7"/>
                </a:lnTo>
                <a:lnTo>
                  <a:pt x="107" y="9"/>
                </a:lnTo>
                <a:lnTo>
                  <a:pt x="83" y="10"/>
                </a:lnTo>
                <a:lnTo>
                  <a:pt x="56" y="11"/>
                </a:lnTo>
                <a:lnTo>
                  <a:pt x="30" y="11"/>
                </a:lnTo>
                <a:lnTo>
                  <a:pt x="0" y="11"/>
                </a:lnTo>
                <a:lnTo>
                  <a:pt x="0" y="12"/>
                </a:lnTo>
                <a:close/>
              </a:path>
            </a:pathLst>
          </a:custGeom>
          <a:solidFill>
            <a:srgbClr val="AAAAA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30" name="Freeform 462"/>
          <p:cNvSpPr>
            <a:spLocks/>
          </p:cNvSpPr>
          <p:nvPr/>
        </p:nvSpPr>
        <p:spPr bwMode="auto">
          <a:xfrm>
            <a:off x="1743075" y="2700338"/>
            <a:ext cx="285750" cy="17462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179" y="1"/>
              </a:cxn>
              <a:cxn ang="0">
                <a:pos x="171" y="4"/>
              </a:cxn>
              <a:cxn ang="0">
                <a:pos x="161" y="5"/>
              </a:cxn>
              <a:cxn ang="0">
                <a:pos x="146" y="6"/>
              </a:cxn>
              <a:cxn ang="0">
                <a:pos x="128" y="7"/>
              </a:cxn>
              <a:cxn ang="0">
                <a:pos x="107" y="9"/>
              </a:cxn>
              <a:cxn ang="0">
                <a:pos x="83" y="10"/>
              </a:cxn>
              <a:cxn ang="0">
                <a:pos x="56" y="11"/>
              </a:cxn>
              <a:cxn ang="0">
                <a:pos x="30" y="11"/>
              </a:cxn>
              <a:cxn ang="0">
                <a:pos x="0" y="11"/>
              </a:cxn>
              <a:cxn ang="0">
                <a:pos x="0" y="11"/>
              </a:cxn>
              <a:cxn ang="0">
                <a:pos x="28" y="11"/>
              </a:cxn>
              <a:cxn ang="0">
                <a:pos x="55" y="11"/>
              </a:cxn>
              <a:cxn ang="0">
                <a:pos x="79" y="10"/>
              </a:cxn>
              <a:cxn ang="0">
                <a:pos x="103" y="9"/>
              </a:cxn>
              <a:cxn ang="0">
                <a:pos x="123" y="7"/>
              </a:cxn>
              <a:cxn ang="0">
                <a:pos x="141" y="6"/>
              </a:cxn>
              <a:cxn ang="0">
                <a:pos x="155" y="5"/>
              </a:cxn>
              <a:cxn ang="0">
                <a:pos x="165" y="2"/>
              </a:cxn>
              <a:cxn ang="0">
                <a:pos x="171" y="1"/>
              </a:cxn>
              <a:cxn ang="0">
                <a:pos x="174" y="0"/>
              </a:cxn>
              <a:cxn ang="0">
                <a:pos x="180" y="0"/>
              </a:cxn>
            </a:cxnLst>
            <a:rect l="0" t="0" r="r" b="b"/>
            <a:pathLst>
              <a:path w="180" h="11">
                <a:moveTo>
                  <a:pt x="180" y="0"/>
                </a:moveTo>
                <a:lnTo>
                  <a:pt x="179" y="1"/>
                </a:lnTo>
                <a:lnTo>
                  <a:pt x="171" y="4"/>
                </a:lnTo>
                <a:lnTo>
                  <a:pt x="161" y="5"/>
                </a:lnTo>
                <a:lnTo>
                  <a:pt x="146" y="6"/>
                </a:lnTo>
                <a:lnTo>
                  <a:pt x="128" y="7"/>
                </a:lnTo>
                <a:lnTo>
                  <a:pt x="107" y="9"/>
                </a:lnTo>
                <a:lnTo>
                  <a:pt x="83" y="10"/>
                </a:lnTo>
                <a:lnTo>
                  <a:pt x="56" y="11"/>
                </a:lnTo>
                <a:lnTo>
                  <a:pt x="30" y="11"/>
                </a:lnTo>
                <a:lnTo>
                  <a:pt x="0" y="11"/>
                </a:lnTo>
                <a:lnTo>
                  <a:pt x="0" y="11"/>
                </a:lnTo>
                <a:lnTo>
                  <a:pt x="28" y="11"/>
                </a:lnTo>
                <a:lnTo>
                  <a:pt x="55" y="11"/>
                </a:lnTo>
                <a:lnTo>
                  <a:pt x="79" y="10"/>
                </a:lnTo>
                <a:lnTo>
                  <a:pt x="103" y="9"/>
                </a:lnTo>
                <a:lnTo>
                  <a:pt x="123" y="7"/>
                </a:lnTo>
                <a:lnTo>
                  <a:pt x="141" y="6"/>
                </a:lnTo>
                <a:lnTo>
                  <a:pt x="155" y="5"/>
                </a:lnTo>
                <a:lnTo>
                  <a:pt x="165" y="2"/>
                </a:lnTo>
                <a:lnTo>
                  <a:pt x="171" y="1"/>
                </a:lnTo>
                <a:lnTo>
                  <a:pt x="174" y="0"/>
                </a:lnTo>
                <a:lnTo>
                  <a:pt x="180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31" name="Freeform 463"/>
          <p:cNvSpPr>
            <a:spLocks/>
          </p:cNvSpPr>
          <p:nvPr/>
        </p:nvSpPr>
        <p:spPr bwMode="auto">
          <a:xfrm>
            <a:off x="1743075" y="2700338"/>
            <a:ext cx="276225" cy="174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8" y="11"/>
              </a:cxn>
              <a:cxn ang="0">
                <a:pos x="55" y="11"/>
              </a:cxn>
              <a:cxn ang="0">
                <a:pos x="79" y="10"/>
              </a:cxn>
              <a:cxn ang="0">
                <a:pos x="103" y="9"/>
              </a:cxn>
              <a:cxn ang="0">
                <a:pos x="123" y="7"/>
              </a:cxn>
              <a:cxn ang="0">
                <a:pos x="141" y="6"/>
              </a:cxn>
              <a:cxn ang="0">
                <a:pos x="155" y="5"/>
              </a:cxn>
              <a:cxn ang="0">
                <a:pos x="165" y="2"/>
              </a:cxn>
              <a:cxn ang="0">
                <a:pos x="171" y="1"/>
              </a:cxn>
              <a:cxn ang="0">
                <a:pos x="174" y="0"/>
              </a:cxn>
              <a:cxn ang="0">
                <a:pos x="166" y="0"/>
              </a:cxn>
              <a:cxn ang="0">
                <a:pos x="164" y="1"/>
              </a:cxn>
              <a:cxn ang="0">
                <a:pos x="156" y="4"/>
              </a:cxn>
              <a:cxn ang="0">
                <a:pos x="145" y="5"/>
              </a:cxn>
              <a:cxn ang="0">
                <a:pos x="128" y="6"/>
              </a:cxn>
              <a:cxn ang="0">
                <a:pos x="108" y="7"/>
              </a:cxn>
              <a:cxn ang="0">
                <a:pos x="84" y="9"/>
              </a:cxn>
              <a:cxn ang="0">
                <a:pos x="57" y="10"/>
              </a:cxn>
              <a:cxn ang="0">
                <a:pos x="30" y="10"/>
              </a:cxn>
              <a:cxn ang="0">
                <a:pos x="0" y="11"/>
              </a:cxn>
              <a:cxn ang="0">
                <a:pos x="0" y="11"/>
              </a:cxn>
            </a:cxnLst>
            <a:rect l="0" t="0" r="r" b="b"/>
            <a:pathLst>
              <a:path w="174" h="11">
                <a:moveTo>
                  <a:pt x="0" y="11"/>
                </a:moveTo>
                <a:lnTo>
                  <a:pt x="28" y="11"/>
                </a:lnTo>
                <a:lnTo>
                  <a:pt x="55" y="11"/>
                </a:lnTo>
                <a:lnTo>
                  <a:pt x="79" y="10"/>
                </a:lnTo>
                <a:lnTo>
                  <a:pt x="103" y="9"/>
                </a:lnTo>
                <a:lnTo>
                  <a:pt x="123" y="7"/>
                </a:lnTo>
                <a:lnTo>
                  <a:pt x="141" y="6"/>
                </a:lnTo>
                <a:lnTo>
                  <a:pt x="155" y="5"/>
                </a:lnTo>
                <a:lnTo>
                  <a:pt x="165" y="2"/>
                </a:lnTo>
                <a:lnTo>
                  <a:pt x="171" y="1"/>
                </a:lnTo>
                <a:lnTo>
                  <a:pt x="174" y="0"/>
                </a:lnTo>
                <a:lnTo>
                  <a:pt x="166" y="0"/>
                </a:lnTo>
                <a:lnTo>
                  <a:pt x="164" y="1"/>
                </a:lnTo>
                <a:lnTo>
                  <a:pt x="156" y="4"/>
                </a:lnTo>
                <a:lnTo>
                  <a:pt x="145" y="5"/>
                </a:lnTo>
                <a:lnTo>
                  <a:pt x="128" y="6"/>
                </a:lnTo>
                <a:lnTo>
                  <a:pt x="108" y="7"/>
                </a:lnTo>
                <a:lnTo>
                  <a:pt x="84" y="9"/>
                </a:lnTo>
                <a:lnTo>
                  <a:pt x="57" y="10"/>
                </a:lnTo>
                <a:lnTo>
                  <a:pt x="30" y="10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A2A2A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32" name="Freeform 464"/>
          <p:cNvSpPr>
            <a:spLocks/>
          </p:cNvSpPr>
          <p:nvPr/>
        </p:nvSpPr>
        <p:spPr bwMode="auto">
          <a:xfrm>
            <a:off x="1743075" y="2700338"/>
            <a:ext cx="263525" cy="17462"/>
          </a:xfrm>
          <a:custGeom>
            <a:avLst/>
            <a:gdLst/>
            <a:ahLst/>
            <a:cxnLst>
              <a:cxn ang="0">
                <a:pos x="166" y="0"/>
              </a:cxn>
              <a:cxn ang="0">
                <a:pos x="164" y="1"/>
              </a:cxn>
              <a:cxn ang="0">
                <a:pos x="156" y="4"/>
              </a:cxn>
              <a:cxn ang="0">
                <a:pos x="145" y="5"/>
              </a:cxn>
              <a:cxn ang="0">
                <a:pos x="128" y="6"/>
              </a:cxn>
              <a:cxn ang="0">
                <a:pos x="108" y="7"/>
              </a:cxn>
              <a:cxn ang="0">
                <a:pos x="84" y="9"/>
              </a:cxn>
              <a:cxn ang="0">
                <a:pos x="57" y="10"/>
              </a:cxn>
              <a:cxn ang="0">
                <a:pos x="30" y="10"/>
              </a:cxn>
              <a:cxn ang="0">
                <a:pos x="0" y="11"/>
              </a:cxn>
              <a:cxn ang="0">
                <a:pos x="0" y="10"/>
              </a:cxn>
              <a:cxn ang="0">
                <a:pos x="28" y="10"/>
              </a:cxn>
              <a:cxn ang="0">
                <a:pos x="55" y="10"/>
              </a:cxn>
              <a:cxn ang="0">
                <a:pos x="80" y="9"/>
              </a:cxn>
              <a:cxn ang="0">
                <a:pos x="103" y="7"/>
              </a:cxn>
              <a:cxn ang="0">
                <a:pos x="122" y="6"/>
              </a:cxn>
              <a:cxn ang="0">
                <a:pos x="138" y="5"/>
              </a:cxn>
              <a:cxn ang="0">
                <a:pos x="150" y="2"/>
              </a:cxn>
              <a:cxn ang="0">
                <a:pos x="157" y="1"/>
              </a:cxn>
              <a:cxn ang="0">
                <a:pos x="159" y="0"/>
              </a:cxn>
              <a:cxn ang="0">
                <a:pos x="166" y="0"/>
              </a:cxn>
            </a:cxnLst>
            <a:rect l="0" t="0" r="r" b="b"/>
            <a:pathLst>
              <a:path w="166" h="11">
                <a:moveTo>
                  <a:pt x="166" y="0"/>
                </a:moveTo>
                <a:lnTo>
                  <a:pt x="164" y="1"/>
                </a:lnTo>
                <a:lnTo>
                  <a:pt x="156" y="4"/>
                </a:lnTo>
                <a:lnTo>
                  <a:pt x="145" y="5"/>
                </a:lnTo>
                <a:lnTo>
                  <a:pt x="128" y="6"/>
                </a:lnTo>
                <a:lnTo>
                  <a:pt x="108" y="7"/>
                </a:lnTo>
                <a:lnTo>
                  <a:pt x="84" y="9"/>
                </a:lnTo>
                <a:lnTo>
                  <a:pt x="57" y="10"/>
                </a:lnTo>
                <a:lnTo>
                  <a:pt x="30" y="10"/>
                </a:lnTo>
                <a:lnTo>
                  <a:pt x="0" y="11"/>
                </a:lnTo>
                <a:lnTo>
                  <a:pt x="0" y="10"/>
                </a:lnTo>
                <a:lnTo>
                  <a:pt x="28" y="10"/>
                </a:lnTo>
                <a:lnTo>
                  <a:pt x="55" y="10"/>
                </a:lnTo>
                <a:lnTo>
                  <a:pt x="80" y="9"/>
                </a:lnTo>
                <a:lnTo>
                  <a:pt x="103" y="7"/>
                </a:lnTo>
                <a:lnTo>
                  <a:pt x="122" y="6"/>
                </a:lnTo>
                <a:lnTo>
                  <a:pt x="138" y="5"/>
                </a:lnTo>
                <a:lnTo>
                  <a:pt x="150" y="2"/>
                </a:lnTo>
                <a:lnTo>
                  <a:pt x="157" y="1"/>
                </a:lnTo>
                <a:lnTo>
                  <a:pt x="159" y="0"/>
                </a:lnTo>
                <a:lnTo>
                  <a:pt x="166" y="0"/>
                </a:lnTo>
                <a:close/>
              </a:path>
            </a:pathLst>
          </a:custGeom>
          <a:solidFill>
            <a:srgbClr val="9E9E9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33" name="Freeform 465"/>
          <p:cNvSpPr>
            <a:spLocks/>
          </p:cNvSpPr>
          <p:nvPr/>
        </p:nvSpPr>
        <p:spPr bwMode="auto">
          <a:xfrm>
            <a:off x="1743075" y="2700338"/>
            <a:ext cx="252413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8" y="10"/>
              </a:cxn>
              <a:cxn ang="0">
                <a:pos x="55" y="10"/>
              </a:cxn>
              <a:cxn ang="0">
                <a:pos x="80" y="9"/>
              </a:cxn>
              <a:cxn ang="0">
                <a:pos x="103" y="7"/>
              </a:cxn>
              <a:cxn ang="0">
                <a:pos x="122" y="6"/>
              </a:cxn>
              <a:cxn ang="0">
                <a:pos x="138" y="5"/>
              </a:cxn>
              <a:cxn ang="0">
                <a:pos x="150" y="2"/>
              </a:cxn>
              <a:cxn ang="0">
                <a:pos x="157" y="1"/>
              </a:cxn>
              <a:cxn ang="0">
                <a:pos x="159" y="0"/>
              </a:cxn>
              <a:cxn ang="0">
                <a:pos x="151" y="0"/>
              </a:cxn>
              <a:cxn ang="0">
                <a:pos x="149" y="1"/>
              </a:cxn>
              <a:cxn ang="0">
                <a:pos x="142" y="2"/>
              </a:cxn>
              <a:cxn ang="0">
                <a:pos x="131" y="5"/>
              </a:cxn>
              <a:cxn ang="0">
                <a:pos x="116" y="6"/>
              </a:cxn>
              <a:cxn ang="0">
                <a:pos x="98" y="7"/>
              </a:cxn>
              <a:cxn ang="0">
                <a:pos x="76" y="9"/>
              </a:cxn>
              <a:cxn ang="0">
                <a:pos x="52" y="9"/>
              </a:cxn>
              <a:cxn ang="0">
                <a:pos x="27" y="10"/>
              </a:cxn>
              <a:cxn ang="0">
                <a:pos x="0" y="10"/>
              </a:cxn>
              <a:cxn ang="0">
                <a:pos x="0" y="10"/>
              </a:cxn>
            </a:cxnLst>
            <a:rect l="0" t="0" r="r" b="b"/>
            <a:pathLst>
              <a:path w="159" h="10">
                <a:moveTo>
                  <a:pt x="0" y="10"/>
                </a:moveTo>
                <a:lnTo>
                  <a:pt x="28" y="10"/>
                </a:lnTo>
                <a:lnTo>
                  <a:pt x="55" y="10"/>
                </a:lnTo>
                <a:lnTo>
                  <a:pt x="80" y="9"/>
                </a:lnTo>
                <a:lnTo>
                  <a:pt x="103" y="7"/>
                </a:lnTo>
                <a:lnTo>
                  <a:pt x="122" y="6"/>
                </a:lnTo>
                <a:lnTo>
                  <a:pt x="138" y="5"/>
                </a:lnTo>
                <a:lnTo>
                  <a:pt x="150" y="2"/>
                </a:lnTo>
                <a:lnTo>
                  <a:pt x="157" y="1"/>
                </a:lnTo>
                <a:lnTo>
                  <a:pt x="159" y="0"/>
                </a:lnTo>
                <a:lnTo>
                  <a:pt x="151" y="0"/>
                </a:lnTo>
                <a:lnTo>
                  <a:pt x="149" y="1"/>
                </a:lnTo>
                <a:lnTo>
                  <a:pt x="142" y="2"/>
                </a:lnTo>
                <a:lnTo>
                  <a:pt x="131" y="5"/>
                </a:lnTo>
                <a:lnTo>
                  <a:pt x="116" y="6"/>
                </a:lnTo>
                <a:lnTo>
                  <a:pt x="98" y="7"/>
                </a:lnTo>
                <a:lnTo>
                  <a:pt x="76" y="9"/>
                </a:lnTo>
                <a:lnTo>
                  <a:pt x="52" y="9"/>
                </a:lnTo>
                <a:lnTo>
                  <a:pt x="27" y="1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34" name="Freeform 466"/>
          <p:cNvSpPr>
            <a:spLocks/>
          </p:cNvSpPr>
          <p:nvPr/>
        </p:nvSpPr>
        <p:spPr bwMode="auto">
          <a:xfrm>
            <a:off x="1743075" y="2700338"/>
            <a:ext cx="239713" cy="15875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49" y="1"/>
              </a:cxn>
              <a:cxn ang="0">
                <a:pos x="142" y="2"/>
              </a:cxn>
              <a:cxn ang="0">
                <a:pos x="131" y="5"/>
              </a:cxn>
              <a:cxn ang="0">
                <a:pos x="116" y="6"/>
              </a:cxn>
              <a:cxn ang="0">
                <a:pos x="98" y="7"/>
              </a:cxn>
              <a:cxn ang="0">
                <a:pos x="76" y="9"/>
              </a:cxn>
              <a:cxn ang="0">
                <a:pos x="52" y="9"/>
              </a:cxn>
              <a:cxn ang="0">
                <a:pos x="27" y="10"/>
              </a:cxn>
              <a:cxn ang="0">
                <a:pos x="0" y="10"/>
              </a:cxn>
              <a:cxn ang="0">
                <a:pos x="0" y="9"/>
              </a:cxn>
              <a:cxn ang="0">
                <a:pos x="26" y="9"/>
              </a:cxn>
              <a:cxn ang="0">
                <a:pos x="50" y="9"/>
              </a:cxn>
              <a:cxn ang="0">
                <a:pos x="71" y="7"/>
              </a:cxn>
              <a:cxn ang="0">
                <a:pos x="92" y="6"/>
              </a:cxn>
              <a:cxn ang="0">
                <a:pos x="109" y="6"/>
              </a:cxn>
              <a:cxn ang="0">
                <a:pos x="125" y="4"/>
              </a:cxn>
              <a:cxn ang="0">
                <a:pos x="135" y="2"/>
              </a:cxn>
              <a:cxn ang="0">
                <a:pos x="141" y="1"/>
              </a:cxn>
              <a:cxn ang="0">
                <a:pos x="144" y="0"/>
              </a:cxn>
              <a:cxn ang="0">
                <a:pos x="151" y="0"/>
              </a:cxn>
            </a:cxnLst>
            <a:rect l="0" t="0" r="r" b="b"/>
            <a:pathLst>
              <a:path w="151" h="10">
                <a:moveTo>
                  <a:pt x="151" y="0"/>
                </a:moveTo>
                <a:lnTo>
                  <a:pt x="149" y="1"/>
                </a:lnTo>
                <a:lnTo>
                  <a:pt x="142" y="2"/>
                </a:lnTo>
                <a:lnTo>
                  <a:pt x="131" y="5"/>
                </a:lnTo>
                <a:lnTo>
                  <a:pt x="116" y="6"/>
                </a:lnTo>
                <a:lnTo>
                  <a:pt x="98" y="7"/>
                </a:lnTo>
                <a:lnTo>
                  <a:pt x="76" y="9"/>
                </a:lnTo>
                <a:lnTo>
                  <a:pt x="52" y="9"/>
                </a:lnTo>
                <a:lnTo>
                  <a:pt x="27" y="10"/>
                </a:lnTo>
                <a:lnTo>
                  <a:pt x="0" y="10"/>
                </a:lnTo>
                <a:lnTo>
                  <a:pt x="0" y="9"/>
                </a:lnTo>
                <a:lnTo>
                  <a:pt x="26" y="9"/>
                </a:lnTo>
                <a:lnTo>
                  <a:pt x="50" y="9"/>
                </a:lnTo>
                <a:lnTo>
                  <a:pt x="71" y="7"/>
                </a:lnTo>
                <a:lnTo>
                  <a:pt x="92" y="6"/>
                </a:lnTo>
                <a:lnTo>
                  <a:pt x="109" y="6"/>
                </a:lnTo>
                <a:lnTo>
                  <a:pt x="125" y="4"/>
                </a:lnTo>
                <a:lnTo>
                  <a:pt x="135" y="2"/>
                </a:lnTo>
                <a:lnTo>
                  <a:pt x="141" y="1"/>
                </a:lnTo>
                <a:lnTo>
                  <a:pt x="144" y="0"/>
                </a:lnTo>
                <a:lnTo>
                  <a:pt x="151" y="0"/>
                </a:lnTo>
                <a:close/>
              </a:path>
            </a:pathLst>
          </a:custGeom>
          <a:solidFill>
            <a:srgbClr val="95959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35" name="Freeform 467"/>
          <p:cNvSpPr>
            <a:spLocks/>
          </p:cNvSpPr>
          <p:nvPr/>
        </p:nvSpPr>
        <p:spPr bwMode="auto">
          <a:xfrm>
            <a:off x="1743075" y="2700338"/>
            <a:ext cx="22860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6" y="9"/>
              </a:cxn>
              <a:cxn ang="0">
                <a:pos x="50" y="9"/>
              </a:cxn>
              <a:cxn ang="0">
                <a:pos x="71" y="7"/>
              </a:cxn>
              <a:cxn ang="0">
                <a:pos x="92" y="6"/>
              </a:cxn>
              <a:cxn ang="0">
                <a:pos x="109" y="6"/>
              </a:cxn>
              <a:cxn ang="0">
                <a:pos x="125" y="4"/>
              </a:cxn>
              <a:cxn ang="0">
                <a:pos x="135" y="2"/>
              </a:cxn>
              <a:cxn ang="0">
                <a:pos x="141" y="1"/>
              </a:cxn>
              <a:cxn ang="0">
                <a:pos x="144" y="0"/>
              </a:cxn>
              <a:cxn ang="0">
                <a:pos x="133" y="0"/>
              </a:cxn>
              <a:cxn ang="0">
                <a:pos x="132" y="1"/>
              </a:cxn>
              <a:cxn ang="0">
                <a:pos x="126" y="2"/>
              </a:cxn>
              <a:cxn ang="0">
                <a:pos x="116" y="4"/>
              </a:cxn>
              <a:cxn ang="0">
                <a:pos x="103" y="5"/>
              </a:cxn>
              <a:cxn ang="0">
                <a:pos x="87" y="6"/>
              </a:cxn>
              <a:cxn ang="0">
                <a:pos x="68" y="7"/>
              </a:cxn>
              <a:cxn ang="0">
                <a:pos x="46" y="7"/>
              </a:cxn>
              <a:cxn ang="0">
                <a:pos x="24" y="9"/>
              </a:cxn>
              <a:cxn ang="0">
                <a:pos x="0" y="9"/>
              </a:cxn>
              <a:cxn ang="0">
                <a:pos x="0" y="9"/>
              </a:cxn>
            </a:cxnLst>
            <a:rect l="0" t="0" r="r" b="b"/>
            <a:pathLst>
              <a:path w="144" h="9">
                <a:moveTo>
                  <a:pt x="0" y="9"/>
                </a:moveTo>
                <a:lnTo>
                  <a:pt x="26" y="9"/>
                </a:lnTo>
                <a:lnTo>
                  <a:pt x="50" y="9"/>
                </a:lnTo>
                <a:lnTo>
                  <a:pt x="71" y="7"/>
                </a:lnTo>
                <a:lnTo>
                  <a:pt x="92" y="6"/>
                </a:lnTo>
                <a:lnTo>
                  <a:pt x="109" y="6"/>
                </a:lnTo>
                <a:lnTo>
                  <a:pt x="125" y="4"/>
                </a:lnTo>
                <a:lnTo>
                  <a:pt x="135" y="2"/>
                </a:lnTo>
                <a:lnTo>
                  <a:pt x="141" y="1"/>
                </a:lnTo>
                <a:lnTo>
                  <a:pt x="144" y="0"/>
                </a:lnTo>
                <a:lnTo>
                  <a:pt x="133" y="0"/>
                </a:lnTo>
                <a:lnTo>
                  <a:pt x="132" y="1"/>
                </a:lnTo>
                <a:lnTo>
                  <a:pt x="126" y="2"/>
                </a:lnTo>
                <a:lnTo>
                  <a:pt x="116" y="4"/>
                </a:lnTo>
                <a:lnTo>
                  <a:pt x="103" y="5"/>
                </a:lnTo>
                <a:lnTo>
                  <a:pt x="87" y="6"/>
                </a:lnTo>
                <a:lnTo>
                  <a:pt x="68" y="7"/>
                </a:lnTo>
                <a:lnTo>
                  <a:pt x="46" y="7"/>
                </a:lnTo>
                <a:lnTo>
                  <a:pt x="24" y="9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91919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36" name="Freeform 468"/>
          <p:cNvSpPr>
            <a:spLocks/>
          </p:cNvSpPr>
          <p:nvPr/>
        </p:nvSpPr>
        <p:spPr bwMode="auto">
          <a:xfrm>
            <a:off x="1743075" y="2700338"/>
            <a:ext cx="211138" cy="14287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132" y="1"/>
              </a:cxn>
              <a:cxn ang="0">
                <a:pos x="126" y="2"/>
              </a:cxn>
              <a:cxn ang="0">
                <a:pos x="116" y="4"/>
              </a:cxn>
              <a:cxn ang="0">
                <a:pos x="103" y="5"/>
              </a:cxn>
              <a:cxn ang="0">
                <a:pos x="87" y="6"/>
              </a:cxn>
              <a:cxn ang="0">
                <a:pos x="68" y="7"/>
              </a:cxn>
              <a:cxn ang="0">
                <a:pos x="46" y="7"/>
              </a:cxn>
              <a:cxn ang="0">
                <a:pos x="24" y="9"/>
              </a:cxn>
              <a:cxn ang="0">
                <a:pos x="0" y="9"/>
              </a:cxn>
              <a:cxn ang="0">
                <a:pos x="0" y="7"/>
              </a:cxn>
              <a:cxn ang="0">
                <a:pos x="24" y="7"/>
              </a:cxn>
              <a:cxn ang="0">
                <a:pos x="49" y="7"/>
              </a:cxn>
              <a:cxn ang="0">
                <a:pos x="70" y="6"/>
              </a:cxn>
              <a:cxn ang="0">
                <a:pos x="88" y="5"/>
              </a:cxn>
              <a:cxn ang="0">
                <a:pos x="104" y="4"/>
              </a:cxn>
              <a:cxn ang="0">
                <a:pos x="116" y="2"/>
              </a:cxn>
              <a:cxn ang="0">
                <a:pos x="122" y="1"/>
              </a:cxn>
              <a:cxn ang="0">
                <a:pos x="125" y="0"/>
              </a:cxn>
              <a:cxn ang="0">
                <a:pos x="133" y="0"/>
              </a:cxn>
            </a:cxnLst>
            <a:rect l="0" t="0" r="r" b="b"/>
            <a:pathLst>
              <a:path w="133" h="9">
                <a:moveTo>
                  <a:pt x="133" y="0"/>
                </a:moveTo>
                <a:lnTo>
                  <a:pt x="132" y="1"/>
                </a:lnTo>
                <a:lnTo>
                  <a:pt x="126" y="2"/>
                </a:lnTo>
                <a:lnTo>
                  <a:pt x="116" y="4"/>
                </a:lnTo>
                <a:lnTo>
                  <a:pt x="103" y="5"/>
                </a:lnTo>
                <a:lnTo>
                  <a:pt x="87" y="6"/>
                </a:lnTo>
                <a:lnTo>
                  <a:pt x="68" y="7"/>
                </a:lnTo>
                <a:lnTo>
                  <a:pt x="46" y="7"/>
                </a:lnTo>
                <a:lnTo>
                  <a:pt x="24" y="9"/>
                </a:lnTo>
                <a:lnTo>
                  <a:pt x="0" y="9"/>
                </a:lnTo>
                <a:lnTo>
                  <a:pt x="0" y="7"/>
                </a:lnTo>
                <a:lnTo>
                  <a:pt x="24" y="7"/>
                </a:lnTo>
                <a:lnTo>
                  <a:pt x="49" y="7"/>
                </a:lnTo>
                <a:lnTo>
                  <a:pt x="70" y="6"/>
                </a:lnTo>
                <a:lnTo>
                  <a:pt x="88" y="5"/>
                </a:lnTo>
                <a:lnTo>
                  <a:pt x="104" y="4"/>
                </a:lnTo>
                <a:lnTo>
                  <a:pt x="116" y="2"/>
                </a:lnTo>
                <a:lnTo>
                  <a:pt x="122" y="1"/>
                </a:lnTo>
                <a:lnTo>
                  <a:pt x="125" y="0"/>
                </a:lnTo>
                <a:lnTo>
                  <a:pt x="133" y="0"/>
                </a:lnTo>
                <a:close/>
              </a:path>
            </a:pathLst>
          </a:custGeom>
          <a:solidFill>
            <a:srgbClr val="8D8D8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37" name="Freeform 469"/>
          <p:cNvSpPr>
            <a:spLocks/>
          </p:cNvSpPr>
          <p:nvPr/>
        </p:nvSpPr>
        <p:spPr bwMode="auto">
          <a:xfrm>
            <a:off x="1743075" y="2700338"/>
            <a:ext cx="198438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4" y="7"/>
              </a:cxn>
              <a:cxn ang="0">
                <a:pos x="49" y="7"/>
              </a:cxn>
              <a:cxn ang="0">
                <a:pos x="70" y="6"/>
              </a:cxn>
              <a:cxn ang="0">
                <a:pos x="88" y="5"/>
              </a:cxn>
              <a:cxn ang="0">
                <a:pos x="104" y="4"/>
              </a:cxn>
              <a:cxn ang="0">
                <a:pos x="116" y="2"/>
              </a:cxn>
              <a:cxn ang="0">
                <a:pos x="122" y="1"/>
              </a:cxn>
              <a:cxn ang="0">
                <a:pos x="125" y="0"/>
              </a:cxn>
              <a:cxn ang="0">
                <a:pos x="114" y="0"/>
              </a:cxn>
              <a:cxn ang="0">
                <a:pos x="112" y="1"/>
              </a:cxn>
              <a:cxn ang="0">
                <a:pos x="106" y="2"/>
              </a:cxn>
              <a:cxn ang="0">
                <a:pos x="95" y="4"/>
              </a:cxn>
              <a:cxn ang="0">
                <a:pos x="81" y="5"/>
              </a:cxn>
              <a:cxn ang="0">
                <a:pos x="64" y="6"/>
              </a:cxn>
              <a:cxn ang="0">
                <a:pos x="45" y="6"/>
              </a:cxn>
              <a:cxn ang="0">
                <a:pos x="23" y="7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125" h="7">
                <a:moveTo>
                  <a:pt x="0" y="7"/>
                </a:moveTo>
                <a:lnTo>
                  <a:pt x="24" y="7"/>
                </a:lnTo>
                <a:lnTo>
                  <a:pt x="49" y="7"/>
                </a:lnTo>
                <a:lnTo>
                  <a:pt x="70" y="6"/>
                </a:lnTo>
                <a:lnTo>
                  <a:pt x="88" y="5"/>
                </a:lnTo>
                <a:lnTo>
                  <a:pt x="104" y="4"/>
                </a:lnTo>
                <a:lnTo>
                  <a:pt x="116" y="2"/>
                </a:lnTo>
                <a:lnTo>
                  <a:pt x="122" y="1"/>
                </a:lnTo>
                <a:lnTo>
                  <a:pt x="125" y="0"/>
                </a:lnTo>
                <a:lnTo>
                  <a:pt x="114" y="0"/>
                </a:lnTo>
                <a:lnTo>
                  <a:pt x="112" y="1"/>
                </a:lnTo>
                <a:lnTo>
                  <a:pt x="106" y="2"/>
                </a:lnTo>
                <a:lnTo>
                  <a:pt x="95" y="4"/>
                </a:lnTo>
                <a:lnTo>
                  <a:pt x="81" y="5"/>
                </a:lnTo>
                <a:lnTo>
                  <a:pt x="64" y="6"/>
                </a:lnTo>
                <a:lnTo>
                  <a:pt x="45" y="6"/>
                </a:lnTo>
                <a:lnTo>
                  <a:pt x="23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88888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38" name="Freeform 470"/>
          <p:cNvSpPr>
            <a:spLocks/>
          </p:cNvSpPr>
          <p:nvPr/>
        </p:nvSpPr>
        <p:spPr bwMode="auto">
          <a:xfrm>
            <a:off x="1743075" y="2700338"/>
            <a:ext cx="180975" cy="11112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12" y="1"/>
              </a:cxn>
              <a:cxn ang="0">
                <a:pos x="106" y="2"/>
              </a:cxn>
              <a:cxn ang="0">
                <a:pos x="95" y="4"/>
              </a:cxn>
              <a:cxn ang="0">
                <a:pos x="81" y="5"/>
              </a:cxn>
              <a:cxn ang="0">
                <a:pos x="64" y="6"/>
              </a:cxn>
              <a:cxn ang="0">
                <a:pos x="45" y="6"/>
              </a:cxn>
              <a:cxn ang="0">
                <a:pos x="23" y="7"/>
              </a:cxn>
              <a:cxn ang="0">
                <a:pos x="0" y="7"/>
              </a:cxn>
              <a:cxn ang="0">
                <a:pos x="0" y="6"/>
              </a:cxn>
              <a:cxn ang="0">
                <a:pos x="21" y="6"/>
              </a:cxn>
              <a:cxn ang="0">
                <a:pos x="40" y="6"/>
              </a:cxn>
              <a:cxn ang="0">
                <a:pos x="57" y="5"/>
              </a:cxn>
              <a:cxn ang="0">
                <a:pos x="74" y="4"/>
              </a:cxn>
              <a:cxn ang="0">
                <a:pos x="87" y="4"/>
              </a:cxn>
              <a:cxn ang="0">
                <a:pos x="95" y="2"/>
              </a:cxn>
              <a:cxn ang="0">
                <a:pos x="102" y="1"/>
              </a:cxn>
              <a:cxn ang="0">
                <a:pos x="103" y="0"/>
              </a:cxn>
              <a:cxn ang="0">
                <a:pos x="114" y="0"/>
              </a:cxn>
            </a:cxnLst>
            <a:rect l="0" t="0" r="r" b="b"/>
            <a:pathLst>
              <a:path w="114" h="7">
                <a:moveTo>
                  <a:pt x="114" y="0"/>
                </a:moveTo>
                <a:lnTo>
                  <a:pt x="112" y="1"/>
                </a:lnTo>
                <a:lnTo>
                  <a:pt x="106" y="2"/>
                </a:lnTo>
                <a:lnTo>
                  <a:pt x="95" y="4"/>
                </a:lnTo>
                <a:lnTo>
                  <a:pt x="81" y="5"/>
                </a:lnTo>
                <a:lnTo>
                  <a:pt x="64" y="6"/>
                </a:lnTo>
                <a:lnTo>
                  <a:pt x="45" y="6"/>
                </a:lnTo>
                <a:lnTo>
                  <a:pt x="23" y="7"/>
                </a:lnTo>
                <a:lnTo>
                  <a:pt x="0" y="7"/>
                </a:lnTo>
                <a:lnTo>
                  <a:pt x="0" y="6"/>
                </a:lnTo>
                <a:lnTo>
                  <a:pt x="21" y="6"/>
                </a:lnTo>
                <a:lnTo>
                  <a:pt x="40" y="6"/>
                </a:lnTo>
                <a:lnTo>
                  <a:pt x="57" y="5"/>
                </a:lnTo>
                <a:lnTo>
                  <a:pt x="74" y="4"/>
                </a:lnTo>
                <a:lnTo>
                  <a:pt x="87" y="4"/>
                </a:lnTo>
                <a:lnTo>
                  <a:pt x="95" y="2"/>
                </a:lnTo>
                <a:lnTo>
                  <a:pt x="102" y="1"/>
                </a:lnTo>
                <a:lnTo>
                  <a:pt x="103" y="0"/>
                </a:lnTo>
                <a:lnTo>
                  <a:pt x="114" y="0"/>
                </a:lnTo>
                <a:close/>
              </a:path>
            </a:pathLst>
          </a:custGeom>
          <a:solidFill>
            <a:srgbClr val="84848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39" name="Freeform 471"/>
          <p:cNvSpPr>
            <a:spLocks/>
          </p:cNvSpPr>
          <p:nvPr/>
        </p:nvSpPr>
        <p:spPr bwMode="auto">
          <a:xfrm>
            <a:off x="1743075" y="2700338"/>
            <a:ext cx="163513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1" y="6"/>
              </a:cxn>
              <a:cxn ang="0">
                <a:pos x="40" y="6"/>
              </a:cxn>
              <a:cxn ang="0">
                <a:pos x="57" y="5"/>
              </a:cxn>
              <a:cxn ang="0">
                <a:pos x="74" y="4"/>
              </a:cxn>
              <a:cxn ang="0">
                <a:pos x="87" y="4"/>
              </a:cxn>
              <a:cxn ang="0">
                <a:pos x="95" y="2"/>
              </a:cxn>
              <a:cxn ang="0">
                <a:pos x="102" y="1"/>
              </a:cxn>
              <a:cxn ang="0">
                <a:pos x="103" y="0"/>
              </a:cxn>
              <a:cxn ang="0">
                <a:pos x="92" y="0"/>
              </a:cxn>
              <a:cxn ang="0">
                <a:pos x="90" y="1"/>
              </a:cxn>
              <a:cxn ang="0">
                <a:pos x="83" y="2"/>
              </a:cxn>
              <a:cxn ang="0">
                <a:pos x="73" y="4"/>
              </a:cxn>
              <a:cxn ang="0">
                <a:pos x="57" y="4"/>
              </a:cxn>
              <a:cxn ang="0">
                <a:pos x="41" y="5"/>
              </a:cxn>
              <a:cxn ang="0">
                <a:pos x="21" y="5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03" h="6">
                <a:moveTo>
                  <a:pt x="0" y="6"/>
                </a:moveTo>
                <a:lnTo>
                  <a:pt x="21" y="6"/>
                </a:lnTo>
                <a:lnTo>
                  <a:pt x="40" y="6"/>
                </a:lnTo>
                <a:lnTo>
                  <a:pt x="57" y="5"/>
                </a:lnTo>
                <a:lnTo>
                  <a:pt x="74" y="4"/>
                </a:lnTo>
                <a:lnTo>
                  <a:pt x="87" y="4"/>
                </a:lnTo>
                <a:lnTo>
                  <a:pt x="95" y="2"/>
                </a:lnTo>
                <a:lnTo>
                  <a:pt x="102" y="1"/>
                </a:lnTo>
                <a:lnTo>
                  <a:pt x="103" y="0"/>
                </a:lnTo>
                <a:lnTo>
                  <a:pt x="92" y="0"/>
                </a:lnTo>
                <a:lnTo>
                  <a:pt x="90" y="1"/>
                </a:lnTo>
                <a:lnTo>
                  <a:pt x="83" y="2"/>
                </a:lnTo>
                <a:lnTo>
                  <a:pt x="73" y="4"/>
                </a:lnTo>
                <a:lnTo>
                  <a:pt x="57" y="4"/>
                </a:lnTo>
                <a:lnTo>
                  <a:pt x="41" y="5"/>
                </a:lnTo>
                <a:lnTo>
                  <a:pt x="21" y="5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40" name="Freeform 472"/>
          <p:cNvSpPr>
            <a:spLocks/>
          </p:cNvSpPr>
          <p:nvPr/>
        </p:nvSpPr>
        <p:spPr bwMode="auto">
          <a:xfrm>
            <a:off x="1743075" y="2700338"/>
            <a:ext cx="146050" cy="952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90" y="1"/>
              </a:cxn>
              <a:cxn ang="0">
                <a:pos x="83" y="2"/>
              </a:cxn>
              <a:cxn ang="0">
                <a:pos x="73" y="4"/>
              </a:cxn>
              <a:cxn ang="0">
                <a:pos x="57" y="4"/>
              </a:cxn>
              <a:cxn ang="0">
                <a:pos x="41" y="5"/>
              </a:cxn>
              <a:cxn ang="0">
                <a:pos x="21" y="5"/>
              </a:cxn>
              <a:cxn ang="0">
                <a:pos x="0" y="6"/>
              </a:cxn>
              <a:cxn ang="0">
                <a:pos x="0" y="5"/>
              </a:cxn>
              <a:cxn ang="0">
                <a:pos x="18" y="5"/>
              </a:cxn>
              <a:cxn ang="0">
                <a:pos x="35" y="4"/>
              </a:cxn>
              <a:cxn ang="0">
                <a:pos x="50" y="4"/>
              </a:cxn>
              <a:cxn ang="0">
                <a:pos x="62" y="2"/>
              </a:cxn>
              <a:cxn ang="0">
                <a:pos x="71" y="1"/>
              </a:cxn>
              <a:cxn ang="0">
                <a:pos x="78" y="0"/>
              </a:cxn>
              <a:cxn ang="0">
                <a:pos x="80" y="0"/>
              </a:cxn>
              <a:cxn ang="0">
                <a:pos x="92" y="0"/>
              </a:cxn>
            </a:cxnLst>
            <a:rect l="0" t="0" r="r" b="b"/>
            <a:pathLst>
              <a:path w="92" h="6">
                <a:moveTo>
                  <a:pt x="92" y="0"/>
                </a:moveTo>
                <a:lnTo>
                  <a:pt x="90" y="1"/>
                </a:lnTo>
                <a:lnTo>
                  <a:pt x="83" y="2"/>
                </a:lnTo>
                <a:lnTo>
                  <a:pt x="73" y="4"/>
                </a:lnTo>
                <a:lnTo>
                  <a:pt x="57" y="4"/>
                </a:lnTo>
                <a:lnTo>
                  <a:pt x="41" y="5"/>
                </a:lnTo>
                <a:lnTo>
                  <a:pt x="21" y="5"/>
                </a:lnTo>
                <a:lnTo>
                  <a:pt x="0" y="6"/>
                </a:lnTo>
                <a:lnTo>
                  <a:pt x="0" y="5"/>
                </a:lnTo>
                <a:lnTo>
                  <a:pt x="18" y="5"/>
                </a:lnTo>
                <a:lnTo>
                  <a:pt x="35" y="4"/>
                </a:lnTo>
                <a:lnTo>
                  <a:pt x="50" y="4"/>
                </a:lnTo>
                <a:lnTo>
                  <a:pt x="62" y="2"/>
                </a:lnTo>
                <a:lnTo>
                  <a:pt x="71" y="1"/>
                </a:lnTo>
                <a:lnTo>
                  <a:pt x="78" y="0"/>
                </a:lnTo>
                <a:lnTo>
                  <a:pt x="80" y="0"/>
                </a:lnTo>
                <a:lnTo>
                  <a:pt x="92" y="0"/>
                </a:lnTo>
                <a:close/>
              </a:path>
            </a:pathLst>
          </a:custGeom>
          <a:solidFill>
            <a:srgbClr val="7B7B7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41" name="Freeform 473"/>
          <p:cNvSpPr>
            <a:spLocks/>
          </p:cNvSpPr>
          <p:nvPr/>
        </p:nvSpPr>
        <p:spPr bwMode="auto">
          <a:xfrm>
            <a:off x="1743075" y="2700338"/>
            <a:ext cx="127000" cy="79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8" y="5"/>
              </a:cxn>
              <a:cxn ang="0">
                <a:pos x="35" y="4"/>
              </a:cxn>
              <a:cxn ang="0">
                <a:pos x="50" y="4"/>
              </a:cxn>
              <a:cxn ang="0">
                <a:pos x="62" y="2"/>
              </a:cxn>
              <a:cxn ang="0">
                <a:pos x="71" y="1"/>
              </a:cxn>
              <a:cxn ang="0">
                <a:pos x="78" y="0"/>
              </a:cxn>
              <a:cxn ang="0">
                <a:pos x="80" y="0"/>
              </a:cxn>
              <a:cxn ang="0">
                <a:pos x="66" y="0"/>
              </a:cxn>
              <a:cxn ang="0">
                <a:pos x="64" y="0"/>
              </a:cxn>
              <a:cxn ang="0">
                <a:pos x="57" y="1"/>
              </a:cxn>
              <a:cxn ang="0">
                <a:pos x="47" y="2"/>
              </a:cxn>
              <a:cxn ang="0">
                <a:pos x="33" y="4"/>
              </a:cxn>
              <a:cxn ang="0">
                <a:pos x="18" y="4"/>
              </a:cxn>
              <a:cxn ang="0">
                <a:pos x="0" y="4"/>
              </a:cxn>
              <a:cxn ang="0">
                <a:pos x="0" y="5"/>
              </a:cxn>
            </a:cxnLst>
            <a:rect l="0" t="0" r="r" b="b"/>
            <a:pathLst>
              <a:path w="80" h="5">
                <a:moveTo>
                  <a:pt x="0" y="5"/>
                </a:moveTo>
                <a:lnTo>
                  <a:pt x="18" y="5"/>
                </a:lnTo>
                <a:lnTo>
                  <a:pt x="35" y="4"/>
                </a:lnTo>
                <a:lnTo>
                  <a:pt x="50" y="4"/>
                </a:lnTo>
                <a:lnTo>
                  <a:pt x="62" y="2"/>
                </a:lnTo>
                <a:lnTo>
                  <a:pt x="71" y="1"/>
                </a:lnTo>
                <a:lnTo>
                  <a:pt x="78" y="0"/>
                </a:lnTo>
                <a:lnTo>
                  <a:pt x="80" y="0"/>
                </a:lnTo>
                <a:lnTo>
                  <a:pt x="66" y="0"/>
                </a:lnTo>
                <a:lnTo>
                  <a:pt x="64" y="0"/>
                </a:lnTo>
                <a:lnTo>
                  <a:pt x="57" y="1"/>
                </a:lnTo>
                <a:lnTo>
                  <a:pt x="47" y="2"/>
                </a:lnTo>
                <a:lnTo>
                  <a:pt x="33" y="4"/>
                </a:lnTo>
                <a:lnTo>
                  <a:pt x="18" y="4"/>
                </a:lnTo>
                <a:lnTo>
                  <a:pt x="0" y="4"/>
                </a:lnTo>
                <a:lnTo>
                  <a:pt x="0" y="5"/>
                </a:lnTo>
                <a:close/>
              </a:path>
            </a:pathLst>
          </a:custGeom>
          <a:solidFill>
            <a:srgbClr val="77777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42" name="Freeform 474"/>
          <p:cNvSpPr>
            <a:spLocks/>
          </p:cNvSpPr>
          <p:nvPr/>
        </p:nvSpPr>
        <p:spPr bwMode="auto">
          <a:xfrm>
            <a:off x="1743075" y="2700338"/>
            <a:ext cx="104775" cy="635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4" y="0"/>
              </a:cxn>
              <a:cxn ang="0">
                <a:pos x="57" y="1"/>
              </a:cxn>
              <a:cxn ang="0">
                <a:pos x="47" y="2"/>
              </a:cxn>
              <a:cxn ang="0">
                <a:pos x="33" y="4"/>
              </a:cxn>
              <a:cxn ang="0">
                <a:pos x="18" y="4"/>
              </a:cxn>
              <a:cxn ang="0">
                <a:pos x="0" y="4"/>
              </a:cxn>
              <a:cxn ang="0">
                <a:pos x="0" y="2"/>
              </a:cxn>
              <a:cxn ang="0">
                <a:pos x="17" y="2"/>
              </a:cxn>
              <a:cxn ang="0">
                <a:pos x="31" y="2"/>
              </a:cxn>
              <a:cxn ang="0">
                <a:pos x="42" y="1"/>
              </a:cxn>
              <a:cxn ang="0">
                <a:pos x="50" y="0"/>
              </a:cxn>
              <a:cxn ang="0">
                <a:pos x="52" y="0"/>
              </a:cxn>
              <a:cxn ang="0">
                <a:pos x="66" y="0"/>
              </a:cxn>
            </a:cxnLst>
            <a:rect l="0" t="0" r="r" b="b"/>
            <a:pathLst>
              <a:path w="66" h="4">
                <a:moveTo>
                  <a:pt x="66" y="0"/>
                </a:moveTo>
                <a:lnTo>
                  <a:pt x="64" y="0"/>
                </a:lnTo>
                <a:lnTo>
                  <a:pt x="57" y="1"/>
                </a:lnTo>
                <a:lnTo>
                  <a:pt x="47" y="2"/>
                </a:lnTo>
                <a:lnTo>
                  <a:pt x="33" y="4"/>
                </a:lnTo>
                <a:lnTo>
                  <a:pt x="18" y="4"/>
                </a:lnTo>
                <a:lnTo>
                  <a:pt x="0" y="4"/>
                </a:lnTo>
                <a:lnTo>
                  <a:pt x="0" y="2"/>
                </a:lnTo>
                <a:lnTo>
                  <a:pt x="17" y="2"/>
                </a:lnTo>
                <a:lnTo>
                  <a:pt x="31" y="2"/>
                </a:lnTo>
                <a:lnTo>
                  <a:pt x="42" y="1"/>
                </a:lnTo>
                <a:lnTo>
                  <a:pt x="50" y="0"/>
                </a:lnTo>
                <a:lnTo>
                  <a:pt x="52" y="0"/>
                </a:lnTo>
                <a:lnTo>
                  <a:pt x="66" y="0"/>
                </a:lnTo>
                <a:close/>
              </a:path>
            </a:pathLst>
          </a:custGeom>
          <a:solidFill>
            <a:srgbClr val="73737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43" name="Freeform 475"/>
          <p:cNvSpPr>
            <a:spLocks/>
          </p:cNvSpPr>
          <p:nvPr/>
        </p:nvSpPr>
        <p:spPr bwMode="auto">
          <a:xfrm>
            <a:off x="1743075" y="2700338"/>
            <a:ext cx="8255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7" y="2"/>
              </a:cxn>
              <a:cxn ang="0">
                <a:pos x="31" y="2"/>
              </a:cxn>
              <a:cxn ang="0">
                <a:pos x="42" y="1"/>
              </a:cxn>
              <a:cxn ang="0">
                <a:pos x="50" y="0"/>
              </a:cxn>
              <a:cxn ang="0">
                <a:pos x="52" y="0"/>
              </a:cxn>
              <a:cxn ang="0">
                <a:pos x="36" y="0"/>
              </a:cxn>
              <a:cxn ang="0">
                <a:pos x="35" y="0"/>
              </a:cxn>
              <a:cxn ang="0">
                <a:pos x="30" y="1"/>
              </a:cxn>
              <a:cxn ang="0">
                <a:pos x="22" y="1"/>
              </a:cxn>
              <a:cxn ang="0">
                <a:pos x="12" y="1"/>
              </a:cxn>
              <a:cxn ang="0">
                <a:pos x="0" y="1"/>
              </a:cxn>
              <a:cxn ang="0">
                <a:pos x="0" y="2"/>
              </a:cxn>
            </a:cxnLst>
            <a:rect l="0" t="0" r="r" b="b"/>
            <a:pathLst>
              <a:path w="52" h="2">
                <a:moveTo>
                  <a:pt x="0" y="2"/>
                </a:moveTo>
                <a:lnTo>
                  <a:pt x="17" y="2"/>
                </a:lnTo>
                <a:lnTo>
                  <a:pt x="31" y="2"/>
                </a:lnTo>
                <a:lnTo>
                  <a:pt x="42" y="1"/>
                </a:lnTo>
                <a:lnTo>
                  <a:pt x="50" y="0"/>
                </a:lnTo>
                <a:lnTo>
                  <a:pt x="52" y="0"/>
                </a:lnTo>
                <a:lnTo>
                  <a:pt x="36" y="0"/>
                </a:lnTo>
                <a:lnTo>
                  <a:pt x="35" y="0"/>
                </a:lnTo>
                <a:lnTo>
                  <a:pt x="30" y="1"/>
                </a:lnTo>
                <a:lnTo>
                  <a:pt x="22" y="1"/>
                </a:lnTo>
                <a:lnTo>
                  <a:pt x="12" y="1"/>
                </a:lnTo>
                <a:lnTo>
                  <a:pt x="0" y="1"/>
                </a:lnTo>
                <a:lnTo>
                  <a:pt x="0" y="2"/>
                </a:lnTo>
                <a:close/>
              </a:path>
            </a:pathLst>
          </a:custGeom>
          <a:solidFill>
            <a:srgbClr val="6E6E6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44" name="Freeform 476"/>
          <p:cNvSpPr>
            <a:spLocks/>
          </p:cNvSpPr>
          <p:nvPr/>
        </p:nvSpPr>
        <p:spPr bwMode="auto">
          <a:xfrm>
            <a:off x="1743075" y="2700338"/>
            <a:ext cx="57150" cy="1587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35" y="0"/>
              </a:cxn>
              <a:cxn ang="0">
                <a:pos x="30" y="1"/>
              </a:cxn>
              <a:cxn ang="0">
                <a:pos x="22" y="1"/>
              </a:cxn>
              <a:cxn ang="0">
                <a:pos x="12" y="1"/>
              </a:cxn>
              <a:cxn ang="0">
                <a:pos x="0" y="1"/>
              </a:cxn>
              <a:cxn ang="0">
                <a:pos x="0" y="1"/>
              </a:cxn>
              <a:cxn ang="0">
                <a:pos x="8" y="0"/>
              </a:cxn>
              <a:cxn ang="0">
                <a:pos x="14" y="0"/>
              </a:cxn>
              <a:cxn ang="0">
                <a:pos x="18" y="0"/>
              </a:cxn>
              <a:cxn ang="0">
                <a:pos x="19" y="0"/>
              </a:cxn>
              <a:cxn ang="0">
                <a:pos x="36" y="0"/>
              </a:cxn>
            </a:cxnLst>
            <a:rect l="0" t="0" r="r" b="b"/>
            <a:pathLst>
              <a:path w="36" h="1">
                <a:moveTo>
                  <a:pt x="36" y="0"/>
                </a:moveTo>
                <a:lnTo>
                  <a:pt x="35" y="0"/>
                </a:lnTo>
                <a:lnTo>
                  <a:pt x="30" y="1"/>
                </a:lnTo>
                <a:lnTo>
                  <a:pt x="22" y="1"/>
                </a:lnTo>
                <a:lnTo>
                  <a:pt x="12" y="1"/>
                </a:lnTo>
                <a:lnTo>
                  <a:pt x="0" y="1"/>
                </a:lnTo>
                <a:lnTo>
                  <a:pt x="0" y="1"/>
                </a:lnTo>
                <a:lnTo>
                  <a:pt x="8" y="0"/>
                </a:lnTo>
                <a:lnTo>
                  <a:pt x="14" y="0"/>
                </a:lnTo>
                <a:lnTo>
                  <a:pt x="18" y="0"/>
                </a:lnTo>
                <a:lnTo>
                  <a:pt x="19" y="0"/>
                </a:lnTo>
                <a:lnTo>
                  <a:pt x="36" y="0"/>
                </a:lnTo>
                <a:close/>
              </a:path>
            </a:pathLst>
          </a:custGeom>
          <a:solidFill>
            <a:srgbClr val="6A6A6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45" name="Freeform 477"/>
          <p:cNvSpPr>
            <a:spLocks/>
          </p:cNvSpPr>
          <p:nvPr/>
        </p:nvSpPr>
        <p:spPr bwMode="auto">
          <a:xfrm>
            <a:off x="1743075" y="2700338"/>
            <a:ext cx="30163" cy="158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" y="0"/>
              </a:cxn>
              <a:cxn ang="0">
                <a:pos x="14" y="0"/>
              </a:cxn>
              <a:cxn ang="0">
                <a:pos x="18" y="0"/>
              </a:cxn>
              <a:cxn ang="0">
                <a:pos x="19" y="0"/>
              </a:cxn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19" h="1">
                <a:moveTo>
                  <a:pt x="0" y="1"/>
                </a:moveTo>
                <a:lnTo>
                  <a:pt x="8" y="0"/>
                </a:lnTo>
                <a:lnTo>
                  <a:pt x="14" y="0"/>
                </a:lnTo>
                <a:lnTo>
                  <a:pt x="18" y="0"/>
                </a:lnTo>
                <a:lnTo>
                  <a:pt x="19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46" name="Freeform 478"/>
          <p:cNvSpPr>
            <a:spLocks/>
          </p:cNvSpPr>
          <p:nvPr/>
        </p:nvSpPr>
        <p:spPr bwMode="auto">
          <a:xfrm>
            <a:off x="1743075" y="2700338"/>
            <a:ext cx="3175" cy="158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47" name="Freeform 479"/>
          <p:cNvSpPr>
            <a:spLocks/>
          </p:cNvSpPr>
          <p:nvPr/>
        </p:nvSpPr>
        <p:spPr bwMode="auto">
          <a:xfrm>
            <a:off x="2178050" y="2651125"/>
            <a:ext cx="76200" cy="284163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0"/>
              </a:cxn>
              <a:cxn ang="0">
                <a:pos x="48" y="131"/>
              </a:cxn>
              <a:cxn ang="0">
                <a:pos x="0" y="179"/>
              </a:cxn>
              <a:cxn ang="0">
                <a:pos x="0" y="48"/>
              </a:cxn>
            </a:cxnLst>
            <a:rect l="0" t="0" r="r" b="b"/>
            <a:pathLst>
              <a:path w="48" h="179">
                <a:moveTo>
                  <a:pt x="0" y="48"/>
                </a:moveTo>
                <a:lnTo>
                  <a:pt x="48" y="0"/>
                </a:lnTo>
                <a:lnTo>
                  <a:pt x="48" y="131"/>
                </a:lnTo>
                <a:lnTo>
                  <a:pt x="0" y="179"/>
                </a:lnTo>
                <a:lnTo>
                  <a:pt x="0" y="48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48" name="Rectangle 480"/>
          <p:cNvSpPr>
            <a:spLocks noChangeArrowheads="1"/>
          </p:cNvSpPr>
          <p:nvPr/>
        </p:nvSpPr>
        <p:spPr bwMode="auto">
          <a:xfrm>
            <a:off x="1574800" y="2727325"/>
            <a:ext cx="603250" cy="165100"/>
          </a:xfrm>
          <a:prstGeom prst="rect">
            <a:avLst/>
          </a:prstGeom>
          <a:solidFill>
            <a:srgbClr val="C0C0C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49" name="Freeform 481"/>
          <p:cNvSpPr>
            <a:spLocks/>
          </p:cNvSpPr>
          <p:nvPr/>
        </p:nvSpPr>
        <p:spPr bwMode="auto">
          <a:xfrm>
            <a:off x="1763713" y="2727325"/>
            <a:ext cx="7937" cy="1651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" y="26"/>
              </a:cxn>
              <a:cxn ang="0">
                <a:pos x="0" y="52"/>
              </a:cxn>
              <a:cxn ang="0">
                <a:pos x="1" y="78"/>
              </a:cxn>
              <a:cxn ang="0">
                <a:pos x="5" y="104"/>
              </a:cxn>
            </a:cxnLst>
            <a:rect l="0" t="0" r="r" b="b"/>
            <a:pathLst>
              <a:path w="5" h="104">
                <a:moveTo>
                  <a:pt x="5" y="0"/>
                </a:moveTo>
                <a:lnTo>
                  <a:pt x="1" y="26"/>
                </a:lnTo>
                <a:lnTo>
                  <a:pt x="0" y="52"/>
                </a:lnTo>
                <a:lnTo>
                  <a:pt x="1" y="78"/>
                </a:lnTo>
                <a:lnTo>
                  <a:pt x="5" y="10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50" name="Rectangle 482"/>
          <p:cNvSpPr>
            <a:spLocks noChangeArrowheads="1"/>
          </p:cNvSpPr>
          <p:nvPr/>
        </p:nvSpPr>
        <p:spPr bwMode="auto">
          <a:xfrm>
            <a:off x="1574800" y="2892425"/>
            <a:ext cx="603250" cy="42863"/>
          </a:xfrm>
          <a:prstGeom prst="rect">
            <a:avLst/>
          </a:prstGeom>
          <a:solidFill>
            <a:srgbClr val="9A9A9A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51" name="Rectangle 483"/>
          <p:cNvSpPr>
            <a:spLocks noChangeArrowheads="1"/>
          </p:cNvSpPr>
          <p:nvPr/>
        </p:nvSpPr>
        <p:spPr bwMode="auto">
          <a:xfrm>
            <a:off x="2039938" y="2778125"/>
            <a:ext cx="23812" cy="79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52" name="Freeform 484"/>
          <p:cNvSpPr>
            <a:spLocks noEditPoints="1"/>
          </p:cNvSpPr>
          <p:nvPr/>
        </p:nvSpPr>
        <p:spPr bwMode="auto">
          <a:xfrm>
            <a:off x="1792288" y="2763838"/>
            <a:ext cx="984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8" y="7"/>
              </a:cxn>
              <a:cxn ang="0">
                <a:pos x="18" y="0"/>
              </a:cxn>
              <a:cxn ang="0">
                <a:pos x="0" y="0"/>
              </a:cxn>
              <a:cxn ang="0">
                <a:pos x="0" y="7"/>
              </a:cxn>
              <a:cxn ang="0">
                <a:pos x="26" y="7"/>
              </a:cxn>
              <a:cxn ang="0">
                <a:pos x="35" y="7"/>
              </a:cxn>
              <a:cxn ang="0">
                <a:pos x="35" y="0"/>
              </a:cxn>
              <a:cxn ang="0">
                <a:pos x="26" y="0"/>
              </a:cxn>
              <a:cxn ang="0">
                <a:pos x="26" y="7"/>
              </a:cxn>
              <a:cxn ang="0">
                <a:pos x="44" y="7"/>
              </a:cxn>
              <a:cxn ang="0">
                <a:pos x="62" y="7"/>
              </a:cxn>
              <a:cxn ang="0">
                <a:pos x="62" y="0"/>
              </a:cxn>
              <a:cxn ang="0">
                <a:pos x="44" y="0"/>
              </a:cxn>
              <a:cxn ang="0">
                <a:pos x="44" y="7"/>
              </a:cxn>
            </a:cxnLst>
            <a:rect l="0" t="0" r="r" b="b"/>
            <a:pathLst>
              <a:path w="62" h="7">
                <a:moveTo>
                  <a:pt x="0" y="7"/>
                </a:moveTo>
                <a:lnTo>
                  <a:pt x="18" y="7"/>
                </a:lnTo>
                <a:lnTo>
                  <a:pt x="18" y="0"/>
                </a:lnTo>
                <a:lnTo>
                  <a:pt x="0" y="0"/>
                </a:lnTo>
                <a:lnTo>
                  <a:pt x="0" y="7"/>
                </a:lnTo>
                <a:close/>
                <a:moveTo>
                  <a:pt x="26" y="7"/>
                </a:moveTo>
                <a:lnTo>
                  <a:pt x="35" y="7"/>
                </a:lnTo>
                <a:lnTo>
                  <a:pt x="35" y="0"/>
                </a:lnTo>
                <a:lnTo>
                  <a:pt x="26" y="0"/>
                </a:lnTo>
                <a:lnTo>
                  <a:pt x="26" y="7"/>
                </a:lnTo>
                <a:close/>
                <a:moveTo>
                  <a:pt x="44" y="7"/>
                </a:moveTo>
                <a:lnTo>
                  <a:pt x="62" y="7"/>
                </a:lnTo>
                <a:lnTo>
                  <a:pt x="62" y="0"/>
                </a:lnTo>
                <a:lnTo>
                  <a:pt x="44" y="0"/>
                </a:lnTo>
                <a:lnTo>
                  <a:pt x="44" y="7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53" name="Freeform 485"/>
          <p:cNvSpPr>
            <a:spLocks noEditPoints="1"/>
          </p:cNvSpPr>
          <p:nvPr/>
        </p:nvSpPr>
        <p:spPr bwMode="auto">
          <a:xfrm>
            <a:off x="1592263" y="2744788"/>
            <a:ext cx="436562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7" y="40"/>
              </a:cxn>
              <a:cxn ang="0">
                <a:pos x="37" y="0"/>
              </a:cxn>
              <a:cxn ang="0">
                <a:pos x="0" y="0"/>
              </a:cxn>
              <a:cxn ang="0">
                <a:pos x="0" y="40"/>
              </a:cxn>
              <a:cxn ang="0">
                <a:pos x="244" y="29"/>
              </a:cxn>
              <a:cxn ang="0">
                <a:pos x="275" y="29"/>
              </a:cxn>
              <a:cxn ang="0">
                <a:pos x="275" y="8"/>
              </a:cxn>
              <a:cxn ang="0">
                <a:pos x="244" y="8"/>
              </a:cxn>
              <a:cxn ang="0">
                <a:pos x="244" y="29"/>
              </a:cxn>
            </a:cxnLst>
            <a:rect l="0" t="0" r="r" b="b"/>
            <a:pathLst>
              <a:path w="275" h="40">
                <a:moveTo>
                  <a:pt x="0" y="40"/>
                </a:moveTo>
                <a:lnTo>
                  <a:pt x="37" y="40"/>
                </a:lnTo>
                <a:lnTo>
                  <a:pt x="37" y="0"/>
                </a:lnTo>
                <a:lnTo>
                  <a:pt x="0" y="0"/>
                </a:lnTo>
                <a:lnTo>
                  <a:pt x="0" y="40"/>
                </a:lnTo>
                <a:close/>
                <a:moveTo>
                  <a:pt x="244" y="29"/>
                </a:moveTo>
                <a:lnTo>
                  <a:pt x="275" y="29"/>
                </a:lnTo>
                <a:lnTo>
                  <a:pt x="275" y="8"/>
                </a:lnTo>
                <a:lnTo>
                  <a:pt x="244" y="8"/>
                </a:lnTo>
                <a:lnTo>
                  <a:pt x="244" y="29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54" name="Freeform 486"/>
          <p:cNvSpPr>
            <a:spLocks noEditPoints="1"/>
          </p:cNvSpPr>
          <p:nvPr/>
        </p:nvSpPr>
        <p:spPr bwMode="auto">
          <a:xfrm>
            <a:off x="1579563" y="2736850"/>
            <a:ext cx="593725" cy="185738"/>
          </a:xfrm>
          <a:custGeom>
            <a:avLst/>
            <a:gdLst/>
            <a:ahLst/>
            <a:cxnLst>
              <a:cxn ang="0">
                <a:pos x="129" y="93"/>
              </a:cxn>
              <a:cxn ang="0">
                <a:pos x="372" y="93"/>
              </a:cxn>
              <a:cxn ang="0">
                <a:pos x="372" y="0"/>
              </a:cxn>
              <a:cxn ang="0">
                <a:pos x="129" y="0"/>
              </a:cxn>
              <a:cxn ang="0">
                <a:pos x="125" y="22"/>
              </a:cxn>
              <a:cxn ang="0">
                <a:pos x="124" y="46"/>
              </a:cxn>
              <a:cxn ang="0">
                <a:pos x="125" y="69"/>
              </a:cxn>
              <a:cxn ang="0">
                <a:pos x="129" y="93"/>
              </a:cxn>
              <a:cxn ang="0">
                <a:pos x="220" y="82"/>
              </a:cxn>
              <a:cxn ang="0">
                <a:pos x="359" y="82"/>
              </a:cxn>
              <a:cxn ang="0">
                <a:pos x="359" y="11"/>
              </a:cxn>
              <a:cxn ang="0">
                <a:pos x="220" y="11"/>
              </a:cxn>
              <a:cxn ang="0">
                <a:pos x="220" y="82"/>
              </a:cxn>
              <a:cxn ang="0">
                <a:pos x="339" y="117"/>
              </a:cxn>
              <a:cxn ang="0">
                <a:pos x="368" y="117"/>
              </a:cxn>
              <a:cxn ang="0">
                <a:pos x="372" y="116"/>
              </a:cxn>
              <a:cxn ang="0">
                <a:pos x="374" y="111"/>
              </a:cxn>
              <a:cxn ang="0">
                <a:pos x="372" y="107"/>
              </a:cxn>
              <a:cxn ang="0">
                <a:pos x="368" y="106"/>
              </a:cxn>
              <a:cxn ang="0">
                <a:pos x="339" y="106"/>
              </a:cxn>
              <a:cxn ang="0">
                <a:pos x="339" y="117"/>
              </a:cxn>
              <a:cxn ang="0">
                <a:pos x="35" y="117"/>
              </a:cxn>
              <a:cxn ang="0">
                <a:pos x="6" y="117"/>
              </a:cxn>
              <a:cxn ang="0">
                <a:pos x="2" y="116"/>
              </a:cxn>
              <a:cxn ang="0">
                <a:pos x="0" y="111"/>
              </a:cxn>
              <a:cxn ang="0">
                <a:pos x="2" y="107"/>
              </a:cxn>
              <a:cxn ang="0">
                <a:pos x="6" y="106"/>
              </a:cxn>
              <a:cxn ang="0">
                <a:pos x="35" y="106"/>
              </a:cxn>
              <a:cxn ang="0">
                <a:pos x="35" y="117"/>
              </a:cxn>
              <a:cxn ang="0">
                <a:pos x="134" y="24"/>
              </a:cxn>
              <a:cxn ang="0">
                <a:pos x="196" y="24"/>
              </a:cxn>
              <a:cxn ang="0">
                <a:pos x="196" y="17"/>
              </a:cxn>
              <a:cxn ang="0">
                <a:pos x="134" y="17"/>
              </a:cxn>
              <a:cxn ang="0">
                <a:pos x="134" y="24"/>
              </a:cxn>
            </a:cxnLst>
            <a:rect l="0" t="0" r="r" b="b"/>
            <a:pathLst>
              <a:path w="374" h="117">
                <a:moveTo>
                  <a:pt x="129" y="93"/>
                </a:moveTo>
                <a:lnTo>
                  <a:pt x="372" y="93"/>
                </a:lnTo>
                <a:lnTo>
                  <a:pt x="372" y="0"/>
                </a:lnTo>
                <a:lnTo>
                  <a:pt x="129" y="0"/>
                </a:lnTo>
                <a:lnTo>
                  <a:pt x="125" y="22"/>
                </a:lnTo>
                <a:lnTo>
                  <a:pt x="124" y="46"/>
                </a:lnTo>
                <a:lnTo>
                  <a:pt x="125" y="69"/>
                </a:lnTo>
                <a:lnTo>
                  <a:pt x="129" y="93"/>
                </a:lnTo>
                <a:close/>
                <a:moveTo>
                  <a:pt x="220" y="82"/>
                </a:moveTo>
                <a:lnTo>
                  <a:pt x="359" y="82"/>
                </a:lnTo>
                <a:lnTo>
                  <a:pt x="359" y="11"/>
                </a:lnTo>
                <a:lnTo>
                  <a:pt x="220" y="11"/>
                </a:lnTo>
                <a:lnTo>
                  <a:pt x="220" y="82"/>
                </a:lnTo>
                <a:close/>
                <a:moveTo>
                  <a:pt x="339" y="117"/>
                </a:moveTo>
                <a:lnTo>
                  <a:pt x="368" y="117"/>
                </a:lnTo>
                <a:lnTo>
                  <a:pt x="372" y="116"/>
                </a:lnTo>
                <a:lnTo>
                  <a:pt x="374" y="111"/>
                </a:lnTo>
                <a:lnTo>
                  <a:pt x="372" y="107"/>
                </a:lnTo>
                <a:lnTo>
                  <a:pt x="368" y="106"/>
                </a:lnTo>
                <a:lnTo>
                  <a:pt x="339" y="106"/>
                </a:lnTo>
                <a:lnTo>
                  <a:pt x="339" y="117"/>
                </a:lnTo>
                <a:close/>
                <a:moveTo>
                  <a:pt x="35" y="117"/>
                </a:moveTo>
                <a:lnTo>
                  <a:pt x="6" y="117"/>
                </a:lnTo>
                <a:lnTo>
                  <a:pt x="2" y="116"/>
                </a:lnTo>
                <a:lnTo>
                  <a:pt x="0" y="111"/>
                </a:lnTo>
                <a:lnTo>
                  <a:pt x="2" y="107"/>
                </a:lnTo>
                <a:lnTo>
                  <a:pt x="6" y="106"/>
                </a:lnTo>
                <a:lnTo>
                  <a:pt x="35" y="106"/>
                </a:lnTo>
                <a:lnTo>
                  <a:pt x="35" y="117"/>
                </a:lnTo>
                <a:close/>
                <a:moveTo>
                  <a:pt x="134" y="24"/>
                </a:moveTo>
                <a:lnTo>
                  <a:pt x="196" y="24"/>
                </a:lnTo>
                <a:lnTo>
                  <a:pt x="196" y="17"/>
                </a:lnTo>
                <a:lnTo>
                  <a:pt x="134" y="17"/>
                </a:lnTo>
                <a:lnTo>
                  <a:pt x="134" y="24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55" name="Line 487"/>
          <p:cNvSpPr>
            <a:spLocks noChangeShapeType="1"/>
          </p:cNvSpPr>
          <p:nvPr/>
        </p:nvSpPr>
        <p:spPr bwMode="auto">
          <a:xfrm>
            <a:off x="1893888" y="2736850"/>
            <a:ext cx="1587" cy="1476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56" name="Line 488"/>
          <p:cNvSpPr>
            <a:spLocks noChangeShapeType="1"/>
          </p:cNvSpPr>
          <p:nvPr/>
        </p:nvSpPr>
        <p:spPr bwMode="auto">
          <a:xfrm flipH="1">
            <a:off x="1776413" y="2786063"/>
            <a:ext cx="11747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57" name="Line 489"/>
          <p:cNvSpPr>
            <a:spLocks noChangeShapeType="1"/>
          </p:cNvSpPr>
          <p:nvPr/>
        </p:nvSpPr>
        <p:spPr bwMode="auto">
          <a:xfrm flipH="1">
            <a:off x="1776413" y="2835275"/>
            <a:ext cx="11747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58" name="Line 490"/>
          <p:cNvSpPr>
            <a:spLocks noChangeShapeType="1"/>
          </p:cNvSpPr>
          <p:nvPr/>
        </p:nvSpPr>
        <p:spPr bwMode="auto">
          <a:xfrm>
            <a:off x="2079625" y="2754313"/>
            <a:ext cx="1588" cy="428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59" name="Line 491"/>
          <p:cNvSpPr>
            <a:spLocks noChangeShapeType="1"/>
          </p:cNvSpPr>
          <p:nvPr/>
        </p:nvSpPr>
        <p:spPr bwMode="auto">
          <a:xfrm>
            <a:off x="1928813" y="2797175"/>
            <a:ext cx="220662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60" name="Line 492"/>
          <p:cNvSpPr>
            <a:spLocks noChangeShapeType="1"/>
          </p:cNvSpPr>
          <p:nvPr/>
        </p:nvSpPr>
        <p:spPr bwMode="auto">
          <a:xfrm flipV="1">
            <a:off x="1792288" y="2727325"/>
            <a:ext cx="1587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61" name="Line 493"/>
          <p:cNvSpPr>
            <a:spLocks noChangeShapeType="1"/>
          </p:cNvSpPr>
          <p:nvPr/>
        </p:nvSpPr>
        <p:spPr bwMode="auto">
          <a:xfrm flipV="1">
            <a:off x="1792288" y="2884488"/>
            <a:ext cx="1587" cy="79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62" name="Line 494"/>
          <p:cNvSpPr>
            <a:spLocks noChangeShapeType="1"/>
          </p:cNvSpPr>
          <p:nvPr/>
        </p:nvSpPr>
        <p:spPr bwMode="auto">
          <a:xfrm>
            <a:off x="1795463" y="2809875"/>
            <a:ext cx="7937" cy="1588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63" name="Line 495"/>
          <p:cNvSpPr>
            <a:spLocks noChangeShapeType="1"/>
          </p:cNvSpPr>
          <p:nvPr/>
        </p:nvSpPr>
        <p:spPr bwMode="auto">
          <a:xfrm>
            <a:off x="1795463" y="2770188"/>
            <a:ext cx="7937" cy="1587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64" name="Line 496"/>
          <p:cNvSpPr>
            <a:spLocks noChangeShapeType="1"/>
          </p:cNvSpPr>
          <p:nvPr/>
        </p:nvSpPr>
        <p:spPr bwMode="auto">
          <a:xfrm>
            <a:off x="1866900" y="2770188"/>
            <a:ext cx="7938" cy="1587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65" name="Line 497"/>
          <p:cNvSpPr>
            <a:spLocks noChangeShapeType="1"/>
          </p:cNvSpPr>
          <p:nvPr/>
        </p:nvSpPr>
        <p:spPr bwMode="auto">
          <a:xfrm>
            <a:off x="1957388" y="2786063"/>
            <a:ext cx="9525" cy="1587"/>
          </a:xfrm>
          <a:prstGeom prst="line">
            <a:avLst/>
          </a:prstGeom>
          <a:noFill/>
          <a:ln w="4763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66" name="Freeform 498"/>
          <p:cNvSpPr>
            <a:spLocks/>
          </p:cNvSpPr>
          <p:nvPr/>
        </p:nvSpPr>
        <p:spPr bwMode="auto">
          <a:xfrm>
            <a:off x="2103438" y="2255838"/>
            <a:ext cx="74612" cy="4445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36" y="243"/>
              </a:cxn>
              <a:cxn ang="0">
                <a:pos x="36" y="178"/>
              </a:cxn>
              <a:cxn ang="0">
                <a:pos x="47" y="143"/>
              </a:cxn>
              <a:cxn ang="0">
                <a:pos x="47" y="0"/>
              </a:cxn>
              <a:cxn ang="0">
                <a:pos x="0" y="48"/>
              </a:cxn>
              <a:cxn ang="0">
                <a:pos x="0" y="280"/>
              </a:cxn>
            </a:cxnLst>
            <a:rect l="0" t="0" r="r" b="b"/>
            <a:pathLst>
              <a:path w="47" h="280">
                <a:moveTo>
                  <a:pt x="0" y="280"/>
                </a:moveTo>
                <a:lnTo>
                  <a:pt x="36" y="243"/>
                </a:lnTo>
                <a:lnTo>
                  <a:pt x="36" y="178"/>
                </a:lnTo>
                <a:lnTo>
                  <a:pt x="47" y="143"/>
                </a:lnTo>
                <a:lnTo>
                  <a:pt x="47" y="0"/>
                </a:lnTo>
                <a:lnTo>
                  <a:pt x="0" y="48"/>
                </a:lnTo>
                <a:lnTo>
                  <a:pt x="0" y="28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67" name="Freeform 499"/>
          <p:cNvSpPr>
            <a:spLocks/>
          </p:cNvSpPr>
          <p:nvPr/>
        </p:nvSpPr>
        <p:spPr bwMode="auto">
          <a:xfrm>
            <a:off x="1651000" y="2255838"/>
            <a:ext cx="527050" cy="76200"/>
          </a:xfrm>
          <a:custGeom>
            <a:avLst/>
            <a:gdLst/>
            <a:ahLst/>
            <a:cxnLst>
              <a:cxn ang="0">
                <a:pos x="332" y="0"/>
              </a:cxn>
              <a:cxn ang="0">
                <a:pos x="47" y="0"/>
              </a:cxn>
              <a:cxn ang="0">
                <a:pos x="0" y="48"/>
              </a:cxn>
              <a:cxn ang="0">
                <a:pos x="285" y="48"/>
              </a:cxn>
              <a:cxn ang="0">
                <a:pos x="332" y="0"/>
              </a:cxn>
            </a:cxnLst>
            <a:rect l="0" t="0" r="r" b="b"/>
            <a:pathLst>
              <a:path w="332" h="48">
                <a:moveTo>
                  <a:pt x="332" y="0"/>
                </a:moveTo>
                <a:lnTo>
                  <a:pt x="47" y="0"/>
                </a:lnTo>
                <a:lnTo>
                  <a:pt x="0" y="48"/>
                </a:lnTo>
                <a:lnTo>
                  <a:pt x="285" y="48"/>
                </a:lnTo>
                <a:lnTo>
                  <a:pt x="332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68" name="Rectangle 500"/>
          <p:cNvSpPr>
            <a:spLocks noChangeArrowheads="1"/>
          </p:cNvSpPr>
          <p:nvPr/>
        </p:nvSpPr>
        <p:spPr bwMode="auto">
          <a:xfrm>
            <a:off x="1651000" y="2332038"/>
            <a:ext cx="452438" cy="365125"/>
          </a:xfrm>
          <a:prstGeom prst="rect">
            <a:avLst/>
          </a:prstGeom>
          <a:solidFill>
            <a:srgbClr val="C0C0C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69" name="Rectangle 501"/>
          <p:cNvSpPr>
            <a:spLocks noChangeArrowheads="1"/>
          </p:cNvSpPr>
          <p:nvPr/>
        </p:nvSpPr>
        <p:spPr bwMode="auto">
          <a:xfrm>
            <a:off x="2057400" y="2651125"/>
            <a:ext cx="22225" cy="127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70" name="Freeform 502"/>
          <p:cNvSpPr>
            <a:spLocks/>
          </p:cNvSpPr>
          <p:nvPr/>
        </p:nvSpPr>
        <p:spPr bwMode="auto">
          <a:xfrm>
            <a:off x="1716088" y="2387600"/>
            <a:ext cx="320675" cy="225425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202" y="142"/>
              </a:cxn>
              <a:cxn ang="0">
                <a:pos x="202" y="0"/>
              </a:cxn>
              <a:cxn ang="0">
                <a:pos x="197" y="0"/>
              </a:cxn>
              <a:cxn ang="0">
                <a:pos x="197" y="138"/>
              </a:cxn>
              <a:cxn ang="0">
                <a:pos x="0" y="138"/>
              </a:cxn>
              <a:cxn ang="0">
                <a:pos x="0" y="142"/>
              </a:cxn>
            </a:cxnLst>
            <a:rect l="0" t="0" r="r" b="b"/>
            <a:pathLst>
              <a:path w="202" h="142">
                <a:moveTo>
                  <a:pt x="0" y="142"/>
                </a:moveTo>
                <a:lnTo>
                  <a:pt x="202" y="142"/>
                </a:lnTo>
                <a:lnTo>
                  <a:pt x="202" y="0"/>
                </a:lnTo>
                <a:lnTo>
                  <a:pt x="197" y="0"/>
                </a:lnTo>
                <a:lnTo>
                  <a:pt x="197" y="138"/>
                </a:lnTo>
                <a:lnTo>
                  <a:pt x="0" y="138"/>
                </a:lnTo>
                <a:lnTo>
                  <a:pt x="0" y="142"/>
                </a:lnTo>
                <a:close/>
              </a:path>
            </a:pathLst>
          </a:custGeom>
          <a:solidFill>
            <a:srgbClr val="8A8A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71" name="Freeform 503"/>
          <p:cNvSpPr>
            <a:spLocks/>
          </p:cNvSpPr>
          <p:nvPr/>
        </p:nvSpPr>
        <p:spPr bwMode="auto">
          <a:xfrm>
            <a:off x="1716088" y="2387600"/>
            <a:ext cx="312737" cy="21907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197" y="138"/>
              </a:cxn>
              <a:cxn ang="0">
                <a:pos x="197" y="0"/>
              </a:cxn>
              <a:cxn ang="0">
                <a:pos x="193" y="0"/>
              </a:cxn>
              <a:cxn ang="0">
                <a:pos x="193" y="136"/>
              </a:cxn>
              <a:cxn ang="0">
                <a:pos x="0" y="136"/>
              </a:cxn>
              <a:cxn ang="0">
                <a:pos x="0" y="138"/>
              </a:cxn>
            </a:cxnLst>
            <a:rect l="0" t="0" r="r" b="b"/>
            <a:pathLst>
              <a:path w="197" h="138">
                <a:moveTo>
                  <a:pt x="0" y="138"/>
                </a:moveTo>
                <a:lnTo>
                  <a:pt x="197" y="138"/>
                </a:lnTo>
                <a:lnTo>
                  <a:pt x="197" y="0"/>
                </a:lnTo>
                <a:lnTo>
                  <a:pt x="193" y="0"/>
                </a:lnTo>
                <a:lnTo>
                  <a:pt x="193" y="136"/>
                </a:lnTo>
                <a:lnTo>
                  <a:pt x="0" y="136"/>
                </a:lnTo>
                <a:lnTo>
                  <a:pt x="0" y="138"/>
                </a:lnTo>
                <a:close/>
              </a:path>
            </a:pathLst>
          </a:custGeom>
          <a:solidFill>
            <a:srgbClr val="8E8E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72" name="Freeform 504"/>
          <p:cNvSpPr>
            <a:spLocks/>
          </p:cNvSpPr>
          <p:nvPr/>
        </p:nvSpPr>
        <p:spPr bwMode="auto">
          <a:xfrm>
            <a:off x="1716088" y="2387600"/>
            <a:ext cx="306387" cy="2159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193" y="136"/>
              </a:cxn>
              <a:cxn ang="0">
                <a:pos x="193" y="0"/>
              </a:cxn>
              <a:cxn ang="0">
                <a:pos x="190" y="0"/>
              </a:cxn>
              <a:cxn ang="0">
                <a:pos x="190" y="133"/>
              </a:cxn>
              <a:cxn ang="0">
                <a:pos x="0" y="133"/>
              </a:cxn>
              <a:cxn ang="0">
                <a:pos x="0" y="136"/>
              </a:cxn>
            </a:cxnLst>
            <a:rect l="0" t="0" r="r" b="b"/>
            <a:pathLst>
              <a:path w="193" h="136">
                <a:moveTo>
                  <a:pt x="0" y="136"/>
                </a:moveTo>
                <a:lnTo>
                  <a:pt x="193" y="136"/>
                </a:lnTo>
                <a:lnTo>
                  <a:pt x="193" y="0"/>
                </a:lnTo>
                <a:lnTo>
                  <a:pt x="190" y="0"/>
                </a:lnTo>
                <a:lnTo>
                  <a:pt x="190" y="133"/>
                </a:lnTo>
                <a:lnTo>
                  <a:pt x="0" y="133"/>
                </a:lnTo>
                <a:lnTo>
                  <a:pt x="0" y="136"/>
                </a:lnTo>
                <a:close/>
              </a:path>
            </a:pathLst>
          </a:custGeom>
          <a:solidFill>
            <a:srgbClr val="9292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73" name="Freeform 505"/>
          <p:cNvSpPr>
            <a:spLocks/>
          </p:cNvSpPr>
          <p:nvPr/>
        </p:nvSpPr>
        <p:spPr bwMode="auto">
          <a:xfrm>
            <a:off x="1716088" y="2387600"/>
            <a:ext cx="301625" cy="211138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190" y="133"/>
              </a:cxn>
              <a:cxn ang="0">
                <a:pos x="190" y="0"/>
              </a:cxn>
              <a:cxn ang="0">
                <a:pos x="186" y="0"/>
              </a:cxn>
              <a:cxn ang="0">
                <a:pos x="186" y="131"/>
              </a:cxn>
              <a:cxn ang="0">
                <a:pos x="0" y="131"/>
              </a:cxn>
              <a:cxn ang="0">
                <a:pos x="0" y="133"/>
              </a:cxn>
            </a:cxnLst>
            <a:rect l="0" t="0" r="r" b="b"/>
            <a:pathLst>
              <a:path w="190" h="133">
                <a:moveTo>
                  <a:pt x="0" y="133"/>
                </a:moveTo>
                <a:lnTo>
                  <a:pt x="190" y="133"/>
                </a:lnTo>
                <a:lnTo>
                  <a:pt x="190" y="0"/>
                </a:lnTo>
                <a:lnTo>
                  <a:pt x="186" y="0"/>
                </a:lnTo>
                <a:lnTo>
                  <a:pt x="186" y="131"/>
                </a:lnTo>
                <a:lnTo>
                  <a:pt x="0" y="131"/>
                </a:lnTo>
                <a:lnTo>
                  <a:pt x="0" y="133"/>
                </a:lnTo>
                <a:close/>
              </a:path>
            </a:pathLst>
          </a:custGeom>
          <a:solidFill>
            <a:srgbClr val="9696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74" name="Freeform 506"/>
          <p:cNvSpPr>
            <a:spLocks/>
          </p:cNvSpPr>
          <p:nvPr/>
        </p:nvSpPr>
        <p:spPr bwMode="auto">
          <a:xfrm>
            <a:off x="1716088" y="2387600"/>
            <a:ext cx="295275" cy="207963"/>
          </a:xfrm>
          <a:custGeom>
            <a:avLst/>
            <a:gdLst/>
            <a:ahLst/>
            <a:cxnLst>
              <a:cxn ang="0">
                <a:pos x="0" y="131"/>
              </a:cxn>
              <a:cxn ang="0">
                <a:pos x="186" y="131"/>
              </a:cxn>
              <a:cxn ang="0">
                <a:pos x="186" y="0"/>
              </a:cxn>
              <a:cxn ang="0">
                <a:pos x="182" y="0"/>
              </a:cxn>
              <a:cxn ang="0">
                <a:pos x="182" y="128"/>
              </a:cxn>
              <a:cxn ang="0">
                <a:pos x="0" y="128"/>
              </a:cxn>
              <a:cxn ang="0">
                <a:pos x="0" y="131"/>
              </a:cxn>
            </a:cxnLst>
            <a:rect l="0" t="0" r="r" b="b"/>
            <a:pathLst>
              <a:path w="186" h="131">
                <a:moveTo>
                  <a:pt x="0" y="131"/>
                </a:moveTo>
                <a:lnTo>
                  <a:pt x="186" y="131"/>
                </a:lnTo>
                <a:lnTo>
                  <a:pt x="186" y="0"/>
                </a:lnTo>
                <a:lnTo>
                  <a:pt x="182" y="0"/>
                </a:lnTo>
                <a:lnTo>
                  <a:pt x="182" y="128"/>
                </a:lnTo>
                <a:lnTo>
                  <a:pt x="0" y="128"/>
                </a:lnTo>
                <a:lnTo>
                  <a:pt x="0" y="131"/>
                </a:lnTo>
                <a:close/>
              </a:path>
            </a:pathLst>
          </a:custGeom>
          <a:solidFill>
            <a:srgbClr val="9A9A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75" name="Freeform 507"/>
          <p:cNvSpPr>
            <a:spLocks/>
          </p:cNvSpPr>
          <p:nvPr/>
        </p:nvSpPr>
        <p:spPr bwMode="auto">
          <a:xfrm>
            <a:off x="1716088" y="2387600"/>
            <a:ext cx="288925" cy="20320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182" y="128"/>
              </a:cxn>
              <a:cxn ang="0">
                <a:pos x="182" y="0"/>
              </a:cxn>
              <a:cxn ang="0">
                <a:pos x="178" y="0"/>
              </a:cxn>
              <a:cxn ang="0">
                <a:pos x="178" y="126"/>
              </a:cxn>
              <a:cxn ang="0">
                <a:pos x="0" y="126"/>
              </a:cxn>
              <a:cxn ang="0">
                <a:pos x="0" y="128"/>
              </a:cxn>
            </a:cxnLst>
            <a:rect l="0" t="0" r="r" b="b"/>
            <a:pathLst>
              <a:path w="182" h="128">
                <a:moveTo>
                  <a:pt x="0" y="128"/>
                </a:moveTo>
                <a:lnTo>
                  <a:pt x="182" y="128"/>
                </a:lnTo>
                <a:lnTo>
                  <a:pt x="182" y="0"/>
                </a:lnTo>
                <a:lnTo>
                  <a:pt x="178" y="0"/>
                </a:lnTo>
                <a:lnTo>
                  <a:pt x="178" y="126"/>
                </a:lnTo>
                <a:lnTo>
                  <a:pt x="0" y="126"/>
                </a:lnTo>
                <a:lnTo>
                  <a:pt x="0" y="128"/>
                </a:lnTo>
                <a:close/>
              </a:path>
            </a:pathLst>
          </a:custGeom>
          <a:solidFill>
            <a:srgbClr val="9E9E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76" name="Freeform 508"/>
          <p:cNvSpPr>
            <a:spLocks/>
          </p:cNvSpPr>
          <p:nvPr/>
        </p:nvSpPr>
        <p:spPr bwMode="auto">
          <a:xfrm>
            <a:off x="1716088" y="2387600"/>
            <a:ext cx="282575" cy="200025"/>
          </a:xfrm>
          <a:custGeom>
            <a:avLst/>
            <a:gdLst/>
            <a:ahLst/>
            <a:cxnLst>
              <a:cxn ang="0">
                <a:pos x="0" y="126"/>
              </a:cxn>
              <a:cxn ang="0">
                <a:pos x="178" y="126"/>
              </a:cxn>
              <a:cxn ang="0">
                <a:pos x="178" y="0"/>
              </a:cxn>
              <a:cxn ang="0">
                <a:pos x="174" y="0"/>
              </a:cxn>
              <a:cxn ang="0">
                <a:pos x="174" y="123"/>
              </a:cxn>
              <a:cxn ang="0">
                <a:pos x="0" y="123"/>
              </a:cxn>
              <a:cxn ang="0">
                <a:pos x="0" y="126"/>
              </a:cxn>
            </a:cxnLst>
            <a:rect l="0" t="0" r="r" b="b"/>
            <a:pathLst>
              <a:path w="178" h="126">
                <a:moveTo>
                  <a:pt x="0" y="126"/>
                </a:moveTo>
                <a:lnTo>
                  <a:pt x="178" y="126"/>
                </a:lnTo>
                <a:lnTo>
                  <a:pt x="178" y="0"/>
                </a:lnTo>
                <a:lnTo>
                  <a:pt x="174" y="0"/>
                </a:lnTo>
                <a:lnTo>
                  <a:pt x="174" y="123"/>
                </a:lnTo>
                <a:lnTo>
                  <a:pt x="0" y="123"/>
                </a:lnTo>
                <a:lnTo>
                  <a:pt x="0" y="126"/>
                </a:lnTo>
                <a:close/>
              </a:path>
            </a:pathLst>
          </a:custGeom>
          <a:solidFill>
            <a:srgbClr val="A2A2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77" name="Freeform 509"/>
          <p:cNvSpPr>
            <a:spLocks/>
          </p:cNvSpPr>
          <p:nvPr/>
        </p:nvSpPr>
        <p:spPr bwMode="auto">
          <a:xfrm>
            <a:off x="1716088" y="2387600"/>
            <a:ext cx="276225" cy="195263"/>
          </a:xfrm>
          <a:custGeom>
            <a:avLst/>
            <a:gdLst/>
            <a:ahLst/>
            <a:cxnLst>
              <a:cxn ang="0">
                <a:pos x="0" y="123"/>
              </a:cxn>
              <a:cxn ang="0">
                <a:pos x="174" y="123"/>
              </a:cxn>
              <a:cxn ang="0">
                <a:pos x="174" y="0"/>
              </a:cxn>
              <a:cxn ang="0">
                <a:pos x="171" y="0"/>
              </a:cxn>
              <a:cxn ang="0">
                <a:pos x="171" y="119"/>
              </a:cxn>
              <a:cxn ang="0">
                <a:pos x="0" y="119"/>
              </a:cxn>
              <a:cxn ang="0">
                <a:pos x="0" y="123"/>
              </a:cxn>
            </a:cxnLst>
            <a:rect l="0" t="0" r="r" b="b"/>
            <a:pathLst>
              <a:path w="174" h="123">
                <a:moveTo>
                  <a:pt x="0" y="123"/>
                </a:moveTo>
                <a:lnTo>
                  <a:pt x="174" y="123"/>
                </a:lnTo>
                <a:lnTo>
                  <a:pt x="174" y="0"/>
                </a:lnTo>
                <a:lnTo>
                  <a:pt x="171" y="0"/>
                </a:lnTo>
                <a:lnTo>
                  <a:pt x="171" y="119"/>
                </a:lnTo>
                <a:lnTo>
                  <a:pt x="0" y="119"/>
                </a:lnTo>
                <a:lnTo>
                  <a:pt x="0" y="123"/>
                </a:lnTo>
                <a:close/>
              </a:path>
            </a:pathLst>
          </a:custGeom>
          <a:solidFill>
            <a:srgbClr val="A5A5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78" name="Freeform 510"/>
          <p:cNvSpPr>
            <a:spLocks/>
          </p:cNvSpPr>
          <p:nvPr/>
        </p:nvSpPr>
        <p:spPr bwMode="auto">
          <a:xfrm>
            <a:off x="1716088" y="2387600"/>
            <a:ext cx="271462" cy="188913"/>
          </a:xfrm>
          <a:custGeom>
            <a:avLst/>
            <a:gdLst/>
            <a:ahLst/>
            <a:cxnLst>
              <a:cxn ang="0">
                <a:pos x="0" y="119"/>
              </a:cxn>
              <a:cxn ang="0">
                <a:pos x="171" y="119"/>
              </a:cxn>
              <a:cxn ang="0">
                <a:pos x="171" y="0"/>
              </a:cxn>
              <a:cxn ang="0">
                <a:pos x="167" y="0"/>
              </a:cxn>
              <a:cxn ang="0">
                <a:pos x="167" y="117"/>
              </a:cxn>
              <a:cxn ang="0">
                <a:pos x="0" y="117"/>
              </a:cxn>
              <a:cxn ang="0">
                <a:pos x="0" y="119"/>
              </a:cxn>
            </a:cxnLst>
            <a:rect l="0" t="0" r="r" b="b"/>
            <a:pathLst>
              <a:path w="171" h="119">
                <a:moveTo>
                  <a:pt x="0" y="119"/>
                </a:moveTo>
                <a:lnTo>
                  <a:pt x="171" y="119"/>
                </a:lnTo>
                <a:lnTo>
                  <a:pt x="171" y="0"/>
                </a:lnTo>
                <a:lnTo>
                  <a:pt x="167" y="0"/>
                </a:lnTo>
                <a:lnTo>
                  <a:pt x="167" y="117"/>
                </a:lnTo>
                <a:lnTo>
                  <a:pt x="0" y="117"/>
                </a:lnTo>
                <a:lnTo>
                  <a:pt x="0" y="119"/>
                </a:lnTo>
                <a:close/>
              </a:path>
            </a:pathLst>
          </a:custGeom>
          <a:solidFill>
            <a:srgbClr val="A9A9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79" name="Freeform 511"/>
          <p:cNvSpPr>
            <a:spLocks/>
          </p:cNvSpPr>
          <p:nvPr/>
        </p:nvSpPr>
        <p:spPr bwMode="auto">
          <a:xfrm>
            <a:off x="1716088" y="2387600"/>
            <a:ext cx="265112" cy="185738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67" y="117"/>
              </a:cxn>
              <a:cxn ang="0">
                <a:pos x="167" y="0"/>
              </a:cxn>
              <a:cxn ang="0">
                <a:pos x="162" y="0"/>
              </a:cxn>
              <a:cxn ang="0">
                <a:pos x="162" y="114"/>
              </a:cxn>
              <a:cxn ang="0">
                <a:pos x="0" y="114"/>
              </a:cxn>
              <a:cxn ang="0">
                <a:pos x="0" y="117"/>
              </a:cxn>
            </a:cxnLst>
            <a:rect l="0" t="0" r="r" b="b"/>
            <a:pathLst>
              <a:path w="167" h="117">
                <a:moveTo>
                  <a:pt x="0" y="117"/>
                </a:moveTo>
                <a:lnTo>
                  <a:pt x="167" y="117"/>
                </a:lnTo>
                <a:lnTo>
                  <a:pt x="167" y="0"/>
                </a:lnTo>
                <a:lnTo>
                  <a:pt x="162" y="0"/>
                </a:lnTo>
                <a:lnTo>
                  <a:pt x="162" y="114"/>
                </a:lnTo>
                <a:lnTo>
                  <a:pt x="0" y="114"/>
                </a:lnTo>
                <a:lnTo>
                  <a:pt x="0" y="117"/>
                </a:lnTo>
                <a:close/>
              </a:path>
            </a:pathLst>
          </a:custGeom>
          <a:solidFill>
            <a:srgbClr val="ADAD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0" name="Freeform 512"/>
          <p:cNvSpPr>
            <a:spLocks/>
          </p:cNvSpPr>
          <p:nvPr/>
        </p:nvSpPr>
        <p:spPr bwMode="auto">
          <a:xfrm>
            <a:off x="1716088" y="2387600"/>
            <a:ext cx="257175" cy="18097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162" y="114"/>
              </a:cxn>
              <a:cxn ang="0">
                <a:pos x="162" y="0"/>
              </a:cxn>
              <a:cxn ang="0">
                <a:pos x="158" y="0"/>
              </a:cxn>
              <a:cxn ang="0">
                <a:pos x="158" y="110"/>
              </a:cxn>
              <a:cxn ang="0">
                <a:pos x="0" y="110"/>
              </a:cxn>
              <a:cxn ang="0">
                <a:pos x="0" y="114"/>
              </a:cxn>
            </a:cxnLst>
            <a:rect l="0" t="0" r="r" b="b"/>
            <a:pathLst>
              <a:path w="162" h="114">
                <a:moveTo>
                  <a:pt x="0" y="114"/>
                </a:moveTo>
                <a:lnTo>
                  <a:pt x="162" y="114"/>
                </a:lnTo>
                <a:lnTo>
                  <a:pt x="162" y="0"/>
                </a:lnTo>
                <a:lnTo>
                  <a:pt x="158" y="0"/>
                </a:lnTo>
                <a:lnTo>
                  <a:pt x="158" y="110"/>
                </a:lnTo>
                <a:lnTo>
                  <a:pt x="0" y="110"/>
                </a:lnTo>
                <a:lnTo>
                  <a:pt x="0" y="114"/>
                </a:lnTo>
                <a:close/>
              </a:path>
            </a:pathLst>
          </a:custGeom>
          <a:solidFill>
            <a:srgbClr val="B0B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1" name="Freeform 513"/>
          <p:cNvSpPr>
            <a:spLocks/>
          </p:cNvSpPr>
          <p:nvPr/>
        </p:nvSpPr>
        <p:spPr bwMode="auto">
          <a:xfrm>
            <a:off x="1716088" y="2387600"/>
            <a:ext cx="250825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58" y="110"/>
              </a:cxn>
              <a:cxn ang="0">
                <a:pos x="158" y="0"/>
              </a:cxn>
              <a:cxn ang="0">
                <a:pos x="153" y="0"/>
              </a:cxn>
              <a:cxn ang="0">
                <a:pos x="153" y="108"/>
              </a:cxn>
              <a:cxn ang="0">
                <a:pos x="0" y="108"/>
              </a:cxn>
              <a:cxn ang="0">
                <a:pos x="0" y="110"/>
              </a:cxn>
            </a:cxnLst>
            <a:rect l="0" t="0" r="r" b="b"/>
            <a:pathLst>
              <a:path w="158" h="110">
                <a:moveTo>
                  <a:pt x="0" y="110"/>
                </a:moveTo>
                <a:lnTo>
                  <a:pt x="158" y="110"/>
                </a:lnTo>
                <a:lnTo>
                  <a:pt x="158" y="0"/>
                </a:lnTo>
                <a:lnTo>
                  <a:pt x="153" y="0"/>
                </a:lnTo>
                <a:lnTo>
                  <a:pt x="153" y="108"/>
                </a:lnTo>
                <a:lnTo>
                  <a:pt x="0" y="108"/>
                </a:lnTo>
                <a:lnTo>
                  <a:pt x="0" y="110"/>
                </a:lnTo>
                <a:close/>
              </a:path>
            </a:pathLst>
          </a:custGeom>
          <a:solidFill>
            <a:srgbClr val="B4B4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2" name="Freeform 514"/>
          <p:cNvSpPr>
            <a:spLocks/>
          </p:cNvSpPr>
          <p:nvPr/>
        </p:nvSpPr>
        <p:spPr bwMode="auto">
          <a:xfrm>
            <a:off x="1716088" y="2387600"/>
            <a:ext cx="242887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53" y="108"/>
              </a:cxn>
              <a:cxn ang="0">
                <a:pos x="153" y="0"/>
              </a:cxn>
              <a:cxn ang="0">
                <a:pos x="148" y="0"/>
              </a:cxn>
              <a:cxn ang="0">
                <a:pos x="148" y="104"/>
              </a:cxn>
              <a:cxn ang="0">
                <a:pos x="0" y="104"/>
              </a:cxn>
              <a:cxn ang="0">
                <a:pos x="0" y="108"/>
              </a:cxn>
            </a:cxnLst>
            <a:rect l="0" t="0" r="r" b="b"/>
            <a:pathLst>
              <a:path w="153" h="108">
                <a:moveTo>
                  <a:pt x="0" y="108"/>
                </a:moveTo>
                <a:lnTo>
                  <a:pt x="153" y="108"/>
                </a:lnTo>
                <a:lnTo>
                  <a:pt x="153" y="0"/>
                </a:lnTo>
                <a:lnTo>
                  <a:pt x="148" y="0"/>
                </a:lnTo>
                <a:lnTo>
                  <a:pt x="148" y="104"/>
                </a:lnTo>
                <a:lnTo>
                  <a:pt x="0" y="104"/>
                </a:lnTo>
                <a:lnTo>
                  <a:pt x="0" y="108"/>
                </a:lnTo>
                <a:close/>
              </a:path>
            </a:pathLst>
          </a:custGeom>
          <a:solidFill>
            <a:srgbClr val="B8B8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3" name="Freeform 515"/>
          <p:cNvSpPr>
            <a:spLocks/>
          </p:cNvSpPr>
          <p:nvPr/>
        </p:nvSpPr>
        <p:spPr bwMode="auto">
          <a:xfrm>
            <a:off x="1716088" y="2387600"/>
            <a:ext cx="234950" cy="1651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148" y="104"/>
              </a:cxn>
              <a:cxn ang="0">
                <a:pos x="148" y="0"/>
              </a:cxn>
              <a:cxn ang="0">
                <a:pos x="143" y="0"/>
              </a:cxn>
              <a:cxn ang="0">
                <a:pos x="143" y="100"/>
              </a:cxn>
              <a:cxn ang="0">
                <a:pos x="0" y="100"/>
              </a:cxn>
              <a:cxn ang="0">
                <a:pos x="0" y="104"/>
              </a:cxn>
            </a:cxnLst>
            <a:rect l="0" t="0" r="r" b="b"/>
            <a:pathLst>
              <a:path w="148" h="104">
                <a:moveTo>
                  <a:pt x="0" y="104"/>
                </a:moveTo>
                <a:lnTo>
                  <a:pt x="148" y="104"/>
                </a:lnTo>
                <a:lnTo>
                  <a:pt x="148" y="0"/>
                </a:lnTo>
                <a:lnTo>
                  <a:pt x="143" y="0"/>
                </a:lnTo>
                <a:lnTo>
                  <a:pt x="143" y="100"/>
                </a:lnTo>
                <a:lnTo>
                  <a:pt x="0" y="100"/>
                </a:lnTo>
                <a:lnTo>
                  <a:pt x="0" y="104"/>
                </a:lnTo>
                <a:close/>
              </a:path>
            </a:pathLst>
          </a:custGeom>
          <a:solidFill>
            <a:srgbClr val="BBBB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4" name="Freeform 516"/>
          <p:cNvSpPr>
            <a:spLocks/>
          </p:cNvSpPr>
          <p:nvPr/>
        </p:nvSpPr>
        <p:spPr bwMode="auto">
          <a:xfrm>
            <a:off x="1716088" y="2387600"/>
            <a:ext cx="227012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143" y="100"/>
              </a:cxn>
              <a:cxn ang="0">
                <a:pos x="143" y="0"/>
              </a:cxn>
              <a:cxn ang="0">
                <a:pos x="138" y="0"/>
              </a:cxn>
              <a:cxn ang="0">
                <a:pos x="138" y="97"/>
              </a:cxn>
              <a:cxn ang="0">
                <a:pos x="0" y="97"/>
              </a:cxn>
              <a:cxn ang="0">
                <a:pos x="0" y="100"/>
              </a:cxn>
            </a:cxnLst>
            <a:rect l="0" t="0" r="r" b="b"/>
            <a:pathLst>
              <a:path w="143" h="100">
                <a:moveTo>
                  <a:pt x="0" y="100"/>
                </a:moveTo>
                <a:lnTo>
                  <a:pt x="143" y="100"/>
                </a:lnTo>
                <a:lnTo>
                  <a:pt x="143" y="0"/>
                </a:lnTo>
                <a:lnTo>
                  <a:pt x="138" y="0"/>
                </a:lnTo>
                <a:lnTo>
                  <a:pt x="138" y="97"/>
                </a:lnTo>
                <a:lnTo>
                  <a:pt x="0" y="97"/>
                </a:lnTo>
                <a:lnTo>
                  <a:pt x="0" y="100"/>
                </a:lnTo>
                <a:close/>
              </a:path>
            </a:pathLst>
          </a:custGeom>
          <a:solidFill>
            <a:srgbClr val="BFB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5" name="Freeform 517"/>
          <p:cNvSpPr>
            <a:spLocks/>
          </p:cNvSpPr>
          <p:nvPr/>
        </p:nvSpPr>
        <p:spPr bwMode="auto">
          <a:xfrm>
            <a:off x="1716088" y="2387600"/>
            <a:ext cx="219075" cy="153988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138" y="97"/>
              </a:cxn>
              <a:cxn ang="0">
                <a:pos x="138" y="0"/>
              </a:cxn>
              <a:cxn ang="0">
                <a:pos x="133" y="0"/>
              </a:cxn>
              <a:cxn ang="0">
                <a:pos x="133" y="93"/>
              </a:cxn>
              <a:cxn ang="0">
                <a:pos x="0" y="93"/>
              </a:cxn>
              <a:cxn ang="0">
                <a:pos x="0" y="97"/>
              </a:cxn>
            </a:cxnLst>
            <a:rect l="0" t="0" r="r" b="b"/>
            <a:pathLst>
              <a:path w="138" h="97">
                <a:moveTo>
                  <a:pt x="0" y="97"/>
                </a:moveTo>
                <a:lnTo>
                  <a:pt x="138" y="97"/>
                </a:lnTo>
                <a:lnTo>
                  <a:pt x="138" y="0"/>
                </a:lnTo>
                <a:lnTo>
                  <a:pt x="133" y="0"/>
                </a:lnTo>
                <a:lnTo>
                  <a:pt x="133" y="93"/>
                </a:lnTo>
                <a:lnTo>
                  <a:pt x="0" y="93"/>
                </a:lnTo>
                <a:lnTo>
                  <a:pt x="0" y="97"/>
                </a:lnTo>
                <a:close/>
              </a:path>
            </a:pathLst>
          </a:custGeom>
          <a:solidFill>
            <a:srgbClr val="C3C3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6" name="Freeform 518"/>
          <p:cNvSpPr>
            <a:spLocks/>
          </p:cNvSpPr>
          <p:nvPr/>
        </p:nvSpPr>
        <p:spPr bwMode="auto">
          <a:xfrm>
            <a:off x="1716088" y="2387600"/>
            <a:ext cx="211137" cy="147638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133" y="93"/>
              </a:cxn>
              <a:cxn ang="0">
                <a:pos x="133" y="0"/>
              </a:cxn>
              <a:cxn ang="0">
                <a:pos x="126" y="0"/>
              </a:cxn>
              <a:cxn ang="0">
                <a:pos x="126" y="89"/>
              </a:cxn>
              <a:cxn ang="0">
                <a:pos x="0" y="89"/>
              </a:cxn>
              <a:cxn ang="0">
                <a:pos x="0" y="93"/>
              </a:cxn>
            </a:cxnLst>
            <a:rect l="0" t="0" r="r" b="b"/>
            <a:pathLst>
              <a:path w="133" h="93">
                <a:moveTo>
                  <a:pt x="0" y="93"/>
                </a:moveTo>
                <a:lnTo>
                  <a:pt x="133" y="93"/>
                </a:lnTo>
                <a:lnTo>
                  <a:pt x="133" y="0"/>
                </a:lnTo>
                <a:lnTo>
                  <a:pt x="126" y="0"/>
                </a:lnTo>
                <a:lnTo>
                  <a:pt x="126" y="89"/>
                </a:lnTo>
                <a:lnTo>
                  <a:pt x="0" y="89"/>
                </a:lnTo>
                <a:lnTo>
                  <a:pt x="0" y="93"/>
                </a:lnTo>
                <a:close/>
              </a:path>
            </a:pathLst>
          </a:custGeom>
          <a:solidFill>
            <a:srgbClr val="C6C6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7" name="Freeform 519"/>
          <p:cNvSpPr>
            <a:spLocks/>
          </p:cNvSpPr>
          <p:nvPr/>
        </p:nvSpPr>
        <p:spPr bwMode="auto">
          <a:xfrm>
            <a:off x="1716088" y="2387600"/>
            <a:ext cx="200025" cy="141288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126" y="89"/>
              </a:cxn>
              <a:cxn ang="0">
                <a:pos x="126" y="0"/>
              </a:cxn>
              <a:cxn ang="0">
                <a:pos x="121" y="0"/>
              </a:cxn>
              <a:cxn ang="0">
                <a:pos x="121" y="85"/>
              </a:cxn>
              <a:cxn ang="0">
                <a:pos x="0" y="85"/>
              </a:cxn>
              <a:cxn ang="0">
                <a:pos x="0" y="89"/>
              </a:cxn>
            </a:cxnLst>
            <a:rect l="0" t="0" r="r" b="b"/>
            <a:pathLst>
              <a:path w="126" h="89">
                <a:moveTo>
                  <a:pt x="0" y="89"/>
                </a:moveTo>
                <a:lnTo>
                  <a:pt x="126" y="89"/>
                </a:lnTo>
                <a:lnTo>
                  <a:pt x="126" y="0"/>
                </a:lnTo>
                <a:lnTo>
                  <a:pt x="121" y="0"/>
                </a:lnTo>
                <a:lnTo>
                  <a:pt x="121" y="85"/>
                </a:lnTo>
                <a:lnTo>
                  <a:pt x="0" y="85"/>
                </a:lnTo>
                <a:lnTo>
                  <a:pt x="0" y="89"/>
                </a:lnTo>
                <a:close/>
              </a:path>
            </a:pathLst>
          </a:custGeom>
          <a:solidFill>
            <a:srgbClr val="CACA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8" name="Freeform 520"/>
          <p:cNvSpPr>
            <a:spLocks/>
          </p:cNvSpPr>
          <p:nvPr/>
        </p:nvSpPr>
        <p:spPr bwMode="auto">
          <a:xfrm>
            <a:off x="1716088" y="2387600"/>
            <a:ext cx="192087" cy="134938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121" y="85"/>
              </a:cxn>
              <a:cxn ang="0">
                <a:pos x="121" y="0"/>
              </a:cxn>
              <a:cxn ang="0">
                <a:pos x="115" y="0"/>
              </a:cxn>
              <a:cxn ang="0">
                <a:pos x="115" y="80"/>
              </a:cxn>
              <a:cxn ang="0">
                <a:pos x="0" y="80"/>
              </a:cxn>
              <a:cxn ang="0">
                <a:pos x="0" y="85"/>
              </a:cxn>
            </a:cxnLst>
            <a:rect l="0" t="0" r="r" b="b"/>
            <a:pathLst>
              <a:path w="121" h="85">
                <a:moveTo>
                  <a:pt x="0" y="85"/>
                </a:moveTo>
                <a:lnTo>
                  <a:pt x="121" y="85"/>
                </a:lnTo>
                <a:lnTo>
                  <a:pt x="121" y="0"/>
                </a:lnTo>
                <a:lnTo>
                  <a:pt x="115" y="0"/>
                </a:lnTo>
                <a:lnTo>
                  <a:pt x="115" y="80"/>
                </a:lnTo>
                <a:lnTo>
                  <a:pt x="0" y="80"/>
                </a:lnTo>
                <a:lnTo>
                  <a:pt x="0" y="85"/>
                </a:lnTo>
                <a:close/>
              </a:path>
            </a:pathLst>
          </a:custGeom>
          <a:solidFill>
            <a:srgbClr val="CECE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9" name="Freeform 521"/>
          <p:cNvSpPr>
            <a:spLocks/>
          </p:cNvSpPr>
          <p:nvPr/>
        </p:nvSpPr>
        <p:spPr bwMode="auto">
          <a:xfrm>
            <a:off x="1716088" y="2387600"/>
            <a:ext cx="182562" cy="1270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15" y="80"/>
              </a:cxn>
              <a:cxn ang="0">
                <a:pos x="115" y="0"/>
              </a:cxn>
              <a:cxn ang="0">
                <a:pos x="109" y="0"/>
              </a:cxn>
              <a:cxn ang="0">
                <a:pos x="109" y="76"/>
              </a:cxn>
              <a:cxn ang="0">
                <a:pos x="0" y="76"/>
              </a:cxn>
              <a:cxn ang="0">
                <a:pos x="0" y="80"/>
              </a:cxn>
            </a:cxnLst>
            <a:rect l="0" t="0" r="r" b="b"/>
            <a:pathLst>
              <a:path w="115" h="80">
                <a:moveTo>
                  <a:pt x="0" y="80"/>
                </a:moveTo>
                <a:lnTo>
                  <a:pt x="115" y="80"/>
                </a:lnTo>
                <a:lnTo>
                  <a:pt x="115" y="0"/>
                </a:lnTo>
                <a:lnTo>
                  <a:pt x="109" y="0"/>
                </a:lnTo>
                <a:lnTo>
                  <a:pt x="109" y="76"/>
                </a:lnTo>
                <a:lnTo>
                  <a:pt x="0" y="76"/>
                </a:lnTo>
                <a:lnTo>
                  <a:pt x="0" y="80"/>
                </a:lnTo>
                <a:close/>
              </a:path>
            </a:pathLst>
          </a:custGeom>
          <a:solidFill>
            <a:srgbClr val="D1D1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90" name="Freeform 522"/>
          <p:cNvSpPr>
            <a:spLocks/>
          </p:cNvSpPr>
          <p:nvPr/>
        </p:nvSpPr>
        <p:spPr bwMode="auto">
          <a:xfrm>
            <a:off x="1716088" y="2387600"/>
            <a:ext cx="173037" cy="120650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09" y="76"/>
              </a:cxn>
              <a:cxn ang="0">
                <a:pos x="109" y="0"/>
              </a:cxn>
              <a:cxn ang="0">
                <a:pos x="101" y="0"/>
              </a:cxn>
              <a:cxn ang="0">
                <a:pos x="101" y="71"/>
              </a:cxn>
              <a:cxn ang="0">
                <a:pos x="0" y="71"/>
              </a:cxn>
              <a:cxn ang="0">
                <a:pos x="0" y="76"/>
              </a:cxn>
            </a:cxnLst>
            <a:rect l="0" t="0" r="r" b="b"/>
            <a:pathLst>
              <a:path w="109" h="76">
                <a:moveTo>
                  <a:pt x="0" y="76"/>
                </a:moveTo>
                <a:lnTo>
                  <a:pt x="109" y="76"/>
                </a:lnTo>
                <a:lnTo>
                  <a:pt x="109" y="0"/>
                </a:lnTo>
                <a:lnTo>
                  <a:pt x="101" y="0"/>
                </a:lnTo>
                <a:lnTo>
                  <a:pt x="101" y="71"/>
                </a:lnTo>
                <a:lnTo>
                  <a:pt x="0" y="71"/>
                </a:lnTo>
                <a:lnTo>
                  <a:pt x="0" y="76"/>
                </a:lnTo>
                <a:close/>
              </a:path>
            </a:pathLst>
          </a:cu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91" name="Freeform 523"/>
          <p:cNvSpPr>
            <a:spLocks/>
          </p:cNvSpPr>
          <p:nvPr/>
        </p:nvSpPr>
        <p:spPr bwMode="auto">
          <a:xfrm>
            <a:off x="1712913" y="2386013"/>
            <a:ext cx="163512" cy="114300"/>
          </a:xfrm>
          <a:custGeom>
            <a:avLst/>
            <a:gdLst/>
            <a:ahLst/>
            <a:cxnLst>
              <a:cxn ang="0">
                <a:pos x="2" y="72"/>
              </a:cxn>
              <a:cxn ang="0">
                <a:pos x="103" y="72"/>
              </a:cxn>
              <a:cxn ang="0">
                <a:pos x="103" y="1"/>
              </a:cxn>
              <a:cxn ang="0">
                <a:pos x="97" y="0"/>
              </a:cxn>
              <a:cxn ang="0">
                <a:pos x="97" y="67"/>
              </a:cxn>
              <a:cxn ang="0">
                <a:pos x="0" y="67"/>
              </a:cxn>
              <a:cxn ang="0">
                <a:pos x="2" y="72"/>
              </a:cxn>
            </a:cxnLst>
            <a:rect l="0" t="0" r="r" b="b"/>
            <a:pathLst>
              <a:path w="103" h="72">
                <a:moveTo>
                  <a:pt x="2" y="72"/>
                </a:moveTo>
                <a:lnTo>
                  <a:pt x="103" y="72"/>
                </a:lnTo>
                <a:lnTo>
                  <a:pt x="103" y="1"/>
                </a:lnTo>
                <a:lnTo>
                  <a:pt x="97" y="0"/>
                </a:lnTo>
                <a:lnTo>
                  <a:pt x="97" y="67"/>
                </a:lnTo>
                <a:lnTo>
                  <a:pt x="0" y="67"/>
                </a:lnTo>
                <a:lnTo>
                  <a:pt x="2" y="72"/>
                </a:lnTo>
                <a:close/>
              </a:path>
            </a:pathLst>
          </a:custGeom>
          <a:solidFill>
            <a:srgbClr val="D9D9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92" name="Freeform 524"/>
          <p:cNvSpPr>
            <a:spLocks/>
          </p:cNvSpPr>
          <p:nvPr/>
        </p:nvSpPr>
        <p:spPr bwMode="auto">
          <a:xfrm>
            <a:off x="1712913" y="2386013"/>
            <a:ext cx="153987" cy="106362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97" y="67"/>
              </a:cxn>
              <a:cxn ang="0">
                <a:pos x="97" y="0"/>
              </a:cxn>
              <a:cxn ang="0">
                <a:pos x="89" y="1"/>
              </a:cxn>
              <a:cxn ang="0">
                <a:pos x="89" y="62"/>
              </a:cxn>
              <a:cxn ang="0">
                <a:pos x="2" y="62"/>
              </a:cxn>
              <a:cxn ang="0">
                <a:pos x="0" y="67"/>
              </a:cxn>
            </a:cxnLst>
            <a:rect l="0" t="0" r="r" b="b"/>
            <a:pathLst>
              <a:path w="97" h="67">
                <a:moveTo>
                  <a:pt x="0" y="67"/>
                </a:moveTo>
                <a:lnTo>
                  <a:pt x="97" y="67"/>
                </a:lnTo>
                <a:lnTo>
                  <a:pt x="97" y="0"/>
                </a:lnTo>
                <a:lnTo>
                  <a:pt x="89" y="1"/>
                </a:lnTo>
                <a:lnTo>
                  <a:pt x="89" y="62"/>
                </a:lnTo>
                <a:lnTo>
                  <a:pt x="2" y="62"/>
                </a:lnTo>
                <a:lnTo>
                  <a:pt x="0" y="67"/>
                </a:lnTo>
                <a:close/>
              </a:path>
            </a:pathLst>
          </a:custGeom>
          <a:solidFill>
            <a:srgbClr val="DDDD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93" name="Freeform 525"/>
          <p:cNvSpPr>
            <a:spLocks/>
          </p:cNvSpPr>
          <p:nvPr/>
        </p:nvSpPr>
        <p:spPr bwMode="auto">
          <a:xfrm>
            <a:off x="1716088" y="2387600"/>
            <a:ext cx="138112" cy="96838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87" y="61"/>
              </a:cxn>
              <a:cxn ang="0">
                <a:pos x="87" y="0"/>
              </a:cxn>
              <a:cxn ang="0">
                <a:pos x="79" y="0"/>
              </a:cxn>
              <a:cxn ang="0">
                <a:pos x="79" y="56"/>
              </a:cxn>
              <a:cxn ang="0">
                <a:pos x="0" y="56"/>
              </a:cxn>
              <a:cxn ang="0">
                <a:pos x="0" y="61"/>
              </a:cxn>
            </a:cxnLst>
            <a:rect l="0" t="0" r="r" b="b"/>
            <a:pathLst>
              <a:path w="87" h="61">
                <a:moveTo>
                  <a:pt x="0" y="61"/>
                </a:moveTo>
                <a:lnTo>
                  <a:pt x="87" y="61"/>
                </a:lnTo>
                <a:lnTo>
                  <a:pt x="87" y="0"/>
                </a:lnTo>
                <a:lnTo>
                  <a:pt x="79" y="0"/>
                </a:lnTo>
                <a:lnTo>
                  <a:pt x="79" y="56"/>
                </a:lnTo>
                <a:lnTo>
                  <a:pt x="0" y="56"/>
                </a:lnTo>
                <a:lnTo>
                  <a:pt x="0" y="61"/>
                </a:lnTo>
                <a:close/>
              </a:path>
            </a:pathLst>
          </a:custGeom>
          <a:solidFill>
            <a:srgbClr val="E0E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94" name="Freeform 526"/>
          <p:cNvSpPr>
            <a:spLocks/>
          </p:cNvSpPr>
          <p:nvPr/>
        </p:nvSpPr>
        <p:spPr bwMode="auto">
          <a:xfrm>
            <a:off x="1716088" y="2387600"/>
            <a:ext cx="125412" cy="889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79" y="56"/>
              </a:cxn>
              <a:cxn ang="0">
                <a:pos x="79" y="0"/>
              </a:cxn>
              <a:cxn ang="0">
                <a:pos x="71" y="0"/>
              </a:cxn>
              <a:cxn ang="0">
                <a:pos x="71" y="50"/>
              </a:cxn>
              <a:cxn ang="0">
                <a:pos x="0" y="50"/>
              </a:cxn>
              <a:cxn ang="0">
                <a:pos x="0" y="56"/>
              </a:cxn>
            </a:cxnLst>
            <a:rect l="0" t="0" r="r" b="b"/>
            <a:pathLst>
              <a:path w="79" h="56">
                <a:moveTo>
                  <a:pt x="0" y="56"/>
                </a:moveTo>
                <a:lnTo>
                  <a:pt x="79" y="56"/>
                </a:lnTo>
                <a:lnTo>
                  <a:pt x="79" y="0"/>
                </a:lnTo>
                <a:lnTo>
                  <a:pt x="71" y="0"/>
                </a:lnTo>
                <a:lnTo>
                  <a:pt x="71" y="50"/>
                </a:lnTo>
                <a:lnTo>
                  <a:pt x="0" y="50"/>
                </a:lnTo>
                <a:lnTo>
                  <a:pt x="0" y="56"/>
                </a:lnTo>
                <a:close/>
              </a:path>
            </a:pathLst>
          </a:custGeom>
          <a:solidFill>
            <a:srgbClr val="E4E4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95" name="Freeform 527"/>
          <p:cNvSpPr>
            <a:spLocks/>
          </p:cNvSpPr>
          <p:nvPr/>
        </p:nvSpPr>
        <p:spPr bwMode="auto">
          <a:xfrm>
            <a:off x="1716088" y="2387600"/>
            <a:ext cx="112712" cy="79375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71" y="50"/>
              </a:cxn>
              <a:cxn ang="0">
                <a:pos x="71" y="0"/>
              </a:cxn>
              <a:cxn ang="0">
                <a:pos x="62" y="0"/>
              </a:cxn>
              <a:cxn ang="0">
                <a:pos x="62" y="43"/>
              </a:cxn>
              <a:cxn ang="0">
                <a:pos x="0" y="43"/>
              </a:cxn>
              <a:cxn ang="0">
                <a:pos x="0" y="50"/>
              </a:cxn>
            </a:cxnLst>
            <a:rect l="0" t="0" r="r" b="b"/>
            <a:pathLst>
              <a:path w="71" h="50">
                <a:moveTo>
                  <a:pt x="0" y="50"/>
                </a:moveTo>
                <a:lnTo>
                  <a:pt x="71" y="50"/>
                </a:lnTo>
                <a:lnTo>
                  <a:pt x="71" y="0"/>
                </a:lnTo>
                <a:lnTo>
                  <a:pt x="62" y="0"/>
                </a:lnTo>
                <a:lnTo>
                  <a:pt x="62" y="43"/>
                </a:lnTo>
                <a:lnTo>
                  <a:pt x="0" y="43"/>
                </a:lnTo>
                <a:lnTo>
                  <a:pt x="0" y="50"/>
                </a:lnTo>
                <a:close/>
              </a:path>
            </a:pathLst>
          </a:custGeom>
          <a:solidFill>
            <a:srgbClr val="E8E8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96" name="Freeform 528"/>
          <p:cNvSpPr>
            <a:spLocks/>
          </p:cNvSpPr>
          <p:nvPr/>
        </p:nvSpPr>
        <p:spPr bwMode="auto">
          <a:xfrm>
            <a:off x="1716088" y="2387600"/>
            <a:ext cx="98425" cy="682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2" y="43"/>
              </a:cxn>
              <a:cxn ang="0">
                <a:pos x="62" y="0"/>
              </a:cxn>
              <a:cxn ang="0">
                <a:pos x="53" y="0"/>
              </a:cxn>
              <a:cxn ang="0">
                <a:pos x="53" y="37"/>
              </a:cxn>
              <a:cxn ang="0">
                <a:pos x="0" y="37"/>
              </a:cxn>
              <a:cxn ang="0">
                <a:pos x="0" y="43"/>
              </a:cxn>
            </a:cxnLst>
            <a:rect l="0" t="0" r="r" b="b"/>
            <a:pathLst>
              <a:path w="62" h="43">
                <a:moveTo>
                  <a:pt x="0" y="43"/>
                </a:moveTo>
                <a:lnTo>
                  <a:pt x="62" y="43"/>
                </a:lnTo>
                <a:lnTo>
                  <a:pt x="62" y="0"/>
                </a:lnTo>
                <a:lnTo>
                  <a:pt x="53" y="0"/>
                </a:lnTo>
                <a:lnTo>
                  <a:pt x="53" y="37"/>
                </a:lnTo>
                <a:lnTo>
                  <a:pt x="0" y="37"/>
                </a:lnTo>
                <a:lnTo>
                  <a:pt x="0" y="43"/>
                </a:lnTo>
                <a:close/>
              </a:path>
            </a:pathLst>
          </a:custGeom>
          <a:solidFill>
            <a:srgbClr val="EBEB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97" name="Freeform 529"/>
          <p:cNvSpPr>
            <a:spLocks/>
          </p:cNvSpPr>
          <p:nvPr/>
        </p:nvSpPr>
        <p:spPr bwMode="auto">
          <a:xfrm>
            <a:off x="1716088" y="2387600"/>
            <a:ext cx="84137" cy="5873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53" y="37"/>
              </a:cxn>
              <a:cxn ang="0">
                <a:pos x="53" y="0"/>
              </a:cxn>
              <a:cxn ang="0">
                <a:pos x="44" y="0"/>
              </a:cxn>
              <a:cxn ang="0">
                <a:pos x="44" y="31"/>
              </a:cxn>
              <a:cxn ang="0">
                <a:pos x="0" y="31"/>
              </a:cxn>
              <a:cxn ang="0">
                <a:pos x="0" y="37"/>
              </a:cxn>
            </a:cxnLst>
            <a:rect l="0" t="0" r="r" b="b"/>
            <a:pathLst>
              <a:path w="53" h="37">
                <a:moveTo>
                  <a:pt x="0" y="37"/>
                </a:moveTo>
                <a:lnTo>
                  <a:pt x="53" y="37"/>
                </a:lnTo>
                <a:lnTo>
                  <a:pt x="53" y="0"/>
                </a:lnTo>
                <a:lnTo>
                  <a:pt x="44" y="0"/>
                </a:lnTo>
                <a:lnTo>
                  <a:pt x="44" y="31"/>
                </a:lnTo>
                <a:lnTo>
                  <a:pt x="0" y="31"/>
                </a:lnTo>
                <a:lnTo>
                  <a:pt x="0" y="37"/>
                </a:lnTo>
                <a:close/>
              </a:path>
            </a:pathLst>
          </a:custGeom>
          <a:solidFill>
            <a:srgbClr val="EFE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98" name="Freeform 530"/>
          <p:cNvSpPr>
            <a:spLocks/>
          </p:cNvSpPr>
          <p:nvPr/>
        </p:nvSpPr>
        <p:spPr bwMode="auto">
          <a:xfrm>
            <a:off x="1716088" y="2387600"/>
            <a:ext cx="69850" cy="4921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4" y="31"/>
              </a:cxn>
              <a:cxn ang="0">
                <a:pos x="44" y="0"/>
              </a:cxn>
              <a:cxn ang="0">
                <a:pos x="34" y="0"/>
              </a:cxn>
              <a:cxn ang="0">
                <a:pos x="34" y="24"/>
              </a:cxn>
              <a:cxn ang="0">
                <a:pos x="0" y="24"/>
              </a:cxn>
              <a:cxn ang="0">
                <a:pos x="0" y="31"/>
              </a:cxn>
            </a:cxnLst>
            <a:rect l="0" t="0" r="r" b="b"/>
            <a:pathLst>
              <a:path w="44" h="31">
                <a:moveTo>
                  <a:pt x="0" y="31"/>
                </a:moveTo>
                <a:lnTo>
                  <a:pt x="44" y="31"/>
                </a:lnTo>
                <a:lnTo>
                  <a:pt x="44" y="0"/>
                </a:lnTo>
                <a:lnTo>
                  <a:pt x="34" y="0"/>
                </a:lnTo>
                <a:lnTo>
                  <a:pt x="34" y="24"/>
                </a:lnTo>
                <a:lnTo>
                  <a:pt x="0" y="24"/>
                </a:lnTo>
                <a:lnTo>
                  <a:pt x="0" y="31"/>
                </a:lnTo>
                <a:close/>
              </a:path>
            </a:pathLst>
          </a:custGeom>
          <a:solidFill>
            <a:srgbClr val="F3F3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99" name="Freeform 531"/>
          <p:cNvSpPr>
            <a:spLocks/>
          </p:cNvSpPr>
          <p:nvPr/>
        </p:nvSpPr>
        <p:spPr bwMode="auto">
          <a:xfrm>
            <a:off x="1712913" y="2386013"/>
            <a:ext cx="57150" cy="39687"/>
          </a:xfrm>
          <a:custGeom>
            <a:avLst/>
            <a:gdLst/>
            <a:ahLst/>
            <a:cxnLst>
              <a:cxn ang="0">
                <a:pos x="2" y="25"/>
              </a:cxn>
              <a:cxn ang="0">
                <a:pos x="36" y="25"/>
              </a:cxn>
              <a:cxn ang="0">
                <a:pos x="36" y="1"/>
              </a:cxn>
              <a:cxn ang="0">
                <a:pos x="26" y="0"/>
              </a:cxn>
              <a:cxn ang="0">
                <a:pos x="26" y="18"/>
              </a:cxn>
              <a:cxn ang="0">
                <a:pos x="0" y="18"/>
              </a:cxn>
              <a:cxn ang="0">
                <a:pos x="2" y="25"/>
              </a:cxn>
            </a:cxnLst>
            <a:rect l="0" t="0" r="r" b="b"/>
            <a:pathLst>
              <a:path w="36" h="25">
                <a:moveTo>
                  <a:pt x="2" y="25"/>
                </a:moveTo>
                <a:lnTo>
                  <a:pt x="36" y="25"/>
                </a:lnTo>
                <a:lnTo>
                  <a:pt x="36" y="1"/>
                </a:lnTo>
                <a:lnTo>
                  <a:pt x="26" y="0"/>
                </a:lnTo>
                <a:lnTo>
                  <a:pt x="26" y="18"/>
                </a:lnTo>
                <a:lnTo>
                  <a:pt x="0" y="18"/>
                </a:lnTo>
                <a:lnTo>
                  <a:pt x="2" y="25"/>
                </a:lnTo>
                <a:close/>
              </a:path>
            </a:pathLst>
          </a:custGeom>
          <a:solidFill>
            <a:srgbClr val="F7F7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00" name="Freeform 532"/>
          <p:cNvSpPr>
            <a:spLocks/>
          </p:cNvSpPr>
          <p:nvPr/>
        </p:nvSpPr>
        <p:spPr bwMode="auto">
          <a:xfrm>
            <a:off x="1712913" y="2386013"/>
            <a:ext cx="41275" cy="285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6" y="18"/>
              </a:cxn>
              <a:cxn ang="0">
                <a:pos x="26" y="0"/>
              </a:cxn>
              <a:cxn ang="0">
                <a:pos x="14" y="1"/>
              </a:cxn>
              <a:cxn ang="0">
                <a:pos x="14" y="10"/>
              </a:cxn>
              <a:cxn ang="0">
                <a:pos x="2" y="10"/>
              </a:cxn>
              <a:cxn ang="0">
                <a:pos x="0" y="18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26" y="18"/>
                </a:lnTo>
                <a:lnTo>
                  <a:pt x="26" y="0"/>
                </a:lnTo>
                <a:lnTo>
                  <a:pt x="14" y="1"/>
                </a:lnTo>
                <a:lnTo>
                  <a:pt x="14" y="10"/>
                </a:lnTo>
                <a:lnTo>
                  <a:pt x="2" y="10"/>
                </a:lnTo>
                <a:lnTo>
                  <a:pt x="0" y="18"/>
                </a:lnTo>
                <a:close/>
              </a:path>
            </a:pathLst>
          </a:custGeom>
          <a:solidFill>
            <a:srgbClr val="FAFA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01" name="Freeform 533"/>
          <p:cNvSpPr>
            <a:spLocks/>
          </p:cNvSpPr>
          <p:nvPr/>
        </p:nvSpPr>
        <p:spPr bwMode="auto">
          <a:xfrm>
            <a:off x="1712913" y="2386013"/>
            <a:ext cx="22225" cy="15875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14" y="10"/>
              </a:cxn>
              <a:cxn ang="0">
                <a:pos x="14" y="1"/>
              </a:cxn>
              <a:cxn ang="0">
                <a:pos x="2" y="0"/>
              </a:cxn>
              <a:cxn ang="0">
                <a:pos x="2" y="1"/>
              </a:cxn>
              <a:cxn ang="0">
                <a:pos x="0" y="1"/>
              </a:cxn>
              <a:cxn ang="0">
                <a:pos x="2" y="10"/>
              </a:cxn>
            </a:cxnLst>
            <a:rect l="0" t="0" r="r" b="b"/>
            <a:pathLst>
              <a:path w="14" h="10">
                <a:moveTo>
                  <a:pt x="2" y="10"/>
                </a:moveTo>
                <a:lnTo>
                  <a:pt x="14" y="10"/>
                </a:lnTo>
                <a:lnTo>
                  <a:pt x="14" y="1"/>
                </a:lnTo>
                <a:lnTo>
                  <a:pt x="2" y="0"/>
                </a:lnTo>
                <a:lnTo>
                  <a:pt x="2" y="1"/>
                </a:lnTo>
                <a:lnTo>
                  <a:pt x="0" y="1"/>
                </a:lnTo>
                <a:lnTo>
                  <a:pt x="2" y="10"/>
                </a:lnTo>
                <a:close/>
              </a:path>
            </a:pathLst>
          </a:custGeom>
          <a:solidFill>
            <a:srgbClr val="FEFE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02" name="Freeform 534"/>
          <p:cNvSpPr>
            <a:spLocks/>
          </p:cNvSpPr>
          <p:nvPr/>
        </p:nvSpPr>
        <p:spPr bwMode="auto">
          <a:xfrm>
            <a:off x="1712913" y="2386013"/>
            <a:ext cx="3175" cy="158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2" y="1"/>
              </a:cxn>
              <a:cxn ang="0">
                <a:pos x="2" y="1"/>
              </a:cxn>
              <a:cxn ang="0">
                <a:pos x="2" y="1"/>
              </a:cxn>
              <a:cxn ang="0">
                <a:pos x="0" y="1"/>
              </a:cxn>
            </a:cxnLst>
            <a:rect l="0" t="0" r="r" b="b"/>
            <a:pathLst>
              <a:path w="2" h="1">
                <a:moveTo>
                  <a:pt x="0" y="1"/>
                </a:move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03" name="Freeform 535"/>
          <p:cNvSpPr>
            <a:spLocks/>
          </p:cNvSpPr>
          <p:nvPr/>
        </p:nvSpPr>
        <p:spPr bwMode="auto">
          <a:xfrm>
            <a:off x="1693863" y="2368550"/>
            <a:ext cx="365125" cy="271463"/>
          </a:xfrm>
          <a:custGeom>
            <a:avLst/>
            <a:gdLst/>
            <a:ahLst/>
            <a:cxnLst>
              <a:cxn ang="0">
                <a:pos x="230" y="0"/>
              </a:cxn>
              <a:cxn ang="0">
                <a:pos x="0" y="0"/>
              </a:cxn>
              <a:cxn ang="0">
                <a:pos x="0" y="171"/>
              </a:cxn>
              <a:cxn ang="0">
                <a:pos x="4" y="171"/>
              </a:cxn>
              <a:cxn ang="0">
                <a:pos x="4" y="2"/>
              </a:cxn>
              <a:cxn ang="0">
                <a:pos x="230" y="2"/>
              </a:cxn>
              <a:cxn ang="0">
                <a:pos x="230" y="0"/>
              </a:cxn>
            </a:cxnLst>
            <a:rect l="0" t="0" r="r" b="b"/>
            <a:pathLst>
              <a:path w="230" h="171">
                <a:moveTo>
                  <a:pt x="230" y="0"/>
                </a:moveTo>
                <a:lnTo>
                  <a:pt x="0" y="0"/>
                </a:lnTo>
                <a:lnTo>
                  <a:pt x="0" y="171"/>
                </a:lnTo>
                <a:lnTo>
                  <a:pt x="4" y="171"/>
                </a:lnTo>
                <a:lnTo>
                  <a:pt x="4" y="2"/>
                </a:lnTo>
                <a:lnTo>
                  <a:pt x="230" y="2"/>
                </a:lnTo>
                <a:lnTo>
                  <a:pt x="230" y="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04" name="Freeform 536"/>
          <p:cNvSpPr>
            <a:spLocks/>
          </p:cNvSpPr>
          <p:nvPr/>
        </p:nvSpPr>
        <p:spPr bwMode="auto">
          <a:xfrm>
            <a:off x="1700213" y="2371725"/>
            <a:ext cx="358775" cy="268288"/>
          </a:xfrm>
          <a:custGeom>
            <a:avLst/>
            <a:gdLst/>
            <a:ahLst/>
            <a:cxnLst>
              <a:cxn ang="0">
                <a:pos x="226" y="0"/>
              </a:cxn>
              <a:cxn ang="0">
                <a:pos x="0" y="0"/>
              </a:cxn>
              <a:cxn ang="0">
                <a:pos x="0" y="169"/>
              </a:cxn>
              <a:cxn ang="0">
                <a:pos x="5" y="169"/>
              </a:cxn>
              <a:cxn ang="0">
                <a:pos x="5" y="4"/>
              </a:cxn>
              <a:cxn ang="0">
                <a:pos x="226" y="4"/>
              </a:cxn>
              <a:cxn ang="0">
                <a:pos x="226" y="0"/>
              </a:cxn>
            </a:cxnLst>
            <a:rect l="0" t="0" r="r" b="b"/>
            <a:pathLst>
              <a:path w="226" h="169">
                <a:moveTo>
                  <a:pt x="226" y="0"/>
                </a:moveTo>
                <a:lnTo>
                  <a:pt x="0" y="0"/>
                </a:lnTo>
                <a:lnTo>
                  <a:pt x="0" y="169"/>
                </a:lnTo>
                <a:lnTo>
                  <a:pt x="5" y="169"/>
                </a:lnTo>
                <a:lnTo>
                  <a:pt x="5" y="4"/>
                </a:lnTo>
                <a:lnTo>
                  <a:pt x="226" y="4"/>
                </a:lnTo>
                <a:lnTo>
                  <a:pt x="226" y="0"/>
                </a:lnTo>
                <a:close/>
              </a:path>
            </a:pathLst>
          </a:custGeom>
          <a:solidFill>
            <a:srgbClr val="9D9D9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05" name="Freeform 537"/>
          <p:cNvSpPr>
            <a:spLocks/>
          </p:cNvSpPr>
          <p:nvPr/>
        </p:nvSpPr>
        <p:spPr bwMode="auto">
          <a:xfrm>
            <a:off x="1708150" y="2378075"/>
            <a:ext cx="350838" cy="261938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0" y="0"/>
              </a:cxn>
              <a:cxn ang="0">
                <a:pos x="0" y="165"/>
              </a:cxn>
              <a:cxn ang="0">
                <a:pos x="5" y="165"/>
              </a:cxn>
              <a:cxn ang="0">
                <a:pos x="5" y="4"/>
              </a:cxn>
              <a:cxn ang="0">
                <a:pos x="221" y="4"/>
              </a:cxn>
              <a:cxn ang="0">
                <a:pos x="221" y="0"/>
              </a:cxn>
            </a:cxnLst>
            <a:rect l="0" t="0" r="r" b="b"/>
            <a:pathLst>
              <a:path w="221" h="165">
                <a:moveTo>
                  <a:pt x="221" y="0"/>
                </a:moveTo>
                <a:lnTo>
                  <a:pt x="0" y="0"/>
                </a:lnTo>
                <a:lnTo>
                  <a:pt x="0" y="165"/>
                </a:lnTo>
                <a:lnTo>
                  <a:pt x="5" y="165"/>
                </a:lnTo>
                <a:lnTo>
                  <a:pt x="5" y="4"/>
                </a:lnTo>
                <a:lnTo>
                  <a:pt x="221" y="4"/>
                </a:lnTo>
                <a:lnTo>
                  <a:pt x="221" y="0"/>
                </a:lnTo>
                <a:close/>
              </a:path>
            </a:pathLst>
          </a:custGeom>
          <a:solidFill>
            <a:srgbClr val="A0A0A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06" name="Freeform 538"/>
          <p:cNvSpPr>
            <a:spLocks/>
          </p:cNvSpPr>
          <p:nvPr/>
        </p:nvSpPr>
        <p:spPr bwMode="auto">
          <a:xfrm>
            <a:off x="1716088" y="2384425"/>
            <a:ext cx="342900" cy="255588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0" y="0"/>
              </a:cxn>
              <a:cxn ang="0">
                <a:pos x="0" y="161"/>
              </a:cxn>
              <a:cxn ang="0">
                <a:pos x="5" y="161"/>
              </a:cxn>
              <a:cxn ang="0">
                <a:pos x="5" y="3"/>
              </a:cxn>
              <a:cxn ang="0">
                <a:pos x="216" y="3"/>
              </a:cxn>
              <a:cxn ang="0">
                <a:pos x="216" y="0"/>
              </a:cxn>
            </a:cxnLst>
            <a:rect l="0" t="0" r="r" b="b"/>
            <a:pathLst>
              <a:path w="216" h="161">
                <a:moveTo>
                  <a:pt x="216" y="0"/>
                </a:moveTo>
                <a:lnTo>
                  <a:pt x="0" y="0"/>
                </a:lnTo>
                <a:lnTo>
                  <a:pt x="0" y="161"/>
                </a:lnTo>
                <a:lnTo>
                  <a:pt x="5" y="161"/>
                </a:lnTo>
                <a:lnTo>
                  <a:pt x="5" y="3"/>
                </a:lnTo>
                <a:lnTo>
                  <a:pt x="216" y="3"/>
                </a:lnTo>
                <a:lnTo>
                  <a:pt x="216" y="0"/>
                </a:lnTo>
                <a:close/>
              </a:path>
            </a:pathLst>
          </a:custGeom>
          <a:solidFill>
            <a:srgbClr val="A3A3A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07" name="Freeform 539"/>
          <p:cNvSpPr>
            <a:spLocks/>
          </p:cNvSpPr>
          <p:nvPr/>
        </p:nvSpPr>
        <p:spPr bwMode="auto">
          <a:xfrm>
            <a:off x="1724025" y="2389188"/>
            <a:ext cx="334963" cy="250825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0" y="0"/>
              </a:cxn>
              <a:cxn ang="0">
                <a:pos x="0" y="158"/>
              </a:cxn>
              <a:cxn ang="0">
                <a:pos x="5" y="158"/>
              </a:cxn>
              <a:cxn ang="0">
                <a:pos x="5" y="4"/>
              </a:cxn>
              <a:cxn ang="0">
                <a:pos x="211" y="4"/>
              </a:cxn>
              <a:cxn ang="0">
                <a:pos x="211" y="0"/>
              </a:cxn>
            </a:cxnLst>
            <a:rect l="0" t="0" r="r" b="b"/>
            <a:pathLst>
              <a:path w="211" h="158">
                <a:moveTo>
                  <a:pt x="211" y="0"/>
                </a:moveTo>
                <a:lnTo>
                  <a:pt x="0" y="0"/>
                </a:lnTo>
                <a:lnTo>
                  <a:pt x="0" y="158"/>
                </a:lnTo>
                <a:lnTo>
                  <a:pt x="5" y="158"/>
                </a:lnTo>
                <a:lnTo>
                  <a:pt x="5" y="4"/>
                </a:lnTo>
                <a:lnTo>
                  <a:pt x="211" y="4"/>
                </a:lnTo>
                <a:lnTo>
                  <a:pt x="211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08" name="Freeform 540"/>
          <p:cNvSpPr>
            <a:spLocks/>
          </p:cNvSpPr>
          <p:nvPr/>
        </p:nvSpPr>
        <p:spPr bwMode="auto">
          <a:xfrm>
            <a:off x="1731963" y="2395538"/>
            <a:ext cx="327025" cy="244475"/>
          </a:xfrm>
          <a:custGeom>
            <a:avLst/>
            <a:gdLst/>
            <a:ahLst/>
            <a:cxnLst>
              <a:cxn ang="0">
                <a:pos x="206" y="0"/>
              </a:cxn>
              <a:cxn ang="0">
                <a:pos x="0" y="0"/>
              </a:cxn>
              <a:cxn ang="0">
                <a:pos x="0" y="154"/>
              </a:cxn>
              <a:cxn ang="0">
                <a:pos x="5" y="154"/>
              </a:cxn>
              <a:cxn ang="0">
                <a:pos x="5" y="4"/>
              </a:cxn>
              <a:cxn ang="0">
                <a:pos x="206" y="4"/>
              </a:cxn>
              <a:cxn ang="0">
                <a:pos x="206" y="0"/>
              </a:cxn>
            </a:cxnLst>
            <a:rect l="0" t="0" r="r" b="b"/>
            <a:pathLst>
              <a:path w="206" h="154">
                <a:moveTo>
                  <a:pt x="206" y="0"/>
                </a:moveTo>
                <a:lnTo>
                  <a:pt x="0" y="0"/>
                </a:lnTo>
                <a:lnTo>
                  <a:pt x="0" y="154"/>
                </a:lnTo>
                <a:lnTo>
                  <a:pt x="5" y="154"/>
                </a:lnTo>
                <a:lnTo>
                  <a:pt x="5" y="4"/>
                </a:lnTo>
                <a:lnTo>
                  <a:pt x="206" y="4"/>
                </a:lnTo>
                <a:lnTo>
                  <a:pt x="206" y="0"/>
                </a:lnTo>
                <a:close/>
              </a:path>
            </a:pathLst>
          </a:custGeom>
          <a:solidFill>
            <a:srgbClr val="A9A9A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09" name="Freeform 541"/>
          <p:cNvSpPr>
            <a:spLocks/>
          </p:cNvSpPr>
          <p:nvPr/>
        </p:nvSpPr>
        <p:spPr bwMode="auto">
          <a:xfrm>
            <a:off x="1739900" y="2401888"/>
            <a:ext cx="319088" cy="238125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0" y="0"/>
              </a:cxn>
              <a:cxn ang="0">
                <a:pos x="0" y="150"/>
              </a:cxn>
              <a:cxn ang="0">
                <a:pos x="5" y="150"/>
              </a:cxn>
              <a:cxn ang="0">
                <a:pos x="5" y="4"/>
              </a:cxn>
              <a:cxn ang="0">
                <a:pos x="201" y="4"/>
              </a:cxn>
              <a:cxn ang="0">
                <a:pos x="201" y="0"/>
              </a:cxn>
            </a:cxnLst>
            <a:rect l="0" t="0" r="r" b="b"/>
            <a:pathLst>
              <a:path w="201" h="150">
                <a:moveTo>
                  <a:pt x="201" y="0"/>
                </a:moveTo>
                <a:lnTo>
                  <a:pt x="0" y="0"/>
                </a:lnTo>
                <a:lnTo>
                  <a:pt x="0" y="150"/>
                </a:lnTo>
                <a:lnTo>
                  <a:pt x="5" y="150"/>
                </a:lnTo>
                <a:lnTo>
                  <a:pt x="5" y="4"/>
                </a:lnTo>
                <a:lnTo>
                  <a:pt x="201" y="4"/>
                </a:lnTo>
                <a:lnTo>
                  <a:pt x="201" y="0"/>
                </a:lnTo>
                <a:close/>
              </a:path>
            </a:pathLst>
          </a:custGeom>
          <a:solidFill>
            <a:srgbClr val="ACACA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10" name="Freeform 542"/>
          <p:cNvSpPr>
            <a:spLocks/>
          </p:cNvSpPr>
          <p:nvPr/>
        </p:nvSpPr>
        <p:spPr bwMode="auto">
          <a:xfrm>
            <a:off x="1747838" y="2408238"/>
            <a:ext cx="311150" cy="231775"/>
          </a:xfrm>
          <a:custGeom>
            <a:avLst/>
            <a:gdLst/>
            <a:ahLst/>
            <a:cxnLst>
              <a:cxn ang="0">
                <a:pos x="196" y="0"/>
              </a:cxn>
              <a:cxn ang="0">
                <a:pos x="0" y="0"/>
              </a:cxn>
              <a:cxn ang="0">
                <a:pos x="0" y="146"/>
              </a:cxn>
              <a:cxn ang="0">
                <a:pos x="5" y="146"/>
              </a:cxn>
              <a:cxn ang="0">
                <a:pos x="5" y="4"/>
              </a:cxn>
              <a:cxn ang="0">
                <a:pos x="196" y="4"/>
              </a:cxn>
              <a:cxn ang="0">
                <a:pos x="196" y="0"/>
              </a:cxn>
            </a:cxnLst>
            <a:rect l="0" t="0" r="r" b="b"/>
            <a:pathLst>
              <a:path w="196" h="146">
                <a:moveTo>
                  <a:pt x="196" y="0"/>
                </a:moveTo>
                <a:lnTo>
                  <a:pt x="0" y="0"/>
                </a:lnTo>
                <a:lnTo>
                  <a:pt x="0" y="146"/>
                </a:lnTo>
                <a:lnTo>
                  <a:pt x="5" y="146"/>
                </a:lnTo>
                <a:lnTo>
                  <a:pt x="5" y="4"/>
                </a:lnTo>
                <a:lnTo>
                  <a:pt x="196" y="4"/>
                </a:lnTo>
                <a:lnTo>
                  <a:pt x="196" y="0"/>
                </a:lnTo>
                <a:close/>
              </a:path>
            </a:pathLst>
          </a:custGeom>
          <a:solidFill>
            <a:srgbClr val="AEAEA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11" name="Freeform 543"/>
          <p:cNvSpPr>
            <a:spLocks/>
          </p:cNvSpPr>
          <p:nvPr/>
        </p:nvSpPr>
        <p:spPr bwMode="auto">
          <a:xfrm>
            <a:off x="1755775" y="2414588"/>
            <a:ext cx="303213" cy="225425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0" y="0"/>
              </a:cxn>
              <a:cxn ang="0">
                <a:pos x="0" y="142"/>
              </a:cxn>
              <a:cxn ang="0">
                <a:pos x="5" y="142"/>
              </a:cxn>
              <a:cxn ang="0">
                <a:pos x="5" y="3"/>
              </a:cxn>
              <a:cxn ang="0">
                <a:pos x="191" y="3"/>
              </a:cxn>
              <a:cxn ang="0">
                <a:pos x="191" y="0"/>
              </a:cxn>
            </a:cxnLst>
            <a:rect l="0" t="0" r="r" b="b"/>
            <a:pathLst>
              <a:path w="191" h="142">
                <a:moveTo>
                  <a:pt x="191" y="0"/>
                </a:moveTo>
                <a:lnTo>
                  <a:pt x="0" y="0"/>
                </a:lnTo>
                <a:lnTo>
                  <a:pt x="0" y="142"/>
                </a:lnTo>
                <a:lnTo>
                  <a:pt x="5" y="142"/>
                </a:lnTo>
                <a:lnTo>
                  <a:pt x="5" y="3"/>
                </a:lnTo>
                <a:lnTo>
                  <a:pt x="191" y="3"/>
                </a:lnTo>
                <a:lnTo>
                  <a:pt x="191" y="0"/>
                </a:lnTo>
                <a:close/>
              </a:path>
            </a:pathLst>
          </a:custGeom>
          <a:solidFill>
            <a:srgbClr val="B1B1B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12" name="Freeform 544"/>
          <p:cNvSpPr>
            <a:spLocks/>
          </p:cNvSpPr>
          <p:nvPr/>
        </p:nvSpPr>
        <p:spPr bwMode="auto">
          <a:xfrm>
            <a:off x="1763713" y="2419350"/>
            <a:ext cx="295275" cy="220663"/>
          </a:xfrm>
          <a:custGeom>
            <a:avLst/>
            <a:gdLst/>
            <a:ahLst/>
            <a:cxnLst>
              <a:cxn ang="0">
                <a:pos x="186" y="0"/>
              </a:cxn>
              <a:cxn ang="0">
                <a:pos x="0" y="0"/>
              </a:cxn>
              <a:cxn ang="0">
                <a:pos x="0" y="139"/>
              </a:cxn>
              <a:cxn ang="0">
                <a:pos x="5" y="139"/>
              </a:cxn>
              <a:cxn ang="0">
                <a:pos x="5" y="4"/>
              </a:cxn>
              <a:cxn ang="0">
                <a:pos x="186" y="4"/>
              </a:cxn>
              <a:cxn ang="0">
                <a:pos x="186" y="0"/>
              </a:cxn>
            </a:cxnLst>
            <a:rect l="0" t="0" r="r" b="b"/>
            <a:pathLst>
              <a:path w="186" h="139">
                <a:moveTo>
                  <a:pt x="186" y="0"/>
                </a:moveTo>
                <a:lnTo>
                  <a:pt x="0" y="0"/>
                </a:lnTo>
                <a:lnTo>
                  <a:pt x="0" y="139"/>
                </a:lnTo>
                <a:lnTo>
                  <a:pt x="5" y="139"/>
                </a:lnTo>
                <a:lnTo>
                  <a:pt x="5" y="4"/>
                </a:lnTo>
                <a:lnTo>
                  <a:pt x="186" y="4"/>
                </a:lnTo>
                <a:lnTo>
                  <a:pt x="186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13" name="Freeform 545"/>
          <p:cNvSpPr>
            <a:spLocks/>
          </p:cNvSpPr>
          <p:nvPr/>
        </p:nvSpPr>
        <p:spPr bwMode="auto">
          <a:xfrm>
            <a:off x="1771650" y="2425700"/>
            <a:ext cx="287338" cy="214313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0" y="0"/>
              </a:cxn>
              <a:cxn ang="0">
                <a:pos x="0" y="135"/>
              </a:cxn>
              <a:cxn ang="0">
                <a:pos x="6" y="135"/>
              </a:cxn>
              <a:cxn ang="0">
                <a:pos x="6" y="4"/>
              </a:cxn>
              <a:cxn ang="0">
                <a:pos x="181" y="4"/>
              </a:cxn>
              <a:cxn ang="0">
                <a:pos x="181" y="0"/>
              </a:cxn>
            </a:cxnLst>
            <a:rect l="0" t="0" r="r" b="b"/>
            <a:pathLst>
              <a:path w="181" h="135">
                <a:moveTo>
                  <a:pt x="181" y="0"/>
                </a:moveTo>
                <a:lnTo>
                  <a:pt x="0" y="0"/>
                </a:lnTo>
                <a:lnTo>
                  <a:pt x="0" y="135"/>
                </a:lnTo>
                <a:lnTo>
                  <a:pt x="6" y="135"/>
                </a:lnTo>
                <a:lnTo>
                  <a:pt x="6" y="4"/>
                </a:lnTo>
                <a:lnTo>
                  <a:pt x="181" y="4"/>
                </a:lnTo>
                <a:lnTo>
                  <a:pt x="181" y="0"/>
                </a:lnTo>
                <a:close/>
              </a:path>
            </a:pathLst>
          </a:custGeom>
          <a:solidFill>
            <a:srgbClr val="B5B5B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14" name="Freeform 546"/>
          <p:cNvSpPr>
            <a:spLocks/>
          </p:cNvSpPr>
          <p:nvPr/>
        </p:nvSpPr>
        <p:spPr bwMode="auto">
          <a:xfrm>
            <a:off x="1781175" y="2432050"/>
            <a:ext cx="277813" cy="207963"/>
          </a:xfrm>
          <a:custGeom>
            <a:avLst/>
            <a:gdLst/>
            <a:ahLst/>
            <a:cxnLst>
              <a:cxn ang="0">
                <a:pos x="175" y="0"/>
              </a:cxn>
              <a:cxn ang="0">
                <a:pos x="0" y="0"/>
              </a:cxn>
              <a:cxn ang="0">
                <a:pos x="0" y="131"/>
              </a:cxn>
              <a:cxn ang="0">
                <a:pos x="6" y="131"/>
              </a:cxn>
              <a:cxn ang="0">
                <a:pos x="6" y="4"/>
              </a:cxn>
              <a:cxn ang="0">
                <a:pos x="175" y="4"/>
              </a:cxn>
              <a:cxn ang="0">
                <a:pos x="175" y="0"/>
              </a:cxn>
            </a:cxnLst>
            <a:rect l="0" t="0" r="r" b="b"/>
            <a:pathLst>
              <a:path w="175" h="131">
                <a:moveTo>
                  <a:pt x="175" y="0"/>
                </a:moveTo>
                <a:lnTo>
                  <a:pt x="0" y="0"/>
                </a:lnTo>
                <a:lnTo>
                  <a:pt x="0" y="131"/>
                </a:lnTo>
                <a:lnTo>
                  <a:pt x="6" y="131"/>
                </a:lnTo>
                <a:lnTo>
                  <a:pt x="6" y="4"/>
                </a:lnTo>
                <a:lnTo>
                  <a:pt x="175" y="4"/>
                </a:lnTo>
                <a:lnTo>
                  <a:pt x="175" y="0"/>
                </a:lnTo>
                <a:close/>
              </a:path>
            </a:pathLst>
          </a:custGeom>
          <a:solidFill>
            <a:srgbClr val="B8B8B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15" name="Freeform 547"/>
          <p:cNvSpPr>
            <a:spLocks/>
          </p:cNvSpPr>
          <p:nvPr/>
        </p:nvSpPr>
        <p:spPr bwMode="auto">
          <a:xfrm>
            <a:off x="1790700" y="2438400"/>
            <a:ext cx="268288" cy="201613"/>
          </a:xfrm>
          <a:custGeom>
            <a:avLst/>
            <a:gdLst/>
            <a:ahLst/>
            <a:cxnLst>
              <a:cxn ang="0">
                <a:pos x="169" y="0"/>
              </a:cxn>
              <a:cxn ang="0">
                <a:pos x="0" y="0"/>
              </a:cxn>
              <a:cxn ang="0">
                <a:pos x="0" y="127"/>
              </a:cxn>
              <a:cxn ang="0">
                <a:pos x="6" y="127"/>
              </a:cxn>
              <a:cxn ang="0">
                <a:pos x="6" y="5"/>
              </a:cxn>
              <a:cxn ang="0">
                <a:pos x="169" y="5"/>
              </a:cxn>
              <a:cxn ang="0">
                <a:pos x="169" y="0"/>
              </a:cxn>
            </a:cxnLst>
            <a:rect l="0" t="0" r="r" b="b"/>
            <a:pathLst>
              <a:path w="169" h="127">
                <a:moveTo>
                  <a:pt x="169" y="0"/>
                </a:moveTo>
                <a:lnTo>
                  <a:pt x="0" y="0"/>
                </a:lnTo>
                <a:lnTo>
                  <a:pt x="0" y="127"/>
                </a:lnTo>
                <a:lnTo>
                  <a:pt x="6" y="127"/>
                </a:lnTo>
                <a:lnTo>
                  <a:pt x="6" y="5"/>
                </a:lnTo>
                <a:lnTo>
                  <a:pt x="169" y="5"/>
                </a:lnTo>
                <a:lnTo>
                  <a:pt x="169" y="0"/>
                </a:lnTo>
                <a:close/>
              </a:path>
            </a:pathLst>
          </a:custGeom>
          <a:solidFill>
            <a:srgbClr val="BABAB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16" name="Freeform 548"/>
          <p:cNvSpPr>
            <a:spLocks/>
          </p:cNvSpPr>
          <p:nvPr/>
        </p:nvSpPr>
        <p:spPr bwMode="auto">
          <a:xfrm>
            <a:off x="1800225" y="2446338"/>
            <a:ext cx="258763" cy="193675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0" y="0"/>
              </a:cxn>
              <a:cxn ang="0">
                <a:pos x="0" y="122"/>
              </a:cxn>
              <a:cxn ang="0">
                <a:pos x="5" y="122"/>
              </a:cxn>
              <a:cxn ang="0">
                <a:pos x="5" y="4"/>
              </a:cxn>
              <a:cxn ang="0">
                <a:pos x="163" y="4"/>
              </a:cxn>
              <a:cxn ang="0">
                <a:pos x="163" y="0"/>
              </a:cxn>
            </a:cxnLst>
            <a:rect l="0" t="0" r="r" b="b"/>
            <a:pathLst>
              <a:path w="163" h="122">
                <a:moveTo>
                  <a:pt x="163" y="0"/>
                </a:moveTo>
                <a:lnTo>
                  <a:pt x="0" y="0"/>
                </a:lnTo>
                <a:lnTo>
                  <a:pt x="0" y="122"/>
                </a:lnTo>
                <a:lnTo>
                  <a:pt x="5" y="122"/>
                </a:lnTo>
                <a:lnTo>
                  <a:pt x="5" y="4"/>
                </a:lnTo>
                <a:lnTo>
                  <a:pt x="163" y="4"/>
                </a:lnTo>
                <a:lnTo>
                  <a:pt x="163" y="0"/>
                </a:lnTo>
                <a:close/>
              </a:path>
            </a:pathLst>
          </a:custGeom>
          <a:solidFill>
            <a:srgbClr val="BDBDB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17" name="Freeform 549"/>
          <p:cNvSpPr>
            <a:spLocks/>
          </p:cNvSpPr>
          <p:nvPr/>
        </p:nvSpPr>
        <p:spPr bwMode="auto">
          <a:xfrm>
            <a:off x="1808163" y="2452688"/>
            <a:ext cx="250825" cy="187325"/>
          </a:xfrm>
          <a:custGeom>
            <a:avLst/>
            <a:gdLst/>
            <a:ahLst/>
            <a:cxnLst>
              <a:cxn ang="0">
                <a:pos x="158" y="0"/>
              </a:cxn>
              <a:cxn ang="0">
                <a:pos x="0" y="0"/>
              </a:cxn>
              <a:cxn ang="0">
                <a:pos x="0" y="118"/>
              </a:cxn>
              <a:cxn ang="0">
                <a:pos x="6" y="118"/>
              </a:cxn>
              <a:cxn ang="0">
                <a:pos x="6" y="5"/>
              </a:cxn>
              <a:cxn ang="0">
                <a:pos x="158" y="5"/>
              </a:cxn>
              <a:cxn ang="0">
                <a:pos x="158" y="0"/>
              </a:cxn>
            </a:cxnLst>
            <a:rect l="0" t="0" r="r" b="b"/>
            <a:pathLst>
              <a:path w="158" h="118">
                <a:moveTo>
                  <a:pt x="158" y="0"/>
                </a:moveTo>
                <a:lnTo>
                  <a:pt x="0" y="0"/>
                </a:lnTo>
                <a:lnTo>
                  <a:pt x="0" y="118"/>
                </a:lnTo>
                <a:lnTo>
                  <a:pt x="6" y="118"/>
                </a:lnTo>
                <a:lnTo>
                  <a:pt x="6" y="5"/>
                </a:lnTo>
                <a:lnTo>
                  <a:pt x="158" y="5"/>
                </a:lnTo>
                <a:lnTo>
                  <a:pt x="158" y="0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18" name="Freeform 550"/>
          <p:cNvSpPr>
            <a:spLocks/>
          </p:cNvSpPr>
          <p:nvPr/>
        </p:nvSpPr>
        <p:spPr bwMode="auto">
          <a:xfrm>
            <a:off x="1817688" y="2460625"/>
            <a:ext cx="241300" cy="179388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0" y="0"/>
              </a:cxn>
              <a:cxn ang="0">
                <a:pos x="0" y="113"/>
              </a:cxn>
              <a:cxn ang="0">
                <a:pos x="7" y="113"/>
              </a:cxn>
              <a:cxn ang="0">
                <a:pos x="7" y="5"/>
              </a:cxn>
              <a:cxn ang="0">
                <a:pos x="152" y="5"/>
              </a:cxn>
              <a:cxn ang="0">
                <a:pos x="152" y="0"/>
              </a:cxn>
            </a:cxnLst>
            <a:rect l="0" t="0" r="r" b="b"/>
            <a:pathLst>
              <a:path w="152" h="113">
                <a:moveTo>
                  <a:pt x="152" y="0"/>
                </a:moveTo>
                <a:lnTo>
                  <a:pt x="0" y="0"/>
                </a:lnTo>
                <a:lnTo>
                  <a:pt x="0" y="113"/>
                </a:lnTo>
                <a:lnTo>
                  <a:pt x="7" y="113"/>
                </a:lnTo>
                <a:lnTo>
                  <a:pt x="7" y="5"/>
                </a:lnTo>
                <a:lnTo>
                  <a:pt x="152" y="5"/>
                </a:lnTo>
                <a:lnTo>
                  <a:pt x="152" y="0"/>
                </a:lnTo>
                <a:close/>
              </a:path>
            </a:pathLst>
          </a:custGeom>
          <a:solidFill>
            <a:srgbClr val="C1C1C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19" name="Freeform 551"/>
          <p:cNvSpPr>
            <a:spLocks/>
          </p:cNvSpPr>
          <p:nvPr/>
        </p:nvSpPr>
        <p:spPr bwMode="auto">
          <a:xfrm>
            <a:off x="1828800" y="2468563"/>
            <a:ext cx="230188" cy="171450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0" y="0"/>
              </a:cxn>
              <a:cxn ang="0">
                <a:pos x="0" y="108"/>
              </a:cxn>
              <a:cxn ang="0">
                <a:pos x="7" y="108"/>
              </a:cxn>
              <a:cxn ang="0">
                <a:pos x="7" y="5"/>
              </a:cxn>
              <a:cxn ang="0">
                <a:pos x="145" y="5"/>
              </a:cxn>
              <a:cxn ang="0">
                <a:pos x="145" y="0"/>
              </a:cxn>
            </a:cxnLst>
            <a:rect l="0" t="0" r="r" b="b"/>
            <a:pathLst>
              <a:path w="145" h="108">
                <a:moveTo>
                  <a:pt x="145" y="0"/>
                </a:moveTo>
                <a:lnTo>
                  <a:pt x="0" y="0"/>
                </a:lnTo>
                <a:lnTo>
                  <a:pt x="0" y="108"/>
                </a:lnTo>
                <a:lnTo>
                  <a:pt x="7" y="108"/>
                </a:lnTo>
                <a:lnTo>
                  <a:pt x="7" y="5"/>
                </a:lnTo>
                <a:lnTo>
                  <a:pt x="145" y="5"/>
                </a:lnTo>
                <a:lnTo>
                  <a:pt x="145" y="0"/>
                </a:lnTo>
                <a:close/>
              </a:path>
            </a:pathLst>
          </a:custGeom>
          <a:solidFill>
            <a:srgbClr val="C4C4C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20" name="Freeform 552"/>
          <p:cNvSpPr>
            <a:spLocks/>
          </p:cNvSpPr>
          <p:nvPr/>
        </p:nvSpPr>
        <p:spPr bwMode="auto">
          <a:xfrm>
            <a:off x="1839913" y="2476500"/>
            <a:ext cx="219075" cy="163513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0" y="0"/>
              </a:cxn>
              <a:cxn ang="0">
                <a:pos x="0" y="103"/>
              </a:cxn>
              <a:cxn ang="0">
                <a:pos x="7" y="103"/>
              </a:cxn>
              <a:cxn ang="0">
                <a:pos x="7" y="5"/>
              </a:cxn>
              <a:cxn ang="0">
                <a:pos x="138" y="5"/>
              </a:cxn>
              <a:cxn ang="0">
                <a:pos x="138" y="0"/>
              </a:cxn>
            </a:cxnLst>
            <a:rect l="0" t="0" r="r" b="b"/>
            <a:pathLst>
              <a:path w="138" h="103">
                <a:moveTo>
                  <a:pt x="138" y="0"/>
                </a:moveTo>
                <a:lnTo>
                  <a:pt x="0" y="0"/>
                </a:lnTo>
                <a:lnTo>
                  <a:pt x="0" y="103"/>
                </a:lnTo>
                <a:lnTo>
                  <a:pt x="7" y="103"/>
                </a:lnTo>
                <a:lnTo>
                  <a:pt x="7" y="5"/>
                </a:lnTo>
                <a:lnTo>
                  <a:pt x="138" y="5"/>
                </a:lnTo>
                <a:lnTo>
                  <a:pt x="138" y="0"/>
                </a:lnTo>
                <a:close/>
              </a:path>
            </a:pathLst>
          </a:custGeom>
          <a:solidFill>
            <a:srgbClr val="C6C6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21" name="Freeform 553"/>
          <p:cNvSpPr>
            <a:spLocks/>
          </p:cNvSpPr>
          <p:nvPr/>
        </p:nvSpPr>
        <p:spPr bwMode="auto">
          <a:xfrm>
            <a:off x="1851025" y="2484438"/>
            <a:ext cx="207963" cy="155575"/>
          </a:xfrm>
          <a:custGeom>
            <a:avLst/>
            <a:gdLst/>
            <a:ahLst/>
            <a:cxnLst>
              <a:cxn ang="0">
                <a:pos x="131" y="0"/>
              </a:cxn>
              <a:cxn ang="0">
                <a:pos x="0" y="0"/>
              </a:cxn>
              <a:cxn ang="0">
                <a:pos x="0" y="98"/>
              </a:cxn>
              <a:cxn ang="0">
                <a:pos x="7" y="98"/>
              </a:cxn>
              <a:cxn ang="0">
                <a:pos x="7" y="5"/>
              </a:cxn>
              <a:cxn ang="0">
                <a:pos x="131" y="5"/>
              </a:cxn>
              <a:cxn ang="0">
                <a:pos x="131" y="0"/>
              </a:cxn>
            </a:cxnLst>
            <a:rect l="0" t="0" r="r" b="b"/>
            <a:pathLst>
              <a:path w="131" h="98">
                <a:moveTo>
                  <a:pt x="131" y="0"/>
                </a:moveTo>
                <a:lnTo>
                  <a:pt x="0" y="0"/>
                </a:lnTo>
                <a:lnTo>
                  <a:pt x="0" y="98"/>
                </a:lnTo>
                <a:lnTo>
                  <a:pt x="7" y="98"/>
                </a:lnTo>
                <a:lnTo>
                  <a:pt x="7" y="5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22" name="Freeform 554"/>
          <p:cNvSpPr>
            <a:spLocks/>
          </p:cNvSpPr>
          <p:nvPr/>
        </p:nvSpPr>
        <p:spPr bwMode="auto">
          <a:xfrm>
            <a:off x="1862138" y="2492375"/>
            <a:ext cx="196850" cy="147638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0" y="0"/>
              </a:cxn>
              <a:cxn ang="0">
                <a:pos x="0" y="93"/>
              </a:cxn>
              <a:cxn ang="0">
                <a:pos x="8" y="93"/>
              </a:cxn>
              <a:cxn ang="0">
                <a:pos x="8" y="6"/>
              </a:cxn>
              <a:cxn ang="0">
                <a:pos x="124" y="6"/>
              </a:cxn>
              <a:cxn ang="0">
                <a:pos x="124" y="0"/>
              </a:cxn>
            </a:cxnLst>
            <a:rect l="0" t="0" r="r" b="b"/>
            <a:pathLst>
              <a:path w="124" h="93">
                <a:moveTo>
                  <a:pt x="124" y="0"/>
                </a:moveTo>
                <a:lnTo>
                  <a:pt x="0" y="0"/>
                </a:lnTo>
                <a:lnTo>
                  <a:pt x="0" y="93"/>
                </a:lnTo>
                <a:lnTo>
                  <a:pt x="8" y="93"/>
                </a:lnTo>
                <a:lnTo>
                  <a:pt x="8" y="6"/>
                </a:lnTo>
                <a:lnTo>
                  <a:pt x="124" y="6"/>
                </a:lnTo>
                <a:lnTo>
                  <a:pt x="124" y="0"/>
                </a:lnTo>
                <a:close/>
              </a:path>
            </a:pathLst>
          </a:custGeom>
          <a:solidFill>
            <a:srgbClr val="CBCBC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23" name="Freeform 555"/>
          <p:cNvSpPr>
            <a:spLocks/>
          </p:cNvSpPr>
          <p:nvPr/>
        </p:nvSpPr>
        <p:spPr bwMode="auto">
          <a:xfrm>
            <a:off x="1874838" y="2501900"/>
            <a:ext cx="184150" cy="138113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0" y="0"/>
              </a:cxn>
              <a:cxn ang="0">
                <a:pos x="0" y="87"/>
              </a:cxn>
              <a:cxn ang="0">
                <a:pos x="9" y="85"/>
              </a:cxn>
              <a:cxn ang="0">
                <a:pos x="9" y="7"/>
              </a:cxn>
              <a:cxn ang="0">
                <a:pos x="115" y="7"/>
              </a:cxn>
              <a:cxn ang="0">
                <a:pos x="116" y="0"/>
              </a:cxn>
            </a:cxnLst>
            <a:rect l="0" t="0" r="r" b="b"/>
            <a:pathLst>
              <a:path w="116" h="87">
                <a:moveTo>
                  <a:pt x="116" y="0"/>
                </a:moveTo>
                <a:lnTo>
                  <a:pt x="0" y="0"/>
                </a:lnTo>
                <a:lnTo>
                  <a:pt x="0" y="87"/>
                </a:lnTo>
                <a:lnTo>
                  <a:pt x="9" y="85"/>
                </a:lnTo>
                <a:lnTo>
                  <a:pt x="9" y="7"/>
                </a:lnTo>
                <a:lnTo>
                  <a:pt x="115" y="7"/>
                </a:lnTo>
                <a:lnTo>
                  <a:pt x="116" y="0"/>
                </a:lnTo>
                <a:close/>
              </a:path>
            </a:pathLst>
          </a:custGeom>
          <a:solidFill>
            <a:srgbClr val="CDCDC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24" name="Freeform 556"/>
          <p:cNvSpPr>
            <a:spLocks/>
          </p:cNvSpPr>
          <p:nvPr/>
        </p:nvSpPr>
        <p:spPr bwMode="auto">
          <a:xfrm>
            <a:off x="1889125" y="2513013"/>
            <a:ext cx="168275" cy="12382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0" y="0"/>
              </a:cxn>
              <a:cxn ang="0">
                <a:pos x="0" y="78"/>
              </a:cxn>
              <a:cxn ang="0">
                <a:pos x="7" y="78"/>
              </a:cxn>
              <a:cxn ang="0">
                <a:pos x="7" y="6"/>
              </a:cxn>
              <a:cxn ang="0">
                <a:pos x="106" y="6"/>
              </a:cxn>
              <a:cxn ang="0">
                <a:pos x="106" y="0"/>
              </a:cxn>
            </a:cxnLst>
            <a:rect l="0" t="0" r="r" b="b"/>
            <a:pathLst>
              <a:path w="106" h="78">
                <a:moveTo>
                  <a:pt x="106" y="0"/>
                </a:moveTo>
                <a:lnTo>
                  <a:pt x="0" y="0"/>
                </a:lnTo>
                <a:lnTo>
                  <a:pt x="0" y="78"/>
                </a:lnTo>
                <a:lnTo>
                  <a:pt x="7" y="78"/>
                </a:lnTo>
                <a:lnTo>
                  <a:pt x="7" y="6"/>
                </a:lnTo>
                <a:lnTo>
                  <a:pt x="106" y="6"/>
                </a:lnTo>
                <a:lnTo>
                  <a:pt x="106" y="0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25" name="Freeform 557"/>
          <p:cNvSpPr>
            <a:spLocks/>
          </p:cNvSpPr>
          <p:nvPr/>
        </p:nvSpPr>
        <p:spPr bwMode="auto">
          <a:xfrm>
            <a:off x="1900238" y="2522538"/>
            <a:ext cx="158750" cy="117475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0" y="0"/>
              </a:cxn>
              <a:cxn ang="0">
                <a:pos x="0" y="72"/>
              </a:cxn>
              <a:cxn ang="0">
                <a:pos x="9" y="74"/>
              </a:cxn>
              <a:cxn ang="0">
                <a:pos x="9" y="6"/>
              </a:cxn>
              <a:cxn ang="0">
                <a:pos x="100" y="6"/>
              </a:cxn>
              <a:cxn ang="0">
                <a:pos x="99" y="0"/>
              </a:cxn>
            </a:cxnLst>
            <a:rect l="0" t="0" r="r" b="b"/>
            <a:pathLst>
              <a:path w="100" h="74">
                <a:moveTo>
                  <a:pt x="99" y="0"/>
                </a:moveTo>
                <a:lnTo>
                  <a:pt x="0" y="0"/>
                </a:lnTo>
                <a:lnTo>
                  <a:pt x="0" y="72"/>
                </a:lnTo>
                <a:lnTo>
                  <a:pt x="9" y="74"/>
                </a:lnTo>
                <a:lnTo>
                  <a:pt x="9" y="6"/>
                </a:lnTo>
                <a:lnTo>
                  <a:pt x="100" y="6"/>
                </a:lnTo>
                <a:lnTo>
                  <a:pt x="99" y="0"/>
                </a:lnTo>
                <a:close/>
              </a:path>
            </a:pathLst>
          </a:custGeom>
          <a:solidFill>
            <a:srgbClr val="D2D2D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26" name="Freeform 558"/>
          <p:cNvSpPr>
            <a:spLocks/>
          </p:cNvSpPr>
          <p:nvPr/>
        </p:nvSpPr>
        <p:spPr bwMode="auto">
          <a:xfrm>
            <a:off x="1914525" y="2532063"/>
            <a:ext cx="144463" cy="107950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0" y="0"/>
              </a:cxn>
              <a:cxn ang="0">
                <a:pos x="0" y="68"/>
              </a:cxn>
              <a:cxn ang="0">
                <a:pos x="10" y="66"/>
              </a:cxn>
              <a:cxn ang="0">
                <a:pos x="10" y="7"/>
              </a:cxn>
              <a:cxn ang="0">
                <a:pos x="90" y="7"/>
              </a:cxn>
              <a:cxn ang="0">
                <a:pos x="91" y="0"/>
              </a:cxn>
            </a:cxnLst>
            <a:rect l="0" t="0" r="r" b="b"/>
            <a:pathLst>
              <a:path w="91" h="68">
                <a:moveTo>
                  <a:pt x="91" y="0"/>
                </a:moveTo>
                <a:lnTo>
                  <a:pt x="0" y="0"/>
                </a:lnTo>
                <a:lnTo>
                  <a:pt x="0" y="68"/>
                </a:lnTo>
                <a:lnTo>
                  <a:pt x="10" y="66"/>
                </a:lnTo>
                <a:lnTo>
                  <a:pt x="10" y="7"/>
                </a:lnTo>
                <a:lnTo>
                  <a:pt x="90" y="7"/>
                </a:lnTo>
                <a:lnTo>
                  <a:pt x="91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27" name="Freeform 559"/>
          <p:cNvSpPr>
            <a:spLocks/>
          </p:cNvSpPr>
          <p:nvPr/>
        </p:nvSpPr>
        <p:spPr bwMode="auto">
          <a:xfrm>
            <a:off x="1930400" y="2543175"/>
            <a:ext cx="128588" cy="968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0"/>
              </a:cxn>
              <a:cxn ang="0">
                <a:pos x="0" y="59"/>
              </a:cxn>
              <a:cxn ang="0">
                <a:pos x="10" y="61"/>
              </a:cxn>
              <a:cxn ang="0">
                <a:pos x="10" y="7"/>
              </a:cxn>
              <a:cxn ang="0">
                <a:pos x="81" y="7"/>
              </a:cxn>
              <a:cxn ang="0">
                <a:pos x="80" y="0"/>
              </a:cxn>
            </a:cxnLst>
            <a:rect l="0" t="0" r="r" b="b"/>
            <a:pathLst>
              <a:path w="81" h="61">
                <a:moveTo>
                  <a:pt x="80" y="0"/>
                </a:moveTo>
                <a:lnTo>
                  <a:pt x="0" y="0"/>
                </a:lnTo>
                <a:lnTo>
                  <a:pt x="0" y="59"/>
                </a:lnTo>
                <a:lnTo>
                  <a:pt x="10" y="61"/>
                </a:lnTo>
                <a:lnTo>
                  <a:pt x="10" y="7"/>
                </a:lnTo>
                <a:lnTo>
                  <a:pt x="81" y="7"/>
                </a:lnTo>
                <a:lnTo>
                  <a:pt x="80" y="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28" name="Freeform 560"/>
          <p:cNvSpPr>
            <a:spLocks/>
          </p:cNvSpPr>
          <p:nvPr/>
        </p:nvSpPr>
        <p:spPr bwMode="auto">
          <a:xfrm>
            <a:off x="1946275" y="2554288"/>
            <a:ext cx="112713" cy="85725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0" y="0"/>
              </a:cxn>
              <a:cxn ang="0">
                <a:pos x="0" y="54"/>
              </a:cxn>
              <a:cxn ang="0">
                <a:pos x="10" y="52"/>
              </a:cxn>
              <a:cxn ang="0">
                <a:pos x="10" y="8"/>
              </a:cxn>
              <a:cxn ang="0">
                <a:pos x="70" y="8"/>
              </a:cxn>
              <a:cxn ang="0">
                <a:pos x="71" y="0"/>
              </a:cxn>
            </a:cxnLst>
            <a:rect l="0" t="0" r="r" b="b"/>
            <a:pathLst>
              <a:path w="71" h="54">
                <a:moveTo>
                  <a:pt x="71" y="0"/>
                </a:moveTo>
                <a:lnTo>
                  <a:pt x="0" y="0"/>
                </a:lnTo>
                <a:lnTo>
                  <a:pt x="0" y="54"/>
                </a:lnTo>
                <a:lnTo>
                  <a:pt x="10" y="52"/>
                </a:lnTo>
                <a:lnTo>
                  <a:pt x="10" y="8"/>
                </a:lnTo>
                <a:lnTo>
                  <a:pt x="70" y="8"/>
                </a:lnTo>
                <a:lnTo>
                  <a:pt x="71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29" name="Freeform 561"/>
          <p:cNvSpPr>
            <a:spLocks/>
          </p:cNvSpPr>
          <p:nvPr/>
        </p:nvSpPr>
        <p:spPr bwMode="auto">
          <a:xfrm>
            <a:off x="1962150" y="2566988"/>
            <a:ext cx="95250" cy="6985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0" y="0"/>
              </a:cxn>
              <a:cxn ang="0">
                <a:pos x="0" y="44"/>
              </a:cxn>
              <a:cxn ang="0">
                <a:pos x="11" y="44"/>
              </a:cxn>
              <a:cxn ang="0">
                <a:pos x="11" y="8"/>
              </a:cxn>
              <a:cxn ang="0">
                <a:pos x="60" y="8"/>
              </a:cxn>
              <a:cxn ang="0">
                <a:pos x="60" y="0"/>
              </a:cxn>
            </a:cxnLst>
            <a:rect l="0" t="0" r="r" b="b"/>
            <a:pathLst>
              <a:path w="60" h="44">
                <a:moveTo>
                  <a:pt x="60" y="0"/>
                </a:moveTo>
                <a:lnTo>
                  <a:pt x="0" y="0"/>
                </a:lnTo>
                <a:lnTo>
                  <a:pt x="0" y="44"/>
                </a:lnTo>
                <a:lnTo>
                  <a:pt x="11" y="44"/>
                </a:lnTo>
                <a:lnTo>
                  <a:pt x="11" y="8"/>
                </a:lnTo>
                <a:lnTo>
                  <a:pt x="60" y="8"/>
                </a:lnTo>
                <a:lnTo>
                  <a:pt x="60" y="0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30" name="Freeform 562"/>
          <p:cNvSpPr>
            <a:spLocks/>
          </p:cNvSpPr>
          <p:nvPr/>
        </p:nvSpPr>
        <p:spPr bwMode="auto">
          <a:xfrm>
            <a:off x="1979613" y="2579688"/>
            <a:ext cx="77787" cy="57150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0" y="0"/>
              </a:cxn>
              <a:cxn ang="0">
                <a:pos x="0" y="36"/>
              </a:cxn>
              <a:cxn ang="0">
                <a:pos x="11" y="36"/>
              </a:cxn>
              <a:cxn ang="0">
                <a:pos x="11" y="9"/>
              </a:cxn>
              <a:cxn ang="0">
                <a:pos x="49" y="9"/>
              </a:cxn>
              <a:cxn ang="0">
                <a:pos x="49" y="0"/>
              </a:cxn>
            </a:cxnLst>
            <a:rect l="0" t="0" r="r" b="b"/>
            <a:pathLst>
              <a:path w="49" h="36">
                <a:moveTo>
                  <a:pt x="49" y="0"/>
                </a:moveTo>
                <a:lnTo>
                  <a:pt x="0" y="0"/>
                </a:lnTo>
                <a:lnTo>
                  <a:pt x="0" y="36"/>
                </a:lnTo>
                <a:lnTo>
                  <a:pt x="11" y="36"/>
                </a:lnTo>
                <a:lnTo>
                  <a:pt x="11" y="9"/>
                </a:lnTo>
                <a:lnTo>
                  <a:pt x="49" y="9"/>
                </a:lnTo>
                <a:lnTo>
                  <a:pt x="49" y="0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31" name="Freeform 563"/>
          <p:cNvSpPr>
            <a:spLocks/>
          </p:cNvSpPr>
          <p:nvPr/>
        </p:nvSpPr>
        <p:spPr bwMode="auto">
          <a:xfrm>
            <a:off x="1997075" y="2593975"/>
            <a:ext cx="61913" cy="4603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0" y="0"/>
              </a:cxn>
              <a:cxn ang="0">
                <a:pos x="0" y="27"/>
              </a:cxn>
              <a:cxn ang="0">
                <a:pos x="13" y="29"/>
              </a:cxn>
              <a:cxn ang="0">
                <a:pos x="13" y="8"/>
              </a:cxn>
              <a:cxn ang="0">
                <a:pos x="39" y="8"/>
              </a:cxn>
              <a:cxn ang="0">
                <a:pos x="38" y="0"/>
              </a:cxn>
            </a:cxnLst>
            <a:rect l="0" t="0" r="r" b="b"/>
            <a:pathLst>
              <a:path w="39" h="29">
                <a:moveTo>
                  <a:pt x="38" y="0"/>
                </a:moveTo>
                <a:lnTo>
                  <a:pt x="0" y="0"/>
                </a:lnTo>
                <a:lnTo>
                  <a:pt x="0" y="27"/>
                </a:lnTo>
                <a:lnTo>
                  <a:pt x="13" y="29"/>
                </a:lnTo>
                <a:lnTo>
                  <a:pt x="13" y="8"/>
                </a:lnTo>
                <a:lnTo>
                  <a:pt x="39" y="8"/>
                </a:lnTo>
                <a:lnTo>
                  <a:pt x="38" y="0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32" name="Freeform 564"/>
          <p:cNvSpPr>
            <a:spLocks/>
          </p:cNvSpPr>
          <p:nvPr/>
        </p:nvSpPr>
        <p:spPr bwMode="auto">
          <a:xfrm>
            <a:off x="2017713" y="2606675"/>
            <a:ext cx="41275" cy="3333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0"/>
              </a:cxn>
              <a:cxn ang="0">
                <a:pos x="0" y="21"/>
              </a:cxn>
              <a:cxn ang="0">
                <a:pos x="12" y="19"/>
              </a:cxn>
              <a:cxn ang="0">
                <a:pos x="12" y="11"/>
              </a:cxn>
              <a:cxn ang="0">
                <a:pos x="25" y="11"/>
              </a:cxn>
              <a:cxn ang="0">
                <a:pos x="26" y="0"/>
              </a:cxn>
            </a:cxnLst>
            <a:rect l="0" t="0" r="r" b="b"/>
            <a:pathLst>
              <a:path w="26" h="21">
                <a:moveTo>
                  <a:pt x="26" y="0"/>
                </a:moveTo>
                <a:lnTo>
                  <a:pt x="0" y="0"/>
                </a:lnTo>
                <a:lnTo>
                  <a:pt x="0" y="21"/>
                </a:lnTo>
                <a:lnTo>
                  <a:pt x="12" y="19"/>
                </a:lnTo>
                <a:lnTo>
                  <a:pt x="12" y="11"/>
                </a:lnTo>
                <a:lnTo>
                  <a:pt x="25" y="11"/>
                </a:lnTo>
                <a:lnTo>
                  <a:pt x="26" y="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33" name="Freeform 565"/>
          <p:cNvSpPr>
            <a:spLocks/>
          </p:cNvSpPr>
          <p:nvPr/>
        </p:nvSpPr>
        <p:spPr bwMode="auto">
          <a:xfrm>
            <a:off x="2036763" y="2624138"/>
            <a:ext cx="22225" cy="158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0"/>
              </a:cxn>
              <a:cxn ang="0">
                <a:pos x="0" y="8"/>
              </a:cxn>
              <a:cxn ang="0">
                <a:pos x="14" y="10"/>
              </a:cxn>
              <a:cxn ang="0">
                <a:pos x="14" y="10"/>
              </a:cxn>
              <a:cxn ang="0">
                <a:pos x="14" y="10"/>
              </a:cxn>
              <a:cxn ang="0">
                <a:pos x="13" y="0"/>
              </a:cxn>
            </a:cxnLst>
            <a:rect l="0" t="0" r="r" b="b"/>
            <a:pathLst>
              <a:path w="14" h="10">
                <a:moveTo>
                  <a:pt x="13" y="0"/>
                </a:moveTo>
                <a:lnTo>
                  <a:pt x="0" y="0"/>
                </a:lnTo>
                <a:lnTo>
                  <a:pt x="0" y="8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3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34" name="Line 566"/>
          <p:cNvSpPr>
            <a:spLocks noChangeShapeType="1"/>
          </p:cNvSpPr>
          <p:nvPr/>
        </p:nvSpPr>
        <p:spPr bwMode="auto">
          <a:xfrm>
            <a:off x="1773238" y="2674938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35" name="Line 567"/>
          <p:cNvSpPr>
            <a:spLocks noChangeShapeType="1"/>
          </p:cNvSpPr>
          <p:nvPr/>
        </p:nvSpPr>
        <p:spPr bwMode="auto">
          <a:xfrm>
            <a:off x="1717675" y="2674938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36" name="Line 568"/>
          <p:cNvSpPr>
            <a:spLocks noChangeShapeType="1"/>
          </p:cNvSpPr>
          <p:nvPr/>
        </p:nvSpPr>
        <p:spPr bwMode="auto">
          <a:xfrm>
            <a:off x="1651000" y="2674938"/>
            <a:ext cx="452438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37" name="Rectangle 569"/>
          <p:cNvSpPr>
            <a:spLocks noChangeArrowheads="1"/>
          </p:cNvSpPr>
          <p:nvPr/>
        </p:nvSpPr>
        <p:spPr bwMode="auto">
          <a:xfrm>
            <a:off x="1995488" y="2778125"/>
            <a:ext cx="55562" cy="4763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38" name="Rectangle 570"/>
          <p:cNvSpPr>
            <a:spLocks noChangeArrowheads="1"/>
          </p:cNvSpPr>
          <p:nvPr/>
        </p:nvSpPr>
        <p:spPr bwMode="auto">
          <a:xfrm>
            <a:off x="1995488" y="2776538"/>
            <a:ext cx="55562" cy="15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39" name="Rectangle 571"/>
          <p:cNvSpPr>
            <a:spLocks noChangeArrowheads="1"/>
          </p:cNvSpPr>
          <p:nvPr/>
        </p:nvSpPr>
        <p:spPr bwMode="auto">
          <a:xfrm>
            <a:off x="1995488" y="2774950"/>
            <a:ext cx="55562" cy="1588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40" name="Rectangle 572"/>
          <p:cNvSpPr>
            <a:spLocks noChangeArrowheads="1"/>
          </p:cNvSpPr>
          <p:nvPr/>
        </p:nvSpPr>
        <p:spPr bwMode="auto">
          <a:xfrm>
            <a:off x="1995488" y="2771775"/>
            <a:ext cx="55562" cy="3175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41" name="Rectangle 573"/>
          <p:cNvSpPr>
            <a:spLocks noChangeArrowheads="1"/>
          </p:cNvSpPr>
          <p:nvPr/>
        </p:nvSpPr>
        <p:spPr bwMode="auto">
          <a:xfrm>
            <a:off x="1995488" y="2770188"/>
            <a:ext cx="55562" cy="1587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42" name="Rectangle 574"/>
          <p:cNvSpPr>
            <a:spLocks noChangeArrowheads="1"/>
          </p:cNvSpPr>
          <p:nvPr/>
        </p:nvSpPr>
        <p:spPr bwMode="auto">
          <a:xfrm>
            <a:off x="1995488" y="2768600"/>
            <a:ext cx="55562" cy="1588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43" name="Rectangle 575"/>
          <p:cNvSpPr>
            <a:spLocks noChangeArrowheads="1"/>
          </p:cNvSpPr>
          <p:nvPr/>
        </p:nvSpPr>
        <p:spPr bwMode="auto">
          <a:xfrm>
            <a:off x="1995488" y="2767013"/>
            <a:ext cx="55562" cy="1587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44" name="Freeform 576"/>
          <p:cNvSpPr>
            <a:spLocks/>
          </p:cNvSpPr>
          <p:nvPr/>
        </p:nvSpPr>
        <p:spPr bwMode="auto">
          <a:xfrm>
            <a:off x="1992313" y="2763838"/>
            <a:ext cx="5873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37" y="2"/>
              </a:cxn>
              <a:cxn ang="0">
                <a:pos x="36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37" h="2">
                <a:moveTo>
                  <a:pt x="2" y="2"/>
                </a:moveTo>
                <a:lnTo>
                  <a:pt x="37" y="2"/>
                </a:lnTo>
                <a:lnTo>
                  <a:pt x="36" y="0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solidFill>
            <a:srgbClr val="AEAEA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45" name="Rectangle 577"/>
          <p:cNvSpPr>
            <a:spLocks noChangeArrowheads="1"/>
          </p:cNvSpPr>
          <p:nvPr/>
        </p:nvSpPr>
        <p:spPr bwMode="auto">
          <a:xfrm>
            <a:off x="1992313" y="2762250"/>
            <a:ext cx="57150" cy="15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46" name="Freeform 578"/>
          <p:cNvSpPr>
            <a:spLocks/>
          </p:cNvSpPr>
          <p:nvPr/>
        </p:nvSpPr>
        <p:spPr bwMode="auto">
          <a:xfrm>
            <a:off x="1992313" y="2760663"/>
            <a:ext cx="58737" cy="158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36" y="1"/>
              </a:cxn>
              <a:cxn ang="0">
                <a:pos x="37" y="0"/>
              </a:cxn>
              <a:cxn ang="0">
                <a:pos x="2" y="0"/>
              </a:cxn>
              <a:cxn ang="0">
                <a:pos x="0" y="1"/>
              </a:cxn>
            </a:cxnLst>
            <a:rect l="0" t="0" r="r" b="b"/>
            <a:pathLst>
              <a:path w="37" h="1">
                <a:moveTo>
                  <a:pt x="0" y="1"/>
                </a:moveTo>
                <a:lnTo>
                  <a:pt x="36" y="1"/>
                </a:lnTo>
                <a:lnTo>
                  <a:pt x="37" y="0"/>
                </a:lnTo>
                <a:lnTo>
                  <a:pt x="2" y="0"/>
                </a:lnTo>
                <a:lnTo>
                  <a:pt x="0" y="1"/>
                </a:lnTo>
                <a:close/>
              </a:path>
            </a:pathLst>
          </a:custGeom>
          <a:solidFill>
            <a:srgbClr val="9E9E9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47" name="Rectangle 579"/>
          <p:cNvSpPr>
            <a:spLocks noChangeArrowheads="1"/>
          </p:cNvSpPr>
          <p:nvPr/>
        </p:nvSpPr>
        <p:spPr bwMode="auto">
          <a:xfrm>
            <a:off x="1995488" y="2760663"/>
            <a:ext cx="55562" cy="158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48" name="Rectangle 580"/>
          <p:cNvSpPr>
            <a:spLocks noChangeArrowheads="1"/>
          </p:cNvSpPr>
          <p:nvPr/>
        </p:nvSpPr>
        <p:spPr bwMode="auto">
          <a:xfrm>
            <a:off x="1943100" y="2767013"/>
            <a:ext cx="130175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49" name="Freeform 581"/>
          <p:cNvSpPr>
            <a:spLocks noEditPoints="1"/>
          </p:cNvSpPr>
          <p:nvPr/>
        </p:nvSpPr>
        <p:spPr bwMode="auto">
          <a:xfrm>
            <a:off x="1592263" y="2746375"/>
            <a:ext cx="7302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46" y="0"/>
              </a:cxn>
              <a:cxn ang="0">
                <a:pos x="46" y="24"/>
              </a:cxn>
              <a:cxn ang="0">
                <a:pos x="43" y="24"/>
              </a:cxn>
              <a:cxn ang="0">
                <a:pos x="43" y="0"/>
              </a:cxn>
              <a:cxn ang="0">
                <a:pos x="46" y="0"/>
              </a:cxn>
            </a:cxnLst>
            <a:rect l="0" t="0" r="r" b="b"/>
            <a:pathLst>
              <a:path w="46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46" y="0"/>
                </a:moveTo>
                <a:lnTo>
                  <a:pt x="46" y="24"/>
                </a:lnTo>
                <a:lnTo>
                  <a:pt x="43" y="24"/>
                </a:lnTo>
                <a:lnTo>
                  <a:pt x="43" y="0"/>
                </a:lnTo>
                <a:lnTo>
                  <a:pt x="46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50" name="Freeform 582"/>
          <p:cNvSpPr>
            <a:spLocks noEditPoints="1"/>
          </p:cNvSpPr>
          <p:nvPr/>
        </p:nvSpPr>
        <p:spPr bwMode="auto">
          <a:xfrm>
            <a:off x="1595438" y="2746375"/>
            <a:ext cx="6508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41" y="0"/>
              </a:cxn>
              <a:cxn ang="0">
                <a:pos x="41" y="24"/>
              </a:cxn>
              <a:cxn ang="0">
                <a:pos x="40" y="24"/>
              </a:cxn>
              <a:cxn ang="0">
                <a:pos x="40" y="0"/>
              </a:cxn>
              <a:cxn ang="0">
                <a:pos x="41" y="0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41" y="0"/>
                </a:moveTo>
                <a:lnTo>
                  <a:pt x="41" y="24"/>
                </a:lnTo>
                <a:lnTo>
                  <a:pt x="40" y="24"/>
                </a:lnTo>
                <a:lnTo>
                  <a:pt x="40" y="0"/>
                </a:lnTo>
                <a:lnTo>
                  <a:pt x="41" y="0"/>
                </a:lnTo>
                <a:close/>
              </a:path>
            </a:pathLst>
          </a:custGeom>
          <a:solidFill>
            <a:srgbClr val="C7A9A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51" name="Freeform 583"/>
          <p:cNvSpPr>
            <a:spLocks noEditPoints="1"/>
          </p:cNvSpPr>
          <p:nvPr/>
        </p:nvSpPr>
        <p:spPr bwMode="auto">
          <a:xfrm>
            <a:off x="1597025" y="2746375"/>
            <a:ext cx="61913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9" y="0"/>
              </a:cxn>
              <a:cxn ang="0">
                <a:pos x="39" y="24"/>
              </a:cxn>
              <a:cxn ang="0">
                <a:pos x="38" y="24"/>
              </a:cxn>
              <a:cxn ang="0">
                <a:pos x="38" y="0"/>
              </a:cxn>
              <a:cxn ang="0">
                <a:pos x="39" y="0"/>
              </a:cxn>
            </a:cxnLst>
            <a:rect l="0" t="0" r="r" b="b"/>
            <a:pathLst>
              <a:path w="3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9" y="0"/>
                </a:moveTo>
                <a:lnTo>
                  <a:pt x="39" y="24"/>
                </a:lnTo>
                <a:lnTo>
                  <a:pt x="38" y="24"/>
                </a:lnTo>
                <a:lnTo>
                  <a:pt x="38" y="0"/>
                </a:lnTo>
                <a:lnTo>
                  <a:pt x="39" y="0"/>
                </a:lnTo>
                <a:close/>
              </a:path>
            </a:pathLst>
          </a:custGeom>
          <a:solidFill>
            <a:srgbClr val="CD969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52" name="Freeform 584"/>
          <p:cNvSpPr>
            <a:spLocks noEditPoints="1"/>
          </p:cNvSpPr>
          <p:nvPr/>
        </p:nvSpPr>
        <p:spPr bwMode="auto">
          <a:xfrm>
            <a:off x="1598613" y="2746375"/>
            <a:ext cx="5873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7" y="0"/>
              </a:cxn>
              <a:cxn ang="0">
                <a:pos x="37" y="24"/>
              </a:cxn>
              <a:cxn ang="0">
                <a:pos x="36" y="24"/>
              </a:cxn>
              <a:cxn ang="0">
                <a:pos x="36" y="0"/>
              </a:cxn>
              <a:cxn ang="0">
                <a:pos x="37" y="0"/>
              </a:cxn>
            </a:cxnLst>
            <a:rect l="0" t="0" r="r" b="b"/>
            <a:pathLst>
              <a:path w="37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7" y="0"/>
                </a:moveTo>
                <a:lnTo>
                  <a:pt x="37" y="24"/>
                </a:lnTo>
                <a:lnTo>
                  <a:pt x="36" y="24"/>
                </a:lnTo>
                <a:lnTo>
                  <a:pt x="36" y="0"/>
                </a:lnTo>
                <a:lnTo>
                  <a:pt x="37" y="0"/>
                </a:lnTo>
                <a:close/>
              </a:path>
            </a:pathLst>
          </a:custGeom>
          <a:solidFill>
            <a:srgbClr val="D3848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53" name="Freeform 585"/>
          <p:cNvSpPr>
            <a:spLocks noEditPoints="1"/>
          </p:cNvSpPr>
          <p:nvPr/>
        </p:nvSpPr>
        <p:spPr bwMode="auto">
          <a:xfrm>
            <a:off x="1600200" y="2746375"/>
            <a:ext cx="55563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35" y="0"/>
              </a:cxn>
              <a:cxn ang="0">
                <a:pos x="35" y="24"/>
              </a:cxn>
              <a:cxn ang="0">
                <a:pos x="33" y="24"/>
              </a:cxn>
              <a:cxn ang="0">
                <a:pos x="33" y="0"/>
              </a:cxn>
              <a:cxn ang="0">
                <a:pos x="35" y="0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35" y="0"/>
                </a:moveTo>
                <a:lnTo>
                  <a:pt x="35" y="24"/>
                </a:lnTo>
                <a:lnTo>
                  <a:pt x="33" y="24"/>
                </a:lnTo>
                <a:lnTo>
                  <a:pt x="33" y="0"/>
                </a:lnTo>
                <a:lnTo>
                  <a:pt x="35" y="0"/>
                </a:lnTo>
                <a:close/>
              </a:path>
            </a:pathLst>
          </a:custGeom>
          <a:solidFill>
            <a:srgbClr val="D8757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54" name="Freeform 586"/>
          <p:cNvSpPr>
            <a:spLocks noEditPoints="1"/>
          </p:cNvSpPr>
          <p:nvPr/>
        </p:nvSpPr>
        <p:spPr bwMode="auto">
          <a:xfrm>
            <a:off x="1603375" y="2746375"/>
            <a:ext cx="49213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1" y="0"/>
              </a:cxn>
              <a:cxn ang="0">
                <a:pos x="31" y="24"/>
              </a:cxn>
              <a:cxn ang="0">
                <a:pos x="30" y="24"/>
              </a:cxn>
              <a:cxn ang="0">
                <a:pos x="30" y="0"/>
              </a:cxn>
              <a:cxn ang="0">
                <a:pos x="31" y="0"/>
              </a:cxn>
            </a:cxnLst>
            <a:rect l="0" t="0" r="r" b="b"/>
            <a:pathLst>
              <a:path w="3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1" y="0"/>
                </a:moveTo>
                <a:lnTo>
                  <a:pt x="31" y="24"/>
                </a:lnTo>
                <a:lnTo>
                  <a:pt x="30" y="24"/>
                </a:lnTo>
                <a:lnTo>
                  <a:pt x="30" y="0"/>
                </a:lnTo>
                <a:lnTo>
                  <a:pt x="31" y="0"/>
                </a:lnTo>
                <a:close/>
              </a:path>
            </a:pathLst>
          </a:custGeom>
          <a:solidFill>
            <a:srgbClr val="DD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55" name="Freeform 587"/>
          <p:cNvSpPr>
            <a:spLocks noEditPoints="1"/>
          </p:cNvSpPr>
          <p:nvPr/>
        </p:nvSpPr>
        <p:spPr bwMode="auto">
          <a:xfrm>
            <a:off x="1604963" y="2746375"/>
            <a:ext cx="4603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9" y="0"/>
              </a:cxn>
              <a:cxn ang="0">
                <a:pos x="29" y="24"/>
              </a:cxn>
              <a:cxn ang="0">
                <a:pos x="28" y="24"/>
              </a:cxn>
              <a:cxn ang="0">
                <a:pos x="28" y="0"/>
              </a:cxn>
              <a:cxn ang="0">
                <a:pos x="29" y="0"/>
              </a:cxn>
            </a:cxnLst>
            <a:rect l="0" t="0" r="r" b="b"/>
            <a:pathLst>
              <a:path w="2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9" y="0"/>
                </a:moveTo>
                <a:lnTo>
                  <a:pt x="29" y="24"/>
                </a:lnTo>
                <a:lnTo>
                  <a:pt x="28" y="24"/>
                </a:lnTo>
                <a:lnTo>
                  <a:pt x="28" y="0"/>
                </a:lnTo>
                <a:lnTo>
                  <a:pt x="29" y="0"/>
                </a:lnTo>
                <a:close/>
              </a:path>
            </a:pathLst>
          </a:custGeom>
          <a:solidFill>
            <a:srgbClr val="E159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56" name="Freeform 588"/>
          <p:cNvSpPr>
            <a:spLocks noEditPoints="1"/>
          </p:cNvSpPr>
          <p:nvPr/>
        </p:nvSpPr>
        <p:spPr bwMode="auto">
          <a:xfrm>
            <a:off x="1606550" y="2746375"/>
            <a:ext cx="42863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27" y="0"/>
              </a:cxn>
              <a:cxn ang="0">
                <a:pos x="27" y="24"/>
              </a:cxn>
              <a:cxn ang="0">
                <a:pos x="26" y="24"/>
              </a:cxn>
              <a:cxn ang="0">
                <a:pos x="26" y="0"/>
              </a:cxn>
              <a:cxn ang="0">
                <a:pos x="27" y="0"/>
              </a:cxn>
            </a:cxnLst>
            <a:rect l="0" t="0" r="r" b="b"/>
            <a:pathLst>
              <a:path w="27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27" y="0"/>
                </a:moveTo>
                <a:lnTo>
                  <a:pt x="27" y="24"/>
                </a:lnTo>
                <a:lnTo>
                  <a:pt x="26" y="24"/>
                </a:lnTo>
                <a:lnTo>
                  <a:pt x="26" y="0"/>
                </a:lnTo>
                <a:lnTo>
                  <a:pt x="27" y="0"/>
                </a:lnTo>
                <a:close/>
              </a:path>
            </a:pathLst>
          </a:custGeom>
          <a:solidFill>
            <a:srgbClr val="E54D4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57" name="Freeform 589"/>
          <p:cNvSpPr>
            <a:spLocks noEditPoints="1"/>
          </p:cNvSpPr>
          <p:nvPr/>
        </p:nvSpPr>
        <p:spPr bwMode="auto">
          <a:xfrm>
            <a:off x="1609725" y="2746375"/>
            <a:ext cx="38100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4" y="0"/>
              </a:cxn>
              <a:cxn ang="0">
                <a:pos x="24" y="24"/>
              </a:cxn>
              <a:cxn ang="0">
                <a:pos x="22" y="24"/>
              </a:cxn>
              <a:cxn ang="0">
                <a:pos x="22" y="0"/>
              </a:cxn>
              <a:cxn ang="0">
                <a:pos x="24" y="0"/>
              </a:cxn>
            </a:cxnLst>
            <a:rect l="0" t="0" r="r" b="b"/>
            <a:pathLst>
              <a:path w="24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4" y="0"/>
                </a:moveTo>
                <a:lnTo>
                  <a:pt x="24" y="24"/>
                </a:lnTo>
                <a:lnTo>
                  <a:pt x="22" y="24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E9434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58" name="Freeform 590"/>
          <p:cNvSpPr>
            <a:spLocks noEditPoints="1"/>
          </p:cNvSpPr>
          <p:nvPr/>
        </p:nvSpPr>
        <p:spPr bwMode="auto">
          <a:xfrm>
            <a:off x="1611313" y="2746375"/>
            <a:ext cx="3333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1" y="0"/>
              </a:cxn>
              <a:cxn ang="0">
                <a:pos x="21" y="24"/>
              </a:cxn>
              <a:cxn ang="0">
                <a:pos x="20" y="24"/>
              </a:cxn>
              <a:cxn ang="0">
                <a:pos x="20" y="0"/>
              </a:cxn>
              <a:cxn ang="0">
                <a:pos x="21" y="0"/>
              </a:cxn>
            </a:cxnLst>
            <a:rect l="0" t="0" r="r" b="b"/>
            <a:pathLst>
              <a:path w="2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1" y="0"/>
                </a:moveTo>
                <a:lnTo>
                  <a:pt x="21" y="24"/>
                </a:lnTo>
                <a:lnTo>
                  <a:pt x="20" y="24"/>
                </a:lnTo>
                <a:lnTo>
                  <a:pt x="20" y="0"/>
                </a:lnTo>
                <a:lnTo>
                  <a:pt x="21" y="0"/>
                </a:lnTo>
                <a:close/>
              </a:path>
            </a:pathLst>
          </a:custGeom>
          <a:solidFill>
            <a:srgbClr val="EC383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59" name="Freeform 591"/>
          <p:cNvSpPr>
            <a:spLocks noEditPoints="1"/>
          </p:cNvSpPr>
          <p:nvPr/>
        </p:nvSpPr>
        <p:spPr bwMode="auto">
          <a:xfrm>
            <a:off x="1612900" y="2746375"/>
            <a:ext cx="30163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19" y="0"/>
              </a:cxn>
              <a:cxn ang="0">
                <a:pos x="19" y="24"/>
              </a:cxn>
              <a:cxn ang="0">
                <a:pos x="18" y="24"/>
              </a:cxn>
              <a:cxn ang="0">
                <a:pos x="18" y="0"/>
              </a:cxn>
              <a:cxn ang="0">
                <a:pos x="19" y="0"/>
              </a:cxn>
            </a:cxnLst>
            <a:rect l="0" t="0" r="r" b="b"/>
            <a:pathLst>
              <a:path w="1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19" y="0"/>
                </a:moveTo>
                <a:lnTo>
                  <a:pt x="19" y="24"/>
                </a:lnTo>
                <a:lnTo>
                  <a:pt x="18" y="24"/>
                </a:lnTo>
                <a:lnTo>
                  <a:pt x="18" y="0"/>
                </a:lnTo>
                <a:lnTo>
                  <a:pt x="19" y="0"/>
                </a:lnTo>
                <a:close/>
              </a:path>
            </a:pathLst>
          </a:custGeom>
          <a:solidFill>
            <a:srgbClr val="EF2F2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60" name="Freeform 592"/>
          <p:cNvSpPr>
            <a:spLocks noEditPoints="1"/>
          </p:cNvSpPr>
          <p:nvPr/>
        </p:nvSpPr>
        <p:spPr bwMode="auto">
          <a:xfrm>
            <a:off x="1614488" y="2746375"/>
            <a:ext cx="2698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17" y="0"/>
              </a:cxn>
              <a:cxn ang="0">
                <a:pos x="17" y="24"/>
              </a:cxn>
              <a:cxn ang="0">
                <a:pos x="16" y="24"/>
              </a:cxn>
              <a:cxn ang="0">
                <a:pos x="16" y="0"/>
              </a:cxn>
              <a:cxn ang="0">
                <a:pos x="17" y="0"/>
              </a:cxn>
            </a:cxnLst>
            <a:rect l="0" t="0" r="r" b="b"/>
            <a:pathLst>
              <a:path w="17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17" y="0"/>
                </a:moveTo>
                <a:lnTo>
                  <a:pt x="17" y="24"/>
                </a:lnTo>
                <a:lnTo>
                  <a:pt x="16" y="24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F226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61" name="Freeform 593"/>
          <p:cNvSpPr>
            <a:spLocks noEditPoints="1"/>
          </p:cNvSpPr>
          <p:nvPr/>
        </p:nvSpPr>
        <p:spPr bwMode="auto">
          <a:xfrm>
            <a:off x="1617663" y="2744788"/>
            <a:ext cx="22225" cy="3968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1"/>
              </a:cxn>
              <a:cxn ang="0">
                <a:pos x="1" y="0"/>
              </a:cxn>
              <a:cxn ang="0">
                <a:pos x="1" y="24"/>
              </a:cxn>
              <a:cxn ang="0">
                <a:pos x="0" y="25"/>
              </a:cxn>
              <a:cxn ang="0">
                <a:pos x="14" y="1"/>
              </a:cxn>
              <a:cxn ang="0">
                <a:pos x="14" y="25"/>
              </a:cxn>
              <a:cxn ang="0">
                <a:pos x="12" y="24"/>
              </a:cxn>
              <a:cxn ang="0">
                <a:pos x="12" y="0"/>
              </a:cxn>
              <a:cxn ang="0">
                <a:pos x="14" y="1"/>
              </a:cxn>
            </a:cxnLst>
            <a:rect l="0" t="0" r="r" b="b"/>
            <a:pathLst>
              <a:path w="14" h="25">
                <a:moveTo>
                  <a:pt x="0" y="25"/>
                </a:moveTo>
                <a:lnTo>
                  <a:pt x="0" y="1"/>
                </a:lnTo>
                <a:lnTo>
                  <a:pt x="1" y="0"/>
                </a:lnTo>
                <a:lnTo>
                  <a:pt x="1" y="24"/>
                </a:lnTo>
                <a:lnTo>
                  <a:pt x="0" y="25"/>
                </a:lnTo>
                <a:close/>
                <a:moveTo>
                  <a:pt x="14" y="1"/>
                </a:moveTo>
                <a:lnTo>
                  <a:pt x="14" y="25"/>
                </a:lnTo>
                <a:lnTo>
                  <a:pt x="12" y="24"/>
                </a:lnTo>
                <a:lnTo>
                  <a:pt x="12" y="0"/>
                </a:lnTo>
                <a:lnTo>
                  <a:pt x="14" y="1"/>
                </a:lnTo>
                <a:close/>
              </a:path>
            </a:pathLst>
          </a:custGeom>
          <a:solidFill>
            <a:srgbClr val="F41E1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62" name="Freeform 594"/>
          <p:cNvSpPr>
            <a:spLocks noEditPoints="1"/>
          </p:cNvSpPr>
          <p:nvPr/>
        </p:nvSpPr>
        <p:spPr bwMode="auto">
          <a:xfrm>
            <a:off x="1619250" y="2744788"/>
            <a:ext cx="17463" cy="3968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1"/>
              </a:cxn>
              <a:cxn ang="0">
                <a:pos x="1" y="25"/>
              </a:cxn>
              <a:cxn ang="0">
                <a:pos x="0" y="24"/>
              </a:cxn>
              <a:cxn ang="0">
                <a:pos x="11" y="0"/>
              </a:cxn>
              <a:cxn ang="0">
                <a:pos x="11" y="24"/>
              </a:cxn>
              <a:cxn ang="0">
                <a:pos x="10" y="25"/>
              </a:cxn>
              <a:cxn ang="0">
                <a:pos x="10" y="1"/>
              </a:cxn>
              <a:cxn ang="0">
                <a:pos x="11" y="0"/>
              </a:cxn>
            </a:cxnLst>
            <a:rect l="0" t="0" r="r" b="b"/>
            <a:pathLst>
              <a:path w="11" h="25">
                <a:moveTo>
                  <a:pt x="0" y="24"/>
                </a:moveTo>
                <a:lnTo>
                  <a:pt x="0" y="0"/>
                </a:lnTo>
                <a:lnTo>
                  <a:pt x="1" y="1"/>
                </a:lnTo>
                <a:lnTo>
                  <a:pt x="1" y="25"/>
                </a:lnTo>
                <a:lnTo>
                  <a:pt x="0" y="24"/>
                </a:lnTo>
                <a:close/>
                <a:moveTo>
                  <a:pt x="11" y="0"/>
                </a:moveTo>
                <a:lnTo>
                  <a:pt x="11" y="24"/>
                </a:lnTo>
                <a:lnTo>
                  <a:pt x="10" y="25"/>
                </a:lnTo>
                <a:lnTo>
                  <a:pt x="10" y="1"/>
                </a:lnTo>
                <a:lnTo>
                  <a:pt x="11" y="0"/>
                </a:lnTo>
                <a:close/>
              </a:path>
            </a:pathLst>
          </a:custGeom>
          <a:solidFill>
            <a:srgbClr val="F717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63" name="Freeform 595"/>
          <p:cNvSpPr>
            <a:spLocks noEditPoints="1"/>
          </p:cNvSpPr>
          <p:nvPr/>
        </p:nvSpPr>
        <p:spPr bwMode="auto">
          <a:xfrm>
            <a:off x="1620838" y="2744788"/>
            <a:ext cx="14287" cy="3968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1"/>
              </a:cxn>
              <a:cxn ang="0">
                <a:pos x="1" y="0"/>
              </a:cxn>
              <a:cxn ang="0">
                <a:pos x="1" y="24"/>
              </a:cxn>
              <a:cxn ang="0">
                <a:pos x="0" y="25"/>
              </a:cxn>
              <a:cxn ang="0">
                <a:pos x="9" y="1"/>
              </a:cxn>
              <a:cxn ang="0">
                <a:pos x="9" y="25"/>
              </a:cxn>
              <a:cxn ang="0">
                <a:pos x="8" y="24"/>
              </a:cxn>
              <a:cxn ang="0">
                <a:pos x="8" y="0"/>
              </a:cxn>
              <a:cxn ang="0">
                <a:pos x="9" y="1"/>
              </a:cxn>
            </a:cxnLst>
            <a:rect l="0" t="0" r="r" b="b"/>
            <a:pathLst>
              <a:path w="9" h="25">
                <a:moveTo>
                  <a:pt x="0" y="25"/>
                </a:moveTo>
                <a:lnTo>
                  <a:pt x="0" y="1"/>
                </a:lnTo>
                <a:lnTo>
                  <a:pt x="1" y="0"/>
                </a:lnTo>
                <a:lnTo>
                  <a:pt x="1" y="24"/>
                </a:lnTo>
                <a:lnTo>
                  <a:pt x="0" y="25"/>
                </a:lnTo>
                <a:close/>
                <a:moveTo>
                  <a:pt x="9" y="1"/>
                </a:moveTo>
                <a:lnTo>
                  <a:pt x="9" y="25"/>
                </a:lnTo>
                <a:lnTo>
                  <a:pt x="8" y="24"/>
                </a:lnTo>
                <a:lnTo>
                  <a:pt x="8" y="0"/>
                </a:lnTo>
                <a:lnTo>
                  <a:pt x="9" y="1"/>
                </a:lnTo>
                <a:close/>
              </a:path>
            </a:pathLst>
          </a:custGeom>
          <a:solidFill>
            <a:srgbClr val="F9101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64" name="Freeform 596"/>
          <p:cNvSpPr>
            <a:spLocks noEditPoints="1"/>
          </p:cNvSpPr>
          <p:nvPr/>
        </p:nvSpPr>
        <p:spPr bwMode="auto">
          <a:xfrm>
            <a:off x="1622425" y="2744788"/>
            <a:ext cx="11113" cy="3968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1"/>
              </a:cxn>
              <a:cxn ang="0">
                <a:pos x="2" y="25"/>
              </a:cxn>
              <a:cxn ang="0">
                <a:pos x="0" y="24"/>
              </a:cxn>
              <a:cxn ang="0">
                <a:pos x="7" y="0"/>
              </a:cxn>
              <a:cxn ang="0">
                <a:pos x="7" y="24"/>
              </a:cxn>
              <a:cxn ang="0">
                <a:pos x="5" y="25"/>
              </a:cxn>
              <a:cxn ang="0">
                <a:pos x="5" y="1"/>
              </a:cxn>
              <a:cxn ang="0">
                <a:pos x="7" y="0"/>
              </a:cxn>
            </a:cxnLst>
            <a:rect l="0" t="0" r="r" b="b"/>
            <a:pathLst>
              <a:path w="7" h="25">
                <a:moveTo>
                  <a:pt x="0" y="24"/>
                </a:moveTo>
                <a:lnTo>
                  <a:pt x="0" y="0"/>
                </a:lnTo>
                <a:lnTo>
                  <a:pt x="2" y="1"/>
                </a:lnTo>
                <a:lnTo>
                  <a:pt x="2" y="25"/>
                </a:lnTo>
                <a:lnTo>
                  <a:pt x="0" y="24"/>
                </a:lnTo>
                <a:close/>
                <a:moveTo>
                  <a:pt x="7" y="0"/>
                </a:moveTo>
                <a:lnTo>
                  <a:pt x="7" y="24"/>
                </a:lnTo>
                <a:lnTo>
                  <a:pt x="5" y="25"/>
                </a:lnTo>
                <a:lnTo>
                  <a:pt x="5" y="1"/>
                </a:lnTo>
                <a:lnTo>
                  <a:pt x="7" y="0"/>
                </a:lnTo>
                <a:close/>
              </a:path>
            </a:pathLst>
          </a:custGeom>
          <a:solidFill>
            <a:srgbClr val="FB090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65" name="Freeform 597"/>
          <p:cNvSpPr>
            <a:spLocks noEditPoints="1"/>
          </p:cNvSpPr>
          <p:nvPr/>
        </p:nvSpPr>
        <p:spPr bwMode="auto">
          <a:xfrm>
            <a:off x="1625600" y="2746375"/>
            <a:ext cx="4763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" y="0"/>
              </a:cxn>
              <a:cxn ang="0">
                <a:pos x="3" y="24"/>
              </a:cxn>
              <a:cxn ang="0">
                <a:pos x="2" y="24"/>
              </a:cxn>
              <a:cxn ang="0">
                <a:pos x="2" y="0"/>
              </a:cxn>
              <a:cxn ang="0">
                <a:pos x="3" y="0"/>
              </a:cxn>
            </a:cxnLst>
            <a:rect l="0" t="0" r="r" b="b"/>
            <a:pathLst>
              <a:path w="3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" y="0"/>
                </a:moveTo>
                <a:lnTo>
                  <a:pt x="3" y="24"/>
                </a:lnTo>
                <a:lnTo>
                  <a:pt x="2" y="24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FD030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66" name="Freeform 598"/>
          <p:cNvSpPr>
            <a:spLocks noEditPoints="1"/>
          </p:cNvSpPr>
          <p:nvPr/>
        </p:nvSpPr>
        <p:spPr bwMode="auto">
          <a:xfrm>
            <a:off x="1627188" y="2746375"/>
            <a:ext cx="1587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1" y="0"/>
              </a:cxn>
              <a:cxn ang="0">
                <a:pos x="1" y="24"/>
              </a:cxn>
              <a:cxn ang="0">
                <a:pos x="1" y="24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1" y="0"/>
                </a:moveTo>
                <a:lnTo>
                  <a:pt x="1" y="24"/>
                </a:lnTo>
                <a:lnTo>
                  <a:pt x="1" y="24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67" name="Freeform 599"/>
          <p:cNvSpPr>
            <a:spLocks/>
          </p:cNvSpPr>
          <p:nvPr/>
        </p:nvSpPr>
        <p:spPr bwMode="auto">
          <a:xfrm>
            <a:off x="1574800" y="2255838"/>
            <a:ext cx="679450" cy="679450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0" y="297"/>
              </a:cxn>
              <a:cxn ang="0">
                <a:pos x="44" y="252"/>
              </a:cxn>
              <a:cxn ang="0">
                <a:pos x="48" y="252"/>
              </a:cxn>
              <a:cxn ang="0">
                <a:pos x="48" y="48"/>
              </a:cxn>
              <a:cxn ang="0">
                <a:pos x="95" y="0"/>
              </a:cxn>
              <a:cxn ang="0">
                <a:pos x="380" y="0"/>
              </a:cxn>
              <a:cxn ang="0">
                <a:pos x="380" y="143"/>
              </a:cxn>
              <a:cxn ang="0">
                <a:pos x="369" y="178"/>
              </a:cxn>
              <a:cxn ang="0">
                <a:pos x="369" y="243"/>
              </a:cxn>
              <a:cxn ang="0">
                <a:pos x="362" y="249"/>
              </a:cxn>
              <a:cxn ang="0">
                <a:pos x="428" y="249"/>
              </a:cxn>
              <a:cxn ang="0">
                <a:pos x="428" y="380"/>
              </a:cxn>
              <a:cxn ang="0">
                <a:pos x="380" y="428"/>
              </a:cxn>
              <a:cxn ang="0">
                <a:pos x="0" y="428"/>
              </a:cxn>
            </a:cxnLst>
            <a:rect l="0" t="0" r="r" b="b"/>
            <a:pathLst>
              <a:path w="428" h="428">
                <a:moveTo>
                  <a:pt x="0" y="428"/>
                </a:moveTo>
                <a:lnTo>
                  <a:pt x="0" y="297"/>
                </a:lnTo>
                <a:lnTo>
                  <a:pt x="44" y="252"/>
                </a:lnTo>
                <a:lnTo>
                  <a:pt x="48" y="252"/>
                </a:lnTo>
                <a:lnTo>
                  <a:pt x="48" y="48"/>
                </a:lnTo>
                <a:lnTo>
                  <a:pt x="95" y="0"/>
                </a:lnTo>
                <a:lnTo>
                  <a:pt x="380" y="0"/>
                </a:lnTo>
                <a:lnTo>
                  <a:pt x="380" y="143"/>
                </a:lnTo>
                <a:lnTo>
                  <a:pt x="369" y="178"/>
                </a:lnTo>
                <a:lnTo>
                  <a:pt x="369" y="243"/>
                </a:lnTo>
                <a:lnTo>
                  <a:pt x="362" y="249"/>
                </a:lnTo>
                <a:lnTo>
                  <a:pt x="428" y="249"/>
                </a:lnTo>
                <a:lnTo>
                  <a:pt x="428" y="380"/>
                </a:lnTo>
                <a:lnTo>
                  <a:pt x="380" y="428"/>
                </a:lnTo>
                <a:lnTo>
                  <a:pt x="0" y="42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68" name="Rectangle 600"/>
          <p:cNvSpPr>
            <a:spLocks noChangeArrowheads="1"/>
          </p:cNvSpPr>
          <p:nvPr/>
        </p:nvSpPr>
        <p:spPr bwMode="auto">
          <a:xfrm>
            <a:off x="2227263" y="2259013"/>
            <a:ext cx="830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Tokyo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8969" name="Freeform 601"/>
          <p:cNvSpPr>
            <a:spLocks/>
          </p:cNvSpPr>
          <p:nvPr/>
        </p:nvSpPr>
        <p:spPr bwMode="auto">
          <a:xfrm>
            <a:off x="2009775" y="4765675"/>
            <a:ext cx="93663" cy="38100"/>
          </a:xfrm>
          <a:custGeom>
            <a:avLst/>
            <a:gdLst/>
            <a:ahLst/>
            <a:cxnLst>
              <a:cxn ang="0">
                <a:pos x="35" y="24"/>
              </a:cxn>
              <a:cxn ang="0">
                <a:pos x="59" y="0"/>
              </a:cxn>
              <a:cxn ang="0">
                <a:pos x="0" y="0"/>
              </a:cxn>
              <a:cxn ang="0">
                <a:pos x="35" y="24"/>
              </a:cxn>
            </a:cxnLst>
            <a:rect l="0" t="0" r="r" b="b"/>
            <a:pathLst>
              <a:path w="59" h="24">
                <a:moveTo>
                  <a:pt x="35" y="24"/>
                </a:moveTo>
                <a:lnTo>
                  <a:pt x="59" y="0"/>
                </a:lnTo>
                <a:lnTo>
                  <a:pt x="0" y="0"/>
                </a:lnTo>
                <a:lnTo>
                  <a:pt x="35" y="24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70" name="Freeform 602"/>
          <p:cNvSpPr>
            <a:spLocks/>
          </p:cNvSpPr>
          <p:nvPr/>
        </p:nvSpPr>
        <p:spPr bwMode="auto">
          <a:xfrm>
            <a:off x="1423988" y="4768850"/>
            <a:ext cx="150812" cy="73025"/>
          </a:xfrm>
          <a:custGeom>
            <a:avLst/>
            <a:gdLst/>
            <a:ahLst/>
            <a:cxnLst>
              <a:cxn ang="0">
                <a:pos x="95" y="46"/>
              </a:cxn>
              <a:cxn ang="0">
                <a:pos x="44" y="0"/>
              </a:cxn>
              <a:cxn ang="0">
                <a:pos x="0" y="46"/>
              </a:cxn>
              <a:cxn ang="0">
                <a:pos x="95" y="46"/>
              </a:cxn>
            </a:cxnLst>
            <a:rect l="0" t="0" r="r" b="b"/>
            <a:pathLst>
              <a:path w="95" h="46">
                <a:moveTo>
                  <a:pt x="95" y="46"/>
                </a:moveTo>
                <a:lnTo>
                  <a:pt x="44" y="0"/>
                </a:lnTo>
                <a:lnTo>
                  <a:pt x="0" y="46"/>
                </a:lnTo>
                <a:lnTo>
                  <a:pt x="95" y="46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71" name="Freeform 603"/>
          <p:cNvSpPr>
            <a:spLocks/>
          </p:cNvSpPr>
          <p:nvPr/>
        </p:nvSpPr>
        <p:spPr bwMode="auto">
          <a:xfrm>
            <a:off x="1500188" y="4765675"/>
            <a:ext cx="573087" cy="76200"/>
          </a:xfrm>
          <a:custGeom>
            <a:avLst/>
            <a:gdLst/>
            <a:ahLst/>
            <a:cxnLst>
              <a:cxn ang="0">
                <a:pos x="361" y="17"/>
              </a:cxn>
              <a:cxn ang="0">
                <a:pos x="326" y="0"/>
              </a:cxn>
              <a:cxn ang="0">
                <a:pos x="47" y="0"/>
              </a:cxn>
              <a:cxn ang="0">
                <a:pos x="0" y="24"/>
              </a:cxn>
              <a:cxn ang="0">
                <a:pos x="47" y="48"/>
              </a:cxn>
              <a:cxn ang="0">
                <a:pos x="332" y="48"/>
              </a:cxn>
              <a:cxn ang="0">
                <a:pos x="361" y="17"/>
              </a:cxn>
            </a:cxnLst>
            <a:rect l="0" t="0" r="r" b="b"/>
            <a:pathLst>
              <a:path w="361" h="48">
                <a:moveTo>
                  <a:pt x="361" y="17"/>
                </a:moveTo>
                <a:lnTo>
                  <a:pt x="326" y="0"/>
                </a:lnTo>
                <a:lnTo>
                  <a:pt x="47" y="0"/>
                </a:lnTo>
                <a:lnTo>
                  <a:pt x="0" y="24"/>
                </a:lnTo>
                <a:lnTo>
                  <a:pt x="47" y="48"/>
                </a:lnTo>
                <a:lnTo>
                  <a:pt x="332" y="48"/>
                </a:lnTo>
                <a:lnTo>
                  <a:pt x="361" y="17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04"/>
          <p:cNvGrpSpPr>
            <a:grpSpLocks/>
          </p:cNvGrpSpPr>
          <p:nvPr/>
        </p:nvGrpSpPr>
        <p:grpSpPr bwMode="auto">
          <a:xfrm>
            <a:off x="519113" y="1952625"/>
            <a:ext cx="1846262" cy="3532188"/>
            <a:chOff x="327" y="1230"/>
            <a:chExt cx="1163" cy="2225"/>
          </a:xfrm>
        </p:grpSpPr>
        <p:sp>
          <p:nvSpPr>
            <p:cNvPr id="58973" name="Freeform 605"/>
            <p:cNvSpPr>
              <a:spLocks/>
            </p:cNvSpPr>
            <p:nvPr/>
          </p:nvSpPr>
          <p:spPr bwMode="auto">
            <a:xfrm>
              <a:off x="1003" y="3032"/>
              <a:ext cx="214" cy="14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4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31" y="14"/>
                </a:cxn>
                <a:cxn ang="0">
                  <a:pos x="60" y="13"/>
                </a:cxn>
                <a:cxn ang="0">
                  <a:pos x="88" y="13"/>
                </a:cxn>
                <a:cxn ang="0">
                  <a:pos x="113" y="11"/>
                </a:cxn>
                <a:cxn ang="0">
                  <a:pos x="137" y="10"/>
                </a:cxn>
                <a:cxn ang="0">
                  <a:pos x="159" y="9"/>
                </a:cxn>
                <a:cxn ang="0">
                  <a:pos x="176" y="8"/>
                </a:cxn>
                <a:cxn ang="0">
                  <a:pos x="190" y="5"/>
                </a:cxn>
                <a:cxn ang="0">
                  <a:pos x="201" y="4"/>
                </a:cxn>
                <a:cxn ang="0">
                  <a:pos x="207" y="1"/>
                </a:cxn>
                <a:cxn ang="0">
                  <a:pos x="209" y="0"/>
                </a:cxn>
                <a:cxn ang="0">
                  <a:pos x="214" y="0"/>
                </a:cxn>
              </a:cxnLst>
              <a:rect l="0" t="0" r="r" b="b"/>
              <a:pathLst>
                <a:path w="214" h="14">
                  <a:moveTo>
                    <a:pt x="214" y="0"/>
                  </a:moveTo>
                  <a:lnTo>
                    <a:pt x="21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1" y="14"/>
                  </a:lnTo>
                  <a:lnTo>
                    <a:pt x="60" y="13"/>
                  </a:lnTo>
                  <a:lnTo>
                    <a:pt x="88" y="13"/>
                  </a:lnTo>
                  <a:lnTo>
                    <a:pt x="113" y="11"/>
                  </a:lnTo>
                  <a:lnTo>
                    <a:pt x="137" y="10"/>
                  </a:lnTo>
                  <a:lnTo>
                    <a:pt x="159" y="9"/>
                  </a:lnTo>
                  <a:lnTo>
                    <a:pt x="176" y="8"/>
                  </a:lnTo>
                  <a:lnTo>
                    <a:pt x="190" y="5"/>
                  </a:lnTo>
                  <a:lnTo>
                    <a:pt x="201" y="4"/>
                  </a:lnTo>
                  <a:lnTo>
                    <a:pt x="207" y="1"/>
                  </a:lnTo>
                  <a:lnTo>
                    <a:pt x="209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74" name="Freeform 606"/>
            <p:cNvSpPr>
              <a:spLocks/>
            </p:cNvSpPr>
            <p:nvPr/>
          </p:nvSpPr>
          <p:spPr bwMode="auto">
            <a:xfrm>
              <a:off x="1003" y="3032"/>
              <a:ext cx="209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1" y="14"/>
                </a:cxn>
                <a:cxn ang="0">
                  <a:pos x="60" y="13"/>
                </a:cxn>
                <a:cxn ang="0">
                  <a:pos x="88" y="13"/>
                </a:cxn>
                <a:cxn ang="0">
                  <a:pos x="113" y="11"/>
                </a:cxn>
                <a:cxn ang="0">
                  <a:pos x="137" y="10"/>
                </a:cxn>
                <a:cxn ang="0">
                  <a:pos x="159" y="9"/>
                </a:cxn>
                <a:cxn ang="0">
                  <a:pos x="176" y="8"/>
                </a:cxn>
                <a:cxn ang="0">
                  <a:pos x="190" y="5"/>
                </a:cxn>
                <a:cxn ang="0">
                  <a:pos x="201" y="4"/>
                </a:cxn>
                <a:cxn ang="0">
                  <a:pos x="207" y="1"/>
                </a:cxn>
                <a:cxn ang="0">
                  <a:pos x="209" y="0"/>
                </a:cxn>
                <a:cxn ang="0">
                  <a:pos x="204" y="0"/>
                </a:cxn>
                <a:cxn ang="0">
                  <a:pos x="202" y="1"/>
                </a:cxn>
                <a:cxn ang="0">
                  <a:pos x="194" y="4"/>
                </a:cxn>
                <a:cxn ang="0">
                  <a:pos x="183" y="6"/>
                </a:cxn>
                <a:cxn ang="0">
                  <a:pos x="165" y="8"/>
                </a:cxn>
                <a:cxn ang="0">
                  <a:pos x="145" y="9"/>
                </a:cxn>
                <a:cxn ang="0">
                  <a:pos x="121" y="11"/>
                </a:cxn>
                <a:cxn ang="0">
                  <a:pos x="93" y="11"/>
                </a:cxn>
                <a:cxn ang="0">
                  <a:pos x="64" y="13"/>
                </a:cxn>
                <a:cxn ang="0">
                  <a:pos x="33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09" h="14">
                  <a:moveTo>
                    <a:pt x="0" y="14"/>
                  </a:moveTo>
                  <a:lnTo>
                    <a:pt x="31" y="14"/>
                  </a:lnTo>
                  <a:lnTo>
                    <a:pt x="60" y="13"/>
                  </a:lnTo>
                  <a:lnTo>
                    <a:pt x="88" y="13"/>
                  </a:lnTo>
                  <a:lnTo>
                    <a:pt x="113" y="11"/>
                  </a:lnTo>
                  <a:lnTo>
                    <a:pt x="137" y="10"/>
                  </a:lnTo>
                  <a:lnTo>
                    <a:pt x="159" y="9"/>
                  </a:lnTo>
                  <a:lnTo>
                    <a:pt x="176" y="8"/>
                  </a:lnTo>
                  <a:lnTo>
                    <a:pt x="190" y="5"/>
                  </a:lnTo>
                  <a:lnTo>
                    <a:pt x="201" y="4"/>
                  </a:lnTo>
                  <a:lnTo>
                    <a:pt x="207" y="1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202" y="1"/>
                  </a:lnTo>
                  <a:lnTo>
                    <a:pt x="194" y="4"/>
                  </a:lnTo>
                  <a:lnTo>
                    <a:pt x="183" y="6"/>
                  </a:lnTo>
                  <a:lnTo>
                    <a:pt x="165" y="8"/>
                  </a:lnTo>
                  <a:lnTo>
                    <a:pt x="145" y="9"/>
                  </a:lnTo>
                  <a:lnTo>
                    <a:pt x="121" y="11"/>
                  </a:lnTo>
                  <a:lnTo>
                    <a:pt x="93" y="11"/>
                  </a:lnTo>
                  <a:lnTo>
                    <a:pt x="64" y="13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BBBB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75" name="Freeform 607"/>
            <p:cNvSpPr>
              <a:spLocks/>
            </p:cNvSpPr>
            <p:nvPr/>
          </p:nvSpPr>
          <p:spPr bwMode="auto">
            <a:xfrm>
              <a:off x="1003" y="3032"/>
              <a:ext cx="204" cy="1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02" y="1"/>
                </a:cxn>
                <a:cxn ang="0">
                  <a:pos x="194" y="4"/>
                </a:cxn>
                <a:cxn ang="0">
                  <a:pos x="183" y="6"/>
                </a:cxn>
                <a:cxn ang="0">
                  <a:pos x="165" y="8"/>
                </a:cxn>
                <a:cxn ang="0">
                  <a:pos x="145" y="9"/>
                </a:cxn>
                <a:cxn ang="0">
                  <a:pos x="121" y="11"/>
                </a:cxn>
                <a:cxn ang="0">
                  <a:pos x="93" y="11"/>
                </a:cxn>
                <a:cxn ang="0">
                  <a:pos x="64" y="13"/>
                </a:cxn>
                <a:cxn ang="0">
                  <a:pos x="33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32" y="13"/>
                </a:cxn>
                <a:cxn ang="0">
                  <a:pos x="62" y="13"/>
                </a:cxn>
                <a:cxn ang="0">
                  <a:pos x="90" y="11"/>
                </a:cxn>
                <a:cxn ang="0">
                  <a:pos x="117" y="10"/>
                </a:cxn>
                <a:cxn ang="0">
                  <a:pos x="141" y="9"/>
                </a:cxn>
                <a:cxn ang="0">
                  <a:pos x="161" y="8"/>
                </a:cxn>
                <a:cxn ang="0">
                  <a:pos x="178" y="5"/>
                </a:cxn>
                <a:cxn ang="0">
                  <a:pos x="189" y="4"/>
                </a:cxn>
                <a:cxn ang="0">
                  <a:pos x="197" y="1"/>
                </a:cxn>
                <a:cxn ang="0">
                  <a:pos x="199" y="0"/>
                </a:cxn>
                <a:cxn ang="0">
                  <a:pos x="204" y="0"/>
                </a:cxn>
              </a:cxnLst>
              <a:rect l="0" t="0" r="r" b="b"/>
              <a:pathLst>
                <a:path w="204" h="14">
                  <a:moveTo>
                    <a:pt x="204" y="0"/>
                  </a:moveTo>
                  <a:lnTo>
                    <a:pt x="202" y="1"/>
                  </a:lnTo>
                  <a:lnTo>
                    <a:pt x="194" y="4"/>
                  </a:lnTo>
                  <a:lnTo>
                    <a:pt x="183" y="6"/>
                  </a:lnTo>
                  <a:lnTo>
                    <a:pt x="165" y="8"/>
                  </a:lnTo>
                  <a:lnTo>
                    <a:pt x="145" y="9"/>
                  </a:lnTo>
                  <a:lnTo>
                    <a:pt x="121" y="11"/>
                  </a:lnTo>
                  <a:lnTo>
                    <a:pt x="93" y="11"/>
                  </a:lnTo>
                  <a:lnTo>
                    <a:pt x="64" y="13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2" y="13"/>
                  </a:lnTo>
                  <a:lnTo>
                    <a:pt x="90" y="11"/>
                  </a:lnTo>
                  <a:lnTo>
                    <a:pt x="117" y="10"/>
                  </a:lnTo>
                  <a:lnTo>
                    <a:pt x="141" y="9"/>
                  </a:lnTo>
                  <a:lnTo>
                    <a:pt x="161" y="8"/>
                  </a:lnTo>
                  <a:lnTo>
                    <a:pt x="178" y="5"/>
                  </a:lnTo>
                  <a:lnTo>
                    <a:pt x="189" y="4"/>
                  </a:lnTo>
                  <a:lnTo>
                    <a:pt x="197" y="1"/>
                  </a:lnTo>
                  <a:lnTo>
                    <a:pt x="199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76" name="Freeform 608"/>
            <p:cNvSpPr>
              <a:spLocks/>
            </p:cNvSpPr>
            <p:nvPr/>
          </p:nvSpPr>
          <p:spPr bwMode="auto">
            <a:xfrm>
              <a:off x="1003" y="3032"/>
              <a:ext cx="199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2" y="13"/>
                </a:cxn>
                <a:cxn ang="0">
                  <a:pos x="62" y="13"/>
                </a:cxn>
                <a:cxn ang="0">
                  <a:pos x="90" y="11"/>
                </a:cxn>
                <a:cxn ang="0">
                  <a:pos x="117" y="10"/>
                </a:cxn>
                <a:cxn ang="0">
                  <a:pos x="141" y="9"/>
                </a:cxn>
                <a:cxn ang="0">
                  <a:pos x="161" y="8"/>
                </a:cxn>
                <a:cxn ang="0">
                  <a:pos x="178" y="5"/>
                </a:cxn>
                <a:cxn ang="0">
                  <a:pos x="189" y="4"/>
                </a:cxn>
                <a:cxn ang="0">
                  <a:pos x="197" y="1"/>
                </a:cxn>
                <a:cxn ang="0">
                  <a:pos x="199" y="0"/>
                </a:cxn>
                <a:cxn ang="0">
                  <a:pos x="193" y="0"/>
                </a:cxn>
                <a:cxn ang="0">
                  <a:pos x="190" y="1"/>
                </a:cxn>
                <a:cxn ang="0">
                  <a:pos x="184" y="4"/>
                </a:cxn>
                <a:cxn ang="0">
                  <a:pos x="173" y="5"/>
                </a:cxn>
                <a:cxn ang="0">
                  <a:pos x="156" y="8"/>
                </a:cxn>
                <a:cxn ang="0">
                  <a:pos x="137" y="9"/>
                </a:cxn>
                <a:cxn ang="0">
                  <a:pos x="114" y="10"/>
                </a:cxn>
                <a:cxn ang="0">
                  <a:pos x="88" y="11"/>
                </a:cxn>
                <a:cxn ang="0">
                  <a:pos x="60" y="13"/>
                </a:cxn>
                <a:cxn ang="0">
                  <a:pos x="31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99" h="13">
                  <a:moveTo>
                    <a:pt x="0" y="13"/>
                  </a:moveTo>
                  <a:lnTo>
                    <a:pt x="32" y="13"/>
                  </a:lnTo>
                  <a:lnTo>
                    <a:pt x="62" y="13"/>
                  </a:lnTo>
                  <a:lnTo>
                    <a:pt x="90" y="11"/>
                  </a:lnTo>
                  <a:lnTo>
                    <a:pt x="117" y="10"/>
                  </a:lnTo>
                  <a:lnTo>
                    <a:pt x="141" y="9"/>
                  </a:lnTo>
                  <a:lnTo>
                    <a:pt x="161" y="8"/>
                  </a:lnTo>
                  <a:lnTo>
                    <a:pt x="178" y="5"/>
                  </a:lnTo>
                  <a:lnTo>
                    <a:pt x="189" y="4"/>
                  </a:lnTo>
                  <a:lnTo>
                    <a:pt x="197" y="1"/>
                  </a:lnTo>
                  <a:lnTo>
                    <a:pt x="199" y="0"/>
                  </a:lnTo>
                  <a:lnTo>
                    <a:pt x="193" y="0"/>
                  </a:lnTo>
                  <a:lnTo>
                    <a:pt x="190" y="1"/>
                  </a:lnTo>
                  <a:lnTo>
                    <a:pt x="184" y="4"/>
                  </a:lnTo>
                  <a:lnTo>
                    <a:pt x="173" y="5"/>
                  </a:lnTo>
                  <a:lnTo>
                    <a:pt x="156" y="8"/>
                  </a:lnTo>
                  <a:lnTo>
                    <a:pt x="137" y="9"/>
                  </a:lnTo>
                  <a:lnTo>
                    <a:pt x="114" y="10"/>
                  </a:lnTo>
                  <a:lnTo>
                    <a:pt x="88" y="11"/>
                  </a:lnTo>
                  <a:lnTo>
                    <a:pt x="60" y="13"/>
                  </a:lnTo>
                  <a:lnTo>
                    <a:pt x="31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77" name="Freeform 609"/>
            <p:cNvSpPr>
              <a:spLocks/>
            </p:cNvSpPr>
            <p:nvPr/>
          </p:nvSpPr>
          <p:spPr bwMode="auto">
            <a:xfrm>
              <a:off x="1003" y="3032"/>
              <a:ext cx="193" cy="13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90" y="1"/>
                </a:cxn>
                <a:cxn ang="0">
                  <a:pos x="184" y="4"/>
                </a:cxn>
                <a:cxn ang="0">
                  <a:pos x="173" y="5"/>
                </a:cxn>
                <a:cxn ang="0">
                  <a:pos x="156" y="8"/>
                </a:cxn>
                <a:cxn ang="0">
                  <a:pos x="137" y="9"/>
                </a:cxn>
                <a:cxn ang="0">
                  <a:pos x="114" y="10"/>
                </a:cxn>
                <a:cxn ang="0">
                  <a:pos x="88" y="11"/>
                </a:cxn>
                <a:cxn ang="0">
                  <a:pos x="60" y="13"/>
                </a:cxn>
                <a:cxn ang="0">
                  <a:pos x="31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0" y="13"/>
                </a:cxn>
                <a:cxn ang="0">
                  <a:pos x="59" y="11"/>
                </a:cxn>
                <a:cxn ang="0">
                  <a:pos x="85" y="11"/>
                </a:cxn>
                <a:cxn ang="0">
                  <a:pos x="111" y="10"/>
                </a:cxn>
                <a:cxn ang="0">
                  <a:pos x="132" y="9"/>
                </a:cxn>
                <a:cxn ang="0">
                  <a:pos x="151" y="8"/>
                </a:cxn>
                <a:cxn ang="0">
                  <a:pos x="166" y="5"/>
                </a:cxn>
                <a:cxn ang="0">
                  <a:pos x="178" y="4"/>
                </a:cxn>
                <a:cxn ang="0">
                  <a:pos x="185" y="1"/>
                </a:cxn>
                <a:cxn ang="0">
                  <a:pos x="187" y="0"/>
                </a:cxn>
                <a:cxn ang="0">
                  <a:pos x="193" y="0"/>
                </a:cxn>
              </a:cxnLst>
              <a:rect l="0" t="0" r="r" b="b"/>
              <a:pathLst>
                <a:path w="193" h="13">
                  <a:moveTo>
                    <a:pt x="193" y="0"/>
                  </a:moveTo>
                  <a:lnTo>
                    <a:pt x="190" y="1"/>
                  </a:lnTo>
                  <a:lnTo>
                    <a:pt x="184" y="4"/>
                  </a:lnTo>
                  <a:lnTo>
                    <a:pt x="173" y="5"/>
                  </a:lnTo>
                  <a:lnTo>
                    <a:pt x="156" y="8"/>
                  </a:lnTo>
                  <a:lnTo>
                    <a:pt x="137" y="9"/>
                  </a:lnTo>
                  <a:lnTo>
                    <a:pt x="114" y="10"/>
                  </a:lnTo>
                  <a:lnTo>
                    <a:pt x="88" y="11"/>
                  </a:lnTo>
                  <a:lnTo>
                    <a:pt x="60" y="13"/>
                  </a:lnTo>
                  <a:lnTo>
                    <a:pt x="3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59" y="11"/>
                  </a:lnTo>
                  <a:lnTo>
                    <a:pt x="85" y="11"/>
                  </a:lnTo>
                  <a:lnTo>
                    <a:pt x="111" y="10"/>
                  </a:lnTo>
                  <a:lnTo>
                    <a:pt x="132" y="9"/>
                  </a:lnTo>
                  <a:lnTo>
                    <a:pt x="151" y="8"/>
                  </a:lnTo>
                  <a:lnTo>
                    <a:pt x="166" y="5"/>
                  </a:lnTo>
                  <a:lnTo>
                    <a:pt x="178" y="4"/>
                  </a:lnTo>
                  <a:lnTo>
                    <a:pt x="185" y="1"/>
                  </a:lnTo>
                  <a:lnTo>
                    <a:pt x="187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78" name="Freeform 610"/>
            <p:cNvSpPr>
              <a:spLocks/>
            </p:cNvSpPr>
            <p:nvPr/>
          </p:nvSpPr>
          <p:spPr bwMode="auto">
            <a:xfrm>
              <a:off x="1003" y="3032"/>
              <a:ext cx="187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0" y="13"/>
                </a:cxn>
                <a:cxn ang="0">
                  <a:pos x="59" y="11"/>
                </a:cxn>
                <a:cxn ang="0">
                  <a:pos x="85" y="11"/>
                </a:cxn>
                <a:cxn ang="0">
                  <a:pos x="111" y="10"/>
                </a:cxn>
                <a:cxn ang="0">
                  <a:pos x="132" y="9"/>
                </a:cxn>
                <a:cxn ang="0">
                  <a:pos x="151" y="8"/>
                </a:cxn>
                <a:cxn ang="0">
                  <a:pos x="166" y="5"/>
                </a:cxn>
                <a:cxn ang="0">
                  <a:pos x="178" y="4"/>
                </a:cxn>
                <a:cxn ang="0">
                  <a:pos x="185" y="1"/>
                </a:cxn>
                <a:cxn ang="0">
                  <a:pos x="187" y="0"/>
                </a:cxn>
                <a:cxn ang="0">
                  <a:pos x="180" y="0"/>
                </a:cxn>
                <a:cxn ang="0">
                  <a:pos x="179" y="1"/>
                </a:cxn>
                <a:cxn ang="0">
                  <a:pos x="171" y="4"/>
                </a:cxn>
                <a:cxn ang="0">
                  <a:pos x="161" y="5"/>
                </a:cxn>
                <a:cxn ang="0">
                  <a:pos x="146" y="6"/>
                </a:cxn>
                <a:cxn ang="0">
                  <a:pos x="128" y="8"/>
                </a:cxn>
                <a:cxn ang="0">
                  <a:pos x="107" y="9"/>
                </a:cxn>
                <a:cxn ang="0">
                  <a:pos x="83" y="10"/>
                </a:cxn>
                <a:cxn ang="0">
                  <a:pos x="56" y="11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13"/>
                </a:cxn>
              </a:cxnLst>
              <a:rect l="0" t="0" r="r" b="b"/>
              <a:pathLst>
                <a:path w="187" h="13">
                  <a:moveTo>
                    <a:pt x="0" y="13"/>
                  </a:moveTo>
                  <a:lnTo>
                    <a:pt x="30" y="13"/>
                  </a:lnTo>
                  <a:lnTo>
                    <a:pt x="59" y="11"/>
                  </a:lnTo>
                  <a:lnTo>
                    <a:pt x="85" y="11"/>
                  </a:lnTo>
                  <a:lnTo>
                    <a:pt x="111" y="10"/>
                  </a:lnTo>
                  <a:lnTo>
                    <a:pt x="132" y="9"/>
                  </a:lnTo>
                  <a:lnTo>
                    <a:pt x="151" y="8"/>
                  </a:lnTo>
                  <a:lnTo>
                    <a:pt x="166" y="5"/>
                  </a:lnTo>
                  <a:lnTo>
                    <a:pt x="178" y="4"/>
                  </a:lnTo>
                  <a:lnTo>
                    <a:pt x="185" y="1"/>
                  </a:lnTo>
                  <a:lnTo>
                    <a:pt x="187" y="0"/>
                  </a:lnTo>
                  <a:lnTo>
                    <a:pt x="180" y="0"/>
                  </a:lnTo>
                  <a:lnTo>
                    <a:pt x="179" y="1"/>
                  </a:lnTo>
                  <a:lnTo>
                    <a:pt x="171" y="4"/>
                  </a:lnTo>
                  <a:lnTo>
                    <a:pt x="161" y="5"/>
                  </a:lnTo>
                  <a:lnTo>
                    <a:pt x="146" y="6"/>
                  </a:lnTo>
                  <a:lnTo>
                    <a:pt x="128" y="8"/>
                  </a:lnTo>
                  <a:lnTo>
                    <a:pt x="107" y="9"/>
                  </a:lnTo>
                  <a:lnTo>
                    <a:pt x="83" y="10"/>
                  </a:lnTo>
                  <a:lnTo>
                    <a:pt x="56" y="11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79" name="Freeform 611"/>
            <p:cNvSpPr>
              <a:spLocks/>
            </p:cNvSpPr>
            <p:nvPr/>
          </p:nvSpPr>
          <p:spPr bwMode="auto">
            <a:xfrm>
              <a:off x="1003" y="3032"/>
              <a:ext cx="180" cy="11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79" y="1"/>
                </a:cxn>
                <a:cxn ang="0">
                  <a:pos x="171" y="4"/>
                </a:cxn>
                <a:cxn ang="0">
                  <a:pos x="161" y="5"/>
                </a:cxn>
                <a:cxn ang="0">
                  <a:pos x="146" y="6"/>
                </a:cxn>
                <a:cxn ang="0">
                  <a:pos x="128" y="8"/>
                </a:cxn>
                <a:cxn ang="0">
                  <a:pos x="107" y="9"/>
                </a:cxn>
                <a:cxn ang="0">
                  <a:pos x="83" y="10"/>
                </a:cxn>
                <a:cxn ang="0">
                  <a:pos x="56" y="11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8" y="11"/>
                </a:cxn>
                <a:cxn ang="0">
                  <a:pos x="55" y="11"/>
                </a:cxn>
                <a:cxn ang="0">
                  <a:pos x="79" y="10"/>
                </a:cxn>
                <a:cxn ang="0">
                  <a:pos x="103" y="9"/>
                </a:cxn>
                <a:cxn ang="0">
                  <a:pos x="123" y="8"/>
                </a:cxn>
                <a:cxn ang="0">
                  <a:pos x="141" y="6"/>
                </a:cxn>
                <a:cxn ang="0">
                  <a:pos x="155" y="5"/>
                </a:cxn>
                <a:cxn ang="0">
                  <a:pos x="165" y="2"/>
                </a:cxn>
                <a:cxn ang="0">
                  <a:pos x="171" y="1"/>
                </a:cxn>
                <a:cxn ang="0">
                  <a:pos x="174" y="0"/>
                </a:cxn>
                <a:cxn ang="0">
                  <a:pos x="180" y="0"/>
                </a:cxn>
              </a:cxnLst>
              <a:rect l="0" t="0" r="r" b="b"/>
              <a:pathLst>
                <a:path w="180" h="11">
                  <a:moveTo>
                    <a:pt x="180" y="0"/>
                  </a:moveTo>
                  <a:lnTo>
                    <a:pt x="179" y="1"/>
                  </a:lnTo>
                  <a:lnTo>
                    <a:pt x="171" y="4"/>
                  </a:lnTo>
                  <a:lnTo>
                    <a:pt x="161" y="5"/>
                  </a:lnTo>
                  <a:lnTo>
                    <a:pt x="146" y="6"/>
                  </a:lnTo>
                  <a:lnTo>
                    <a:pt x="128" y="8"/>
                  </a:lnTo>
                  <a:lnTo>
                    <a:pt x="107" y="9"/>
                  </a:lnTo>
                  <a:lnTo>
                    <a:pt x="83" y="10"/>
                  </a:lnTo>
                  <a:lnTo>
                    <a:pt x="56" y="11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8" y="11"/>
                  </a:lnTo>
                  <a:lnTo>
                    <a:pt x="55" y="11"/>
                  </a:lnTo>
                  <a:lnTo>
                    <a:pt x="79" y="10"/>
                  </a:lnTo>
                  <a:lnTo>
                    <a:pt x="103" y="9"/>
                  </a:lnTo>
                  <a:lnTo>
                    <a:pt x="123" y="8"/>
                  </a:lnTo>
                  <a:lnTo>
                    <a:pt x="141" y="6"/>
                  </a:lnTo>
                  <a:lnTo>
                    <a:pt x="155" y="5"/>
                  </a:lnTo>
                  <a:lnTo>
                    <a:pt x="165" y="2"/>
                  </a:lnTo>
                  <a:lnTo>
                    <a:pt x="171" y="1"/>
                  </a:lnTo>
                  <a:lnTo>
                    <a:pt x="174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80" name="Freeform 612"/>
            <p:cNvSpPr>
              <a:spLocks/>
            </p:cNvSpPr>
            <p:nvPr/>
          </p:nvSpPr>
          <p:spPr bwMode="auto">
            <a:xfrm>
              <a:off x="1003" y="3032"/>
              <a:ext cx="17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8" y="11"/>
                </a:cxn>
                <a:cxn ang="0">
                  <a:pos x="55" y="11"/>
                </a:cxn>
                <a:cxn ang="0">
                  <a:pos x="79" y="10"/>
                </a:cxn>
                <a:cxn ang="0">
                  <a:pos x="103" y="9"/>
                </a:cxn>
                <a:cxn ang="0">
                  <a:pos x="123" y="8"/>
                </a:cxn>
                <a:cxn ang="0">
                  <a:pos x="141" y="6"/>
                </a:cxn>
                <a:cxn ang="0">
                  <a:pos x="155" y="5"/>
                </a:cxn>
                <a:cxn ang="0">
                  <a:pos x="165" y="2"/>
                </a:cxn>
                <a:cxn ang="0">
                  <a:pos x="171" y="1"/>
                </a:cxn>
                <a:cxn ang="0">
                  <a:pos x="174" y="0"/>
                </a:cxn>
                <a:cxn ang="0">
                  <a:pos x="166" y="0"/>
                </a:cxn>
                <a:cxn ang="0">
                  <a:pos x="164" y="1"/>
                </a:cxn>
                <a:cxn ang="0">
                  <a:pos x="156" y="4"/>
                </a:cxn>
                <a:cxn ang="0">
                  <a:pos x="145" y="5"/>
                </a:cxn>
                <a:cxn ang="0">
                  <a:pos x="128" y="6"/>
                </a:cxn>
                <a:cxn ang="0">
                  <a:pos x="108" y="8"/>
                </a:cxn>
                <a:cxn ang="0">
                  <a:pos x="84" y="9"/>
                </a:cxn>
                <a:cxn ang="0">
                  <a:pos x="57" y="10"/>
                </a:cxn>
                <a:cxn ang="0">
                  <a:pos x="30" y="10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174" h="11">
                  <a:moveTo>
                    <a:pt x="0" y="11"/>
                  </a:moveTo>
                  <a:lnTo>
                    <a:pt x="28" y="11"/>
                  </a:lnTo>
                  <a:lnTo>
                    <a:pt x="55" y="11"/>
                  </a:lnTo>
                  <a:lnTo>
                    <a:pt x="79" y="10"/>
                  </a:lnTo>
                  <a:lnTo>
                    <a:pt x="103" y="9"/>
                  </a:lnTo>
                  <a:lnTo>
                    <a:pt x="123" y="8"/>
                  </a:lnTo>
                  <a:lnTo>
                    <a:pt x="141" y="6"/>
                  </a:lnTo>
                  <a:lnTo>
                    <a:pt x="155" y="5"/>
                  </a:lnTo>
                  <a:lnTo>
                    <a:pt x="165" y="2"/>
                  </a:lnTo>
                  <a:lnTo>
                    <a:pt x="171" y="1"/>
                  </a:lnTo>
                  <a:lnTo>
                    <a:pt x="174" y="0"/>
                  </a:lnTo>
                  <a:lnTo>
                    <a:pt x="166" y="0"/>
                  </a:lnTo>
                  <a:lnTo>
                    <a:pt x="164" y="1"/>
                  </a:lnTo>
                  <a:lnTo>
                    <a:pt x="156" y="4"/>
                  </a:lnTo>
                  <a:lnTo>
                    <a:pt x="145" y="5"/>
                  </a:lnTo>
                  <a:lnTo>
                    <a:pt x="128" y="6"/>
                  </a:lnTo>
                  <a:lnTo>
                    <a:pt x="108" y="8"/>
                  </a:lnTo>
                  <a:lnTo>
                    <a:pt x="84" y="9"/>
                  </a:lnTo>
                  <a:lnTo>
                    <a:pt x="57" y="10"/>
                  </a:lnTo>
                  <a:lnTo>
                    <a:pt x="30" y="1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2A2A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81" name="Freeform 613"/>
            <p:cNvSpPr>
              <a:spLocks/>
            </p:cNvSpPr>
            <p:nvPr/>
          </p:nvSpPr>
          <p:spPr bwMode="auto">
            <a:xfrm>
              <a:off x="1003" y="3032"/>
              <a:ext cx="166" cy="11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1"/>
                </a:cxn>
                <a:cxn ang="0">
                  <a:pos x="156" y="4"/>
                </a:cxn>
                <a:cxn ang="0">
                  <a:pos x="145" y="5"/>
                </a:cxn>
                <a:cxn ang="0">
                  <a:pos x="128" y="6"/>
                </a:cxn>
                <a:cxn ang="0">
                  <a:pos x="108" y="8"/>
                </a:cxn>
                <a:cxn ang="0">
                  <a:pos x="84" y="9"/>
                </a:cxn>
                <a:cxn ang="0">
                  <a:pos x="57" y="10"/>
                </a:cxn>
                <a:cxn ang="0">
                  <a:pos x="30" y="10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8" y="10"/>
                </a:cxn>
                <a:cxn ang="0">
                  <a:pos x="55" y="10"/>
                </a:cxn>
                <a:cxn ang="0">
                  <a:pos x="80" y="9"/>
                </a:cxn>
                <a:cxn ang="0">
                  <a:pos x="103" y="8"/>
                </a:cxn>
                <a:cxn ang="0">
                  <a:pos x="122" y="6"/>
                </a:cxn>
                <a:cxn ang="0">
                  <a:pos x="138" y="5"/>
                </a:cxn>
                <a:cxn ang="0">
                  <a:pos x="150" y="2"/>
                </a:cxn>
                <a:cxn ang="0">
                  <a:pos x="157" y="1"/>
                </a:cxn>
                <a:cxn ang="0">
                  <a:pos x="159" y="0"/>
                </a:cxn>
                <a:cxn ang="0">
                  <a:pos x="166" y="0"/>
                </a:cxn>
              </a:cxnLst>
              <a:rect l="0" t="0" r="r" b="b"/>
              <a:pathLst>
                <a:path w="166" h="11">
                  <a:moveTo>
                    <a:pt x="166" y="0"/>
                  </a:moveTo>
                  <a:lnTo>
                    <a:pt x="164" y="1"/>
                  </a:lnTo>
                  <a:lnTo>
                    <a:pt x="156" y="4"/>
                  </a:lnTo>
                  <a:lnTo>
                    <a:pt x="145" y="5"/>
                  </a:lnTo>
                  <a:lnTo>
                    <a:pt x="128" y="6"/>
                  </a:lnTo>
                  <a:lnTo>
                    <a:pt x="108" y="8"/>
                  </a:lnTo>
                  <a:lnTo>
                    <a:pt x="84" y="9"/>
                  </a:lnTo>
                  <a:lnTo>
                    <a:pt x="57" y="10"/>
                  </a:lnTo>
                  <a:lnTo>
                    <a:pt x="3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55" y="10"/>
                  </a:lnTo>
                  <a:lnTo>
                    <a:pt x="80" y="9"/>
                  </a:lnTo>
                  <a:lnTo>
                    <a:pt x="103" y="8"/>
                  </a:lnTo>
                  <a:lnTo>
                    <a:pt x="122" y="6"/>
                  </a:lnTo>
                  <a:lnTo>
                    <a:pt x="138" y="5"/>
                  </a:lnTo>
                  <a:lnTo>
                    <a:pt x="150" y="2"/>
                  </a:lnTo>
                  <a:lnTo>
                    <a:pt x="157" y="1"/>
                  </a:lnTo>
                  <a:lnTo>
                    <a:pt x="15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82" name="Freeform 614"/>
            <p:cNvSpPr>
              <a:spLocks/>
            </p:cNvSpPr>
            <p:nvPr/>
          </p:nvSpPr>
          <p:spPr bwMode="auto">
            <a:xfrm>
              <a:off x="1003" y="3032"/>
              <a:ext cx="159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8" y="10"/>
                </a:cxn>
                <a:cxn ang="0">
                  <a:pos x="55" y="10"/>
                </a:cxn>
                <a:cxn ang="0">
                  <a:pos x="80" y="9"/>
                </a:cxn>
                <a:cxn ang="0">
                  <a:pos x="103" y="8"/>
                </a:cxn>
                <a:cxn ang="0">
                  <a:pos x="122" y="6"/>
                </a:cxn>
                <a:cxn ang="0">
                  <a:pos x="138" y="5"/>
                </a:cxn>
                <a:cxn ang="0">
                  <a:pos x="150" y="2"/>
                </a:cxn>
                <a:cxn ang="0">
                  <a:pos x="157" y="1"/>
                </a:cxn>
                <a:cxn ang="0">
                  <a:pos x="159" y="0"/>
                </a:cxn>
                <a:cxn ang="0">
                  <a:pos x="151" y="0"/>
                </a:cxn>
                <a:cxn ang="0">
                  <a:pos x="149" y="1"/>
                </a:cxn>
                <a:cxn ang="0">
                  <a:pos x="142" y="2"/>
                </a:cxn>
                <a:cxn ang="0">
                  <a:pos x="131" y="5"/>
                </a:cxn>
                <a:cxn ang="0">
                  <a:pos x="116" y="6"/>
                </a:cxn>
                <a:cxn ang="0">
                  <a:pos x="98" y="8"/>
                </a:cxn>
                <a:cxn ang="0">
                  <a:pos x="76" y="9"/>
                </a:cxn>
                <a:cxn ang="0">
                  <a:pos x="52" y="9"/>
                </a:cxn>
                <a:cxn ang="0">
                  <a:pos x="27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59" h="10">
                  <a:moveTo>
                    <a:pt x="0" y="10"/>
                  </a:moveTo>
                  <a:lnTo>
                    <a:pt x="28" y="10"/>
                  </a:lnTo>
                  <a:lnTo>
                    <a:pt x="55" y="10"/>
                  </a:lnTo>
                  <a:lnTo>
                    <a:pt x="80" y="9"/>
                  </a:lnTo>
                  <a:lnTo>
                    <a:pt x="103" y="8"/>
                  </a:lnTo>
                  <a:lnTo>
                    <a:pt x="122" y="6"/>
                  </a:lnTo>
                  <a:lnTo>
                    <a:pt x="138" y="5"/>
                  </a:lnTo>
                  <a:lnTo>
                    <a:pt x="150" y="2"/>
                  </a:lnTo>
                  <a:lnTo>
                    <a:pt x="157" y="1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9" y="1"/>
                  </a:lnTo>
                  <a:lnTo>
                    <a:pt x="142" y="2"/>
                  </a:lnTo>
                  <a:lnTo>
                    <a:pt x="131" y="5"/>
                  </a:lnTo>
                  <a:lnTo>
                    <a:pt x="116" y="6"/>
                  </a:lnTo>
                  <a:lnTo>
                    <a:pt x="98" y="8"/>
                  </a:lnTo>
                  <a:lnTo>
                    <a:pt x="76" y="9"/>
                  </a:lnTo>
                  <a:lnTo>
                    <a:pt x="52" y="9"/>
                  </a:lnTo>
                  <a:lnTo>
                    <a:pt x="27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83" name="Freeform 615"/>
            <p:cNvSpPr>
              <a:spLocks/>
            </p:cNvSpPr>
            <p:nvPr/>
          </p:nvSpPr>
          <p:spPr bwMode="auto">
            <a:xfrm>
              <a:off x="1003" y="3032"/>
              <a:ext cx="151" cy="1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49" y="1"/>
                </a:cxn>
                <a:cxn ang="0">
                  <a:pos x="142" y="2"/>
                </a:cxn>
                <a:cxn ang="0">
                  <a:pos x="131" y="5"/>
                </a:cxn>
                <a:cxn ang="0">
                  <a:pos x="116" y="6"/>
                </a:cxn>
                <a:cxn ang="0">
                  <a:pos x="98" y="8"/>
                </a:cxn>
                <a:cxn ang="0">
                  <a:pos x="76" y="9"/>
                </a:cxn>
                <a:cxn ang="0">
                  <a:pos x="52" y="9"/>
                </a:cxn>
                <a:cxn ang="0">
                  <a:pos x="27" y="1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26" y="9"/>
                </a:cxn>
                <a:cxn ang="0">
                  <a:pos x="50" y="9"/>
                </a:cxn>
                <a:cxn ang="0">
                  <a:pos x="71" y="8"/>
                </a:cxn>
                <a:cxn ang="0">
                  <a:pos x="92" y="6"/>
                </a:cxn>
                <a:cxn ang="0">
                  <a:pos x="109" y="6"/>
                </a:cxn>
                <a:cxn ang="0">
                  <a:pos x="125" y="4"/>
                </a:cxn>
                <a:cxn ang="0">
                  <a:pos x="135" y="2"/>
                </a:cxn>
                <a:cxn ang="0">
                  <a:pos x="141" y="1"/>
                </a:cxn>
                <a:cxn ang="0">
                  <a:pos x="144" y="0"/>
                </a:cxn>
                <a:cxn ang="0">
                  <a:pos x="151" y="0"/>
                </a:cxn>
              </a:cxnLst>
              <a:rect l="0" t="0" r="r" b="b"/>
              <a:pathLst>
                <a:path w="151" h="10">
                  <a:moveTo>
                    <a:pt x="151" y="0"/>
                  </a:moveTo>
                  <a:lnTo>
                    <a:pt x="149" y="1"/>
                  </a:lnTo>
                  <a:lnTo>
                    <a:pt x="142" y="2"/>
                  </a:lnTo>
                  <a:lnTo>
                    <a:pt x="131" y="5"/>
                  </a:lnTo>
                  <a:lnTo>
                    <a:pt x="116" y="6"/>
                  </a:lnTo>
                  <a:lnTo>
                    <a:pt x="98" y="8"/>
                  </a:lnTo>
                  <a:lnTo>
                    <a:pt x="76" y="9"/>
                  </a:lnTo>
                  <a:lnTo>
                    <a:pt x="52" y="9"/>
                  </a:lnTo>
                  <a:lnTo>
                    <a:pt x="27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6" y="9"/>
                  </a:lnTo>
                  <a:lnTo>
                    <a:pt x="50" y="9"/>
                  </a:lnTo>
                  <a:lnTo>
                    <a:pt x="71" y="8"/>
                  </a:lnTo>
                  <a:lnTo>
                    <a:pt x="92" y="6"/>
                  </a:lnTo>
                  <a:lnTo>
                    <a:pt x="109" y="6"/>
                  </a:lnTo>
                  <a:lnTo>
                    <a:pt x="125" y="4"/>
                  </a:lnTo>
                  <a:lnTo>
                    <a:pt x="135" y="2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84" name="Freeform 616"/>
            <p:cNvSpPr>
              <a:spLocks/>
            </p:cNvSpPr>
            <p:nvPr/>
          </p:nvSpPr>
          <p:spPr bwMode="auto">
            <a:xfrm>
              <a:off x="1003" y="3032"/>
              <a:ext cx="144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6" y="9"/>
                </a:cxn>
                <a:cxn ang="0">
                  <a:pos x="50" y="9"/>
                </a:cxn>
                <a:cxn ang="0">
                  <a:pos x="71" y="8"/>
                </a:cxn>
                <a:cxn ang="0">
                  <a:pos x="92" y="6"/>
                </a:cxn>
                <a:cxn ang="0">
                  <a:pos x="109" y="6"/>
                </a:cxn>
                <a:cxn ang="0">
                  <a:pos x="125" y="4"/>
                </a:cxn>
                <a:cxn ang="0">
                  <a:pos x="135" y="2"/>
                </a:cxn>
                <a:cxn ang="0">
                  <a:pos x="141" y="1"/>
                </a:cxn>
                <a:cxn ang="0">
                  <a:pos x="144" y="0"/>
                </a:cxn>
                <a:cxn ang="0">
                  <a:pos x="133" y="0"/>
                </a:cxn>
                <a:cxn ang="0">
                  <a:pos x="132" y="1"/>
                </a:cxn>
                <a:cxn ang="0">
                  <a:pos x="126" y="2"/>
                </a:cxn>
                <a:cxn ang="0">
                  <a:pos x="116" y="4"/>
                </a:cxn>
                <a:cxn ang="0">
                  <a:pos x="103" y="5"/>
                </a:cxn>
                <a:cxn ang="0">
                  <a:pos x="87" y="6"/>
                </a:cxn>
                <a:cxn ang="0">
                  <a:pos x="68" y="8"/>
                </a:cxn>
                <a:cxn ang="0">
                  <a:pos x="46" y="8"/>
                </a:cxn>
                <a:cxn ang="0">
                  <a:pos x="24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44" h="9">
                  <a:moveTo>
                    <a:pt x="0" y="9"/>
                  </a:moveTo>
                  <a:lnTo>
                    <a:pt x="26" y="9"/>
                  </a:lnTo>
                  <a:lnTo>
                    <a:pt x="50" y="9"/>
                  </a:lnTo>
                  <a:lnTo>
                    <a:pt x="71" y="8"/>
                  </a:lnTo>
                  <a:lnTo>
                    <a:pt x="92" y="6"/>
                  </a:lnTo>
                  <a:lnTo>
                    <a:pt x="109" y="6"/>
                  </a:lnTo>
                  <a:lnTo>
                    <a:pt x="125" y="4"/>
                  </a:lnTo>
                  <a:lnTo>
                    <a:pt x="135" y="2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33" y="0"/>
                  </a:lnTo>
                  <a:lnTo>
                    <a:pt x="132" y="1"/>
                  </a:lnTo>
                  <a:lnTo>
                    <a:pt x="126" y="2"/>
                  </a:lnTo>
                  <a:lnTo>
                    <a:pt x="116" y="4"/>
                  </a:lnTo>
                  <a:lnTo>
                    <a:pt x="103" y="5"/>
                  </a:lnTo>
                  <a:lnTo>
                    <a:pt x="87" y="6"/>
                  </a:lnTo>
                  <a:lnTo>
                    <a:pt x="68" y="8"/>
                  </a:lnTo>
                  <a:lnTo>
                    <a:pt x="46" y="8"/>
                  </a:lnTo>
                  <a:lnTo>
                    <a:pt x="24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85" name="Freeform 617"/>
            <p:cNvSpPr>
              <a:spLocks/>
            </p:cNvSpPr>
            <p:nvPr/>
          </p:nvSpPr>
          <p:spPr bwMode="auto">
            <a:xfrm>
              <a:off x="1003" y="3032"/>
              <a:ext cx="133" cy="9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2" y="1"/>
                </a:cxn>
                <a:cxn ang="0">
                  <a:pos x="126" y="2"/>
                </a:cxn>
                <a:cxn ang="0">
                  <a:pos x="116" y="4"/>
                </a:cxn>
                <a:cxn ang="0">
                  <a:pos x="103" y="5"/>
                </a:cxn>
                <a:cxn ang="0">
                  <a:pos x="87" y="6"/>
                </a:cxn>
                <a:cxn ang="0">
                  <a:pos x="68" y="8"/>
                </a:cxn>
                <a:cxn ang="0">
                  <a:pos x="46" y="8"/>
                </a:cxn>
                <a:cxn ang="0">
                  <a:pos x="24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24" y="8"/>
                </a:cxn>
                <a:cxn ang="0">
                  <a:pos x="49" y="8"/>
                </a:cxn>
                <a:cxn ang="0">
                  <a:pos x="70" y="6"/>
                </a:cxn>
                <a:cxn ang="0">
                  <a:pos x="88" y="5"/>
                </a:cxn>
                <a:cxn ang="0">
                  <a:pos x="104" y="4"/>
                </a:cxn>
                <a:cxn ang="0">
                  <a:pos x="116" y="2"/>
                </a:cxn>
                <a:cxn ang="0">
                  <a:pos x="122" y="1"/>
                </a:cxn>
                <a:cxn ang="0">
                  <a:pos x="125" y="0"/>
                </a:cxn>
                <a:cxn ang="0">
                  <a:pos x="133" y="0"/>
                </a:cxn>
              </a:cxnLst>
              <a:rect l="0" t="0" r="r" b="b"/>
              <a:pathLst>
                <a:path w="133" h="9">
                  <a:moveTo>
                    <a:pt x="133" y="0"/>
                  </a:moveTo>
                  <a:lnTo>
                    <a:pt x="132" y="1"/>
                  </a:lnTo>
                  <a:lnTo>
                    <a:pt x="126" y="2"/>
                  </a:lnTo>
                  <a:lnTo>
                    <a:pt x="116" y="4"/>
                  </a:lnTo>
                  <a:lnTo>
                    <a:pt x="103" y="5"/>
                  </a:lnTo>
                  <a:lnTo>
                    <a:pt x="87" y="6"/>
                  </a:lnTo>
                  <a:lnTo>
                    <a:pt x="68" y="8"/>
                  </a:lnTo>
                  <a:lnTo>
                    <a:pt x="46" y="8"/>
                  </a:lnTo>
                  <a:lnTo>
                    <a:pt x="24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24" y="8"/>
                  </a:lnTo>
                  <a:lnTo>
                    <a:pt x="49" y="8"/>
                  </a:lnTo>
                  <a:lnTo>
                    <a:pt x="70" y="6"/>
                  </a:lnTo>
                  <a:lnTo>
                    <a:pt x="88" y="5"/>
                  </a:lnTo>
                  <a:lnTo>
                    <a:pt x="104" y="4"/>
                  </a:lnTo>
                  <a:lnTo>
                    <a:pt x="116" y="2"/>
                  </a:lnTo>
                  <a:lnTo>
                    <a:pt x="122" y="1"/>
                  </a:lnTo>
                  <a:lnTo>
                    <a:pt x="125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86" name="Freeform 618"/>
            <p:cNvSpPr>
              <a:spLocks/>
            </p:cNvSpPr>
            <p:nvPr/>
          </p:nvSpPr>
          <p:spPr bwMode="auto">
            <a:xfrm>
              <a:off x="1003" y="3032"/>
              <a:ext cx="125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8"/>
                </a:cxn>
                <a:cxn ang="0">
                  <a:pos x="49" y="8"/>
                </a:cxn>
                <a:cxn ang="0">
                  <a:pos x="70" y="6"/>
                </a:cxn>
                <a:cxn ang="0">
                  <a:pos x="88" y="5"/>
                </a:cxn>
                <a:cxn ang="0">
                  <a:pos x="104" y="4"/>
                </a:cxn>
                <a:cxn ang="0">
                  <a:pos x="116" y="2"/>
                </a:cxn>
                <a:cxn ang="0">
                  <a:pos x="122" y="1"/>
                </a:cxn>
                <a:cxn ang="0">
                  <a:pos x="125" y="0"/>
                </a:cxn>
                <a:cxn ang="0">
                  <a:pos x="114" y="0"/>
                </a:cxn>
                <a:cxn ang="0">
                  <a:pos x="112" y="1"/>
                </a:cxn>
                <a:cxn ang="0">
                  <a:pos x="106" y="2"/>
                </a:cxn>
                <a:cxn ang="0">
                  <a:pos x="95" y="4"/>
                </a:cxn>
                <a:cxn ang="0">
                  <a:pos x="81" y="5"/>
                </a:cxn>
                <a:cxn ang="0">
                  <a:pos x="64" y="6"/>
                </a:cxn>
                <a:cxn ang="0">
                  <a:pos x="45" y="6"/>
                </a:cxn>
                <a:cxn ang="0">
                  <a:pos x="23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5" h="8">
                  <a:moveTo>
                    <a:pt x="0" y="8"/>
                  </a:moveTo>
                  <a:lnTo>
                    <a:pt x="24" y="8"/>
                  </a:lnTo>
                  <a:lnTo>
                    <a:pt x="49" y="8"/>
                  </a:lnTo>
                  <a:lnTo>
                    <a:pt x="70" y="6"/>
                  </a:lnTo>
                  <a:lnTo>
                    <a:pt x="88" y="5"/>
                  </a:lnTo>
                  <a:lnTo>
                    <a:pt x="104" y="4"/>
                  </a:lnTo>
                  <a:lnTo>
                    <a:pt x="116" y="2"/>
                  </a:lnTo>
                  <a:lnTo>
                    <a:pt x="122" y="1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106" y="2"/>
                  </a:lnTo>
                  <a:lnTo>
                    <a:pt x="95" y="4"/>
                  </a:lnTo>
                  <a:lnTo>
                    <a:pt x="81" y="5"/>
                  </a:lnTo>
                  <a:lnTo>
                    <a:pt x="64" y="6"/>
                  </a:lnTo>
                  <a:lnTo>
                    <a:pt x="45" y="6"/>
                  </a:lnTo>
                  <a:lnTo>
                    <a:pt x="2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87" name="Freeform 619"/>
            <p:cNvSpPr>
              <a:spLocks/>
            </p:cNvSpPr>
            <p:nvPr/>
          </p:nvSpPr>
          <p:spPr bwMode="auto">
            <a:xfrm>
              <a:off x="1003" y="3032"/>
              <a:ext cx="114" cy="8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2" y="1"/>
                </a:cxn>
                <a:cxn ang="0">
                  <a:pos x="106" y="2"/>
                </a:cxn>
                <a:cxn ang="0">
                  <a:pos x="95" y="4"/>
                </a:cxn>
                <a:cxn ang="0">
                  <a:pos x="81" y="5"/>
                </a:cxn>
                <a:cxn ang="0">
                  <a:pos x="64" y="6"/>
                </a:cxn>
                <a:cxn ang="0">
                  <a:pos x="45" y="6"/>
                </a:cxn>
                <a:cxn ang="0">
                  <a:pos x="23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1" y="6"/>
                </a:cxn>
                <a:cxn ang="0">
                  <a:pos x="40" y="6"/>
                </a:cxn>
                <a:cxn ang="0">
                  <a:pos x="57" y="5"/>
                </a:cxn>
                <a:cxn ang="0">
                  <a:pos x="74" y="4"/>
                </a:cxn>
                <a:cxn ang="0">
                  <a:pos x="87" y="4"/>
                </a:cxn>
                <a:cxn ang="0">
                  <a:pos x="95" y="2"/>
                </a:cxn>
                <a:cxn ang="0">
                  <a:pos x="102" y="1"/>
                </a:cxn>
                <a:cxn ang="0">
                  <a:pos x="103" y="0"/>
                </a:cxn>
                <a:cxn ang="0">
                  <a:pos x="114" y="0"/>
                </a:cxn>
              </a:cxnLst>
              <a:rect l="0" t="0" r="r" b="b"/>
              <a:pathLst>
                <a:path w="114" h="8">
                  <a:moveTo>
                    <a:pt x="114" y="0"/>
                  </a:moveTo>
                  <a:lnTo>
                    <a:pt x="112" y="1"/>
                  </a:lnTo>
                  <a:lnTo>
                    <a:pt x="106" y="2"/>
                  </a:lnTo>
                  <a:lnTo>
                    <a:pt x="95" y="4"/>
                  </a:lnTo>
                  <a:lnTo>
                    <a:pt x="81" y="5"/>
                  </a:lnTo>
                  <a:lnTo>
                    <a:pt x="64" y="6"/>
                  </a:lnTo>
                  <a:lnTo>
                    <a:pt x="45" y="6"/>
                  </a:lnTo>
                  <a:lnTo>
                    <a:pt x="23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1" y="6"/>
                  </a:lnTo>
                  <a:lnTo>
                    <a:pt x="40" y="6"/>
                  </a:lnTo>
                  <a:lnTo>
                    <a:pt x="57" y="5"/>
                  </a:lnTo>
                  <a:lnTo>
                    <a:pt x="74" y="4"/>
                  </a:lnTo>
                  <a:lnTo>
                    <a:pt x="87" y="4"/>
                  </a:lnTo>
                  <a:lnTo>
                    <a:pt x="95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88" name="Freeform 620"/>
            <p:cNvSpPr>
              <a:spLocks/>
            </p:cNvSpPr>
            <p:nvPr/>
          </p:nvSpPr>
          <p:spPr bwMode="auto">
            <a:xfrm>
              <a:off x="1003" y="3032"/>
              <a:ext cx="103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1" y="6"/>
                </a:cxn>
                <a:cxn ang="0">
                  <a:pos x="40" y="6"/>
                </a:cxn>
                <a:cxn ang="0">
                  <a:pos x="57" y="5"/>
                </a:cxn>
                <a:cxn ang="0">
                  <a:pos x="74" y="4"/>
                </a:cxn>
                <a:cxn ang="0">
                  <a:pos x="87" y="4"/>
                </a:cxn>
                <a:cxn ang="0">
                  <a:pos x="95" y="2"/>
                </a:cxn>
                <a:cxn ang="0">
                  <a:pos x="102" y="1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90" y="1"/>
                </a:cxn>
                <a:cxn ang="0">
                  <a:pos x="83" y="2"/>
                </a:cxn>
                <a:cxn ang="0">
                  <a:pos x="73" y="4"/>
                </a:cxn>
                <a:cxn ang="0">
                  <a:pos x="57" y="4"/>
                </a:cxn>
                <a:cxn ang="0">
                  <a:pos x="41" y="5"/>
                </a:cxn>
                <a:cxn ang="0">
                  <a:pos x="21" y="5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3" h="6">
                  <a:moveTo>
                    <a:pt x="0" y="6"/>
                  </a:moveTo>
                  <a:lnTo>
                    <a:pt x="21" y="6"/>
                  </a:lnTo>
                  <a:lnTo>
                    <a:pt x="40" y="6"/>
                  </a:lnTo>
                  <a:lnTo>
                    <a:pt x="57" y="5"/>
                  </a:lnTo>
                  <a:lnTo>
                    <a:pt x="74" y="4"/>
                  </a:lnTo>
                  <a:lnTo>
                    <a:pt x="87" y="4"/>
                  </a:lnTo>
                  <a:lnTo>
                    <a:pt x="95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90" y="1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57" y="4"/>
                  </a:lnTo>
                  <a:lnTo>
                    <a:pt x="41" y="5"/>
                  </a:lnTo>
                  <a:lnTo>
                    <a:pt x="21" y="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89" name="Freeform 621"/>
            <p:cNvSpPr>
              <a:spLocks/>
            </p:cNvSpPr>
            <p:nvPr/>
          </p:nvSpPr>
          <p:spPr bwMode="auto">
            <a:xfrm>
              <a:off x="1003" y="3032"/>
              <a:ext cx="92" cy="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0" y="1"/>
                </a:cxn>
                <a:cxn ang="0">
                  <a:pos x="83" y="2"/>
                </a:cxn>
                <a:cxn ang="0">
                  <a:pos x="73" y="4"/>
                </a:cxn>
                <a:cxn ang="0">
                  <a:pos x="57" y="4"/>
                </a:cxn>
                <a:cxn ang="0">
                  <a:pos x="41" y="5"/>
                </a:cxn>
                <a:cxn ang="0">
                  <a:pos x="2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8" y="5"/>
                </a:cxn>
                <a:cxn ang="0">
                  <a:pos x="35" y="4"/>
                </a:cxn>
                <a:cxn ang="0">
                  <a:pos x="50" y="4"/>
                </a:cxn>
                <a:cxn ang="0">
                  <a:pos x="62" y="2"/>
                </a:cxn>
                <a:cxn ang="0">
                  <a:pos x="71" y="1"/>
                </a:cxn>
                <a:cxn ang="0">
                  <a:pos x="78" y="0"/>
                </a:cxn>
                <a:cxn ang="0">
                  <a:pos x="80" y="0"/>
                </a:cxn>
                <a:cxn ang="0">
                  <a:pos x="92" y="0"/>
                </a:cxn>
              </a:cxnLst>
              <a:rect l="0" t="0" r="r" b="b"/>
              <a:pathLst>
                <a:path w="92" h="6">
                  <a:moveTo>
                    <a:pt x="92" y="0"/>
                  </a:moveTo>
                  <a:lnTo>
                    <a:pt x="90" y="1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57" y="4"/>
                  </a:lnTo>
                  <a:lnTo>
                    <a:pt x="41" y="5"/>
                  </a:lnTo>
                  <a:lnTo>
                    <a:pt x="2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8" y="5"/>
                  </a:lnTo>
                  <a:lnTo>
                    <a:pt x="35" y="4"/>
                  </a:lnTo>
                  <a:lnTo>
                    <a:pt x="50" y="4"/>
                  </a:lnTo>
                  <a:lnTo>
                    <a:pt x="62" y="2"/>
                  </a:lnTo>
                  <a:lnTo>
                    <a:pt x="71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B7B7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90" name="Freeform 622"/>
            <p:cNvSpPr>
              <a:spLocks/>
            </p:cNvSpPr>
            <p:nvPr/>
          </p:nvSpPr>
          <p:spPr bwMode="auto">
            <a:xfrm>
              <a:off x="1003" y="3032"/>
              <a:ext cx="80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8" y="5"/>
                </a:cxn>
                <a:cxn ang="0">
                  <a:pos x="35" y="4"/>
                </a:cxn>
                <a:cxn ang="0">
                  <a:pos x="50" y="4"/>
                </a:cxn>
                <a:cxn ang="0">
                  <a:pos x="62" y="2"/>
                </a:cxn>
                <a:cxn ang="0">
                  <a:pos x="71" y="1"/>
                </a:cxn>
                <a:cxn ang="0">
                  <a:pos x="78" y="0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4" y="0"/>
                </a:cxn>
                <a:cxn ang="0">
                  <a:pos x="57" y="1"/>
                </a:cxn>
                <a:cxn ang="0">
                  <a:pos x="47" y="2"/>
                </a:cxn>
                <a:cxn ang="0">
                  <a:pos x="33" y="4"/>
                </a:cxn>
                <a:cxn ang="0">
                  <a:pos x="18" y="4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80" h="5">
                  <a:moveTo>
                    <a:pt x="0" y="5"/>
                  </a:moveTo>
                  <a:lnTo>
                    <a:pt x="18" y="5"/>
                  </a:lnTo>
                  <a:lnTo>
                    <a:pt x="35" y="4"/>
                  </a:lnTo>
                  <a:lnTo>
                    <a:pt x="50" y="4"/>
                  </a:lnTo>
                  <a:lnTo>
                    <a:pt x="62" y="2"/>
                  </a:lnTo>
                  <a:lnTo>
                    <a:pt x="71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7" y="1"/>
                  </a:lnTo>
                  <a:lnTo>
                    <a:pt x="47" y="2"/>
                  </a:lnTo>
                  <a:lnTo>
                    <a:pt x="33" y="4"/>
                  </a:lnTo>
                  <a:lnTo>
                    <a:pt x="18" y="4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91" name="Freeform 623"/>
            <p:cNvSpPr>
              <a:spLocks/>
            </p:cNvSpPr>
            <p:nvPr/>
          </p:nvSpPr>
          <p:spPr bwMode="auto">
            <a:xfrm>
              <a:off x="1003" y="3032"/>
              <a:ext cx="66" cy="4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4" y="0"/>
                </a:cxn>
                <a:cxn ang="0">
                  <a:pos x="57" y="1"/>
                </a:cxn>
                <a:cxn ang="0">
                  <a:pos x="47" y="2"/>
                </a:cxn>
                <a:cxn ang="0">
                  <a:pos x="33" y="4"/>
                </a:cxn>
                <a:cxn ang="0">
                  <a:pos x="18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7" y="2"/>
                </a:cxn>
                <a:cxn ang="0">
                  <a:pos x="31" y="2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66" y="0"/>
                </a:cxn>
              </a:cxnLst>
              <a:rect l="0" t="0" r="r" b="b"/>
              <a:pathLst>
                <a:path w="66" h="4">
                  <a:moveTo>
                    <a:pt x="66" y="0"/>
                  </a:moveTo>
                  <a:lnTo>
                    <a:pt x="64" y="0"/>
                  </a:lnTo>
                  <a:lnTo>
                    <a:pt x="57" y="1"/>
                  </a:lnTo>
                  <a:lnTo>
                    <a:pt x="47" y="2"/>
                  </a:lnTo>
                  <a:lnTo>
                    <a:pt x="33" y="4"/>
                  </a:lnTo>
                  <a:lnTo>
                    <a:pt x="18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7" y="2"/>
                  </a:lnTo>
                  <a:lnTo>
                    <a:pt x="31" y="2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3737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92" name="Freeform 624"/>
            <p:cNvSpPr>
              <a:spLocks/>
            </p:cNvSpPr>
            <p:nvPr/>
          </p:nvSpPr>
          <p:spPr bwMode="auto">
            <a:xfrm>
              <a:off x="1003" y="3032"/>
              <a:ext cx="5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" y="2"/>
                </a:cxn>
                <a:cxn ang="0">
                  <a:pos x="31" y="2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22" y="1"/>
                </a:cxn>
                <a:cxn ang="0">
                  <a:pos x="12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2" h="2">
                  <a:moveTo>
                    <a:pt x="0" y="2"/>
                  </a:moveTo>
                  <a:lnTo>
                    <a:pt x="17" y="2"/>
                  </a:lnTo>
                  <a:lnTo>
                    <a:pt x="31" y="2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2" y="1"/>
                  </a:lnTo>
                  <a:lnTo>
                    <a:pt x="12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93" name="Freeform 625"/>
            <p:cNvSpPr>
              <a:spLocks/>
            </p:cNvSpPr>
            <p:nvPr/>
          </p:nvSpPr>
          <p:spPr bwMode="auto">
            <a:xfrm>
              <a:off x="1003" y="3032"/>
              <a:ext cx="36" cy="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22" y="1"/>
                </a:cxn>
                <a:cxn ang="0">
                  <a:pos x="1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36" y="0"/>
                </a:cxn>
              </a:cxnLst>
              <a:rect l="0" t="0" r="r" b="b"/>
              <a:pathLst>
                <a:path w="36" h="1">
                  <a:moveTo>
                    <a:pt x="36" y="0"/>
                  </a:moveTo>
                  <a:lnTo>
                    <a:pt x="35" y="0"/>
                  </a:lnTo>
                  <a:lnTo>
                    <a:pt x="30" y="1"/>
                  </a:lnTo>
                  <a:lnTo>
                    <a:pt x="22" y="1"/>
                  </a:lnTo>
                  <a:lnTo>
                    <a:pt x="1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A6A6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94" name="Freeform 626"/>
            <p:cNvSpPr>
              <a:spLocks/>
            </p:cNvSpPr>
            <p:nvPr/>
          </p:nvSpPr>
          <p:spPr bwMode="auto">
            <a:xfrm>
              <a:off x="1003" y="3032"/>
              <a:ext cx="19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9" h="1">
                  <a:moveTo>
                    <a:pt x="0" y="1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95" name="Freeform 627"/>
            <p:cNvSpPr>
              <a:spLocks/>
            </p:cNvSpPr>
            <p:nvPr/>
          </p:nvSpPr>
          <p:spPr bwMode="auto">
            <a:xfrm>
              <a:off x="1003" y="3032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96" name="Freeform 628"/>
            <p:cNvSpPr>
              <a:spLocks/>
            </p:cNvSpPr>
            <p:nvPr/>
          </p:nvSpPr>
          <p:spPr bwMode="auto">
            <a:xfrm>
              <a:off x="1277" y="3002"/>
              <a:ext cx="48" cy="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48" y="130"/>
                </a:cxn>
                <a:cxn ang="0">
                  <a:pos x="0" y="178"/>
                </a:cxn>
                <a:cxn ang="0">
                  <a:pos x="0" y="48"/>
                </a:cxn>
              </a:cxnLst>
              <a:rect l="0" t="0" r="r" b="b"/>
              <a:pathLst>
                <a:path w="48" h="178">
                  <a:moveTo>
                    <a:pt x="0" y="48"/>
                  </a:moveTo>
                  <a:lnTo>
                    <a:pt x="48" y="0"/>
                  </a:lnTo>
                  <a:lnTo>
                    <a:pt x="48" y="130"/>
                  </a:lnTo>
                  <a:lnTo>
                    <a:pt x="0" y="17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97" name="Rectangle 629"/>
            <p:cNvSpPr>
              <a:spLocks noChangeArrowheads="1"/>
            </p:cNvSpPr>
            <p:nvPr/>
          </p:nvSpPr>
          <p:spPr bwMode="auto">
            <a:xfrm>
              <a:off x="897" y="3050"/>
              <a:ext cx="380" cy="104"/>
            </a:xfrm>
            <a:prstGeom prst="rect">
              <a:avLst/>
            </a:prstGeom>
            <a:solidFill>
              <a:srgbClr val="C0C0C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98" name="Freeform 630"/>
            <p:cNvSpPr>
              <a:spLocks/>
            </p:cNvSpPr>
            <p:nvPr/>
          </p:nvSpPr>
          <p:spPr bwMode="auto">
            <a:xfrm>
              <a:off x="1016" y="3050"/>
              <a:ext cx="5" cy="10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25"/>
                </a:cxn>
                <a:cxn ang="0">
                  <a:pos x="0" y="52"/>
                </a:cxn>
                <a:cxn ang="0">
                  <a:pos x="1" y="77"/>
                </a:cxn>
                <a:cxn ang="0">
                  <a:pos x="5" y="104"/>
                </a:cxn>
              </a:cxnLst>
              <a:rect l="0" t="0" r="r" b="b"/>
              <a:pathLst>
                <a:path w="5" h="104">
                  <a:moveTo>
                    <a:pt x="5" y="0"/>
                  </a:moveTo>
                  <a:lnTo>
                    <a:pt x="1" y="25"/>
                  </a:lnTo>
                  <a:lnTo>
                    <a:pt x="0" y="52"/>
                  </a:lnTo>
                  <a:lnTo>
                    <a:pt x="1" y="77"/>
                  </a:lnTo>
                  <a:lnTo>
                    <a:pt x="5" y="104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99" name="Rectangle 631"/>
            <p:cNvSpPr>
              <a:spLocks noChangeArrowheads="1"/>
            </p:cNvSpPr>
            <p:nvPr/>
          </p:nvSpPr>
          <p:spPr bwMode="auto">
            <a:xfrm>
              <a:off x="897" y="3154"/>
              <a:ext cx="380" cy="26"/>
            </a:xfrm>
            <a:prstGeom prst="rect">
              <a:avLst/>
            </a:prstGeom>
            <a:solidFill>
              <a:srgbClr val="9A9A9A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00" name="Rectangle 632"/>
            <p:cNvSpPr>
              <a:spLocks noChangeArrowheads="1"/>
            </p:cNvSpPr>
            <p:nvPr/>
          </p:nvSpPr>
          <p:spPr bwMode="auto">
            <a:xfrm>
              <a:off x="1190" y="3081"/>
              <a:ext cx="15" cy="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01" name="Freeform 633"/>
            <p:cNvSpPr>
              <a:spLocks noEditPoints="1"/>
            </p:cNvSpPr>
            <p:nvPr/>
          </p:nvSpPr>
          <p:spPr bwMode="auto">
            <a:xfrm>
              <a:off x="1034" y="3073"/>
              <a:ext cx="6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6" y="6"/>
                </a:cxn>
                <a:cxn ang="0">
                  <a:pos x="35" y="6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44" y="6"/>
                </a:cxn>
                <a:cxn ang="0">
                  <a:pos x="62" y="6"/>
                </a:cxn>
                <a:cxn ang="0">
                  <a:pos x="62" y="0"/>
                </a:cxn>
                <a:cxn ang="0">
                  <a:pos x="44" y="0"/>
                </a:cxn>
                <a:cxn ang="0">
                  <a:pos x="44" y="6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6"/>
                  </a:lnTo>
                  <a:close/>
                  <a:moveTo>
                    <a:pt x="26" y="6"/>
                  </a:moveTo>
                  <a:lnTo>
                    <a:pt x="35" y="6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6" y="6"/>
                  </a:lnTo>
                  <a:close/>
                  <a:moveTo>
                    <a:pt x="44" y="6"/>
                  </a:moveTo>
                  <a:lnTo>
                    <a:pt x="62" y="6"/>
                  </a:lnTo>
                  <a:lnTo>
                    <a:pt x="62" y="0"/>
                  </a:lnTo>
                  <a:lnTo>
                    <a:pt x="44" y="0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02" name="Freeform 634"/>
            <p:cNvSpPr>
              <a:spLocks noEditPoints="1"/>
            </p:cNvSpPr>
            <p:nvPr/>
          </p:nvSpPr>
          <p:spPr bwMode="auto">
            <a:xfrm>
              <a:off x="908" y="3060"/>
              <a:ext cx="275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7" y="4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244" y="29"/>
                </a:cxn>
                <a:cxn ang="0">
                  <a:pos x="275" y="29"/>
                </a:cxn>
                <a:cxn ang="0">
                  <a:pos x="275" y="9"/>
                </a:cxn>
                <a:cxn ang="0">
                  <a:pos x="244" y="9"/>
                </a:cxn>
                <a:cxn ang="0">
                  <a:pos x="244" y="29"/>
                </a:cxn>
              </a:cxnLst>
              <a:rect l="0" t="0" r="r" b="b"/>
              <a:pathLst>
                <a:path w="275" h="40">
                  <a:moveTo>
                    <a:pt x="0" y="40"/>
                  </a:moveTo>
                  <a:lnTo>
                    <a:pt x="37" y="4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0"/>
                  </a:lnTo>
                  <a:close/>
                  <a:moveTo>
                    <a:pt x="244" y="29"/>
                  </a:moveTo>
                  <a:lnTo>
                    <a:pt x="275" y="29"/>
                  </a:lnTo>
                  <a:lnTo>
                    <a:pt x="275" y="9"/>
                  </a:lnTo>
                  <a:lnTo>
                    <a:pt x="244" y="9"/>
                  </a:lnTo>
                  <a:lnTo>
                    <a:pt x="244" y="29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03" name="Freeform 635"/>
            <p:cNvSpPr>
              <a:spLocks noEditPoints="1"/>
            </p:cNvSpPr>
            <p:nvPr/>
          </p:nvSpPr>
          <p:spPr bwMode="auto">
            <a:xfrm>
              <a:off x="900" y="3055"/>
              <a:ext cx="374" cy="118"/>
            </a:xfrm>
            <a:custGeom>
              <a:avLst/>
              <a:gdLst/>
              <a:ahLst/>
              <a:cxnLst>
                <a:cxn ang="0">
                  <a:pos x="129" y="94"/>
                </a:cxn>
                <a:cxn ang="0">
                  <a:pos x="372" y="94"/>
                </a:cxn>
                <a:cxn ang="0">
                  <a:pos x="372" y="0"/>
                </a:cxn>
                <a:cxn ang="0">
                  <a:pos x="129" y="0"/>
                </a:cxn>
                <a:cxn ang="0">
                  <a:pos x="125" y="23"/>
                </a:cxn>
                <a:cxn ang="0">
                  <a:pos x="124" y="47"/>
                </a:cxn>
                <a:cxn ang="0">
                  <a:pos x="125" y="69"/>
                </a:cxn>
                <a:cxn ang="0">
                  <a:pos x="129" y="94"/>
                </a:cxn>
                <a:cxn ang="0">
                  <a:pos x="220" y="82"/>
                </a:cxn>
                <a:cxn ang="0">
                  <a:pos x="359" y="82"/>
                </a:cxn>
                <a:cxn ang="0">
                  <a:pos x="359" y="11"/>
                </a:cxn>
                <a:cxn ang="0">
                  <a:pos x="220" y="11"/>
                </a:cxn>
                <a:cxn ang="0">
                  <a:pos x="220" y="82"/>
                </a:cxn>
                <a:cxn ang="0">
                  <a:pos x="339" y="118"/>
                </a:cxn>
                <a:cxn ang="0">
                  <a:pos x="368" y="118"/>
                </a:cxn>
                <a:cxn ang="0">
                  <a:pos x="372" y="116"/>
                </a:cxn>
                <a:cxn ang="0">
                  <a:pos x="374" y="111"/>
                </a:cxn>
                <a:cxn ang="0">
                  <a:pos x="372" y="108"/>
                </a:cxn>
                <a:cxn ang="0">
                  <a:pos x="368" y="106"/>
                </a:cxn>
                <a:cxn ang="0">
                  <a:pos x="339" y="106"/>
                </a:cxn>
                <a:cxn ang="0">
                  <a:pos x="339" y="118"/>
                </a:cxn>
                <a:cxn ang="0">
                  <a:pos x="35" y="118"/>
                </a:cxn>
                <a:cxn ang="0">
                  <a:pos x="6" y="118"/>
                </a:cxn>
                <a:cxn ang="0">
                  <a:pos x="2" y="116"/>
                </a:cxn>
                <a:cxn ang="0">
                  <a:pos x="0" y="111"/>
                </a:cxn>
                <a:cxn ang="0">
                  <a:pos x="2" y="108"/>
                </a:cxn>
                <a:cxn ang="0">
                  <a:pos x="6" y="106"/>
                </a:cxn>
                <a:cxn ang="0">
                  <a:pos x="35" y="106"/>
                </a:cxn>
                <a:cxn ang="0">
                  <a:pos x="35" y="118"/>
                </a:cxn>
                <a:cxn ang="0">
                  <a:pos x="134" y="24"/>
                </a:cxn>
                <a:cxn ang="0">
                  <a:pos x="196" y="24"/>
                </a:cxn>
                <a:cxn ang="0">
                  <a:pos x="196" y="18"/>
                </a:cxn>
                <a:cxn ang="0">
                  <a:pos x="134" y="18"/>
                </a:cxn>
                <a:cxn ang="0">
                  <a:pos x="134" y="24"/>
                </a:cxn>
              </a:cxnLst>
              <a:rect l="0" t="0" r="r" b="b"/>
              <a:pathLst>
                <a:path w="374" h="118">
                  <a:moveTo>
                    <a:pt x="129" y="94"/>
                  </a:moveTo>
                  <a:lnTo>
                    <a:pt x="372" y="94"/>
                  </a:lnTo>
                  <a:lnTo>
                    <a:pt x="372" y="0"/>
                  </a:lnTo>
                  <a:lnTo>
                    <a:pt x="129" y="0"/>
                  </a:lnTo>
                  <a:lnTo>
                    <a:pt x="125" y="23"/>
                  </a:lnTo>
                  <a:lnTo>
                    <a:pt x="124" y="47"/>
                  </a:lnTo>
                  <a:lnTo>
                    <a:pt x="125" y="69"/>
                  </a:lnTo>
                  <a:lnTo>
                    <a:pt x="129" y="94"/>
                  </a:lnTo>
                  <a:close/>
                  <a:moveTo>
                    <a:pt x="220" y="82"/>
                  </a:moveTo>
                  <a:lnTo>
                    <a:pt x="359" y="82"/>
                  </a:lnTo>
                  <a:lnTo>
                    <a:pt x="359" y="11"/>
                  </a:lnTo>
                  <a:lnTo>
                    <a:pt x="220" y="11"/>
                  </a:lnTo>
                  <a:lnTo>
                    <a:pt x="220" y="82"/>
                  </a:lnTo>
                  <a:close/>
                  <a:moveTo>
                    <a:pt x="339" y="118"/>
                  </a:moveTo>
                  <a:lnTo>
                    <a:pt x="368" y="118"/>
                  </a:lnTo>
                  <a:lnTo>
                    <a:pt x="372" y="116"/>
                  </a:lnTo>
                  <a:lnTo>
                    <a:pt x="374" y="111"/>
                  </a:lnTo>
                  <a:lnTo>
                    <a:pt x="372" y="108"/>
                  </a:lnTo>
                  <a:lnTo>
                    <a:pt x="368" y="106"/>
                  </a:lnTo>
                  <a:lnTo>
                    <a:pt x="339" y="106"/>
                  </a:lnTo>
                  <a:lnTo>
                    <a:pt x="339" y="118"/>
                  </a:lnTo>
                  <a:close/>
                  <a:moveTo>
                    <a:pt x="35" y="118"/>
                  </a:moveTo>
                  <a:lnTo>
                    <a:pt x="6" y="118"/>
                  </a:lnTo>
                  <a:lnTo>
                    <a:pt x="2" y="116"/>
                  </a:lnTo>
                  <a:lnTo>
                    <a:pt x="0" y="111"/>
                  </a:lnTo>
                  <a:lnTo>
                    <a:pt x="2" y="108"/>
                  </a:lnTo>
                  <a:lnTo>
                    <a:pt x="6" y="106"/>
                  </a:lnTo>
                  <a:lnTo>
                    <a:pt x="35" y="106"/>
                  </a:lnTo>
                  <a:lnTo>
                    <a:pt x="35" y="118"/>
                  </a:lnTo>
                  <a:close/>
                  <a:moveTo>
                    <a:pt x="134" y="24"/>
                  </a:moveTo>
                  <a:lnTo>
                    <a:pt x="196" y="24"/>
                  </a:lnTo>
                  <a:lnTo>
                    <a:pt x="196" y="18"/>
                  </a:lnTo>
                  <a:lnTo>
                    <a:pt x="134" y="18"/>
                  </a:lnTo>
                  <a:lnTo>
                    <a:pt x="134" y="24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04" name="Line 636"/>
            <p:cNvSpPr>
              <a:spLocks noChangeShapeType="1"/>
            </p:cNvSpPr>
            <p:nvPr/>
          </p:nvSpPr>
          <p:spPr bwMode="auto">
            <a:xfrm>
              <a:off x="1098" y="3055"/>
              <a:ext cx="1" cy="9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05" name="Line 637"/>
            <p:cNvSpPr>
              <a:spLocks noChangeShapeType="1"/>
            </p:cNvSpPr>
            <p:nvPr/>
          </p:nvSpPr>
          <p:spPr bwMode="auto">
            <a:xfrm flipH="1">
              <a:off x="1024" y="3086"/>
              <a:ext cx="7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06" name="Line 638"/>
            <p:cNvSpPr>
              <a:spLocks noChangeShapeType="1"/>
            </p:cNvSpPr>
            <p:nvPr/>
          </p:nvSpPr>
          <p:spPr bwMode="auto">
            <a:xfrm flipH="1">
              <a:off x="1024" y="3117"/>
              <a:ext cx="7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07" name="Line 639"/>
            <p:cNvSpPr>
              <a:spLocks noChangeShapeType="1"/>
            </p:cNvSpPr>
            <p:nvPr/>
          </p:nvSpPr>
          <p:spPr bwMode="auto">
            <a:xfrm>
              <a:off x="1215" y="3066"/>
              <a:ext cx="1" cy="2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08" name="Line 640"/>
            <p:cNvSpPr>
              <a:spLocks noChangeShapeType="1"/>
            </p:cNvSpPr>
            <p:nvPr/>
          </p:nvSpPr>
          <p:spPr bwMode="auto">
            <a:xfrm>
              <a:off x="1120" y="3093"/>
              <a:ext cx="13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09" name="Line 641"/>
            <p:cNvSpPr>
              <a:spLocks noChangeShapeType="1"/>
            </p:cNvSpPr>
            <p:nvPr/>
          </p:nvSpPr>
          <p:spPr bwMode="auto">
            <a:xfrm flipV="1">
              <a:off x="1034" y="3050"/>
              <a:ext cx="1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10" name="Line 642"/>
            <p:cNvSpPr>
              <a:spLocks noChangeShapeType="1"/>
            </p:cNvSpPr>
            <p:nvPr/>
          </p:nvSpPr>
          <p:spPr bwMode="auto">
            <a:xfrm flipV="1">
              <a:off x="1034" y="3149"/>
              <a:ext cx="1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11" name="Line 643"/>
            <p:cNvSpPr>
              <a:spLocks noChangeShapeType="1"/>
            </p:cNvSpPr>
            <p:nvPr/>
          </p:nvSpPr>
          <p:spPr bwMode="auto">
            <a:xfrm>
              <a:off x="1036" y="3102"/>
              <a:ext cx="5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12" name="Line 644"/>
            <p:cNvSpPr>
              <a:spLocks noChangeShapeType="1"/>
            </p:cNvSpPr>
            <p:nvPr/>
          </p:nvSpPr>
          <p:spPr bwMode="auto">
            <a:xfrm>
              <a:off x="1036" y="3076"/>
              <a:ext cx="5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13" name="Line 645"/>
            <p:cNvSpPr>
              <a:spLocks noChangeShapeType="1"/>
            </p:cNvSpPr>
            <p:nvPr/>
          </p:nvSpPr>
          <p:spPr bwMode="auto">
            <a:xfrm>
              <a:off x="1081" y="3076"/>
              <a:ext cx="5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14" name="Line 646"/>
            <p:cNvSpPr>
              <a:spLocks noChangeShapeType="1"/>
            </p:cNvSpPr>
            <p:nvPr/>
          </p:nvSpPr>
          <p:spPr bwMode="auto">
            <a:xfrm>
              <a:off x="1138" y="3086"/>
              <a:ext cx="6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15" name="Freeform 647"/>
            <p:cNvSpPr>
              <a:spLocks/>
            </p:cNvSpPr>
            <p:nvPr/>
          </p:nvSpPr>
          <p:spPr bwMode="auto">
            <a:xfrm>
              <a:off x="1230" y="2752"/>
              <a:ext cx="47" cy="280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6" y="243"/>
                </a:cxn>
                <a:cxn ang="0">
                  <a:pos x="36" y="179"/>
                </a:cxn>
                <a:cxn ang="0">
                  <a:pos x="47" y="143"/>
                </a:cxn>
                <a:cxn ang="0">
                  <a:pos x="47" y="0"/>
                </a:cxn>
                <a:cxn ang="0">
                  <a:pos x="0" y="48"/>
                </a:cxn>
                <a:cxn ang="0">
                  <a:pos x="0" y="280"/>
                </a:cxn>
              </a:cxnLst>
              <a:rect l="0" t="0" r="r" b="b"/>
              <a:pathLst>
                <a:path w="47" h="280">
                  <a:moveTo>
                    <a:pt x="0" y="280"/>
                  </a:moveTo>
                  <a:lnTo>
                    <a:pt x="36" y="243"/>
                  </a:lnTo>
                  <a:lnTo>
                    <a:pt x="36" y="179"/>
                  </a:lnTo>
                  <a:lnTo>
                    <a:pt x="47" y="143"/>
                  </a:lnTo>
                  <a:lnTo>
                    <a:pt x="47" y="0"/>
                  </a:lnTo>
                  <a:lnTo>
                    <a:pt x="0" y="48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16" name="Freeform 648"/>
            <p:cNvSpPr>
              <a:spLocks/>
            </p:cNvSpPr>
            <p:nvPr/>
          </p:nvSpPr>
          <p:spPr bwMode="auto">
            <a:xfrm>
              <a:off x="945" y="2752"/>
              <a:ext cx="332" cy="48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47" y="0"/>
                </a:cxn>
                <a:cxn ang="0">
                  <a:pos x="0" y="48"/>
                </a:cxn>
                <a:cxn ang="0">
                  <a:pos x="285" y="48"/>
                </a:cxn>
                <a:cxn ang="0">
                  <a:pos x="332" y="0"/>
                </a:cxn>
              </a:cxnLst>
              <a:rect l="0" t="0" r="r" b="b"/>
              <a:pathLst>
                <a:path w="332" h="48">
                  <a:moveTo>
                    <a:pt x="332" y="0"/>
                  </a:moveTo>
                  <a:lnTo>
                    <a:pt x="47" y="0"/>
                  </a:lnTo>
                  <a:lnTo>
                    <a:pt x="0" y="48"/>
                  </a:lnTo>
                  <a:lnTo>
                    <a:pt x="285" y="48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17" name="Rectangle 649"/>
            <p:cNvSpPr>
              <a:spLocks noChangeArrowheads="1"/>
            </p:cNvSpPr>
            <p:nvPr/>
          </p:nvSpPr>
          <p:spPr bwMode="auto">
            <a:xfrm>
              <a:off x="945" y="2800"/>
              <a:ext cx="285" cy="231"/>
            </a:xfrm>
            <a:prstGeom prst="rect">
              <a:avLst/>
            </a:prstGeom>
            <a:solidFill>
              <a:srgbClr val="C0C0C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18" name="Rectangle 650"/>
            <p:cNvSpPr>
              <a:spLocks noChangeArrowheads="1"/>
            </p:cNvSpPr>
            <p:nvPr/>
          </p:nvSpPr>
          <p:spPr bwMode="auto">
            <a:xfrm>
              <a:off x="1201" y="3002"/>
              <a:ext cx="14" cy="7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19" name="Freeform 651"/>
            <p:cNvSpPr>
              <a:spLocks/>
            </p:cNvSpPr>
            <p:nvPr/>
          </p:nvSpPr>
          <p:spPr bwMode="auto">
            <a:xfrm>
              <a:off x="986" y="2835"/>
              <a:ext cx="202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02" y="142"/>
                </a:cxn>
                <a:cxn ang="0">
                  <a:pos x="202" y="0"/>
                </a:cxn>
                <a:cxn ang="0">
                  <a:pos x="197" y="0"/>
                </a:cxn>
                <a:cxn ang="0">
                  <a:pos x="197" y="139"/>
                </a:cxn>
                <a:cxn ang="0">
                  <a:pos x="0" y="139"/>
                </a:cxn>
                <a:cxn ang="0">
                  <a:pos x="0" y="142"/>
                </a:cxn>
              </a:cxnLst>
              <a:rect l="0" t="0" r="r" b="b"/>
              <a:pathLst>
                <a:path w="202" h="142">
                  <a:moveTo>
                    <a:pt x="0" y="142"/>
                  </a:moveTo>
                  <a:lnTo>
                    <a:pt x="202" y="142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97" y="139"/>
                  </a:lnTo>
                  <a:lnTo>
                    <a:pt x="0" y="139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8A8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20" name="Freeform 652"/>
            <p:cNvSpPr>
              <a:spLocks/>
            </p:cNvSpPr>
            <p:nvPr/>
          </p:nvSpPr>
          <p:spPr bwMode="auto">
            <a:xfrm>
              <a:off x="986" y="2835"/>
              <a:ext cx="197" cy="13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97" y="139"/>
                </a:cxn>
                <a:cxn ang="0">
                  <a:pos x="197" y="0"/>
                </a:cxn>
                <a:cxn ang="0">
                  <a:pos x="193" y="0"/>
                </a:cxn>
                <a:cxn ang="0">
                  <a:pos x="193" y="136"/>
                </a:cxn>
                <a:cxn ang="0">
                  <a:pos x="0" y="136"/>
                </a:cxn>
                <a:cxn ang="0">
                  <a:pos x="0" y="139"/>
                </a:cxn>
              </a:cxnLst>
              <a:rect l="0" t="0" r="r" b="b"/>
              <a:pathLst>
                <a:path w="197" h="139">
                  <a:moveTo>
                    <a:pt x="0" y="139"/>
                  </a:moveTo>
                  <a:lnTo>
                    <a:pt x="197" y="139"/>
                  </a:lnTo>
                  <a:lnTo>
                    <a:pt x="197" y="0"/>
                  </a:lnTo>
                  <a:lnTo>
                    <a:pt x="193" y="0"/>
                  </a:lnTo>
                  <a:lnTo>
                    <a:pt x="193" y="136"/>
                  </a:lnTo>
                  <a:lnTo>
                    <a:pt x="0" y="13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8E8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21" name="Freeform 653"/>
            <p:cNvSpPr>
              <a:spLocks/>
            </p:cNvSpPr>
            <p:nvPr/>
          </p:nvSpPr>
          <p:spPr bwMode="auto">
            <a:xfrm>
              <a:off x="986" y="2835"/>
              <a:ext cx="193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93" y="136"/>
                </a:cxn>
                <a:cxn ang="0">
                  <a:pos x="193" y="0"/>
                </a:cxn>
                <a:cxn ang="0">
                  <a:pos x="190" y="0"/>
                </a:cxn>
                <a:cxn ang="0">
                  <a:pos x="190" y="134"/>
                </a:cxn>
                <a:cxn ang="0">
                  <a:pos x="0" y="134"/>
                </a:cxn>
                <a:cxn ang="0">
                  <a:pos x="0" y="136"/>
                </a:cxn>
              </a:cxnLst>
              <a:rect l="0" t="0" r="r" b="b"/>
              <a:pathLst>
                <a:path w="193" h="136">
                  <a:moveTo>
                    <a:pt x="0" y="136"/>
                  </a:moveTo>
                  <a:lnTo>
                    <a:pt x="193" y="136"/>
                  </a:lnTo>
                  <a:lnTo>
                    <a:pt x="193" y="0"/>
                  </a:lnTo>
                  <a:lnTo>
                    <a:pt x="190" y="0"/>
                  </a:lnTo>
                  <a:lnTo>
                    <a:pt x="190" y="134"/>
                  </a:lnTo>
                  <a:lnTo>
                    <a:pt x="0" y="134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292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22" name="Freeform 654"/>
            <p:cNvSpPr>
              <a:spLocks/>
            </p:cNvSpPr>
            <p:nvPr/>
          </p:nvSpPr>
          <p:spPr bwMode="auto">
            <a:xfrm>
              <a:off x="986" y="2835"/>
              <a:ext cx="190" cy="13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90" y="134"/>
                </a:cxn>
                <a:cxn ang="0">
                  <a:pos x="190" y="0"/>
                </a:cxn>
                <a:cxn ang="0">
                  <a:pos x="186" y="0"/>
                </a:cxn>
                <a:cxn ang="0">
                  <a:pos x="186" y="131"/>
                </a:cxn>
                <a:cxn ang="0">
                  <a:pos x="0" y="131"/>
                </a:cxn>
                <a:cxn ang="0">
                  <a:pos x="0" y="134"/>
                </a:cxn>
              </a:cxnLst>
              <a:rect l="0" t="0" r="r" b="b"/>
              <a:pathLst>
                <a:path w="190" h="134">
                  <a:moveTo>
                    <a:pt x="0" y="134"/>
                  </a:moveTo>
                  <a:lnTo>
                    <a:pt x="190" y="134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186" y="131"/>
                  </a:lnTo>
                  <a:lnTo>
                    <a:pt x="0" y="13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969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23" name="Freeform 655"/>
            <p:cNvSpPr>
              <a:spLocks/>
            </p:cNvSpPr>
            <p:nvPr/>
          </p:nvSpPr>
          <p:spPr bwMode="auto">
            <a:xfrm>
              <a:off x="986" y="2835"/>
              <a:ext cx="186" cy="131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86" y="131"/>
                </a:cxn>
                <a:cxn ang="0">
                  <a:pos x="186" y="0"/>
                </a:cxn>
                <a:cxn ang="0">
                  <a:pos x="182" y="0"/>
                </a:cxn>
                <a:cxn ang="0">
                  <a:pos x="182" y="128"/>
                </a:cxn>
                <a:cxn ang="0">
                  <a:pos x="0" y="128"/>
                </a:cxn>
                <a:cxn ang="0">
                  <a:pos x="0" y="131"/>
                </a:cxn>
              </a:cxnLst>
              <a:rect l="0" t="0" r="r" b="b"/>
              <a:pathLst>
                <a:path w="186" h="131">
                  <a:moveTo>
                    <a:pt x="0" y="131"/>
                  </a:moveTo>
                  <a:lnTo>
                    <a:pt x="186" y="131"/>
                  </a:lnTo>
                  <a:lnTo>
                    <a:pt x="186" y="0"/>
                  </a:lnTo>
                  <a:lnTo>
                    <a:pt x="182" y="0"/>
                  </a:lnTo>
                  <a:lnTo>
                    <a:pt x="182" y="128"/>
                  </a:lnTo>
                  <a:lnTo>
                    <a:pt x="0" y="12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9A9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24" name="Freeform 656"/>
            <p:cNvSpPr>
              <a:spLocks/>
            </p:cNvSpPr>
            <p:nvPr/>
          </p:nvSpPr>
          <p:spPr bwMode="auto">
            <a:xfrm>
              <a:off x="986" y="2835"/>
              <a:ext cx="182" cy="12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82" y="128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8" y="126"/>
                </a:cxn>
                <a:cxn ang="0">
                  <a:pos x="0" y="126"/>
                </a:cxn>
                <a:cxn ang="0">
                  <a:pos x="0" y="128"/>
                </a:cxn>
              </a:cxnLst>
              <a:rect l="0" t="0" r="r" b="b"/>
              <a:pathLst>
                <a:path w="182" h="128">
                  <a:moveTo>
                    <a:pt x="0" y="128"/>
                  </a:moveTo>
                  <a:lnTo>
                    <a:pt x="182" y="128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8" y="126"/>
                  </a:lnTo>
                  <a:lnTo>
                    <a:pt x="0" y="12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E9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25" name="Freeform 657"/>
            <p:cNvSpPr>
              <a:spLocks/>
            </p:cNvSpPr>
            <p:nvPr/>
          </p:nvSpPr>
          <p:spPr bwMode="auto">
            <a:xfrm>
              <a:off x="986" y="2835"/>
              <a:ext cx="178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178" y="126"/>
                </a:cxn>
                <a:cxn ang="0">
                  <a:pos x="178" y="0"/>
                </a:cxn>
                <a:cxn ang="0">
                  <a:pos x="174" y="0"/>
                </a:cxn>
                <a:cxn ang="0">
                  <a:pos x="174" y="123"/>
                </a:cxn>
                <a:cxn ang="0">
                  <a:pos x="0" y="123"/>
                </a:cxn>
                <a:cxn ang="0">
                  <a:pos x="0" y="126"/>
                </a:cxn>
              </a:cxnLst>
              <a:rect l="0" t="0" r="r" b="b"/>
              <a:pathLst>
                <a:path w="178" h="126">
                  <a:moveTo>
                    <a:pt x="0" y="126"/>
                  </a:moveTo>
                  <a:lnTo>
                    <a:pt x="178" y="126"/>
                  </a:lnTo>
                  <a:lnTo>
                    <a:pt x="178" y="0"/>
                  </a:lnTo>
                  <a:lnTo>
                    <a:pt x="174" y="0"/>
                  </a:lnTo>
                  <a:lnTo>
                    <a:pt x="174" y="123"/>
                  </a:lnTo>
                  <a:lnTo>
                    <a:pt x="0" y="12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A2A2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26" name="Freeform 658"/>
            <p:cNvSpPr>
              <a:spLocks/>
            </p:cNvSpPr>
            <p:nvPr/>
          </p:nvSpPr>
          <p:spPr bwMode="auto">
            <a:xfrm>
              <a:off x="986" y="2835"/>
              <a:ext cx="174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174" y="123"/>
                </a:cxn>
                <a:cxn ang="0">
                  <a:pos x="174" y="0"/>
                </a:cxn>
                <a:cxn ang="0">
                  <a:pos x="171" y="0"/>
                </a:cxn>
                <a:cxn ang="0">
                  <a:pos x="171" y="120"/>
                </a:cxn>
                <a:cxn ang="0">
                  <a:pos x="0" y="120"/>
                </a:cxn>
                <a:cxn ang="0">
                  <a:pos x="0" y="123"/>
                </a:cxn>
              </a:cxnLst>
              <a:rect l="0" t="0" r="r" b="b"/>
              <a:pathLst>
                <a:path w="174" h="123">
                  <a:moveTo>
                    <a:pt x="0" y="123"/>
                  </a:moveTo>
                  <a:lnTo>
                    <a:pt x="174" y="123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71" y="120"/>
                  </a:lnTo>
                  <a:lnTo>
                    <a:pt x="0" y="12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A5A5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27" name="Freeform 659"/>
            <p:cNvSpPr>
              <a:spLocks/>
            </p:cNvSpPr>
            <p:nvPr/>
          </p:nvSpPr>
          <p:spPr bwMode="auto">
            <a:xfrm>
              <a:off x="986" y="2835"/>
              <a:ext cx="171" cy="12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71" y="120"/>
                </a:cxn>
                <a:cxn ang="0">
                  <a:pos x="171" y="0"/>
                </a:cxn>
                <a:cxn ang="0">
                  <a:pos x="167" y="0"/>
                </a:cxn>
                <a:cxn ang="0">
                  <a:pos x="167" y="117"/>
                </a:cxn>
                <a:cxn ang="0">
                  <a:pos x="0" y="117"/>
                </a:cxn>
                <a:cxn ang="0">
                  <a:pos x="0" y="120"/>
                </a:cxn>
              </a:cxnLst>
              <a:rect l="0" t="0" r="r" b="b"/>
              <a:pathLst>
                <a:path w="171" h="120">
                  <a:moveTo>
                    <a:pt x="0" y="120"/>
                  </a:moveTo>
                  <a:lnTo>
                    <a:pt x="171" y="120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67" y="117"/>
                  </a:lnTo>
                  <a:lnTo>
                    <a:pt x="0" y="11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A9A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28" name="Freeform 660"/>
            <p:cNvSpPr>
              <a:spLocks/>
            </p:cNvSpPr>
            <p:nvPr/>
          </p:nvSpPr>
          <p:spPr bwMode="auto">
            <a:xfrm>
              <a:off x="986" y="2835"/>
              <a:ext cx="167" cy="117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67" y="117"/>
                </a:cxn>
                <a:cxn ang="0">
                  <a:pos x="167" y="0"/>
                </a:cxn>
                <a:cxn ang="0">
                  <a:pos x="162" y="0"/>
                </a:cxn>
                <a:cxn ang="0">
                  <a:pos x="162" y="115"/>
                </a:cxn>
                <a:cxn ang="0">
                  <a:pos x="0" y="115"/>
                </a:cxn>
                <a:cxn ang="0">
                  <a:pos x="0" y="117"/>
                </a:cxn>
              </a:cxnLst>
              <a:rect l="0" t="0" r="r" b="b"/>
              <a:pathLst>
                <a:path w="167" h="117">
                  <a:moveTo>
                    <a:pt x="0" y="117"/>
                  </a:moveTo>
                  <a:lnTo>
                    <a:pt x="167" y="117"/>
                  </a:lnTo>
                  <a:lnTo>
                    <a:pt x="167" y="0"/>
                  </a:lnTo>
                  <a:lnTo>
                    <a:pt x="162" y="0"/>
                  </a:lnTo>
                  <a:lnTo>
                    <a:pt x="162" y="115"/>
                  </a:lnTo>
                  <a:lnTo>
                    <a:pt x="0" y="11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ADAD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29" name="Freeform 661"/>
            <p:cNvSpPr>
              <a:spLocks/>
            </p:cNvSpPr>
            <p:nvPr/>
          </p:nvSpPr>
          <p:spPr bwMode="auto">
            <a:xfrm>
              <a:off x="986" y="2835"/>
              <a:ext cx="162" cy="115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162" y="115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8" y="111"/>
                </a:cxn>
                <a:cxn ang="0">
                  <a:pos x="0" y="111"/>
                </a:cxn>
                <a:cxn ang="0">
                  <a:pos x="0" y="115"/>
                </a:cxn>
              </a:cxnLst>
              <a:rect l="0" t="0" r="r" b="b"/>
              <a:pathLst>
                <a:path w="162" h="115">
                  <a:moveTo>
                    <a:pt x="0" y="115"/>
                  </a:moveTo>
                  <a:lnTo>
                    <a:pt x="162" y="115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8" y="111"/>
                  </a:lnTo>
                  <a:lnTo>
                    <a:pt x="0" y="111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B0B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30" name="Freeform 662"/>
            <p:cNvSpPr>
              <a:spLocks/>
            </p:cNvSpPr>
            <p:nvPr/>
          </p:nvSpPr>
          <p:spPr bwMode="auto">
            <a:xfrm>
              <a:off x="986" y="2835"/>
              <a:ext cx="158" cy="111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58" y="111"/>
                </a:cxn>
                <a:cxn ang="0">
                  <a:pos x="158" y="0"/>
                </a:cxn>
                <a:cxn ang="0">
                  <a:pos x="153" y="0"/>
                </a:cxn>
                <a:cxn ang="0">
                  <a:pos x="153" y="108"/>
                </a:cxn>
                <a:cxn ang="0">
                  <a:pos x="0" y="108"/>
                </a:cxn>
                <a:cxn ang="0">
                  <a:pos x="0" y="111"/>
                </a:cxn>
              </a:cxnLst>
              <a:rect l="0" t="0" r="r" b="b"/>
              <a:pathLst>
                <a:path w="158" h="111">
                  <a:moveTo>
                    <a:pt x="0" y="111"/>
                  </a:moveTo>
                  <a:lnTo>
                    <a:pt x="158" y="111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53" y="108"/>
                  </a:lnTo>
                  <a:lnTo>
                    <a:pt x="0" y="108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B4B4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31" name="Freeform 663"/>
            <p:cNvSpPr>
              <a:spLocks/>
            </p:cNvSpPr>
            <p:nvPr/>
          </p:nvSpPr>
          <p:spPr bwMode="auto">
            <a:xfrm>
              <a:off x="986" y="2835"/>
              <a:ext cx="153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53" y="108"/>
                </a:cxn>
                <a:cxn ang="0">
                  <a:pos x="153" y="0"/>
                </a:cxn>
                <a:cxn ang="0">
                  <a:pos x="148" y="0"/>
                </a:cxn>
                <a:cxn ang="0">
                  <a:pos x="148" y="104"/>
                </a:cxn>
                <a:cxn ang="0">
                  <a:pos x="0" y="104"/>
                </a:cxn>
                <a:cxn ang="0">
                  <a:pos x="0" y="108"/>
                </a:cxn>
              </a:cxnLst>
              <a:rect l="0" t="0" r="r" b="b"/>
              <a:pathLst>
                <a:path w="153" h="108">
                  <a:moveTo>
                    <a:pt x="0" y="108"/>
                  </a:moveTo>
                  <a:lnTo>
                    <a:pt x="153" y="108"/>
                  </a:lnTo>
                  <a:lnTo>
                    <a:pt x="153" y="0"/>
                  </a:lnTo>
                  <a:lnTo>
                    <a:pt x="148" y="0"/>
                  </a:lnTo>
                  <a:lnTo>
                    <a:pt x="148" y="104"/>
                  </a:lnTo>
                  <a:lnTo>
                    <a:pt x="0" y="10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8B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32" name="Freeform 664"/>
            <p:cNvSpPr>
              <a:spLocks/>
            </p:cNvSpPr>
            <p:nvPr/>
          </p:nvSpPr>
          <p:spPr bwMode="auto">
            <a:xfrm>
              <a:off x="986" y="2835"/>
              <a:ext cx="148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8" y="104"/>
                </a:cxn>
                <a:cxn ang="0">
                  <a:pos x="148" y="0"/>
                </a:cxn>
                <a:cxn ang="0">
                  <a:pos x="143" y="0"/>
                </a:cxn>
                <a:cxn ang="0">
                  <a:pos x="143" y="101"/>
                </a:cxn>
                <a:cxn ang="0">
                  <a:pos x="0" y="101"/>
                </a:cxn>
                <a:cxn ang="0">
                  <a:pos x="0" y="104"/>
                </a:cxn>
              </a:cxnLst>
              <a:rect l="0" t="0" r="r" b="b"/>
              <a:pathLst>
                <a:path w="148" h="104">
                  <a:moveTo>
                    <a:pt x="0" y="104"/>
                  </a:moveTo>
                  <a:lnTo>
                    <a:pt x="148" y="104"/>
                  </a:lnTo>
                  <a:lnTo>
                    <a:pt x="148" y="0"/>
                  </a:lnTo>
                  <a:lnTo>
                    <a:pt x="143" y="0"/>
                  </a:lnTo>
                  <a:lnTo>
                    <a:pt x="143" y="101"/>
                  </a:lnTo>
                  <a:lnTo>
                    <a:pt x="0" y="10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BB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33" name="Freeform 665"/>
            <p:cNvSpPr>
              <a:spLocks/>
            </p:cNvSpPr>
            <p:nvPr/>
          </p:nvSpPr>
          <p:spPr bwMode="auto">
            <a:xfrm>
              <a:off x="986" y="2835"/>
              <a:ext cx="143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43" y="101"/>
                </a:cxn>
                <a:cxn ang="0">
                  <a:pos x="143" y="0"/>
                </a:cxn>
                <a:cxn ang="0">
                  <a:pos x="138" y="0"/>
                </a:cxn>
                <a:cxn ang="0">
                  <a:pos x="138" y="97"/>
                </a:cxn>
                <a:cxn ang="0">
                  <a:pos x="0" y="97"/>
                </a:cxn>
                <a:cxn ang="0">
                  <a:pos x="0" y="101"/>
                </a:cxn>
              </a:cxnLst>
              <a:rect l="0" t="0" r="r" b="b"/>
              <a:pathLst>
                <a:path w="143" h="101">
                  <a:moveTo>
                    <a:pt x="0" y="101"/>
                  </a:moveTo>
                  <a:lnTo>
                    <a:pt x="143" y="101"/>
                  </a:lnTo>
                  <a:lnTo>
                    <a:pt x="143" y="0"/>
                  </a:lnTo>
                  <a:lnTo>
                    <a:pt x="138" y="0"/>
                  </a:lnTo>
                  <a:lnTo>
                    <a:pt x="138" y="97"/>
                  </a:lnTo>
                  <a:lnTo>
                    <a:pt x="0" y="9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FB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34" name="Freeform 666"/>
            <p:cNvSpPr>
              <a:spLocks/>
            </p:cNvSpPr>
            <p:nvPr/>
          </p:nvSpPr>
          <p:spPr bwMode="auto">
            <a:xfrm>
              <a:off x="986" y="2835"/>
              <a:ext cx="138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138" y="97"/>
                </a:cxn>
                <a:cxn ang="0">
                  <a:pos x="138" y="0"/>
                </a:cxn>
                <a:cxn ang="0">
                  <a:pos x="133" y="0"/>
                </a:cxn>
                <a:cxn ang="0">
                  <a:pos x="133" y="93"/>
                </a:cxn>
                <a:cxn ang="0">
                  <a:pos x="0" y="93"/>
                </a:cxn>
                <a:cxn ang="0">
                  <a:pos x="0" y="97"/>
                </a:cxn>
              </a:cxnLst>
              <a:rect l="0" t="0" r="r" b="b"/>
              <a:pathLst>
                <a:path w="138" h="97">
                  <a:moveTo>
                    <a:pt x="0" y="97"/>
                  </a:moveTo>
                  <a:lnTo>
                    <a:pt x="138" y="97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33" y="93"/>
                  </a:lnTo>
                  <a:lnTo>
                    <a:pt x="0" y="9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C3C3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35" name="Freeform 667"/>
            <p:cNvSpPr>
              <a:spLocks/>
            </p:cNvSpPr>
            <p:nvPr/>
          </p:nvSpPr>
          <p:spPr bwMode="auto">
            <a:xfrm>
              <a:off x="986" y="2835"/>
              <a:ext cx="133" cy="9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133" y="93"/>
                </a:cxn>
                <a:cxn ang="0">
                  <a:pos x="133" y="0"/>
                </a:cxn>
                <a:cxn ang="0">
                  <a:pos x="126" y="0"/>
                </a:cxn>
                <a:cxn ang="0">
                  <a:pos x="126" y="89"/>
                </a:cxn>
                <a:cxn ang="0">
                  <a:pos x="0" y="89"/>
                </a:cxn>
                <a:cxn ang="0">
                  <a:pos x="0" y="93"/>
                </a:cxn>
              </a:cxnLst>
              <a:rect l="0" t="0" r="r" b="b"/>
              <a:pathLst>
                <a:path w="133" h="93">
                  <a:moveTo>
                    <a:pt x="0" y="93"/>
                  </a:moveTo>
                  <a:lnTo>
                    <a:pt x="133" y="93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26" y="89"/>
                  </a:lnTo>
                  <a:lnTo>
                    <a:pt x="0" y="89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C6C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36" name="Freeform 668"/>
            <p:cNvSpPr>
              <a:spLocks/>
            </p:cNvSpPr>
            <p:nvPr/>
          </p:nvSpPr>
          <p:spPr bwMode="auto">
            <a:xfrm>
              <a:off x="986" y="2835"/>
              <a:ext cx="126" cy="89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26" y="89"/>
                </a:cxn>
                <a:cxn ang="0">
                  <a:pos x="126" y="0"/>
                </a:cxn>
                <a:cxn ang="0">
                  <a:pos x="121" y="0"/>
                </a:cxn>
                <a:cxn ang="0">
                  <a:pos x="121" y="85"/>
                </a:cxn>
                <a:cxn ang="0">
                  <a:pos x="0" y="85"/>
                </a:cxn>
                <a:cxn ang="0">
                  <a:pos x="0" y="89"/>
                </a:cxn>
              </a:cxnLst>
              <a:rect l="0" t="0" r="r" b="b"/>
              <a:pathLst>
                <a:path w="126" h="89">
                  <a:moveTo>
                    <a:pt x="0" y="89"/>
                  </a:moveTo>
                  <a:lnTo>
                    <a:pt x="126" y="89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21" y="85"/>
                  </a:lnTo>
                  <a:lnTo>
                    <a:pt x="0" y="85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CAC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37" name="Freeform 669"/>
            <p:cNvSpPr>
              <a:spLocks/>
            </p:cNvSpPr>
            <p:nvPr/>
          </p:nvSpPr>
          <p:spPr bwMode="auto">
            <a:xfrm>
              <a:off x="986" y="2835"/>
              <a:ext cx="121" cy="8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21" y="85"/>
                </a:cxn>
                <a:cxn ang="0">
                  <a:pos x="121" y="0"/>
                </a:cxn>
                <a:cxn ang="0">
                  <a:pos x="115" y="0"/>
                </a:cxn>
                <a:cxn ang="0">
                  <a:pos x="115" y="80"/>
                </a:cxn>
                <a:cxn ang="0">
                  <a:pos x="0" y="80"/>
                </a:cxn>
                <a:cxn ang="0">
                  <a:pos x="0" y="85"/>
                </a:cxn>
              </a:cxnLst>
              <a:rect l="0" t="0" r="r" b="b"/>
              <a:pathLst>
                <a:path w="121" h="85">
                  <a:moveTo>
                    <a:pt x="0" y="85"/>
                  </a:moveTo>
                  <a:lnTo>
                    <a:pt x="121" y="85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5" y="80"/>
                  </a:lnTo>
                  <a:lnTo>
                    <a:pt x="0" y="8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CEC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38" name="Freeform 670"/>
            <p:cNvSpPr>
              <a:spLocks/>
            </p:cNvSpPr>
            <p:nvPr/>
          </p:nvSpPr>
          <p:spPr bwMode="auto">
            <a:xfrm>
              <a:off x="986" y="2835"/>
              <a:ext cx="115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15" y="80"/>
                </a:cxn>
                <a:cxn ang="0">
                  <a:pos x="115" y="0"/>
                </a:cxn>
                <a:cxn ang="0">
                  <a:pos x="109" y="0"/>
                </a:cxn>
                <a:cxn ang="0">
                  <a:pos x="109" y="76"/>
                </a:cxn>
                <a:cxn ang="0">
                  <a:pos x="0" y="76"/>
                </a:cxn>
                <a:cxn ang="0">
                  <a:pos x="0" y="80"/>
                </a:cxn>
              </a:cxnLst>
              <a:rect l="0" t="0" r="r" b="b"/>
              <a:pathLst>
                <a:path w="115" h="80">
                  <a:moveTo>
                    <a:pt x="0" y="80"/>
                  </a:moveTo>
                  <a:lnTo>
                    <a:pt x="115" y="80"/>
                  </a:lnTo>
                  <a:lnTo>
                    <a:pt x="115" y="0"/>
                  </a:lnTo>
                  <a:lnTo>
                    <a:pt x="109" y="0"/>
                  </a:lnTo>
                  <a:lnTo>
                    <a:pt x="109" y="76"/>
                  </a:lnTo>
                  <a:lnTo>
                    <a:pt x="0" y="7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D1D1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39" name="Freeform 671"/>
            <p:cNvSpPr>
              <a:spLocks/>
            </p:cNvSpPr>
            <p:nvPr/>
          </p:nvSpPr>
          <p:spPr bwMode="auto">
            <a:xfrm>
              <a:off x="986" y="2835"/>
              <a:ext cx="109" cy="76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09" y="76"/>
                </a:cxn>
                <a:cxn ang="0">
                  <a:pos x="109" y="0"/>
                </a:cxn>
                <a:cxn ang="0">
                  <a:pos x="101" y="0"/>
                </a:cxn>
                <a:cxn ang="0">
                  <a:pos x="101" y="71"/>
                </a:cxn>
                <a:cxn ang="0">
                  <a:pos x="0" y="71"/>
                </a:cxn>
                <a:cxn ang="0">
                  <a:pos x="0" y="76"/>
                </a:cxn>
              </a:cxnLst>
              <a:rect l="0" t="0" r="r" b="b"/>
              <a:pathLst>
                <a:path w="109" h="76">
                  <a:moveTo>
                    <a:pt x="0" y="76"/>
                  </a:moveTo>
                  <a:lnTo>
                    <a:pt x="109" y="76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101" y="71"/>
                  </a:lnTo>
                  <a:lnTo>
                    <a:pt x="0" y="7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40" name="Freeform 672"/>
            <p:cNvSpPr>
              <a:spLocks/>
            </p:cNvSpPr>
            <p:nvPr/>
          </p:nvSpPr>
          <p:spPr bwMode="auto">
            <a:xfrm>
              <a:off x="984" y="2834"/>
              <a:ext cx="103" cy="72"/>
            </a:xfrm>
            <a:custGeom>
              <a:avLst/>
              <a:gdLst/>
              <a:ahLst/>
              <a:cxnLst>
                <a:cxn ang="0">
                  <a:pos x="2" y="72"/>
                </a:cxn>
                <a:cxn ang="0">
                  <a:pos x="103" y="72"/>
                </a:cxn>
                <a:cxn ang="0">
                  <a:pos x="103" y="1"/>
                </a:cxn>
                <a:cxn ang="0">
                  <a:pos x="97" y="0"/>
                </a:cxn>
                <a:cxn ang="0">
                  <a:pos x="97" y="67"/>
                </a:cxn>
                <a:cxn ang="0">
                  <a:pos x="0" y="67"/>
                </a:cxn>
                <a:cxn ang="0">
                  <a:pos x="2" y="72"/>
                </a:cxn>
              </a:cxnLst>
              <a:rect l="0" t="0" r="r" b="b"/>
              <a:pathLst>
                <a:path w="103" h="72">
                  <a:moveTo>
                    <a:pt x="2" y="72"/>
                  </a:moveTo>
                  <a:lnTo>
                    <a:pt x="103" y="72"/>
                  </a:lnTo>
                  <a:lnTo>
                    <a:pt x="103" y="1"/>
                  </a:lnTo>
                  <a:lnTo>
                    <a:pt x="97" y="0"/>
                  </a:lnTo>
                  <a:lnTo>
                    <a:pt x="97" y="67"/>
                  </a:lnTo>
                  <a:lnTo>
                    <a:pt x="0" y="67"/>
                  </a:lnTo>
                  <a:lnTo>
                    <a:pt x="2" y="72"/>
                  </a:lnTo>
                  <a:close/>
                </a:path>
              </a:pathLst>
            </a:custGeom>
            <a:solidFill>
              <a:srgbClr val="D9D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41" name="Freeform 673"/>
            <p:cNvSpPr>
              <a:spLocks/>
            </p:cNvSpPr>
            <p:nvPr/>
          </p:nvSpPr>
          <p:spPr bwMode="auto">
            <a:xfrm>
              <a:off x="984" y="2834"/>
              <a:ext cx="9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97" y="67"/>
                </a:cxn>
                <a:cxn ang="0">
                  <a:pos x="97" y="0"/>
                </a:cxn>
                <a:cxn ang="0">
                  <a:pos x="89" y="1"/>
                </a:cxn>
                <a:cxn ang="0">
                  <a:pos x="89" y="62"/>
                </a:cxn>
                <a:cxn ang="0">
                  <a:pos x="2" y="62"/>
                </a:cxn>
                <a:cxn ang="0">
                  <a:pos x="0" y="67"/>
                </a:cxn>
              </a:cxnLst>
              <a:rect l="0" t="0" r="r" b="b"/>
              <a:pathLst>
                <a:path w="97" h="67">
                  <a:moveTo>
                    <a:pt x="0" y="67"/>
                  </a:moveTo>
                  <a:lnTo>
                    <a:pt x="97" y="67"/>
                  </a:lnTo>
                  <a:lnTo>
                    <a:pt x="97" y="0"/>
                  </a:lnTo>
                  <a:lnTo>
                    <a:pt x="89" y="1"/>
                  </a:lnTo>
                  <a:lnTo>
                    <a:pt x="89" y="62"/>
                  </a:lnTo>
                  <a:lnTo>
                    <a:pt x="2" y="6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DDDD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42" name="Freeform 674"/>
            <p:cNvSpPr>
              <a:spLocks/>
            </p:cNvSpPr>
            <p:nvPr/>
          </p:nvSpPr>
          <p:spPr bwMode="auto">
            <a:xfrm>
              <a:off x="986" y="2835"/>
              <a:ext cx="87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87" y="61"/>
                </a:cxn>
                <a:cxn ang="0">
                  <a:pos x="87" y="0"/>
                </a:cxn>
                <a:cxn ang="0">
                  <a:pos x="79" y="0"/>
                </a:cxn>
                <a:cxn ang="0">
                  <a:pos x="79" y="56"/>
                </a:cxn>
                <a:cxn ang="0">
                  <a:pos x="0" y="56"/>
                </a:cxn>
                <a:cxn ang="0">
                  <a:pos x="0" y="61"/>
                </a:cxn>
              </a:cxnLst>
              <a:rect l="0" t="0" r="r" b="b"/>
              <a:pathLst>
                <a:path w="87" h="61">
                  <a:moveTo>
                    <a:pt x="0" y="61"/>
                  </a:moveTo>
                  <a:lnTo>
                    <a:pt x="87" y="6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9" y="56"/>
                  </a:lnTo>
                  <a:lnTo>
                    <a:pt x="0" y="5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0E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43" name="Freeform 675"/>
            <p:cNvSpPr>
              <a:spLocks/>
            </p:cNvSpPr>
            <p:nvPr/>
          </p:nvSpPr>
          <p:spPr bwMode="auto">
            <a:xfrm>
              <a:off x="986" y="2835"/>
              <a:ext cx="79" cy="5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79" y="56"/>
                </a:cxn>
                <a:cxn ang="0">
                  <a:pos x="79" y="0"/>
                </a:cxn>
                <a:cxn ang="0">
                  <a:pos x="71" y="0"/>
                </a:cxn>
                <a:cxn ang="0">
                  <a:pos x="71" y="50"/>
                </a:cxn>
                <a:cxn ang="0">
                  <a:pos x="0" y="50"/>
                </a:cxn>
                <a:cxn ang="0">
                  <a:pos x="0" y="56"/>
                </a:cxn>
              </a:cxnLst>
              <a:rect l="0" t="0" r="r" b="b"/>
              <a:pathLst>
                <a:path w="79" h="56">
                  <a:moveTo>
                    <a:pt x="0" y="56"/>
                  </a:moveTo>
                  <a:lnTo>
                    <a:pt x="79" y="56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71" y="50"/>
                  </a:lnTo>
                  <a:lnTo>
                    <a:pt x="0" y="5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E4E4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44" name="Freeform 676"/>
            <p:cNvSpPr>
              <a:spLocks/>
            </p:cNvSpPr>
            <p:nvPr/>
          </p:nvSpPr>
          <p:spPr bwMode="auto">
            <a:xfrm>
              <a:off x="986" y="2835"/>
              <a:ext cx="71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71" y="50"/>
                </a:cxn>
                <a:cxn ang="0">
                  <a:pos x="71" y="0"/>
                </a:cxn>
                <a:cxn ang="0">
                  <a:pos x="62" y="0"/>
                </a:cxn>
                <a:cxn ang="0">
                  <a:pos x="62" y="44"/>
                </a:cxn>
                <a:cxn ang="0">
                  <a:pos x="0" y="44"/>
                </a:cxn>
                <a:cxn ang="0">
                  <a:pos x="0" y="50"/>
                </a:cxn>
              </a:cxnLst>
              <a:rect l="0" t="0" r="r" b="b"/>
              <a:pathLst>
                <a:path w="71" h="50">
                  <a:moveTo>
                    <a:pt x="0" y="50"/>
                  </a:moveTo>
                  <a:lnTo>
                    <a:pt x="71" y="50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62" y="44"/>
                  </a:lnTo>
                  <a:lnTo>
                    <a:pt x="0" y="4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8E8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45" name="Freeform 677"/>
            <p:cNvSpPr>
              <a:spLocks/>
            </p:cNvSpPr>
            <p:nvPr/>
          </p:nvSpPr>
          <p:spPr bwMode="auto">
            <a:xfrm>
              <a:off x="986" y="2835"/>
              <a:ext cx="62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2" y="44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53" y="37"/>
                </a:cxn>
                <a:cxn ang="0">
                  <a:pos x="0" y="37"/>
                </a:cxn>
                <a:cxn ang="0">
                  <a:pos x="0" y="44"/>
                </a:cxn>
              </a:cxnLst>
              <a:rect l="0" t="0" r="r" b="b"/>
              <a:pathLst>
                <a:path w="62" h="44">
                  <a:moveTo>
                    <a:pt x="0" y="44"/>
                  </a:moveTo>
                  <a:lnTo>
                    <a:pt x="62" y="44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53" y="37"/>
                  </a:lnTo>
                  <a:lnTo>
                    <a:pt x="0" y="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BE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46" name="Freeform 678"/>
            <p:cNvSpPr>
              <a:spLocks/>
            </p:cNvSpPr>
            <p:nvPr/>
          </p:nvSpPr>
          <p:spPr bwMode="auto">
            <a:xfrm>
              <a:off x="986" y="2835"/>
              <a:ext cx="53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53" y="37"/>
                </a:cxn>
                <a:cxn ang="0">
                  <a:pos x="53" y="0"/>
                </a:cxn>
                <a:cxn ang="0">
                  <a:pos x="44" y="0"/>
                </a:cxn>
                <a:cxn ang="0">
                  <a:pos x="44" y="31"/>
                </a:cxn>
                <a:cxn ang="0">
                  <a:pos x="0" y="31"/>
                </a:cxn>
                <a:cxn ang="0">
                  <a:pos x="0" y="37"/>
                </a:cxn>
              </a:cxnLst>
              <a:rect l="0" t="0" r="r" b="b"/>
              <a:pathLst>
                <a:path w="53" h="37">
                  <a:moveTo>
                    <a:pt x="0" y="37"/>
                  </a:moveTo>
                  <a:lnTo>
                    <a:pt x="53" y="37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44" y="31"/>
                  </a:lnTo>
                  <a:lnTo>
                    <a:pt x="0" y="3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FE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47" name="Freeform 679"/>
            <p:cNvSpPr>
              <a:spLocks/>
            </p:cNvSpPr>
            <p:nvPr/>
          </p:nvSpPr>
          <p:spPr bwMode="auto">
            <a:xfrm>
              <a:off x="986" y="2835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4" y="31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r" b="b"/>
              <a:pathLst>
                <a:path w="44" h="31">
                  <a:moveTo>
                    <a:pt x="0" y="31"/>
                  </a:moveTo>
                  <a:lnTo>
                    <a:pt x="44" y="31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3F3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48" name="Freeform 680"/>
            <p:cNvSpPr>
              <a:spLocks/>
            </p:cNvSpPr>
            <p:nvPr/>
          </p:nvSpPr>
          <p:spPr bwMode="auto">
            <a:xfrm>
              <a:off x="984" y="2834"/>
              <a:ext cx="36" cy="26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36" y="26"/>
                </a:cxn>
                <a:cxn ang="0">
                  <a:pos x="36" y="1"/>
                </a:cxn>
                <a:cxn ang="0">
                  <a:pos x="26" y="0"/>
                </a:cxn>
                <a:cxn ang="0">
                  <a:pos x="26" y="18"/>
                </a:cxn>
                <a:cxn ang="0">
                  <a:pos x="0" y="18"/>
                </a:cxn>
                <a:cxn ang="0">
                  <a:pos x="2" y="26"/>
                </a:cxn>
              </a:cxnLst>
              <a:rect l="0" t="0" r="r" b="b"/>
              <a:pathLst>
                <a:path w="36" h="26">
                  <a:moveTo>
                    <a:pt x="2" y="26"/>
                  </a:moveTo>
                  <a:lnTo>
                    <a:pt x="36" y="26"/>
                  </a:lnTo>
                  <a:lnTo>
                    <a:pt x="36" y="1"/>
                  </a:lnTo>
                  <a:lnTo>
                    <a:pt x="26" y="0"/>
                  </a:lnTo>
                  <a:lnTo>
                    <a:pt x="26" y="18"/>
                  </a:lnTo>
                  <a:lnTo>
                    <a:pt x="0" y="18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7F7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49" name="Freeform 681"/>
            <p:cNvSpPr>
              <a:spLocks/>
            </p:cNvSpPr>
            <p:nvPr/>
          </p:nvSpPr>
          <p:spPr bwMode="auto">
            <a:xfrm>
              <a:off x="984" y="2834"/>
              <a:ext cx="26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4" y="1"/>
                </a:cxn>
                <a:cxn ang="0">
                  <a:pos x="14" y="10"/>
                </a:cxn>
                <a:cxn ang="0">
                  <a:pos x="2" y="10"/>
                </a:cxn>
                <a:cxn ang="0">
                  <a:pos x="0" y="18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26" y="18"/>
                  </a:lnTo>
                  <a:lnTo>
                    <a:pt x="26" y="0"/>
                  </a:lnTo>
                  <a:lnTo>
                    <a:pt x="14" y="1"/>
                  </a:lnTo>
                  <a:lnTo>
                    <a:pt x="14" y="10"/>
                  </a:lnTo>
                  <a:lnTo>
                    <a:pt x="2" y="1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AF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50" name="Freeform 682"/>
            <p:cNvSpPr>
              <a:spLocks/>
            </p:cNvSpPr>
            <p:nvPr/>
          </p:nvSpPr>
          <p:spPr bwMode="auto">
            <a:xfrm>
              <a:off x="984" y="2834"/>
              <a:ext cx="14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4" y="10"/>
                </a:cxn>
                <a:cxn ang="0">
                  <a:pos x="14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10"/>
                </a:cxn>
              </a:cxnLst>
              <a:rect l="0" t="0" r="r" b="b"/>
              <a:pathLst>
                <a:path w="14" h="10">
                  <a:moveTo>
                    <a:pt x="2" y="10"/>
                  </a:moveTo>
                  <a:lnTo>
                    <a:pt x="14" y="10"/>
                  </a:lnTo>
                  <a:lnTo>
                    <a:pt x="14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51" name="Freeform 683"/>
            <p:cNvSpPr>
              <a:spLocks/>
            </p:cNvSpPr>
            <p:nvPr/>
          </p:nvSpPr>
          <p:spPr bwMode="auto">
            <a:xfrm>
              <a:off x="984" y="2834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52" name="Freeform 684"/>
            <p:cNvSpPr>
              <a:spLocks/>
            </p:cNvSpPr>
            <p:nvPr/>
          </p:nvSpPr>
          <p:spPr bwMode="auto">
            <a:xfrm>
              <a:off x="972" y="2823"/>
              <a:ext cx="230" cy="171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0" y="0"/>
                </a:cxn>
                <a:cxn ang="0">
                  <a:pos x="0" y="171"/>
                </a:cxn>
                <a:cxn ang="0">
                  <a:pos x="4" y="171"/>
                </a:cxn>
                <a:cxn ang="0">
                  <a:pos x="4" y="2"/>
                </a:cxn>
                <a:cxn ang="0">
                  <a:pos x="230" y="2"/>
                </a:cxn>
                <a:cxn ang="0">
                  <a:pos x="230" y="0"/>
                </a:cxn>
              </a:cxnLst>
              <a:rect l="0" t="0" r="r" b="b"/>
              <a:pathLst>
                <a:path w="230" h="171">
                  <a:moveTo>
                    <a:pt x="230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4" y="171"/>
                  </a:lnTo>
                  <a:lnTo>
                    <a:pt x="4" y="2"/>
                  </a:lnTo>
                  <a:lnTo>
                    <a:pt x="230" y="2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53" name="Freeform 685"/>
            <p:cNvSpPr>
              <a:spLocks/>
            </p:cNvSpPr>
            <p:nvPr/>
          </p:nvSpPr>
          <p:spPr bwMode="auto">
            <a:xfrm>
              <a:off x="976" y="2825"/>
              <a:ext cx="226" cy="169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0" y="0"/>
                </a:cxn>
                <a:cxn ang="0">
                  <a:pos x="0" y="169"/>
                </a:cxn>
                <a:cxn ang="0">
                  <a:pos x="5" y="169"/>
                </a:cxn>
                <a:cxn ang="0">
                  <a:pos x="5" y="4"/>
                </a:cxn>
                <a:cxn ang="0">
                  <a:pos x="226" y="4"/>
                </a:cxn>
                <a:cxn ang="0">
                  <a:pos x="226" y="0"/>
                </a:cxn>
              </a:cxnLst>
              <a:rect l="0" t="0" r="r" b="b"/>
              <a:pathLst>
                <a:path w="226" h="169">
                  <a:moveTo>
                    <a:pt x="226" y="0"/>
                  </a:moveTo>
                  <a:lnTo>
                    <a:pt x="0" y="0"/>
                  </a:lnTo>
                  <a:lnTo>
                    <a:pt x="0" y="169"/>
                  </a:lnTo>
                  <a:lnTo>
                    <a:pt x="5" y="169"/>
                  </a:lnTo>
                  <a:lnTo>
                    <a:pt x="5" y="4"/>
                  </a:lnTo>
                  <a:lnTo>
                    <a:pt x="226" y="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54" name="Freeform 686"/>
            <p:cNvSpPr>
              <a:spLocks/>
            </p:cNvSpPr>
            <p:nvPr/>
          </p:nvSpPr>
          <p:spPr bwMode="auto">
            <a:xfrm>
              <a:off x="981" y="2829"/>
              <a:ext cx="221" cy="165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0" y="0"/>
                </a:cxn>
                <a:cxn ang="0">
                  <a:pos x="0" y="165"/>
                </a:cxn>
                <a:cxn ang="0">
                  <a:pos x="5" y="165"/>
                </a:cxn>
                <a:cxn ang="0">
                  <a:pos x="5" y="4"/>
                </a:cxn>
                <a:cxn ang="0">
                  <a:pos x="221" y="4"/>
                </a:cxn>
                <a:cxn ang="0">
                  <a:pos x="221" y="0"/>
                </a:cxn>
              </a:cxnLst>
              <a:rect l="0" t="0" r="r" b="b"/>
              <a:pathLst>
                <a:path w="221" h="165">
                  <a:moveTo>
                    <a:pt x="221" y="0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5" y="165"/>
                  </a:lnTo>
                  <a:lnTo>
                    <a:pt x="5" y="4"/>
                  </a:lnTo>
                  <a:lnTo>
                    <a:pt x="221" y="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55" name="Freeform 687"/>
            <p:cNvSpPr>
              <a:spLocks/>
            </p:cNvSpPr>
            <p:nvPr/>
          </p:nvSpPr>
          <p:spPr bwMode="auto">
            <a:xfrm>
              <a:off x="986" y="2833"/>
              <a:ext cx="216" cy="161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5" y="161"/>
                </a:cxn>
                <a:cxn ang="0">
                  <a:pos x="5" y="4"/>
                </a:cxn>
                <a:cxn ang="0">
                  <a:pos x="216" y="4"/>
                </a:cxn>
                <a:cxn ang="0">
                  <a:pos x="216" y="0"/>
                </a:cxn>
              </a:cxnLst>
              <a:rect l="0" t="0" r="r" b="b"/>
              <a:pathLst>
                <a:path w="216" h="161">
                  <a:moveTo>
                    <a:pt x="216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5" y="161"/>
                  </a:lnTo>
                  <a:lnTo>
                    <a:pt x="5" y="4"/>
                  </a:lnTo>
                  <a:lnTo>
                    <a:pt x="216" y="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56" name="Freeform 688"/>
            <p:cNvSpPr>
              <a:spLocks/>
            </p:cNvSpPr>
            <p:nvPr/>
          </p:nvSpPr>
          <p:spPr bwMode="auto">
            <a:xfrm>
              <a:off x="991" y="2837"/>
              <a:ext cx="211" cy="157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0" y="0"/>
                </a:cxn>
                <a:cxn ang="0">
                  <a:pos x="0" y="157"/>
                </a:cxn>
                <a:cxn ang="0">
                  <a:pos x="5" y="157"/>
                </a:cxn>
                <a:cxn ang="0">
                  <a:pos x="5" y="3"/>
                </a:cxn>
                <a:cxn ang="0">
                  <a:pos x="211" y="3"/>
                </a:cxn>
                <a:cxn ang="0">
                  <a:pos x="211" y="0"/>
                </a:cxn>
              </a:cxnLst>
              <a:rect l="0" t="0" r="r" b="b"/>
              <a:pathLst>
                <a:path w="211" h="157">
                  <a:moveTo>
                    <a:pt x="211" y="0"/>
                  </a:moveTo>
                  <a:lnTo>
                    <a:pt x="0" y="0"/>
                  </a:lnTo>
                  <a:lnTo>
                    <a:pt x="0" y="157"/>
                  </a:lnTo>
                  <a:lnTo>
                    <a:pt x="5" y="157"/>
                  </a:lnTo>
                  <a:lnTo>
                    <a:pt x="5" y="3"/>
                  </a:lnTo>
                  <a:lnTo>
                    <a:pt x="211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57" name="Freeform 689"/>
            <p:cNvSpPr>
              <a:spLocks/>
            </p:cNvSpPr>
            <p:nvPr/>
          </p:nvSpPr>
          <p:spPr bwMode="auto">
            <a:xfrm>
              <a:off x="996" y="2840"/>
              <a:ext cx="206" cy="15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0" y="154"/>
                </a:cxn>
                <a:cxn ang="0">
                  <a:pos x="5" y="154"/>
                </a:cxn>
                <a:cxn ang="0">
                  <a:pos x="5" y="4"/>
                </a:cxn>
                <a:cxn ang="0">
                  <a:pos x="206" y="4"/>
                </a:cxn>
                <a:cxn ang="0">
                  <a:pos x="206" y="0"/>
                </a:cxn>
              </a:cxnLst>
              <a:rect l="0" t="0" r="r" b="b"/>
              <a:pathLst>
                <a:path w="206" h="154">
                  <a:moveTo>
                    <a:pt x="206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5" y="154"/>
                  </a:lnTo>
                  <a:lnTo>
                    <a:pt x="5" y="4"/>
                  </a:lnTo>
                  <a:lnTo>
                    <a:pt x="206" y="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58" name="Freeform 690"/>
            <p:cNvSpPr>
              <a:spLocks/>
            </p:cNvSpPr>
            <p:nvPr/>
          </p:nvSpPr>
          <p:spPr bwMode="auto">
            <a:xfrm>
              <a:off x="1001" y="2844"/>
              <a:ext cx="201" cy="150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0" y="0"/>
                </a:cxn>
                <a:cxn ang="0">
                  <a:pos x="0" y="150"/>
                </a:cxn>
                <a:cxn ang="0">
                  <a:pos x="5" y="150"/>
                </a:cxn>
                <a:cxn ang="0">
                  <a:pos x="5" y="4"/>
                </a:cxn>
                <a:cxn ang="0">
                  <a:pos x="201" y="4"/>
                </a:cxn>
                <a:cxn ang="0">
                  <a:pos x="201" y="0"/>
                </a:cxn>
              </a:cxnLst>
              <a:rect l="0" t="0" r="r" b="b"/>
              <a:pathLst>
                <a:path w="201" h="150">
                  <a:moveTo>
                    <a:pt x="201" y="0"/>
                  </a:moveTo>
                  <a:lnTo>
                    <a:pt x="0" y="0"/>
                  </a:lnTo>
                  <a:lnTo>
                    <a:pt x="0" y="150"/>
                  </a:lnTo>
                  <a:lnTo>
                    <a:pt x="5" y="150"/>
                  </a:lnTo>
                  <a:lnTo>
                    <a:pt x="5" y="4"/>
                  </a:lnTo>
                  <a:lnTo>
                    <a:pt x="201" y="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59" name="Freeform 691"/>
            <p:cNvSpPr>
              <a:spLocks/>
            </p:cNvSpPr>
            <p:nvPr/>
          </p:nvSpPr>
          <p:spPr bwMode="auto">
            <a:xfrm>
              <a:off x="1006" y="2848"/>
              <a:ext cx="196" cy="146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0" y="0"/>
                </a:cxn>
                <a:cxn ang="0">
                  <a:pos x="0" y="146"/>
                </a:cxn>
                <a:cxn ang="0">
                  <a:pos x="5" y="146"/>
                </a:cxn>
                <a:cxn ang="0">
                  <a:pos x="5" y="4"/>
                </a:cxn>
                <a:cxn ang="0">
                  <a:pos x="196" y="4"/>
                </a:cxn>
                <a:cxn ang="0">
                  <a:pos x="196" y="0"/>
                </a:cxn>
              </a:cxnLst>
              <a:rect l="0" t="0" r="r" b="b"/>
              <a:pathLst>
                <a:path w="196" h="146">
                  <a:moveTo>
                    <a:pt x="196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" y="146"/>
                  </a:lnTo>
                  <a:lnTo>
                    <a:pt x="5" y="4"/>
                  </a:lnTo>
                  <a:lnTo>
                    <a:pt x="196" y="4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60" name="Freeform 692"/>
            <p:cNvSpPr>
              <a:spLocks/>
            </p:cNvSpPr>
            <p:nvPr/>
          </p:nvSpPr>
          <p:spPr bwMode="auto">
            <a:xfrm>
              <a:off x="1011" y="2852"/>
              <a:ext cx="191" cy="142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0" y="0"/>
                </a:cxn>
                <a:cxn ang="0">
                  <a:pos x="0" y="142"/>
                </a:cxn>
                <a:cxn ang="0">
                  <a:pos x="5" y="142"/>
                </a:cxn>
                <a:cxn ang="0">
                  <a:pos x="5" y="4"/>
                </a:cxn>
                <a:cxn ang="0">
                  <a:pos x="191" y="4"/>
                </a:cxn>
                <a:cxn ang="0">
                  <a:pos x="191" y="0"/>
                </a:cxn>
              </a:cxnLst>
              <a:rect l="0" t="0" r="r" b="b"/>
              <a:pathLst>
                <a:path w="191" h="142">
                  <a:moveTo>
                    <a:pt x="191" y="0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5" y="142"/>
                  </a:lnTo>
                  <a:lnTo>
                    <a:pt x="5" y="4"/>
                  </a:lnTo>
                  <a:lnTo>
                    <a:pt x="191" y="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61" name="Freeform 693"/>
            <p:cNvSpPr>
              <a:spLocks/>
            </p:cNvSpPr>
            <p:nvPr/>
          </p:nvSpPr>
          <p:spPr bwMode="auto">
            <a:xfrm>
              <a:off x="1016" y="2856"/>
              <a:ext cx="186" cy="138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5" y="138"/>
                </a:cxn>
                <a:cxn ang="0">
                  <a:pos x="5" y="4"/>
                </a:cxn>
                <a:cxn ang="0">
                  <a:pos x="186" y="4"/>
                </a:cxn>
                <a:cxn ang="0">
                  <a:pos x="186" y="0"/>
                </a:cxn>
              </a:cxnLst>
              <a:rect l="0" t="0" r="r" b="b"/>
              <a:pathLst>
                <a:path w="186" h="138">
                  <a:moveTo>
                    <a:pt x="186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5" y="138"/>
                  </a:lnTo>
                  <a:lnTo>
                    <a:pt x="5" y="4"/>
                  </a:lnTo>
                  <a:lnTo>
                    <a:pt x="186" y="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62" name="Freeform 694"/>
            <p:cNvSpPr>
              <a:spLocks/>
            </p:cNvSpPr>
            <p:nvPr/>
          </p:nvSpPr>
          <p:spPr bwMode="auto">
            <a:xfrm>
              <a:off x="1021" y="2860"/>
              <a:ext cx="181" cy="13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0" y="0"/>
                </a:cxn>
                <a:cxn ang="0">
                  <a:pos x="0" y="134"/>
                </a:cxn>
                <a:cxn ang="0">
                  <a:pos x="6" y="134"/>
                </a:cxn>
                <a:cxn ang="0">
                  <a:pos x="6" y="3"/>
                </a:cxn>
                <a:cxn ang="0">
                  <a:pos x="181" y="3"/>
                </a:cxn>
                <a:cxn ang="0">
                  <a:pos x="181" y="0"/>
                </a:cxn>
              </a:cxnLst>
              <a:rect l="0" t="0" r="r" b="b"/>
              <a:pathLst>
                <a:path w="181" h="134">
                  <a:moveTo>
                    <a:pt x="181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" y="134"/>
                  </a:lnTo>
                  <a:lnTo>
                    <a:pt x="6" y="3"/>
                  </a:lnTo>
                  <a:lnTo>
                    <a:pt x="181" y="3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63" name="Freeform 695"/>
            <p:cNvSpPr>
              <a:spLocks/>
            </p:cNvSpPr>
            <p:nvPr/>
          </p:nvSpPr>
          <p:spPr bwMode="auto">
            <a:xfrm>
              <a:off x="1027" y="2863"/>
              <a:ext cx="175" cy="131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0" y="0"/>
                </a:cxn>
                <a:cxn ang="0">
                  <a:pos x="0" y="131"/>
                </a:cxn>
                <a:cxn ang="0">
                  <a:pos x="6" y="131"/>
                </a:cxn>
                <a:cxn ang="0">
                  <a:pos x="6" y="4"/>
                </a:cxn>
                <a:cxn ang="0">
                  <a:pos x="175" y="4"/>
                </a:cxn>
                <a:cxn ang="0">
                  <a:pos x="175" y="0"/>
                </a:cxn>
              </a:cxnLst>
              <a:rect l="0" t="0" r="r" b="b"/>
              <a:pathLst>
                <a:path w="175" h="131">
                  <a:moveTo>
                    <a:pt x="175" y="0"/>
                  </a:moveTo>
                  <a:lnTo>
                    <a:pt x="0" y="0"/>
                  </a:lnTo>
                  <a:lnTo>
                    <a:pt x="0" y="131"/>
                  </a:lnTo>
                  <a:lnTo>
                    <a:pt x="6" y="131"/>
                  </a:lnTo>
                  <a:lnTo>
                    <a:pt x="6" y="4"/>
                  </a:lnTo>
                  <a:lnTo>
                    <a:pt x="175" y="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64" name="Freeform 696"/>
            <p:cNvSpPr>
              <a:spLocks/>
            </p:cNvSpPr>
            <p:nvPr/>
          </p:nvSpPr>
          <p:spPr bwMode="auto">
            <a:xfrm>
              <a:off x="1033" y="2867"/>
              <a:ext cx="169" cy="12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0" y="127"/>
                </a:cxn>
                <a:cxn ang="0">
                  <a:pos x="6" y="127"/>
                </a:cxn>
                <a:cxn ang="0">
                  <a:pos x="6" y="5"/>
                </a:cxn>
                <a:cxn ang="0">
                  <a:pos x="169" y="5"/>
                </a:cxn>
                <a:cxn ang="0">
                  <a:pos x="169" y="0"/>
                </a:cxn>
              </a:cxnLst>
              <a:rect l="0" t="0" r="r" b="b"/>
              <a:pathLst>
                <a:path w="169" h="127">
                  <a:moveTo>
                    <a:pt x="169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6" y="127"/>
                  </a:lnTo>
                  <a:lnTo>
                    <a:pt x="6" y="5"/>
                  </a:lnTo>
                  <a:lnTo>
                    <a:pt x="169" y="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65" name="Freeform 697"/>
            <p:cNvSpPr>
              <a:spLocks/>
            </p:cNvSpPr>
            <p:nvPr/>
          </p:nvSpPr>
          <p:spPr bwMode="auto">
            <a:xfrm>
              <a:off x="1039" y="2872"/>
              <a:ext cx="163" cy="122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5" y="4"/>
                </a:cxn>
                <a:cxn ang="0">
                  <a:pos x="163" y="4"/>
                </a:cxn>
                <a:cxn ang="0">
                  <a:pos x="163" y="0"/>
                </a:cxn>
              </a:cxnLst>
              <a:rect l="0" t="0" r="r" b="b"/>
              <a:pathLst>
                <a:path w="163" h="122">
                  <a:moveTo>
                    <a:pt x="163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5" y="122"/>
                  </a:lnTo>
                  <a:lnTo>
                    <a:pt x="5" y="4"/>
                  </a:lnTo>
                  <a:lnTo>
                    <a:pt x="163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66" name="Freeform 698"/>
            <p:cNvSpPr>
              <a:spLocks/>
            </p:cNvSpPr>
            <p:nvPr/>
          </p:nvSpPr>
          <p:spPr bwMode="auto">
            <a:xfrm>
              <a:off x="1044" y="2876"/>
              <a:ext cx="158" cy="11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0"/>
                </a:cxn>
                <a:cxn ang="0">
                  <a:pos x="0" y="118"/>
                </a:cxn>
                <a:cxn ang="0">
                  <a:pos x="6" y="118"/>
                </a:cxn>
                <a:cxn ang="0">
                  <a:pos x="6" y="5"/>
                </a:cxn>
                <a:cxn ang="0">
                  <a:pos x="158" y="5"/>
                </a:cxn>
                <a:cxn ang="0">
                  <a:pos x="158" y="0"/>
                </a:cxn>
              </a:cxnLst>
              <a:rect l="0" t="0" r="r" b="b"/>
              <a:pathLst>
                <a:path w="158" h="118">
                  <a:moveTo>
                    <a:pt x="158" y="0"/>
                  </a:moveTo>
                  <a:lnTo>
                    <a:pt x="0" y="0"/>
                  </a:lnTo>
                  <a:lnTo>
                    <a:pt x="0" y="118"/>
                  </a:lnTo>
                  <a:lnTo>
                    <a:pt x="6" y="118"/>
                  </a:lnTo>
                  <a:lnTo>
                    <a:pt x="6" y="5"/>
                  </a:lnTo>
                  <a:lnTo>
                    <a:pt x="158" y="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67" name="Freeform 699"/>
            <p:cNvSpPr>
              <a:spLocks/>
            </p:cNvSpPr>
            <p:nvPr/>
          </p:nvSpPr>
          <p:spPr bwMode="auto">
            <a:xfrm>
              <a:off x="1050" y="2881"/>
              <a:ext cx="152" cy="113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0"/>
                </a:cxn>
                <a:cxn ang="0">
                  <a:pos x="0" y="113"/>
                </a:cxn>
                <a:cxn ang="0">
                  <a:pos x="7" y="113"/>
                </a:cxn>
                <a:cxn ang="0">
                  <a:pos x="7" y="5"/>
                </a:cxn>
                <a:cxn ang="0">
                  <a:pos x="152" y="5"/>
                </a:cxn>
                <a:cxn ang="0">
                  <a:pos x="152" y="0"/>
                </a:cxn>
              </a:cxnLst>
              <a:rect l="0" t="0" r="r" b="b"/>
              <a:pathLst>
                <a:path w="152" h="113">
                  <a:moveTo>
                    <a:pt x="152" y="0"/>
                  </a:moveTo>
                  <a:lnTo>
                    <a:pt x="0" y="0"/>
                  </a:lnTo>
                  <a:lnTo>
                    <a:pt x="0" y="113"/>
                  </a:lnTo>
                  <a:lnTo>
                    <a:pt x="7" y="113"/>
                  </a:lnTo>
                  <a:lnTo>
                    <a:pt x="7" y="5"/>
                  </a:lnTo>
                  <a:lnTo>
                    <a:pt x="152" y="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1C1C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68" name="Freeform 700"/>
            <p:cNvSpPr>
              <a:spLocks/>
            </p:cNvSpPr>
            <p:nvPr/>
          </p:nvSpPr>
          <p:spPr bwMode="auto">
            <a:xfrm>
              <a:off x="1057" y="2886"/>
              <a:ext cx="145" cy="108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7" y="108"/>
                </a:cxn>
                <a:cxn ang="0">
                  <a:pos x="7" y="5"/>
                </a:cxn>
                <a:cxn ang="0">
                  <a:pos x="145" y="5"/>
                </a:cxn>
                <a:cxn ang="0">
                  <a:pos x="145" y="0"/>
                </a:cxn>
              </a:cxnLst>
              <a:rect l="0" t="0" r="r" b="b"/>
              <a:pathLst>
                <a:path w="145" h="108">
                  <a:moveTo>
                    <a:pt x="145" y="0"/>
                  </a:moveTo>
                  <a:lnTo>
                    <a:pt x="0" y="0"/>
                  </a:lnTo>
                  <a:lnTo>
                    <a:pt x="0" y="108"/>
                  </a:lnTo>
                  <a:lnTo>
                    <a:pt x="7" y="108"/>
                  </a:lnTo>
                  <a:lnTo>
                    <a:pt x="7" y="5"/>
                  </a:lnTo>
                  <a:lnTo>
                    <a:pt x="145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69" name="Freeform 701"/>
            <p:cNvSpPr>
              <a:spLocks/>
            </p:cNvSpPr>
            <p:nvPr/>
          </p:nvSpPr>
          <p:spPr bwMode="auto">
            <a:xfrm>
              <a:off x="1064" y="2891"/>
              <a:ext cx="138" cy="103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0" y="0"/>
                </a:cxn>
                <a:cxn ang="0">
                  <a:pos x="0" y="103"/>
                </a:cxn>
                <a:cxn ang="0">
                  <a:pos x="7" y="103"/>
                </a:cxn>
                <a:cxn ang="0">
                  <a:pos x="7" y="5"/>
                </a:cxn>
                <a:cxn ang="0">
                  <a:pos x="138" y="5"/>
                </a:cxn>
                <a:cxn ang="0">
                  <a:pos x="138" y="0"/>
                </a:cxn>
              </a:cxnLst>
              <a:rect l="0" t="0" r="r" b="b"/>
              <a:pathLst>
                <a:path w="138" h="103">
                  <a:moveTo>
                    <a:pt x="138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7" y="103"/>
                  </a:lnTo>
                  <a:lnTo>
                    <a:pt x="7" y="5"/>
                  </a:lnTo>
                  <a:lnTo>
                    <a:pt x="138" y="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C6C6C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70" name="Freeform 702"/>
            <p:cNvSpPr>
              <a:spLocks/>
            </p:cNvSpPr>
            <p:nvPr/>
          </p:nvSpPr>
          <p:spPr bwMode="auto">
            <a:xfrm>
              <a:off x="1071" y="2896"/>
              <a:ext cx="131" cy="9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7" y="98"/>
                </a:cxn>
                <a:cxn ang="0">
                  <a:pos x="7" y="5"/>
                </a:cxn>
                <a:cxn ang="0">
                  <a:pos x="131" y="5"/>
                </a:cxn>
                <a:cxn ang="0">
                  <a:pos x="131" y="0"/>
                </a:cxn>
              </a:cxnLst>
              <a:rect l="0" t="0" r="r" b="b"/>
              <a:pathLst>
                <a:path w="131" h="98">
                  <a:moveTo>
                    <a:pt x="131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7" y="98"/>
                  </a:lnTo>
                  <a:lnTo>
                    <a:pt x="7" y="5"/>
                  </a:lnTo>
                  <a:lnTo>
                    <a:pt x="131" y="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71" name="Freeform 703"/>
            <p:cNvSpPr>
              <a:spLocks/>
            </p:cNvSpPr>
            <p:nvPr/>
          </p:nvSpPr>
          <p:spPr bwMode="auto">
            <a:xfrm>
              <a:off x="1078" y="2901"/>
              <a:ext cx="124" cy="93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0" y="0"/>
                </a:cxn>
                <a:cxn ang="0">
                  <a:pos x="0" y="93"/>
                </a:cxn>
                <a:cxn ang="0">
                  <a:pos x="8" y="93"/>
                </a:cxn>
                <a:cxn ang="0">
                  <a:pos x="8" y="7"/>
                </a:cxn>
                <a:cxn ang="0">
                  <a:pos x="124" y="7"/>
                </a:cxn>
                <a:cxn ang="0">
                  <a:pos x="124" y="0"/>
                </a:cxn>
              </a:cxnLst>
              <a:rect l="0" t="0" r="r" b="b"/>
              <a:pathLst>
                <a:path w="124" h="93">
                  <a:moveTo>
                    <a:pt x="124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8" y="93"/>
                  </a:lnTo>
                  <a:lnTo>
                    <a:pt x="8" y="7"/>
                  </a:lnTo>
                  <a:lnTo>
                    <a:pt x="124" y="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BCBC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72" name="Freeform 704"/>
            <p:cNvSpPr>
              <a:spLocks/>
            </p:cNvSpPr>
            <p:nvPr/>
          </p:nvSpPr>
          <p:spPr bwMode="auto">
            <a:xfrm>
              <a:off x="1086" y="2908"/>
              <a:ext cx="116" cy="86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9" y="85"/>
                </a:cxn>
                <a:cxn ang="0">
                  <a:pos x="9" y="6"/>
                </a:cxn>
                <a:cxn ang="0">
                  <a:pos x="115" y="6"/>
                </a:cxn>
                <a:cxn ang="0">
                  <a:pos x="116" y="0"/>
                </a:cxn>
              </a:cxnLst>
              <a:rect l="0" t="0" r="r" b="b"/>
              <a:pathLst>
                <a:path w="116" h="86">
                  <a:moveTo>
                    <a:pt x="116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9" y="85"/>
                  </a:lnTo>
                  <a:lnTo>
                    <a:pt x="9" y="6"/>
                  </a:lnTo>
                  <a:lnTo>
                    <a:pt x="115" y="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73" name="Freeform 705"/>
            <p:cNvSpPr>
              <a:spLocks/>
            </p:cNvSpPr>
            <p:nvPr/>
          </p:nvSpPr>
          <p:spPr bwMode="auto">
            <a:xfrm>
              <a:off x="1095" y="2914"/>
              <a:ext cx="106" cy="79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0" y="0"/>
                </a:cxn>
                <a:cxn ang="0">
                  <a:pos x="0" y="79"/>
                </a:cxn>
                <a:cxn ang="0">
                  <a:pos x="7" y="79"/>
                </a:cxn>
                <a:cxn ang="0">
                  <a:pos x="7" y="6"/>
                </a:cxn>
                <a:cxn ang="0">
                  <a:pos x="106" y="6"/>
                </a:cxn>
                <a:cxn ang="0">
                  <a:pos x="106" y="0"/>
                </a:cxn>
              </a:cxnLst>
              <a:rect l="0" t="0" r="r" b="b"/>
              <a:pathLst>
                <a:path w="106" h="79">
                  <a:moveTo>
                    <a:pt x="106" y="0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7" y="79"/>
                  </a:lnTo>
                  <a:lnTo>
                    <a:pt x="7" y="6"/>
                  </a:lnTo>
                  <a:lnTo>
                    <a:pt x="106" y="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74" name="Freeform 706"/>
            <p:cNvSpPr>
              <a:spLocks/>
            </p:cNvSpPr>
            <p:nvPr/>
          </p:nvSpPr>
          <p:spPr bwMode="auto">
            <a:xfrm>
              <a:off x="1102" y="2920"/>
              <a:ext cx="100" cy="74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9" y="74"/>
                </a:cxn>
                <a:cxn ang="0">
                  <a:pos x="9" y="7"/>
                </a:cxn>
                <a:cxn ang="0">
                  <a:pos x="100" y="7"/>
                </a:cxn>
                <a:cxn ang="0">
                  <a:pos x="99" y="0"/>
                </a:cxn>
              </a:cxnLst>
              <a:rect l="0" t="0" r="r" b="b"/>
              <a:pathLst>
                <a:path w="100" h="74">
                  <a:moveTo>
                    <a:pt x="99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9" y="74"/>
                  </a:lnTo>
                  <a:lnTo>
                    <a:pt x="9" y="7"/>
                  </a:lnTo>
                  <a:lnTo>
                    <a:pt x="100" y="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75" name="Freeform 707"/>
            <p:cNvSpPr>
              <a:spLocks/>
            </p:cNvSpPr>
            <p:nvPr/>
          </p:nvSpPr>
          <p:spPr bwMode="auto">
            <a:xfrm>
              <a:off x="1111" y="2927"/>
              <a:ext cx="91" cy="67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0"/>
                </a:cxn>
                <a:cxn ang="0">
                  <a:pos x="0" y="67"/>
                </a:cxn>
                <a:cxn ang="0">
                  <a:pos x="10" y="66"/>
                </a:cxn>
                <a:cxn ang="0">
                  <a:pos x="10" y="6"/>
                </a:cxn>
                <a:cxn ang="0">
                  <a:pos x="90" y="6"/>
                </a:cxn>
                <a:cxn ang="0">
                  <a:pos x="91" y="0"/>
                </a:cxn>
              </a:cxnLst>
              <a:rect l="0" t="0" r="r" b="b"/>
              <a:pathLst>
                <a:path w="91" h="67">
                  <a:moveTo>
                    <a:pt x="91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10" y="66"/>
                  </a:lnTo>
                  <a:lnTo>
                    <a:pt x="10" y="6"/>
                  </a:lnTo>
                  <a:lnTo>
                    <a:pt x="90" y="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76" name="Freeform 708"/>
            <p:cNvSpPr>
              <a:spLocks/>
            </p:cNvSpPr>
            <p:nvPr/>
          </p:nvSpPr>
          <p:spPr bwMode="auto">
            <a:xfrm>
              <a:off x="1121" y="2933"/>
              <a:ext cx="81" cy="6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10" y="61"/>
                </a:cxn>
                <a:cxn ang="0">
                  <a:pos x="10" y="8"/>
                </a:cxn>
                <a:cxn ang="0">
                  <a:pos x="81" y="8"/>
                </a:cxn>
                <a:cxn ang="0">
                  <a:pos x="80" y="0"/>
                </a:cxn>
              </a:cxnLst>
              <a:rect l="0" t="0" r="r" b="b"/>
              <a:pathLst>
                <a:path w="81" h="61">
                  <a:moveTo>
                    <a:pt x="8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0" y="61"/>
                  </a:lnTo>
                  <a:lnTo>
                    <a:pt x="10" y="8"/>
                  </a:lnTo>
                  <a:lnTo>
                    <a:pt x="81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77" name="Freeform 709"/>
            <p:cNvSpPr>
              <a:spLocks/>
            </p:cNvSpPr>
            <p:nvPr/>
          </p:nvSpPr>
          <p:spPr bwMode="auto">
            <a:xfrm>
              <a:off x="1131" y="2941"/>
              <a:ext cx="71" cy="5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0"/>
                </a:cxn>
                <a:cxn ang="0">
                  <a:pos x="0" y="53"/>
                </a:cxn>
                <a:cxn ang="0">
                  <a:pos x="10" y="52"/>
                </a:cxn>
                <a:cxn ang="0">
                  <a:pos x="10" y="7"/>
                </a:cxn>
                <a:cxn ang="0">
                  <a:pos x="70" y="7"/>
                </a:cxn>
                <a:cxn ang="0">
                  <a:pos x="71" y="0"/>
                </a:cxn>
              </a:cxnLst>
              <a:rect l="0" t="0" r="r" b="b"/>
              <a:pathLst>
                <a:path w="71" h="53">
                  <a:moveTo>
                    <a:pt x="71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10" y="52"/>
                  </a:lnTo>
                  <a:lnTo>
                    <a:pt x="10" y="7"/>
                  </a:lnTo>
                  <a:lnTo>
                    <a:pt x="70" y="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78" name="Freeform 710"/>
            <p:cNvSpPr>
              <a:spLocks/>
            </p:cNvSpPr>
            <p:nvPr/>
          </p:nvSpPr>
          <p:spPr bwMode="auto">
            <a:xfrm>
              <a:off x="1141" y="2948"/>
              <a:ext cx="60" cy="4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11" y="45"/>
                </a:cxn>
                <a:cxn ang="0">
                  <a:pos x="11" y="8"/>
                </a:cxn>
                <a:cxn ang="0">
                  <a:pos x="60" y="8"/>
                </a:cxn>
                <a:cxn ang="0">
                  <a:pos x="60" y="0"/>
                </a:cxn>
              </a:cxnLst>
              <a:rect l="0" t="0" r="r" b="b"/>
              <a:pathLst>
                <a:path w="60" h="45">
                  <a:moveTo>
                    <a:pt x="60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11" y="45"/>
                  </a:lnTo>
                  <a:lnTo>
                    <a:pt x="11" y="8"/>
                  </a:lnTo>
                  <a:lnTo>
                    <a:pt x="60" y="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CDCD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79" name="Freeform 711"/>
            <p:cNvSpPr>
              <a:spLocks/>
            </p:cNvSpPr>
            <p:nvPr/>
          </p:nvSpPr>
          <p:spPr bwMode="auto">
            <a:xfrm>
              <a:off x="1152" y="2956"/>
              <a:ext cx="49" cy="3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11" y="37"/>
                </a:cxn>
                <a:cxn ang="0">
                  <a:pos x="11" y="9"/>
                </a:cxn>
                <a:cxn ang="0">
                  <a:pos x="49" y="9"/>
                </a:cxn>
                <a:cxn ang="0">
                  <a:pos x="49" y="0"/>
                </a:cxn>
              </a:cxnLst>
              <a:rect l="0" t="0" r="r" b="b"/>
              <a:pathLst>
                <a:path w="49" h="37">
                  <a:moveTo>
                    <a:pt x="49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11" y="37"/>
                  </a:lnTo>
                  <a:lnTo>
                    <a:pt x="11" y="9"/>
                  </a:lnTo>
                  <a:lnTo>
                    <a:pt x="49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80" name="Freeform 712"/>
            <p:cNvSpPr>
              <a:spLocks/>
            </p:cNvSpPr>
            <p:nvPr/>
          </p:nvSpPr>
          <p:spPr bwMode="auto">
            <a:xfrm>
              <a:off x="1163" y="2965"/>
              <a:ext cx="39" cy="2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3" y="29"/>
                </a:cxn>
                <a:cxn ang="0">
                  <a:pos x="13" y="9"/>
                </a:cxn>
                <a:cxn ang="0">
                  <a:pos x="39" y="9"/>
                </a:cxn>
                <a:cxn ang="0">
                  <a:pos x="38" y="0"/>
                </a:cxn>
              </a:cxnLst>
              <a:rect l="0" t="0" r="r" b="b"/>
              <a:pathLst>
                <a:path w="39" h="29">
                  <a:moveTo>
                    <a:pt x="3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3" y="29"/>
                  </a:lnTo>
                  <a:lnTo>
                    <a:pt x="13" y="9"/>
                  </a:lnTo>
                  <a:lnTo>
                    <a:pt x="39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81" name="Freeform 713"/>
            <p:cNvSpPr>
              <a:spLocks/>
            </p:cNvSpPr>
            <p:nvPr/>
          </p:nvSpPr>
          <p:spPr bwMode="auto">
            <a:xfrm>
              <a:off x="1176" y="2974"/>
              <a:ext cx="26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12" y="19"/>
                </a:cxn>
                <a:cxn ang="0">
                  <a:pos x="12" y="10"/>
                </a:cxn>
                <a:cxn ang="0">
                  <a:pos x="25" y="10"/>
                </a:cxn>
                <a:cxn ang="0">
                  <a:pos x="26" y="0"/>
                </a:cxn>
              </a:cxnLst>
              <a:rect l="0" t="0" r="r" b="b"/>
              <a:pathLst>
                <a:path w="26" h="20">
                  <a:moveTo>
                    <a:pt x="26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12" y="19"/>
                  </a:lnTo>
                  <a:lnTo>
                    <a:pt x="12" y="10"/>
                  </a:lnTo>
                  <a:lnTo>
                    <a:pt x="25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82" name="Freeform 714"/>
            <p:cNvSpPr>
              <a:spLocks/>
            </p:cNvSpPr>
            <p:nvPr/>
          </p:nvSpPr>
          <p:spPr bwMode="auto">
            <a:xfrm>
              <a:off x="1188" y="2984"/>
              <a:ext cx="14" cy="1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3" y="0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83" name="Line 715"/>
            <p:cNvSpPr>
              <a:spLocks noChangeShapeType="1"/>
            </p:cNvSpPr>
            <p:nvPr/>
          </p:nvSpPr>
          <p:spPr bwMode="auto">
            <a:xfrm>
              <a:off x="1022" y="3017"/>
              <a:ext cx="1" cy="1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84" name="Line 716"/>
            <p:cNvSpPr>
              <a:spLocks noChangeShapeType="1"/>
            </p:cNvSpPr>
            <p:nvPr/>
          </p:nvSpPr>
          <p:spPr bwMode="auto">
            <a:xfrm>
              <a:off x="987" y="3017"/>
              <a:ext cx="1" cy="1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85" name="Line 717"/>
            <p:cNvSpPr>
              <a:spLocks noChangeShapeType="1"/>
            </p:cNvSpPr>
            <p:nvPr/>
          </p:nvSpPr>
          <p:spPr bwMode="auto">
            <a:xfrm>
              <a:off x="945" y="3017"/>
              <a:ext cx="28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86" name="Rectangle 718"/>
            <p:cNvSpPr>
              <a:spLocks noChangeArrowheads="1"/>
            </p:cNvSpPr>
            <p:nvPr/>
          </p:nvSpPr>
          <p:spPr bwMode="auto">
            <a:xfrm>
              <a:off x="1162" y="3081"/>
              <a:ext cx="35" cy="3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87" name="Rectangle 719"/>
            <p:cNvSpPr>
              <a:spLocks noChangeArrowheads="1"/>
            </p:cNvSpPr>
            <p:nvPr/>
          </p:nvSpPr>
          <p:spPr bwMode="auto">
            <a:xfrm>
              <a:off x="1162" y="3080"/>
              <a:ext cx="35" cy="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88" name="Rectangle 720"/>
            <p:cNvSpPr>
              <a:spLocks noChangeArrowheads="1"/>
            </p:cNvSpPr>
            <p:nvPr/>
          </p:nvSpPr>
          <p:spPr bwMode="auto">
            <a:xfrm>
              <a:off x="1162" y="3079"/>
              <a:ext cx="35" cy="1"/>
            </a:xfrm>
            <a:prstGeom prst="rect">
              <a:avLst/>
            </a:prstGeom>
            <a:solidFill>
              <a:srgbClr val="D5D5D5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89" name="Rectangle 721"/>
            <p:cNvSpPr>
              <a:spLocks noChangeArrowheads="1"/>
            </p:cNvSpPr>
            <p:nvPr/>
          </p:nvSpPr>
          <p:spPr bwMode="auto">
            <a:xfrm>
              <a:off x="1162" y="3078"/>
              <a:ext cx="35" cy="1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90" name="Rectangle 722"/>
            <p:cNvSpPr>
              <a:spLocks noChangeArrowheads="1"/>
            </p:cNvSpPr>
            <p:nvPr/>
          </p:nvSpPr>
          <p:spPr bwMode="auto">
            <a:xfrm>
              <a:off x="1162" y="3076"/>
              <a:ext cx="35" cy="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91" name="Rectangle 723"/>
            <p:cNvSpPr>
              <a:spLocks noChangeArrowheads="1"/>
            </p:cNvSpPr>
            <p:nvPr/>
          </p:nvSpPr>
          <p:spPr bwMode="auto">
            <a:xfrm>
              <a:off x="1162" y="3075"/>
              <a:ext cx="35" cy="1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92" name="Rectangle 724"/>
            <p:cNvSpPr>
              <a:spLocks noChangeArrowheads="1"/>
            </p:cNvSpPr>
            <p:nvPr/>
          </p:nvSpPr>
          <p:spPr bwMode="auto">
            <a:xfrm>
              <a:off x="1162" y="3074"/>
              <a:ext cx="35" cy="1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93" name="Freeform 725"/>
            <p:cNvSpPr>
              <a:spLocks/>
            </p:cNvSpPr>
            <p:nvPr/>
          </p:nvSpPr>
          <p:spPr bwMode="auto">
            <a:xfrm>
              <a:off x="1160" y="3073"/>
              <a:ext cx="37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37" h="1">
                  <a:moveTo>
                    <a:pt x="2" y="1"/>
                  </a:moveTo>
                  <a:lnTo>
                    <a:pt x="37" y="1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94" name="Rectangle 726"/>
            <p:cNvSpPr>
              <a:spLocks noChangeArrowheads="1"/>
            </p:cNvSpPr>
            <p:nvPr/>
          </p:nvSpPr>
          <p:spPr bwMode="auto">
            <a:xfrm>
              <a:off x="1160" y="3071"/>
              <a:ext cx="36" cy="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95" name="Freeform 727"/>
            <p:cNvSpPr>
              <a:spLocks/>
            </p:cNvSpPr>
            <p:nvPr/>
          </p:nvSpPr>
          <p:spPr bwMode="auto">
            <a:xfrm>
              <a:off x="1160" y="3070"/>
              <a:ext cx="3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6" y="1"/>
                </a:cxn>
                <a:cxn ang="0">
                  <a:pos x="37" y="0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37" h="1">
                  <a:moveTo>
                    <a:pt x="0" y="1"/>
                  </a:moveTo>
                  <a:lnTo>
                    <a:pt x="36" y="1"/>
                  </a:lnTo>
                  <a:lnTo>
                    <a:pt x="37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96" name="Rectangle 728"/>
            <p:cNvSpPr>
              <a:spLocks noChangeArrowheads="1"/>
            </p:cNvSpPr>
            <p:nvPr/>
          </p:nvSpPr>
          <p:spPr bwMode="auto">
            <a:xfrm>
              <a:off x="1162" y="3070"/>
              <a:ext cx="35" cy="1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97" name="Rectangle 729"/>
            <p:cNvSpPr>
              <a:spLocks noChangeArrowheads="1"/>
            </p:cNvSpPr>
            <p:nvPr/>
          </p:nvSpPr>
          <p:spPr bwMode="auto">
            <a:xfrm>
              <a:off x="1129" y="3074"/>
              <a:ext cx="82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98" name="Freeform 730"/>
            <p:cNvSpPr>
              <a:spLocks noEditPoints="1"/>
            </p:cNvSpPr>
            <p:nvPr/>
          </p:nvSpPr>
          <p:spPr bwMode="auto">
            <a:xfrm>
              <a:off x="908" y="3061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46" y="0"/>
                </a:cxn>
                <a:cxn ang="0">
                  <a:pos x="46" y="24"/>
                </a:cxn>
                <a:cxn ang="0">
                  <a:pos x="43" y="24"/>
                </a:cxn>
                <a:cxn ang="0">
                  <a:pos x="43" y="0"/>
                </a:cxn>
                <a:cxn ang="0">
                  <a:pos x="46" y="0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0" y="24"/>
                  </a:lnTo>
                  <a:close/>
                  <a:moveTo>
                    <a:pt x="46" y="0"/>
                  </a:moveTo>
                  <a:lnTo>
                    <a:pt x="46" y="24"/>
                  </a:lnTo>
                  <a:lnTo>
                    <a:pt x="43" y="24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99" name="Freeform 731"/>
            <p:cNvSpPr>
              <a:spLocks noEditPoints="1"/>
            </p:cNvSpPr>
            <p:nvPr/>
          </p:nvSpPr>
          <p:spPr bwMode="auto">
            <a:xfrm>
              <a:off x="910" y="3061"/>
              <a:ext cx="41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41" y="0"/>
                </a:cxn>
                <a:cxn ang="0">
                  <a:pos x="41" y="24"/>
                </a:cxn>
                <a:cxn ang="0">
                  <a:pos x="40" y="24"/>
                </a:cxn>
                <a:cxn ang="0">
                  <a:pos x="40" y="0"/>
                </a:cxn>
                <a:cxn ang="0">
                  <a:pos x="41" y="0"/>
                </a:cxn>
              </a:cxnLst>
              <a:rect l="0" t="0" r="r" b="b"/>
              <a:pathLst>
                <a:path w="41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41" y="0"/>
                  </a:moveTo>
                  <a:lnTo>
                    <a:pt x="41" y="24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7A9A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00" name="Freeform 732"/>
            <p:cNvSpPr>
              <a:spLocks noEditPoints="1"/>
            </p:cNvSpPr>
            <p:nvPr/>
          </p:nvSpPr>
          <p:spPr bwMode="auto">
            <a:xfrm>
              <a:off x="911" y="3061"/>
              <a:ext cx="39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39" y="0"/>
                </a:cxn>
                <a:cxn ang="0">
                  <a:pos x="39" y="24"/>
                </a:cxn>
                <a:cxn ang="0">
                  <a:pos x="38" y="24"/>
                </a:cxn>
                <a:cxn ang="0">
                  <a:pos x="38" y="0"/>
                </a:cxn>
                <a:cxn ang="0">
                  <a:pos x="39" y="0"/>
                </a:cxn>
              </a:cxnLst>
              <a:rect l="0" t="0" r="r" b="b"/>
              <a:pathLst>
                <a:path w="39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39" y="0"/>
                  </a:moveTo>
                  <a:lnTo>
                    <a:pt x="39" y="24"/>
                  </a:lnTo>
                  <a:lnTo>
                    <a:pt x="38" y="24"/>
                  </a:lnTo>
                  <a:lnTo>
                    <a:pt x="38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D969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01" name="Freeform 733"/>
            <p:cNvSpPr>
              <a:spLocks noEditPoints="1"/>
            </p:cNvSpPr>
            <p:nvPr/>
          </p:nvSpPr>
          <p:spPr bwMode="auto">
            <a:xfrm>
              <a:off x="912" y="3061"/>
              <a:ext cx="3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37" y="0"/>
                </a:cxn>
                <a:cxn ang="0">
                  <a:pos x="37" y="24"/>
                </a:cxn>
                <a:cxn ang="0">
                  <a:pos x="36" y="24"/>
                </a:cxn>
                <a:cxn ang="0">
                  <a:pos x="36" y="0"/>
                </a:cxn>
                <a:cxn ang="0">
                  <a:pos x="37" y="0"/>
                </a:cxn>
              </a:cxnLst>
              <a:rect l="0" t="0" r="r" b="b"/>
              <a:pathLst>
                <a:path w="37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37" y="0"/>
                  </a:moveTo>
                  <a:lnTo>
                    <a:pt x="37" y="24"/>
                  </a:lnTo>
                  <a:lnTo>
                    <a:pt x="36" y="24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3848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02" name="Freeform 734"/>
            <p:cNvSpPr>
              <a:spLocks noEditPoints="1"/>
            </p:cNvSpPr>
            <p:nvPr/>
          </p:nvSpPr>
          <p:spPr bwMode="auto">
            <a:xfrm>
              <a:off x="913" y="3061"/>
              <a:ext cx="35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35" y="0"/>
                </a:cxn>
                <a:cxn ang="0">
                  <a:pos x="35" y="24"/>
                </a:cxn>
                <a:cxn ang="0">
                  <a:pos x="33" y="24"/>
                </a:cxn>
                <a:cxn ang="0">
                  <a:pos x="33" y="0"/>
                </a:cxn>
                <a:cxn ang="0">
                  <a:pos x="35" y="0"/>
                </a:cxn>
              </a:cxnLst>
              <a:rect l="0" t="0" r="r" b="b"/>
              <a:pathLst>
                <a:path w="35" h="24">
                  <a:moveTo>
                    <a:pt x="0" y="2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0" y="24"/>
                  </a:lnTo>
                  <a:close/>
                  <a:moveTo>
                    <a:pt x="35" y="0"/>
                  </a:moveTo>
                  <a:lnTo>
                    <a:pt x="35" y="24"/>
                  </a:lnTo>
                  <a:lnTo>
                    <a:pt x="33" y="24"/>
                  </a:lnTo>
                  <a:lnTo>
                    <a:pt x="33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8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03" name="Freeform 735"/>
            <p:cNvSpPr>
              <a:spLocks noEditPoints="1"/>
            </p:cNvSpPr>
            <p:nvPr/>
          </p:nvSpPr>
          <p:spPr bwMode="auto">
            <a:xfrm>
              <a:off x="915" y="3061"/>
              <a:ext cx="31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31" y="0"/>
                </a:cxn>
                <a:cxn ang="0">
                  <a:pos x="31" y="24"/>
                </a:cxn>
                <a:cxn ang="0">
                  <a:pos x="30" y="24"/>
                </a:cxn>
                <a:cxn ang="0">
                  <a:pos x="30" y="0"/>
                </a:cxn>
                <a:cxn ang="0">
                  <a:pos x="31" y="0"/>
                </a:cxn>
              </a:cxnLst>
              <a:rect l="0" t="0" r="r" b="b"/>
              <a:pathLst>
                <a:path w="31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31" y="0"/>
                  </a:moveTo>
                  <a:lnTo>
                    <a:pt x="31" y="24"/>
                  </a:lnTo>
                  <a:lnTo>
                    <a:pt x="30" y="24"/>
                  </a:lnTo>
                  <a:lnTo>
                    <a:pt x="3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D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04" name="Freeform 736"/>
            <p:cNvSpPr>
              <a:spLocks noEditPoints="1"/>
            </p:cNvSpPr>
            <p:nvPr/>
          </p:nvSpPr>
          <p:spPr bwMode="auto">
            <a:xfrm>
              <a:off x="916" y="3061"/>
              <a:ext cx="29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29" y="0"/>
                </a:cxn>
                <a:cxn ang="0">
                  <a:pos x="29" y="24"/>
                </a:cxn>
                <a:cxn ang="0">
                  <a:pos x="28" y="24"/>
                </a:cxn>
                <a:cxn ang="0">
                  <a:pos x="28" y="0"/>
                </a:cxn>
                <a:cxn ang="0">
                  <a:pos x="29" y="0"/>
                </a:cxn>
              </a:cxnLst>
              <a:rect l="0" t="0" r="r" b="b"/>
              <a:pathLst>
                <a:path w="29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29" y="0"/>
                  </a:moveTo>
                  <a:lnTo>
                    <a:pt x="29" y="24"/>
                  </a:lnTo>
                  <a:lnTo>
                    <a:pt x="28" y="24"/>
                  </a:lnTo>
                  <a:lnTo>
                    <a:pt x="28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1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05" name="Freeform 737"/>
            <p:cNvSpPr>
              <a:spLocks noEditPoints="1"/>
            </p:cNvSpPr>
            <p:nvPr/>
          </p:nvSpPr>
          <p:spPr bwMode="auto">
            <a:xfrm>
              <a:off x="917" y="3061"/>
              <a:ext cx="2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7" y="0"/>
                </a:cxn>
                <a:cxn ang="0">
                  <a:pos x="27" y="24"/>
                </a:cxn>
                <a:cxn ang="0">
                  <a:pos x="26" y="24"/>
                </a:cxn>
                <a:cxn ang="0">
                  <a:pos x="26" y="0"/>
                </a:cxn>
                <a:cxn ang="0">
                  <a:pos x="27" y="0"/>
                </a:cxn>
              </a:cxnLst>
              <a:rect l="0" t="0" r="r" b="b"/>
              <a:pathLst>
                <a:path w="27" h="24">
                  <a:moveTo>
                    <a:pt x="0" y="2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0" y="24"/>
                  </a:lnTo>
                  <a:close/>
                  <a:moveTo>
                    <a:pt x="27" y="0"/>
                  </a:moveTo>
                  <a:lnTo>
                    <a:pt x="27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54D4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06" name="Freeform 738"/>
            <p:cNvSpPr>
              <a:spLocks noEditPoints="1"/>
            </p:cNvSpPr>
            <p:nvPr/>
          </p:nvSpPr>
          <p:spPr bwMode="auto">
            <a:xfrm>
              <a:off x="919" y="3061"/>
              <a:ext cx="2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22" y="24"/>
                </a:cxn>
                <a:cxn ang="0">
                  <a:pos x="22" y="0"/>
                </a:cxn>
                <a:cxn ang="0">
                  <a:pos x="24" y="0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24" y="0"/>
                  </a:moveTo>
                  <a:lnTo>
                    <a:pt x="24" y="24"/>
                  </a:lnTo>
                  <a:lnTo>
                    <a:pt x="22" y="24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9434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07" name="Freeform 739"/>
            <p:cNvSpPr>
              <a:spLocks noEditPoints="1"/>
            </p:cNvSpPr>
            <p:nvPr/>
          </p:nvSpPr>
          <p:spPr bwMode="auto">
            <a:xfrm>
              <a:off x="920" y="3061"/>
              <a:ext cx="21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21" y="0"/>
                </a:cxn>
                <a:cxn ang="0">
                  <a:pos x="21" y="24"/>
                </a:cxn>
                <a:cxn ang="0">
                  <a:pos x="20" y="24"/>
                </a:cxn>
                <a:cxn ang="0">
                  <a:pos x="20" y="0"/>
                </a:cxn>
                <a:cxn ang="0">
                  <a:pos x="21" y="0"/>
                </a:cxn>
              </a:cxnLst>
              <a:rect l="0" t="0" r="r" b="b"/>
              <a:pathLst>
                <a:path w="21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21" y="0"/>
                  </a:moveTo>
                  <a:lnTo>
                    <a:pt x="21" y="24"/>
                  </a:lnTo>
                  <a:lnTo>
                    <a:pt x="20" y="24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C38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08" name="Freeform 740"/>
            <p:cNvSpPr>
              <a:spLocks noEditPoints="1"/>
            </p:cNvSpPr>
            <p:nvPr/>
          </p:nvSpPr>
          <p:spPr bwMode="auto">
            <a:xfrm>
              <a:off x="921" y="3061"/>
              <a:ext cx="19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19" y="0"/>
                </a:cxn>
                <a:cxn ang="0">
                  <a:pos x="19" y="24"/>
                </a:cxn>
                <a:cxn ang="0">
                  <a:pos x="18" y="24"/>
                </a:cxn>
                <a:cxn ang="0">
                  <a:pos x="18" y="0"/>
                </a:cxn>
                <a:cxn ang="0">
                  <a:pos x="19" y="0"/>
                </a:cxn>
              </a:cxnLst>
              <a:rect l="0" t="0" r="r" b="b"/>
              <a:pathLst>
                <a:path w="19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19" y="0"/>
                  </a:moveTo>
                  <a:lnTo>
                    <a:pt x="19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F2F2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09" name="Freeform 741"/>
            <p:cNvSpPr>
              <a:spLocks noEditPoints="1"/>
            </p:cNvSpPr>
            <p:nvPr/>
          </p:nvSpPr>
          <p:spPr bwMode="auto">
            <a:xfrm>
              <a:off x="922" y="3061"/>
              <a:ext cx="17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17" y="0"/>
                </a:cxn>
                <a:cxn ang="0">
                  <a:pos x="17" y="24"/>
                </a:cxn>
                <a:cxn ang="0">
                  <a:pos x="16" y="24"/>
                </a:cxn>
                <a:cxn ang="0">
                  <a:pos x="16" y="0"/>
                </a:cxn>
                <a:cxn ang="0">
                  <a:pos x="17" y="0"/>
                </a:cxn>
              </a:cxnLst>
              <a:rect l="0" t="0" r="r" b="b"/>
              <a:pathLst>
                <a:path w="17" h="24">
                  <a:moveTo>
                    <a:pt x="0" y="2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0" y="24"/>
                  </a:lnTo>
                  <a:close/>
                  <a:moveTo>
                    <a:pt x="17" y="0"/>
                  </a:moveTo>
                  <a:lnTo>
                    <a:pt x="17" y="24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262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10" name="Freeform 742"/>
            <p:cNvSpPr>
              <a:spLocks noEditPoints="1"/>
            </p:cNvSpPr>
            <p:nvPr/>
          </p:nvSpPr>
          <p:spPr bwMode="auto">
            <a:xfrm>
              <a:off x="924" y="3060"/>
              <a:ext cx="14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5"/>
                </a:cxn>
                <a:cxn ang="0">
                  <a:pos x="14" y="1"/>
                </a:cxn>
                <a:cxn ang="0">
                  <a:pos x="14" y="25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4" y="1"/>
                </a:cxn>
              </a:cxnLst>
              <a:rect l="0" t="0" r="r" b="b"/>
              <a:pathLst>
                <a:path w="14" h="25">
                  <a:moveTo>
                    <a:pt x="0" y="25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5"/>
                  </a:lnTo>
                  <a:close/>
                  <a:moveTo>
                    <a:pt x="14" y="1"/>
                  </a:moveTo>
                  <a:lnTo>
                    <a:pt x="14" y="2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41E1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11" name="Freeform 743"/>
            <p:cNvSpPr>
              <a:spLocks noEditPoints="1"/>
            </p:cNvSpPr>
            <p:nvPr/>
          </p:nvSpPr>
          <p:spPr bwMode="auto">
            <a:xfrm>
              <a:off x="925" y="3060"/>
              <a:ext cx="11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5"/>
                </a:cxn>
                <a:cxn ang="0">
                  <a:pos x="0" y="24"/>
                </a:cxn>
                <a:cxn ang="0">
                  <a:pos x="11" y="0"/>
                </a:cxn>
                <a:cxn ang="0">
                  <a:pos x="11" y="24"/>
                </a:cxn>
                <a:cxn ang="0">
                  <a:pos x="10" y="25"/>
                </a:cxn>
                <a:cxn ang="0">
                  <a:pos x="10" y="1"/>
                </a:cxn>
                <a:cxn ang="0">
                  <a:pos x="11" y="0"/>
                </a:cxn>
              </a:cxnLst>
              <a:rect l="0" t="0" r="r" b="b"/>
              <a:pathLst>
                <a:path w="11" h="25">
                  <a:moveTo>
                    <a:pt x="0" y="24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5"/>
                  </a:lnTo>
                  <a:lnTo>
                    <a:pt x="0" y="24"/>
                  </a:lnTo>
                  <a:close/>
                  <a:moveTo>
                    <a:pt x="11" y="0"/>
                  </a:moveTo>
                  <a:lnTo>
                    <a:pt x="11" y="24"/>
                  </a:lnTo>
                  <a:lnTo>
                    <a:pt x="10" y="25"/>
                  </a:lnTo>
                  <a:lnTo>
                    <a:pt x="10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717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12" name="Freeform 744"/>
            <p:cNvSpPr>
              <a:spLocks noEditPoints="1"/>
            </p:cNvSpPr>
            <p:nvPr/>
          </p:nvSpPr>
          <p:spPr bwMode="auto">
            <a:xfrm>
              <a:off x="926" y="3060"/>
              <a:ext cx="9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5"/>
                </a:cxn>
                <a:cxn ang="0">
                  <a:pos x="9" y="1"/>
                </a:cxn>
                <a:cxn ang="0">
                  <a:pos x="9" y="25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9" y="1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5"/>
                  </a:lnTo>
                  <a:close/>
                  <a:moveTo>
                    <a:pt x="9" y="1"/>
                  </a:moveTo>
                  <a:lnTo>
                    <a:pt x="9" y="25"/>
                  </a:lnTo>
                  <a:lnTo>
                    <a:pt x="8" y="24"/>
                  </a:lnTo>
                  <a:lnTo>
                    <a:pt x="8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9101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13" name="Freeform 745"/>
            <p:cNvSpPr>
              <a:spLocks noEditPoints="1"/>
            </p:cNvSpPr>
            <p:nvPr/>
          </p:nvSpPr>
          <p:spPr bwMode="auto">
            <a:xfrm>
              <a:off x="927" y="3060"/>
              <a:ext cx="7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25"/>
                </a:cxn>
                <a:cxn ang="0">
                  <a:pos x="0" y="24"/>
                </a:cxn>
                <a:cxn ang="0">
                  <a:pos x="7" y="0"/>
                </a:cxn>
                <a:cxn ang="0">
                  <a:pos x="7" y="24"/>
                </a:cxn>
                <a:cxn ang="0">
                  <a:pos x="5" y="25"/>
                </a:cxn>
                <a:cxn ang="0">
                  <a:pos x="5" y="1"/>
                </a:cxn>
                <a:cxn ang="0">
                  <a:pos x="7" y="0"/>
                </a:cxn>
              </a:cxnLst>
              <a:rect l="0" t="0" r="r" b="b"/>
              <a:pathLst>
                <a:path w="7" h="25">
                  <a:moveTo>
                    <a:pt x="0" y="24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5"/>
                  </a:lnTo>
                  <a:lnTo>
                    <a:pt x="0" y="24"/>
                  </a:lnTo>
                  <a:close/>
                  <a:moveTo>
                    <a:pt x="7" y="0"/>
                  </a:moveTo>
                  <a:lnTo>
                    <a:pt x="7" y="24"/>
                  </a:lnTo>
                  <a:lnTo>
                    <a:pt x="5" y="25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B090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14" name="Freeform 746"/>
            <p:cNvSpPr>
              <a:spLocks noEditPoints="1"/>
            </p:cNvSpPr>
            <p:nvPr/>
          </p:nvSpPr>
          <p:spPr bwMode="auto">
            <a:xfrm>
              <a:off x="929" y="3061"/>
              <a:ext cx="3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3" y="0"/>
                </a:cxn>
                <a:cxn ang="0">
                  <a:pos x="3" y="24"/>
                </a:cxn>
                <a:cxn ang="0">
                  <a:pos x="2" y="24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3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3" y="0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D030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15" name="Freeform 747"/>
            <p:cNvSpPr>
              <a:spLocks noEditPoints="1"/>
            </p:cNvSpPr>
            <p:nvPr/>
          </p:nvSpPr>
          <p:spPr bwMode="auto">
            <a:xfrm>
              <a:off x="930" y="3061"/>
              <a:ext cx="1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4">
                  <a:moveTo>
                    <a:pt x="0" y="2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4"/>
                  </a:lnTo>
                  <a:lnTo>
                    <a:pt x="0" y="24"/>
                  </a:lnTo>
                  <a:close/>
                  <a:moveTo>
                    <a:pt x="1" y="0"/>
                  </a:moveTo>
                  <a:lnTo>
                    <a:pt x="1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16" name="Freeform 748"/>
            <p:cNvSpPr>
              <a:spLocks/>
            </p:cNvSpPr>
            <p:nvPr/>
          </p:nvSpPr>
          <p:spPr bwMode="auto">
            <a:xfrm>
              <a:off x="897" y="2752"/>
              <a:ext cx="428" cy="428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0" y="298"/>
                </a:cxn>
                <a:cxn ang="0">
                  <a:pos x="44" y="252"/>
                </a:cxn>
                <a:cxn ang="0">
                  <a:pos x="48" y="252"/>
                </a:cxn>
                <a:cxn ang="0">
                  <a:pos x="48" y="48"/>
                </a:cxn>
                <a:cxn ang="0">
                  <a:pos x="95" y="0"/>
                </a:cxn>
                <a:cxn ang="0">
                  <a:pos x="380" y="0"/>
                </a:cxn>
                <a:cxn ang="0">
                  <a:pos x="380" y="143"/>
                </a:cxn>
                <a:cxn ang="0">
                  <a:pos x="369" y="179"/>
                </a:cxn>
                <a:cxn ang="0">
                  <a:pos x="369" y="243"/>
                </a:cxn>
                <a:cxn ang="0">
                  <a:pos x="362" y="250"/>
                </a:cxn>
                <a:cxn ang="0">
                  <a:pos x="428" y="250"/>
                </a:cxn>
                <a:cxn ang="0">
                  <a:pos x="428" y="380"/>
                </a:cxn>
                <a:cxn ang="0">
                  <a:pos x="380" y="428"/>
                </a:cxn>
                <a:cxn ang="0">
                  <a:pos x="0" y="428"/>
                </a:cxn>
              </a:cxnLst>
              <a:rect l="0" t="0" r="r" b="b"/>
              <a:pathLst>
                <a:path w="428" h="428">
                  <a:moveTo>
                    <a:pt x="0" y="428"/>
                  </a:moveTo>
                  <a:lnTo>
                    <a:pt x="0" y="298"/>
                  </a:lnTo>
                  <a:lnTo>
                    <a:pt x="44" y="252"/>
                  </a:lnTo>
                  <a:lnTo>
                    <a:pt x="48" y="252"/>
                  </a:lnTo>
                  <a:lnTo>
                    <a:pt x="48" y="48"/>
                  </a:lnTo>
                  <a:lnTo>
                    <a:pt x="95" y="0"/>
                  </a:lnTo>
                  <a:lnTo>
                    <a:pt x="380" y="0"/>
                  </a:lnTo>
                  <a:lnTo>
                    <a:pt x="380" y="143"/>
                  </a:lnTo>
                  <a:lnTo>
                    <a:pt x="369" y="179"/>
                  </a:lnTo>
                  <a:lnTo>
                    <a:pt x="369" y="243"/>
                  </a:lnTo>
                  <a:lnTo>
                    <a:pt x="362" y="250"/>
                  </a:lnTo>
                  <a:lnTo>
                    <a:pt x="428" y="250"/>
                  </a:lnTo>
                  <a:lnTo>
                    <a:pt x="428" y="380"/>
                  </a:lnTo>
                  <a:lnTo>
                    <a:pt x="380" y="428"/>
                  </a:lnTo>
                  <a:lnTo>
                    <a:pt x="0" y="42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17" name="Rectangle 749"/>
            <p:cNvSpPr>
              <a:spLocks noChangeArrowheads="1"/>
            </p:cNvSpPr>
            <p:nvPr/>
          </p:nvSpPr>
          <p:spPr bwMode="auto">
            <a:xfrm>
              <a:off x="774" y="3201"/>
              <a:ext cx="71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Sydney</a:t>
              </a:r>
              <a:endParaRPr lang="en-US" sz="2400">
                <a:latin typeface="Courier New" pitchFamily="-101" charset="0"/>
              </a:endParaRPr>
            </a:p>
          </p:txBody>
        </p:sp>
        <p:sp>
          <p:nvSpPr>
            <p:cNvPr id="59118" name="Freeform 750"/>
            <p:cNvSpPr>
              <a:spLocks/>
            </p:cNvSpPr>
            <p:nvPr/>
          </p:nvSpPr>
          <p:spPr bwMode="auto">
            <a:xfrm>
              <a:off x="696" y="1480"/>
              <a:ext cx="59" cy="24"/>
            </a:xfrm>
            <a:custGeom>
              <a:avLst/>
              <a:gdLst/>
              <a:ahLst/>
              <a:cxnLst>
                <a:cxn ang="0">
                  <a:pos x="35" y="24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35" y="24"/>
                </a:cxn>
              </a:cxnLst>
              <a:rect l="0" t="0" r="r" b="b"/>
              <a:pathLst>
                <a:path w="59" h="24">
                  <a:moveTo>
                    <a:pt x="35" y="24"/>
                  </a:moveTo>
                  <a:lnTo>
                    <a:pt x="59" y="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19" name="Freeform 751"/>
            <p:cNvSpPr>
              <a:spLocks/>
            </p:cNvSpPr>
            <p:nvPr/>
          </p:nvSpPr>
          <p:spPr bwMode="auto">
            <a:xfrm>
              <a:off x="327" y="1483"/>
              <a:ext cx="95" cy="45"/>
            </a:xfrm>
            <a:custGeom>
              <a:avLst/>
              <a:gdLst/>
              <a:ahLst/>
              <a:cxnLst>
                <a:cxn ang="0">
                  <a:pos x="95" y="45"/>
                </a:cxn>
                <a:cxn ang="0">
                  <a:pos x="44" y="0"/>
                </a:cxn>
                <a:cxn ang="0">
                  <a:pos x="0" y="45"/>
                </a:cxn>
                <a:cxn ang="0">
                  <a:pos x="95" y="45"/>
                </a:cxn>
              </a:cxnLst>
              <a:rect l="0" t="0" r="r" b="b"/>
              <a:pathLst>
                <a:path w="95" h="45">
                  <a:moveTo>
                    <a:pt x="95" y="45"/>
                  </a:moveTo>
                  <a:lnTo>
                    <a:pt x="44" y="0"/>
                  </a:lnTo>
                  <a:lnTo>
                    <a:pt x="0" y="45"/>
                  </a:lnTo>
                  <a:lnTo>
                    <a:pt x="95" y="4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20" name="Freeform 752"/>
            <p:cNvSpPr>
              <a:spLocks/>
            </p:cNvSpPr>
            <p:nvPr/>
          </p:nvSpPr>
          <p:spPr bwMode="auto">
            <a:xfrm>
              <a:off x="375" y="1480"/>
              <a:ext cx="361" cy="48"/>
            </a:xfrm>
            <a:custGeom>
              <a:avLst/>
              <a:gdLst/>
              <a:ahLst/>
              <a:cxnLst>
                <a:cxn ang="0">
                  <a:pos x="361" y="18"/>
                </a:cxn>
                <a:cxn ang="0">
                  <a:pos x="326" y="0"/>
                </a:cxn>
                <a:cxn ang="0">
                  <a:pos x="47" y="0"/>
                </a:cxn>
                <a:cxn ang="0">
                  <a:pos x="0" y="24"/>
                </a:cxn>
                <a:cxn ang="0">
                  <a:pos x="47" y="48"/>
                </a:cxn>
                <a:cxn ang="0">
                  <a:pos x="332" y="48"/>
                </a:cxn>
                <a:cxn ang="0">
                  <a:pos x="361" y="18"/>
                </a:cxn>
              </a:cxnLst>
              <a:rect l="0" t="0" r="r" b="b"/>
              <a:pathLst>
                <a:path w="361" h="48">
                  <a:moveTo>
                    <a:pt x="361" y="18"/>
                  </a:moveTo>
                  <a:lnTo>
                    <a:pt x="326" y="0"/>
                  </a:lnTo>
                  <a:lnTo>
                    <a:pt x="47" y="0"/>
                  </a:lnTo>
                  <a:lnTo>
                    <a:pt x="0" y="24"/>
                  </a:lnTo>
                  <a:lnTo>
                    <a:pt x="47" y="48"/>
                  </a:lnTo>
                  <a:lnTo>
                    <a:pt x="332" y="48"/>
                  </a:lnTo>
                  <a:lnTo>
                    <a:pt x="361" y="18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21" name="Freeform 753"/>
            <p:cNvSpPr>
              <a:spLocks/>
            </p:cNvSpPr>
            <p:nvPr/>
          </p:nvSpPr>
          <p:spPr bwMode="auto">
            <a:xfrm>
              <a:off x="433" y="1511"/>
              <a:ext cx="214" cy="13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1" y="13"/>
                </a:cxn>
                <a:cxn ang="0">
                  <a:pos x="60" y="12"/>
                </a:cxn>
                <a:cxn ang="0">
                  <a:pos x="88" y="12"/>
                </a:cxn>
                <a:cxn ang="0">
                  <a:pos x="113" y="11"/>
                </a:cxn>
                <a:cxn ang="0">
                  <a:pos x="137" y="10"/>
                </a:cxn>
                <a:cxn ang="0">
                  <a:pos x="159" y="8"/>
                </a:cxn>
                <a:cxn ang="0">
                  <a:pos x="176" y="7"/>
                </a:cxn>
                <a:cxn ang="0">
                  <a:pos x="190" y="5"/>
                </a:cxn>
                <a:cxn ang="0">
                  <a:pos x="201" y="3"/>
                </a:cxn>
                <a:cxn ang="0">
                  <a:pos x="207" y="1"/>
                </a:cxn>
                <a:cxn ang="0">
                  <a:pos x="209" y="0"/>
                </a:cxn>
                <a:cxn ang="0">
                  <a:pos x="214" y="0"/>
                </a:cxn>
              </a:cxnLst>
              <a:rect l="0" t="0" r="r" b="b"/>
              <a:pathLst>
                <a:path w="214" h="13">
                  <a:moveTo>
                    <a:pt x="214" y="0"/>
                  </a:moveTo>
                  <a:lnTo>
                    <a:pt x="21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1" y="13"/>
                  </a:lnTo>
                  <a:lnTo>
                    <a:pt x="60" y="12"/>
                  </a:lnTo>
                  <a:lnTo>
                    <a:pt x="88" y="12"/>
                  </a:lnTo>
                  <a:lnTo>
                    <a:pt x="113" y="11"/>
                  </a:lnTo>
                  <a:lnTo>
                    <a:pt x="137" y="10"/>
                  </a:lnTo>
                  <a:lnTo>
                    <a:pt x="159" y="8"/>
                  </a:lnTo>
                  <a:lnTo>
                    <a:pt x="176" y="7"/>
                  </a:lnTo>
                  <a:lnTo>
                    <a:pt x="190" y="5"/>
                  </a:lnTo>
                  <a:lnTo>
                    <a:pt x="201" y="3"/>
                  </a:lnTo>
                  <a:lnTo>
                    <a:pt x="207" y="1"/>
                  </a:lnTo>
                  <a:lnTo>
                    <a:pt x="209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22" name="Freeform 754"/>
            <p:cNvSpPr>
              <a:spLocks/>
            </p:cNvSpPr>
            <p:nvPr/>
          </p:nvSpPr>
          <p:spPr bwMode="auto">
            <a:xfrm>
              <a:off x="433" y="1511"/>
              <a:ext cx="209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" y="13"/>
                </a:cxn>
                <a:cxn ang="0">
                  <a:pos x="60" y="12"/>
                </a:cxn>
                <a:cxn ang="0">
                  <a:pos x="88" y="12"/>
                </a:cxn>
                <a:cxn ang="0">
                  <a:pos x="113" y="11"/>
                </a:cxn>
                <a:cxn ang="0">
                  <a:pos x="137" y="10"/>
                </a:cxn>
                <a:cxn ang="0">
                  <a:pos x="159" y="8"/>
                </a:cxn>
                <a:cxn ang="0">
                  <a:pos x="176" y="7"/>
                </a:cxn>
                <a:cxn ang="0">
                  <a:pos x="190" y="5"/>
                </a:cxn>
                <a:cxn ang="0">
                  <a:pos x="201" y="3"/>
                </a:cxn>
                <a:cxn ang="0">
                  <a:pos x="207" y="1"/>
                </a:cxn>
                <a:cxn ang="0">
                  <a:pos x="209" y="0"/>
                </a:cxn>
                <a:cxn ang="0">
                  <a:pos x="204" y="0"/>
                </a:cxn>
                <a:cxn ang="0">
                  <a:pos x="202" y="1"/>
                </a:cxn>
                <a:cxn ang="0">
                  <a:pos x="194" y="3"/>
                </a:cxn>
                <a:cxn ang="0">
                  <a:pos x="183" y="6"/>
                </a:cxn>
                <a:cxn ang="0">
                  <a:pos x="165" y="7"/>
                </a:cxn>
                <a:cxn ang="0">
                  <a:pos x="145" y="8"/>
                </a:cxn>
                <a:cxn ang="0">
                  <a:pos x="121" y="11"/>
                </a:cxn>
                <a:cxn ang="0">
                  <a:pos x="93" y="11"/>
                </a:cxn>
                <a:cxn ang="0">
                  <a:pos x="64" y="12"/>
                </a:cxn>
                <a:cxn ang="0">
                  <a:pos x="33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09" h="13">
                  <a:moveTo>
                    <a:pt x="0" y="13"/>
                  </a:moveTo>
                  <a:lnTo>
                    <a:pt x="31" y="13"/>
                  </a:lnTo>
                  <a:lnTo>
                    <a:pt x="60" y="12"/>
                  </a:lnTo>
                  <a:lnTo>
                    <a:pt x="88" y="12"/>
                  </a:lnTo>
                  <a:lnTo>
                    <a:pt x="113" y="11"/>
                  </a:lnTo>
                  <a:lnTo>
                    <a:pt x="137" y="10"/>
                  </a:lnTo>
                  <a:lnTo>
                    <a:pt x="159" y="8"/>
                  </a:lnTo>
                  <a:lnTo>
                    <a:pt x="176" y="7"/>
                  </a:lnTo>
                  <a:lnTo>
                    <a:pt x="190" y="5"/>
                  </a:lnTo>
                  <a:lnTo>
                    <a:pt x="201" y="3"/>
                  </a:lnTo>
                  <a:lnTo>
                    <a:pt x="207" y="1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202" y="1"/>
                  </a:lnTo>
                  <a:lnTo>
                    <a:pt x="194" y="3"/>
                  </a:lnTo>
                  <a:lnTo>
                    <a:pt x="183" y="6"/>
                  </a:lnTo>
                  <a:lnTo>
                    <a:pt x="165" y="7"/>
                  </a:lnTo>
                  <a:lnTo>
                    <a:pt x="145" y="8"/>
                  </a:lnTo>
                  <a:lnTo>
                    <a:pt x="121" y="11"/>
                  </a:lnTo>
                  <a:lnTo>
                    <a:pt x="93" y="11"/>
                  </a:lnTo>
                  <a:lnTo>
                    <a:pt x="64" y="12"/>
                  </a:lnTo>
                  <a:lnTo>
                    <a:pt x="33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BBBB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23" name="Freeform 755"/>
            <p:cNvSpPr>
              <a:spLocks/>
            </p:cNvSpPr>
            <p:nvPr/>
          </p:nvSpPr>
          <p:spPr bwMode="auto">
            <a:xfrm>
              <a:off x="433" y="1511"/>
              <a:ext cx="204" cy="13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02" y="1"/>
                </a:cxn>
                <a:cxn ang="0">
                  <a:pos x="194" y="3"/>
                </a:cxn>
                <a:cxn ang="0">
                  <a:pos x="183" y="6"/>
                </a:cxn>
                <a:cxn ang="0">
                  <a:pos x="165" y="7"/>
                </a:cxn>
                <a:cxn ang="0">
                  <a:pos x="145" y="8"/>
                </a:cxn>
                <a:cxn ang="0">
                  <a:pos x="121" y="11"/>
                </a:cxn>
                <a:cxn ang="0">
                  <a:pos x="93" y="11"/>
                </a:cxn>
                <a:cxn ang="0">
                  <a:pos x="64" y="12"/>
                </a:cxn>
                <a:cxn ang="0">
                  <a:pos x="33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32" y="12"/>
                </a:cxn>
                <a:cxn ang="0">
                  <a:pos x="62" y="12"/>
                </a:cxn>
                <a:cxn ang="0">
                  <a:pos x="90" y="11"/>
                </a:cxn>
                <a:cxn ang="0">
                  <a:pos x="117" y="10"/>
                </a:cxn>
                <a:cxn ang="0">
                  <a:pos x="141" y="8"/>
                </a:cxn>
                <a:cxn ang="0">
                  <a:pos x="161" y="7"/>
                </a:cxn>
                <a:cxn ang="0">
                  <a:pos x="178" y="5"/>
                </a:cxn>
                <a:cxn ang="0">
                  <a:pos x="189" y="3"/>
                </a:cxn>
                <a:cxn ang="0">
                  <a:pos x="197" y="1"/>
                </a:cxn>
                <a:cxn ang="0">
                  <a:pos x="199" y="0"/>
                </a:cxn>
                <a:cxn ang="0">
                  <a:pos x="204" y="0"/>
                </a:cxn>
              </a:cxnLst>
              <a:rect l="0" t="0" r="r" b="b"/>
              <a:pathLst>
                <a:path w="204" h="13">
                  <a:moveTo>
                    <a:pt x="204" y="0"/>
                  </a:moveTo>
                  <a:lnTo>
                    <a:pt x="202" y="1"/>
                  </a:lnTo>
                  <a:lnTo>
                    <a:pt x="194" y="3"/>
                  </a:lnTo>
                  <a:lnTo>
                    <a:pt x="183" y="6"/>
                  </a:lnTo>
                  <a:lnTo>
                    <a:pt x="165" y="7"/>
                  </a:lnTo>
                  <a:lnTo>
                    <a:pt x="145" y="8"/>
                  </a:lnTo>
                  <a:lnTo>
                    <a:pt x="121" y="11"/>
                  </a:lnTo>
                  <a:lnTo>
                    <a:pt x="93" y="11"/>
                  </a:lnTo>
                  <a:lnTo>
                    <a:pt x="64" y="12"/>
                  </a:lnTo>
                  <a:lnTo>
                    <a:pt x="33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62" y="12"/>
                  </a:lnTo>
                  <a:lnTo>
                    <a:pt x="90" y="11"/>
                  </a:lnTo>
                  <a:lnTo>
                    <a:pt x="117" y="10"/>
                  </a:lnTo>
                  <a:lnTo>
                    <a:pt x="141" y="8"/>
                  </a:lnTo>
                  <a:lnTo>
                    <a:pt x="161" y="7"/>
                  </a:lnTo>
                  <a:lnTo>
                    <a:pt x="178" y="5"/>
                  </a:lnTo>
                  <a:lnTo>
                    <a:pt x="189" y="3"/>
                  </a:lnTo>
                  <a:lnTo>
                    <a:pt x="197" y="1"/>
                  </a:lnTo>
                  <a:lnTo>
                    <a:pt x="199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24" name="Freeform 756"/>
            <p:cNvSpPr>
              <a:spLocks/>
            </p:cNvSpPr>
            <p:nvPr/>
          </p:nvSpPr>
          <p:spPr bwMode="auto">
            <a:xfrm>
              <a:off x="433" y="1511"/>
              <a:ext cx="199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2" y="12"/>
                </a:cxn>
                <a:cxn ang="0">
                  <a:pos x="62" y="12"/>
                </a:cxn>
                <a:cxn ang="0">
                  <a:pos x="90" y="11"/>
                </a:cxn>
                <a:cxn ang="0">
                  <a:pos x="117" y="10"/>
                </a:cxn>
                <a:cxn ang="0">
                  <a:pos x="141" y="8"/>
                </a:cxn>
                <a:cxn ang="0">
                  <a:pos x="161" y="7"/>
                </a:cxn>
                <a:cxn ang="0">
                  <a:pos x="178" y="5"/>
                </a:cxn>
                <a:cxn ang="0">
                  <a:pos x="189" y="3"/>
                </a:cxn>
                <a:cxn ang="0">
                  <a:pos x="197" y="1"/>
                </a:cxn>
                <a:cxn ang="0">
                  <a:pos x="199" y="0"/>
                </a:cxn>
                <a:cxn ang="0">
                  <a:pos x="193" y="0"/>
                </a:cxn>
                <a:cxn ang="0">
                  <a:pos x="190" y="1"/>
                </a:cxn>
                <a:cxn ang="0">
                  <a:pos x="184" y="3"/>
                </a:cxn>
                <a:cxn ang="0">
                  <a:pos x="173" y="5"/>
                </a:cxn>
                <a:cxn ang="0">
                  <a:pos x="156" y="7"/>
                </a:cxn>
                <a:cxn ang="0">
                  <a:pos x="137" y="8"/>
                </a:cxn>
                <a:cxn ang="0">
                  <a:pos x="114" y="10"/>
                </a:cxn>
                <a:cxn ang="0">
                  <a:pos x="88" y="11"/>
                </a:cxn>
                <a:cxn ang="0">
                  <a:pos x="60" y="12"/>
                </a:cxn>
                <a:cxn ang="0">
                  <a:pos x="31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99" h="12">
                  <a:moveTo>
                    <a:pt x="0" y="12"/>
                  </a:moveTo>
                  <a:lnTo>
                    <a:pt x="32" y="12"/>
                  </a:lnTo>
                  <a:lnTo>
                    <a:pt x="62" y="12"/>
                  </a:lnTo>
                  <a:lnTo>
                    <a:pt x="90" y="11"/>
                  </a:lnTo>
                  <a:lnTo>
                    <a:pt x="117" y="10"/>
                  </a:lnTo>
                  <a:lnTo>
                    <a:pt x="141" y="8"/>
                  </a:lnTo>
                  <a:lnTo>
                    <a:pt x="161" y="7"/>
                  </a:lnTo>
                  <a:lnTo>
                    <a:pt x="178" y="5"/>
                  </a:lnTo>
                  <a:lnTo>
                    <a:pt x="189" y="3"/>
                  </a:lnTo>
                  <a:lnTo>
                    <a:pt x="197" y="1"/>
                  </a:lnTo>
                  <a:lnTo>
                    <a:pt x="199" y="0"/>
                  </a:lnTo>
                  <a:lnTo>
                    <a:pt x="193" y="0"/>
                  </a:lnTo>
                  <a:lnTo>
                    <a:pt x="190" y="1"/>
                  </a:lnTo>
                  <a:lnTo>
                    <a:pt x="184" y="3"/>
                  </a:lnTo>
                  <a:lnTo>
                    <a:pt x="173" y="5"/>
                  </a:lnTo>
                  <a:lnTo>
                    <a:pt x="156" y="7"/>
                  </a:lnTo>
                  <a:lnTo>
                    <a:pt x="137" y="8"/>
                  </a:lnTo>
                  <a:lnTo>
                    <a:pt x="114" y="10"/>
                  </a:lnTo>
                  <a:lnTo>
                    <a:pt x="88" y="11"/>
                  </a:lnTo>
                  <a:lnTo>
                    <a:pt x="60" y="12"/>
                  </a:lnTo>
                  <a:lnTo>
                    <a:pt x="31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25" name="Freeform 757"/>
            <p:cNvSpPr>
              <a:spLocks/>
            </p:cNvSpPr>
            <p:nvPr/>
          </p:nvSpPr>
          <p:spPr bwMode="auto">
            <a:xfrm>
              <a:off x="433" y="1511"/>
              <a:ext cx="193" cy="12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90" y="1"/>
                </a:cxn>
                <a:cxn ang="0">
                  <a:pos x="184" y="3"/>
                </a:cxn>
                <a:cxn ang="0">
                  <a:pos x="173" y="5"/>
                </a:cxn>
                <a:cxn ang="0">
                  <a:pos x="156" y="7"/>
                </a:cxn>
                <a:cxn ang="0">
                  <a:pos x="137" y="8"/>
                </a:cxn>
                <a:cxn ang="0">
                  <a:pos x="114" y="10"/>
                </a:cxn>
                <a:cxn ang="0">
                  <a:pos x="88" y="11"/>
                </a:cxn>
                <a:cxn ang="0">
                  <a:pos x="60" y="12"/>
                </a:cxn>
                <a:cxn ang="0">
                  <a:pos x="31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0" y="12"/>
                </a:cxn>
                <a:cxn ang="0">
                  <a:pos x="59" y="11"/>
                </a:cxn>
                <a:cxn ang="0">
                  <a:pos x="85" y="11"/>
                </a:cxn>
                <a:cxn ang="0">
                  <a:pos x="111" y="10"/>
                </a:cxn>
                <a:cxn ang="0">
                  <a:pos x="132" y="8"/>
                </a:cxn>
                <a:cxn ang="0">
                  <a:pos x="151" y="7"/>
                </a:cxn>
                <a:cxn ang="0">
                  <a:pos x="166" y="5"/>
                </a:cxn>
                <a:cxn ang="0">
                  <a:pos x="178" y="3"/>
                </a:cxn>
                <a:cxn ang="0">
                  <a:pos x="185" y="1"/>
                </a:cxn>
                <a:cxn ang="0">
                  <a:pos x="187" y="0"/>
                </a:cxn>
                <a:cxn ang="0">
                  <a:pos x="193" y="0"/>
                </a:cxn>
              </a:cxnLst>
              <a:rect l="0" t="0" r="r" b="b"/>
              <a:pathLst>
                <a:path w="193" h="12">
                  <a:moveTo>
                    <a:pt x="193" y="0"/>
                  </a:moveTo>
                  <a:lnTo>
                    <a:pt x="190" y="1"/>
                  </a:lnTo>
                  <a:lnTo>
                    <a:pt x="184" y="3"/>
                  </a:lnTo>
                  <a:lnTo>
                    <a:pt x="173" y="5"/>
                  </a:lnTo>
                  <a:lnTo>
                    <a:pt x="156" y="7"/>
                  </a:lnTo>
                  <a:lnTo>
                    <a:pt x="137" y="8"/>
                  </a:lnTo>
                  <a:lnTo>
                    <a:pt x="114" y="10"/>
                  </a:lnTo>
                  <a:lnTo>
                    <a:pt x="88" y="11"/>
                  </a:lnTo>
                  <a:lnTo>
                    <a:pt x="60" y="12"/>
                  </a:lnTo>
                  <a:lnTo>
                    <a:pt x="3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0" y="12"/>
                  </a:lnTo>
                  <a:lnTo>
                    <a:pt x="59" y="11"/>
                  </a:lnTo>
                  <a:lnTo>
                    <a:pt x="85" y="11"/>
                  </a:lnTo>
                  <a:lnTo>
                    <a:pt x="111" y="10"/>
                  </a:lnTo>
                  <a:lnTo>
                    <a:pt x="132" y="8"/>
                  </a:lnTo>
                  <a:lnTo>
                    <a:pt x="151" y="7"/>
                  </a:lnTo>
                  <a:lnTo>
                    <a:pt x="166" y="5"/>
                  </a:lnTo>
                  <a:lnTo>
                    <a:pt x="178" y="3"/>
                  </a:lnTo>
                  <a:lnTo>
                    <a:pt x="185" y="1"/>
                  </a:lnTo>
                  <a:lnTo>
                    <a:pt x="187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26" name="Freeform 758"/>
            <p:cNvSpPr>
              <a:spLocks/>
            </p:cNvSpPr>
            <p:nvPr/>
          </p:nvSpPr>
          <p:spPr bwMode="auto">
            <a:xfrm>
              <a:off x="433" y="1511"/>
              <a:ext cx="187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0" y="12"/>
                </a:cxn>
                <a:cxn ang="0">
                  <a:pos x="59" y="11"/>
                </a:cxn>
                <a:cxn ang="0">
                  <a:pos x="85" y="11"/>
                </a:cxn>
                <a:cxn ang="0">
                  <a:pos x="111" y="10"/>
                </a:cxn>
                <a:cxn ang="0">
                  <a:pos x="132" y="8"/>
                </a:cxn>
                <a:cxn ang="0">
                  <a:pos x="151" y="7"/>
                </a:cxn>
                <a:cxn ang="0">
                  <a:pos x="166" y="5"/>
                </a:cxn>
                <a:cxn ang="0">
                  <a:pos x="178" y="3"/>
                </a:cxn>
                <a:cxn ang="0">
                  <a:pos x="185" y="1"/>
                </a:cxn>
                <a:cxn ang="0">
                  <a:pos x="187" y="0"/>
                </a:cxn>
                <a:cxn ang="0">
                  <a:pos x="180" y="0"/>
                </a:cxn>
                <a:cxn ang="0">
                  <a:pos x="179" y="1"/>
                </a:cxn>
                <a:cxn ang="0">
                  <a:pos x="171" y="3"/>
                </a:cxn>
                <a:cxn ang="0">
                  <a:pos x="161" y="5"/>
                </a:cxn>
                <a:cxn ang="0">
                  <a:pos x="146" y="6"/>
                </a:cxn>
                <a:cxn ang="0">
                  <a:pos x="128" y="7"/>
                </a:cxn>
                <a:cxn ang="0">
                  <a:pos x="107" y="8"/>
                </a:cxn>
                <a:cxn ang="0">
                  <a:pos x="83" y="10"/>
                </a:cxn>
                <a:cxn ang="0">
                  <a:pos x="56" y="11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12"/>
                </a:cxn>
              </a:cxnLst>
              <a:rect l="0" t="0" r="r" b="b"/>
              <a:pathLst>
                <a:path w="187" h="12">
                  <a:moveTo>
                    <a:pt x="0" y="12"/>
                  </a:moveTo>
                  <a:lnTo>
                    <a:pt x="30" y="12"/>
                  </a:lnTo>
                  <a:lnTo>
                    <a:pt x="59" y="11"/>
                  </a:lnTo>
                  <a:lnTo>
                    <a:pt x="85" y="11"/>
                  </a:lnTo>
                  <a:lnTo>
                    <a:pt x="111" y="10"/>
                  </a:lnTo>
                  <a:lnTo>
                    <a:pt x="132" y="8"/>
                  </a:lnTo>
                  <a:lnTo>
                    <a:pt x="151" y="7"/>
                  </a:lnTo>
                  <a:lnTo>
                    <a:pt x="166" y="5"/>
                  </a:lnTo>
                  <a:lnTo>
                    <a:pt x="178" y="3"/>
                  </a:lnTo>
                  <a:lnTo>
                    <a:pt x="185" y="1"/>
                  </a:lnTo>
                  <a:lnTo>
                    <a:pt x="187" y="0"/>
                  </a:lnTo>
                  <a:lnTo>
                    <a:pt x="180" y="0"/>
                  </a:lnTo>
                  <a:lnTo>
                    <a:pt x="179" y="1"/>
                  </a:lnTo>
                  <a:lnTo>
                    <a:pt x="171" y="3"/>
                  </a:lnTo>
                  <a:lnTo>
                    <a:pt x="161" y="5"/>
                  </a:lnTo>
                  <a:lnTo>
                    <a:pt x="146" y="6"/>
                  </a:lnTo>
                  <a:lnTo>
                    <a:pt x="128" y="7"/>
                  </a:lnTo>
                  <a:lnTo>
                    <a:pt x="107" y="8"/>
                  </a:lnTo>
                  <a:lnTo>
                    <a:pt x="83" y="10"/>
                  </a:lnTo>
                  <a:lnTo>
                    <a:pt x="56" y="11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27" name="Freeform 759"/>
            <p:cNvSpPr>
              <a:spLocks/>
            </p:cNvSpPr>
            <p:nvPr/>
          </p:nvSpPr>
          <p:spPr bwMode="auto">
            <a:xfrm>
              <a:off x="433" y="1511"/>
              <a:ext cx="180" cy="11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79" y="1"/>
                </a:cxn>
                <a:cxn ang="0">
                  <a:pos x="171" y="3"/>
                </a:cxn>
                <a:cxn ang="0">
                  <a:pos x="161" y="5"/>
                </a:cxn>
                <a:cxn ang="0">
                  <a:pos x="146" y="6"/>
                </a:cxn>
                <a:cxn ang="0">
                  <a:pos x="128" y="7"/>
                </a:cxn>
                <a:cxn ang="0">
                  <a:pos x="107" y="8"/>
                </a:cxn>
                <a:cxn ang="0">
                  <a:pos x="83" y="10"/>
                </a:cxn>
                <a:cxn ang="0">
                  <a:pos x="56" y="11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8" y="11"/>
                </a:cxn>
                <a:cxn ang="0">
                  <a:pos x="55" y="11"/>
                </a:cxn>
                <a:cxn ang="0">
                  <a:pos x="79" y="10"/>
                </a:cxn>
                <a:cxn ang="0">
                  <a:pos x="103" y="8"/>
                </a:cxn>
                <a:cxn ang="0">
                  <a:pos x="123" y="7"/>
                </a:cxn>
                <a:cxn ang="0">
                  <a:pos x="141" y="6"/>
                </a:cxn>
                <a:cxn ang="0">
                  <a:pos x="155" y="5"/>
                </a:cxn>
                <a:cxn ang="0">
                  <a:pos x="165" y="2"/>
                </a:cxn>
                <a:cxn ang="0">
                  <a:pos x="171" y="1"/>
                </a:cxn>
                <a:cxn ang="0">
                  <a:pos x="174" y="0"/>
                </a:cxn>
                <a:cxn ang="0">
                  <a:pos x="180" y="0"/>
                </a:cxn>
              </a:cxnLst>
              <a:rect l="0" t="0" r="r" b="b"/>
              <a:pathLst>
                <a:path w="180" h="11">
                  <a:moveTo>
                    <a:pt x="180" y="0"/>
                  </a:moveTo>
                  <a:lnTo>
                    <a:pt x="179" y="1"/>
                  </a:lnTo>
                  <a:lnTo>
                    <a:pt x="171" y="3"/>
                  </a:lnTo>
                  <a:lnTo>
                    <a:pt x="161" y="5"/>
                  </a:lnTo>
                  <a:lnTo>
                    <a:pt x="146" y="6"/>
                  </a:lnTo>
                  <a:lnTo>
                    <a:pt x="128" y="7"/>
                  </a:lnTo>
                  <a:lnTo>
                    <a:pt x="107" y="8"/>
                  </a:lnTo>
                  <a:lnTo>
                    <a:pt x="83" y="10"/>
                  </a:lnTo>
                  <a:lnTo>
                    <a:pt x="56" y="11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8" y="11"/>
                  </a:lnTo>
                  <a:lnTo>
                    <a:pt x="55" y="11"/>
                  </a:lnTo>
                  <a:lnTo>
                    <a:pt x="79" y="10"/>
                  </a:lnTo>
                  <a:lnTo>
                    <a:pt x="103" y="8"/>
                  </a:lnTo>
                  <a:lnTo>
                    <a:pt x="123" y="7"/>
                  </a:lnTo>
                  <a:lnTo>
                    <a:pt x="141" y="6"/>
                  </a:lnTo>
                  <a:lnTo>
                    <a:pt x="155" y="5"/>
                  </a:lnTo>
                  <a:lnTo>
                    <a:pt x="165" y="2"/>
                  </a:lnTo>
                  <a:lnTo>
                    <a:pt x="171" y="1"/>
                  </a:lnTo>
                  <a:lnTo>
                    <a:pt x="174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28" name="Freeform 760"/>
            <p:cNvSpPr>
              <a:spLocks/>
            </p:cNvSpPr>
            <p:nvPr/>
          </p:nvSpPr>
          <p:spPr bwMode="auto">
            <a:xfrm>
              <a:off x="433" y="1511"/>
              <a:ext cx="17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8" y="11"/>
                </a:cxn>
                <a:cxn ang="0">
                  <a:pos x="55" y="11"/>
                </a:cxn>
                <a:cxn ang="0">
                  <a:pos x="79" y="10"/>
                </a:cxn>
                <a:cxn ang="0">
                  <a:pos x="103" y="8"/>
                </a:cxn>
                <a:cxn ang="0">
                  <a:pos x="123" y="7"/>
                </a:cxn>
                <a:cxn ang="0">
                  <a:pos x="141" y="6"/>
                </a:cxn>
                <a:cxn ang="0">
                  <a:pos x="155" y="5"/>
                </a:cxn>
                <a:cxn ang="0">
                  <a:pos x="165" y="2"/>
                </a:cxn>
                <a:cxn ang="0">
                  <a:pos x="171" y="1"/>
                </a:cxn>
                <a:cxn ang="0">
                  <a:pos x="174" y="0"/>
                </a:cxn>
                <a:cxn ang="0">
                  <a:pos x="166" y="0"/>
                </a:cxn>
                <a:cxn ang="0">
                  <a:pos x="164" y="1"/>
                </a:cxn>
                <a:cxn ang="0">
                  <a:pos x="156" y="3"/>
                </a:cxn>
                <a:cxn ang="0">
                  <a:pos x="145" y="5"/>
                </a:cxn>
                <a:cxn ang="0">
                  <a:pos x="128" y="6"/>
                </a:cxn>
                <a:cxn ang="0">
                  <a:pos x="108" y="7"/>
                </a:cxn>
                <a:cxn ang="0">
                  <a:pos x="84" y="8"/>
                </a:cxn>
                <a:cxn ang="0">
                  <a:pos x="57" y="10"/>
                </a:cxn>
                <a:cxn ang="0">
                  <a:pos x="30" y="10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174" h="11">
                  <a:moveTo>
                    <a:pt x="0" y="11"/>
                  </a:moveTo>
                  <a:lnTo>
                    <a:pt x="28" y="11"/>
                  </a:lnTo>
                  <a:lnTo>
                    <a:pt x="55" y="11"/>
                  </a:lnTo>
                  <a:lnTo>
                    <a:pt x="79" y="10"/>
                  </a:lnTo>
                  <a:lnTo>
                    <a:pt x="103" y="8"/>
                  </a:lnTo>
                  <a:lnTo>
                    <a:pt x="123" y="7"/>
                  </a:lnTo>
                  <a:lnTo>
                    <a:pt x="141" y="6"/>
                  </a:lnTo>
                  <a:lnTo>
                    <a:pt x="155" y="5"/>
                  </a:lnTo>
                  <a:lnTo>
                    <a:pt x="165" y="2"/>
                  </a:lnTo>
                  <a:lnTo>
                    <a:pt x="171" y="1"/>
                  </a:lnTo>
                  <a:lnTo>
                    <a:pt x="174" y="0"/>
                  </a:lnTo>
                  <a:lnTo>
                    <a:pt x="166" y="0"/>
                  </a:lnTo>
                  <a:lnTo>
                    <a:pt x="164" y="1"/>
                  </a:lnTo>
                  <a:lnTo>
                    <a:pt x="156" y="3"/>
                  </a:lnTo>
                  <a:lnTo>
                    <a:pt x="145" y="5"/>
                  </a:lnTo>
                  <a:lnTo>
                    <a:pt x="128" y="6"/>
                  </a:lnTo>
                  <a:lnTo>
                    <a:pt x="108" y="7"/>
                  </a:lnTo>
                  <a:lnTo>
                    <a:pt x="84" y="8"/>
                  </a:lnTo>
                  <a:lnTo>
                    <a:pt x="57" y="10"/>
                  </a:lnTo>
                  <a:lnTo>
                    <a:pt x="30" y="1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2A2A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29" name="Freeform 761"/>
            <p:cNvSpPr>
              <a:spLocks/>
            </p:cNvSpPr>
            <p:nvPr/>
          </p:nvSpPr>
          <p:spPr bwMode="auto">
            <a:xfrm>
              <a:off x="433" y="1511"/>
              <a:ext cx="166" cy="11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1"/>
                </a:cxn>
                <a:cxn ang="0">
                  <a:pos x="156" y="3"/>
                </a:cxn>
                <a:cxn ang="0">
                  <a:pos x="145" y="5"/>
                </a:cxn>
                <a:cxn ang="0">
                  <a:pos x="128" y="6"/>
                </a:cxn>
                <a:cxn ang="0">
                  <a:pos x="108" y="7"/>
                </a:cxn>
                <a:cxn ang="0">
                  <a:pos x="84" y="8"/>
                </a:cxn>
                <a:cxn ang="0">
                  <a:pos x="57" y="10"/>
                </a:cxn>
                <a:cxn ang="0">
                  <a:pos x="30" y="10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8" y="10"/>
                </a:cxn>
                <a:cxn ang="0">
                  <a:pos x="55" y="10"/>
                </a:cxn>
                <a:cxn ang="0">
                  <a:pos x="80" y="8"/>
                </a:cxn>
                <a:cxn ang="0">
                  <a:pos x="103" y="7"/>
                </a:cxn>
                <a:cxn ang="0">
                  <a:pos x="122" y="6"/>
                </a:cxn>
                <a:cxn ang="0">
                  <a:pos x="138" y="5"/>
                </a:cxn>
                <a:cxn ang="0">
                  <a:pos x="150" y="2"/>
                </a:cxn>
                <a:cxn ang="0">
                  <a:pos x="157" y="1"/>
                </a:cxn>
                <a:cxn ang="0">
                  <a:pos x="159" y="0"/>
                </a:cxn>
                <a:cxn ang="0">
                  <a:pos x="166" y="0"/>
                </a:cxn>
              </a:cxnLst>
              <a:rect l="0" t="0" r="r" b="b"/>
              <a:pathLst>
                <a:path w="166" h="11">
                  <a:moveTo>
                    <a:pt x="166" y="0"/>
                  </a:moveTo>
                  <a:lnTo>
                    <a:pt x="164" y="1"/>
                  </a:lnTo>
                  <a:lnTo>
                    <a:pt x="156" y="3"/>
                  </a:lnTo>
                  <a:lnTo>
                    <a:pt x="145" y="5"/>
                  </a:lnTo>
                  <a:lnTo>
                    <a:pt x="128" y="6"/>
                  </a:lnTo>
                  <a:lnTo>
                    <a:pt x="108" y="7"/>
                  </a:lnTo>
                  <a:lnTo>
                    <a:pt x="84" y="8"/>
                  </a:lnTo>
                  <a:lnTo>
                    <a:pt x="57" y="10"/>
                  </a:lnTo>
                  <a:lnTo>
                    <a:pt x="3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55" y="10"/>
                  </a:lnTo>
                  <a:lnTo>
                    <a:pt x="80" y="8"/>
                  </a:lnTo>
                  <a:lnTo>
                    <a:pt x="103" y="7"/>
                  </a:lnTo>
                  <a:lnTo>
                    <a:pt x="122" y="6"/>
                  </a:lnTo>
                  <a:lnTo>
                    <a:pt x="138" y="5"/>
                  </a:lnTo>
                  <a:lnTo>
                    <a:pt x="150" y="2"/>
                  </a:lnTo>
                  <a:lnTo>
                    <a:pt x="157" y="1"/>
                  </a:lnTo>
                  <a:lnTo>
                    <a:pt x="159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30" name="Freeform 762"/>
            <p:cNvSpPr>
              <a:spLocks/>
            </p:cNvSpPr>
            <p:nvPr/>
          </p:nvSpPr>
          <p:spPr bwMode="auto">
            <a:xfrm>
              <a:off x="433" y="1511"/>
              <a:ext cx="159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8" y="10"/>
                </a:cxn>
                <a:cxn ang="0">
                  <a:pos x="55" y="10"/>
                </a:cxn>
                <a:cxn ang="0">
                  <a:pos x="80" y="8"/>
                </a:cxn>
                <a:cxn ang="0">
                  <a:pos x="103" y="7"/>
                </a:cxn>
                <a:cxn ang="0">
                  <a:pos x="122" y="6"/>
                </a:cxn>
                <a:cxn ang="0">
                  <a:pos x="138" y="5"/>
                </a:cxn>
                <a:cxn ang="0">
                  <a:pos x="150" y="2"/>
                </a:cxn>
                <a:cxn ang="0">
                  <a:pos x="157" y="1"/>
                </a:cxn>
                <a:cxn ang="0">
                  <a:pos x="159" y="0"/>
                </a:cxn>
                <a:cxn ang="0">
                  <a:pos x="151" y="0"/>
                </a:cxn>
                <a:cxn ang="0">
                  <a:pos x="149" y="1"/>
                </a:cxn>
                <a:cxn ang="0">
                  <a:pos x="142" y="2"/>
                </a:cxn>
                <a:cxn ang="0">
                  <a:pos x="131" y="5"/>
                </a:cxn>
                <a:cxn ang="0">
                  <a:pos x="116" y="6"/>
                </a:cxn>
                <a:cxn ang="0">
                  <a:pos x="98" y="7"/>
                </a:cxn>
                <a:cxn ang="0">
                  <a:pos x="76" y="8"/>
                </a:cxn>
                <a:cxn ang="0">
                  <a:pos x="52" y="8"/>
                </a:cxn>
                <a:cxn ang="0">
                  <a:pos x="27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59" h="10">
                  <a:moveTo>
                    <a:pt x="0" y="10"/>
                  </a:moveTo>
                  <a:lnTo>
                    <a:pt x="28" y="10"/>
                  </a:lnTo>
                  <a:lnTo>
                    <a:pt x="55" y="10"/>
                  </a:lnTo>
                  <a:lnTo>
                    <a:pt x="80" y="8"/>
                  </a:lnTo>
                  <a:lnTo>
                    <a:pt x="103" y="7"/>
                  </a:lnTo>
                  <a:lnTo>
                    <a:pt x="122" y="6"/>
                  </a:lnTo>
                  <a:lnTo>
                    <a:pt x="138" y="5"/>
                  </a:lnTo>
                  <a:lnTo>
                    <a:pt x="150" y="2"/>
                  </a:lnTo>
                  <a:lnTo>
                    <a:pt x="157" y="1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9" y="1"/>
                  </a:lnTo>
                  <a:lnTo>
                    <a:pt x="142" y="2"/>
                  </a:lnTo>
                  <a:lnTo>
                    <a:pt x="131" y="5"/>
                  </a:lnTo>
                  <a:lnTo>
                    <a:pt x="116" y="6"/>
                  </a:lnTo>
                  <a:lnTo>
                    <a:pt x="98" y="7"/>
                  </a:lnTo>
                  <a:lnTo>
                    <a:pt x="76" y="8"/>
                  </a:lnTo>
                  <a:lnTo>
                    <a:pt x="52" y="8"/>
                  </a:lnTo>
                  <a:lnTo>
                    <a:pt x="27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31" name="Freeform 763"/>
            <p:cNvSpPr>
              <a:spLocks/>
            </p:cNvSpPr>
            <p:nvPr/>
          </p:nvSpPr>
          <p:spPr bwMode="auto">
            <a:xfrm>
              <a:off x="433" y="1511"/>
              <a:ext cx="151" cy="1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49" y="1"/>
                </a:cxn>
                <a:cxn ang="0">
                  <a:pos x="142" y="2"/>
                </a:cxn>
                <a:cxn ang="0">
                  <a:pos x="131" y="5"/>
                </a:cxn>
                <a:cxn ang="0">
                  <a:pos x="116" y="6"/>
                </a:cxn>
                <a:cxn ang="0">
                  <a:pos x="98" y="7"/>
                </a:cxn>
                <a:cxn ang="0">
                  <a:pos x="76" y="8"/>
                </a:cxn>
                <a:cxn ang="0">
                  <a:pos x="52" y="8"/>
                </a:cxn>
                <a:cxn ang="0">
                  <a:pos x="27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6" y="8"/>
                </a:cxn>
                <a:cxn ang="0">
                  <a:pos x="50" y="8"/>
                </a:cxn>
                <a:cxn ang="0">
                  <a:pos x="71" y="7"/>
                </a:cxn>
                <a:cxn ang="0">
                  <a:pos x="92" y="6"/>
                </a:cxn>
                <a:cxn ang="0">
                  <a:pos x="109" y="6"/>
                </a:cxn>
                <a:cxn ang="0">
                  <a:pos x="125" y="3"/>
                </a:cxn>
                <a:cxn ang="0">
                  <a:pos x="135" y="2"/>
                </a:cxn>
                <a:cxn ang="0">
                  <a:pos x="141" y="1"/>
                </a:cxn>
                <a:cxn ang="0">
                  <a:pos x="144" y="0"/>
                </a:cxn>
                <a:cxn ang="0">
                  <a:pos x="151" y="0"/>
                </a:cxn>
              </a:cxnLst>
              <a:rect l="0" t="0" r="r" b="b"/>
              <a:pathLst>
                <a:path w="151" h="10">
                  <a:moveTo>
                    <a:pt x="151" y="0"/>
                  </a:moveTo>
                  <a:lnTo>
                    <a:pt x="149" y="1"/>
                  </a:lnTo>
                  <a:lnTo>
                    <a:pt x="142" y="2"/>
                  </a:lnTo>
                  <a:lnTo>
                    <a:pt x="131" y="5"/>
                  </a:lnTo>
                  <a:lnTo>
                    <a:pt x="116" y="6"/>
                  </a:lnTo>
                  <a:lnTo>
                    <a:pt x="98" y="7"/>
                  </a:lnTo>
                  <a:lnTo>
                    <a:pt x="76" y="8"/>
                  </a:lnTo>
                  <a:lnTo>
                    <a:pt x="52" y="8"/>
                  </a:lnTo>
                  <a:lnTo>
                    <a:pt x="27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6" y="8"/>
                  </a:lnTo>
                  <a:lnTo>
                    <a:pt x="50" y="8"/>
                  </a:lnTo>
                  <a:lnTo>
                    <a:pt x="71" y="7"/>
                  </a:lnTo>
                  <a:lnTo>
                    <a:pt x="92" y="6"/>
                  </a:lnTo>
                  <a:lnTo>
                    <a:pt x="109" y="6"/>
                  </a:lnTo>
                  <a:lnTo>
                    <a:pt x="125" y="3"/>
                  </a:lnTo>
                  <a:lnTo>
                    <a:pt x="135" y="2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32" name="Freeform 764"/>
            <p:cNvSpPr>
              <a:spLocks/>
            </p:cNvSpPr>
            <p:nvPr/>
          </p:nvSpPr>
          <p:spPr bwMode="auto">
            <a:xfrm>
              <a:off x="433" y="1511"/>
              <a:ext cx="14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6" y="8"/>
                </a:cxn>
                <a:cxn ang="0">
                  <a:pos x="50" y="8"/>
                </a:cxn>
                <a:cxn ang="0">
                  <a:pos x="71" y="7"/>
                </a:cxn>
                <a:cxn ang="0">
                  <a:pos x="92" y="6"/>
                </a:cxn>
                <a:cxn ang="0">
                  <a:pos x="109" y="6"/>
                </a:cxn>
                <a:cxn ang="0">
                  <a:pos x="125" y="3"/>
                </a:cxn>
                <a:cxn ang="0">
                  <a:pos x="135" y="2"/>
                </a:cxn>
                <a:cxn ang="0">
                  <a:pos x="141" y="1"/>
                </a:cxn>
                <a:cxn ang="0">
                  <a:pos x="144" y="0"/>
                </a:cxn>
                <a:cxn ang="0">
                  <a:pos x="133" y="0"/>
                </a:cxn>
                <a:cxn ang="0">
                  <a:pos x="132" y="1"/>
                </a:cxn>
                <a:cxn ang="0">
                  <a:pos x="126" y="2"/>
                </a:cxn>
                <a:cxn ang="0">
                  <a:pos x="116" y="3"/>
                </a:cxn>
                <a:cxn ang="0">
                  <a:pos x="103" y="5"/>
                </a:cxn>
                <a:cxn ang="0">
                  <a:pos x="87" y="6"/>
                </a:cxn>
                <a:cxn ang="0">
                  <a:pos x="68" y="7"/>
                </a:cxn>
                <a:cxn ang="0">
                  <a:pos x="46" y="7"/>
                </a:cxn>
                <a:cxn ang="0">
                  <a:pos x="2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44" h="8">
                  <a:moveTo>
                    <a:pt x="0" y="8"/>
                  </a:moveTo>
                  <a:lnTo>
                    <a:pt x="26" y="8"/>
                  </a:lnTo>
                  <a:lnTo>
                    <a:pt x="50" y="8"/>
                  </a:lnTo>
                  <a:lnTo>
                    <a:pt x="71" y="7"/>
                  </a:lnTo>
                  <a:lnTo>
                    <a:pt x="92" y="6"/>
                  </a:lnTo>
                  <a:lnTo>
                    <a:pt x="109" y="6"/>
                  </a:lnTo>
                  <a:lnTo>
                    <a:pt x="125" y="3"/>
                  </a:lnTo>
                  <a:lnTo>
                    <a:pt x="135" y="2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33" y="0"/>
                  </a:lnTo>
                  <a:lnTo>
                    <a:pt x="132" y="1"/>
                  </a:lnTo>
                  <a:lnTo>
                    <a:pt x="126" y="2"/>
                  </a:lnTo>
                  <a:lnTo>
                    <a:pt x="116" y="3"/>
                  </a:lnTo>
                  <a:lnTo>
                    <a:pt x="103" y="5"/>
                  </a:lnTo>
                  <a:lnTo>
                    <a:pt x="87" y="6"/>
                  </a:lnTo>
                  <a:lnTo>
                    <a:pt x="68" y="7"/>
                  </a:lnTo>
                  <a:lnTo>
                    <a:pt x="46" y="7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33" name="Freeform 765"/>
            <p:cNvSpPr>
              <a:spLocks/>
            </p:cNvSpPr>
            <p:nvPr/>
          </p:nvSpPr>
          <p:spPr bwMode="auto">
            <a:xfrm>
              <a:off x="433" y="1511"/>
              <a:ext cx="133" cy="8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2" y="1"/>
                </a:cxn>
                <a:cxn ang="0">
                  <a:pos x="126" y="2"/>
                </a:cxn>
                <a:cxn ang="0">
                  <a:pos x="116" y="3"/>
                </a:cxn>
                <a:cxn ang="0">
                  <a:pos x="103" y="5"/>
                </a:cxn>
                <a:cxn ang="0">
                  <a:pos x="87" y="6"/>
                </a:cxn>
                <a:cxn ang="0">
                  <a:pos x="68" y="7"/>
                </a:cxn>
                <a:cxn ang="0">
                  <a:pos x="46" y="7"/>
                </a:cxn>
                <a:cxn ang="0">
                  <a:pos x="24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24" y="7"/>
                </a:cxn>
                <a:cxn ang="0">
                  <a:pos x="49" y="7"/>
                </a:cxn>
                <a:cxn ang="0">
                  <a:pos x="70" y="6"/>
                </a:cxn>
                <a:cxn ang="0">
                  <a:pos x="88" y="5"/>
                </a:cxn>
                <a:cxn ang="0">
                  <a:pos x="104" y="3"/>
                </a:cxn>
                <a:cxn ang="0">
                  <a:pos x="116" y="2"/>
                </a:cxn>
                <a:cxn ang="0">
                  <a:pos x="122" y="1"/>
                </a:cxn>
                <a:cxn ang="0">
                  <a:pos x="125" y="0"/>
                </a:cxn>
                <a:cxn ang="0">
                  <a:pos x="133" y="0"/>
                </a:cxn>
              </a:cxnLst>
              <a:rect l="0" t="0" r="r" b="b"/>
              <a:pathLst>
                <a:path w="133" h="8">
                  <a:moveTo>
                    <a:pt x="133" y="0"/>
                  </a:moveTo>
                  <a:lnTo>
                    <a:pt x="132" y="1"/>
                  </a:lnTo>
                  <a:lnTo>
                    <a:pt x="126" y="2"/>
                  </a:lnTo>
                  <a:lnTo>
                    <a:pt x="116" y="3"/>
                  </a:lnTo>
                  <a:lnTo>
                    <a:pt x="103" y="5"/>
                  </a:lnTo>
                  <a:lnTo>
                    <a:pt x="87" y="6"/>
                  </a:lnTo>
                  <a:lnTo>
                    <a:pt x="68" y="7"/>
                  </a:lnTo>
                  <a:lnTo>
                    <a:pt x="46" y="7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24" y="7"/>
                  </a:lnTo>
                  <a:lnTo>
                    <a:pt x="49" y="7"/>
                  </a:lnTo>
                  <a:lnTo>
                    <a:pt x="70" y="6"/>
                  </a:lnTo>
                  <a:lnTo>
                    <a:pt x="88" y="5"/>
                  </a:lnTo>
                  <a:lnTo>
                    <a:pt x="104" y="3"/>
                  </a:lnTo>
                  <a:lnTo>
                    <a:pt x="116" y="2"/>
                  </a:lnTo>
                  <a:lnTo>
                    <a:pt x="122" y="1"/>
                  </a:lnTo>
                  <a:lnTo>
                    <a:pt x="125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34" name="Freeform 766"/>
            <p:cNvSpPr>
              <a:spLocks/>
            </p:cNvSpPr>
            <p:nvPr/>
          </p:nvSpPr>
          <p:spPr bwMode="auto">
            <a:xfrm>
              <a:off x="433" y="1511"/>
              <a:ext cx="125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4" y="7"/>
                </a:cxn>
                <a:cxn ang="0">
                  <a:pos x="49" y="7"/>
                </a:cxn>
                <a:cxn ang="0">
                  <a:pos x="70" y="6"/>
                </a:cxn>
                <a:cxn ang="0">
                  <a:pos x="88" y="5"/>
                </a:cxn>
                <a:cxn ang="0">
                  <a:pos x="104" y="3"/>
                </a:cxn>
                <a:cxn ang="0">
                  <a:pos x="116" y="2"/>
                </a:cxn>
                <a:cxn ang="0">
                  <a:pos x="122" y="1"/>
                </a:cxn>
                <a:cxn ang="0">
                  <a:pos x="125" y="0"/>
                </a:cxn>
                <a:cxn ang="0">
                  <a:pos x="114" y="0"/>
                </a:cxn>
                <a:cxn ang="0">
                  <a:pos x="112" y="1"/>
                </a:cxn>
                <a:cxn ang="0">
                  <a:pos x="106" y="2"/>
                </a:cxn>
                <a:cxn ang="0">
                  <a:pos x="95" y="3"/>
                </a:cxn>
                <a:cxn ang="0">
                  <a:pos x="81" y="5"/>
                </a:cxn>
                <a:cxn ang="0">
                  <a:pos x="64" y="6"/>
                </a:cxn>
                <a:cxn ang="0">
                  <a:pos x="45" y="6"/>
                </a:cxn>
                <a:cxn ang="0">
                  <a:pos x="23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5" h="7">
                  <a:moveTo>
                    <a:pt x="0" y="7"/>
                  </a:moveTo>
                  <a:lnTo>
                    <a:pt x="24" y="7"/>
                  </a:lnTo>
                  <a:lnTo>
                    <a:pt x="49" y="7"/>
                  </a:lnTo>
                  <a:lnTo>
                    <a:pt x="70" y="6"/>
                  </a:lnTo>
                  <a:lnTo>
                    <a:pt x="88" y="5"/>
                  </a:lnTo>
                  <a:lnTo>
                    <a:pt x="104" y="3"/>
                  </a:lnTo>
                  <a:lnTo>
                    <a:pt x="116" y="2"/>
                  </a:lnTo>
                  <a:lnTo>
                    <a:pt x="122" y="1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106" y="2"/>
                  </a:lnTo>
                  <a:lnTo>
                    <a:pt x="95" y="3"/>
                  </a:lnTo>
                  <a:lnTo>
                    <a:pt x="81" y="5"/>
                  </a:lnTo>
                  <a:lnTo>
                    <a:pt x="64" y="6"/>
                  </a:lnTo>
                  <a:lnTo>
                    <a:pt x="45" y="6"/>
                  </a:lnTo>
                  <a:lnTo>
                    <a:pt x="23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35" name="Freeform 767"/>
            <p:cNvSpPr>
              <a:spLocks/>
            </p:cNvSpPr>
            <p:nvPr/>
          </p:nvSpPr>
          <p:spPr bwMode="auto">
            <a:xfrm>
              <a:off x="433" y="1511"/>
              <a:ext cx="114" cy="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2" y="1"/>
                </a:cxn>
                <a:cxn ang="0">
                  <a:pos x="106" y="2"/>
                </a:cxn>
                <a:cxn ang="0">
                  <a:pos x="95" y="3"/>
                </a:cxn>
                <a:cxn ang="0">
                  <a:pos x="81" y="5"/>
                </a:cxn>
                <a:cxn ang="0">
                  <a:pos x="64" y="6"/>
                </a:cxn>
                <a:cxn ang="0">
                  <a:pos x="45" y="6"/>
                </a:cxn>
                <a:cxn ang="0">
                  <a:pos x="23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1" y="6"/>
                </a:cxn>
                <a:cxn ang="0">
                  <a:pos x="40" y="6"/>
                </a:cxn>
                <a:cxn ang="0">
                  <a:pos x="57" y="5"/>
                </a:cxn>
                <a:cxn ang="0">
                  <a:pos x="74" y="3"/>
                </a:cxn>
                <a:cxn ang="0">
                  <a:pos x="87" y="3"/>
                </a:cxn>
                <a:cxn ang="0">
                  <a:pos x="95" y="2"/>
                </a:cxn>
                <a:cxn ang="0">
                  <a:pos x="102" y="1"/>
                </a:cxn>
                <a:cxn ang="0">
                  <a:pos x="103" y="0"/>
                </a:cxn>
                <a:cxn ang="0">
                  <a:pos x="114" y="0"/>
                </a:cxn>
              </a:cxnLst>
              <a:rect l="0" t="0" r="r" b="b"/>
              <a:pathLst>
                <a:path w="114" h="7">
                  <a:moveTo>
                    <a:pt x="114" y="0"/>
                  </a:moveTo>
                  <a:lnTo>
                    <a:pt x="112" y="1"/>
                  </a:lnTo>
                  <a:lnTo>
                    <a:pt x="106" y="2"/>
                  </a:lnTo>
                  <a:lnTo>
                    <a:pt x="95" y="3"/>
                  </a:lnTo>
                  <a:lnTo>
                    <a:pt x="81" y="5"/>
                  </a:lnTo>
                  <a:lnTo>
                    <a:pt x="64" y="6"/>
                  </a:lnTo>
                  <a:lnTo>
                    <a:pt x="45" y="6"/>
                  </a:lnTo>
                  <a:lnTo>
                    <a:pt x="23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1" y="6"/>
                  </a:lnTo>
                  <a:lnTo>
                    <a:pt x="40" y="6"/>
                  </a:lnTo>
                  <a:lnTo>
                    <a:pt x="57" y="5"/>
                  </a:lnTo>
                  <a:lnTo>
                    <a:pt x="74" y="3"/>
                  </a:lnTo>
                  <a:lnTo>
                    <a:pt x="87" y="3"/>
                  </a:lnTo>
                  <a:lnTo>
                    <a:pt x="95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36" name="Freeform 768"/>
            <p:cNvSpPr>
              <a:spLocks/>
            </p:cNvSpPr>
            <p:nvPr/>
          </p:nvSpPr>
          <p:spPr bwMode="auto">
            <a:xfrm>
              <a:off x="433" y="1511"/>
              <a:ext cx="103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1" y="6"/>
                </a:cxn>
                <a:cxn ang="0">
                  <a:pos x="40" y="6"/>
                </a:cxn>
                <a:cxn ang="0">
                  <a:pos x="57" y="5"/>
                </a:cxn>
                <a:cxn ang="0">
                  <a:pos x="74" y="3"/>
                </a:cxn>
                <a:cxn ang="0">
                  <a:pos x="87" y="3"/>
                </a:cxn>
                <a:cxn ang="0">
                  <a:pos x="95" y="2"/>
                </a:cxn>
                <a:cxn ang="0">
                  <a:pos x="102" y="1"/>
                </a:cxn>
                <a:cxn ang="0">
                  <a:pos x="103" y="0"/>
                </a:cxn>
                <a:cxn ang="0">
                  <a:pos x="92" y="0"/>
                </a:cxn>
                <a:cxn ang="0">
                  <a:pos x="90" y="1"/>
                </a:cxn>
                <a:cxn ang="0">
                  <a:pos x="83" y="2"/>
                </a:cxn>
                <a:cxn ang="0">
                  <a:pos x="73" y="3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21" y="5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3" h="6">
                  <a:moveTo>
                    <a:pt x="0" y="6"/>
                  </a:moveTo>
                  <a:lnTo>
                    <a:pt x="21" y="6"/>
                  </a:lnTo>
                  <a:lnTo>
                    <a:pt x="40" y="6"/>
                  </a:lnTo>
                  <a:lnTo>
                    <a:pt x="57" y="5"/>
                  </a:lnTo>
                  <a:lnTo>
                    <a:pt x="74" y="3"/>
                  </a:lnTo>
                  <a:lnTo>
                    <a:pt x="87" y="3"/>
                  </a:lnTo>
                  <a:lnTo>
                    <a:pt x="95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90" y="1"/>
                  </a:lnTo>
                  <a:lnTo>
                    <a:pt x="83" y="2"/>
                  </a:lnTo>
                  <a:lnTo>
                    <a:pt x="73" y="3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21" y="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37" name="Freeform 769"/>
            <p:cNvSpPr>
              <a:spLocks/>
            </p:cNvSpPr>
            <p:nvPr/>
          </p:nvSpPr>
          <p:spPr bwMode="auto">
            <a:xfrm>
              <a:off x="433" y="1511"/>
              <a:ext cx="92" cy="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0" y="1"/>
                </a:cxn>
                <a:cxn ang="0">
                  <a:pos x="83" y="2"/>
                </a:cxn>
                <a:cxn ang="0">
                  <a:pos x="73" y="3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2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8" y="5"/>
                </a:cxn>
                <a:cxn ang="0">
                  <a:pos x="35" y="3"/>
                </a:cxn>
                <a:cxn ang="0">
                  <a:pos x="50" y="3"/>
                </a:cxn>
                <a:cxn ang="0">
                  <a:pos x="62" y="2"/>
                </a:cxn>
                <a:cxn ang="0">
                  <a:pos x="71" y="1"/>
                </a:cxn>
                <a:cxn ang="0">
                  <a:pos x="78" y="0"/>
                </a:cxn>
                <a:cxn ang="0">
                  <a:pos x="80" y="0"/>
                </a:cxn>
                <a:cxn ang="0">
                  <a:pos x="92" y="0"/>
                </a:cxn>
              </a:cxnLst>
              <a:rect l="0" t="0" r="r" b="b"/>
              <a:pathLst>
                <a:path w="92" h="6">
                  <a:moveTo>
                    <a:pt x="92" y="0"/>
                  </a:moveTo>
                  <a:lnTo>
                    <a:pt x="90" y="1"/>
                  </a:lnTo>
                  <a:lnTo>
                    <a:pt x="83" y="2"/>
                  </a:lnTo>
                  <a:lnTo>
                    <a:pt x="73" y="3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2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8" y="5"/>
                  </a:lnTo>
                  <a:lnTo>
                    <a:pt x="35" y="3"/>
                  </a:lnTo>
                  <a:lnTo>
                    <a:pt x="50" y="3"/>
                  </a:lnTo>
                  <a:lnTo>
                    <a:pt x="62" y="2"/>
                  </a:lnTo>
                  <a:lnTo>
                    <a:pt x="71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B7B7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38" name="Freeform 770"/>
            <p:cNvSpPr>
              <a:spLocks/>
            </p:cNvSpPr>
            <p:nvPr/>
          </p:nvSpPr>
          <p:spPr bwMode="auto">
            <a:xfrm>
              <a:off x="433" y="1511"/>
              <a:ext cx="80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8" y="5"/>
                </a:cxn>
                <a:cxn ang="0">
                  <a:pos x="35" y="3"/>
                </a:cxn>
                <a:cxn ang="0">
                  <a:pos x="50" y="3"/>
                </a:cxn>
                <a:cxn ang="0">
                  <a:pos x="62" y="2"/>
                </a:cxn>
                <a:cxn ang="0">
                  <a:pos x="71" y="1"/>
                </a:cxn>
                <a:cxn ang="0">
                  <a:pos x="78" y="0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4" y="0"/>
                </a:cxn>
                <a:cxn ang="0">
                  <a:pos x="57" y="1"/>
                </a:cxn>
                <a:cxn ang="0">
                  <a:pos x="47" y="2"/>
                </a:cxn>
                <a:cxn ang="0">
                  <a:pos x="33" y="3"/>
                </a:cxn>
                <a:cxn ang="0">
                  <a:pos x="18" y="3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80" h="5">
                  <a:moveTo>
                    <a:pt x="0" y="5"/>
                  </a:moveTo>
                  <a:lnTo>
                    <a:pt x="18" y="5"/>
                  </a:lnTo>
                  <a:lnTo>
                    <a:pt x="35" y="3"/>
                  </a:lnTo>
                  <a:lnTo>
                    <a:pt x="50" y="3"/>
                  </a:lnTo>
                  <a:lnTo>
                    <a:pt x="62" y="2"/>
                  </a:lnTo>
                  <a:lnTo>
                    <a:pt x="71" y="1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7" y="1"/>
                  </a:lnTo>
                  <a:lnTo>
                    <a:pt x="47" y="2"/>
                  </a:lnTo>
                  <a:lnTo>
                    <a:pt x="33" y="3"/>
                  </a:lnTo>
                  <a:lnTo>
                    <a:pt x="18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39" name="Freeform 771"/>
            <p:cNvSpPr>
              <a:spLocks/>
            </p:cNvSpPr>
            <p:nvPr/>
          </p:nvSpPr>
          <p:spPr bwMode="auto">
            <a:xfrm>
              <a:off x="433" y="1511"/>
              <a:ext cx="66" cy="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4" y="0"/>
                </a:cxn>
                <a:cxn ang="0">
                  <a:pos x="57" y="1"/>
                </a:cxn>
                <a:cxn ang="0">
                  <a:pos x="47" y="2"/>
                </a:cxn>
                <a:cxn ang="0">
                  <a:pos x="33" y="3"/>
                </a:cxn>
                <a:cxn ang="0">
                  <a:pos x="18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7" y="2"/>
                </a:cxn>
                <a:cxn ang="0">
                  <a:pos x="31" y="2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66" y="0"/>
                </a:cxn>
              </a:cxnLst>
              <a:rect l="0" t="0" r="r" b="b"/>
              <a:pathLst>
                <a:path w="66" h="3">
                  <a:moveTo>
                    <a:pt x="66" y="0"/>
                  </a:moveTo>
                  <a:lnTo>
                    <a:pt x="64" y="0"/>
                  </a:lnTo>
                  <a:lnTo>
                    <a:pt x="57" y="1"/>
                  </a:lnTo>
                  <a:lnTo>
                    <a:pt x="47" y="2"/>
                  </a:lnTo>
                  <a:lnTo>
                    <a:pt x="33" y="3"/>
                  </a:lnTo>
                  <a:lnTo>
                    <a:pt x="18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7" y="2"/>
                  </a:lnTo>
                  <a:lnTo>
                    <a:pt x="31" y="2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3737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40" name="Freeform 772"/>
            <p:cNvSpPr>
              <a:spLocks/>
            </p:cNvSpPr>
            <p:nvPr/>
          </p:nvSpPr>
          <p:spPr bwMode="auto">
            <a:xfrm>
              <a:off x="433" y="1511"/>
              <a:ext cx="5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" y="2"/>
                </a:cxn>
                <a:cxn ang="0">
                  <a:pos x="31" y="2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22" y="1"/>
                </a:cxn>
                <a:cxn ang="0">
                  <a:pos x="12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2" h="2">
                  <a:moveTo>
                    <a:pt x="0" y="2"/>
                  </a:moveTo>
                  <a:lnTo>
                    <a:pt x="17" y="2"/>
                  </a:lnTo>
                  <a:lnTo>
                    <a:pt x="31" y="2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2" y="1"/>
                  </a:lnTo>
                  <a:lnTo>
                    <a:pt x="12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41" name="Freeform 773"/>
            <p:cNvSpPr>
              <a:spLocks/>
            </p:cNvSpPr>
            <p:nvPr/>
          </p:nvSpPr>
          <p:spPr bwMode="auto">
            <a:xfrm>
              <a:off x="433" y="1511"/>
              <a:ext cx="36" cy="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22" y="1"/>
                </a:cxn>
                <a:cxn ang="0">
                  <a:pos x="1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36" y="0"/>
                </a:cxn>
              </a:cxnLst>
              <a:rect l="0" t="0" r="r" b="b"/>
              <a:pathLst>
                <a:path w="36" h="1">
                  <a:moveTo>
                    <a:pt x="36" y="0"/>
                  </a:moveTo>
                  <a:lnTo>
                    <a:pt x="35" y="0"/>
                  </a:lnTo>
                  <a:lnTo>
                    <a:pt x="30" y="1"/>
                  </a:lnTo>
                  <a:lnTo>
                    <a:pt x="22" y="1"/>
                  </a:lnTo>
                  <a:lnTo>
                    <a:pt x="1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A6A6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42" name="Freeform 774"/>
            <p:cNvSpPr>
              <a:spLocks/>
            </p:cNvSpPr>
            <p:nvPr/>
          </p:nvSpPr>
          <p:spPr bwMode="auto">
            <a:xfrm>
              <a:off x="433" y="1511"/>
              <a:ext cx="19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9" h="1">
                  <a:moveTo>
                    <a:pt x="0" y="1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43" name="Freeform 775"/>
            <p:cNvSpPr>
              <a:spLocks/>
            </p:cNvSpPr>
            <p:nvPr/>
          </p:nvSpPr>
          <p:spPr bwMode="auto">
            <a:xfrm>
              <a:off x="433" y="1511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44" name="Freeform 776"/>
            <p:cNvSpPr>
              <a:spLocks/>
            </p:cNvSpPr>
            <p:nvPr/>
          </p:nvSpPr>
          <p:spPr bwMode="auto">
            <a:xfrm>
              <a:off x="707" y="1480"/>
              <a:ext cx="48" cy="17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48" y="131"/>
                </a:cxn>
                <a:cxn ang="0">
                  <a:pos x="0" y="179"/>
                </a:cxn>
                <a:cxn ang="0">
                  <a:pos x="0" y="48"/>
                </a:cxn>
              </a:cxnLst>
              <a:rect l="0" t="0" r="r" b="b"/>
              <a:pathLst>
                <a:path w="48" h="179">
                  <a:moveTo>
                    <a:pt x="0" y="48"/>
                  </a:moveTo>
                  <a:lnTo>
                    <a:pt x="48" y="0"/>
                  </a:lnTo>
                  <a:lnTo>
                    <a:pt x="48" y="131"/>
                  </a:lnTo>
                  <a:lnTo>
                    <a:pt x="0" y="17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45" name="Rectangle 777"/>
            <p:cNvSpPr>
              <a:spLocks noChangeArrowheads="1"/>
            </p:cNvSpPr>
            <p:nvPr/>
          </p:nvSpPr>
          <p:spPr bwMode="auto">
            <a:xfrm>
              <a:off x="327" y="1528"/>
              <a:ext cx="380" cy="104"/>
            </a:xfrm>
            <a:prstGeom prst="rect">
              <a:avLst/>
            </a:prstGeom>
            <a:solidFill>
              <a:srgbClr val="C0C0C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46" name="Freeform 778"/>
            <p:cNvSpPr>
              <a:spLocks/>
            </p:cNvSpPr>
            <p:nvPr/>
          </p:nvSpPr>
          <p:spPr bwMode="auto">
            <a:xfrm>
              <a:off x="446" y="1528"/>
              <a:ext cx="5" cy="10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26"/>
                </a:cxn>
                <a:cxn ang="0">
                  <a:pos x="0" y="52"/>
                </a:cxn>
                <a:cxn ang="0">
                  <a:pos x="1" y="78"/>
                </a:cxn>
                <a:cxn ang="0">
                  <a:pos x="5" y="104"/>
                </a:cxn>
              </a:cxnLst>
              <a:rect l="0" t="0" r="r" b="b"/>
              <a:pathLst>
                <a:path w="5" h="104">
                  <a:moveTo>
                    <a:pt x="5" y="0"/>
                  </a:moveTo>
                  <a:lnTo>
                    <a:pt x="1" y="26"/>
                  </a:lnTo>
                  <a:lnTo>
                    <a:pt x="0" y="52"/>
                  </a:lnTo>
                  <a:lnTo>
                    <a:pt x="1" y="78"/>
                  </a:lnTo>
                  <a:lnTo>
                    <a:pt x="5" y="104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47" name="Rectangle 779"/>
            <p:cNvSpPr>
              <a:spLocks noChangeArrowheads="1"/>
            </p:cNvSpPr>
            <p:nvPr/>
          </p:nvSpPr>
          <p:spPr bwMode="auto">
            <a:xfrm>
              <a:off x="327" y="1632"/>
              <a:ext cx="380" cy="27"/>
            </a:xfrm>
            <a:prstGeom prst="rect">
              <a:avLst/>
            </a:prstGeom>
            <a:solidFill>
              <a:srgbClr val="9A9A9A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48" name="Rectangle 780"/>
            <p:cNvSpPr>
              <a:spLocks noChangeArrowheads="1"/>
            </p:cNvSpPr>
            <p:nvPr/>
          </p:nvSpPr>
          <p:spPr bwMode="auto">
            <a:xfrm>
              <a:off x="620" y="1560"/>
              <a:ext cx="15" cy="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49" name="Freeform 781"/>
            <p:cNvSpPr>
              <a:spLocks noEditPoints="1"/>
            </p:cNvSpPr>
            <p:nvPr/>
          </p:nvSpPr>
          <p:spPr bwMode="auto">
            <a:xfrm>
              <a:off x="464" y="1551"/>
              <a:ext cx="6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6" y="6"/>
                </a:cxn>
                <a:cxn ang="0">
                  <a:pos x="35" y="6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44" y="6"/>
                </a:cxn>
                <a:cxn ang="0">
                  <a:pos x="62" y="6"/>
                </a:cxn>
                <a:cxn ang="0">
                  <a:pos x="62" y="0"/>
                </a:cxn>
                <a:cxn ang="0">
                  <a:pos x="44" y="0"/>
                </a:cxn>
                <a:cxn ang="0">
                  <a:pos x="44" y="6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6"/>
                  </a:lnTo>
                  <a:close/>
                  <a:moveTo>
                    <a:pt x="26" y="6"/>
                  </a:moveTo>
                  <a:lnTo>
                    <a:pt x="35" y="6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6" y="6"/>
                  </a:lnTo>
                  <a:close/>
                  <a:moveTo>
                    <a:pt x="44" y="6"/>
                  </a:moveTo>
                  <a:lnTo>
                    <a:pt x="62" y="6"/>
                  </a:lnTo>
                  <a:lnTo>
                    <a:pt x="62" y="0"/>
                  </a:lnTo>
                  <a:lnTo>
                    <a:pt x="44" y="0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50" name="Freeform 782"/>
            <p:cNvSpPr>
              <a:spLocks noEditPoints="1"/>
            </p:cNvSpPr>
            <p:nvPr/>
          </p:nvSpPr>
          <p:spPr bwMode="auto">
            <a:xfrm>
              <a:off x="338" y="1538"/>
              <a:ext cx="275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7" y="41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244" y="30"/>
                </a:cxn>
                <a:cxn ang="0">
                  <a:pos x="275" y="30"/>
                </a:cxn>
                <a:cxn ang="0">
                  <a:pos x="275" y="9"/>
                </a:cxn>
                <a:cxn ang="0">
                  <a:pos x="244" y="9"/>
                </a:cxn>
                <a:cxn ang="0">
                  <a:pos x="244" y="30"/>
                </a:cxn>
              </a:cxnLst>
              <a:rect l="0" t="0" r="r" b="b"/>
              <a:pathLst>
                <a:path w="275" h="41">
                  <a:moveTo>
                    <a:pt x="0" y="41"/>
                  </a:moveTo>
                  <a:lnTo>
                    <a:pt x="37" y="41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1"/>
                  </a:lnTo>
                  <a:close/>
                  <a:moveTo>
                    <a:pt x="244" y="30"/>
                  </a:moveTo>
                  <a:lnTo>
                    <a:pt x="275" y="30"/>
                  </a:lnTo>
                  <a:lnTo>
                    <a:pt x="275" y="9"/>
                  </a:lnTo>
                  <a:lnTo>
                    <a:pt x="244" y="9"/>
                  </a:lnTo>
                  <a:lnTo>
                    <a:pt x="244" y="3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51" name="Freeform 783"/>
            <p:cNvSpPr>
              <a:spLocks noEditPoints="1"/>
            </p:cNvSpPr>
            <p:nvPr/>
          </p:nvSpPr>
          <p:spPr bwMode="auto">
            <a:xfrm>
              <a:off x="330" y="1533"/>
              <a:ext cx="374" cy="118"/>
            </a:xfrm>
            <a:custGeom>
              <a:avLst/>
              <a:gdLst/>
              <a:ahLst/>
              <a:cxnLst>
                <a:cxn ang="0">
                  <a:pos x="129" y="94"/>
                </a:cxn>
                <a:cxn ang="0">
                  <a:pos x="372" y="94"/>
                </a:cxn>
                <a:cxn ang="0">
                  <a:pos x="372" y="0"/>
                </a:cxn>
                <a:cxn ang="0">
                  <a:pos x="129" y="0"/>
                </a:cxn>
                <a:cxn ang="0">
                  <a:pos x="125" y="23"/>
                </a:cxn>
                <a:cxn ang="0">
                  <a:pos x="124" y="47"/>
                </a:cxn>
                <a:cxn ang="0">
                  <a:pos x="125" y="70"/>
                </a:cxn>
                <a:cxn ang="0">
                  <a:pos x="129" y="94"/>
                </a:cxn>
                <a:cxn ang="0">
                  <a:pos x="220" y="83"/>
                </a:cxn>
                <a:cxn ang="0">
                  <a:pos x="359" y="83"/>
                </a:cxn>
                <a:cxn ang="0">
                  <a:pos x="359" y="12"/>
                </a:cxn>
                <a:cxn ang="0">
                  <a:pos x="220" y="12"/>
                </a:cxn>
                <a:cxn ang="0">
                  <a:pos x="220" y="83"/>
                </a:cxn>
                <a:cxn ang="0">
                  <a:pos x="339" y="118"/>
                </a:cxn>
                <a:cxn ang="0">
                  <a:pos x="368" y="118"/>
                </a:cxn>
                <a:cxn ang="0">
                  <a:pos x="372" y="117"/>
                </a:cxn>
                <a:cxn ang="0">
                  <a:pos x="374" y="112"/>
                </a:cxn>
                <a:cxn ang="0">
                  <a:pos x="372" y="108"/>
                </a:cxn>
                <a:cxn ang="0">
                  <a:pos x="368" y="107"/>
                </a:cxn>
                <a:cxn ang="0">
                  <a:pos x="339" y="107"/>
                </a:cxn>
                <a:cxn ang="0">
                  <a:pos x="339" y="118"/>
                </a:cxn>
                <a:cxn ang="0">
                  <a:pos x="35" y="118"/>
                </a:cxn>
                <a:cxn ang="0">
                  <a:pos x="6" y="118"/>
                </a:cxn>
                <a:cxn ang="0">
                  <a:pos x="2" y="117"/>
                </a:cxn>
                <a:cxn ang="0">
                  <a:pos x="0" y="112"/>
                </a:cxn>
                <a:cxn ang="0">
                  <a:pos x="2" y="108"/>
                </a:cxn>
                <a:cxn ang="0">
                  <a:pos x="6" y="107"/>
                </a:cxn>
                <a:cxn ang="0">
                  <a:pos x="35" y="107"/>
                </a:cxn>
                <a:cxn ang="0">
                  <a:pos x="35" y="118"/>
                </a:cxn>
                <a:cxn ang="0">
                  <a:pos x="134" y="24"/>
                </a:cxn>
                <a:cxn ang="0">
                  <a:pos x="196" y="24"/>
                </a:cxn>
                <a:cxn ang="0">
                  <a:pos x="196" y="18"/>
                </a:cxn>
                <a:cxn ang="0">
                  <a:pos x="134" y="18"/>
                </a:cxn>
                <a:cxn ang="0">
                  <a:pos x="134" y="24"/>
                </a:cxn>
              </a:cxnLst>
              <a:rect l="0" t="0" r="r" b="b"/>
              <a:pathLst>
                <a:path w="374" h="118">
                  <a:moveTo>
                    <a:pt x="129" y="94"/>
                  </a:moveTo>
                  <a:lnTo>
                    <a:pt x="372" y="94"/>
                  </a:lnTo>
                  <a:lnTo>
                    <a:pt x="372" y="0"/>
                  </a:lnTo>
                  <a:lnTo>
                    <a:pt x="129" y="0"/>
                  </a:lnTo>
                  <a:lnTo>
                    <a:pt x="125" y="23"/>
                  </a:lnTo>
                  <a:lnTo>
                    <a:pt x="124" y="47"/>
                  </a:lnTo>
                  <a:lnTo>
                    <a:pt x="125" y="70"/>
                  </a:lnTo>
                  <a:lnTo>
                    <a:pt x="129" y="94"/>
                  </a:lnTo>
                  <a:close/>
                  <a:moveTo>
                    <a:pt x="220" y="83"/>
                  </a:moveTo>
                  <a:lnTo>
                    <a:pt x="359" y="83"/>
                  </a:lnTo>
                  <a:lnTo>
                    <a:pt x="359" y="12"/>
                  </a:lnTo>
                  <a:lnTo>
                    <a:pt x="220" y="12"/>
                  </a:lnTo>
                  <a:lnTo>
                    <a:pt x="220" y="83"/>
                  </a:lnTo>
                  <a:close/>
                  <a:moveTo>
                    <a:pt x="339" y="118"/>
                  </a:moveTo>
                  <a:lnTo>
                    <a:pt x="368" y="118"/>
                  </a:lnTo>
                  <a:lnTo>
                    <a:pt x="372" y="117"/>
                  </a:lnTo>
                  <a:lnTo>
                    <a:pt x="374" y="112"/>
                  </a:lnTo>
                  <a:lnTo>
                    <a:pt x="372" y="108"/>
                  </a:lnTo>
                  <a:lnTo>
                    <a:pt x="368" y="107"/>
                  </a:lnTo>
                  <a:lnTo>
                    <a:pt x="339" y="107"/>
                  </a:lnTo>
                  <a:lnTo>
                    <a:pt x="339" y="118"/>
                  </a:lnTo>
                  <a:close/>
                  <a:moveTo>
                    <a:pt x="35" y="118"/>
                  </a:moveTo>
                  <a:lnTo>
                    <a:pt x="6" y="118"/>
                  </a:lnTo>
                  <a:lnTo>
                    <a:pt x="2" y="117"/>
                  </a:lnTo>
                  <a:lnTo>
                    <a:pt x="0" y="112"/>
                  </a:lnTo>
                  <a:lnTo>
                    <a:pt x="2" y="108"/>
                  </a:lnTo>
                  <a:lnTo>
                    <a:pt x="6" y="107"/>
                  </a:lnTo>
                  <a:lnTo>
                    <a:pt x="35" y="107"/>
                  </a:lnTo>
                  <a:lnTo>
                    <a:pt x="35" y="118"/>
                  </a:lnTo>
                  <a:close/>
                  <a:moveTo>
                    <a:pt x="134" y="24"/>
                  </a:moveTo>
                  <a:lnTo>
                    <a:pt x="196" y="24"/>
                  </a:lnTo>
                  <a:lnTo>
                    <a:pt x="196" y="18"/>
                  </a:lnTo>
                  <a:lnTo>
                    <a:pt x="134" y="18"/>
                  </a:lnTo>
                  <a:lnTo>
                    <a:pt x="134" y="24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52" name="Line 784"/>
            <p:cNvSpPr>
              <a:spLocks noChangeShapeType="1"/>
            </p:cNvSpPr>
            <p:nvPr/>
          </p:nvSpPr>
          <p:spPr bwMode="auto">
            <a:xfrm>
              <a:off x="528" y="1533"/>
              <a:ext cx="1" cy="9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53" name="Line 785"/>
            <p:cNvSpPr>
              <a:spLocks noChangeShapeType="1"/>
            </p:cNvSpPr>
            <p:nvPr/>
          </p:nvSpPr>
          <p:spPr bwMode="auto">
            <a:xfrm flipH="1">
              <a:off x="454" y="1565"/>
              <a:ext cx="7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54" name="Line 786"/>
            <p:cNvSpPr>
              <a:spLocks noChangeShapeType="1"/>
            </p:cNvSpPr>
            <p:nvPr/>
          </p:nvSpPr>
          <p:spPr bwMode="auto">
            <a:xfrm flipH="1">
              <a:off x="454" y="1595"/>
              <a:ext cx="7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55" name="Line 787"/>
            <p:cNvSpPr>
              <a:spLocks noChangeShapeType="1"/>
            </p:cNvSpPr>
            <p:nvPr/>
          </p:nvSpPr>
          <p:spPr bwMode="auto">
            <a:xfrm>
              <a:off x="645" y="1545"/>
              <a:ext cx="1" cy="2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56" name="Line 788"/>
            <p:cNvSpPr>
              <a:spLocks noChangeShapeType="1"/>
            </p:cNvSpPr>
            <p:nvPr/>
          </p:nvSpPr>
          <p:spPr bwMode="auto">
            <a:xfrm>
              <a:off x="550" y="1571"/>
              <a:ext cx="13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57" name="Line 789"/>
            <p:cNvSpPr>
              <a:spLocks noChangeShapeType="1"/>
            </p:cNvSpPr>
            <p:nvPr/>
          </p:nvSpPr>
          <p:spPr bwMode="auto">
            <a:xfrm flipV="1">
              <a:off x="464" y="1528"/>
              <a:ext cx="1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58" name="Line 790"/>
            <p:cNvSpPr>
              <a:spLocks noChangeShapeType="1"/>
            </p:cNvSpPr>
            <p:nvPr/>
          </p:nvSpPr>
          <p:spPr bwMode="auto">
            <a:xfrm flipV="1">
              <a:off x="464" y="1627"/>
              <a:ext cx="1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59" name="Line 791"/>
            <p:cNvSpPr>
              <a:spLocks noChangeShapeType="1"/>
            </p:cNvSpPr>
            <p:nvPr/>
          </p:nvSpPr>
          <p:spPr bwMode="auto">
            <a:xfrm>
              <a:off x="466" y="1580"/>
              <a:ext cx="5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60" name="Line 792"/>
            <p:cNvSpPr>
              <a:spLocks noChangeShapeType="1"/>
            </p:cNvSpPr>
            <p:nvPr/>
          </p:nvSpPr>
          <p:spPr bwMode="auto">
            <a:xfrm>
              <a:off x="466" y="1555"/>
              <a:ext cx="5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61" name="Line 793"/>
            <p:cNvSpPr>
              <a:spLocks noChangeShapeType="1"/>
            </p:cNvSpPr>
            <p:nvPr/>
          </p:nvSpPr>
          <p:spPr bwMode="auto">
            <a:xfrm>
              <a:off x="511" y="1555"/>
              <a:ext cx="5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62" name="Line 794"/>
            <p:cNvSpPr>
              <a:spLocks noChangeShapeType="1"/>
            </p:cNvSpPr>
            <p:nvPr/>
          </p:nvSpPr>
          <p:spPr bwMode="auto">
            <a:xfrm>
              <a:off x="568" y="1565"/>
              <a:ext cx="6" cy="1"/>
            </a:xfrm>
            <a:prstGeom prst="line">
              <a:avLst/>
            </a:prstGeom>
            <a:noFill/>
            <a:ln w="4763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63" name="Freeform 795"/>
            <p:cNvSpPr>
              <a:spLocks/>
            </p:cNvSpPr>
            <p:nvPr/>
          </p:nvSpPr>
          <p:spPr bwMode="auto">
            <a:xfrm>
              <a:off x="660" y="1230"/>
              <a:ext cx="47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36" y="244"/>
                </a:cxn>
                <a:cxn ang="0">
                  <a:pos x="36" y="179"/>
                </a:cxn>
                <a:cxn ang="0">
                  <a:pos x="47" y="144"/>
                </a:cxn>
                <a:cxn ang="0">
                  <a:pos x="47" y="0"/>
                </a:cxn>
                <a:cxn ang="0">
                  <a:pos x="0" y="49"/>
                </a:cxn>
                <a:cxn ang="0">
                  <a:pos x="0" y="281"/>
                </a:cxn>
              </a:cxnLst>
              <a:rect l="0" t="0" r="r" b="b"/>
              <a:pathLst>
                <a:path w="47" h="281">
                  <a:moveTo>
                    <a:pt x="0" y="281"/>
                  </a:moveTo>
                  <a:lnTo>
                    <a:pt x="36" y="244"/>
                  </a:lnTo>
                  <a:lnTo>
                    <a:pt x="36" y="179"/>
                  </a:lnTo>
                  <a:lnTo>
                    <a:pt x="47" y="144"/>
                  </a:lnTo>
                  <a:lnTo>
                    <a:pt x="47" y="0"/>
                  </a:lnTo>
                  <a:lnTo>
                    <a:pt x="0" y="49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64" name="Freeform 796"/>
            <p:cNvSpPr>
              <a:spLocks/>
            </p:cNvSpPr>
            <p:nvPr/>
          </p:nvSpPr>
          <p:spPr bwMode="auto">
            <a:xfrm>
              <a:off x="375" y="1230"/>
              <a:ext cx="332" cy="49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47" y="0"/>
                </a:cxn>
                <a:cxn ang="0">
                  <a:pos x="0" y="49"/>
                </a:cxn>
                <a:cxn ang="0">
                  <a:pos x="285" y="49"/>
                </a:cxn>
                <a:cxn ang="0">
                  <a:pos x="332" y="0"/>
                </a:cxn>
              </a:cxnLst>
              <a:rect l="0" t="0" r="r" b="b"/>
              <a:pathLst>
                <a:path w="332" h="49">
                  <a:moveTo>
                    <a:pt x="332" y="0"/>
                  </a:moveTo>
                  <a:lnTo>
                    <a:pt x="47" y="0"/>
                  </a:lnTo>
                  <a:lnTo>
                    <a:pt x="0" y="49"/>
                  </a:lnTo>
                  <a:lnTo>
                    <a:pt x="285" y="49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65" name="Rectangle 797"/>
            <p:cNvSpPr>
              <a:spLocks noChangeArrowheads="1"/>
            </p:cNvSpPr>
            <p:nvPr/>
          </p:nvSpPr>
          <p:spPr bwMode="auto">
            <a:xfrm>
              <a:off x="375" y="1279"/>
              <a:ext cx="285" cy="230"/>
            </a:xfrm>
            <a:prstGeom prst="rect">
              <a:avLst/>
            </a:prstGeom>
            <a:solidFill>
              <a:srgbClr val="C0C0C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66" name="Rectangle 798"/>
            <p:cNvSpPr>
              <a:spLocks noChangeArrowheads="1"/>
            </p:cNvSpPr>
            <p:nvPr/>
          </p:nvSpPr>
          <p:spPr bwMode="auto">
            <a:xfrm>
              <a:off x="631" y="1480"/>
              <a:ext cx="14" cy="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67" name="Freeform 799"/>
            <p:cNvSpPr>
              <a:spLocks/>
            </p:cNvSpPr>
            <p:nvPr/>
          </p:nvSpPr>
          <p:spPr bwMode="auto">
            <a:xfrm>
              <a:off x="416" y="1314"/>
              <a:ext cx="202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02" y="142"/>
                </a:cxn>
                <a:cxn ang="0">
                  <a:pos x="202" y="0"/>
                </a:cxn>
                <a:cxn ang="0">
                  <a:pos x="197" y="0"/>
                </a:cxn>
                <a:cxn ang="0">
                  <a:pos x="197" y="138"/>
                </a:cxn>
                <a:cxn ang="0">
                  <a:pos x="0" y="138"/>
                </a:cxn>
                <a:cxn ang="0">
                  <a:pos x="0" y="142"/>
                </a:cxn>
              </a:cxnLst>
              <a:rect l="0" t="0" r="r" b="b"/>
              <a:pathLst>
                <a:path w="202" h="142">
                  <a:moveTo>
                    <a:pt x="0" y="142"/>
                  </a:moveTo>
                  <a:lnTo>
                    <a:pt x="202" y="142"/>
                  </a:lnTo>
                  <a:lnTo>
                    <a:pt x="202" y="0"/>
                  </a:lnTo>
                  <a:lnTo>
                    <a:pt x="197" y="0"/>
                  </a:lnTo>
                  <a:lnTo>
                    <a:pt x="197" y="138"/>
                  </a:lnTo>
                  <a:lnTo>
                    <a:pt x="0" y="13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8A8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68" name="Freeform 800"/>
            <p:cNvSpPr>
              <a:spLocks/>
            </p:cNvSpPr>
            <p:nvPr/>
          </p:nvSpPr>
          <p:spPr bwMode="auto">
            <a:xfrm>
              <a:off x="416" y="1314"/>
              <a:ext cx="197" cy="13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97" y="138"/>
                </a:cxn>
                <a:cxn ang="0">
                  <a:pos x="197" y="0"/>
                </a:cxn>
                <a:cxn ang="0">
                  <a:pos x="193" y="0"/>
                </a:cxn>
                <a:cxn ang="0">
                  <a:pos x="193" y="136"/>
                </a:cxn>
                <a:cxn ang="0">
                  <a:pos x="0" y="136"/>
                </a:cxn>
                <a:cxn ang="0">
                  <a:pos x="0" y="138"/>
                </a:cxn>
              </a:cxnLst>
              <a:rect l="0" t="0" r="r" b="b"/>
              <a:pathLst>
                <a:path w="197" h="138">
                  <a:moveTo>
                    <a:pt x="0" y="138"/>
                  </a:moveTo>
                  <a:lnTo>
                    <a:pt x="197" y="138"/>
                  </a:lnTo>
                  <a:lnTo>
                    <a:pt x="197" y="0"/>
                  </a:lnTo>
                  <a:lnTo>
                    <a:pt x="193" y="0"/>
                  </a:lnTo>
                  <a:lnTo>
                    <a:pt x="193" y="136"/>
                  </a:lnTo>
                  <a:lnTo>
                    <a:pt x="0" y="13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8E8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69" name="Freeform 801"/>
            <p:cNvSpPr>
              <a:spLocks/>
            </p:cNvSpPr>
            <p:nvPr/>
          </p:nvSpPr>
          <p:spPr bwMode="auto">
            <a:xfrm>
              <a:off x="416" y="1314"/>
              <a:ext cx="193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93" y="136"/>
                </a:cxn>
                <a:cxn ang="0">
                  <a:pos x="193" y="0"/>
                </a:cxn>
                <a:cxn ang="0">
                  <a:pos x="190" y="0"/>
                </a:cxn>
                <a:cxn ang="0">
                  <a:pos x="190" y="133"/>
                </a:cxn>
                <a:cxn ang="0">
                  <a:pos x="0" y="133"/>
                </a:cxn>
                <a:cxn ang="0">
                  <a:pos x="0" y="136"/>
                </a:cxn>
              </a:cxnLst>
              <a:rect l="0" t="0" r="r" b="b"/>
              <a:pathLst>
                <a:path w="193" h="136">
                  <a:moveTo>
                    <a:pt x="0" y="136"/>
                  </a:moveTo>
                  <a:lnTo>
                    <a:pt x="193" y="136"/>
                  </a:lnTo>
                  <a:lnTo>
                    <a:pt x="193" y="0"/>
                  </a:lnTo>
                  <a:lnTo>
                    <a:pt x="190" y="0"/>
                  </a:lnTo>
                  <a:lnTo>
                    <a:pt x="190" y="133"/>
                  </a:lnTo>
                  <a:lnTo>
                    <a:pt x="0" y="13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9292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70" name="Freeform 802"/>
            <p:cNvSpPr>
              <a:spLocks/>
            </p:cNvSpPr>
            <p:nvPr/>
          </p:nvSpPr>
          <p:spPr bwMode="auto">
            <a:xfrm>
              <a:off x="416" y="1314"/>
              <a:ext cx="190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90" y="133"/>
                </a:cxn>
                <a:cxn ang="0">
                  <a:pos x="190" y="0"/>
                </a:cxn>
                <a:cxn ang="0">
                  <a:pos x="186" y="0"/>
                </a:cxn>
                <a:cxn ang="0">
                  <a:pos x="186" y="131"/>
                </a:cxn>
                <a:cxn ang="0">
                  <a:pos x="0" y="131"/>
                </a:cxn>
                <a:cxn ang="0">
                  <a:pos x="0" y="133"/>
                </a:cxn>
              </a:cxnLst>
              <a:rect l="0" t="0" r="r" b="b"/>
              <a:pathLst>
                <a:path w="190" h="133">
                  <a:moveTo>
                    <a:pt x="0" y="133"/>
                  </a:moveTo>
                  <a:lnTo>
                    <a:pt x="190" y="133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186" y="131"/>
                  </a:lnTo>
                  <a:lnTo>
                    <a:pt x="0" y="13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9696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71" name="Freeform 803"/>
            <p:cNvSpPr>
              <a:spLocks/>
            </p:cNvSpPr>
            <p:nvPr/>
          </p:nvSpPr>
          <p:spPr bwMode="auto">
            <a:xfrm>
              <a:off x="416" y="1314"/>
              <a:ext cx="186" cy="131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86" y="131"/>
                </a:cxn>
                <a:cxn ang="0">
                  <a:pos x="186" y="0"/>
                </a:cxn>
                <a:cxn ang="0">
                  <a:pos x="182" y="0"/>
                </a:cxn>
                <a:cxn ang="0">
                  <a:pos x="182" y="128"/>
                </a:cxn>
                <a:cxn ang="0">
                  <a:pos x="0" y="128"/>
                </a:cxn>
                <a:cxn ang="0">
                  <a:pos x="0" y="131"/>
                </a:cxn>
              </a:cxnLst>
              <a:rect l="0" t="0" r="r" b="b"/>
              <a:pathLst>
                <a:path w="186" h="131">
                  <a:moveTo>
                    <a:pt x="0" y="131"/>
                  </a:moveTo>
                  <a:lnTo>
                    <a:pt x="186" y="131"/>
                  </a:lnTo>
                  <a:lnTo>
                    <a:pt x="186" y="0"/>
                  </a:lnTo>
                  <a:lnTo>
                    <a:pt x="182" y="0"/>
                  </a:lnTo>
                  <a:lnTo>
                    <a:pt x="182" y="128"/>
                  </a:lnTo>
                  <a:lnTo>
                    <a:pt x="0" y="12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9A9A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72" name="Freeform 804"/>
            <p:cNvSpPr>
              <a:spLocks/>
            </p:cNvSpPr>
            <p:nvPr/>
          </p:nvSpPr>
          <p:spPr bwMode="auto">
            <a:xfrm>
              <a:off x="416" y="1314"/>
              <a:ext cx="182" cy="12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82" y="128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8" y="126"/>
                </a:cxn>
                <a:cxn ang="0">
                  <a:pos x="0" y="126"/>
                </a:cxn>
                <a:cxn ang="0">
                  <a:pos x="0" y="128"/>
                </a:cxn>
              </a:cxnLst>
              <a:rect l="0" t="0" r="r" b="b"/>
              <a:pathLst>
                <a:path w="182" h="128">
                  <a:moveTo>
                    <a:pt x="0" y="128"/>
                  </a:moveTo>
                  <a:lnTo>
                    <a:pt x="182" y="128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8" y="126"/>
                  </a:lnTo>
                  <a:lnTo>
                    <a:pt x="0" y="12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E9E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173" name="Freeform 805"/>
          <p:cNvSpPr>
            <a:spLocks/>
          </p:cNvSpPr>
          <p:nvPr/>
        </p:nvSpPr>
        <p:spPr bwMode="auto">
          <a:xfrm>
            <a:off x="660400" y="2085975"/>
            <a:ext cx="282575" cy="200025"/>
          </a:xfrm>
          <a:custGeom>
            <a:avLst/>
            <a:gdLst/>
            <a:ahLst/>
            <a:cxnLst>
              <a:cxn ang="0">
                <a:pos x="0" y="126"/>
              </a:cxn>
              <a:cxn ang="0">
                <a:pos x="178" y="126"/>
              </a:cxn>
              <a:cxn ang="0">
                <a:pos x="178" y="0"/>
              </a:cxn>
              <a:cxn ang="0">
                <a:pos x="174" y="0"/>
              </a:cxn>
              <a:cxn ang="0">
                <a:pos x="174" y="123"/>
              </a:cxn>
              <a:cxn ang="0">
                <a:pos x="0" y="123"/>
              </a:cxn>
              <a:cxn ang="0">
                <a:pos x="0" y="126"/>
              </a:cxn>
            </a:cxnLst>
            <a:rect l="0" t="0" r="r" b="b"/>
            <a:pathLst>
              <a:path w="178" h="126">
                <a:moveTo>
                  <a:pt x="0" y="126"/>
                </a:moveTo>
                <a:lnTo>
                  <a:pt x="178" y="126"/>
                </a:lnTo>
                <a:lnTo>
                  <a:pt x="178" y="0"/>
                </a:lnTo>
                <a:lnTo>
                  <a:pt x="174" y="0"/>
                </a:lnTo>
                <a:lnTo>
                  <a:pt x="174" y="123"/>
                </a:lnTo>
                <a:lnTo>
                  <a:pt x="0" y="123"/>
                </a:lnTo>
                <a:lnTo>
                  <a:pt x="0" y="126"/>
                </a:lnTo>
                <a:close/>
              </a:path>
            </a:pathLst>
          </a:custGeom>
          <a:solidFill>
            <a:srgbClr val="A2A2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74" name="Freeform 806"/>
          <p:cNvSpPr>
            <a:spLocks/>
          </p:cNvSpPr>
          <p:nvPr/>
        </p:nvSpPr>
        <p:spPr bwMode="auto">
          <a:xfrm>
            <a:off x="660400" y="2085975"/>
            <a:ext cx="276225" cy="195263"/>
          </a:xfrm>
          <a:custGeom>
            <a:avLst/>
            <a:gdLst/>
            <a:ahLst/>
            <a:cxnLst>
              <a:cxn ang="0">
                <a:pos x="0" y="123"/>
              </a:cxn>
              <a:cxn ang="0">
                <a:pos x="174" y="123"/>
              </a:cxn>
              <a:cxn ang="0">
                <a:pos x="174" y="0"/>
              </a:cxn>
              <a:cxn ang="0">
                <a:pos x="171" y="0"/>
              </a:cxn>
              <a:cxn ang="0">
                <a:pos x="171" y="119"/>
              </a:cxn>
              <a:cxn ang="0">
                <a:pos x="0" y="119"/>
              </a:cxn>
              <a:cxn ang="0">
                <a:pos x="0" y="123"/>
              </a:cxn>
            </a:cxnLst>
            <a:rect l="0" t="0" r="r" b="b"/>
            <a:pathLst>
              <a:path w="174" h="123">
                <a:moveTo>
                  <a:pt x="0" y="123"/>
                </a:moveTo>
                <a:lnTo>
                  <a:pt x="174" y="123"/>
                </a:lnTo>
                <a:lnTo>
                  <a:pt x="174" y="0"/>
                </a:lnTo>
                <a:lnTo>
                  <a:pt x="171" y="0"/>
                </a:lnTo>
                <a:lnTo>
                  <a:pt x="171" y="119"/>
                </a:lnTo>
                <a:lnTo>
                  <a:pt x="0" y="119"/>
                </a:lnTo>
                <a:lnTo>
                  <a:pt x="0" y="123"/>
                </a:lnTo>
                <a:close/>
              </a:path>
            </a:pathLst>
          </a:custGeom>
          <a:solidFill>
            <a:srgbClr val="A5A5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75" name="Freeform 807"/>
          <p:cNvSpPr>
            <a:spLocks/>
          </p:cNvSpPr>
          <p:nvPr/>
        </p:nvSpPr>
        <p:spPr bwMode="auto">
          <a:xfrm>
            <a:off x="660400" y="2085975"/>
            <a:ext cx="271463" cy="188913"/>
          </a:xfrm>
          <a:custGeom>
            <a:avLst/>
            <a:gdLst/>
            <a:ahLst/>
            <a:cxnLst>
              <a:cxn ang="0">
                <a:pos x="0" y="119"/>
              </a:cxn>
              <a:cxn ang="0">
                <a:pos x="171" y="119"/>
              </a:cxn>
              <a:cxn ang="0">
                <a:pos x="171" y="0"/>
              </a:cxn>
              <a:cxn ang="0">
                <a:pos x="167" y="0"/>
              </a:cxn>
              <a:cxn ang="0">
                <a:pos x="167" y="117"/>
              </a:cxn>
              <a:cxn ang="0">
                <a:pos x="0" y="117"/>
              </a:cxn>
              <a:cxn ang="0">
                <a:pos x="0" y="119"/>
              </a:cxn>
            </a:cxnLst>
            <a:rect l="0" t="0" r="r" b="b"/>
            <a:pathLst>
              <a:path w="171" h="119">
                <a:moveTo>
                  <a:pt x="0" y="119"/>
                </a:moveTo>
                <a:lnTo>
                  <a:pt x="171" y="119"/>
                </a:lnTo>
                <a:lnTo>
                  <a:pt x="171" y="0"/>
                </a:lnTo>
                <a:lnTo>
                  <a:pt x="167" y="0"/>
                </a:lnTo>
                <a:lnTo>
                  <a:pt x="167" y="117"/>
                </a:lnTo>
                <a:lnTo>
                  <a:pt x="0" y="117"/>
                </a:lnTo>
                <a:lnTo>
                  <a:pt x="0" y="119"/>
                </a:lnTo>
                <a:close/>
              </a:path>
            </a:pathLst>
          </a:custGeom>
          <a:solidFill>
            <a:srgbClr val="A9A9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76" name="Freeform 808"/>
          <p:cNvSpPr>
            <a:spLocks/>
          </p:cNvSpPr>
          <p:nvPr/>
        </p:nvSpPr>
        <p:spPr bwMode="auto">
          <a:xfrm>
            <a:off x="660400" y="2085975"/>
            <a:ext cx="265113" cy="185738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67" y="117"/>
              </a:cxn>
              <a:cxn ang="0">
                <a:pos x="167" y="0"/>
              </a:cxn>
              <a:cxn ang="0">
                <a:pos x="162" y="0"/>
              </a:cxn>
              <a:cxn ang="0">
                <a:pos x="162" y="114"/>
              </a:cxn>
              <a:cxn ang="0">
                <a:pos x="0" y="114"/>
              </a:cxn>
              <a:cxn ang="0">
                <a:pos x="0" y="117"/>
              </a:cxn>
            </a:cxnLst>
            <a:rect l="0" t="0" r="r" b="b"/>
            <a:pathLst>
              <a:path w="167" h="117">
                <a:moveTo>
                  <a:pt x="0" y="117"/>
                </a:moveTo>
                <a:lnTo>
                  <a:pt x="167" y="117"/>
                </a:lnTo>
                <a:lnTo>
                  <a:pt x="167" y="0"/>
                </a:lnTo>
                <a:lnTo>
                  <a:pt x="162" y="0"/>
                </a:lnTo>
                <a:lnTo>
                  <a:pt x="162" y="114"/>
                </a:lnTo>
                <a:lnTo>
                  <a:pt x="0" y="114"/>
                </a:lnTo>
                <a:lnTo>
                  <a:pt x="0" y="117"/>
                </a:lnTo>
                <a:close/>
              </a:path>
            </a:pathLst>
          </a:custGeom>
          <a:solidFill>
            <a:srgbClr val="ADAD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77" name="Freeform 809"/>
          <p:cNvSpPr>
            <a:spLocks/>
          </p:cNvSpPr>
          <p:nvPr/>
        </p:nvSpPr>
        <p:spPr bwMode="auto">
          <a:xfrm>
            <a:off x="660400" y="2085975"/>
            <a:ext cx="257175" cy="18097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162" y="114"/>
              </a:cxn>
              <a:cxn ang="0">
                <a:pos x="162" y="0"/>
              </a:cxn>
              <a:cxn ang="0">
                <a:pos x="158" y="0"/>
              </a:cxn>
              <a:cxn ang="0">
                <a:pos x="158" y="110"/>
              </a:cxn>
              <a:cxn ang="0">
                <a:pos x="0" y="110"/>
              </a:cxn>
              <a:cxn ang="0">
                <a:pos x="0" y="114"/>
              </a:cxn>
            </a:cxnLst>
            <a:rect l="0" t="0" r="r" b="b"/>
            <a:pathLst>
              <a:path w="162" h="114">
                <a:moveTo>
                  <a:pt x="0" y="114"/>
                </a:moveTo>
                <a:lnTo>
                  <a:pt x="162" y="114"/>
                </a:lnTo>
                <a:lnTo>
                  <a:pt x="162" y="0"/>
                </a:lnTo>
                <a:lnTo>
                  <a:pt x="158" y="0"/>
                </a:lnTo>
                <a:lnTo>
                  <a:pt x="158" y="110"/>
                </a:lnTo>
                <a:lnTo>
                  <a:pt x="0" y="110"/>
                </a:lnTo>
                <a:lnTo>
                  <a:pt x="0" y="114"/>
                </a:lnTo>
                <a:close/>
              </a:path>
            </a:pathLst>
          </a:custGeom>
          <a:solidFill>
            <a:srgbClr val="B0B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78" name="Freeform 810"/>
          <p:cNvSpPr>
            <a:spLocks/>
          </p:cNvSpPr>
          <p:nvPr/>
        </p:nvSpPr>
        <p:spPr bwMode="auto">
          <a:xfrm>
            <a:off x="660400" y="2085975"/>
            <a:ext cx="250825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158" y="110"/>
              </a:cxn>
              <a:cxn ang="0">
                <a:pos x="158" y="0"/>
              </a:cxn>
              <a:cxn ang="0">
                <a:pos x="153" y="0"/>
              </a:cxn>
              <a:cxn ang="0">
                <a:pos x="153" y="108"/>
              </a:cxn>
              <a:cxn ang="0">
                <a:pos x="0" y="108"/>
              </a:cxn>
              <a:cxn ang="0">
                <a:pos x="0" y="110"/>
              </a:cxn>
            </a:cxnLst>
            <a:rect l="0" t="0" r="r" b="b"/>
            <a:pathLst>
              <a:path w="158" h="110">
                <a:moveTo>
                  <a:pt x="0" y="110"/>
                </a:moveTo>
                <a:lnTo>
                  <a:pt x="158" y="110"/>
                </a:lnTo>
                <a:lnTo>
                  <a:pt x="158" y="0"/>
                </a:lnTo>
                <a:lnTo>
                  <a:pt x="153" y="0"/>
                </a:lnTo>
                <a:lnTo>
                  <a:pt x="153" y="108"/>
                </a:lnTo>
                <a:lnTo>
                  <a:pt x="0" y="108"/>
                </a:lnTo>
                <a:lnTo>
                  <a:pt x="0" y="110"/>
                </a:lnTo>
                <a:close/>
              </a:path>
            </a:pathLst>
          </a:custGeom>
          <a:solidFill>
            <a:srgbClr val="B4B4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79" name="Freeform 811"/>
          <p:cNvSpPr>
            <a:spLocks/>
          </p:cNvSpPr>
          <p:nvPr/>
        </p:nvSpPr>
        <p:spPr bwMode="auto">
          <a:xfrm>
            <a:off x="660400" y="2085975"/>
            <a:ext cx="242888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53" y="108"/>
              </a:cxn>
              <a:cxn ang="0">
                <a:pos x="153" y="0"/>
              </a:cxn>
              <a:cxn ang="0">
                <a:pos x="148" y="0"/>
              </a:cxn>
              <a:cxn ang="0">
                <a:pos x="148" y="104"/>
              </a:cxn>
              <a:cxn ang="0">
                <a:pos x="0" y="104"/>
              </a:cxn>
              <a:cxn ang="0">
                <a:pos x="0" y="108"/>
              </a:cxn>
            </a:cxnLst>
            <a:rect l="0" t="0" r="r" b="b"/>
            <a:pathLst>
              <a:path w="153" h="108">
                <a:moveTo>
                  <a:pt x="0" y="108"/>
                </a:moveTo>
                <a:lnTo>
                  <a:pt x="153" y="108"/>
                </a:lnTo>
                <a:lnTo>
                  <a:pt x="153" y="0"/>
                </a:lnTo>
                <a:lnTo>
                  <a:pt x="148" y="0"/>
                </a:lnTo>
                <a:lnTo>
                  <a:pt x="148" y="104"/>
                </a:lnTo>
                <a:lnTo>
                  <a:pt x="0" y="104"/>
                </a:lnTo>
                <a:lnTo>
                  <a:pt x="0" y="108"/>
                </a:lnTo>
                <a:close/>
              </a:path>
            </a:pathLst>
          </a:custGeom>
          <a:solidFill>
            <a:srgbClr val="B8B8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0" name="Freeform 812"/>
          <p:cNvSpPr>
            <a:spLocks/>
          </p:cNvSpPr>
          <p:nvPr/>
        </p:nvSpPr>
        <p:spPr bwMode="auto">
          <a:xfrm>
            <a:off x="660400" y="2085975"/>
            <a:ext cx="234950" cy="1651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148" y="104"/>
              </a:cxn>
              <a:cxn ang="0">
                <a:pos x="148" y="0"/>
              </a:cxn>
              <a:cxn ang="0">
                <a:pos x="143" y="0"/>
              </a:cxn>
              <a:cxn ang="0">
                <a:pos x="143" y="100"/>
              </a:cxn>
              <a:cxn ang="0">
                <a:pos x="0" y="100"/>
              </a:cxn>
              <a:cxn ang="0">
                <a:pos x="0" y="104"/>
              </a:cxn>
            </a:cxnLst>
            <a:rect l="0" t="0" r="r" b="b"/>
            <a:pathLst>
              <a:path w="148" h="104">
                <a:moveTo>
                  <a:pt x="0" y="104"/>
                </a:moveTo>
                <a:lnTo>
                  <a:pt x="148" y="104"/>
                </a:lnTo>
                <a:lnTo>
                  <a:pt x="148" y="0"/>
                </a:lnTo>
                <a:lnTo>
                  <a:pt x="143" y="0"/>
                </a:lnTo>
                <a:lnTo>
                  <a:pt x="143" y="100"/>
                </a:lnTo>
                <a:lnTo>
                  <a:pt x="0" y="100"/>
                </a:lnTo>
                <a:lnTo>
                  <a:pt x="0" y="104"/>
                </a:lnTo>
                <a:close/>
              </a:path>
            </a:pathLst>
          </a:custGeom>
          <a:solidFill>
            <a:srgbClr val="BBBB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1" name="Freeform 813"/>
          <p:cNvSpPr>
            <a:spLocks/>
          </p:cNvSpPr>
          <p:nvPr/>
        </p:nvSpPr>
        <p:spPr bwMode="auto">
          <a:xfrm>
            <a:off x="660400" y="2085975"/>
            <a:ext cx="227013" cy="15875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143" y="100"/>
              </a:cxn>
              <a:cxn ang="0">
                <a:pos x="143" y="0"/>
              </a:cxn>
              <a:cxn ang="0">
                <a:pos x="138" y="0"/>
              </a:cxn>
              <a:cxn ang="0">
                <a:pos x="138" y="96"/>
              </a:cxn>
              <a:cxn ang="0">
                <a:pos x="0" y="96"/>
              </a:cxn>
              <a:cxn ang="0">
                <a:pos x="0" y="100"/>
              </a:cxn>
            </a:cxnLst>
            <a:rect l="0" t="0" r="r" b="b"/>
            <a:pathLst>
              <a:path w="143" h="100">
                <a:moveTo>
                  <a:pt x="0" y="100"/>
                </a:moveTo>
                <a:lnTo>
                  <a:pt x="143" y="100"/>
                </a:lnTo>
                <a:lnTo>
                  <a:pt x="143" y="0"/>
                </a:lnTo>
                <a:lnTo>
                  <a:pt x="138" y="0"/>
                </a:lnTo>
                <a:lnTo>
                  <a:pt x="138" y="96"/>
                </a:lnTo>
                <a:lnTo>
                  <a:pt x="0" y="96"/>
                </a:lnTo>
                <a:lnTo>
                  <a:pt x="0" y="100"/>
                </a:lnTo>
                <a:close/>
              </a:path>
            </a:pathLst>
          </a:custGeom>
          <a:solidFill>
            <a:srgbClr val="BFB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2" name="Freeform 814"/>
          <p:cNvSpPr>
            <a:spLocks/>
          </p:cNvSpPr>
          <p:nvPr/>
        </p:nvSpPr>
        <p:spPr bwMode="auto">
          <a:xfrm>
            <a:off x="660400" y="2085975"/>
            <a:ext cx="219075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38" y="96"/>
              </a:cxn>
              <a:cxn ang="0">
                <a:pos x="138" y="0"/>
              </a:cxn>
              <a:cxn ang="0">
                <a:pos x="133" y="0"/>
              </a:cxn>
              <a:cxn ang="0">
                <a:pos x="133" y="93"/>
              </a:cxn>
              <a:cxn ang="0">
                <a:pos x="0" y="93"/>
              </a:cxn>
              <a:cxn ang="0">
                <a:pos x="0" y="96"/>
              </a:cxn>
            </a:cxnLst>
            <a:rect l="0" t="0" r="r" b="b"/>
            <a:pathLst>
              <a:path w="138" h="96">
                <a:moveTo>
                  <a:pt x="0" y="96"/>
                </a:moveTo>
                <a:lnTo>
                  <a:pt x="138" y="96"/>
                </a:lnTo>
                <a:lnTo>
                  <a:pt x="138" y="0"/>
                </a:lnTo>
                <a:lnTo>
                  <a:pt x="133" y="0"/>
                </a:lnTo>
                <a:lnTo>
                  <a:pt x="133" y="93"/>
                </a:lnTo>
                <a:lnTo>
                  <a:pt x="0" y="93"/>
                </a:lnTo>
                <a:lnTo>
                  <a:pt x="0" y="96"/>
                </a:lnTo>
                <a:close/>
              </a:path>
            </a:pathLst>
          </a:custGeom>
          <a:solidFill>
            <a:srgbClr val="C3C3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3" name="Freeform 815"/>
          <p:cNvSpPr>
            <a:spLocks/>
          </p:cNvSpPr>
          <p:nvPr/>
        </p:nvSpPr>
        <p:spPr bwMode="auto">
          <a:xfrm>
            <a:off x="660400" y="2085975"/>
            <a:ext cx="211138" cy="147638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133" y="93"/>
              </a:cxn>
              <a:cxn ang="0">
                <a:pos x="133" y="0"/>
              </a:cxn>
              <a:cxn ang="0">
                <a:pos x="126" y="0"/>
              </a:cxn>
              <a:cxn ang="0">
                <a:pos x="126" y="89"/>
              </a:cxn>
              <a:cxn ang="0">
                <a:pos x="0" y="89"/>
              </a:cxn>
              <a:cxn ang="0">
                <a:pos x="0" y="93"/>
              </a:cxn>
            </a:cxnLst>
            <a:rect l="0" t="0" r="r" b="b"/>
            <a:pathLst>
              <a:path w="133" h="93">
                <a:moveTo>
                  <a:pt x="0" y="93"/>
                </a:moveTo>
                <a:lnTo>
                  <a:pt x="133" y="93"/>
                </a:lnTo>
                <a:lnTo>
                  <a:pt x="133" y="0"/>
                </a:lnTo>
                <a:lnTo>
                  <a:pt x="126" y="0"/>
                </a:lnTo>
                <a:lnTo>
                  <a:pt x="126" y="89"/>
                </a:lnTo>
                <a:lnTo>
                  <a:pt x="0" y="89"/>
                </a:lnTo>
                <a:lnTo>
                  <a:pt x="0" y="93"/>
                </a:lnTo>
                <a:close/>
              </a:path>
            </a:pathLst>
          </a:custGeom>
          <a:solidFill>
            <a:srgbClr val="C6C6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4" name="Freeform 816"/>
          <p:cNvSpPr>
            <a:spLocks/>
          </p:cNvSpPr>
          <p:nvPr/>
        </p:nvSpPr>
        <p:spPr bwMode="auto">
          <a:xfrm>
            <a:off x="660400" y="2085975"/>
            <a:ext cx="200025" cy="141288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126" y="89"/>
              </a:cxn>
              <a:cxn ang="0">
                <a:pos x="126" y="0"/>
              </a:cxn>
              <a:cxn ang="0">
                <a:pos x="121" y="0"/>
              </a:cxn>
              <a:cxn ang="0">
                <a:pos x="121" y="85"/>
              </a:cxn>
              <a:cxn ang="0">
                <a:pos x="0" y="85"/>
              </a:cxn>
              <a:cxn ang="0">
                <a:pos x="0" y="89"/>
              </a:cxn>
            </a:cxnLst>
            <a:rect l="0" t="0" r="r" b="b"/>
            <a:pathLst>
              <a:path w="126" h="89">
                <a:moveTo>
                  <a:pt x="0" y="89"/>
                </a:moveTo>
                <a:lnTo>
                  <a:pt x="126" y="89"/>
                </a:lnTo>
                <a:lnTo>
                  <a:pt x="126" y="0"/>
                </a:lnTo>
                <a:lnTo>
                  <a:pt x="121" y="0"/>
                </a:lnTo>
                <a:lnTo>
                  <a:pt x="121" y="85"/>
                </a:lnTo>
                <a:lnTo>
                  <a:pt x="0" y="85"/>
                </a:lnTo>
                <a:lnTo>
                  <a:pt x="0" y="89"/>
                </a:lnTo>
                <a:close/>
              </a:path>
            </a:pathLst>
          </a:custGeom>
          <a:solidFill>
            <a:srgbClr val="CACA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5" name="Freeform 817"/>
          <p:cNvSpPr>
            <a:spLocks/>
          </p:cNvSpPr>
          <p:nvPr/>
        </p:nvSpPr>
        <p:spPr bwMode="auto">
          <a:xfrm>
            <a:off x="660400" y="2085975"/>
            <a:ext cx="192088" cy="134938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121" y="85"/>
              </a:cxn>
              <a:cxn ang="0">
                <a:pos x="121" y="0"/>
              </a:cxn>
              <a:cxn ang="0">
                <a:pos x="115" y="0"/>
              </a:cxn>
              <a:cxn ang="0">
                <a:pos x="115" y="80"/>
              </a:cxn>
              <a:cxn ang="0">
                <a:pos x="0" y="80"/>
              </a:cxn>
              <a:cxn ang="0">
                <a:pos x="0" y="85"/>
              </a:cxn>
            </a:cxnLst>
            <a:rect l="0" t="0" r="r" b="b"/>
            <a:pathLst>
              <a:path w="121" h="85">
                <a:moveTo>
                  <a:pt x="0" y="85"/>
                </a:moveTo>
                <a:lnTo>
                  <a:pt x="121" y="85"/>
                </a:lnTo>
                <a:lnTo>
                  <a:pt x="121" y="0"/>
                </a:lnTo>
                <a:lnTo>
                  <a:pt x="115" y="0"/>
                </a:lnTo>
                <a:lnTo>
                  <a:pt x="115" y="80"/>
                </a:lnTo>
                <a:lnTo>
                  <a:pt x="0" y="80"/>
                </a:lnTo>
                <a:lnTo>
                  <a:pt x="0" y="85"/>
                </a:lnTo>
                <a:close/>
              </a:path>
            </a:pathLst>
          </a:custGeom>
          <a:solidFill>
            <a:srgbClr val="CECE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6" name="Freeform 818"/>
          <p:cNvSpPr>
            <a:spLocks/>
          </p:cNvSpPr>
          <p:nvPr/>
        </p:nvSpPr>
        <p:spPr bwMode="auto">
          <a:xfrm>
            <a:off x="660400" y="2085975"/>
            <a:ext cx="182563" cy="1270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15" y="80"/>
              </a:cxn>
              <a:cxn ang="0">
                <a:pos x="115" y="0"/>
              </a:cxn>
              <a:cxn ang="0">
                <a:pos x="109" y="0"/>
              </a:cxn>
              <a:cxn ang="0">
                <a:pos x="109" y="76"/>
              </a:cxn>
              <a:cxn ang="0">
                <a:pos x="0" y="76"/>
              </a:cxn>
              <a:cxn ang="0">
                <a:pos x="0" y="80"/>
              </a:cxn>
            </a:cxnLst>
            <a:rect l="0" t="0" r="r" b="b"/>
            <a:pathLst>
              <a:path w="115" h="80">
                <a:moveTo>
                  <a:pt x="0" y="80"/>
                </a:moveTo>
                <a:lnTo>
                  <a:pt x="115" y="80"/>
                </a:lnTo>
                <a:lnTo>
                  <a:pt x="115" y="0"/>
                </a:lnTo>
                <a:lnTo>
                  <a:pt x="109" y="0"/>
                </a:lnTo>
                <a:lnTo>
                  <a:pt x="109" y="76"/>
                </a:lnTo>
                <a:lnTo>
                  <a:pt x="0" y="76"/>
                </a:lnTo>
                <a:lnTo>
                  <a:pt x="0" y="80"/>
                </a:lnTo>
                <a:close/>
              </a:path>
            </a:pathLst>
          </a:custGeom>
          <a:solidFill>
            <a:srgbClr val="D1D1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7" name="Freeform 819"/>
          <p:cNvSpPr>
            <a:spLocks/>
          </p:cNvSpPr>
          <p:nvPr/>
        </p:nvSpPr>
        <p:spPr bwMode="auto">
          <a:xfrm>
            <a:off x="660400" y="2085975"/>
            <a:ext cx="173038" cy="120650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109" y="76"/>
              </a:cxn>
              <a:cxn ang="0">
                <a:pos x="109" y="0"/>
              </a:cxn>
              <a:cxn ang="0">
                <a:pos x="101" y="0"/>
              </a:cxn>
              <a:cxn ang="0">
                <a:pos x="101" y="71"/>
              </a:cxn>
              <a:cxn ang="0">
                <a:pos x="0" y="71"/>
              </a:cxn>
              <a:cxn ang="0">
                <a:pos x="0" y="76"/>
              </a:cxn>
            </a:cxnLst>
            <a:rect l="0" t="0" r="r" b="b"/>
            <a:pathLst>
              <a:path w="109" h="76">
                <a:moveTo>
                  <a:pt x="0" y="76"/>
                </a:moveTo>
                <a:lnTo>
                  <a:pt x="109" y="76"/>
                </a:lnTo>
                <a:lnTo>
                  <a:pt x="109" y="0"/>
                </a:lnTo>
                <a:lnTo>
                  <a:pt x="101" y="0"/>
                </a:lnTo>
                <a:lnTo>
                  <a:pt x="101" y="71"/>
                </a:lnTo>
                <a:lnTo>
                  <a:pt x="0" y="71"/>
                </a:lnTo>
                <a:lnTo>
                  <a:pt x="0" y="76"/>
                </a:lnTo>
                <a:close/>
              </a:path>
            </a:pathLst>
          </a:custGeom>
          <a:solidFill>
            <a:srgbClr val="D5D5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8" name="Freeform 820"/>
          <p:cNvSpPr>
            <a:spLocks/>
          </p:cNvSpPr>
          <p:nvPr/>
        </p:nvSpPr>
        <p:spPr bwMode="auto">
          <a:xfrm>
            <a:off x="657225" y="2084388"/>
            <a:ext cx="163513" cy="114300"/>
          </a:xfrm>
          <a:custGeom>
            <a:avLst/>
            <a:gdLst/>
            <a:ahLst/>
            <a:cxnLst>
              <a:cxn ang="0">
                <a:pos x="2" y="72"/>
              </a:cxn>
              <a:cxn ang="0">
                <a:pos x="103" y="72"/>
              </a:cxn>
              <a:cxn ang="0">
                <a:pos x="103" y="1"/>
              </a:cxn>
              <a:cxn ang="0">
                <a:pos x="97" y="0"/>
              </a:cxn>
              <a:cxn ang="0">
                <a:pos x="97" y="67"/>
              </a:cxn>
              <a:cxn ang="0">
                <a:pos x="0" y="67"/>
              </a:cxn>
              <a:cxn ang="0">
                <a:pos x="2" y="72"/>
              </a:cxn>
            </a:cxnLst>
            <a:rect l="0" t="0" r="r" b="b"/>
            <a:pathLst>
              <a:path w="103" h="72">
                <a:moveTo>
                  <a:pt x="2" y="72"/>
                </a:moveTo>
                <a:lnTo>
                  <a:pt x="103" y="72"/>
                </a:lnTo>
                <a:lnTo>
                  <a:pt x="103" y="1"/>
                </a:lnTo>
                <a:lnTo>
                  <a:pt x="97" y="0"/>
                </a:lnTo>
                <a:lnTo>
                  <a:pt x="97" y="67"/>
                </a:lnTo>
                <a:lnTo>
                  <a:pt x="0" y="67"/>
                </a:lnTo>
                <a:lnTo>
                  <a:pt x="2" y="72"/>
                </a:lnTo>
                <a:close/>
              </a:path>
            </a:pathLst>
          </a:custGeom>
          <a:solidFill>
            <a:srgbClr val="D9D9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89" name="Freeform 821"/>
          <p:cNvSpPr>
            <a:spLocks/>
          </p:cNvSpPr>
          <p:nvPr/>
        </p:nvSpPr>
        <p:spPr bwMode="auto">
          <a:xfrm>
            <a:off x="657225" y="2084388"/>
            <a:ext cx="153988" cy="106362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97" y="67"/>
              </a:cxn>
              <a:cxn ang="0">
                <a:pos x="97" y="0"/>
              </a:cxn>
              <a:cxn ang="0">
                <a:pos x="89" y="1"/>
              </a:cxn>
              <a:cxn ang="0">
                <a:pos x="89" y="62"/>
              </a:cxn>
              <a:cxn ang="0">
                <a:pos x="2" y="62"/>
              </a:cxn>
              <a:cxn ang="0">
                <a:pos x="0" y="67"/>
              </a:cxn>
            </a:cxnLst>
            <a:rect l="0" t="0" r="r" b="b"/>
            <a:pathLst>
              <a:path w="97" h="67">
                <a:moveTo>
                  <a:pt x="0" y="67"/>
                </a:moveTo>
                <a:lnTo>
                  <a:pt x="97" y="67"/>
                </a:lnTo>
                <a:lnTo>
                  <a:pt x="97" y="0"/>
                </a:lnTo>
                <a:lnTo>
                  <a:pt x="89" y="1"/>
                </a:lnTo>
                <a:lnTo>
                  <a:pt x="89" y="62"/>
                </a:lnTo>
                <a:lnTo>
                  <a:pt x="2" y="62"/>
                </a:lnTo>
                <a:lnTo>
                  <a:pt x="0" y="67"/>
                </a:lnTo>
                <a:close/>
              </a:path>
            </a:pathLst>
          </a:custGeom>
          <a:solidFill>
            <a:srgbClr val="DDDD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90" name="Freeform 822"/>
          <p:cNvSpPr>
            <a:spLocks/>
          </p:cNvSpPr>
          <p:nvPr/>
        </p:nvSpPr>
        <p:spPr bwMode="auto">
          <a:xfrm>
            <a:off x="660400" y="2085975"/>
            <a:ext cx="138113" cy="96838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87" y="61"/>
              </a:cxn>
              <a:cxn ang="0">
                <a:pos x="87" y="0"/>
              </a:cxn>
              <a:cxn ang="0">
                <a:pos x="79" y="0"/>
              </a:cxn>
              <a:cxn ang="0">
                <a:pos x="79" y="56"/>
              </a:cxn>
              <a:cxn ang="0">
                <a:pos x="0" y="56"/>
              </a:cxn>
              <a:cxn ang="0">
                <a:pos x="0" y="61"/>
              </a:cxn>
            </a:cxnLst>
            <a:rect l="0" t="0" r="r" b="b"/>
            <a:pathLst>
              <a:path w="87" h="61">
                <a:moveTo>
                  <a:pt x="0" y="61"/>
                </a:moveTo>
                <a:lnTo>
                  <a:pt x="87" y="61"/>
                </a:lnTo>
                <a:lnTo>
                  <a:pt x="87" y="0"/>
                </a:lnTo>
                <a:lnTo>
                  <a:pt x="79" y="0"/>
                </a:lnTo>
                <a:lnTo>
                  <a:pt x="79" y="56"/>
                </a:lnTo>
                <a:lnTo>
                  <a:pt x="0" y="56"/>
                </a:lnTo>
                <a:lnTo>
                  <a:pt x="0" y="61"/>
                </a:lnTo>
                <a:close/>
              </a:path>
            </a:pathLst>
          </a:custGeom>
          <a:solidFill>
            <a:srgbClr val="E0E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91" name="Freeform 823"/>
          <p:cNvSpPr>
            <a:spLocks/>
          </p:cNvSpPr>
          <p:nvPr/>
        </p:nvSpPr>
        <p:spPr bwMode="auto">
          <a:xfrm>
            <a:off x="660400" y="2085975"/>
            <a:ext cx="125413" cy="889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79" y="56"/>
              </a:cxn>
              <a:cxn ang="0">
                <a:pos x="79" y="0"/>
              </a:cxn>
              <a:cxn ang="0">
                <a:pos x="71" y="0"/>
              </a:cxn>
              <a:cxn ang="0">
                <a:pos x="71" y="49"/>
              </a:cxn>
              <a:cxn ang="0">
                <a:pos x="0" y="49"/>
              </a:cxn>
              <a:cxn ang="0">
                <a:pos x="0" y="56"/>
              </a:cxn>
            </a:cxnLst>
            <a:rect l="0" t="0" r="r" b="b"/>
            <a:pathLst>
              <a:path w="79" h="56">
                <a:moveTo>
                  <a:pt x="0" y="56"/>
                </a:moveTo>
                <a:lnTo>
                  <a:pt x="79" y="56"/>
                </a:lnTo>
                <a:lnTo>
                  <a:pt x="79" y="0"/>
                </a:lnTo>
                <a:lnTo>
                  <a:pt x="71" y="0"/>
                </a:lnTo>
                <a:lnTo>
                  <a:pt x="71" y="49"/>
                </a:lnTo>
                <a:lnTo>
                  <a:pt x="0" y="49"/>
                </a:lnTo>
                <a:lnTo>
                  <a:pt x="0" y="56"/>
                </a:lnTo>
                <a:close/>
              </a:path>
            </a:pathLst>
          </a:custGeom>
          <a:solidFill>
            <a:srgbClr val="E4E4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92" name="Freeform 824"/>
          <p:cNvSpPr>
            <a:spLocks/>
          </p:cNvSpPr>
          <p:nvPr/>
        </p:nvSpPr>
        <p:spPr bwMode="auto">
          <a:xfrm>
            <a:off x="660400" y="2085975"/>
            <a:ext cx="112713" cy="7778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71" y="49"/>
              </a:cxn>
              <a:cxn ang="0">
                <a:pos x="71" y="0"/>
              </a:cxn>
              <a:cxn ang="0">
                <a:pos x="62" y="0"/>
              </a:cxn>
              <a:cxn ang="0">
                <a:pos x="62" y="43"/>
              </a:cxn>
              <a:cxn ang="0">
                <a:pos x="0" y="43"/>
              </a:cxn>
              <a:cxn ang="0">
                <a:pos x="0" y="49"/>
              </a:cxn>
            </a:cxnLst>
            <a:rect l="0" t="0" r="r" b="b"/>
            <a:pathLst>
              <a:path w="71" h="49">
                <a:moveTo>
                  <a:pt x="0" y="49"/>
                </a:moveTo>
                <a:lnTo>
                  <a:pt x="71" y="49"/>
                </a:lnTo>
                <a:lnTo>
                  <a:pt x="71" y="0"/>
                </a:lnTo>
                <a:lnTo>
                  <a:pt x="62" y="0"/>
                </a:lnTo>
                <a:lnTo>
                  <a:pt x="62" y="43"/>
                </a:lnTo>
                <a:lnTo>
                  <a:pt x="0" y="43"/>
                </a:lnTo>
                <a:lnTo>
                  <a:pt x="0" y="49"/>
                </a:lnTo>
                <a:close/>
              </a:path>
            </a:pathLst>
          </a:custGeom>
          <a:solidFill>
            <a:srgbClr val="E8E8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93" name="Freeform 825"/>
          <p:cNvSpPr>
            <a:spLocks/>
          </p:cNvSpPr>
          <p:nvPr/>
        </p:nvSpPr>
        <p:spPr bwMode="auto">
          <a:xfrm>
            <a:off x="660400" y="2085975"/>
            <a:ext cx="98425" cy="682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2" y="43"/>
              </a:cxn>
              <a:cxn ang="0">
                <a:pos x="62" y="0"/>
              </a:cxn>
              <a:cxn ang="0">
                <a:pos x="53" y="0"/>
              </a:cxn>
              <a:cxn ang="0">
                <a:pos x="53" y="37"/>
              </a:cxn>
              <a:cxn ang="0">
                <a:pos x="0" y="37"/>
              </a:cxn>
              <a:cxn ang="0">
                <a:pos x="0" y="43"/>
              </a:cxn>
            </a:cxnLst>
            <a:rect l="0" t="0" r="r" b="b"/>
            <a:pathLst>
              <a:path w="62" h="43">
                <a:moveTo>
                  <a:pt x="0" y="43"/>
                </a:moveTo>
                <a:lnTo>
                  <a:pt x="62" y="43"/>
                </a:lnTo>
                <a:lnTo>
                  <a:pt x="62" y="0"/>
                </a:lnTo>
                <a:lnTo>
                  <a:pt x="53" y="0"/>
                </a:lnTo>
                <a:lnTo>
                  <a:pt x="53" y="37"/>
                </a:lnTo>
                <a:lnTo>
                  <a:pt x="0" y="37"/>
                </a:lnTo>
                <a:lnTo>
                  <a:pt x="0" y="43"/>
                </a:lnTo>
                <a:close/>
              </a:path>
            </a:pathLst>
          </a:custGeom>
          <a:solidFill>
            <a:srgbClr val="EBEB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94" name="Freeform 826"/>
          <p:cNvSpPr>
            <a:spLocks/>
          </p:cNvSpPr>
          <p:nvPr/>
        </p:nvSpPr>
        <p:spPr bwMode="auto">
          <a:xfrm>
            <a:off x="660400" y="2085975"/>
            <a:ext cx="84138" cy="5873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53" y="37"/>
              </a:cxn>
              <a:cxn ang="0">
                <a:pos x="53" y="0"/>
              </a:cxn>
              <a:cxn ang="0">
                <a:pos x="44" y="0"/>
              </a:cxn>
              <a:cxn ang="0">
                <a:pos x="44" y="30"/>
              </a:cxn>
              <a:cxn ang="0">
                <a:pos x="0" y="30"/>
              </a:cxn>
              <a:cxn ang="0">
                <a:pos x="0" y="37"/>
              </a:cxn>
            </a:cxnLst>
            <a:rect l="0" t="0" r="r" b="b"/>
            <a:pathLst>
              <a:path w="53" h="37">
                <a:moveTo>
                  <a:pt x="0" y="37"/>
                </a:moveTo>
                <a:lnTo>
                  <a:pt x="53" y="37"/>
                </a:lnTo>
                <a:lnTo>
                  <a:pt x="53" y="0"/>
                </a:lnTo>
                <a:lnTo>
                  <a:pt x="44" y="0"/>
                </a:lnTo>
                <a:lnTo>
                  <a:pt x="44" y="30"/>
                </a:lnTo>
                <a:lnTo>
                  <a:pt x="0" y="30"/>
                </a:lnTo>
                <a:lnTo>
                  <a:pt x="0" y="37"/>
                </a:lnTo>
                <a:close/>
              </a:path>
            </a:pathLst>
          </a:custGeom>
          <a:solidFill>
            <a:srgbClr val="EFE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95" name="Freeform 827"/>
          <p:cNvSpPr>
            <a:spLocks/>
          </p:cNvSpPr>
          <p:nvPr/>
        </p:nvSpPr>
        <p:spPr bwMode="auto">
          <a:xfrm>
            <a:off x="660400" y="2085975"/>
            <a:ext cx="69850" cy="476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44" y="30"/>
              </a:cxn>
              <a:cxn ang="0">
                <a:pos x="44" y="0"/>
              </a:cxn>
              <a:cxn ang="0">
                <a:pos x="34" y="0"/>
              </a:cxn>
              <a:cxn ang="0">
                <a:pos x="34" y="24"/>
              </a:cxn>
              <a:cxn ang="0">
                <a:pos x="0" y="24"/>
              </a:cxn>
              <a:cxn ang="0">
                <a:pos x="0" y="30"/>
              </a:cxn>
            </a:cxnLst>
            <a:rect l="0" t="0" r="r" b="b"/>
            <a:pathLst>
              <a:path w="44" h="30">
                <a:moveTo>
                  <a:pt x="0" y="30"/>
                </a:moveTo>
                <a:lnTo>
                  <a:pt x="44" y="30"/>
                </a:lnTo>
                <a:lnTo>
                  <a:pt x="44" y="0"/>
                </a:lnTo>
                <a:lnTo>
                  <a:pt x="34" y="0"/>
                </a:lnTo>
                <a:lnTo>
                  <a:pt x="34" y="24"/>
                </a:lnTo>
                <a:lnTo>
                  <a:pt x="0" y="24"/>
                </a:lnTo>
                <a:lnTo>
                  <a:pt x="0" y="30"/>
                </a:lnTo>
                <a:close/>
              </a:path>
            </a:pathLst>
          </a:custGeom>
          <a:solidFill>
            <a:srgbClr val="F3F3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96" name="Freeform 828"/>
          <p:cNvSpPr>
            <a:spLocks/>
          </p:cNvSpPr>
          <p:nvPr/>
        </p:nvSpPr>
        <p:spPr bwMode="auto">
          <a:xfrm>
            <a:off x="657225" y="2084388"/>
            <a:ext cx="57150" cy="39687"/>
          </a:xfrm>
          <a:custGeom>
            <a:avLst/>
            <a:gdLst/>
            <a:ahLst/>
            <a:cxnLst>
              <a:cxn ang="0">
                <a:pos x="2" y="25"/>
              </a:cxn>
              <a:cxn ang="0">
                <a:pos x="36" y="25"/>
              </a:cxn>
              <a:cxn ang="0">
                <a:pos x="36" y="1"/>
              </a:cxn>
              <a:cxn ang="0">
                <a:pos x="26" y="0"/>
              </a:cxn>
              <a:cxn ang="0">
                <a:pos x="26" y="17"/>
              </a:cxn>
              <a:cxn ang="0">
                <a:pos x="0" y="17"/>
              </a:cxn>
              <a:cxn ang="0">
                <a:pos x="2" y="25"/>
              </a:cxn>
            </a:cxnLst>
            <a:rect l="0" t="0" r="r" b="b"/>
            <a:pathLst>
              <a:path w="36" h="25">
                <a:moveTo>
                  <a:pt x="2" y="25"/>
                </a:moveTo>
                <a:lnTo>
                  <a:pt x="36" y="25"/>
                </a:lnTo>
                <a:lnTo>
                  <a:pt x="36" y="1"/>
                </a:lnTo>
                <a:lnTo>
                  <a:pt x="26" y="0"/>
                </a:lnTo>
                <a:lnTo>
                  <a:pt x="26" y="17"/>
                </a:lnTo>
                <a:lnTo>
                  <a:pt x="0" y="17"/>
                </a:lnTo>
                <a:lnTo>
                  <a:pt x="2" y="25"/>
                </a:lnTo>
                <a:close/>
              </a:path>
            </a:pathLst>
          </a:custGeom>
          <a:solidFill>
            <a:srgbClr val="F7F7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97" name="Freeform 829"/>
          <p:cNvSpPr>
            <a:spLocks/>
          </p:cNvSpPr>
          <p:nvPr/>
        </p:nvSpPr>
        <p:spPr bwMode="auto">
          <a:xfrm>
            <a:off x="657225" y="2084388"/>
            <a:ext cx="41275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6" y="17"/>
              </a:cxn>
              <a:cxn ang="0">
                <a:pos x="26" y="0"/>
              </a:cxn>
              <a:cxn ang="0">
                <a:pos x="14" y="1"/>
              </a:cxn>
              <a:cxn ang="0">
                <a:pos x="14" y="10"/>
              </a:cxn>
              <a:cxn ang="0">
                <a:pos x="2" y="10"/>
              </a:cxn>
              <a:cxn ang="0">
                <a:pos x="0" y="17"/>
              </a:cxn>
            </a:cxnLst>
            <a:rect l="0" t="0" r="r" b="b"/>
            <a:pathLst>
              <a:path w="26" h="17">
                <a:moveTo>
                  <a:pt x="0" y="17"/>
                </a:moveTo>
                <a:lnTo>
                  <a:pt x="26" y="17"/>
                </a:lnTo>
                <a:lnTo>
                  <a:pt x="26" y="0"/>
                </a:lnTo>
                <a:lnTo>
                  <a:pt x="14" y="1"/>
                </a:lnTo>
                <a:lnTo>
                  <a:pt x="14" y="10"/>
                </a:lnTo>
                <a:lnTo>
                  <a:pt x="2" y="10"/>
                </a:lnTo>
                <a:lnTo>
                  <a:pt x="0" y="17"/>
                </a:lnTo>
                <a:close/>
              </a:path>
            </a:pathLst>
          </a:custGeom>
          <a:solidFill>
            <a:srgbClr val="FAFA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98" name="Freeform 830"/>
          <p:cNvSpPr>
            <a:spLocks/>
          </p:cNvSpPr>
          <p:nvPr/>
        </p:nvSpPr>
        <p:spPr bwMode="auto">
          <a:xfrm>
            <a:off x="657225" y="2084388"/>
            <a:ext cx="22225" cy="15875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14" y="10"/>
              </a:cxn>
              <a:cxn ang="0">
                <a:pos x="14" y="1"/>
              </a:cxn>
              <a:cxn ang="0">
                <a:pos x="2" y="0"/>
              </a:cxn>
              <a:cxn ang="0">
                <a:pos x="2" y="1"/>
              </a:cxn>
              <a:cxn ang="0">
                <a:pos x="0" y="1"/>
              </a:cxn>
              <a:cxn ang="0">
                <a:pos x="2" y="10"/>
              </a:cxn>
            </a:cxnLst>
            <a:rect l="0" t="0" r="r" b="b"/>
            <a:pathLst>
              <a:path w="14" h="10">
                <a:moveTo>
                  <a:pt x="2" y="10"/>
                </a:moveTo>
                <a:lnTo>
                  <a:pt x="14" y="10"/>
                </a:lnTo>
                <a:lnTo>
                  <a:pt x="14" y="1"/>
                </a:lnTo>
                <a:lnTo>
                  <a:pt x="2" y="0"/>
                </a:lnTo>
                <a:lnTo>
                  <a:pt x="2" y="1"/>
                </a:lnTo>
                <a:lnTo>
                  <a:pt x="0" y="1"/>
                </a:lnTo>
                <a:lnTo>
                  <a:pt x="2" y="10"/>
                </a:lnTo>
                <a:close/>
              </a:path>
            </a:pathLst>
          </a:custGeom>
          <a:solidFill>
            <a:srgbClr val="FEFE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99" name="Freeform 831"/>
          <p:cNvSpPr>
            <a:spLocks/>
          </p:cNvSpPr>
          <p:nvPr/>
        </p:nvSpPr>
        <p:spPr bwMode="auto">
          <a:xfrm>
            <a:off x="657225" y="2084388"/>
            <a:ext cx="3175" cy="158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2" y="1"/>
              </a:cxn>
              <a:cxn ang="0">
                <a:pos x="2" y="1"/>
              </a:cxn>
              <a:cxn ang="0">
                <a:pos x="2" y="1"/>
              </a:cxn>
              <a:cxn ang="0">
                <a:pos x="0" y="1"/>
              </a:cxn>
            </a:cxnLst>
            <a:rect l="0" t="0" r="r" b="b"/>
            <a:pathLst>
              <a:path w="2" h="1">
                <a:moveTo>
                  <a:pt x="0" y="1"/>
                </a:move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00" name="Freeform 832"/>
          <p:cNvSpPr>
            <a:spLocks/>
          </p:cNvSpPr>
          <p:nvPr/>
        </p:nvSpPr>
        <p:spPr bwMode="auto">
          <a:xfrm>
            <a:off x="638175" y="2065338"/>
            <a:ext cx="365125" cy="271462"/>
          </a:xfrm>
          <a:custGeom>
            <a:avLst/>
            <a:gdLst/>
            <a:ahLst/>
            <a:cxnLst>
              <a:cxn ang="0">
                <a:pos x="230" y="0"/>
              </a:cxn>
              <a:cxn ang="0">
                <a:pos x="0" y="0"/>
              </a:cxn>
              <a:cxn ang="0">
                <a:pos x="0" y="171"/>
              </a:cxn>
              <a:cxn ang="0">
                <a:pos x="4" y="171"/>
              </a:cxn>
              <a:cxn ang="0">
                <a:pos x="4" y="3"/>
              </a:cxn>
              <a:cxn ang="0">
                <a:pos x="230" y="3"/>
              </a:cxn>
              <a:cxn ang="0">
                <a:pos x="230" y="0"/>
              </a:cxn>
            </a:cxnLst>
            <a:rect l="0" t="0" r="r" b="b"/>
            <a:pathLst>
              <a:path w="230" h="171">
                <a:moveTo>
                  <a:pt x="230" y="0"/>
                </a:moveTo>
                <a:lnTo>
                  <a:pt x="0" y="0"/>
                </a:lnTo>
                <a:lnTo>
                  <a:pt x="0" y="171"/>
                </a:lnTo>
                <a:lnTo>
                  <a:pt x="4" y="171"/>
                </a:lnTo>
                <a:lnTo>
                  <a:pt x="4" y="3"/>
                </a:lnTo>
                <a:lnTo>
                  <a:pt x="230" y="3"/>
                </a:lnTo>
                <a:lnTo>
                  <a:pt x="230" y="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01" name="Freeform 833"/>
          <p:cNvSpPr>
            <a:spLocks/>
          </p:cNvSpPr>
          <p:nvPr/>
        </p:nvSpPr>
        <p:spPr bwMode="auto">
          <a:xfrm>
            <a:off x="644525" y="2070100"/>
            <a:ext cx="358775" cy="266700"/>
          </a:xfrm>
          <a:custGeom>
            <a:avLst/>
            <a:gdLst/>
            <a:ahLst/>
            <a:cxnLst>
              <a:cxn ang="0">
                <a:pos x="226" y="0"/>
              </a:cxn>
              <a:cxn ang="0">
                <a:pos x="0" y="0"/>
              </a:cxn>
              <a:cxn ang="0">
                <a:pos x="0" y="168"/>
              </a:cxn>
              <a:cxn ang="0">
                <a:pos x="5" y="168"/>
              </a:cxn>
              <a:cxn ang="0">
                <a:pos x="5" y="4"/>
              </a:cxn>
              <a:cxn ang="0">
                <a:pos x="226" y="4"/>
              </a:cxn>
              <a:cxn ang="0">
                <a:pos x="226" y="0"/>
              </a:cxn>
            </a:cxnLst>
            <a:rect l="0" t="0" r="r" b="b"/>
            <a:pathLst>
              <a:path w="226" h="168">
                <a:moveTo>
                  <a:pt x="226" y="0"/>
                </a:moveTo>
                <a:lnTo>
                  <a:pt x="0" y="0"/>
                </a:lnTo>
                <a:lnTo>
                  <a:pt x="0" y="168"/>
                </a:lnTo>
                <a:lnTo>
                  <a:pt x="5" y="168"/>
                </a:lnTo>
                <a:lnTo>
                  <a:pt x="5" y="4"/>
                </a:lnTo>
                <a:lnTo>
                  <a:pt x="226" y="4"/>
                </a:lnTo>
                <a:lnTo>
                  <a:pt x="226" y="0"/>
                </a:lnTo>
                <a:close/>
              </a:path>
            </a:pathLst>
          </a:custGeom>
          <a:solidFill>
            <a:srgbClr val="9D9D9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02" name="Freeform 834"/>
          <p:cNvSpPr>
            <a:spLocks/>
          </p:cNvSpPr>
          <p:nvPr/>
        </p:nvSpPr>
        <p:spPr bwMode="auto">
          <a:xfrm>
            <a:off x="652463" y="2076450"/>
            <a:ext cx="350837" cy="260350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0" y="0"/>
              </a:cxn>
              <a:cxn ang="0">
                <a:pos x="0" y="164"/>
              </a:cxn>
              <a:cxn ang="0">
                <a:pos x="5" y="164"/>
              </a:cxn>
              <a:cxn ang="0">
                <a:pos x="5" y="3"/>
              </a:cxn>
              <a:cxn ang="0">
                <a:pos x="221" y="3"/>
              </a:cxn>
              <a:cxn ang="0">
                <a:pos x="221" y="0"/>
              </a:cxn>
            </a:cxnLst>
            <a:rect l="0" t="0" r="r" b="b"/>
            <a:pathLst>
              <a:path w="221" h="164">
                <a:moveTo>
                  <a:pt x="221" y="0"/>
                </a:moveTo>
                <a:lnTo>
                  <a:pt x="0" y="0"/>
                </a:lnTo>
                <a:lnTo>
                  <a:pt x="0" y="164"/>
                </a:lnTo>
                <a:lnTo>
                  <a:pt x="5" y="164"/>
                </a:lnTo>
                <a:lnTo>
                  <a:pt x="5" y="3"/>
                </a:lnTo>
                <a:lnTo>
                  <a:pt x="221" y="3"/>
                </a:lnTo>
                <a:lnTo>
                  <a:pt x="221" y="0"/>
                </a:lnTo>
                <a:close/>
              </a:path>
            </a:pathLst>
          </a:custGeom>
          <a:solidFill>
            <a:srgbClr val="A0A0A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03" name="Freeform 835"/>
          <p:cNvSpPr>
            <a:spLocks/>
          </p:cNvSpPr>
          <p:nvPr/>
        </p:nvSpPr>
        <p:spPr bwMode="auto">
          <a:xfrm>
            <a:off x="660400" y="2081213"/>
            <a:ext cx="342900" cy="255587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0" y="0"/>
              </a:cxn>
              <a:cxn ang="0">
                <a:pos x="0" y="161"/>
              </a:cxn>
              <a:cxn ang="0">
                <a:pos x="5" y="161"/>
              </a:cxn>
              <a:cxn ang="0">
                <a:pos x="5" y="4"/>
              </a:cxn>
              <a:cxn ang="0">
                <a:pos x="216" y="4"/>
              </a:cxn>
              <a:cxn ang="0">
                <a:pos x="216" y="0"/>
              </a:cxn>
            </a:cxnLst>
            <a:rect l="0" t="0" r="r" b="b"/>
            <a:pathLst>
              <a:path w="216" h="161">
                <a:moveTo>
                  <a:pt x="216" y="0"/>
                </a:moveTo>
                <a:lnTo>
                  <a:pt x="0" y="0"/>
                </a:lnTo>
                <a:lnTo>
                  <a:pt x="0" y="161"/>
                </a:lnTo>
                <a:lnTo>
                  <a:pt x="5" y="161"/>
                </a:lnTo>
                <a:lnTo>
                  <a:pt x="5" y="4"/>
                </a:lnTo>
                <a:lnTo>
                  <a:pt x="216" y="4"/>
                </a:lnTo>
                <a:lnTo>
                  <a:pt x="216" y="0"/>
                </a:lnTo>
                <a:close/>
              </a:path>
            </a:pathLst>
          </a:custGeom>
          <a:solidFill>
            <a:srgbClr val="A3A3A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04" name="Freeform 836"/>
          <p:cNvSpPr>
            <a:spLocks/>
          </p:cNvSpPr>
          <p:nvPr/>
        </p:nvSpPr>
        <p:spPr bwMode="auto">
          <a:xfrm>
            <a:off x="668338" y="2087563"/>
            <a:ext cx="334962" cy="249237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0" y="0"/>
              </a:cxn>
              <a:cxn ang="0">
                <a:pos x="0" y="157"/>
              </a:cxn>
              <a:cxn ang="0">
                <a:pos x="5" y="157"/>
              </a:cxn>
              <a:cxn ang="0">
                <a:pos x="5" y="4"/>
              </a:cxn>
              <a:cxn ang="0">
                <a:pos x="211" y="4"/>
              </a:cxn>
              <a:cxn ang="0">
                <a:pos x="211" y="0"/>
              </a:cxn>
            </a:cxnLst>
            <a:rect l="0" t="0" r="r" b="b"/>
            <a:pathLst>
              <a:path w="211" h="157">
                <a:moveTo>
                  <a:pt x="211" y="0"/>
                </a:moveTo>
                <a:lnTo>
                  <a:pt x="0" y="0"/>
                </a:lnTo>
                <a:lnTo>
                  <a:pt x="0" y="157"/>
                </a:lnTo>
                <a:lnTo>
                  <a:pt x="5" y="157"/>
                </a:lnTo>
                <a:lnTo>
                  <a:pt x="5" y="4"/>
                </a:lnTo>
                <a:lnTo>
                  <a:pt x="211" y="4"/>
                </a:lnTo>
                <a:lnTo>
                  <a:pt x="211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05" name="Freeform 837"/>
          <p:cNvSpPr>
            <a:spLocks/>
          </p:cNvSpPr>
          <p:nvPr/>
        </p:nvSpPr>
        <p:spPr bwMode="auto">
          <a:xfrm>
            <a:off x="676275" y="2093913"/>
            <a:ext cx="327025" cy="242887"/>
          </a:xfrm>
          <a:custGeom>
            <a:avLst/>
            <a:gdLst/>
            <a:ahLst/>
            <a:cxnLst>
              <a:cxn ang="0">
                <a:pos x="206" y="0"/>
              </a:cxn>
              <a:cxn ang="0">
                <a:pos x="0" y="0"/>
              </a:cxn>
              <a:cxn ang="0">
                <a:pos x="0" y="153"/>
              </a:cxn>
              <a:cxn ang="0">
                <a:pos x="5" y="153"/>
              </a:cxn>
              <a:cxn ang="0">
                <a:pos x="5" y="4"/>
              </a:cxn>
              <a:cxn ang="0">
                <a:pos x="206" y="4"/>
              </a:cxn>
              <a:cxn ang="0">
                <a:pos x="206" y="0"/>
              </a:cxn>
            </a:cxnLst>
            <a:rect l="0" t="0" r="r" b="b"/>
            <a:pathLst>
              <a:path w="206" h="153">
                <a:moveTo>
                  <a:pt x="206" y="0"/>
                </a:moveTo>
                <a:lnTo>
                  <a:pt x="0" y="0"/>
                </a:lnTo>
                <a:lnTo>
                  <a:pt x="0" y="153"/>
                </a:lnTo>
                <a:lnTo>
                  <a:pt x="5" y="153"/>
                </a:lnTo>
                <a:lnTo>
                  <a:pt x="5" y="4"/>
                </a:lnTo>
                <a:lnTo>
                  <a:pt x="206" y="4"/>
                </a:lnTo>
                <a:lnTo>
                  <a:pt x="206" y="0"/>
                </a:lnTo>
                <a:close/>
              </a:path>
            </a:pathLst>
          </a:custGeom>
          <a:solidFill>
            <a:srgbClr val="A9A9A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06" name="Freeform 838"/>
          <p:cNvSpPr>
            <a:spLocks/>
          </p:cNvSpPr>
          <p:nvPr/>
        </p:nvSpPr>
        <p:spPr bwMode="auto">
          <a:xfrm>
            <a:off x="684213" y="2100263"/>
            <a:ext cx="319087" cy="236537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0" y="0"/>
              </a:cxn>
              <a:cxn ang="0">
                <a:pos x="0" y="149"/>
              </a:cxn>
              <a:cxn ang="0">
                <a:pos x="5" y="149"/>
              </a:cxn>
              <a:cxn ang="0">
                <a:pos x="5" y="4"/>
              </a:cxn>
              <a:cxn ang="0">
                <a:pos x="201" y="4"/>
              </a:cxn>
              <a:cxn ang="0">
                <a:pos x="201" y="0"/>
              </a:cxn>
            </a:cxnLst>
            <a:rect l="0" t="0" r="r" b="b"/>
            <a:pathLst>
              <a:path w="201" h="149">
                <a:moveTo>
                  <a:pt x="201" y="0"/>
                </a:moveTo>
                <a:lnTo>
                  <a:pt x="0" y="0"/>
                </a:lnTo>
                <a:lnTo>
                  <a:pt x="0" y="149"/>
                </a:lnTo>
                <a:lnTo>
                  <a:pt x="5" y="149"/>
                </a:lnTo>
                <a:lnTo>
                  <a:pt x="5" y="4"/>
                </a:lnTo>
                <a:lnTo>
                  <a:pt x="201" y="4"/>
                </a:lnTo>
                <a:lnTo>
                  <a:pt x="201" y="0"/>
                </a:lnTo>
                <a:close/>
              </a:path>
            </a:pathLst>
          </a:custGeom>
          <a:solidFill>
            <a:srgbClr val="ACACA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07" name="Freeform 839"/>
          <p:cNvSpPr>
            <a:spLocks/>
          </p:cNvSpPr>
          <p:nvPr/>
        </p:nvSpPr>
        <p:spPr bwMode="auto">
          <a:xfrm>
            <a:off x="692150" y="2106613"/>
            <a:ext cx="311150" cy="230187"/>
          </a:xfrm>
          <a:custGeom>
            <a:avLst/>
            <a:gdLst/>
            <a:ahLst/>
            <a:cxnLst>
              <a:cxn ang="0">
                <a:pos x="196" y="0"/>
              </a:cxn>
              <a:cxn ang="0">
                <a:pos x="0" y="0"/>
              </a:cxn>
              <a:cxn ang="0">
                <a:pos x="0" y="145"/>
              </a:cxn>
              <a:cxn ang="0">
                <a:pos x="5" y="145"/>
              </a:cxn>
              <a:cxn ang="0">
                <a:pos x="5" y="3"/>
              </a:cxn>
              <a:cxn ang="0">
                <a:pos x="196" y="3"/>
              </a:cxn>
              <a:cxn ang="0">
                <a:pos x="196" y="0"/>
              </a:cxn>
            </a:cxnLst>
            <a:rect l="0" t="0" r="r" b="b"/>
            <a:pathLst>
              <a:path w="196" h="145">
                <a:moveTo>
                  <a:pt x="196" y="0"/>
                </a:moveTo>
                <a:lnTo>
                  <a:pt x="0" y="0"/>
                </a:lnTo>
                <a:lnTo>
                  <a:pt x="0" y="145"/>
                </a:lnTo>
                <a:lnTo>
                  <a:pt x="5" y="145"/>
                </a:lnTo>
                <a:lnTo>
                  <a:pt x="5" y="3"/>
                </a:lnTo>
                <a:lnTo>
                  <a:pt x="196" y="3"/>
                </a:lnTo>
                <a:lnTo>
                  <a:pt x="196" y="0"/>
                </a:lnTo>
                <a:close/>
              </a:path>
            </a:pathLst>
          </a:custGeom>
          <a:solidFill>
            <a:srgbClr val="AEAEA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08" name="Freeform 840"/>
          <p:cNvSpPr>
            <a:spLocks/>
          </p:cNvSpPr>
          <p:nvPr/>
        </p:nvSpPr>
        <p:spPr bwMode="auto">
          <a:xfrm>
            <a:off x="700088" y="2111375"/>
            <a:ext cx="303212" cy="225425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0" y="0"/>
              </a:cxn>
              <a:cxn ang="0">
                <a:pos x="0" y="142"/>
              </a:cxn>
              <a:cxn ang="0">
                <a:pos x="5" y="142"/>
              </a:cxn>
              <a:cxn ang="0">
                <a:pos x="5" y="4"/>
              </a:cxn>
              <a:cxn ang="0">
                <a:pos x="191" y="4"/>
              </a:cxn>
              <a:cxn ang="0">
                <a:pos x="191" y="0"/>
              </a:cxn>
            </a:cxnLst>
            <a:rect l="0" t="0" r="r" b="b"/>
            <a:pathLst>
              <a:path w="191" h="142">
                <a:moveTo>
                  <a:pt x="191" y="0"/>
                </a:moveTo>
                <a:lnTo>
                  <a:pt x="0" y="0"/>
                </a:lnTo>
                <a:lnTo>
                  <a:pt x="0" y="142"/>
                </a:lnTo>
                <a:lnTo>
                  <a:pt x="5" y="142"/>
                </a:lnTo>
                <a:lnTo>
                  <a:pt x="5" y="4"/>
                </a:lnTo>
                <a:lnTo>
                  <a:pt x="191" y="4"/>
                </a:lnTo>
                <a:lnTo>
                  <a:pt x="191" y="0"/>
                </a:lnTo>
                <a:close/>
              </a:path>
            </a:pathLst>
          </a:custGeom>
          <a:solidFill>
            <a:srgbClr val="B1B1B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09" name="Freeform 841"/>
          <p:cNvSpPr>
            <a:spLocks/>
          </p:cNvSpPr>
          <p:nvPr/>
        </p:nvSpPr>
        <p:spPr bwMode="auto">
          <a:xfrm>
            <a:off x="708025" y="2117725"/>
            <a:ext cx="295275" cy="219075"/>
          </a:xfrm>
          <a:custGeom>
            <a:avLst/>
            <a:gdLst/>
            <a:ahLst/>
            <a:cxnLst>
              <a:cxn ang="0">
                <a:pos x="186" y="0"/>
              </a:cxn>
              <a:cxn ang="0">
                <a:pos x="0" y="0"/>
              </a:cxn>
              <a:cxn ang="0">
                <a:pos x="0" y="138"/>
              </a:cxn>
              <a:cxn ang="0">
                <a:pos x="5" y="138"/>
              </a:cxn>
              <a:cxn ang="0">
                <a:pos x="5" y="4"/>
              </a:cxn>
              <a:cxn ang="0">
                <a:pos x="186" y="4"/>
              </a:cxn>
              <a:cxn ang="0">
                <a:pos x="186" y="0"/>
              </a:cxn>
            </a:cxnLst>
            <a:rect l="0" t="0" r="r" b="b"/>
            <a:pathLst>
              <a:path w="186" h="138">
                <a:moveTo>
                  <a:pt x="186" y="0"/>
                </a:moveTo>
                <a:lnTo>
                  <a:pt x="0" y="0"/>
                </a:lnTo>
                <a:lnTo>
                  <a:pt x="0" y="138"/>
                </a:lnTo>
                <a:lnTo>
                  <a:pt x="5" y="138"/>
                </a:lnTo>
                <a:lnTo>
                  <a:pt x="5" y="4"/>
                </a:lnTo>
                <a:lnTo>
                  <a:pt x="186" y="4"/>
                </a:lnTo>
                <a:lnTo>
                  <a:pt x="186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10" name="Freeform 842"/>
          <p:cNvSpPr>
            <a:spLocks/>
          </p:cNvSpPr>
          <p:nvPr/>
        </p:nvSpPr>
        <p:spPr bwMode="auto">
          <a:xfrm>
            <a:off x="715963" y="2124075"/>
            <a:ext cx="287337" cy="2127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0" y="0"/>
              </a:cxn>
              <a:cxn ang="0">
                <a:pos x="0" y="134"/>
              </a:cxn>
              <a:cxn ang="0">
                <a:pos x="6" y="134"/>
              </a:cxn>
              <a:cxn ang="0">
                <a:pos x="6" y="4"/>
              </a:cxn>
              <a:cxn ang="0">
                <a:pos x="181" y="4"/>
              </a:cxn>
              <a:cxn ang="0">
                <a:pos x="181" y="0"/>
              </a:cxn>
            </a:cxnLst>
            <a:rect l="0" t="0" r="r" b="b"/>
            <a:pathLst>
              <a:path w="181" h="134">
                <a:moveTo>
                  <a:pt x="181" y="0"/>
                </a:moveTo>
                <a:lnTo>
                  <a:pt x="0" y="0"/>
                </a:lnTo>
                <a:lnTo>
                  <a:pt x="0" y="134"/>
                </a:lnTo>
                <a:lnTo>
                  <a:pt x="6" y="134"/>
                </a:lnTo>
                <a:lnTo>
                  <a:pt x="6" y="4"/>
                </a:lnTo>
                <a:lnTo>
                  <a:pt x="181" y="4"/>
                </a:lnTo>
                <a:lnTo>
                  <a:pt x="181" y="0"/>
                </a:lnTo>
                <a:close/>
              </a:path>
            </a:pathLst>
          </a:custGeom>
          <a:solidFill>
            <a:srgbClr val="B5B5B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11" name="Freeform 843"/>
          <p:cNvSpPr>
            <a:spLocks/>
          </p:cNvSpPr>
          <p:nvPr/>
        </p:nvSpPr>
        <p:spPr bwMode="auto">
          <a:xfrm>
            <a:off x="725488" y="2130425"/>
            <a:ext cx="277812" cy="206375"/>
          </a:xfrm>
          <a:custGeom>
            <a:avLst/>
            <a:gdLst/>
            <a:ahLst/>
            <a:cxnLst>
              <a:cxn ang="0">
                <a:pos x="175" y="0"/>
              </a:cxn>
              <a:cxn ang="0">
                <a:pos x="0" y="0"/>
              </a:cxn>
              <a:cxn ang="0">
                <a:pos x="0" y="130"/>
              </a:cxn>
              <a:cxn ang="0">
                <a:pos x="6" y="130"/>
              </a:cxn>
              <a:cxn ang="0">
                <a:pos x="6" y="4"/>
              </a:cxn>
              <a:cxn ang="0">
                <a:pos x="175" y="4"/>
              </a:cxn>
              <a:cxn ang="0">
                <a:pos x="175" y="0"/>
              </a:cxn>
            </a:cxnLst>
            <a:rect l="0" t="0" r="r" b="b"/>
            <a:pathLst>
              <a:path w="175" h="130">
                <a:moveTo>
                  <a:pt x="175" y="0"/>
                </a:moveTo>
                <a:lnTo>
                  <a:pt x="0" y="0"/>
                </a:lnTo>
                <a:lnTo>
                  <a:pt x="0" y="130"/>
                </a:lnTo>
                <a:lnTo>
                  <a:pt x="6" y="130"/>
                </a:lnTo>
                <a:lnTo>
                  <a:pt x="6" y="4"/>
                </a:lnTo>
                <a:lnTo>
                  <a:pt x="175" y="4"/>
                </a:lnTo>
                <a:lnTo>
                  <a:pt x="175" y="0"/>
                </a:lnTo>
                <a:close/>
              </a:path>
            </a:pathLst>
          </a:custGeom>
          <a:solidFill>
            <a:srgbClr val="B8B8B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12" name="Freeform 844"/>
          <p:cNvSpPr>
            <a:spLocks/>
          </p:cNvSpPr>
          <p:nvPr/>
        </p:nvSpPr>
        <p:spPr bwMode="auto">
          <a:xfrm>
            <a:off x="735013" y="2136775"/>
            <a:ext cx="268287" cy="200025"/>
          </a:xfrm>
          <a:custGeom>
            <a:avLst/>
            <a:gdLst/>
            <a:ahLst/>
            <a:cxnLst>
              <a:cxn ang="0">
                <a:pos x="169" y="0"/>
              </a:cxn>
              <a:cxn ang="0">
                <a:pos x="0" y="0"/>
              </a:cxn>
              <a:cxn ang="0">
                <a:pos x="0" y="126"/>
              </a:cxn>
              <a:cxn ang="0">
                <a:pos x="6" y="126"/>
              </a:cxn>
              <a:cxn ang="0">
                <a:pos x="6" y="5"/>
              </a:cxn>
              <a:cxn ang="0">
                <a:pos x="169" y="5"/>
              </a:cxn>
              <a:cxn ang="0">
                <a:pos x="169" y="0"/>
              </a:cxn>
            </a:cxnLst>
            <a:rect l="0" t="0" r="r" b="b"/>
            <a:pathLst>
              <a:path w="169" h="126">
                <a:moveTo>
                  <a:pt x="169" y="0"/>
                </a:moveTo>
                <a:lnTo>
                  <a:pt x="0" y="0"/>
                </a:lnTo>
                <a:lnTo>
                  <a:pt x="0" y="126"/>
                </a:lnTo>
                <a:lnTo>
                  <a:pt x="6" y="126"/>
                </a:lnTo>
                <a:lnTo>
                  <a:pt x="6" y="5"/>
                </a:lnTo>
                <a:lnTo>
                  <a:pt x="169" y="5"/>
                </a:lnTo>
                <a:lnTo>
                  <a:pt x="169" y="0"/>
                </a:lnTo>
                <a:close/>
              </a:path>
            </a:pathLst>
          </a:custGeom>
          <a:solidFill>
            <a:srgbClr val="BABAB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13" name="Freeform 845"/>
          <p:cNvSpPr>
            <a:spLocks/>
          </p:cNvSpPr>
          <p:nvPr/>
        </p:nvSpPr>
        <p:spPr bwMode="auto">
          <a:xfrm>
            <a:off x="744538" y="2144713"/>
            <a:ext cx="258762" cy="192087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0" y="0"/>
              </a:cxn>
              <a:cxn ang="0">
                <a:pos x="0" y="121"/>
              </a:cxn>
              <a:cxn ang="0">
                <a:pos x="5" y="121"/>
              </a:cxn>
              <a:cxn ang="0">
                <a:pos x="5" y="4"/>
              </a:cxn>
              <a:cxn ang="0">
                <a:pos x="163" y="4"/>
              </a:cxn>
              <a:cxn ang="0">
                <a:pos x="163" y="0"/>
              </a:cxn>
            </a:cxnLst>
            <a:rect l="0" t="0" r="r" b="b"/>
            <a:pathLst>
              <a:path w="163" h="121">
                <a:moveTo>
                  <a:pt x="163" y="0"/>
                </a:moveTo>
                <a:lnTo>
                  <a:pt x="0" y="0"/>
                </a:lnTo>
                <a:lnTo>
                  <a:pt x="0" y="121"/>
                </a:lnTo>
                <a:lnTo>
                  <a:pt x="5" y="121"/>
                </a:lnTo>
                <a:lnTo>
                  <a:pt x="5" y="4"/>
                </a:lnTo>
                <a:lnTo>
                  <a:pt x="163" y="4"/>
                </a:lnTo>
                <a:lnTo>
                  <a:pt x="163" y="0"/>
                </a:lnTo>
                <a:close/>
              </a:path>
            </a:pathLst>
          </a:custGeom>
          <a:solidFill>
            <a:srgbClr val="BDBDB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14" name="Freeform 846"/>
          <p:cNvSpPr>
            <a:spLocks/>
          </p:cNvSpPr>
          <p:nvPr/>
        </p:nvSpPr>
        <p:spPr bwMode="auto">
          <a:xfrm>
            <a:off x="752475" y="2151063"/>
            <a:ext cx="250825" cy="185737"/>
          </a:xfrm>
          <a:custGeom>
            <a:avLst/>
            <a:gdLst/>
            <a:ahLst/>
            <a:cxnLst>
              <a:cxn ang="0">
                <a:pos x="158" y="0"/>
              </a:cxn>
              <a:cxn ang="0">
                <a:pos x="0" y="0"/>
              </a:cxn>
              <a:cxn ang="0">
                <a:pos x="0" y="117"/>
              </a:cxn>
              <a:cxn ang="0">
                <a:pos x="6" y="117"/>
              </a:cxn>
              <a:cxn ang="0">
                <a:pos x="6" y="5"/>
              </a:cxn>
              <a:cxn ang="0">
                <a:pos x="158" y="5"/>
              </a:cxn>
              <a:cxn ang="0">
                <a:pos x="158" y="0"/>
              </a:cxn>
            </a:cxnLst>
            <a:rect l="0" t="0" r="r" b="b"/>
            <a:pathLst>
              <a:path w="158" h="117">
                <a:moveTo>
                  <a:pt x="158" y="0"/>
                </a:moveTo>
                <a:lnTo>
                  <a:pt x="0" y="0"/>
                </a:lnTo>
                <a:lnTo>
                  <a:pt x="0" y="117"/>
                </a:lnTo>
                <a:lnTo>
                  <a:pt x="6" y="117"/>
                </a:lnTo>
                <a:lnTo>
                  <a:pt x="6" y="5"/>
                </a:lnTo>
                <a:lnTo>
                  <a:pt x="158" y="5"/>
                </a:lnTo>
                <a:lnTo>
                  <a:pt x="158" y="0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15" name="Freeform 847"/>
          <p:cNvSpPr>
            <a:spLocks/>
          </p:cNvSpPr>
          <p:nvPr/>
        </p:nvSpPr>
        <p:spPr bwMode="auto">
          <a:xfrm>
            <a:off x="762000" y="2159000"/>
            <a:ext cx="241300" cy="177800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0" y="0"/>
              </a:cxn>
              <a:cxn ang="0">
                <a:pos x="0" y="112"/>
              </a:cxn>
              <a:cxn ang="0">
                <a:pos x="7" y="112"/>
              </a:cxn>
              <a:cxn ang="0">
                <a:pos x="7" y="5"/>
              </a:cxn>
              <a:cxn ang="0">
                <a:pos x="152" y="5"/>
              </a:cxn>
              <a:cxn ang="0">
                <a:pos x="152" y="0"/>
              </a:cxn>
            </a:cxnLst>
            <a:rect l="0" t="0" r="r" b="b"/>
            <a:pathLst>
              <a:path w="152" h="112">
                <a:moveTo>
                  <a:pt x="152" y="0"/>
                </a:moveTo>
                <a:lnTo>
                  <a:pt x="0" y="0"/>
                </a:lnTo>
                <a:lnTo>
                  <a:pt x="0" y="112"/>
                </a:lnTo>
                <a:lnTo>
                  <a:pt x="7" y="112"/>
                </a:lnTo>
                <a:lnTo>
                  <a:pt x="7" y="5"/>
                </a:lnTo>
                <a:lnTo>
                  <a:pt x="152" y="5"/>
                </a:lnTo>
                <a:lnTo>
                  <a:pt x="152" y="0"/>
                </a:lnTo>
                <a:close/>
              </a:path>
            </a:pathLst>
          </a:custGeom>
          <a:solidFill>
            <a:srgbClr val="C1C1C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16" name="Freeform 848"/>
          <p:cNvSpPr>
            <a:spLocks/>
          </p:cNvSpPr>
          <p:nvPr/>
        </p:nvSpPr>
        <p:spPr bwMode="auto">
          <a:xfrm>
            <a:off x="773113" y="2166938"/>
            <a:ext cx="230187" cy="169862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0" y="0"/>
              </a:cxn>
              <a:cxn ang="0">
                <a:pos x="0" y="107"/>
              </a:cxn>
              <a:cxn ang="0">
                <a:pos x="7" y="107"/>
              </a:cxn>
              <a:cxn ang="0">
                <a:pos x="7" y="5"/>
              </a:cxn>
              <a:cxn ang="0">
                <a:pos x="145" y="5"/>
              </a:cxn>
              <a:cxn ang="0">
                <a:pos x="145" y="0"/>
              </a:cxn>
            </a:cxnLst>
            <a:rect l="0" t="0" r="r" b="b"/>
            <a:pathLst>
              <a:path w="145" h="107">
                <a:moveTo>
                  <a:pt x="145" y="0"/>
                </a:moveTo>
                <a:lnTo>
                  <a:pt x="0" y="0"/>
                </a:lnTo>
                <a:lnTo>
                  <a:pt x="0" y="107"/>
                </a:lnTo>
                <a:lnTo>
                  <a:pt x="7" y="107"/>
                </a:lnTo>
                <a:lnTo>
                  <a:pt x="7" y="5"/>
                </a:lnTo>
                <a:lnTo>
                  <a:pt x="145" y="5"/>
                </a:lnTo>
                <a:lnTo>
                  <a:pt x="145" y="0"/>
                </a:lnTo>
                <a:close/>
              </a:path>
            </a:pathLst>
          </a:custGeom>
          <a:solidFill>
            <a:srgbClr val="C4C4C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17" name="Freeform 849"/>
          <p:cNvSpPr>
            <a:spLocks/>
          </p:cNvSpPr>
          <p:nvPr/>
        </p:nvSpPr>
        <p:spPr bwMode="auto">
          <a:xfrm>
            <a:off x="784225" y="2174875"/>
            <a:ext cx="219075" cy="161925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0" y="0"/>
              </a:cxn>
              <a:cxn ang="0">
                <a:pos x="0" y="102"/>
              </a:cxn>
              <a:cxn ang="0">
                <a:pos x="7" y="102"/>
              </a:cxn>
              <a:cxn ang="0">
                <a:pos x="7" y="5"/>
              </a:cxn>
              <a:cxn ang="0">
                <a:pos x="138" y="5"/>
              </a:cxn>
              <a:cxn ang="0">
                <a:pos x="138" y="0"/>
              </a:cxn>
            </a:cxnLst>
            <a:rect l="0" t="0" r="r" b="b"/>
            <a:pathLst>
              <a:path w="138" h="102">
                <a:moveTo>
                  <a:pt x="138" y="0"/>
                </a:moveTo>
                <a:lnTo>
                  <a:pt x="0" y="0"/>
                </a:lnTo>
                <a:lnTo>
                  <a:pt x="0" y="102"/>
                </a:lnTo>
                <a:lnTo>
                  <a:pt x="7" y="102"/>
                </a:lnTo>
                <a:lnTo>
                  <a:pt x="7" y="5"/>
                </a:lnTo>
                <a:lnTo>
                  <a:pt x="138" y="5"/>
                </a:lnTo>
                <a:lnTo>
                  <a:pt x="138" y="0"/>
                </a:lnTo>
                <a:close/>
              </a:path>
            </a:pathLst>
          </a:custGeom>
          <a:solidFill>
            <a:srgbClr val="C6C6C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18" name="Freeform 850"/>
          <p:cNvSpPr>
            <a:spLocks/>
          </p:cNvSpPr>
          <p:nvPr/>
        </p:nvSpPr>
        <p:spPr bwMode="auto">
          <a:xfrm>
            <a:off x="795338" y="2182813"/>
            <a:ext cx="207962" cy="153987"/>
          </a:xfrm>
          <a:custGeom>
            <a:avLst/>
            <a:gdLst/>
            <a:ahLst/>
            <a:cxnLst>
              <a:cxn ang="0">
                <a:pos x="131" y="0"/>
              </a:cxn>
              <a:cxn ang="0">
                <a:pos x="0" y="0"/>
              </a:cxn>
              <a:cxn ang="0">
                <a:pos x="0" y="97"/>
              </a:cxn>
              <a:cxn ang="0">
                <a:pos x="7" y="97"/>
              </a:cxn>
              <a:cxn ang="0">
                <a:pos x="7" y="5"/>
              </a:cxn>
              <a:cxn ang="0">
                <a:pos x="131" y="5"/>
              </a:cxn>
              <a:cxn ang="0">
                <a:pos x="131" y="0"/>
              </a:cxn>
            </a:cxnLst>
            <a:rect l="0" t="0" r="r" b="b"/>
            <a:pathLst>
              <a:path w="131" h="97">
                <a:moveTo>
                  <a:pt x="131" y="0"/>
                </a:moveTo>
                <a:lnTo>
                  <a:pt x="0" y="0"/>
                </a:lnTo>
                <a:lnTo>
                  <a:pt x="0" y="97"/>
                </a:lnTo>
                <a:lnTo>
                  <a:pt x="7" y="97"/>
                </a:lnTo>
                <a:lnTo>
                  <a:pt x="7" y="5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19" name="Freeform 851"/>
          <p:cNvSpPr>
            <a:spLocks/>
          </p:cNvSpPr>
          <p:nvPr/>
        </p:nvSpPr>
        <p:spPr bwMode="auto">
          <a:xfrm>
            <a:off x="806450" y="2190750"/>
            <a:ext cx="196850" cy="146050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0" y="0"/>
              </a:cxn>
              <a:cxn ang="0">
                <a:pos x="0" y="92"/>
              </a:cxn>
              <a:cxn ang="0">
                <a:pos x="8" y="92"/>
              </a:cxn>
              <a:cxn ang="0">
                <a:pos x="8" y="6"/>
              </a:cxn>
              <a:cxn ang="0">
                <a:pos x="124" y="6"/>
              </a:cxn>
              <a:cxn ang="0">
                <a:pos x="124" y="0"/>
              </a:cxn>
            </a:cxnLst>
            <a:rect l="0" t="0" r="r" b="b"/>
            <a:pathLst>
              <a:path w="124" h="92">
                <a:moveTo>
                  <a:pt x="124" y="0"/>
                </a:moveTo>
                <a:lnTo>
                  <a:pt x="0" y="0"/>
                </a:lnTo>
                <a:lnTo>
                  <a:pt x="0" y="92"/>
                </a:lnTo>
                <a:lnTo>
                  <a:pt x="8" y="92"/>
                </a:lnTo>
                <a:lnTo>
                  <a:pt x="8" y="6"/>
                </a:lnTo>
                <a:lnTo>
                  <a:pt x="124" y="6"/>
                </a:lnTo>
                <a:lnTo>
                  <a:pt x="124" y="0"/>
                </a:lnTo>
                <a:close/>
              </a:path>
            </a:pathLst>
          </a:custGeom>
          <a:solidFill>
            <a:srgbClr val="CBCBCB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20" name="Freeform 852"/>
          <p:cNvSpPr>
            <a:spLocks/>
          </p:cNvSpPr>
          <p:nvPr/>
        </p:nvSpPr>
        <p:spPr bwMode="auto">
          <a:xfrm>
            <a:off x="819150" y="2200275"/>
            <a:ext cx="184150" cy="136525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0" y="0"/>
              </a:cxn>
              <a:cxn ang="0">
                <a:pos x="0" y="86"/>
              </a:cxn>
              <a:cxn ang="0">
                <a:pos x="9" y="85"/>
              </a:cxn>
              <a:cxn ang="0">
                <a:pos x="9" y="7"/>
              </a:cxn>
              <a:cxn ang="0">
                <a:pos x="115" y="7"/>
              </a:cxn>
              <a:cxn ang="0">
                <a:pos x="116" y="0"/>
              </a:cxn>
            </a:cxnLst>
            <a:rect l="0" t="0" r="r" b="b"/>
            <a:pathLst>
              <a:path w="116" h="86">
                <a:moveTo>
                  <a:pt x="116" y="0"/>
                </a:moveTo>
                <a:lnTo>
                  <a:pt x="0" y="0"/>
                </a:lnTo>
                <a:lnTo>
                  <a:pt x="0" y="86"/>
                </a:lnTo>
                <a:lnTo>
                  <a:pt x="9" y="85"/>
                </a:lnTo>
                <a:lnTo>
                  <a:pt x="9" y="7"/>
                </a:lnTo>
                <a:lnTo>
                  <a:pt x="115" y="7"/>
                </a:lnTo>
                <a:lnTo>
                  <a:pt x="116" y="0"/>
                </a:lnTo>
                <a:close/>
              </a:path>
            </a:pathLst>
          </a:custGeom>
          <a:solidFill>
            <a:srgbClr val="CDCDC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21" name="Freeform 853"/>
          <p:cNvSpPr>
            <a:spLocks/>
          </p:cNvSpPr>
          <p:nvPr/>
        </p:nvSpPr>
        <p:spPr bwMode="auto">
          <a:xfrm>
            <a:off x="833438" y="2211388"/>
            <a:ext cx="168275" cy="12382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0" y="0"/>
              </a:cxn>
              <a:cxn ang="0">
                <a:pos x="0" y="78"/>
              </a:cxn>
              <a:cxn ang="0">
                <a:pos x="7" y="78"/>
              </a:cxn>
              <a:cxn ang="0">
                <a:pos x="7" y="6"/>
              </a:cxn>
              <a:cxn ang="0">
                <a:pos x="106" y="6"/>
              </a:cxn>
              <a:cxn ang="0">
                <a:pos x="106" y="0"/>
              </a:cxn>
            </a:cxnLst>
            <a:rect l="0" t="0" r="r" b="b"/>
            <a:pathLst>
              <a:path w="106" h="78">
                <a:moveTo>
                  <a:pt x="106" y="0"/>
                </a:moveTo>
                <a:lnTo>
                  <a:pt x="0" y="0"/>
                </a:lnTo>
                <a:lnTo>
                  <a:pt x="0" y="78"/>
                </a:lnTo>
                <a:lnTo>
                  <a:pt x="7" y="78"/>
                </a:lnTo>
                <a:lnTo>
                  <a:pt x="7" y="6"/>
                </a:lnTo>
                <a:lnTo>
                  <a:pt x="106" y="6"/>
                </a:lnTo>
                <a:lnTo>
                  <a:pt x="106" y="0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22" name="Freeform 854"/>
          <p:cNvSpPr>
            <a:spLocks/>
          </p:cNvSpPr>
          <p:nvPr/>
        </p:nvSpPr>
        <p:spPr bwMode="auto">
          <a:xfrm>
            <a:off x="844550" y="2220913"/>
            <a:ext cx="158750" cy="115887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0" y="0"/>
              </a:cxn>
              <a:cxn ang="0">
                <a:pos x="0" y="72"/>
              </a:cxn>
              <a:cxn ang="0">
                <a:pos x="9" y="73"/>
              </a:cxn>
              <a:cxn ang="0">
                <a:pos x="9" y="6"/>
              </a:cxn>
              <a:cxn ang="0">
                <a:pos x="100" y="6"/>
              </a:cxn>
              <a:cxn ang="0">
                <a:pos x="99" y="0"/>
              </a:cxn>
            </a:cxnLst>
            <a:rect l="0" t="0" r="r" b="b"/>
            <a:pathLst>
              <a:path w="100" h="73">
                <a:moveTo>
                  <a:pt x="99" y="0"/>
                </a:moveTo>
                <a:lnTo>
                  <a:pt x="0" y="0"/>
                </a:lnTo>
                <a:lnTo>
                  <a:pt x="0" y="72"/>
                </a:lnTo>
                <a:lnTo>
                  <a:pt x="9" y="73"/>
                </a:lnTo>
                <a:lnTo>
                  <a:pt x="9" y="6"/>
                </a:lnTo>
                <a:lnTo>
                  <a:pt x="100" y="6"/>
                </a:lnTo>
                <a:lnTo>
                  <a:pt x="99" y="0"/>
                </a:lnTo>
                <a:close/>
              </a:path>
            </a:pathLst>
          </a:custGeom>
          <a:solidFill>
            <a:srgbClr val="D2D2D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23" name="Freeform 855"/>
          <p:cNvSpPr>
            <a:spLocks/>
          </p:cNvSpPr>
          <p:nvPr/>
        </p:nvSpPr>
        <p:spPr bwMode="auto">
          <a:xfrm>
            <a:off x="858838" y="2230438"/>
            <a:ext cx="144462" cy="10636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0" y="0"/>
              </a:cxn>
              <a:cxn ang="0">
                <a:pos x="0" y="67"/>
              </a:cxn>
              <a:cxn ang="0">
                <a:pos x="10" y="66"/>
              </a:cxn>
              <a:cxn ang="0">
                <a:pos x="10" y="7"/>
              </a:cxn>
              <a:cxn ang="0">
                <a:pos x="90" y="7"/>
              </a:cxn>
              <a:cxn ang="0">
                <a:pos x="91" y="0"/>
              </a:cxn>
            </a:cxnLst>
            <a:rect l="0" t="0" r="r" b="b"/>
            <a:pathLst>
              <a:path w="91" h="67">
                <a:moveTo>
                  <a:pt x="91" y="0"/>
                </a:moveTo>
                <a:lnTo>
                  <a:pt x="0" y="0"/>
                </a:lnTo>
                <a:lnTo>
                  <a:pt x="0" y="67"/>
                </a:lnTo>
                <a:lnTo>
                  <a:pt x="10" y="66"/>
                </a:lnTo>
                <a:lnTo>
                  <a:pt x="10" y="7"/>
                </a:lnTo>
                <a:lnTo>
                  <a:pt x="90" y="7"/>
                </a:lnTo>
                <a:lnTo>
                  <a:pt x="91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24" name="Freeform 856"/>
          <p:cNvSpPr>
            <a:spLocks/>
          </p:cNvSpPr>
          <p:nvPr/>
        </p:nvSpPr>
        <p:spPr bwMode="auto">
          <a:xfrm>
            <a:off x="874713" y="2241550"/>
            <a:ext cx="128587" cy="95250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0"/>
              </a:cxn>
              <a:cxn ang="0">
                <a:pos x="0" y="59"/>
              </a:cxn>
              <a:cxn ang="0">
                <a:pos x="10" y="60"/>
              </a:cxn>
              <a:cxn ang="0">
                <a:pos x="10" y="7"/>
              </a:cxn>
              <a:cxn ang="0">
                <a:pos x="81" y="7"/>
              </a:cxn>
              <a:cxn ang="0">
                <a:pos x="80" y="0"/>
              </a:cxn>
            </a:cxnLst>
            <a:rect l="0" t="0" r="r" b="b"/>
            <a:pathLst>
              <a:path w="81" h="60">
                <a:moveTo>
                  <a:pt x="80" y="0"/>
                </a:moveTo>
                <a:lnTo>
                  <a:pt x="0" y="0"/>
                </a:lnTo>
                <a:lnTo>
                  <a:pt x="0" y="59"/>
                </a:lnTo>
                <a:lnTo>
                  <a:pt x="10" y="60"/>
                </a:lnTo>
                <a:lnTo>
                  <a:pt x="10" y="7"/>
                </a:lnTo>
                <a:lnTo>
                  <a:pt x="81" y="7"/>
                </a:lnTo>
                <a:lnTo>
                  <a:pt x="80" y="0"/>
                </a:lnTo>
                <a:close/>
              </a:path>
            </a:pathLst>
          </a:custGeom>
          <a:solidFill>
            <a:srgbClr val="D7D7D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25" name="Freeform 857"/>
          <p:cNvSpPr>
            <a:spLocks/>
          </p:cNvSpPr>
          <p:nvPr/>
        </p:nvSpPr>
        <p:spPr bwMode="auto">
          <a:xfrm>
            <a:off x="890588" y="2252663"/>
            <a:ext cx="112712" cy="84137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0" y="0"/>
              </a:cxn>
              <a:cxn ang="0">
                <a:pos x="0" y="53"/>
              </a:cxn>
              <a:cxn ang="0">
                <a:pos x="10" y="52"/>
              </a:cxn>
              <a:cxn ang="0">
                <a:pos x="10" y="8"/>
              </a:cxn>
              <a:cxn ang="0">
                <a:pos x="70" y="8"/>
              </a:cxn>
              <a:cxn ang="0">
                <a:pos x="71" y="0"/>
              </a:cxn>
            </a:cxnLst>
            <a:rect l="0" t="0" r="r" b="b"/>
            <a:pathLst>
              <a:path w="71" h="53">
                <a:moveTo>
                  <a:pt x="71" y="0"/>
                </a:moveTo>
                <a:lnTo>
                  <a:pt x="0" y="0"/>
                </a:lnTo>
                <a:lnTo>
                  <a:pt x="0" y="53"/>
                </a:lnTo>
                <a:lnTo>
                  <a:pt x="10" y="52"/>
                </a:lnTo>
                <a:lnTo>
                  <a:pt x="10" y="8"/>
                </a:lnTo>
                <a:lnTo>
                  <a:pt x="70" y="8"/>
                </a:lnTo>
                <a:lnTo>
                  <a:pt x="71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26" name="Freeform 858"/>
          <p:cNvSpPr>
            <a:spLocks/>
          </p:cNvSpPr>
          <p:nvPr/>
        </p:nvSpPr>
        <p:spPr bwMode="auto">
          <a:xfrm>
            <a:off x="906463" y="2265363"/>
            <a:ext cx="95250" cy="6985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0" y="0"/>
              </a:cxn>
              <a:cxn ang="0">
                <a:pos x="0" y="44"/>
              </a:cxn>
              <a:cxn ang="0">
                <a:pos x="11" y="44"/>
              </a:cxn>
              <a:cxn ang="0">
                <a:pos x="11" y="7"/>
              </a:cxn>
              <a:cxn ang="0">
                <a:pos x="60" y="7"/>
              </a:cxn>
              <a:cxn ang="0">
                <a:pos x="60" y="0"/>
              </a:cxn>
            </a:cxnLst>
            <a:rect l="0" t="0" r="r" b="b"/>
            <a:pathLst>
              <a:path w="60" h="44">
                <a:moveTo>
                  <a:pt x="60" y="0"/>
                </a:moveTo>
                <a:lnTo>
                  <a:pt x="0" y="0"/>
                </a:lnTo>
                <a:lnTo>
                  <a:pt x="0" y="44"/>
                </a:lnTo>
                <a:lnTo>
                  <a:pt x="11" y="44"/>
                </a:lnTo>
                <a:lnTo>
                  <a:pt x="11" y="7"/>
                </a:lnTo>
                <a:lnTo>
                  <a:pt x="60" y="7"/>
                </a:lnTo>
                <a:lnTo>
                  <a:pt x="60" y="0"/>
                </a:lnTo>
                <a:close/>
              </a:path>
            </a:pathLst>
          </a:custGeom>
          <a:solidFill>
            <a:srgbClr val="DCDCD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27" name="Freeform 859"/>
          <p:cNvSpPr>
            <a:spLocks/>
          </p:cNvSpPr>
          <p:nvPr/>
        </p:nvSpPr>
        <p:spPr bwMode="auto">
          <a:xfrm>
            <a:off x="923925" y="2276475"/>
            <a:ext cx="77788" cy="587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0" y="0"/>
              </a:cxn>
              <a:cxn ang="0">
                <a:pos x="0" y="37"/>
              </a:cxn>
              <a:cxn ang="0">
                <a:pos x="11" y="37"/>
              </a:cxn>
              <a:cxn ang="0">
                <a:pos x="11" y="9"/>
              </a:cxn>
              <a:cxn ang="0">
                <a:pos x="49" y="9"/>
              </a:cxn>
              <a:cxn ang="0">
                <a:pos x="49" y="0"/>
              </a:cxn>
            </a:cxnLst>
            <a:rect l="0" t="0" r="r" b="b"/>
            <a:pathLst>
              <a:path w="49" h="37">
                <a:moveTo>
                  <a:pt x="49" y="0"/>
                </a:moveTo>
                <a:lnTo>
                  <a:pt x="0" y="0"/>
                </a:lnTo>
                <a:lnTo>
                  <a:pt x="0" y="37"/>
                </a:lnTo>
                <a:lnTo>
                  <a:pt x="11" y="37"/>
                </a:lnTo>
                <a:lnTo>
                  <a:pt x="11" y="9"/>
                </a:lnTo>
                <a:lnTo>
                  <a:pt x="49" y="9"/>
                </a:lnTo>
                <a:lnTo>
                  <a:pt x="49" y="0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28" name="Freeform 860"/>
          <p:cNvSpPr>
            <a:spLocks/>
          </p:cNvSpPr>
          <p:nvPr/>
        </p:nvSpPr>
        <p:spPr bwMode="auto">
          <a:xfrm>
            <a:off x="941388" y="2290763"/>
            <a:ext cx="61912" cy="4603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0" y="0"/>
              </a:cxn>
              <a:cxn ang="0">
                <a:pos x="0" y="28"/>
              </a:cxn>
              <a:cxn ang="0">
                <a:pos x="13" y="29"/>
              </a:cxn>
              <a:cxn ang="0">
                <a:pos x="13" y="9"/>
              </a:cxn>
              <a:cxn ang="0">
                <a:pos x="39" y="9"/>
              </a:cxn>
              <a:cxn ang="0">
                <a:pos x="38" y="0"/>
              </a:cxn>
            </a:cxnLst>
            <a:rect l="0" t="0" r="r" b="b"/>
            <a:pathLst>
              <a:path w="39" h="29">
                <a:moveTo>
                  <a:pt x="38" y="0"/>
                </a:moveTo>
                <a:lnTo>
                  <a:pt x="0" y="0"/>
                </a:lnTo>
                <a:lnTo>
                  <a:pt x="0" y="28"/>
                </a:lnTo>
                <a:lnTo>
                  <a:pt x="13" y="29"/>
                </a:lnTo>
                <a:lnTo>
                  <a:pt x="13" y="9"/>
                </a:lnTo>
                <a:lnTo>
                  <a:pt x="39" y="9"/>
                </a:lnTo>
                <a:lnTo>
                  <a:pt x="38" y="0"/>
                </a:lnTo>
                <a:close/>
              </a:path>
            </a:pathLst>
          </a:custGeom>
          <a:solidFill>
            <a:srgbClr val="E1E1E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29" name="Freeform 861"/>
          <p:cNvSpPr>
            <a:spLocks/>
          </p:cNvSpPr>
          <p:nvPr/>
        </p:nvSpPr>
        <p:spPr bwMode="auto">
          <a:xfrm>
            <a:off x="962025" y="2305050"/>
            <a:ext cx="41275" cy="317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0"/>
              </a:cxn>
              <a:cxn ang="0">
                <a:pos x="0" y="20"/>
              </a:cxn>
              <a:cxn ang="0">
                <a:pos x="12" y="19"/>
              </a:cxn>
              <a:cxn ang="0">
                <a:pos x="12" y="10"/>
              </a:cxn>
              <a:cxn ang="0">
                <a:pos x="25" y="10"/>
              </a:cxn>
              <a:cxn ang="0">
                <a:pos x="26" y="0"/>
              </a:cxn>
            </a:cxnLst>
            <a:rect l="0" t="0" r="r" b="b"/>
            <a:pathLst>
              <a:path w="26" h="20">
                <a:moveTo>
                  <a:pt x="26" y="0"/>
                </a:moveTo>
                <a:lnTo>
                  <a:pt x="0" y="0"/>
                </a:lnTo>
                <a:lnTo>
                  <a:pt x="0" y="20"/>
                </a:lnTo>
                <a:lnTo>
                  <a:pt x="12" y="19"/>
                </a:lnTo>
                <a:lnTo>
                  <a:pt x="12" y="10"/>
                </a:lnTo>
                <a:lnTo>
                  <a:pt x="25" y="10"/>
                </a:lnTo>
                <a:lnTo>
                  <a:pt x="26" y="0"/>
                </a:lnTo>
                <a:close/>
              </a:path>
            </a:pathLst>
          </a:custGeom>
          <a:solidFill>
            <a:srgbClr val="E3E3E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30" name="Freeform 862"/>
          <p:cNvSpPr>
            <a:spLocks/>
          </p:cNvSpPr>
          <p:nvPr/>
        </p:nvSpPr>
        <p:spPr bwMode="auto">
          <a:xfrm>
            <a:off x="981075" y="2320925"/>
            <a:ext cx="22225" cy="158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0"/>
              </a:cxn>
              <a:cxn ang="0">
                <a:pos x="0" y="9"/>
              </a:cxn>
              <a:cxn ang="0">
                <a:pos x="14" y="10"/>
              </a:cxn>
              <a:cxn ang="0">
                <a:pos x="14" y="10"/>
              </a:cxn>
              <a:cxn ang="0">
                <a:pos x="14" y="10"/>
              </a:cxn>
              <a:cxn ang="0">
                <a:pos x="13" y="0"/>
              </a:cxn>
            </a:cxnLst>
            <a:rect l="0" t="0" r="r" b="b"/>
            <a:pathLst>
              <a:path w="14" h="10">
                <a:moveTo>
                  <a:pt x="13" y="0"/>
                </a:moveTo>
                <a:lnTo>
                  <a:pt x="0" y="0"/>
                </a:lnTo>
                <a:lnTo>
                  <a:pt x="0" y="9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3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31" name="Line 863"/>
          <p:cNvSpPr>
            <a:spLocks noChangeShapeType="1"/>
          </p:cNvSpPr>
          <p:nvPr/>
        </p:nvSpPr>
        <p:spPr bwMode="auto">
          <a:xfrm>
            <a:off x="717550" y="237331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32" name="Line 864"/>
          <p:cNvSpPr>
            <a:spLocks noChangeShapeType="1"/>
          </p:cNvSpPr>
          <p:nvPr/>
        </p:nvSpPr>
        <p:spPr bwMode="auto">
          <a:xfrm>
            <a:off x="661988" y="237331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33" name="Line 865"/>
          <p:cNvSpPr>
            <a:spLocks noChangeShapeType="1"/>
          </p:cNvSpPr>
          <p:nvPr/>
        </p:nvSpPr>
        <p:spPr bwMode="auto">
          <a:xfrm>
            <a:off x="595313" y="2373313"/>
            <a:ext cx="45243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34" name="Rectangle 866"/>
          <p:cNvSpPr>
            <a:spLocks noChangeArrowheads="1"/>
          </p:cNvSpPr>
          <p:nvPr/>
        </p:nvSpPr>
        <p:spPr bwMode="auto">
          <a:xfrm>
            <a:off x="939800" y="2476500"/>
            <a:ext cx="55563" cy="4763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35" name="Rectangle 867"/>
          <p:cNvSpPr>
            <a:spLocks noChangeArrowheads="1"/>
          </p:cNvSpPr>
          <p:nvPr/>
        </p:nvSpPr>
        <p:spPr bwMode="auto">
          <a:xfrm>
            <a:off x="939800" y="2474913"/>
            <a:ext cx="55563" cy="15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36" name="Rectangle 868"/>
          <p:cNvSpPr>
            <a:spLocks noChangeArrowheads="1"/>
          </p:cNvSpPr>
          <p:nvPr/>
        </p:nvSpPr>
        <p:spPr bwMode="auto">
          <a:xfrm>
            <a:off x="939800" y="2471738"/>
            <a:ext cx="55563" cy="3175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37" name="Rectangle 869"/>
          <p:cNvSpPr>
            <a:spLocks noChangeArrowheads="1"/>
          </p:cNvSpPr>
          <p:nvPr/>
        </p:nvSpPr>
        <p:spPr bwMode="auto">
          <a:xfrm>
            <a:off x="939800" y="2470150"/>
            <a:ext cx="55563" cy="1588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38" name="Rectangle 870"/>
          <p:cNvSpPr>
            <a:spLocks noChangeArrowheads="1"/>
          </p:cNvSpPr>
          <p:nvPr/>
        </p:nvSpPr>
        <p:spPr bwMode="auto">
          <a:xfrm>
            <a:off x="939800" y="2468563"/>
            <a:ext cx="55563" cy="1587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39" name="Rectangle 871"/>
          <p:cNvSpPr>
            <a:spLocks noChangeArrowheads="1"/>
          </p:cNvSpPr>
          <p:nvPr/>
        </p:nvSpPr>
        <p:spPr bwMode="auto">
          <a:xfrm>
            <a:off x="939800" y="2466975"/>
            <a:ext cx="55563" cy="1588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40" name="Rectangle 872"/>
          <p:cNvSpPr>
            <a:spLocks noChangeArrowheads="1"/>
          </p:cNvSpPr>
          <p:nvPr/>
        </p:nvSpPr>
        <p:spPr bwMode="auto">
          <a:xfrm>
            <a:off x="939800" y="2463800"/>
            <a:ext cx="55563" cy="3175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41" name="Freeform 873"/>
          <p:cNvSpPr>
            <a:spLocks/>
          </p:cNvSpPr>
          <p:nvPr/>
        </p:nvSpPr>
        <p:spPr bwMode="auto">
          <a:xfrm>
            <a:off x="936625" y="2462213"/>
            <a:ext cx="58738" cy="1587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37" y="1"/>
              </a:cxn>
              <a:cxn ang="0">
                <a:pos x="36" y="0"/>
              </a:cxn>
              <a:cxn ang="0">
                <a:pos x="0" y="0"/>
              </a:cxn>
              <a:cxn ang="0">
                <a:pos x="2" y="1"/>
              </a:cxn>
            </a:cxnLst>
            <a:rect l="0" t="0" r="r" b="b"/>
            <a:pathLst>
              <a:path w="37" h="1">
                <a:moveTo>
                  <a:pt x="2" y="1"/>
                </a:moveTo>
                <a:lnTo>
                  <a:pt x="37" y="1"/>
                </a:lnTo>
                <a:lnTo>
                  <a:pt x="36" y="0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rgbClr val="AEAEA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42" name="Rectangle 874"/>
          <p:cNvSpPr>
            <a:spLocks noChangeArrowheads="1"/>
          </p:cNvSpPr>
          <p:nvPr/>
        </p:nvSpPr>
        <p:spPr bwMode="auto">
          <a:xfrm>
            <a:off x="936625" y="2460625"/>
            <a:ext cx="57150" cy="15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43" name="Freeform 875"/>
          <p:cNvSpPr>
            <a:spLocks/>
          </p:cNvSpPr>
          <p:nvPr/>
        </p:nvSpPr>
        <p:spPr bwMode="auto">
          <a:xfrm>
            <a:off x="936625" y="2459038"/>
            <a:ext cx="58738" cy="158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36" y="1"/>
              </a:cxn>
              <a:cxn ang="0">
                <a:pos x="37" y="0"/>
              </a:cxn>
              <a:cxn ang="0">
                <a:pos x="2" y="0"/>
              </a:cxn>
              <a:cxn ang="0">
                <a:pos x="0" y="1"/>
              </a:cxn>
            </a:cxnLst>
            <a:rect l="0" t="0" r="r" b="b"/>
            <a:pathLst>
              <a:path w="37" h="1">
                <a:moveTo>
                  <a:pt x="0" y="1"/>
                </a:moveTo>
                <a:lnTo>
                  <a:pt x="36" y="1"/>
                </a:lnTo>
                <a:lnTo>
                  <a:pt x="37" y="0"/>
                </a:lnTo>
                <a:lnTo>
                  <a:pt x="2" y="0"/>
                </a:lnTo>
                <a:lnTo>
                  <a:pt x="0" y="1"/>
                </a:lnTo>
                <a:close/>
              </a:path>
            </a:pathLst>
          </a:custGeom>
          <a:solidFill>
            <a:srgbClr val="9E9E9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44" name="Rectangle 876"/>
          <p:cNvSpPr>
            <a:spLocks noChangeArrowheads="1"/>
          </p:cNvSpPr>
          <p:nvPr/>
        </p:nvSpPr>
        <p:spPr bwMode="auto">
          <a:xfrm>
            <a:off x="939800" y="2459038"/>
            <a:ext cx="55563" cy="158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45" name="Rectangle 877"/>
          <p:cNvSpPr>
            <a:spLocks noChangeArrowheads="1"/>
          </p:cNvSpPr>
          <p:nvPr/>
        </p:nvSpPr>
        <p:spPr bwMode="auto">
          <a:xfrm>
            <a:off x="887413" y="2463800"/>
            <a:ext cx="130175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46" name="Freeform 878"/>
          <p:cNvSpPr>
            <a:spLocks noEditPoints="1"/>
          </p:cNvSpPr>
          <p:nvPr/>
        </p:nvSpPr>
        <p:spPr bwMode="auto">
          <a:xfrm>
            <a:off x="536575" y="2444750"/>
            <a:ext cx="73025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46" y="0"/>
              </a:cxn>
              <a:cxn ang="0">
                <a:pos x="46" y="24"/>
              </a:cxn>
              <a:cxn ang="0">
                <a:pos x="43" y="24"/>
              </a:cxn>
              <a:cxn ang="0">
                <a:pos x="43" y="0"/>
              </a:cxn>
              <a:cxn ang="0">
                <a:pos x="46" y="0"/>
              </a:cxn>
            </a:cxnLst>
            <a:rect l="0" t="0" r="r" b="b"/>
            <a:pathLst>
              <a:path w="46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46" y="0"/>
                </a:moveTo>
                <a:lnTo>
                  <a:pt x="46" y="24"/>
                </a:lnTo>
                <a:lnTo>
                  <a:pt x="43" y="24"/>
                </a:lnTo>
                <a:lnTo>
                  <a:pt x="43" y="0"/>
                </a:lnTo>
                <a:lnTo>
                  <a:pt x="46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47" name="Freeform 879"/>
          <p:cNvSpPr>
            <a:spLocks noEditPoints="1"/>
          </p:cNvSpPr>
          <p:nvPr/>
        </p:nvSpPr>
        <p:spPr bwMode="auto">
          <a:xfrm>
            <a:off x="539750" y="2444750"/>
            <a:ext cx="6508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41" y="0"/>
              </a:cxn>
              <a:cxn ang="0">
                <a:pos x="41" y="24"/>
              </a:cxn>
              <a:cxn ang="0">
                <a:pos x="40" y="24"/>
              </a:cxn>
              <a:cxn ang="0">
                <a:pos x="40" y="0"/>
              </a:cxn>
              <a:cxn ang="0">
                <a:pos x="41" y="0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41" y="0"/>
                </a:moveTo>
                <a:lnTo>
                  <a:pt x="41" y="24"/>
                </a:lnTo>
                <a:lnTo>
                  <a:pt x="40" y="24"/>
                </a:lnTo>
                <a:lnTo>
                  <a:pt x="40" y="0"/>
                </a:lnTo>
                <a:lnTo>
                  <a:pt x="41" y="0"/>
                </a:lnTo>
                <a:close/>
              </a:path>
            </a:pathLst>
          </a:custGeom>
          <a:solidFill>
            <a:srgbClr val="C7A9A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48" name="Freeform 880"/>
          <p:cNvSpPr>
            <a:spLocks noEditPoints="1"/>
          </p:cNvSpPr>
          <p:nvPr/>
        </p:nvSpPr>
        <p:spPr bwMode="auto">
          <a:xfrm>
            <a:off x="541338" y="2444750"/>
            <a:ext cx="6191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9" y="0"/>
              </a:cxn>
              <a:cxn ang="0">
                <a:pos x="39" y="24"/>
              </a:cxn>
              <a:cxn ang="0">
                <a:pos x="38" y="24"/>
              </a:cxn>
              <a:cxn ang="0">
                <a:pos x="38" y="0"/>
              </a:cxn>
              <a:cxn ang="0">
                <a:pos x="39" y="0"/>
              </a:cxn>
            </a:cxnLst>
            <a:rect l="0" t="0" r="r" b="b"/>
            <a:pathLst>
              <a:path w="3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9" y="0"/>
                </a:moveTo>
                <a:lnTo>
                  <a:pt x="39" y="24"/>
                </a:lnTo>
                <a:lnTo>
                  <a:pt x="38" y="24"/>
                </a:lnTo>
                <a:lnTo>
                  <a:pt x="38" y="0"/>
                </a:lnTo>
                <a:lnTo>
                  <a:pt x="39" y="0"/>
                </a:lnTo>
                <a:close/>
              </a:path>
            </a:pathLst>
          </a:custGeom>
          <a:solidFill>
            <a:srgbClr val="CD969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49" name="Freeform 881"/>
          <p:cNvSpPr>
            <a:spLocks noEditPoints="1"/>
          </p:cNvSpPr>
          <p:nvPr/>
        </p:nvSpPr>
        <p:spPr bwMode="auto">
          <a:xfrm>
            <a:off x="542925" y="2444750"/>
            <a:ext cx="5873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7" y="0"/>
              </a:cxn>
              <a:cxn ang="0">
                <a:pos x="37" y="24"/>
              </a:cxn>
              <a:cxn ang="0">
                <a:pos x="36" y="24"/>
              </a:cxn>
              <a:cxn ang="0">
                <a:pos x="36" y="0"/>
              </a:cxn>
              <a:cxn ang="0">
                <a:pos x="37" y="0"/>
              </a:cxn>
            </a:cxnLst>
            <a:rect l="0" t="0" r="r" b="b"/>
            <a:pathLst>
              <a:path w="37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7" y="0"/>
                </a:moveTo>
                <a:lnTo>
                  <a:pt x="37" y="24"/>
                </a:lnTo>
                <a:lnTo>
                  <a:pt x="36" y="24"/>
                </a:lnTo>
                <a:lnTo>
                  <a:pt x="36" y="0"/>
                </a:lnTo>
                <a:lnTo>
                  <a:pt x="37" y="0"/>
                </a:lnTo>
                <a:close/>
              </a:path>
            </a:pathLst>
          </a:custGeom>
          <a:solidFill>
            <a:srgbClr val="D3848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50" name="Freeform 882"/>
          <p:cNvSpPr>
            <a:spLocks noEditPoints="1"/>
          </p:cNvSpPr>
          <p:nvPr/>
        </p:nvSpPr>
        <p:spPr bwMode="auto">
          <a:xfrm>
            <a:off x="544513" y="2444750"/>
            <a:ext cx="5556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35" y="0"/>
              </a:cxn>
              <a:cxn ang="0">
                <a:pos x="35" y="24"/>
              </a:cxn>
              <a:cxn ang="0">
                <a:pos x="33" y="24"/>
              </a:cxn>
              <a:cxn ang="0">
                <a:pos x="33" y="0"/>
              </a:cxn>
              <a:cxn ang="0">
                <a:pos x="35" y="0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35" y="0"/>
                </a:moveTo>
                <a:lnTo>
                  <a:pt x="35" y="24"/>
                </a:lnTo>
                <a:lnTo>
                  <a:pt x="33" y="24"/>
                </a:lnTo>
                <a:lnTo>
                  <a:pt x="33" y="0"/>
                </a:lnTo>
                <a:lnTo>
                  <a:pt x="35" y="0"/>
                </a:lnTo>
                <a:close/>
              </a:path>
            </a:pathLst>
          </a:custGeom>
          <a:solidFill>
            <a:srgbClr val="D8757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51" name="Freeform 883"/>
          <p:cNvSpPr>
            <a:spLocks noEditPoints="1"/>
          </p:cNvSpPr>
          <p:nvPr/>
        </p:nvSpPr>
        <p:spPr bwMode="auto">
          <a:xfrm>
            <a:off x="547688" y="2444750"/>
            <a:ext cx="4921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1" y="0"/>
              </a:cxn>
              <a:cxn ang="0">
                <a:pos x="31" y="24"/>
              </a:cxn>
              <a:cxn ang="0">
                <a:pos x="30" y="24"/>
              </a:cxn>
              <a:cxn ang="0">
                <a:pos x="30" y="0"/>
              </a:cxn>
              <a:cxn ang="0">
                <a:pos x="31" y="0"/>
              </a:cxn>
            </a:cxnLst>
            <a:rect l="0" t="0" r="r" b="b"/>
            <a:pathLst>
              <a:path w="3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1" y="0"/>
                </a:moveTo>
                <a:lnTo>
                  <a:pt x="31" y="24"/>
                </a:lnTo>
                <a:lnTo>
                  <a:pt x="30" y="24"/>
                </a:lnTo>
                <a:lnTo>
                  <a:pt x="30" y="0"/>
                </a:lnTo>
                <a:lnTo>
                  <a:pt x="31" y="0"/>
                </a:lnTo>
                <a:close/>
              </a:path>
            </a:pathLst>
          </a:custGeom>
          <a:solidFill>
            <a:srgbClr val="DD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52" name="Freeform 884"/>
          <p:cNvSpPr>
            <a:spLocks noEditPoints="1"/>
          </p:cNvSpPr>
          <p:nvPr/>
        </p:nvSpPr>
        <p:spPr bwMode="auto">
          <a:xfrm>
            <a:off x="549275" y="2444750"/>
            <a:ext cx="4603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9" y="0"/>
              </a:cxn>
              <a:cxn ang="0">
                <a:pos x="29" y="24"/>
              </a:cxn>
              <a:cxn ang="0">
                <a:pos x="28" y="24"/>
              </a:cxn>
              <a:cxn ang="0">
                <a:pos x="28" y="0"/>
              </a:cxn>
              <a:cxn ang="0">
                <a:pos x="29" y="0"/>
              </a:cxn>
            </a:cxnLst>
            <a:rect l="0" t="0" r="r" b="b"/>
            <a:pathLst>
              <a:path w="2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9" y="0"/>
                </a:moveTo>
                <a:lnTo>
                  <a:pt x="29" y="24"/>
                </a:lnTo>
                <a:lnTo>
                  <a:pt x="28" y="24"/>
                </a:lnTo>
                <a:lnTo>
                  <a:pt x="28" y="0"/>
                </a:lnTo>
                <a:lnTo>
                  <a:pt x="29" y="0"/>
                </a:lnTo>
                <a:close/>
              </a:path>
            </a:pathLst>
          </a:custGeom>
          <a:solidFill>
            <a:srgbClr val="E159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53" name="Freeform 885"/>
          <p:cNvSpPr>
            <a:spLocks noEditPoints="1"/>
          </p:cNvSpPr>
          <p:nvPr/>
        </p:nvSpPr>
        <p:spPr bwMode="auto">
          <a:xfrm>
            <a:off x="550863" y="2444750"/>
            <a:ext cx="4286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27" y="0"/>
              </a:cxn>
              <a:cxn ang="0">
                <a:pos x="27" y="24"/>
              </a:cxn>
              <a:cxn ang="0">
                <a:pos x="26" y="24"/>
              </a:cxn>
              <a:cxn ang="0">
                <a:pos x="26" y="0"/>
              </a:cxn>
              <a:cxn ang="0">
                <a:pos x="27" y="0"/>
              </a:cxn>
            </a:cxnLst>
            <a:rect l="0" t="0" r="r" b="b"/>
            <a:pathLst>
              <a:path w="27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27" y="0"/>
                </a:moveTo>
                <a:lnTo>
                  <a:pt x="27" y="24"/>
                </a:lnTo>
                <a:lnTo>
                  <a:pt x="26" y="24"/>
                </a:lnTo>
                <a:lnTo>
                  <a:pt x="26" y="0"/>
                </a:lnTo>
                <a:lnTo>
                  <a:pt x="27" y="0"/>
                </a:lnTo>
                <a:close/>
              </a:path>
            </a:pathLst>
          </a:custGeom>
          <a:solidFill>
            <a:srgbClr val="E54D4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54" name="Freeform 886"/>
          <p:cNvSpPr>
            <a:spLocks noEditPoints="1"/>
          </p:cNvSpPr>
          <p:nvPr/>
        </p:nvSpPr>
        <p:spPr bwMode="auto">
          <a:xfrm>
            <a:off x="554038" y="2444750"/>
            <a:ext cx="38100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4" y="0"/>
              </a:cxn>
              <a:cxn ang="0">
                <a:pos x="24" y="24"/>
              </a:cxn>
              <a:cxn ang="0">
                <a:pos x="22" y="24"/>
              </a:cxn>
              <a:cxn ang="0">
                <a:pos x="22" y="0"/>
              </a:cxn>
              <a:cxn ang="0">
                <a:pos x="24" y="0"/>
              </a:cxn>
            </a:cxnLst>
            <a:rect l="0" t="0" r="r" b="b"/>
            <a:pathLst>
              <a:path w="24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4" y="0"/>
                </a:moveTo>
                <a:lnTo>
                  <a:pt x="24" y="24"/>
                </a:lnTo>
                <a:lnTo>
                  <a:pt x="22" y="24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E9434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55" name="Freeform 887"/>
          <p:cNvSpPr>
            <a:spLocks noEditPoints="1"/>
          </p:cNvSpPr>
          <p:nvPr/>
        </p:nvSpPr>
        <p:spPr bwMode="auto">
          <a:xfrm>
            <a:off x="555625" y="2444750"/>
            <a:ext cx="3333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21" y="0"/>
              </a:cxn>
              <a:cxn ang="0">
                <a:pos x="21" y="24"/>
              </a:cxn>
              <a:cxn ang="0">
                <a:pos x="20" y="24"/>
              </a:cxn>
              <a:cxn ang="0">
                <a:pos x="20" y="0"/>
              </a:cxn>
              <a:cxn ang="0">
                <a:pos x="21" y="0"/>
              </a:cxn>
            </a:cxnLst>
            <a:rect l="0" t="0" r="r" b="b"/>
            <a:pathLst>
              <a:path w="2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21" y="0"/>
                </a:moveTo>
                <a:lnTo>
                  <a:pt x="21" y="24"/>
                </a:lnTo>
                <a:lnTo>
                  <a:pt x="20" y="24"/>
                </a:lnTo>
                <a:lnTo>
                  <a:pt x="20" y="0"/>
                </a:lnTo>
                <a:lnTo>
                  <a:pt x="21" y="0"/>
                </a:lnTo>
                <a:close/>
              </a:path>
            </a:pathLst>
          </a:custGeom>
          <a:solidFill>
            <a:srgbClr val="EC383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56" name="Freeform 888"/>
          <p:cNvSpPr>
            <a:spLocks noEditPoints="1"/>
          </p:cNvSpPr>
          <p:nvPr/>
        </p:nvSpPr>
        <p:spPr bwMode="auto">
          <a:xfrm>
            <a:off x="557213" y="2444750"/>
            <a:ext cx="3016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19" y="0"/>
              </a:cxn>
              <a:cxn ang="0">
                <a:pos x="19" y="24"/>
              </a:cxn>
              <a:cxn ang="0">
                <a:pos x="18" y="24"/>
              </a:cxn>
              <a:cxn ang="0">
                <a:pos x="18" y="0"/>
              </a:cxn>
              <a:cxn ang="0">
                <a:pos x="19" y="0"/>
              </a:cxn>
            </a:cxnLst>
            <a:rect l="0" t="0" r="r" b="b"/>
            <a:pathLst>
              <a:path w="19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19" y="0"/>
                </a:moveTo>
                <a:lnTo>
                  <a:pt x="19" y="24"/>
                </a:lnTo>
                <a:lnTo>
                  <a:pt x="18" y="24"/>
                </a:lnTo>
                <a:lnTo>
                  <a:pt x="18" y="0"/>
                </a:lnTo>
                <a:lnTo>
                  <a:pt x="19" y="0"/>
                </a:lnTo>
                <a:close/>
              </a:path>
            </a:pathLst>
          </a:custGeom>
          <a:solidFill>
            <a:srgbClr val="EF2F2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57" name="Freeform 889"/>
          <p:cNvSpPr>
            <a:spLocks noEditPoints="1"/>
          </p:cNvSpPr>
          <p:nvPr/>
        </p:nvSpPr>
        <p:spPr bwMode="auto">
          <a:xfrm>
            <a:off x="558800" y="2444750"/>
            <a:ext cx="2698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2" y="0"/>
              </a:cxn>
              <a:cxn ang="0">
                <a:pos x="2" y="24"/>
              </a:cxn>
              <a:cxn ang="0">
                <a:pos x="0" y="24"/>
              </a:cxn>
              <a:cxn ang="0">
                <a:pos x="17" y="0"/>
              </a:cxn>
              <a:cxn ang="0">
                <a:pos x="17" y="24"/>
              </a:cxn>
              <a:cxn ang="0">
                <a:pos x="16" y="24"/>
              </a:cxn>
              <a:cxn ang="0">
                <a:pos x="16" y="0"/>
              </a:cxn>
              <a:cxn ang="0">
                <a:pos x="17" y="0"/>
              </a:cxn>
            </a:cxnLst>
            <a:rect l="0" t="0" r="r" b="b"/>
            <a:pathLst>
              <a:path w="17" h="24">
                <a:moveTo>
                  <a:pt x="0" y="2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0" y="24"/>
                </a:lnTo>
                <a:close/>
                <a:moveTo>
                  <a:pt x="17" y="0"/>
                </a:moveTo>
                <a:lnTo>
                  <a:pt x="17" y="24"/>
                </a:lnTo>
                <a:lnTo>
                  <a:pt x="16" y="24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F226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58" name="Freeform 890"/>
          <p:cNvSpPr>
            <a:spLocks noEditPoints="1"/>
          </p:cNvSpPr>
          <p:nvPr/>
        </p:nvSpPr>
        <p:spPr bwMode="auto">
          <a:xfrm>
            <a:off x="561975" y="2441575"/>
            <a:ext cx="22225" cy="41275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2"/>
              </a:cxn>
              <a:cxn ang="0">
                <a:pos x="1" y="0"/>
              </a:cxn>
              <a:cxn ang="0">
                <a:pos x="1" y="25"/>
              </a:cxn>
              <a:cxn ang="0">
                <a:pos x="0" y="26"/>
              </a:cxn>
              <a:cxn ang="0">
                <a:pos x="14" y="2"/>
              </a:cxn>
              <a:cxn ang="0">
                <a:pos x="14" y="26"/>
              </a:cxn>
              <a:cxn ang="0">
                <a:pos x="12" y="25"/>
              </a:cxn>
              <a:cxn ang="0">
                <a:pos x="12" y="0"/>
              </a:cxn>
              <a:cxn ang="0">
                <a:pos x="14" y="2"/>
              </a:cxn>
            </a:cxnLst>
            <a:rect l="0" t="0" r="r" b="b"/>
            <a:pathLst>
              <a:path w="14" h="26">
                <a:moveTo>
                  <a:pt x="0" y="26"/>
                </a:moveTo>
                <a:lnTo>
                  <a:pt x="0" y="2"/>
                </a:lnTo>
                <a:lnTo>
                  <a:pt x="1" y="0"/>
                </a:lnTo>
                <a:lnTo>
                  <a:pt x="1" y="25"/>
                </a:lnTo>
                <a:lnTo>
                  <a:pt x="0" y="26"/>
                </a:lnTo>
                <a:close/>
                <a:moveTo>
                  <a:pt x="14" y="2"/>
                </a:moveTo>
                <a:lnTo>
                  <a:pt x="14" y="26"/>
                </a:lnTo>
                <a:lnTo>
                  <a:pt x="12" y="25"/>
                </a:lnTo>
                <a:lnTo>
                  <a:pt x="12" y="0"/>
                </a:lnTo>
                <a:lnTo>
                  <a:pt x="14" y="2"/>
                </a:lnTo>
                <a:close/>
              </a:path>
            </a:pathLst>
          </a:custGeom>
          <a:solidFill>
            <a:srgbClr val="F41E1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59" name="Freeform 891"/>
          <p:cNvSpPr>
            <a:spLocks noEditPoints="1"/>
          </p:cNvSpPr>
          <p:nvPr/>
        </p:nvSpPr>
        <p:spPr bwMode="auto">
          <a:xfrm>
            <a:off x="563563" y="2441575"/>
            <a:ext cx="17462" cy="4127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0"/>
              </a:cxn>
              <a:cxn ang="0">
                <a:pos x="1" y="2"/>
              </a:cxn>
              <a:cxn ang="0">
                <a:pos x="1" y="26"/>
              </a:cxn>
              <a:cxn ang="0">
                <a:pos x="0" y="25"/>
              </a:cxn>
              <a:cxn ang="0">
                <a:pos x="11" y="0"/>
              </a:cxn>
              <a:cxn ang="0">
                <a:pos x="11" y="25"/>
              </a:cxn>
              <a:cxn ang="0">
                <a:pos x="10" y="26"/>
              </a:cxn>
              <a:cxn ang="0">
                <a:pos x="10" y="2"/>
              </a:cxn>
              <a:cxn ang="0">
                <a:pos x="11" y="0"/>
              </a:cxn>
            </a:cxnLst>
            <a:rect l="0" t="0" r="r" b="b"/>
            <a:pathLst>
              <a:path w="11" h="26">
                <a:moveTo>
                  <a:pt x="0" y="25"/>
                </a:moveTo>
                <a:lnTo>
                  <a:pt x="0" y="0"/>
                </a:lnTo>
                <a:lnTo>
                  <a:pt x="1" y="2"/>
                </a:lnTo>
                <a:lnTo>
                  <a:pt x="1" y="26"/>
                </a:lnTo>
                <a:lnTo>
                  <a:pt x="0" y="25"/>
                </a:lnTo>
                <a:close/>
                <a:moveTo>
                  <a:pt x="11" y="0"/>
                </a:moveTo>
                <a:lnTo>
                  <a:pt x="11" y="25"/>
                </a:lnTo>
                <a:lnTo>
                  <a:pt x="10" y="26"/>
                </a:lnTo>
                <a:lnTo>
                  <a:pt x="10" y="2"/>
                </a:lnTo>
                <a:lnTo>
                  <a:pt x="11" y="0"/>
                </a:lnTo>
                <a:close/>
              </a:path>
            </a:pathLst>
          </a:custGeom>
          <a:solidFill>
            <a:srgbClr val="F717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60" name="Freeform 892"/>
          <p:cNvSpPr>
            <a:spLocks noEditPoints="1"/>
          </p:cNvSpPr>
          <p:nvPr/>
        </p:nvSpPr>
        <p:spPr bwMode="auto">
          <a:xfrm>
            <a:off x="565150" y="2441575"/>
            <a:ext cx="14288" cy="41275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2"/>
              </a:cxn>
              <a:cxn ang="0">
                <a:pos x="1" y="0"/>
              </a:cxn>
              <a:cxn ang="0">
                <a:pos x="1" y="25"/>
              </a:cxn>
              <a:cxn ang="0">
                <a:pos x="0" y="26"/>
              </a:cxn>
              <a:cxn ang="0">
                <a:pos x="9" y="2"/>
              </a:cxn>
              <a:cxn ang="0">
                <a:pos x="9" y="26"/>
              </a:cxn>
              <a:cxn ang="0">
                <a:pos x="8" y="25"/>
              </a:cxn>
              <a:cxn ang="0">
                <a:pos x="8" y="0"/>
              </a:cxn>
              <a:cxn ang="0">
                <a:pos x="9" y="2"/>
              </a:cxn>
            </a:cxnLst>
            <a:rect l="0" t="0" r="r" b="b"/>
            <a:pathLst>
              <a:path w="9" h="26">
                <a:moveTo>
                  <a:pt x="0" y="26"/>
                </a:moveTo>
                <a:lnTo>
                  <a:pt x="0" y="2"/>
                </a:lnTo>
                <a:lnTo>
                  <a:pt x="1" y="0"/>
                </a:lnTo>
                <a:lnTo>
                  <a:pt x="1" y="25"/>
                </a:lnTo>
                <a:lnTo>
                  <a:pt x="0" y="26"/>
                </a:lnTo>
                <a:close/>
                <a:moveTo>
                  <a:pt x="9" y="2"/>
                </a:moveTo>
                <a:lnTo>
                  <a:pt x="9" y="26"/>
                </a:lnTo>
                <a:lnTo>
                  <a:pt x="8" y="25"/>
                </a:lnTo>
                <a:lnTo>
                  <a:pt x="8" y="0"/>
                </a:lnTo>
                <a:lnTo>
                  <a:pt x="9" y="2"/>
                </a:lnTo>
                <a:close/>
              </a:path>
            </a:pathLst>
          </a:custGeom>
          <a:solidFill>
            <a:srgbClr val="F9101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61" name="Freeform 893"/>
          <p:cNvSpPr>
            <a:spLocks noEditPoints="1"/>
          </p:cNvSpPr>
          <p:nvPr/>
        </p:nvSpPr>
        <p:spPr bwMode="auto">
          <a:xfrm>
            <a:off x="566738" y="2441575"/>
            <a:ext cx="11112" cy="4127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0"/>
              </a:cxn>
              <a:cxn ang="0">
                <a:pos x="2" y="2"/>
              </a:cxn>
              <a:cxn ang="0">
                <a:pos x="2" y="26"/>
              </a:cxn>
              <a:cxn ang="0">
                <a:pos x="0" y="25"/>
              </a:cxn>
              <a:cxn ang="0">
                <a:pos x="7" y="0"/>
              </a:cxn>
              <a:cxn ang="0">
                <a:pos x="7" y="25"/>
              </a:cxn>
              <a:cxn ang="0">
                <a:pos x="5" y="26"/>
              </a:cxn>
              <a:cxn ang="0">
                <a:pos x="5" y="2"/>
              </a:cxn>
              <a:cxn ang="0">
                <a:pos x="7" y="0"/>
              </a:cxn>
            </a:cxnLst>
            <a:rect l="0" t="0" r="r" b="b"/>
            <a:pathLst>
              <a:path w="7" h="26">
                <a:moveTo>
                  <a:pt x="0" y="25"/>
                </a:moveTo>
                <a:lnTo>
                  <a:pt x="0" y="0"/>
                </a:lnTo>
                <a:lnTo>
                  <a:pt x="2" y="2"/>
                </a:lnTo>
                <a:lnTo>
                  <a:pt x="2" y="26"/>
                </a:lnTo>
                <a:lnTo>
                  <a:pt x="0" y="25"/>
                </a:lnTo>
                <a:close/>
                <a:moveTo>
                  <a:pt x="7" y="0"/>
                </a:moveTo>
                <a:lnTo>
                  <a:pt x="7" y="25"/>
                </a:lnTo>
                <a:lnTo>
                  <a:pt x="5" y="26"/>
                </a:lnTo>
                <a:lnTo>
                  <a:pt x="5" y="2"/>
                </a:lnTo>
                <a:lnTo>
                  <a:pt x="7" y="0"/>
                </a:lnTo>
                <a:close/>
              </a:path>
            </a:pathLst>
          </a:custGeom>
          <a:solidFill>
            <a:srgbClr val="FB090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62" name="Freeform 894"/>
          <p:cNvSpPr>
            <a:spLocks noEditPoints="1"/>
          </p:cNvSpPr>
          <p:nvPr/>
        </p:nvSpPr>
        <p:spPr bwMode="auto">
          <a:xfrm>
            <a:off x="569913" y="2444750"/>
            <a:ext cx="4762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3" y="0"/>
              </a:cxn>
              <a:cxn ang="0">
                <a:pos x="3" y="24"/>
              </a:cxn>
              <a:cxn ang="0">
                <a:pos x="2" y="24"/>
              </a:cxn>
              <a:cxn ang="0">
                <a:pos x="2" y="0"/>
              </a:cxn>
              <a:cxn ang="0">
                <a:pos x="3" y="0"/>
              </a:cxn>
            </a:cxnLst>
            <a:rect l="0" t="0" r="r" b="b"/>
            <a:pathLst>
              <a:path w="3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3" y="0"/>
                </a:moveTo>
                <a:lnTo>
                  <a:pt x="3" y="24"/>
                </a:lnTo>
                <a:lnTo>
                  <a:pt x="2" y="24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FD030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63" name="Freeform 895"/>
          <p:cNvSpPr>
            <a:spLocks noEditPoints="1"/>
          </p:cNvSpPr>
          <p:nvPr/>
        </p:nvSpPr>
        <p:spPr bwMode="auto">
          <a:xfrm>
            <a:off x="571500" y="2444750"/>
            <a:ext cx="1588" cy="38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" y="0"/>
              </a:cxn>
              <a:cxn ang="0">
                <a:pos x="1" y="24"/>
              </a:cxn>
              <a:cxn ang="0">
                <a:pos x="0" y="24"/>
              </a:cxn>
              <a:cxn ang="0">
                <a:pos x="1" y="0"/>
              </a:cxn>
              <a:cxn ang="0">
                <a:pos x="1" y="24"/>
              </a:cxn>
              <a:cxn ang="0">
                <a:pos x="1" y="24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1" h="24">
                <a:moveTo>
                  <a:pt x="0" y="24"/>
                </a:moveTo>
                <a:lnTo>
                  <a:pt x="0" y="0"/>
                </a:lnTo>
                <a:lnTo>
                  <a:pt x="1" y="0"/>
                </a:lnTo>
                <a:lnTo>
                  <a:pt x="1" y="24"/>
                </a:lnTo>
                <a:lnTo>
                  <a:pt x="0" y="24"/>
                </a:lnTo>
                <a:close/>
                <a:moveTo>
                  <a:pt x="1" y="0"/>
                </a:moveTo>
                <a:lnTo>
                  <a:pt x="1" y="24"/>
                </a:lnTo>
                <a:lnTo>
                  <a:pt x="1" y="24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64" name="Freeform 896"/>
          <p:cNvSpPr>
            <a:spLocks/>
          </p:cNvSpPr>
          <p:nvPr/>
        </p:nvSpPr>
        <p:spPr bwMode="auto">
          <a:xfrm>
            <a:off x="519113" y="1952625"/>
            <a:ext cx="679450" cy="681038"/>
          </a:xfrm>
          <a:custGeom>
            <a:avLst/>
            <a:gdLst/>
            <a:ahLst/>
            <a:cxnLst>
              <a:cxn ang="0">
                <a:pos x="0" y="429"/>
              </a:cxn>
              <a:cxn ang="0">
                <a:pos x="0" y="298"/>
              </a:cxn>
              <a:cxn ang="0">
                <a:pos x="44" y="253"/>
              </a:cxn>
              <a:cxn ang="0">
                <a:pos x="48" y="253"/>
              </a:cxn>
              <a:cxn ang="0">
                <a:pos x="48" y="49"/>
              </a:cxn>
              <a:cxn ang="0">
                <a:pos x="95" y="0"/>
              </a:cxn>
              <a:cxn ang="0">
                <a:pos x="380" y="0"/>
              </a:cxn>
              <a:cxn ang="0">
                <a:pos x="380" y="144"/>
              </a:cxn>
              <a:cxn ang="0">
                <a:pos x="369" y="179"/>
              </a:cxn>
              <a:cxn ang="0">
                <a:pos x="369" y="244"/>
              </a:cxn>
              <a:cxn ang="0">
                <a:pos x="362" y="250"/>
              </a:cxn>
              <a:cxn ang="0">
                <a:pos x="428" y="250"/>
              </a:cxn>
              <a:cxn ang="0">
                <a:pos x="428" y="381"/>
              </a:cxn>
              <a:cxn ang="0">
                <a:pos x="380" y="429"/>
              </a:cxn>
              <a:cxn ang="0">
                <a:pos x="0" y="429"/>
              </a:cxn>
            </a:cxnLst>
            <a:rect l="0" t="0" r="r" b="b"/>
            <a:pathLst>
              <a:path w="428" h="429">
                <a:moveTo>
                  <a:pt x="0" y="429"/>
                </a:moveTo>
                <a:lnTo>
                  <a:pt x="0" y="298"/>
                </a:lnTo>
                <a:lnTo>
                  <a:pt x="44" y="253"/>
                </a:lnTo>
                <a:lnTo>
                  <a:pt x="48" y="253"/>
                </a:lnTo>
                <a:lnTo>
                  <a:pt x="48" y="49"/>
                </a:lnTo>
                <a:lnTo>
                  <a:pt x="95" y="0"/>
                </a:lnTo>
                <a:lnTo>
                  <a:pt x="380" y="0"/>
                </a:lnTo>
                <a:lnTo>
                  <a:pt x="380" y="144"/>
                </a:lnTo>
                <a:lnTo>
                  <a:pt x="369" y="179"/>
                </a:lnTo>
                <a:lnTo>
                  <a:pt x="369" y="244"/>
                </a:lnTo>
                <a:lnTo>
                  <a:pt x="362" y="250"/>
                </a:lnTo>
                <a:lnTo>
                  <a:pt x="428" y="250"/>
                </a:lnTo>
                <a:lnTo>
                  <a:pt x="428" y="381"/>
                </a:lnTo>
                <a:lnTo>
                  <a:pt x="380" y="429"/>
                </a:lnTo>
                <a:lnTo>
                  <a:pt x="0" y="42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65" name="Rectangle 897"/>
          <p:cNvSpPr>
            <a:spLocks noChangeArrowheads="1"/>
          </p:cNvSpPr>
          <p:nvPr/>
        </p:nvSpPr>
        <p:spPr bwMode="auto">
          <a:xfrm>
            <a:off x="436563" y="2665413"/>
            <a:ext cx="9001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Seoul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9266" name="Line 898"/>
          <p:cNvSpPr>
            <a:spLocks noChangeShapeType="1"/>
          </p:cNvSpPr>
          <p:nvPr/>
        </p:nvSpPr>
        <p:spPr bwMode="auto">
          <a:xfrm flipV="1">
            <a:off x="5105400" y="3184525"/>
            <a:ext cx="2112963" cy="13493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67" name="Text Box 899"/>
          <p:cNvSpPr txBox="1">
            <a:spLocks noChangeArrowheads="1"/>
          </p:cNvSpPr>
          <p:nvPr/>
        </p:nvSpPr>
        <p:spPr bwMode="auto">
          <a:xfrm>
            <a:off x="4953000" y="5181600"/>
            <a:ext cx="38703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Nodes = computers</a:t>
            </a:r>
          </a:p>
          <a:p>
            <a:r>
              <a:rPr lang="en-US" sz="2400"/>
              <a:t>Edges = transmission rates</a:t>
            </a:r>
          </a:p>
        </p:txBody>
      </p:sp>
      <p:sp>
        <p:nvSpPr>
          <p:cNvPr id="59268" name="Text Box 900"/>
          <p:cNvSpPr txBox="1">
            <a:spLocks noChangeArrowheads="1"/>
          </p:cNvSpPr>
          <p:nvPr/>
        </p:nvSpPr>
        <p:spPr bwMode="auto">
          <a:xfrm>
            <a:off x="5537200" y="2660650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128</a:t>
            </a:r>
          </a:p>
        </p:txBody>
      </p:sp>
      <p:sp>
        <p:nvSpPr>
          <p:cNvPr id="59269" name="Text Box 901"/>
          <p:cNvSpPr txBox="1">
            <a:spLocks noChangeArrowheads="1"/>
          </p:cNvSpPr>
          <p:nvPr/>
        </p:nvSpPr>
        <p:spPr bwMode="auto">
          <a:xfrm>
            <a:off x="5864225" y="3963988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140</a:t>
            </a:r>
          </a:p>
        </p:txBody>
      </p:sp>
      <p:sp>
        <p:nvSpPr>
          <p:cNvPr id="59270" name="Text Box 902"/>
          <p:cNvSpPr txBox="1">
            <a:spLocks noChangeArrowheads="1"/>
          </p:cNvSpPr>
          <p:nvPr/>
        </p:nvSpPr>
        <p:spPr bwMode="auto">
          <a:xfrm>
            <a:off x="4654550" y="3490913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181</a:t>
            </a:r>
          </a:p>
        </p:txBody>
      </p:sp>
      <p:sp>
        <p:nvSpPr>
          <p:cNvPr id="59271" name="Text Box 903"/>
          <p:cNvSpPr txBox="1">
            <a:spLocks noChangeArrowheads="1"/>
          </p:cNvSpPr>
          <p:nvPr/>
        </p:nvSpPr>
        <p:spPr bwMode="auto">
          <a:xfrm>
            <a:off x="3051175" y="3890963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30</a:t>
            </a:r>
          </a:p>
        </p:txBody>
      </p:sp>
      <p:sp>
        <p:nvSpPr>
          <p:cNvPr id="59272" name="Text Box 904"/>
          <p:cNvSpPr txBox="1">
            <a:spLocks noChangeArrowheads="1"/>
          </p:cNvSpPr>
          <p:nvPr/>
        </p:nvSpPr>
        <p:spPr bwMode="auto">
          <a:xfrm>
            <a:off x="1797050" y="3449638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16</a:t>
            </a:r>
          </a:p>
        </p:txBody>
      </p:sp>
      <p:sp>
        <p:nvSpPr>
          <p:cNvPr id="59273" name="Text Box 905"/>
          <p:cNvSpPr txBox="1">
            <a:spLocks noChangeArrowheads="1"/>
          </p:cNvSpPr>
          <p:nvPr/>
        </p:nvSpPr>
        <p:spPr bwMode="auto">
          <a:xfrm>
            <a:off x="1200150" y="2001838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7CC8-E0BA-AD40-B8A2-53FE28A7EA71}" type="slidenum">
              <a:rPr lang="en-US"/>
              <a:pPr/>
              <a:t>13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77862"/>
          </a:xfrm>
        </p:spPr>
        <p:txBody>
          <a:bodyPr>
            <a:normAutofit fontScale="90000"/>
          </a:bodyPr>
          <a:lstStyle/>
          <a:p>
            <a:r>
              <a:rPr lang="en-US"/>
              <a:t>Traffic Flow on Highways</a:t>
            </a:r>
          </a:p>
        </p:txBody>
      </p:sp>
      <p:pic>
        <p:nvPicPr>
          <p:cNvPr id="59395" name="Picture 3" descr="Z:\zasha\uwash\cse326\2000-03-01\mqmapgend.gif"/>
          <p:cNvPicPr>
            <a:picLocks noChangeAspect="1" noChangeArrowheads="1"/>
          </p:cNvPicPr>
          <p:nvPr/>
        </p:nvPicPr>
        <p:blipFill>
          <a:blip r:embed="rId2"/>
          <a:srcRect l="12973" r="10811"/>
          <a:stretch>
            <a:fillRect/>
          </a:stretch>
        </p:blipFill>
        <p:spPr bwMode="auto">
          <a:xfrm>
            <a:off x="760413" y="1874838"/>
            <a:ext cx="45275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341938" y="3287713"/>
            <a:ext cx="326072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Nodes = cities</a:t>
            </a:r>
          </a:p>
          <a:p>
            <a:r>
              <a:rPr lang="en-US" sz="2400"/>
              <a:t>Edges = # vehicles on </a:t>
            </a:r>
          </a:p>
          <a:p>
            <a:r>
              <a:rPr lang="en-US" sz="2400"/>
              <a:t>connecting highway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00238" y="3359150"/>
            <a:ext cx="914400" cy="5651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3152775" y="5257800"/>
            <a:ext cx="914400" cy="5651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1558925" y="5430838"/>
            <a:ext cx="914400" cy="5651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3367088" y="3397250"/>
            <a:ext cx="914400" cy="5651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302125" y="2432050"/>
            <a:ext cx="995363" cy="522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3252788" y="2338388"/>
            <a:ext cx="995362" cy="5222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1931988" y="2762250"/>
            <a:ext cx="903287" cy="473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116138" y="2909888"/>
            <a:ext cx="7493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/>
              <a:t>UW</a:t>
            </a:r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2997200" y="4044950"/>
            <a:ext cx="903288" cy="473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4918-8A32-994D-B239-72B6ABF3B3C1}" type="slidenum">
              <a:rPr lang="en-US"/>
              <a:pPr/>
              <a:t>14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Graph Definition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 graph is simply a collection of nodes plus edges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Linked lists, trees, and heaps are all special cases of graphs</a:t>
            </a:r>
          </a:p>
          <a:p>
            <a:pPr>
              <a:lnSpc>
                <a:spcPct val="90000"/>
              </a:lnSpc>
            </a:pPr>
            <a:r>
              <a:rPr lang="en-US" sz="2800"/>
              <a:t>The nodes are known as vertices (node = “vertex”)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accent2"/>
                </a:solidFill>
              </a:rPr>
              <a:t>Formal Definition: A graph </a:t>
            </a:r>
            <a:r>
              <a:rPr lang="en-US" sz="2800" i="1">
                <a:solidFill>
                  <a:schemeClr val="accent2"/>
                </a:solidFill>
              </a:rPr>
              <a:t>G</a:t>
            </a:r>
            <a:r>
              <a:rPr lang="en-US" sz="2800">
                <a:solidFill>
                  <a:schemeClr val="accent2"/>
                </a:solidFill>
              </a:rPr>
              <a:t> is a pair (</a:t>
            </a:r>
            <a:r>
              <a:rPr lang="en-US" sz="2800" i="1">
                <a:solidFill>
                  <a:schemeClr val="accent2"/>
                </a:solidFill>
              </a:rPr>
              <a:t>V</a:t>
            </a:r>
            <a:r>
              <a:rPr lang="en-US" sz="2800">
                <a:solidFill>
                  <a:schemeClr val="accent2"/>
                </a:solidFill>
              </a:rPr>
              <a:t>, </a:t>
            </a:r>
            <a:r>
              <a:rPr lang="en-US" sz="2800" i="1">
                <a:solidFill>
                  <a:schemeClr val="accent2"/>
                </a:solidFill>
              </a:rPr>
              <a:t>E</a:t>
            </a:r>
            <a:r>
              <a:rPr lang="en-US" sz="2800">
                <a:solidFill>
                  <a:schemeClr val="accent2"/>
                </a:solidFill>
              </a:rPr>
              <a:t>) </a:t>
            </a:r>
            <a:r>
              <a:rPr lang="en-US" sz="2800"/>
              <a:t>where</a:t>
            </a:r>
          </a:p>
          <a:p>
            <a:pPr lvl="1">
              <a:lnSpc>
                <a:spcPct val="90000"/>
              </a:lnSpc>
            </a:pPr>
            <a:r>
              <a:rPr lang="en-US" sz="2400" i="1"/>
              <a:t>V</a:t>
            </a:r>
            <a:r>
              <a:rPr lang="en-US" sz="2400"/>
              <a:t> is a set of vertices or nodes </a:t>
            </a:r>
          </a:p>
          <a:p>
            <a:pPr lvl="1">
              <a:lnSpc>
                <a:spcPct val="90000"/>
              </a:lnSpc>
            </a:pPr>
            <a:r>
              <a:rPr lang="en-US" sz="2400" i="1"/>
              <a:t>E</a:t>
            </a:r>
            <a:r>
              <a:rPr lang="en-US" sz="2400"/>
              <a:t> is a set of edges that connect vertices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CBD1-0AFA-804F-8E2A-6159C99CC277}" type="slidenum">
              <a:rPr lang="en-US"/>
              <a:pPr/>
              <a:t>15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Graph Example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2057400"/>
          </a:xfrm>
        </p:spPr>
        <p:txBody>
          <a:bodyPr/>
          <a:lstStyle/>
          <a:p>
            <a:r>
              <a:rPr lang="en-US" sz="2400"/>
              <a:t>Here is a directed graph </a:t>
            </a:r>
            <a:r>
              <a:rPr lang="en-US" sz="2400" i="1"/>
              <a:t>G</a:t>
            </a:r>
            <a:r>
              <a:rPr lang="en-US" sz="2400"/>
              <a:t> = (</a:t>
            </a:r>
            <a:r>
              <a:rPr lang="en-US" sz="2400" i="1"/>
              <a:t>V</a:t>
            </a:r>
            <a:r>
              <a:rPr lang="en-US" sz="2400"/>
              <a:t>, </a:t>
            </a:r>
            <a:r>
              <a:rPr lang="en-US" sz="2400" i="1"/>
              <a:t>E</a:t>
            </a:r>
            <a:r>
              <a:rPr lang="en-US" sz="2400"/>
              <a:t>)</a:t>
            </a:r>
          </a:p>
          <a:p>
            <a:pPr lvl="1"/>
            <a:r>
              <a:rPr lang="en-US" sz="2400"/>
              <a:t>Each </a:t>
            </a:r>
            <a:r>
              <a:rPr lang="en-US" sz="2400" u="sng">
                <a:solidFill>
                  <a:srgbClr val="0000FF"/>
                </a:solidFill>
              </a:rPr>
              <a:t>edge</a:t>
            </a:r>
            <a:r>
              <a:rPr lang="en-US" sz="2400"/>
              <a:t> is a pair (</a:t>
            </a:r>
            <a:r>
              <a:rPr lang="en-US" sz="2400" i="1"/>
              <a:t>v</a:t>
            </a:r>
            <a:r>
              <a:rPr lang="en-US" sz="2400" baseline="-25000"/>
              <a:t>1</a:t>
            </a:r>
            <a:r>
              <a:rPr lang="en-US" sz="2400"/>
              <a:t>, </a:t>
            </a:r>
            <a:r>
              <a:rPr lang="en-US" sz="2400" i="1"/>
              <a:t>v</a:t>
            </a:r>
            <a:r>
              <a:rPr lang="en-US" sz="2400" baseline="-25000"/>
              <a:t>2</a:t>
            </a:r>
            <a:r>
              <a:rPr lang="en-US" sz="2400"/>
              <a:t>), where </a:t>
            </a:r>
            <a:r>
              <a:rPr lang="en-US" sz="2400" i="1"/>
              <a:t>v</a:t>
            </a:r>
            <a:r>
              <a:rPr lang="en-US" sz="2400" baseline="-25000"/>
              <a:t>1</a:t>
            </a:r>
            <a:r>
              <a:rPr lang="en-US" sz="2400"/>
              <a:t>, </a:t>
            </a:r>
            <a:r>
              <a:rPr lang="en-US" sz="2400" i="1"/>
              <a:t>v</a:t>
            </a:r>
            <a:r>
              <a:rPr lang="en-US" sz="2400" baseline="-25000"/>
              <a:t>2</a:t>
            </a:r>
            <a:r>
              <a:rPr lang="en-US" sz="2400"/>
              <a:t> </a:t>
            </a:r>
            <a:r>
              <a:rPr lang="en-US" sz="2400">
                <a:sym typeface="Symbol" pitchFamily="-101" charset="2"/>
              </a:rPr>
              <a:t>are vertices in </a:t>
            </a:r>
            <a:r>
              <a:rPr lang="en-US" sz="2400" i="1">
                <a:sym typeface="Math B" pitchFamily="2" charset="2"/>
              </a:rPr>
              <a:t>V </a:t>
            </a:r>
          </a:p>
          <a:p>
            <a:pPr lvl="1"/>
            <a:r>
              <a:rPr lang="en-US" sz="2000" i="1"/>
              <a:t>V</a:t>
            </a:r>
            <a:r>
              <a:rPr lang="en-US" sz="2000"/>
              <a:t> = {A, B, C, D, E, F}</a:t>
            </a:r>
          </a:p>
          <a:p>
            <a:pPr lvl="1">
              <a:spcBef>
                <a:spcPct val="25000"/>
              </a:spcBef>
              <a:buFontTx/>
              <a:buNone/>
            </a:pPr>
            <a:r>
              <a:rPr lang="en-US" sz="2000" i="1"/>
              <a:t>E</a:t>
            </a:r>
            <a:r>
              <a:rPr lang="en-US" sz="2000"/>
              <a:t> = {(A,B), (A,D), (B,C), (C,D), (C,E), (D,E)}</a:t>
            </a:r>
          </a:p>
          <a:p>
            <a:pPr lvl="1">
              <a:spcBef>
                <a:spcPct val="50000"/>
              </a:spcBef>
              <a:buFontTx/>
              <a:buNone/>
            </a:pPr>
            <a:endParaRPr lang="en-US" sz="240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1828800" y="48768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3157538" y="4043363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5443538" y="4348163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5029200" y="5715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2895600" y="56388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6815138" y="5186363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173288" y="3783013"/>
            <a:ext cx="420687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Freeform 23"/>
          <p:cNvSpPr>
            <a:spLocks/>
          </p:cNvSpPr>
          <p:nvPr/>
        </p:nvSpPr>
        <p:spPr bwMode="auto">
          <a:xfrm>
            <a:off x="3987800" y="3798888"/>
            <a:ext cx="601663" cy="554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1" y="132"/>
              </a:cxn>
              <a:cxn ang="0">
                <a:pos x="349" y="349"/>
              </a:cxn>
            </a:cxnLst>
            <a:rect l="0" t="0" r="r" b="b"/>
            <a:pathLst>
              <a:path w="379" h="349">
                <a:moveTo>
                  <a:pt x="0" y="0"/>
                </a:moveTo>
                <a:cubicBezTo>
                  <a:pt x="131" y="37"/>
                  <a:pt x="263" y="74"/>
                  <a:pt x="321" y="132"/>
                </a:cubicBezTo>
                <a:cubicBezTo>
                  <a:pt x="379" y="190"/>
                  <a:pt x="364" y="269"/>
                  <a:pt x="349" y="34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536" name="AutoShape 24"/>
          <p:cNvCxnSpPr>
            <a:cxnSpLocks noChangeShapeType="1"/>
            <a:stCxn id="64518" idx="4"/>
            <a:endCxn id="64519" idx="0"/>
          </p:cNvCxnSpPr>
          <p:nvPr/>
        </p:nvCxnSpPr>
        <p:spPr bwMode="auto">
          <a:xfrm flipH="1">
            <a:off x="5295900" y="4881563"/>
            <a:ext cx="414338" cy="833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537" name="AutoShape 25"/>
          <p:cNvCxnSpPr>
            <a:cxnSpLocks noChangeShapeType="1"/>
            <a:stCxn id="64520" idx="6"/>
            <a:endCxn id="64519" idx="2"/>
          </p:cNvCxnSpPr>
          <p:nvPr/>
        </p:nvCxnSpPr>
        <p:spPr bwMode="auto">
          <a:xfrm>
            <a:off x="3429000" y="5905500"/>
            <a:ext cx="16002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538" name="AutoShape 26"/>
          <p:cNvCxnSpPr>
            <a:cxnSpLocks noChangeShapeType="1"/>
            <a:stCxn id="64516" idx="5"/>
            <a:endCxn id="64520" idx="1"/>
          </p:cNvCxnSpPr>
          <p:nvPr/>
        </p:nvCxnSpPr>
        <p:spPr bwMode="auto">
          <a:xfrm>
            <a:off x="2284413" y="5332413"/>
            <a:ext cx="6889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539" name="AutoShape 27"/>
          <p:cNvCxnSpPr>
            <a:cxnSpLocks noChangeShapeType="1"/>
            <a:stCxn id="64518" idx="3"/>
            <a:endCxn id="64520" idx="7"/>
          </p:cNvCxnSpPr>
          <p:nvPr/>
        </p:nvCxnSpPr>
        <p:spPr bwMode="auto">
          <a:xfrm flipH="1">
            <a:off x="3351213" y="4803775"/>
            <a:ext cx="2170112" cy="912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540" name="AutoShape 28"/>
          <p:cNvCxnSpPr>
            <a:cxnSpLocks noChangeShapeType="1"/>
            <a:stCxn id="64517" idx="6"/>
            <a:endCxn id="64518" idx="2"/>
          </p:cNvCxnSpPr>
          <p:nvPr/>
        </p:nvCxnSpPr>
        <p:spPr bwMode="auto">
          <a:xfrm>
            <a:off x="3690938" y="4310063"/>
            <a:ext cx="1752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541" name="AutoShape 29"/>
          <p:cNvCxnSpPr>
            <a:cxnSpLocks noChangeShapeType="1"/>
            <a:stCxn id="64516" idx="7"/>
            <a:endCxn id="64517" idx="2"/>
          </p:cNvCxnSpPr>
          <p:nvPr/>
        </p:nvCxnSpPr>
        <p:spPr bwMode="auto">
          <a:xfrm flipV="1">
            <a:off x="2284413" y="4310063"/>
            <a:ext cx="873125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B1C-8B1E-3F40-A194-BCCFFC5526F0}" type="slidenum">
              <a:rPr lang="en-US"/>
              <a:pPr/>
              <a:t>16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Directed vs Undirected Graphs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If the order of edge pairs (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) matters, the graph is directed (also called a </a:t>
            </a:r>
            <a:r>
              <a:rPr lang="en-US" sz="2400" dirty="0">
                <a:solidFill>
                  <a:schemeClr val="accent2"/>
                </a:solidFill>
              </a:rPr>
              <a:t>digraph</a:t>
            </a:r>
            <a:r>
              <a:rPr lang="en-US" sz="2400" dirty="0"/>
              <a:t>):</a:t>
            </a:r>
            <a:r>
              <a:rPr lang="en-US" sz="2400" dirty="0">
                <a:sym typeface="Wingdings" pitchFamily="-101" charset="2"/>
              </a:rPr>
              <a:t> 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dirty="0" smtClean="0"/>
              <a:t> ≠(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)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the order of edge pairs (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) does not matter, the graph is called an undirected graph:</a:t>
            </a:r>
            <a:r>
              <a:rPr lang="en-US" sz="2400" dirty="0">
                <a:sym typeface="Wingdings" pitchFamily="-101" charset="2"/>
              </a:rPr>
              <a:t> in this case, 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) = (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) </a:t>
            </a:r>
          </a:p>
          <a:p>
            <a:endParaRPr lang="en-US" sz="2400" dirty="0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3030538" y="3184525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4956175" y="3127375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116263" y="3186113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101" charset="0"/>
              </a:rPr>
              <a:t>v</a:t>
            </a:r>
            <a:r>
              <a:rPr lang="en-US" sz="2400" baseline="-25000">
                <a:latin typeface="Times New Roman" pitchFamily="-101" charset="0"/>
              </a:rPr>
              <a:t>1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041900" y="3121025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 New Roman" pitchFamily="-101" charset="0"/>
              </a:rPr>
              <a:t>v</a:t>
            </a:r>
            <a:r>
              <a:rPr lang="en-US" sz="2400" baseline="-25000" dirty="0">
                <a:latin typeface="Times New Roman" pitchFamily="-101" charset="0"/>
              </a:rPr>
              <a:t>2</a:t>
            </a:r>
          </a:p>
        </p:txBody>
      </p:sp>
      <p:sp>
        <p:nvSpPr>
          <p:cNvPr id="65544" name="Freeform 8"/>
          <p:cNvSpPr>
            <a:spLocks/>
          </p:cNvSpPr>
          <p:nvPr/>
        </p:nvSpPr>
        <p:spPr bwMode="auto">
          <a:xfrm>
            <a:off x="3432175" y="2894013"/>
            <a:ext cx="1643063" cy="298450"/>
          </a:xfrm>
          <a:custGeom>
            <a:avLst/>
            <a:gdLst/>
            <a:ahLst/>
            <a:cxnLst>
              <a:cxn ang="0">
                <a:pos x="1035" y="188"/>
              </a:cxn>
              <a:cxn ang="0">
                <a:pos x="530" y="1"/>
              </a:cxn>
              <a:cxn ang="0">
                <a:pos x="0" y="182"/>
              </a:cxn>
            </a:cxnLst>
            <a:rect l="0" t="0" r="r" b="b"/>
            <a:pathLst>
              <a:path w="1035" h="188">
                <a:moveTo>
                  <a:pt x="1035" y="188"/>
                </a:moveTo>
                <a:cubicBezTo>
                  <a:pt x="868" y="95"/>
                  <a:pt x="702" y="2"/>
                  <a:pt x="530" y="1"/>
                </a:cubicBezTo>
                <a:cubicBezTo>
                  <a:pt x="358" y="0"/>
                  <a:pt x="179" y="91"/>
                  <a:pt x="0" y="18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Freeform 9"/>
          <p:cNvSpPr>
            <a:spLocks/>
          </p:cNvSpPr>
          <p:nvPr/>
        </p:nvSpPr>
        <p:spPr bwMode="auto">
          <a:xfrm flipH="1" flipV="1">
            <a:off x="3451225" y="3663950"/>
            <a:ext cx="1643063" cy="298450"/>
          </a:xfrm>
          <a:custGeom>
            <a:avLst/>
            <a:gdLst/>
            <a:ahLst/>
            <a:cxnLst>
              <a:cxn ang="0">
                <a:pos x="1035" y="188"/>
              </a:cxn>
              <a:cxn ang="0">
                <a:pos x="530" y="1"/>
              </a:cxn>
              <a:cxn ang="0">
                <a:pos x="0" y="182"/>
              </a:cxn>
            </a:cxnLst>
            <a:rect l="0" t="0" r="r" b="b"/>
            <a:pathLst>
              <a:path w="1035" h="188">
                <a:moveTo>
                  <a:pt x="1035" y="188"/>
                </a:moveTo>
                <a:cubicBezTo>
                  <a:pt x="868" y="95"/>
                  <a:pt x="702" y="2"/>
                  <a:pt x="530" y="1"/>
                </a:cubicBezTo>
                <a:cubicBezTo>
                  <a:pt x="358" y="0"/>
                  <a:pt x="179" y="91"/>
                  <a:pt x="0" y="18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3109913" y="5445125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5086350" y="5410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195638" y="5446713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101" charset="0"/>
              </a:rPr>
              <a:t>v</a:t>
            </a:r>
            <a:r>
              <a:rPr lang="en-US" sz="2400" baseline="-25000">
                <a:latin typeface="Times New Roman" pitchFamily="-101" charset="0"/>
              </a:rPr>
              <a:t>1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5130800" y="5411788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101" charset="0"/>
              </a:rPr>
              <a:t>v</a:t>
            </a:r>
            <a:r>
              <a:rPr lang="en-US" sz="2400" baseline="-25000">
                <a:latin typeface="Times New Roman" pitchFamily="-101" charset="0"/>
              </a:rPr>
              <a:t>2</a:t>
            </a: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3657600" y="5711825"/>
            <a:ext cx="1438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B717-23A5-1240-AF36-81019FF3B550}" type="slidenum">
              <a:rPr lang="en-US"/>
              <a:pPr/>
              <a:t>17</a:t>
            </a:fld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Undirected Terminology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Two vertices </a:t>
            </a:r>
            <a:r>
              <a:rPr lang="en-US" sz="2800" dirty="0" err="1"/>
              <a:t>u</a:t>
            </a:r>
            <a:r>
              <a:rPr lang="en-US" sz="2800" dirty="0"/>
              <a:t> and </a:t>
            </a:r>
            <a:r>
              <a:rPr lang="en-US" sz="2800" dirty="0" err="1"/>
              <a:t>v</a:t>
            </a:r>
            <a:r>
              <a:rPr lang="en-US" sz="2800" dirty="0"/>
              <a:t> are </a:t>
            </a:r>
            <a:r>
              <a:rPr lang="en-US" sz="2800" dirty="0">
                <a:solidFill>
                  <a:schemeClr val="accent2"/>
                </a:solidFill>
              </a:rPr>
              <a:t>adjacent</a:t>
            </a:r>
            <a:r>
              <a:rPr lang="en-US" sz="2800" dirty="0"/>
              <a:t> in an undirected graph G if {</a:t>
            </a:r>
            <a:r>
              <a:rPr lang="en-US" sz="2800" dirty="0" err="1"/>
              <a:t>u,v</a:t>
            </a:r>
            <a:r>
              <a:rPr lang="en-US" sz="2800" dirty="0"/>
              <a:t>} is an edge in </a:t>
            </a:r>
            <a:r>
              <a:rPr lang="en-US" sz="2800" dirty="0" smtClean="0"/>
              <a:t>G</a:t>
            </a:r>
          </a:p>
          <a:p>
            <a:pPr marL="742950" lvl="2" indent="-342900"/>
            <a:r>
              <a:rPr lang="en-US" dirty="0" smtClean="0"/>
              <a:t>edge </a:t>
            </a:r>
            <a:r>
              <a:rPr lang="en-US" dirty="0" err="1" smtClean="0"/>
              <a:t>e</a:t>
            </a:r>
            <a:r>
              <a:rPr lang="en-US" dirty="0" smtClean="0"/>
              <a:t> = {</a:t>
            </a:r>
            <a:r>
              <a:rPr lang="en-US" dirty="0" err="1" smtClean="0"/>
              <a:t>u,v</a:t>
            </a:r>
            <a:r>
              <a:rPr lang="en-US" dirty="0" smtClean="0"/>
              <a:t>} is incident with vertex </a:t>
            </a:r>
            <a:r>
              <a:rPr lang="en-US" dirty="0" err="1" smtClean="0"/>
              <a:t>u</a:t>
            </a:r>
            <a:r>
              <a:rPr lang="en-US" dirty="0" smtClean="0"/>
              <a:t> and vertex </a:t>
            </a:r>
            <a:r>
              <a:rPr lang="en-US" dirty="0" err="1" smtClean="0"/>
              <a:t>v</a:t>
            </a: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A graph is </a:t>
            </a:r>
            <a:r>
              <a:rPr lang="en-US" dirty="0" smtClean="0">
                <a:solidFill>
                  <a:srgbClr val="009900"/>
                </a:solidFill>
              </a:rPr>
              <a:t>connected</a:t>
            </a:r>
            <a:r>
              <a:rPr lang="en-US" dirty="0" smtClean="0"/>
              <a:t> if given any two vertices </a:t>
            </a:r>
            <a:r>
              <a:rPr lang="en-US" dirty="0" err="1" smtClean="0"/>
              <a:t>u</a:t>
            </a:r>
            <a:r>
              <a:rPr lang="en-US" dirty="0" smtClean="0"/>
              <a:t> and </a:t>
            </a:r>
            <a:r>
              <a:rPr lang="en-US" dirty="0" err="1" smtClean="0"/>
              <a:t>v</a:t>
            </a:r>
            <a:r>
              <a:rPr lang="en-US" dirty="0" smtClean="0"/>
              <a:t>, there is a path from </a:t>
            </a:r>
            <a:r>
              <a:rPr lang="en-US" dirty="0" err="1" smtClean="0"/>
              <a:t>u</a:t>
            </a:r>
            <a:r>
              <a:rPr lang="en-US" dirty="0" smtClean="0"/>
              <a:t> to </a:t>
            </a:r>
            <a:r>
              <a:rPr lang="en-US" dirty="0" err="1" smtClean="0"/>
              <a:t>v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r>
              <a:rPr lang="en-US" sz="2800" dirty="0" smtClean="0"/>
              <a:t>The </a:t>
            </a:r>
            <a:r>
              <a:rPr lang="en-US" sz="2800" dirty="0">
                <a:solidFill>
                  <a:schemeClr val="accent2"/>
                </a:solidFill>
              </a:rPr>
              <a:t>degree of a vertex</a:t>
            </a:r>
            <a:r>
              <a:rPr lang="en-US" sz="2800" dirty="0"/>
              <a:t> in an undirected graph is the number of edges incident with it</a:t>
            </a:r>
          </a:p>
          <a:p>
            <a:pPr lvl="1"/>
            <a:r>
              <a:rPr lang="en-US" sz="2400" dirty="0"/>
              <a:t>a self-loop counts twice (both ends count)</a:t>
            </a:r>
          </a:p>
          <a:p>
            <a:pPr lvl="1"/>
            <a:r>
              <a:rPr lang="en-US" sz="2400" dirty="0"/>
              <a:t>denoted with </a:t>
            </a:r>
            <a:r>
              <a:rPr lang="en-US" sz="2400" dirty="0" err="1"/>
              <a:t>deg(v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69EB-C11C-6948-8B6B-A3C22D6E3917}" type="slidenum">
              <a:rPr lang="en-US"/>
              <a:pPr/>
              <a:t>18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Undirected Terminology</a:t>
            </a:r>
          </a:p>
        </p:txBody>
      </p:sp>
      <p:sp>
        <p:nvSpPr>
          <p:cNvPr id="118787" name="Oval 3"/>
          <p:cNvSpPr>
            <a:spLocks noChangeArrowheads="1"/>
          </p:cNvSpPr>
          <p:nvPr/>
        </p:nvSpPr>
        <p:spPr bwMode="auto">
          <a:xfrm>
            <a:off x="1719263" y="3195638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18788" name="Oval 4"/>
          <p:cNvSpPr>
            <a:spLocks noChangeArrowheads="1"/>
          </p:cNvSpPr>
          <p:nvPr/>
        </p:nvSpPr>
        <p:spPr bwMode="auto">
          <a:xfrm>
            <a:off x="3048000" y="2362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5334000" y="2667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4919663" y="4033838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2786063" y="3957638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>
            <a:off x="6705600" y="3505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F</a:t>
            </a:r>
          </a:p>
        </p:txBody>
      </p:sp>
      <p:cxnSp>
        <p:nvCxnSpPr>
          <p:cNvPr id="118793" name="AutoShape 9"/>
          <p:cNvCxnSpPr>
            <a:cxnSpLocks noChangeShapeType="1"/>
            <a:stCxn id="118789" idx="4"/>
            <a:endCxn id="118790" idx="0"/>
          </p:cNvCxnSpPr>
          <p:nvPr/>
        </p:nvCxnSpPr>
        <p:spPr bwMode="auto">
          <a:xfrm flipH="1">
            <a:off x="5186363" y="3200400"/>
            <a:ext cx="414337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8794" name="AutoShape 10"/>
          <p:cNvCxnSpPr>
            <a:cxnSpLocks noChangeShapeType="1"/>
            <a:stCxn id="118791" idx="6"/>
            <a:endCxn id="118790" idx="2"/>
          </p:cNvCxnSpPr>
          <p:nvPr/>
        </p:nvCxnSpPr>
        <p:spPr bwMode="auto">
          <a:xfrm>
            <a:off x="3319463" y="4224338"/>
            <a:ext cx="16002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8795" name="AutoShape 11"/>
          <p:cNvCxnSpPr>
            <a:cxnSpLocks noChangeShapeType="1"/>
            <a:stCxn id="118787" idx="5"/>
            <a:endCxn id="118791" idx="1"/>
          </p:cNvCxnSpPr>
          <p:nvPr/>
        </p:nvCxnSpPr>
        <p:spPr bwMode="auto">
          <a:xfrm>
            <a:off x="2174875" y="3651250"/>
            <a:ext cx="6889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8796" name="AutoShape 12"/>
          <p:cNvCxnSpPr>
            <a:cxnSpLocks noChangeShapeType="1"/>
            <a:stCxn id="118789" idx="3"/>
            <a:endCxn id="118791" idx="7"/>
          </p:cNvCxnSpPr>
          <p:nvPr/>
        </p:nvCxnSpPr>
        <p:spPr bwMode="auto">
          <a:xfrm flipH="1">
            <a:off x="3241675" y="3122613"/>
            <a:ext cx="2170113" cy="912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8797" name="AutoShape 13"/>
          <p:cNvCxnSpPr>
            <a:cxnSpLocks noChangeShapeType="1"/>
            <a:stCxn id="118788" idx="6"/>
            <a:endCxn id="118789" idx="2"/>
          </p:cNvCxnSpPr>
          <p:nvPr/>
        </p:nvCxnSpPr>
        <p:spPr bwMode="auto">
          <a:xfrm>
            <a:off x="3581400" y="2628900"/>
            <a:ext cx="1752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8798" name="AutoShape 14"/>
          <p:cNvCxnSpPr>
            <a:cxnSpLocks noChangeShapeType="1"/>
            <a:stCxn id="118787" idx="7"/>
            <a:endCxn id="118788" idx="2"/>
          </p:cNvCxnSpPr>
          <p:nvPr/>
        </p:nvCxnSpPr>
        <p:spPr bwMode="auto">
          <a:xfrm flipV="1">
            <a:off x="2174875" y="2628900"/>
            <a:ext cx="873125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2346325" y="4506913"/>
            <a:ext cx="144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Degree = 3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6248400" y="4114800"/>
            <a:ext cx="144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Degree = 0</a:t>
            </a: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505200" y="1981200"/>
            <a:ext cx="472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 is adjacent to C and C is adjacent to B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1066800" y="2133600"/>
            <a:ext cx="196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(A,B) is incident</a:t>
            </a:r>
            <a:br>
              <a:rPr lang="en-US"/>
            </a:br>
            <a:r>
              <a:rPr lang="en-US"/>
              <a:t>to A and to B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6553200" y="2667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Self-loop</a:t>
            </a:r>
          </a:p>
        </p:txBody>
      </p:sp>
      <p:sp>
        <p:nvSpPr>
          <p:cNvPr id="118806" name="Freeform 22"/>
          <p:cNvSpPr>
            <a:spLocks/>
          </p:cNvSpPr>
          <p:nvPr/>
        </p:nvSpPr>
        <p:spPr bwMode="auto">
          <a:xfrm>
            <a:off x="5791200" y="2590800"/>
            <a:ext cx="609600" cy="4572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6" y="0"/>
              </a:cxn>
              <a:cxn ang="0">
                <a:pos x="288" y="0"/>
              </a:cxn>
              <a:cxn ang="0">
                <a:pos x="384" y="96"/>
              </a:cxn>
              <a:cxn ang="0">
                <a:pos x="384" y="240"/>
              </a:cxn>
              <a:cxn ang="0">
                <a:pos x="288" y="288"/>
              </a:cxn>
              <a:cxn ang="0">
                <a:pos x="144" y="288"/>
              </a:cxn>
              <a:cxn ang="0">
                <a:pos x="48" y="240"/>
              </a:cxn>
            </a:cxnLst>
            <a:rect l="0" t="0" r="r" b="b"/>
            <a:pathLst>
              <a:path w="384" h="288">
                <a:moveTo>
                  <a:pt x="0" y="96"/>
                </a:moveTo>
                <a:lnTo>
                  <a:pt x="96" y="0"/>
                </a:lnTo>
                <a:lnTo>
                  <a:pt x="288" y="0"/>
                </a:lnTo>
                <a:lnTo>
                  <a:pt x="384" y="96"/>
                </a:lnTo>
                <a:lnTo>
                  <a:pt x="384" y="240"/>
                </a:lnTo>
                <a:lnTo>
                  <a:pt x="288" y="288"/>
                </a:lnTo>
                <a:lnTo>
                  <a:pt x="144" y="288"/>
                </a:lnTo>
                <a:lnTo>
                  <a:pt x="48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A4EF-B178-304F-A8A4-A31A8C9CDE43}" type="slidenum">
              <a:rPr lang="en-US"/>
              <a:pPr/>
              <a:t>19</a:t>
            </a:fld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Directed Terminology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Vertex u is </a:t>
            </a:r>
            <a:r>
              <a:rPr lang="en-US" sz="2800">
                <a:solidFill>
                  <a:schemeClr val="accent2"/>
                </a:solidFill>
              </a:rPr>
              <a:t>adjacent</a:t>
            </a:r>
            <a:r>
              <a:rPr lang="en-US" sz="2800"/>
              <a:t> </a:t>
            </a:r>
            <a:r>
              <a:rPr lang="en-US" sz="2800">
                <a:solidFill>
                  <a:schemeClr val="accent2"/>
                </a:solidFill>
              </a:rPr>
              <a:t>to</a:t>
            </a:r>
            <a:r>
              <a:rPr lang="en-US" sz="2800"/>
              <a:t> vertex v in a directed graph G if (u,v) is an edge in 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vertex u is the initial vertex of (u,v)</a:t>
            </a:r>
          </a:p>
          <a:p>
            <a:pPr>
              <a:lnSpc>
                <a:spcPct val="90000"/>
              </a:lnSpc>
            </a:pPr>
            <a:r>
              <a:rPr lang="en-US" sz="2800"/>
              <a:t>Vertex v is </a:t>
            </a:r>
            <a:r>
              <a:rPr lang="en-US" sz="2800">
                <a:solidFill>
                  <a:schemeClr val="accent2"/>
                </a:solidFill>
              </a:rPr>
              <a:t>adjacent from</a:t>
            </a:r>
            <a:r>
              <a:rPr lang="en-US" sz="2800"/>
              <a:t> vertex u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vertex v is the terminal (or end) vertex of (u,v)</a:t>
            </a:r>
          </a:p>
          <a:p>
            <a:pPr>
              <a:lnSpc>
                <a:spcPct val="90000"/>
              </a:lnSpc>
            </a:pPr>
            <a:r>
              <a:rPr lang="en-US" sz="2800"/>
              <a:t>Degree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in-degree</a:t>
            </a:r>
            <a:r>
              <a:rPr lang="en-US" sz="2400"/>
              <a:t> is the number of edges with the vertex as the terminal vertex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out-degree</a:t>
            </a:r>
            <a:r>
              <a:rPr lang="en-US" sz="2400"/>
              <a:t> is the number of edges with the vertex as the initial vertex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DAA-0BCC-9245-8C36-B2CF48721796}" type="slidenum">
              <a:rPr lang="en-US"/>
              <a:pPr/>
              <a:t>2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What are graphs?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Yes, this is a graph….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But we are interested in a different kind of “graph”</a:t>
            </a:r>
          </a:p>
        </p:txBody>
      </p:sp>
      <p:pic>
        <p:nvPicPr>
          <p:cNvPr id="51204" name="Picture 4" descr="F:\courses\cse373-01\Lecture Slides\RAM_trend.gif"/>
          <p:cNvPicPr>
            <a:picLocks noChangeAspect="1" noChangeArrowheads="1"/>
          </p:cNvPicPr>
          <p:nvPr/>
        </p:nvPicPr>
        <p:blipFill>
          <a:blip r:embed="rId2"/>
          <a:srcRect l="10715" t="3030" r="1785" b="3030"/>
          <a:stretch>
            <a:fillRect/>
          </a:stretch>
        </p:blipFill>
        <p:spPr bwMode="auto">
          <a:xfrm>
            <a:off x="1497013" y="2473325"/>
            <a:ext cx="444658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CD09-2564-E148-A52A-02DB85EAEA4F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Directed Terminology</a:t>
            </a:r>
          </a:p>
        </p:txBody>
      </p:sp>
      <p:sp>
        <p:nvSpPr>
          <p:cNvPr id="117763" name="Oval 3"/>
          <p:cNvSpPr>
            <a:spLocks noChangeArrowheads="1"/>
          </p:cNvSpPr>
          <p:nvPr/>
        </p:nvSpPr>
        <p:spPr bwMode="auto">
          <a:xfrm>
            <a:off x="1719263" y="3195638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auto">
          <a:xfrm>
            <a:off x="3048000" y="2362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5334000" y="2667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4919663" y="4033838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2786063" y="3957638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6705600" y="3505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F</a:t>
            </a:r>
          </a:p>
        </p:txBody>
      </p:sp>
      <p:cxnSp>
        <p:nvCxnSpPr>
          <p:cNvPr id="117769" name="AutoShape 9"/>
          <p:cNvCxnSpPr>
            <a:cxnSpLocks noChangeShapeType="1"/>
            <a:stCxn id="117765" idx="4"/>
            <a:endCxn id="117766" idx="0"/>
          </p:cNvCxnSpPr>
          <p:nvPr/>
        </p:nvCxnSpPr>
        <p:spPr bwMode="auto">
          <a:xfrm flipH="1">
            <a:off x="5186363" y="3200400"/>
            <a:ext cx="414337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70" name="AutoShape 10"/>
          <p:cNvCxnSpPr>
            <a:cxnSpLocks noChangeShapeType="1"/>
            <a:stCxn id="117767" idx="6"/>
            <a:endCxn id="117766" idx="2"/>
          </p:cNvCxnSpPr>
          <p:nvPr/>
        </p:nvCxnSpPr>
        <p:spPr bwMode="auto">
          <a:xfrm>
            <a:off x="3319463" y="4224338"/>
            <a:ext cx="16002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71" name="AutoShape 11"/>
          <p:cNvCxnSpPr>
            <a:cxnSpLocks noChangeShapeType="1"/>
            <a:stCxn id="117763" idx="5"/>
            <a:endCxn id="117767" idx="1"/>
          </p:cNvCxnSpPr>
          <p:nvPr/>
        </p:nvCxnSpPr>
        <p:spPr bwMode="auto">
          <a:xfrm>
            <a:off x="2174875" y="3651250"/>
            <a:ext cx="6889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72" name="AutoShape 12"/>
          <p:cNvCxnSpPr>
            <a:cxnSpLocks noChangeShapeType="1"/>
            <a:stCxn id="117765" idx="3"/>
            <a:endCxn id="117767" idx="7"/>
          </p:cNvCxnSpPr>
          <p:nvPr/>
        </p:nvCxnSpPr>
        <p:spPr bwMode="auto">
          <a:xfrm flipH="1">
            <a:off x="3241675" y="3122613"/>
            <a:ext cx="2170113" cy="912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73" name="AutoShape 13"/>
          <p:cNvCxnSpPr>
            <a:cxnSpLocks noChangeShapeType="1"/>
            <a:stCxn id="117764" idx="6"/>
            <a:endCxn id="117765" idx="2"/>
          </p:cNvCxnSpPr>
          <p:nvPr/>
        </p:nvCxnSpPr>
        <p:spPr bwMode="auto">
          <a:xfrm>
            <a:off x="3581400" y="2628900"/>
            <a:ext cx="1752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774" name="AutoShape 14"/>
          <p:cNvCxnSpPr>
            <a:cxnSpLocks noChangeShapeType="1"/>
            <a:stCxn id="117763" idx="7"/>
            <a:endCxn id="117764" idx="2"/>
          </p:cNvCxnSpPr>
          <p:nvPr/>
        </p:nvCxnSpPr>
        <p:spPr bwMode="auto">
          <a:xfrm flipV="1">
            <a:off x="2174875" y="2628900"/>
            <a:ext cx="873125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2346325" y="4583113"/>
            <a:ext cx="1895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In-degree = 2</a:t>
            </a:r>
          </a:p>
          <a:p>
            <a:r>
              <a:rPr lang="en-US"/>
              <a:t>Out-degree = 1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6096000" y="4191000"/>
            <a:ext cx="1895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In-degree = 0</a:t>
            </a:r>
          </a:p>
          <a:p>
            <a:r>
              <a:rPr lang="en-US"/>
              <a:t>Out-degree = 0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717925" y="1916113"/>
            <a:ext cx="451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 adjacent </a:t>
            </a:r>
            <a:r>
              <a:rPr lang="en-US">
                <a:solidFill>
                  <a:srgbClr val="FF3300"/>
                </a:solidFill>
              </a:rPr>
              <a:t>to</a:t>
            </a:r>
            <a:r>
              <a:rPr lang="en-US"/>
              <a:t> C and C adjacent </a:t>
            </a:r>
            <a:r>
              <a:rPr lang="en-US">
                <a:solidFill>
                  <a:srgbClr val="FF3300"/>
                </a:solidFill>
              </a:rPr>
              <a:t>from</a:t>
            </a:r>
            <a:r>
              <a:rPr lang="en-US"/>
              <a:t> B</a:t>
            </a:r>
          </a:p>
        </p:txBody>
      </p:sp>
      <p:sp>
        <p:nvSpPr>
          <p:cNvPr id="117781" name="Freeform 21"/>
          <p:cNvSpPr>
            <a:spLocks/>
          </p:cNvSpPr>
          <p:nvPr/>
        </p:nvSpPr>
        <p:spPr bwMode="auto">
          <a:xfrm>
            <a:off x="5791200" y="2590800"/>
            <a:ext cx="609600" cy="4572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6" y="0"/>
              </a:cxn>
              <a:cxn ang="0">
                <a:pos x="288" y="0"/>
              </a:cxn>
              <a:cxn ang="0">
                <a:pos x="384" y="96"/>
              </a:cxn>
              <a:cxn ang="0">
                <a:pos x="384" y="240"/>
              </a:cxn>
              <a:cxn ang="0">
                <a:pos x="288" y="288"/>
              </a:cxn>
              <a:cxn ang="0">
                <a:pos x="144" y="288"/>
              </a:cxn>
              <a:cxn ang="0">
                <a:pos x="48" y="240"/>
              </a:cxn>
            </a:cxnLst>
            <a:rect l="0" t="0" r="r" b="b"/>
            <a:pathLst>
              <a:path w="384" h="288">
                <a:moveTo>
                  <a:pt x="0" y="96"/>
                </a:moveTo>
                <a:lnTo>
                  <a:pt x="96" y="0"/>
                </a:lnTo>
                <a:lnTo>
                  <a:pt x="288" y="0"/>
                </a:lnTo>
                <a:lnTo>
                  <a:pt x="384" y="96"/>
                </a:lnTo>
                <a:lnTo>
                  <a:pt x="384" y="240"/>
                </a:lnTo>
                <a:lnTo>
                  <a:pt x="288" y="288"/>
                </a:lnTo>
                <a:lnTo>
                  <a:pt x="144" y="288"/>
                </a:lnTo>
                <a:lnTo>
                  <a:pt x="48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E8AD-F14C-C043-A627-2BE2F5A52409}" type="slidenum">
              <a:rPr lang="en-US"/>
              <a:pPr/>
              <a:t>21</a:t>
            </a:fld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Handshaking Theorem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Let G=(V,E) be an undirected graph with |E|=e edges.  Then</a:t>
            </a:r>
          </a:p>
          <a:p>
            <a:endParaRPr lang="en-US" sz="2800">
              <a:solidFill>
                <a:schemeClr val="accent2"/>
              </a:solidFill>
            </a:endParaRPr>
          </a:p>
          <a:p>
            <a:endParaRPr lang="en-US" sz="2800"/>
          </a:p>
          <a:p>
            <a:r>
              <a:rPr lang="en-US" sz="2800">
                <a:solidFill>
                  <a:schemeClr val="accent2"/>
                </a:solidFill>
              </a:rPr>
              <a:t>Every edge contributes +1 to the degree of each of the two vertices it is incident with</a:t>
            </a:r>
            <a:r>
              <a:rPr lang="en-US" sz="2800"/>
              <a:t> </a:t>
            </a:r>
          </a:p>
          <a:p>
            <a:pPr lvl="1"/>
            <a:r>
              <a:rPr lang="en-US" sz="2400"/>
              <a:t>number of edges is exactly half the sum of deg(v)</a:t>
            </a:r>
          </a:p>
          <a:p>
            <a:pPr lvl="1"/>
            <a:r>
              <a:rPr lang="en-US" sz="2400"/>
              <a:t>the sum of the deg(v) values must be even</a:t>
            </a: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057400" y="2971800"/>
          <a:ext cx="1973263" cy="679450"/>
        </p:xfrm>
        <a:graphic>
          <a:graphicData uri="http://schemas.openxmlformats.org/presentationml/2006/ole">
            <p:oleObj spid="_x0000_s32770" name="Equation" r:id="rId3" imgW="990360" imgH="342720" progId="Equation.DSMT4">
              <p:embed/>
            </p:oleObj>
          </a:graphicData>
        </a:graphic>
      </p:graphicFrame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479925" y="3059113"/>
            <a:ext cx="4029075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Add up the degrees of all vertices.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4F2-9ACC-504A-B23C-99651DE40A43}" type="slidenum">
              <a:rPr lang="en-US"/>
              <a:pPr/>
              <a:t>22</a:t>
            </a:fld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33425" y="1881188"/>
            <a:ext cx="752157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/>
              <a:t>Space and time are analyzed in terms of: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sz="2800"/>
              <a:t>Number of vertices = |</a:t>
            </a:r>
            <a:r>
              <a:rPr lang="en-US" sz="2800" i="1"/>
              <a:t>V</a:t>
            </a:r>
            <a:r>
              <a:rPr lang="en-US" sz="2800"/>
              <a:t>|   and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sz="2800"/>
              <a:t>Number of edges = |</a:t>
            </a:r>
            <a:r>
              <a:rPr lang="en-US" sz="2800" i="1"/>
              <a:t>E</a:t>
            </a:r>
            <a:r>
              <a:rPr lang="en-US" sz="2800"/>
              <a:t>|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/>
              <a:t>There are at least two ways of representing graphs: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sz="2800"/>
              <a:t>The  </a:t>
            </a:r>
            <a:r>
              <a:rPr lang="en-US" sz="2800" i="1">
                <a:solidFill>
                  <a:srgbClr val="0000FF"/>
                </a:solidFill>
              </a:rPr>
              <a:t>adjacency matrix</a:t>
            </a:r>
            <a:r>
              <a:rPr lang="en-US" sz="2800"/>
              <a:t>  representation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sz="2800"/>
              <a:t>The  </a:t>
            </a:r>
            <a:r>
              <a:rPr lang="en-US" sz="2800" i="1">
                <a:solidFill>
                  <a:srgbClr val="0000FF"/>
                </a:solidFill>
              </a:rPr>
              <a:t>adjacency list</a:t>
            </a:r>
            <a:r>
              <a:rPr lang="en-US" sz="2800"/>
              <a:t>  representation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endParaRPr lang="en-US" sz="280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Graph Representations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B85C-BD0C-6A43-A8F9-6373830B9C1E}" type="slidenum">
              <a:rPr lang="en-US"/>
              <a:pPr/>
              <a:t>23</a:t>
            </a:fld>
            <a:endParaRPr lang="en-US"/>
          </a:p>
        </p:txBody>
      </p:sp>
      <p:sp>
        <p:nvSpPr>
          <p:cNvPr id="67606" name="AutoShape 22"/>
          <p:cNvSpPr>
            <a:spLocks/>
          </p:cNvSpPr>
          <p:nvPr/>
        </p:nvSpPr>
        <p:spPr bwMode="auto">
          <a:xfrm>
            <a:off x="4865688" y="2220913"/>
            <a:ext cx="152400" cy="3352800"/>
          </a:xfrm>
          <a:prstGeom prst="leftBracket">
            <a:avLst>
              <a:gd name="adj" fmla="val 237519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7" name="AutoShape 23"/>
          <p:cNvSpPr>
            <a:spLocks/>
          </p:cNvSpPr>
          <p:nvPr/>
        </p:nvSpPr>
        <p:spPr bwMode="auto">
          <a:xfrm>
            <a:off x="8534400" y="2209800"/>
            <a:ext cx="152400" cy="3352800"/>
          </a:xfrm>
          <a:prstGeom prst="rightBracket">
            <a:avLst>
              <a:gd name="adj" fmla="val 18333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5105400" y="1752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     B     C     D     E     F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5089525" y="2327275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0      1      0      1      0     0     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5105400" y="29718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1      0      1      0      0     0     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5105400" y="35052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0      1      0      1      1     0     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5105400" y="40386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1      0      1      0      1     0     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5105400" y="46482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0      0      1      1      0     0     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5105400" y="51816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0      0      0      0      0     0     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652463" y="51181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M</a:t>
            </a:r>
            <a:r>
              <a:rPr lang="en-US" sz="1800"/>
              <a:t>(</a:t>
            </a:r>
            <a:r>
              <a:rPr lang="en-US" sz="1800" i="1"/>
              <a:t>v</a:t>
            </a:r>
            <a:r>
              <a:rPr lang="en-US" sz="1800"/>
              <a:t>, </a:t>
            </a:r>
            <a:r>
              <a:rPr lang="en-US" sz="1800" i="1"/>
              <a:t>w</a:t>
            </a:r>
            <a:r>
              <a:rPr lang="en-US" sz="1800"/>
              <a:t>)  =  </a:t>
            </a:r>
          </a:p>
        </p:txBody>
      </p:sp>
      <p:sp>
        <p:nvSpPr>
          <p:cNvPr id="67616" name="AutoShape 32"/>
          <p:cNvSpPr>
            <a:spLocks/>
          </p:cNvSpPr>
          <p:nvPr/>
        </p:nvSpPr>
        <p:spPr bwMode="auto">
          <a:xfrm>
            <a:off x="1828800" y="4876800"/>
            <a:ext cx="228600" cy="852488"/>
          </a:xfrm>
          <a:prstGeom prst="leftBrace">
            <a:avLst>
              <a:gd name="adj1" fmla="val 31076"/>
              <a:gd name="adj2" fmla="val 5009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1981200" y="4876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 if (</a:t>
            </a:r>
            <a:r>
              <a:rPr lang="en-US" sz="1800" i="1"/>
              <a:t>v</a:t>
            </a:r>
            <a:r>
              <a:rPr lang="en-US" sz="1800"/>
              <a:t>, </a:t>
            </a:r>
            <a:r>
              <a:rPr lang="en-US" sz="1800" i="1"/>
              <a:t>w</a:t>
            </a:r>
            <a:r>
              <a:rPr lang="en-US" sz="1800"/>
              <a:t>) is in E</a:t>
            </a:r>
          </a:p>
        </p:txBody>
      </p:sp>
      <p:sp>
        <p:nvSpPr>
          <p:cNvPr id="67618" name="Text Box 34"/>
          <p:cNvSpPr txBox="1">
            <a:spLocks noChangeArrowheads="1"/>
          </p:cNvSpPr>
          <p:nvPr/>
        </p:nvSpPr>
        <p:spPr bwMode="auto">
          <a:xfrm>
            <a:off x="1981200" y="52720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0 otherwise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4449763" y="2362200"/>
            <a:ext cx="442912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6351588" y="5713413"/>
            <a:ext cx="195103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Space = </a:t>
            </a:r>
            <a:r>
              <a:rPr lang="en-US" sz="2800"/>
              <a:t>|</a:t>
            </a:r>
            <a:r>
              <a:rPr lang="en-US" sz="2800" i="1"/>
              <a:t>V</a:t>
            </a:r>
            <a:r>
              <a:rPr lang="en-US" sz="2800"/>
              <a:t>|</a:t>
            </a:r>
            <a:r>
              <a:rPr lang="en-US" sz="2800" baseline="30000"/>
              <a:t>2</a:t>
            </a:r>
          </a:p>
        </p:txBody>
      </p:sp>
      <p:sp>
        <p:nvSpPr>
          <p:cNvPr id="67622" name="Oval 38"/>
          <p:cNvSpPr>
            <a:spLocks noChangeArrowheads="1"/>
          </p:cNvSpPr>
          <p:nvPr/>
        </p:nvSpPr>
        <p:spPr bwMode="auto">
          <a:xfrm>
            <a:off x="381000" y="2667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1524000" y="2133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67624" name="Oval 40"/>
          <p:cNvSpPr>
            <a:spLocks noChangeArrowheads="1"/>
          </p:cNvSpPr>
          <p:nvPr/>
        </p:nvSpPr>
        <p:spPr bwMode="auto">
          <a:xfrm>
            <a:off x="2895600" y="24384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67625" name="Oval 41"/>
          <p:cNvSpPr>
            <a:spLocks noChangeArrowheads="1"/>
          </p:cNvSpPr>
          <p:nvPr/>
        </p:nvSpPr>
        <p:spPr bwMode="auto">
          <a:xfrm>
            <a:off x="2438400" y="3805238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67626" name="Oval 42"/>
          <p:cNvSpPr>
            <a:spLocks noChangeArrowheads="1"/>
          </p:cNvSpPr>
          <p:nvPr/>
        </p:nvSpPr>
        <p:spPr bwMode="auto">
          <a:xfrm>
            <a:off x="1066800" y="3657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67627" name="Oval 43"/>
          <p:cNvSpPr>
            <a:spLocks noChangeArrowheads="1"/>
          </p:cNvSpPr>
          <p:nvPr/>
        </p:nvSpPr>
        <p:spPr bwMode="auto">
          <a:xfrm>
            <a:off x="3505200" y="3276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F</a:t>
            </a:r>
          </a:p>
        </p:txBody>
      </p:sp>
      <p:cxnSp>
        <p:nvCxnSpPr>
          <p:cNvPr id="67628" name="AutoShape 44"/>
          <p:cNvCxnSpPr>
            <a:cxnSpLocks noChangeShapeType="1"/>
            <a:stCxn id="67624" idx="4"/>
            <a:endCxn id="67625" idx="0"/>
          </p:cNvCxnSpPr>
          <p:nvPr/>
        </p:nvCxnSpPr>
        <p:spPr bwMode="auto">
          <a:xfrm flipH="1">
            <a:off x="2705100" y="2971800"/>
            <a:ext cx="4572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7629" name="AutoShape 45"/>
          <p:cNvCxnSpPr>
            <a:cxnSpLocks noChangeShapeType="1"/>
            <a:stCxn id="67626" idx="6"/>
            <a:endCxn id="67625" idx="2"/>
          </p:cNvCxnSpPr>
          <p:nvPr/>
        </p:nvCxnSpPr>
        <p:spPr bwMode="auto">
          <a:xfrm>
            <a:off x="1600200" y="3924300"/>
            <a:ext cx="838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7630" name="AutoShape 46"/>
          <p:cNvCxnSpPr>
            <a:cxnSpLocks noChangeShapeType="1"/>
            <a:stCxn id="67622" idx="5"/>
            <a:endCxn id="67626" idx="1"/>
          </p:cNvCxnSpPr>
          <p:nvPr/>
        </p:nvCxnSpPr>
        <p:spPr bwMode="auto">
          <a:xfrm>
            <a:off x="836613" y="3122613"/>
            <a:ext cx="307975" cy="612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7631" name="AutoShape 47"/>
          <p:cNvCxnSpPr>
            <a:cxnSpLocks noChangeShapeType="1"/>
            <a:stCxn id="67624" idx="3"/>
            <a:endCxn id="67626" idx="7"/>
          </p:cNvCxnSpPr>
          <p:nvPr/>
        </p:nvCxnSpPr>
        <p:spPr bwMode="auto">
          <a:xfrm flipH="1">
            <a:off x="1522413" y="2894013"/>
            <a:ext cx="1450975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7632" name="AutoShape 48"/>
          <p:cNvCxnSpPr>
            <a:cxnSpLocks noChangeShapeType="1"/>
            <a:stCxn id="67623" idx="6"/>
            <a:endCxn id="67624" idx="2"/>
          </p:cNvCxnSpPr>
          <p:nvPr/>
        </p:nvCxnSpPr>
        <p:spPr bwMode="auto">
          <a:xfrm>
            <a:off x="2057400" y="2400300"/>
            <a:ext cx="838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7633" name="AutoShape 49"/>
          <p:cNvCxnSpPr>
            <a:cxnSpLocks noChangeShapeType="1"/>
            <a:stCxn id="67622" idx="7"/>
            <a:endCxn id="67623" idx="2"/>
          </p:cNvCxnSpPr>
          <p:nvPr/>
        </p:nvCxnSpPr>
        <p:spPr bwMode="auto">
          <a:xfrm flipV="1">
            <a:off x="836613" y="2400300"/>
            <a:ext cx="687387" cy="34448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</p:cxn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5638800" y="2336800"/>
            <a:ext cx="45720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35" name="Oval 51"/>
          <p:cNvSpPr>
            <a:spLocks noChangeArrowheads="1"/>
          </p:cNvSpPr>
          <p:nvPr/>
        </p:nvSpPr>
        <p:spPr bwMode="auto">
          <a:xfrm>
            <a:off x="5029200" y="2971800"/>
            <a:ext cx="45720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Adjacency Matrix</a:t>
            </a:r>
          </a:p>
        </p:txBody>
      </p:sp>
      <p:sp>
        <p:nvSpPr>
          <p:cNvPr id="67637" name="Line 53"/>
          <p:cNvSpPr>
            <a:spLocks noChangeShapeType="1"/>
          </p:cNvSpPr>
          <p:nvPr/>
        </p:nvSpPr>
        <p:spPr bwMode="auto">
          <a:xfrm>
            <a:off x="4953000" y="2286000"/>
            <a:ext cx="3657600" cy="3429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F65C-94C7-F84C-8F24-92CE0CA04AF2}" type="slidenum">
              <a:rPr lang="en-US"/>
              <a:pPr/>
              <a:t>24</a:t>
            </a:fld>
            <a:endParaRPr lang="en-US"/>
          </a:p>
        </p:txBody>
      </p:sp>
      <p:sp>
        <p:nvSpPr>
          <p:cNvPr id="68629" name="AutoShape 21"/>
          <p:cNvSpPr>
            <a:spLocks/>
          </p:cNvSpPr>
          <p:nvPr/>
        </p:nvSpPr>
        <p:spPr bwMode="auto">
          <a:xfrm>
            <a:off x="5078413" y="2220913"/>
            <a:ext cx="152400" cy="3352800"/>
          </a:xfrm>
          <a:prstGeom prst="leftBracket">
            <a:avLst>
              <a:gd name="adj" fmla="val 237519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0" name="AutoShape 22"/>
          <p:cNvSpPr>
            <a:spLocks/>
          </p:cNvSpPr>
          <p:nvPr/>
        </p:nvSpPr>
        <p:spPr bwMode="auto">
          <a:xfrm>
            <a:off x="8747125" y="2209800"/>
            <a:ext cx="152400" cy="3352800"/>
          </a:xfrm>
          <a:prstGeom prst="rightBracket">
            <a:avLst>
              <a:gd name="adj" fmla="val 18333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5318125" y="1752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     B     C     D     E     F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5302250" y="2327275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0      1      0      1      0     0     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5318125" y="29718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0      0      1      0      0     0     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5318125" y="35052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0      0      0      1      1     0     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5318125" y="40386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0      0      0      0      1     0     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5318125" y="46482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0      0      0      0      0     0     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5318125" y="5181600"/>
            <a:ext cx="359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0      0      0      0      0     0     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4662488" y="2362200"/>
            <a:ext cx="442912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6356350" y="5713413"/>
            <a:ext cx="19510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Space = </a:t>
            </a:r>
            <a:r>
              <a:rPr lang="en-US" sz="2800"/>
              <a:t>|</a:t>
            </a:r>
            <a:r>
              <a:rPr lang="en-US" sz="2800" i="1"/>
              <a:t>V</a:t>
            </a:r>
            <a:r>
              <a:rPr lang="en-US" sz="2800"/>
              <a:t>|</a:t>
            </a:r>
            <a:r>
              <a:rPr lang="en-US" sz="2800" baseline="30000"/>
              <a:t>2</a:t>
            </a:r>
            <a:endParaRPr lang="en-US" sz="2800"/>
          </a:p>
        </p:txBody>
      </p: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652463" y="51181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M</a:t>
            </a:r>
            <a:r>
              <a:rPr lang="en-US" sz="1800"/>
              <a:t>(</a:t>
            </a:r>
            <a:r>
              <a:rPr lang="en-US" sz="1800" i="1"/>
              <a:t>v</a:t>
            </a:r>
            <a:r>
              <a:rPr lang="en-US" sz="1800"/>
              <a:t>, </a:t>
            </a:r>
            <a:r>
              <a:rPr lang="en-US" sz="1800" i="1"/>
              <a:t>w</a:t>
            </a:r>
            <a:r>
              <a:rPr lang="en-US" sz="1800"/>
              <a:t>)  =  </a:t>
            </a:r>
          </a:p>
        </p:txBody>
      </p:sp>
      <p:sp>
        <p:nvSpPr>
          <p:cNvPr id="68645" name="AutoShape 37"/>
          <p:cNvSpPr>
            <a:spLocks/>
          </p:cNvSpPr>
          <p:nvPr/>
        </p:nvSpPr>
        <p:spPr bwMode="auto">
          <a:xfrm>
            <a:off x="1828800" y="4876800"/>
            <a:ext cx="228600" cy="852488"/>
          </a:xfrm>
          <a:prstGeom prst="leftBrace">
            <a:avLst>
              <a:gd name="adj1" fmla="val 31076"/>
              <a:gd name="adj2" fmla="val 5009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6" name="Text Box 38"/>
          <p:cNvSpPr txBox="1">
            <a:spLocks noChangeArrowheads="1"/>
          </p:cNvSpPr>
          <p:nvPr/>
        </p:nvSpPr>
        <p:spPr bwMode="auto">
          <a:xfrm>
            <a:off x="1981200" y="487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 if (</a:t>
            </a:r>
            <a:r>
              <a:rPr lang="en-US" sz="1800" i="1"/>
              <a:t>v</a:t>
            </a:r>
            <a:r>
              <a:rPr lang="en-US" sz="1800"/>
              <a:t>, </a:t>
            </a:r>
            <a:r>
              <a:rPr lang="en-US" sz="1800" i="1"/>
              <a:t>w</a:t>
            </a:r>
            <a:r>
              <a:rPr lang="en-US" sz="1800"/>
              <a:t>) is in E</a:t>
            </a:r>
          </a:p>
        </p:txBody>
      </p:sp>
      <p:sp>
        <p:nvSpPr>
          <p:cNvPr id="68647" name="Text Box 39"/>
          <p:cNvSpPr txBox="1">
            <a:spLocks noChangeArrowheads="1"/>
          </p:cNvSpPr>
          <p:nvPr/>
        </p:nvSpPr>
        <p:spPr bwMode="auto">
          <a:xfrm>
            <a:off x="1981200" y="52720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0 otherwise</a:t>
            </a:r>
          </a:p>
        </p:txBody>
      </p:sp>
      <p:sp>
        <p:nvSpPr>
          <p:cNvPr id="68648" name="Oval 40"/>
          <p:cNvSpPr>
            <a:spLocks noChangeArrowheads="1"/>
          </p:cNvSpPr>
          <p:nvPr/>
        </p:nvSpPr>
        <p:spPr bwMode="auto">
          <a:xfrm>
            <a:off x="381000" y="2667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68649" name="Oval 41"/>
          <p:cNvSpPr>
            <a:spLocks noChangeArrowheads="1"/>
          </p:cNvSpPr>
          <p:nvPr/>
        </p:nvSpPr>
        <p:spPr bwMode="auto">
          <a:xfrm>
            <a:off x="1524000" y="2133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68650" name="Oval 42"/>
          <p:cNvSpPr>
            <a:spLocks noChangeArrowheads="1"/>
          </p:cNvSpPr>
          <p:nvPr/>
        </p:nvSpPr>
        <p:spPr bwMode="auto">
          <a:xfrm>
            <a:off x="2895600" y="24384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68651" name="Oval 43"/>
          <p:cNvSpPr>
            <a:spLocks noChangeArrowheads="1"/>
          </p:cNvSpPr>
          <p:nvPr/>
        </p:nvSpPr>
        <p:spPr bwMode="auto">
          <a:xfrm>
            <a:off x="2438400" y="3805238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68652" name="Oval 44"/>
          <p:cNvSpPr>
            <a:spLocks noChangeArrowheads="1"/>
          </p:cNvSpPr>
          <p:nvPr/>
        </p:nvSpPr>
        <p:spPr bwMode="auto">
          <a:xfrm>
            <a:off x="1066800" y="3657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68653" name="Oval 45"/>
          <p:cNvSpPr>
            <a:spLocks noChangeArrowheads="1"/>
          </p:cNvSpPr>
          <p:nvPr/>
        </p:nvSpPr>
        <p:spPr bwMode="auto">
          <a:xfrm>
            <a:off x="3505200" y="3276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F</a:t>
            </a:r>
          </a:p>
        </p:txBody>
      </p:sp>
      <p:cxnSp>
        <p:nvCxnSpPr>
          <p:cNvPr id="68654" name="AutoShape 46"/>
          <p:cNvCxnSpPr>
            <a:cxnSpLocks noChangeShapeType="1"/>
            <a:stCxn id="68650" idx="4"/>
            <a:endCxn id="68651" idx="0"/>
          </p:cNvCxnSpPr>
          <p:nvPr/>
        </p:nvCxnSpPr>
        <p:spPr bwMode="auto">
          <a:xfrm flipH="1">
            <a:off x="2705100" y="2971800"/>
            <a:ext cx="4572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655" name="AutoShape 47"/>
          <p:cNvCxnSpPr>
            <a:cxnSpLocks noChangeShapeType="1"/>
            <a:stCxn id="68652" idx="6"/>
            <a:endCxn id="68651" idx="2"/>
          </p:cNvCxnSpPr>
          <p:nvPr/>
        </p:nvCxnSpPr>
        <p:spPr bwMode="auto">
          <a:xfrm>
            <a:off x="1600200" y="3924300"/>
            <a:ext cx="838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656" name="AutoShape 48"/>
          <p:cNvCxnSpPr>
            <a:cxnSpLocks noChangeShapeType="1"/>
            <a:stCxn id="68648" idx="5"/>
            <a:endCxn id="68652" idx="1"/>
          </p:cNvCxnSpPr>
          <p:nvPr/>
        </p:nvCxnSpPr>
        <p:spPr bwMode="auto">
          <a:xfrm>
            <a:off x="836613" y="3122613"/>
            <a:ext cx="307975" cy="612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657" name="AutoShape 49"/>
          <p:cNvCxnSpPr>
            <a:cxnSpLocks noChangeShapeType="1"/>
            <a:stCxn id="68650" idx="3"/>
            <a:endCxn id="68652" idx="7"/>
          </p:cNvCxnSpPr>
          <p:nvPr/>
        </p:nvCxnSpPr>
        <p:spPr bwMode="auto">
          <a:xfrm flipH="1">
            <a:off x="1522413" y="2894013"/>
            <a:ext cx="1450975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658" name="AutoShape 50"/>
          <p:cNvCxnSpPr>
            <a:cxnSpLocks noChangeShapeType="1"/>
            <a:stCxn id="68649" idx="6"/>
            <a:endCxn id="68650" idx="2"/>
          </p:cNvCxnSpPr>
          <p:nvPr/>
        </p:nvCxnSpPr>
        <p:spPr bwMode="auto">
          <a:xfrm>
            <a:off x="2057400" y="2400300"/>
            <a:ext cx="838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659" name="AutoShape 51"/>
          <p:cNvCxnSpPr>
            <a:cxnSpLocks noChangeShapeType="1"/>
            <a:stCxn id="68648" idx="7"/>
            <a:endCxn id="68649" idx="2"/>
          </p:cNvCxnSpPr>
          <p:nvPr/>
        </p:nvCxnSpPr>
        <p:spPr bwMode="auto">
          <a:xfrm flipV="1">
            <a:off x="836613" y="2400300"/>
            <a:ext cx="687387" cy="3444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5848350" y="2336800"/>
            <a:ext cx="45720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3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Adjacency Matrix for a Digraph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7F90-EE01-984A-869A-6E07EEE2A836}" type="slidenum">
              <a:rPr lang="en-US"/>
              <a:pPr/>
              <a:t>25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897438" y="2700338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897438" y="324326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897438" y="3786188"/>
            <a:ext cx="492125" cy="54451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897438" y="4330700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897438" y="4873625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4897438" y="5416550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6761163" y="4926013"/>
            <a:ext cx="492125" cy="4651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7258050" y="4927600"/>
            <a:ext cx="492125" cy="465138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5619750" y="4933950"/>
            <a:ext cx="492125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6116638" y="4935538"/>
            <a:ext cx="492125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5619750" y="4408488"/>
            <a:ext cx="492125" cy="46831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6116638" y="4410075"/>
            <a:ext cx="492125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5619750" y="3810000"/>
            <a:ext cx="492125" cy="5254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6116638" y="3810000"/>
            <a:ext cx="492125" cy="52705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611813" y="3306763"/>
            <a:ext cx="989012" cy="466725"/>
            <a:chOff x="3802" y="3869"/>
            <a:chExt cx="868" cy="289"/>
          </a:xfrm>
        </p:grpSpPr>
        <p:sp>
          <p:nvSpPr>
            <p:cNvPr id="100369" name="Rectangle 17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70" name="Rectangle 18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5611813" y="2744788"/>
            <a:ext cx="492125" cy="4651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6108700" y="2743200"/>
            <a:ext cx="492125" cy="4683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6743700" y="2744788"/>
            <a:ext cx="492125" cy="4651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7240588" y="2743200"/>
            <a:ext cx="492125" cy="4683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6742113" y="3810000"/>
            <a:ext cx="492125" cy="5254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7237413" y="3810000"/>
            <a:ext cx="492125" cy="52705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6762750" y="4408488"/>
            <a:ext cx="492125" cy="4651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7259638" y="4410075"/>
            <a:ext cx="492125" cy="465138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864475" y="4430713"/>
            <a:ext cx="989013" cy="466725"/>
            <a:chOff x="3802" y="3869"/>
            <a:chExt cx="868" cy="289"/>
          </a:xfrm>
        </p:grpSpPr>
        <p:sp>
          <p:nvSpPr>
            <p:cNvPr id="100380" name="Rectangle 28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1" name="Rectangle 29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850188" y="3811588"/>
            <a:ext cx="989012" cy="520700"/>
            <a:chOff x="3802" y="3869"/>
            <a:chExt cx="868" cy="289"/>
          </a:xfrm>
        </p:grpSpPr>
        <p:sp>
          <p:nvSpPr>
            <p:cNvPr id="100383" name="Rectangle 31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84" name="Rectangle 32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385" name="Text Box 33"/>
          <p:cNvSpPr txBox="1">
            <a:spLocks noChangeArrowheads="1"/>
          </p:cNvSpPr>
          <p:nvPr/>
        </p:nvSpPr>
        <p:spPr bwMode="auto">
          <a:xfrm>
            <a:off x="5668963" y="2730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-101" charset="0"/>
              </a:rPr>
              <a:t>B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100386" name="Text Box 34"/>
          <p:cNvSpPr txBox="1">
            <a:spLocks noChangeArrowheads="1"/>
          </p:cNvSpPr>
          <p:nvPr/>
        </p:nvSpPr>
        <p:spPr bwMode="auto">
          <a:xfrm>
            <a:off x="6786563" y="27527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0387" name="Text Box 35"/>
          <p:cNvSpPr txBox="1">
            <a:spLocks noChangeArrowheads="1"/>
          </p:cNvSpPr>
          <p:nvPr/>
        </p:nvSpPr>
        <p:spPr bwMode="auto">
          <a:xfrm>
            <a:off x="5681663" y="38084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0388" name="Text Box 36"/>
          <p:cNvSpPr txBox="1">
            <a:spLocks noChangeArrowheads="1"/>
          </p:cNvSpPr>
          <p:nvPr/>
        </p:nvSpPr>
        <p:spPr bwMode="auto">
          <a:xfrm>
            <a:off x="6775450" y="38084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5668963" y="49387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0390" name="Text Box 38"/>
          <p:cNvSpPr txBox="1">
            <a:spLocks noChangeArrowheads="1"/>
          </p:cNvSpPr>
          <p:nvPr/>
        </p:nvSpPr>
        <p:spPr bwMode="auto">
          <a:xfrm>
            <a:off x="5681663" y="44084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6797675" y="44323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0392" name="Text Box 40"/>
          <p:cNvSpPr txBox="1">
            <a:spLocks noChangeArrowheads="1"/>
          </p:cNvSpPr>
          <p:nvPr/>
        </p:nvSpPr>
        <p:spPr bwMode="auto">
          <a:xfrm>
            <a:off x="7902575" y="44196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0393" name="Text Box 41"/>
          <p:cNvSpPr txBox="1">
            <a:spLocks noChangeArrowheads="1"/>
          </p:cNvSpPr>
          <p:nvPr/>
        </p:nvSpPr>
        <p:spPr bwMode="auto">
          <a:xfrm>
            <a:off x="6786563" y="49387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0394" name="Text Box 42"/>
          <p:cNvSpPr txBox="1">
            <a:spLocks noChangeArrowheads="1"/>
          </p:cNvSpPr>
          <p:nvPr/>
        </p:nvSpPr>
        <p:spPr bwMode="auto">
          <a:xfrm>
            <a:off x="7889875" y="38242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E</a:t>
            </a: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6751638" y="3306763"/>
            <a:ext cx="989012" cy="466725"/>
            <a:chOff x="3802" y="3869"/>
            <a:chExt cx="868" cy="289"/>
          </a:xfrm>
        </p:grpSpPr>
        <p:sp>
          <p:nvSpPr>
            <p:cNvPr id="100396" name="Rectangle 44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97" name="Rectangle 45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398" name="Text Box 46"/>
          <p:cNvSpPr txBox="1">
            <a:spLocks noChangeArrowheads="1"/>
          </p:cNvSpPr>
          <p:nvPr/>
        </p:nvSpPr>
        <p:spPr bwMode="auto">
          <a:xfrm>
            <a:off x="5657850" y="33035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-101" charset="0"/>
              </a:rPr>
              <a:t>A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6775450" y="33147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>
            <a:off x="5149850" y="2987675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5160963" y="3527425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2" name="Line 50"/>
          <p:cNvSpPr>
            <a:spLocks noChangeShapeType="1"/>
          </p:cNvSpPr>
          <p:nvPr/>
        </p:nvSpPr>
        <p:spPr bwMode="auto">
          <a:xfrm>
            <a:off x="5149850" y="4067175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3" name="Line 51"/>
          <p:cNvSpPr>
            <a:spLocks noChangeShapeType="1"/>
          </p:cNvSpPr>
          <p:nvPr/>
        </p:nvSpPr>
        <p:spPr bwMode="auto">
          <a:xfrm>
            <a:off x="5164138" y="4584700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4" name="Line 52"/>
          <p:cNvSpPr>
            <a:spLocks noChangeShapeType="1"/>
          </p:cNvSpPr>
          <p:nvPr/>
        </p:nvSpPr>
        <p:spPr bwMode="auto">
          <a:xfrm>
            <a:off x="5160963" y="512603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>
            <a:off x="6313488" y="3009900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6324600" y="3549650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>
            <a:off x="6313488" y="4089400"/>
            <a:ext cx="469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6327775" y="4606925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>
            <a:off x="6324600" y="514826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>
            <a:off x="7407275" y="4111625"/>
            <a:ext cx="469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7421563" y="4629150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 flipV="1">
            <a:off x="8348663" y="3810000"/>
            <a:ext cx="48101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V="1">
            <a:off x="8383588" y="4432300"/>
            <a:ext cx="48101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 flipV="1">
            <a:off x="7254875" y="2762250"/>
            <a:ext cx="481013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 flipV="1">
            <a:off x="7254875" y="3303588"/>
            <a:ext cx="481013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V="1">
            <a:off x="7254875" y="4927600"/>
            <a:ext cx="481013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 flipV="1">
            <a:off x="4913313" y="5453063"/>
            <a:ext cx="48101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9" name="Text Box 67"/>
          <p:cNvSpPr txBox="1">
            <a:spLocks noChangeArrowheads="1"/>
          </p:cNvSpPr>
          <p:nvPr/>
        </p:nvSpPr>
        <p:spPr bwMode="auto">
          <a:xfrm>
            <a:off x="4476750" y="2667000"/>
            <a:ext cx="44291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00420" name="Oval 68"/>
          <p:cNvSpPr>
            <a:spLocks noChangeArrowheads="1"/>
          </p:cNvSpPr>
          <p:nvPr/>
        </p:nvSpPr>
        <p:spPr bwMode="auto">
          <a:xfrm>
            <a:off x="381000" y="3276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0421" name="Oval 69"/>
          <p:cNvSpPr>
            <a:spLocks noChangeArrowheads="1"/>
          </p:cNvSpPr>
          <p:nvPr/>
        </p:nvSpPr>
        <p:spPr bwMode="auto">
          <a:xfrm>
            <a:off x="1524000" y="2743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0422" name="Oval 70"/>
          <p:cNvSpPr>
            <a:spLocks noChangeArrowheads="1"/>
          </p:cNvSpPr>
          <p:nvPr/>
        </p:nvSpPr>
        <p:spPr bwMode="auto">
          <a:xfrm>
            <a:off x="2895600" y="3048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0423" name="Oval 71"/>
          <p:cNvSpPr>
            <a:spLocks noChangeArrowheads="1"/>
          </p:cNvSpPr>
          <p:nvPr/>
        </p:nvSpPr>
        <p:spPr bwMode="auto">
          <a:xfrm>
            <a:off x="2438400" y="4414838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0424" name="Oval 72"/>
          <p:cNvSpPr>
            <a:spLocks noChangeArrowheads="1"/>
          </p:cNvSpPr>
          <p:nvPr/>
        </p:nvSpPr>
        <p:spPr bwMode="auto">
          <a:xfrm>
            <a:off x="1066800" y="4267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0425" name="Oval 73"/>
          <p:cNvSpPr>
            <a:spLocks noChangeArrowheads="1"/>
          </p:cNvSpPr>
          <p:nvPr/>
        </p:nvSpPr>
        <p:spPr bwMode="auto">
          <a:xfrm>
            <a:off x="3505200" y="38862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F</a:t>
            </a:r>
          </a:p>
        </p:txBody>
      </p:sp>
      <p:cxnSp>
        <p:nvCxnSpPr>
          <p:cNvPr id="100426" name="AutoShape 74"/>
          <p:cNvCxnSpPr>
            <a:cxnSpLocks noChangeShapeType="1"/>
            <a:stCxn id="100422" idx="4"/>
            <a:endCxn id="100423" idx="0"/>
          </p:cNvCxnSpPr>
          <p:nvPr/>
        </p:nvCxnSpPr>
        <p:spPr bwMode="auto">
          <a:xfrm flipH="1">
            <a:off x="2705100" y="3581400"/>
            <a:ext cx="4572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27" name="AutoShape 75"/>
          <p:cNvCxnSpPr>
            <a:cxnSpLocks noChangeShapeType="1"/>
            <a:stCxn id="100424" idx="6"/>
            <a:endCxn id="100423" idx="2"/>
          </p:cNvCxnSpPr>
          <p:nvPr/>
        </p:nvCxnSpPr>
        <p:spPr bwMode="auto">
          <a:xfrm>
            <a:off x="1600200" y="4533900"/>
            <a:ext cx="838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28" name="AutoShape 76"/>
          <p:cNvCxnSpPr>
            <a:cxnSpLocks noChangeShapeType="1"/>
            <a:stCxn id="100420" idx="5"/>
            <a:endCxn id="100424" idx="1"/>
          </p:cNvCxnSpPr>
          <p:nvPr/>
        </p:nvCxnSpPr>
        <p:spPr bwMode="auto">
          <a:xfrm>
            <a:off x="836613" y="3732213"/>
            <a:ext cx="307975" cy="612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29" name="AutoShape 77"/>
          <p:cNvCxnSpPr>
            <a:cxnSpLocks noChangeShapeType="1"/>
            <a:stCxn id="100422" idx="3"/>
            <a:endCxn id="100424" idx="7"/>
          </p:cNvCxnSpPr>
          <p:nvPr/>
        </p:nvCxnSpPr>
        <p:spPr bwMode="auto">
          <a:xfrm flipH="1">
            <a:off x="1522413" y="3503613"/>
            <a:ext cx="1450975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30" name="AutoShape 78"/>
          <p:cNvCxnSpPr>
            <a:cxnSpLocks noChangeShapeType="1"/>
            <a:stCxn id="100421" idx="6"/>
            <a:endCxn id="100422" idx="2"/>
          </p:cNvCxnSpPr>
          <p:nvPr/>
        </p:nvCxnSpPr>
        <p:spPr bwMode="auto">
          <a:xfrm>
            <a:off x="2057400" y="3009900"/>
            <a:ext cx="838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31" name="AutoShape 79"/>
          <p:cNvCxnSpPr>
            <a:cxnSpLocks noChangeShapeType="1"/>
            <a:stCxn id="100420" idx="7"/>
            <a:endCxn id="100421" idx="2"/>
          </p:cNvCxnSpPr>
          <p:nvPr/>
        </p:nvCxnSpPr>
        <p:spPr bwMode="auto">
          <a:xfrm flipV="1">
            <a:off x="836613" y="3009900"/>
            <a:ext cx="687387" cy="34448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</p:cxnSp>
      <p:sp>
        <p:nvSpPr>
          <p:cNvPr id="100432" name="Rectangle 80"/>
          <p:cNvSpPr>
            <a:spLocks noChangeArrowheads="1"/>
          </p:cNvSpPr>
          <p:nvPr/>
        </p:nvSpPr>
        <p:spPr bwMode="auto">
          <a:xfrm>
            <a:off x="5937250" y="5705475"/>
            <a:ext cx="2901950" cy="46672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Space = </a:t>
            </a:r>
            <a:r>
              <a:rPr lang="en-US" sz="2400" i="1">
                <a:latin typeface="Times New Roman" pitchFamily="-101" charset="0"/>
              </a:rPr>
              <a:t>a</a:t>
            </a:r>
            <a:r>
              <a:rPr lang="en-US" sz="2400">
                <a:latin typeface="Times New Roman" pitchFamily="-101" charset="0"/>
              </a:rPr>
              <a:t> |V| + 2 </a:t>
            </a:r>
            <a:r>
              <a:rPr lang="en-US" sz="2400" i="1">
                <a:latin typeface="Times New Roman" pitchFamily="-101" charset="0"/>
              </a:rPr>
              <a:t>b</a:t>
            </a:r>
            <a:r>
              <a:rPr lang="en-US" sz="2400">
                <a:latin typeface="Times New Roman" pitchFamily="-101" charset="0"/>
              </a:rPr>
              <a:t> |E|</a:t>
            </a:r>
          </a:p>
        </p:txBody>
      </p:sp>
      <p:sp>
        <p:nvSpPr>
          <p:cNvPr id="100433" name="Text Box 81"/>
          <p:cNvSpPr txBox="1">
            <a:spLocks noChangeArrowheads="1"/>
          </p:cNvSpPr>
          <p:nvPr/>
        </p:nvSpPr>
        <p:spPr bwMode="auto">
          <a:xfrm>
            <a:off x="641350" y="1828800"/>
            <a:ext cx="73596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ym typeface="Math A" pitchFamily="18" charset="2"/>
              </a:rPr>
              <a:t>For</a:t>
            </a:r>
            <a:r>
              <a:rPr lang="en-US" sz="2400" i="1">
                <a:sym typeface="Math A" pitchFamily="18" charset="2"/>
              </a:rPr>
              <a:t> </a:t>
            </a:r>
            <a:r>
              <a:rPr lang="en-US" sz="2400">
                <a:sym typeface="Math A" pitchFamily="18" charset="2"/>
              </a:rPr>
              <a:t>each </a:t>
            </a:r>
            <a:r>
              <a:rPr lang="en-US" sz="2400" i="1">
                <a:sym typeface="Math A" pitchFamily="18" charset="2"/>
              </a:rPr>
              <a:t>v </a:t>
            </a:r>
            <a:r>
              <a:rPr lang="en-US" sz="2400">
                <a:sym typeface="Math A" pitchFamily="18" charset="2"/>
              </a:rPr>
              <a:t>in </a:t>
            </a:r>
            <a:r>
              <a:rPr lang="en-US" sz="2400" i="1">
                <a:sym typeface="Math A" pitchFamily="18" charset="2"/>
              </a:rPr>
              <a:t>V</a:t>
            </a:r>
            <a:r>
              <a:rPr lang="en-US" sz="2400">
                <a:sym typeface="Math A" pitchFamily="18" charset="2"/>
              </a:rPr>
              <a:t>,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v</a:t>
            </a:r>
            <a:r>
              <a:rPr lang="en-US" sz="2400"/>
              <a:t>) = list of </a:t>
            </a:r>
            <a:r>
              <a:rPr lang="en-US" sz="2400" i="1"/>
              <a:t>w</a:t>
            </a:r>
            <a:r>
              <a:rPr lang="en-US" sz="2400"/>
              <a:t> such that (</a:t>
            </a:r>
            <a:r>
              <a:rPr lang="en-US" sz="2400" i="1"/>
              <a:t>v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) </a:t>
            </a:r>
            <a:r>
              <a:rPr lang="en-US" sz="2400">
                <a:sym typeface="Math A" pitchFamily="18" charset="2"/>
              </a:rPr>
              <a:t>is in </a:t>
            </a:r>
            <a:r>
              <a:rPr lang="en-US" sz="2400" i="1">
                <a:sym typeface="Math A" pitchFamily="18" charset="2"/>
              </a:rPr>
              <a:t>E</a:t>
            </a:r>
            <a:endParaRPr lang="en-US" sz="2400"/>
          </a:p>
        </p:txBody>
      </p:sp>
      <p:sp>
        <p:nvSpPr>
          <p:cNvPr id="100434" name="AutoShape 82"/>
          <p:cNvSpPr>
            <a:spLocks/>
          </p:cNvSpPr>
          <p:nvPr/>
        </p:nvSpPr>
        <p:spPr bwMode="auto">
          <a:xfrm rot="5400000">
            <a:off x="5003006" y="2353469"/>
            <a:ext cx="242888" cy="495300"/>
          </a:xfrm>
          <a:prstGeom prst="leftBrace">
            <a:avLst>
              <a:gd name="adj1" fmla="val 169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35" name="AutoShape 83"/>
          <p:cNvSpPr>
            <a:spLocks/>
          </p:cNvSpPr>
          <p:nvPr/>
        </p:nvSpPr>
        <p:spPr bwMode="auto">
          <a:xfrm rot="5400000">
            <a:off x="5959475" y="2101851"/>
            <a:ext cx="255587" cy="989012"/>
          </a:xfrm>
          <a:prstGeom prst="leftBrace">
            <a:avLst>
              <a:gd name="adj1" fmla="val 3224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36" name="AutoShape 84"/>
          <p:cNvSpPr>
            <a:spLocks/>
          </p:cNvSpPr>
          <p:nvPr/>
        </p:nvSpPr>
        <p:spPr bwMode="auto">
          <a:xfrm rot="5400000">
            <a:off x="5003006" y="2353469"/>
            <a:ext cx="242888" cy="495300"/>
          </a:xfrm>
          <a:prstGeom prst="leftBrace">
            <a:avLst>
              <a:gd name="adj1" fmla="val 169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37" name="AutoShape 85"/>
          <p:cNvSpPr>
            <a:spLocks/>
          </p:cNvSpPr>
          <p:nvPr/>
        </p:nvSpPr>
        <p:spPr bwMode="auto">
          <a:xfrm rot="5400000">
            <a:off x="5959475" y="2101851"/>
            <a:ext cx="255587" cy="989012"/>
          </a:xfrm>
          <a:prstGeom prst="leftBrace">
            <a:avLst>
              <a:gd name="adj1" fmla="val 3224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38" name="Text Box 86"/>
          <p:cNvSpPr txBox="1">
            <a:spLocks noChangeArrowheads="1"/>
          </p:cNvSpPr>
          <p:nvPr/>
        </p:nvSpPr>
        <p:spPr bwMode="auto">
          <a:xfrm>
            <a:off x="4965700" y="2057400"/>
            <a:ext cx="26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101" charset="0"/>
              </a:rPr>
              <a:t>a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100439" name="Text Box 87"/>
          <p:cNvSpPr txBox="1">
            <a:spLocks noChangeArrowheads="1"/>
          </p:cNvSpPr>
          <p:nvPr/>
        </p:nvSpPr>
        <p:spPr bwMode="auto">
          <a:xfrm>
            <a:off x="5926138" y="2058988"/>
            <a:ext cx="26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101" charset="0"/>
              </a:rPr>
              <a:t>b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100440" name="Rectangle 8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Adjacency List</a:t>
            </a:r>
          </a:p>
        </p:txBody>
      </p:sp>
      <p:sp>
        <p:nvSpPr>
          <p:cNvPr id="100441" name="Text Box 89"/>
          <p:cNvSpPr txBox="1">
            <a:spLocks noChangeArrowheads="1"/>
          </p:cNvSpPr>
          <p:nvPr/>
        </p:nvSpPr>
        <p:spPr bwMode="auto">
          <a:xfrm>
            <a:off x="7843838" y="2667000"/>
            <a:ext cx="1300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list of</a:t>
            </a:r>
          </a:p>
          <a:p>
            <a:r>
              <a:rPr lang="en-US">
                <a:solidFill>
                  <a:srgbClr val="FF3300"/>
                </a:solidFill>
              </a:rPr>
              <a:t>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DD90-19D0-5746-9450-5380538F5568}" type="slidenum">
              <a:rPr lang="en-US"/>
              <a:pPr/>
              <a:t>26</a:t>
            </a:fld>
            <a:endParaRPr 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4916488" y="2692400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916488" y="3235325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916488" y="3778250"/>
            <a:ext cx="492125" cy="5445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916488" y="432276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916488" y="4865688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916488" y="540861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30863" y="2736850"/>
            <a:ext cx="989012" cy="466725"/>
            <a:chOff x="3802" y="3869"/>
            <a:chExt cx="868" cy="289"/>
          </a:xfrm>
        </p:grpSpPr>
        <p:sp>
          <p:nvSpPr>
            <p:cNvPr id="101385" name="Rectangle 9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762750" y="2736850"/>
            <a:ext cx="989013" cy="466725"/>
            <a:chOff x="3802" y="3869"/>
            <a:chExt cx="868" cy="289"/>
          </a:xfrm>
        </p:grpSpPr>
        <p:sp>
          <p:nvSpPr>
            <p:cNvPr id="101388" name="Rectangle 12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13400" y="4376738"/>
            <a:ext cx="989013" cy="466725"/>
            <a:chOff x="3802" y="3869"/>
            <a:chExt cx="868" cy="289"/>
          </a:xfrm>
        </p:grpSpPr>
        <p:sp>
          <p:nvSpPr>
            <p:cNvPr id="101391" name="Rectangle 15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2" name="Rectangle 16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11813" y="3833813"/>
            <a:ext cx="989012" cy="466725"/>
            <a:chOff x="3802" y="3869"/>
            <a:chExt cx="868" cy="289"/>
          </a:xfrm>
        </p:grpSpPr>
        <p:sp>
          <p:nvSpPr>
            <p:cNvPr id="101394" name="Rectangle 18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5" name="Rectangle 19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5688013" y="27225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-101" charset="0"/>
              </a:rPr>
              <a:t>B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6805613" y="27447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5692775" y="43751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5681663" y="38512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D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629275" y="3298825"/>
            <a:ext cx="989013" cy="466725"/>
            <a:chOff x="3802" y="3869"/>
            <a:chExt cx="868" cy="289"/>
          </a:xfrm>
        </p:grpSpPr>
        <p:sp>
          <p:nvSpPr>
            <p:cNvPr id="101401" name="Rectangle 25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2" name="Rectangle 26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5689600" y="32956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5168900" y="297973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>
            <a:off x="5180013" y="351948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6" name="Line 30"/>
          <p:cNvSpPr>
            <a:spLocks noChangeShapeType="1"/>
          </p:cNvSpPr>
          <p:nvPr/>
        </p:nvSpPr>
        <p:spPr bwMode="auto">
          <a:xfrm>
            <a:off x="5168900" y="405923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>
            <a:off x="5183188" y="457676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6332538" y="300196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9" name="Line 33"/>
          <p:cNvSpPr>
            <a:spLocks noChangeShapeType="1"/>
          </p:cNvSpPr>
          <p:nvPr/>
        </p:nvSpPr>
        <p:spPr bwMode="auto">
          <a:xfrm flipV="1">
            <a:off x="6132513" y="4378325"/>
            <a:ext cx="48101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0" name="Line 34"/>
          <p:cNvSpPr>
            <a:spLocks noChangeShapeType="1"/>
          </p:cNvSpPr>
          <p:nvPr/>
        </p:nvSpPr>
        <p:spPr bwMode="auto">
          <a:xfrm flipV="1">
            <a:off x="7273925" y="2754313"/>
            <a:ext cx="481013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 flipV="1">
            <a:off x="6134100" y="3319463"/>
            <a:ext cx="481013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2" name="AutoShape 36"/>
          <p:cNvSpPr>
            <a:spLocks/>
          </p:cNvSpPr>
          <p:nvPr/>
        </p:nvSpPr>
        <p:spPr bwMode="auto">
          <a:xfrm rot="5400000">
            <a:off x="5052219" y="2353469"/>
            <a:ext cx="242888" cy="495300"/>
          </a:xfrm>
          <a:prstGeom prst="leftBrace">
            <a:avLst>
              <a:gd name="adj1" fmla="val 169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3" name="AutoShape 37"/>
          <p:cNvSpPr>
            <a:spLocks/>
          </p:cNvSpPr>
          <p:nvPr/>
        </p:nvSpPr>
        <p:spPr bwMode="auto">
          <a:xfrm rot="5400000">
            <a:off x="6008688" y="2101850"/>
            <a:ext cx="255587" cy="989013"/>
          </a:xfrm>
          <a:prstGeom prst="leftBrace">
            <a:avLst>
              <a:gd name="adj1" fmla="val 3224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4" name="AutoShape 38"/>
          <p:cNvSpPr>
            <a:spLocks/>
          </p:cNvSpPr>
          <p:nvPr/>
        </p:nvSpPr>
        <p:spPr bwMode="auto">
          <a:xfrm rot="5400000">
            <a:off x="5052219" y="2353469"/>
            <a:ext cx="242888" cy="495300"/>
          </a:xfrm>
          <a:prstGeom prst="leftBrace">
            <a:avLst>
              <a:gd name="adj1" fmla="val 169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5" name="AutoShape 39"/>
          <p:cNvSpPr>
            <a:spLocks/>
          </p:cNvSpPr>
          <p:nvPr/>
        </p:nvSpPr>
        <p:spPr bwMode="auto">
          <a:xfrm rot="5400000">
            <a:off x="6008688" y="2101850"/>
            <a:ext cx="255587" cy="989013"/>
          </a:xfrm>
          <a:prstGeom prst="leftBrace">
            <a:avLst>
              <a:gd name="adj1" fmla="val 3224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5014913" y="2057400"/>
            <a:ext cx="26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101" charset="0"/>
              </a:rPr>
              <a:t>a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5975350" y="2058988"/>
            <a:ext cx="26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101" charset="0"/>
              </a:rPr>
              <a:t>b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4495800" y="2659063"/>
            <a:ext cx="442913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6330950" y="3833813"/>
            <a:ext cx="1422400" cy="466725"/>
            <a:chOff x="4002" y="2866"/>
            <a:chExt cx="896" cy="294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4273" y="2866"/>
              <a:ext cx="623" cy="294"/>
              <a:chOff x="3802" y="3869"/>
              <a:chExt cx="868" cy="289"/>
            </a:xfrm>
          </p:grpSpPr>
          <p:sp>
            <p:nvSpPr>
              <p:cNvPr id="101422" name="Rectangle 46"/>
              <p:cNvSpPr>
                <a:spLocks noChangeArrowheads="1"/>
              </p:cNvSpPr>
              <p:nvPr/>
            </p:nvSpPr>
            <p:spPr bwMode="auto">
              <a:xfrm>
                <a:off x="3802" y="3869"/>
                <a:ext cx="432" cy="288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23" name="Rectangle 47"/>
              <p:cNvSpPr>
                <a:spLocks noChangeArrowheads="1"/>
              </p:cNvSpPr>
              <p:nvPr/>
            </p:nvSpPr>
            <p:spPr bwMode="auto">
              <a:xfrm>
                <a:off x="4238" y="3870"/>
                <a:ext cx="432" cy="288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1424" name="Text Box 48"/>
            <p:cNvSpPr txBox="1">
              <a:spLocks noChangeArrowheads="1"/>
            </p:cNvSpPr>
            <p:nvPr/>
          </p:nvSpPr>
          <p:spPr bwMode="auto">
            <a:xfrm>
              <a:off x="4300" y="2871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imes New Roman" pitchFamily="-101" charset="0"/>
                </a:rPr>
                <a:t>E</a:t>
              </a:r>
            </a:p>
          </p:txBody>
        </p:sp>
        <p:sp>
          <p:nvSpPr>
            <p:cNvPr id="101425" name="Line 49"/>
            <p:cNvSpPr>
              <a:spLocks noChangeShapeType="1"/>
            </p:cNvSpPr>
            <p:nvPr/>
          </p:nvSpPr>
          <p:spPr bwMode="auto">
            <a:xfrm>
              <a:off x="4002" y="3033"/>
              <a:ext cx="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26" name="Line 50"/>
            <p:cNvSpPr>
              <a:spLocks noChangeShapeType="1"/>
            </p:cNvSpPr>
            <p:nvPr/>
          </p:nvSpPr>
          <p:spPr bwMode="auto">
            <a:xfrm flipV="1">
              <a:off x="4595" y="2877"/>
              <a:ext cx="303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427" name="Line 51"/>
          <p:cNvSpPr>
            <a:spLocks noChangeShapeType="1"/>
          </p:cNvSpPr>
          <p:nvPr/>
        </p:nvSpPr>
        <p:spPr bwMode="auto">
          <a:xfrm flipH="1">
            <a:off x="4919663" y="4873625"/>
            <a:ext cx="473075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8" name="Line 52"/>
          <p:cNvSpPr>
            <a:spLocks noChangeShapeType="1"/>
          </p:cNvSpPr>
          <p:nvPr/>
        </p:nvSpPr>
        <p:spPr bwMode="auto">
          <a:xfrm flipH="1">
            <a:off x="4919663" y="5418138"/>
            <a:ext cx="493712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9" name="Oval 53"/>
          <p:cNvSpPr>
            <a:spLocks noChangeArrowheads="1"/>
          </p:cNvSpPr>
          <p:nvPr/>
        </p:nvSpPr>
        <p:spPr bwMode="auto">
          <a:xfrm>
            <a:off x="381000" y="3281363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1430" name="Oval 54"/>
          <p:cNvSpPr>
            <a:spLocks noChangeArrowheads="1"/>
          </p:cNvSpPr>
          <p:nvPr/>
        </p:nvSpPr>
        <p:spPr bwMode="auto">
          <a:xfrm>
            <a:off x="1524000" y="2747963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1431" name="Oval 55"/>
          <p:cNvSpPr>
            <a:spLocks noChangeArrowheads="1"/>
          </p:cNvSpPr>
          <p:nvPr/>
        </p:nvSpPr>
        <p:spPr bwMode="auto">
          <a:xfrm>
            <a:off x="2895600" y="3052763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1432" name="Oval 56"/>
          <p:cNvSpPr>
            <a:spLocks noChangeArrowheads="1"/>
          </p:cNvSpPr>
          <p:nvPr/>
        </p:nvSpPr>
        <p:spPr bwMode="auto">
          <a:xfrm>
            <a:off x="2438400" y="4419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1433" name="Oval 57"/>
          <p:cNvSpPr>
            <a:spLocks noChangeArrowheads="1"/>
          </p:cNvSpPr>
          <p:nvPr/>
        </p:nvSpPr>
        <p:spPr bwMode="auto">
          <a:xfrm>
            <a:off x="1066800" y="4271963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1434" name="Oval 58"/>
          <p:cNvSpPr>
            <a:spLocks noChangeArrowheads="1"/>
          </p:cNvSpPr>
          <p:nvPr/>
        </p:nvSpPr>
        <p:spPr bwMode="auto">
          <a:xfrm>
            <a:off x="3505200" y="3890963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F</a:t>
            </a:r>
          </a:p>
        </p:txBody>
      </p:sp>
      <p:cxnSp>
        <p:nvCxnSpPr>
          <p:cNvPr id="101435" name="AutoShape 59"/>
          <p:cNvCxnSpPr>
            <a:cxnSpLocks noChangeShapeType="1"/>
            <a:stCxn id="101431" idx="4"/>
            <a:endCxn id="101432" idx="0"/>
          </p:cNvCxnSpPr>
          <p:nvPr/>
        </p:nvCxnSpPr>
        <p:spPr bwMode="auto">
          <a:xfrm flipH="1">
            <a:off x="2705100" y="3586163"/>
            <a:ext cx="457200" cy="833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1436" name="AutoShape 60"/>
          <p:cNvCxnSpPr>
            <a:cxnSpLocks noChangeShapeType="1"/>
            <a:stCxn id="101433" idx="6"/>
            <a:endCxn id="101432" idx="2"/>
          </p:cNvCxnSpPr>
          <p:nvPr/>
        </p:nvCxnSpPr>
        <p:spPr bwMode="auto">
          <a:xfrm>
            <a:off x="1600200" y="4538663"/>
            <a:ext cx="838200" cy="14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1437" name="AutoShape 61"/>
          <p:cNvCxnSpPr>
            <a:cxnSpLocks noChangeShapeType="1"/>
            <a:stCxn id="101429" idx="5"/>
            <a:endCxn id="101433" idx="1"/>
          </p:cNvCxnSpPr>
          <p:nvPr/>
        </p:nvCxnSpPr>
        <p:spPr bwMode="auto">
          <a:xfrm>
            <a:off x="836613" y="3736975"/>
            <a:ext cx="307975" cy="612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1438" name="AutoShape 62"/>
          <p:cNvCxnSpPr>
            <a:cxnSpLocks noChangeShapeType="1"/>
            <a:stCxn id="101431" idx="3"/>
            <a:endCxn id="101433" idx="7"/>
          </p:cNvCxnSpPr>
          <p:nvPr/>
        </p:nvCxnSpPr>
        <p:spPr bwMode="auto">
          <a:xfrm flipH="1">
            <a:off x="1522413" y="3508375"/>
            <a:ext cx="1450975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1439" name="AutoShape 63"/>
          <p:cNvCxnSpPr>
            <a:cxnSpLocks noChangeShapeType="1"/>
            <a:stCxn id="101430" idx="6"/>
            <a:endCxn id="101431" idx="2"/>
          </p:cNvCxnSpPr>
          <p:nvPr/>
        </p:nvCxnSpPr>
        <p:spPr bwMode="auto">
          <a:xfrm>
            <a:off x="2057400" y="3014663"/>
            <a:ext cx="838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1440" name="AutoShape 64"/>
          <p:cNvCxnSpPr>
            <a:cxnSpLocks noChangeShapeType="1"/>
            <a:stCxn id="101429" idx="7"/>
            <a:endCxn id="101430" idx="2"/>
          </p:cNvCxnSpPr>
          <p:nvPr/>
        </p:nvCxnSpPr>
        <p:spPr bwMode="auto">
          <a:xfrm flipV="1">
            <a:off x="836613" y="3014663"/>
            <a:ext cx="687387" cy="3444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01441" name="Text Box 65"/>
          <p:cNvSpPr txBox="1">
            <a:spLocks noChangeArrowheads="1"/>
          </p:cNvSpPr>
          <p:nvPr/>
        </p:nvSpPr>
        <p:spPr bwMode="auto">
          <a:xfrm>
            <a:off x="641350" y="1828800"/>
            <a:ext cx="73596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ym typeface="Math A" pitchFamily="18" charset="2"/>
              </a:rPr>
              <a:t>For</a:t>
            </a:r>
            <a:r>
              <a:rPr lang="en-US" sz="2400" i="1">
                <a:sym typeface="Math A" pitchFamily="18" charset="2"/>
              </a:rPr>
              <a:t> </a:t>
            </a:r>
            <a:r>
              <a:rPr lang="en-US" sz="2400">
                <a:sym typeface="Math A" pitchFamily="18" charset="2"/>
              </a:rPr>
              <a:t>each </a:t>
            </a:r>
            <a:r>
              <a:rPr lang="en-US" sz="2400" i="1">
                <a:sym typeface="Math A" pitchFamily="18" charset="2"/>
              </a:rPr>
              <a:t>v </a:t>
            </a:r>
            <a:r>
              <a:rPr lang="en-US" sz="2400">
                <a:sym typeface="Math A" pitchFamily="18" charset="2"/>
              </a:rPr>
              <a:t>in </a:t>
            </a:r>
            <a:r>
              <a:rPr lang="en-US" sz="2400" i="1">
                <a:sym typeface="Math A" pitchFamily="18" charset="2"/>
              </a:rPr>
              <a:t>V</a:t>
            </a:r>
            <a:r>
              <a:rPr lang="en-US" sz="2400">
                <a:sym typeface="Math A" pitchFamily="18" charset="2"/>
              </a:rPr>
              <a:t>,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v</a:t>
            </a:r>
            <a:r>
              <a:rPr lang="en-US" sz="2400"/>
              <a:t>) = list of </a:t>
            </a:r>
            <a:r>
              <a:rPr lang="en-US" sz="2400" i="1"/>
              <a:t>w</a:t>
            </a:r>
            <a:r>
              <a:rPr lang="en-US" sz="2400"/>
              <a:t> such that (</a:t>
            </a:r>
            <a:r>
              <a:rPr lang="en-US" sz="2400" i="1"/>
              <a:t>v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) </a:t>
            </a:r>
            <a:r>
              <a:rPr lang="en-US" sz="2400">
                <a:sym typeface="Math A" pitchFamily="18" charset="2"/>
              </a:rPr>
              <a:t>is in </a:t>
            </a:r>
            <a:r>
              <a:rPr lang="en-US" sz="2400" i="1">
                <a:sym typeface="Math A" pitchFamily="18" charset="2"/>
              </a:rPr>
              <a:t>E</a:t>
            </a:r>
            <a:endParaRPr lang="en-US" sz="2400"/>
          </a:p>
        </p:txBody>
      </p:sp>
      <p:sp>
        <p:nvSpPr>
          <p:cNvPr id="101442" name="Rectangle 66"/>
          <p:cNvSpPr>
            <a:spLocks noChangeArrowheads="1"/>
          </p:cNvSpPr>
          <p:nvPr/>
        </p:nvSpPr>
        <p:spPr bwMode="auto">
          <a:xfrm>
            <a:off x="5943600" y="5705475"/>
            <a:ext cx="2638425" cy="46672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Space = </a:t>
            </a:r>
            <a:r>
              <a:rPr lang="en-US" sz="2400" i="1">
                <a:latin typeface="Times New Roman" pitchFamily="-101" charset="0"/>
              </a:rPr>
              <a:t>a</a:t>
            </a:r>
            <a:r>
              <a:rPr lang="en-US" sz="2400">
                <a:latin typeface="Times New Roman" pitchFamily="-101" charset="0"/>
              </a:rPr>
              <a:t> |</a:t>
            </a:r>
            <a:r>
              <a:rPr lang="en-US" sz="2400" i="1">
                <a:latin typeface="Times New Roman" pitchFamily="-101" charset="0"/>
              </a:rPr>
              <a:t>V</a:t>
            </a:r>
            <a:r>
              <a:rPr lang="en-US" sz="2400">
                <a:latin typeface="Times New Roman" pitchFamily="-101" charset="0"/>
              </a:rPr>
              <a:t>| + </a:t>
            </a:r>
            <a:r>
              <a:rPr lang="en-US" sz="2400" i="1">
                <a:latin typeface="Times New Roman" pitchFamily="-101" charset="0"/>
              </a:rPr>
              <a:t>b</a:t>
            </a:r>
            <a:r>
              <a:rPr lang="en-US" sz="2400">
                <a:latin typeface="Times New Roman" pitchFamily="-101" charset="0"/>
              </a:rPr>
              <a:t> |</a:t>
            </a:r>
            <a:r>
              <a:rPr lang="en-US" sz="2400" i="1">
                <a:latin typeface="Times New Roman" pitchFamily="-101" charset="0"/>
              </a:rPr>
              <a:t>E</a:t>
            </a:r>
            <a:r>
              <a:rPr lang="en-US" sz="2400">
                <a:latin typeface="Times New Roman" pitchFamily="-101" charset="0"/>
              </a:rPr>
              <a:t>|</a:t>
            </a:r>
          </a:p>
        </p:txBody>
      </p:sp>
      <p:sp>
        <p:nvSpPr>
          <p:cNvPr id="101444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Adjacency List for a Digraph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95B9-7ADB-B446-8C66-F0AF24367E90}" type="slidenum">
              <a:rPr lang="en-US"/>
              <a:pPr/>
              <a:t>27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Searching in graphs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Find Properties of Graphs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Spanning trees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Connected components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Bipartite structure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Biconnected</a:t>
            </a:r>
            <a:r>
              <a:rPr lang="en-US" sz="2400" dirty="0"/>
              <a:t> components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Finding the web graph – used by Google and others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Garbage collection – used in Java run time </a:t>
            </a:r>
            <a:r>
              <a:rPr lang="en-US" sz="2400" dirty="0" smtClean="0"/>
              <a:t>system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4B-D433-F747-8F51-76065D5DCC02}" type="slidenum">
              <a:rPr lang="en-US"/>
              <a:pPr/>
              <a:t>28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CC0000"/>
                </a:solidFill>
              </a:rPr>
              <a:t>Graph Searching Methodology Depth-First Search (DFS)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Depth-First Search (DFS)</a:t>
            </a:r>
          </a:p>
          <a:p>
            <a:pPr lvl="1"/>
            <a:r>
              <a:rPr lang="en-US"/>
              <a:t>Searches down one path as deep as possible</a:t>
            </a:r>
          </a:p>
          <a:p>
            <a:pPr lvl="1"/>
            <a:r>
              <a:rPr lang="en-US"/>
              <a:t>When no  nodes available, it backtracks</a:t>
            </a:r>
          </a:p>
          <a:p>
            <a:pPr lvl="1"/>
            <a:r>
              <a:rPr lang="en-US"/>
              <a:t>When backtracking, it explores side-paths that were not taken</a:t>
            </a:r>
          </a:p>
          <a:p>
            <a:pPr lvl="1"/>
            <a:r>
              <a:rPr lang="en-US"/>
              <a:t>Uses a stack (instead of a queue in BFS)</a:t>
            </a:r>
          </a:p>
          <a:p>
            <a:pPr lvl="1"/>
            <a:r>
              <a:rPr lang="en-US"/>
              <a:t>Allows an easy recursive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7288-2CDD-3A4B-AD9B-6CAB5ECB6CE9}" type="slidenum">
              <a:rPr lang="en-US"/>
              <a:pPr/>
              <a:t>29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Depth First Search Algorithm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Recursive marking algorithm</a:t>
            </a:r>
          </a:p>
          <a:p>
            <a:r>
              <a:rPr lang="en-US"/>
              <a:t>Initially every vertex is unmarked</a:t>
            </a:r>
          </a:p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057400" y="3276600"/>
            <a:ext cx="4392613" cy="19272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DFS(i: vertex)</a:t>
            </a:r>
          </a:p>
          <a:p>
            <a:r>
              <a:rPr lang="en-US" sz="2400">
                <a:solidFill>
                  <a:srgbClr val="CC0000"/>
                </a:solidFill>
              </a:rPr>
              <a:t>   mark i;</a:t>
            </a:r>
          </a:p>
          <a:p>
            <a:r>
              <a:rPr lang="en-US" sz="2400">
                <a:solidFill>
                  <a:srgbClr val="CC0000"/>
                </a:solidFill>
              </a:rPr>
              <a:t>   for each j adjacent to i do </a:t>
            </a:r>
          </a:p>
          <a:p>
            <a:r>
              <a:rPr lang="en-US" sz="2400">
                <a:solidFill>
                  <a:srgbClr val="CC0000"/>
                </a:solidFill>
              </a:rPr>
              <a:t>      if j is unmarked then DFS(j)</a:t>
            </a:r>
          </a:p>
          <a:p>
            <a:r>
              <a:rPr lang="en-US" sz="2400">
                <a:solidFill>
                  <a:srgbClr val="CC0000"/>
                </a:solidFill>
              </a:rPr>
              <a:t>end{DFS}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65325" y="5421313"/>
            <a:ext cx="403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Marks all vertices reachable from i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772400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73914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7010400" y="4724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832725" y="2879725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451725" y="3810000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080250" y="4708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7620000" y="3276600"/>
            <a:ext cx="2127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7239000" y="4191000"/>
            <a:ext cx="212725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539038" y="2482850"/>
            <a:ext cx="919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DFS(i)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619875" y="3611563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DFS(j)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EB63-F9BD-004C-B1F8-10160E2608C5}" type="slidenum">
              <a:rPr lang="en-US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Graphs</a:t>
            </a:r>
            <a:r>
              <a:rPr lang="en-US"/>
              <a:t>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76400"/>
          </a:xfrm>
        </p:spPr>
        <p:txBody>
          <a:bodyPr/>
          <a:lstStyle/>
          <a:p>
            <a:r>
              <a:rPr lang="en-US"/>
              <a:t>Graphs are composed of</a:t>
            </a:r>
          </a:p>
          <a:p>
            <a:pPr lvl="1"/>
            <a:r>
              <a:rPr lang="en-US"/>
              <a:t>Nodes (vertices)</a:t>
            </a:r>
          </a:p>
          <a:p>
            <a:pPr lvl="1"/>
            <a:r>
              <a:rPr lang="en-US"/>
              <a:t>Edges (arcs)</a:t>
            </a:r>
          </a:p>
        </p:txBody>
      </p:sp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3048000" y="4343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4114800" y="3657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4953000" y="4343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4191000" y="5181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3886200" y="4572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V="1">
            <a:off x="3276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4419600" y="3810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4267200" y="3962400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V="1">
            <a:off x="4191000" y="4572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 flipV="1">
            <a:off x="4419600" y="4648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191000" y="32004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node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4648200" y="49530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edge</a:t>
            </a:r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>
            <a:off x="3352800" y="45720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8872-D1E5-0042-BACD-FC2595A3216A}" type="slidenum">
              <a:rPr lang="en-US"/>
              <a:pPr/>
              <a:t>30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DFS Application: Spanning Tree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(undirected)</a:t>
            </a:r>
            <a:r>
              <a:rPr lang="en-US" dirty="0" smtClean="0"/>
              <a:t> connected graph </a:t>
            </a:r>
            <a:r>
              <a:rPr lang="en-US" dirty="0"/>
              <a:t>G(V,E) a </a:t>
            </a:r>
            <a:r>
              <a:rPr lang="en-US" dirty="0">
                <a:solidFill>
                  <a:schemeClr val="accent2"/>
                </a:solidFill>
              </a:rPr>
              <a:t>spanning tree</a:t>
            </a:r>
            <a:r>
              <a:rPr lang="en-US" dirty="0"/>
              <a:t> of G is a graph G’(V’,E’)</a:t>
            </a:r>
          </a:p>
          <a:p>
            <a:pPr lvl="1"/>
            <a:r>
              <a:rPr lang="en-US" dirty="0"/>
              <a:t>V’ = V, the tree touches all vertices  (spans) the graph</a:t>
            </a:r>
          </a:p>
          <a:p>
            <a:pPr lvl="1"/>
            <a:r>
              <a:rPr lang="en-US" dirty="0"/>
              <a:t>E’ is a subset of E </a:t>
            </a:r>
            <a:r>
              <a:rPr lang="en-US" dirty="0" smtClean="0"/>
              <a:t>such that </a:t>
            </a:r>
            <a:r>
              <a:rPr lang="en-US" dirty="0"/>
              <a:t>G’ is connected and there is </a:t>
            </a:r>
            <a:r>
              <a:rPr lang="en-US" dirty="0">
                <a:solidFill>
                  <a:schemeClr val="accent2"/>
                </a:solidFill>
              </a:rPr>
              <a:t>no cycle</a:t>
            </a:r>
            <a:r>
              <a:rPr lang="en-US" dirty="0"/>
              <a:t> in G</a:t>
            </a:r>
            <a:r>
              <a:rPr lang="en-US" dirty="0" smtClean="0"/>
              <a:t>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0A93-7E7A-E84D-9739-DFE96B01328F}" type="slidenum">
              <a:rPr lang="en-US"/>
              <a:pPr/>
              <a:t>31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CC0000"/>
                </a:solidFill>
              </a:rPr>
              <a:t>Example of DFS: Graph connectivity and spanning tree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78150" y="24399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73350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273550" y="42687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645150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273550" y="31257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425950" y="21351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873750" y="2668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3282950" y="2286000"/>
            <a:ext cx="1143000" cy="306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4425950" y="2439988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730750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578350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5873750" y="2973388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425950" y="343058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4578350" y="4040188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978150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2825750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3282950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597150" y="2058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040188" y="1679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934075" y="217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934075" y="3470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4044950" y="4568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886075" y="4003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952875" y="2860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6959600" y="1908175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DFS(1)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6E7-3217-AA45-AC76-535B279AF703}" type="slidenum">
              <a:rPr lang="en-US"/>
              <a:pPr/>
              <a:t>32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 Step 2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978150" y="24399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673350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273550" y="42687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645150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273550" y="31257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425950" y="21351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873750" y="2668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3282950" y="2286000"/>
            <a:ext cx="1143000" cy="306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4425950" y="2439988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730750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4578350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5873750" y="2973388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425950" y="343058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4578350" y="4040188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2978150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2825750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282950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597150" y="2058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040188" y="1679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934075" y="217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934075" y="3470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4044950" y="4568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886075" y="4003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952875" y="2860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807200" y="1876425"/>
            <a:ext cx="125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DFS(1)</a:t>
            </a:r>
          </a:p>
          <a:p>
            <a:r>
              <a:rPr lang="en-US" sz="2400"/>
              <a:t> DFS(2)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2441575" y="5257800"/>
            <a:ext cx="494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Red links will define the spanning tree if the graph is connected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D802-EA67-A44B-B693-DA1A8D99517D}" type="slidenum">
              <a:rPr lang="en-US"/>
              <a:pPr/>
              <a:t>33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 Step 5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978150" y="24399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673350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273550" y="4268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6451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273550" y="3125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425950" y="21351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873750" y="2668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3282950" y="2286000"/>
            <a:ext cx="1143000" cy="306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425950" y="2439988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4730750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4578350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5873750" y="2973388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4425950" y="3430588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4578350" y="4040188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2978150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2825750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3282950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597150" y="2058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4040188" y="1679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934075" y="217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5934075" y="3470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4044950" y="4568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2886075" y="4003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952875" y="2860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6959600" y="1862138"/>
            <a:ext cx="15033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DFS(1)</a:t>
            </a:r>
          </a:p>
          <a:p>
            <a:r>
              <a:rPr lang="en-US" sz="2400"/>
              <a:t> DFS(2)</a:t>
            </a:r>
          </a:p>
          <a:p>
            <a:r>
              <a:rPr lang="en-US" sz="2400"/>
              <a:t>  DFS(3)</a:t>
            </a:r>
          </a:p>
          <a:p>
            <a:r>
              <a:rPr lang="en-US" sz="2400"/>
              <a:t>   DFS(4)</a:t>
            </a:r>
          </a:p>
          <a:p>
            <a:r>
              <a:rPr lang="en-US" sz="2400"/>
              <a:t>    DFS(5)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152-8A93-E54B-98A9-44171CD3E018}" type="slidenum">
              <a:rPr lang="en-US"/>
              <a:pPr/>
              <a:t>34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 Steps 6 and 7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978150" y="24399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673350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273550" y="4268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6451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273550" y="3125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425950" y="21351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873750" y="2668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3282950" y="2286000"/>
            <a:ext cx="1143000" cy="306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4425950" y="2439988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4730750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578350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5873750" y="2973388"/>
            <a:ext cx="15240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425950" y="3430588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4578350" y="4040188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2978150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2825750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3282950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597150" y="2058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040188" y="1679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934075" y="217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934075" y="3470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044950" y="4568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2886075" y="4003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952875" y="2860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959600" y="1833563"/>
            <a:ext cx="1587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DFS(1)</a:t>
            </a:r>
          </a:p>
          <a:p>
            <a:r>
              <a:rPr lang="en-US" sz="2400"/>
              <a:t> DFS(2)</a:t>
            </a:r>
          </a:p>
          <a:p>
            <a:r>
              <a:rPr lang="en-US" sz="2400"/>
              <a:t>  DFS(3)</a:t>
            </a:r>
          </a:p>
          <a:p>
            <a:r>
              <a:rPr lang="en-US" sz="2400"/>
              <a:t>   DFS(4)</a:t>
            </a:r>
          </a:p>
          <a:p>
            <a:r>
              <a:rPr lang="en-US" sz="2400"/>
              <a:t>    DFS(5)</a:t>
            </a:r>
          </a:p>
          <a:p>
            <a:r>
              <a:rPr lang="en-US" sz="2400"/>
              <a:t>     DFS(3)</a:t>
            </a:r>
          </a:p>
          <a:p>
            <a:r>
              <a:rPr lang="en-US" sz="2400"/>
              <a:t>     DFS(7)</a:t>
            </a: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7391400" y="3927475"/>
            <a:ext cx="11557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839-5724-594D-8DA1-0280E83A9C5B}" type="slidenum">
              <a:rPr lang="en-US"/>
              <a:pPr/>
              <a:t>35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 Steps 8 and 9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978150" y="24399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673350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4273550" y="4268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56451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273550" y="3125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4425950" y="21351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5873750" y="2668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 flipV="1">
            <a:off x="3282950" y="2286000"/>
            <a:ext cx="1143000" cy="306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 flipH="1">
            <a:off x="4425950" y="2439988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4730750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>
            <a:off x="4578350" y="327818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 flipH="1">
            <a:off x="5873750" y="2973388"/>
            <a:ext cx="15240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4425950" y="3430588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 flipV="1">
            <a:off x="4578350" y="4040188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5" name="Line 17"/>
          <p:cNvSpPr>
            <a:spLocks noChangeShapeType="1"/>
          </p:cNvSpPr>
          <p:nvPr/>
        </p:nvSpPr>
        <p:spPr bwMode="auto">
          <a:xfrm>
            <a:off x="2978150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 flipH="1">
            <a:off x="2825750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3282950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2597150" y="2058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4040188" y="1679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5934075" y="217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145431" name="Text Box 23"/>
          <p:cNvSpPr txBox="1">
            <a:spLocks noChangeArrowheads="1"/>
          </p:cNvSpPr>
          <p:nvPr/>
        </p:nvSpPr>
        <p:spPr bwMode="auto">
          <a:xfrm>
            <a:off x="5934075" y="3470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145432" name="Text Box 24"/>
          <p:cNvSpPr txBox="1">
            <a:spLocks noChangeArrowheads="1"/>
          </p:cNvSpPr>
          <p:nvPr/>
        </p:nvSpPr>
        <p:spPr bwMode="auto">
          <a:xfrm>
            <a:off x="4044950" y="4568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45433" name="Text Box 25"/>
          <p:cNvSpPr txBox="1">
            <a:spLocks noChangeArrowheads="1"/>
          </p:cNvSpPr>
          <p:nvPr/>
        </p:nvSpPr>
        <p:spPr bwMode="auto">
          <a:xfrm>
            <a:off x="2886075" y="4003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145434" name="Text Box 26"/>
          <p:cNvSpPr txBox="1">
            <a:spLocks noChangeArrowheads="1"/>
          </p:cNvSpPr>
          <p:nvPr/>
        </p:nvSpPr>
        <p:spPr bwMode="auto">
          <a:xfrm>
            <a:off x="3952875" y="2860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45435" name="Text Box 27"/>
          <p:cNvSpPr txBox="1">
            <a:spLocks noChangeArrowheads="1"/>
          </p:cNvSpPr>
          <p:nvPr/>
        </p:nvSpPr>
        <p:spPr bwMode="auto">
          <a:xfrm>
            <a:off x="6959600" y="1833563"/>
            <a:ext cx="1587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DFS(1)</a:t>
            </a:r>
          </a:p>
          <a:p>
            <a:r>
              <a:rPr lang="en-US" sz="2400"/>
              <a:t> DFS(2)</a:t>
            </a:r>
          </a:p>
          <a:p>
            <a:r>
              <a:rPr lang="en-US" sz="2400"/>
              <a:t>  DFS(3)</a:t>
            </a:r>
          </a:p>
          <a:p>
            <a:r>
              <a:rPr lang="en-US" sz="2400"/>
              <a:t>   DFS(4)</a:t>
            </a:r>
          </a:p>
          <a:p>
            <a:r>
              <a:rPr lang="en-US" sz="2400"/>
              <a:t>    DFS(5)</a:t>
            </a:r>
          </a:p>
          <a:p>
            <a:r>
              <a:rPr lang="en-US" sz="2400"/>
              <a:t>     DFS(7)</a:t>
            </a:r>
          </a:p>
        </p:txBody>
      </p:sp>
      <p:sp>
        <p:nvSpPr>
          <p:cNvPr id="145437" name="Text Box 29"/>
          <p:cNvSpPr txBox="1">
            <a:spLocks noChangeArrowheads="1"/>
          </p:cNvSpPr>
          <p:nvPr/>
        </p:nvSpPr>
        <p:spPr bwMode="auto">
          <a:xfrm>
            <a:off x="6867525" y="4279900"/>
            <a:ext cx="172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Now back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4AB6-DFE6-284C-9331-8B7C1CE27091}" type="slidenum">
              <a:rPr lang="en-US"/>
              <a:pPr/>
              <a:t>36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 Step 10 (backtrack)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978150" y="24399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673350" y="38115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4273550" y="4268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56451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273550" y="3125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4425950" y="21351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5873750" y="2668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 flipV="1">
            <a:off x="3282950" y="2286000"/>
            <a:ext cx="1143000" cy="306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 flipH="1">
            <a:off x="4425950" y="2439988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4730750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4572000" y="32766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 flipH="1">
            <a:off x="5873750" y="2973388"/>
            <a:ext cx="152400" cy="838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>
            <a:off x="4425950" y="3430588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 flipV="1">
            <a:off x="4578350" y="4040188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2978150" y="3963988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 flipH="1">
            <a:off x="2825750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>
            <a:off x="3282950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2597150" y="2058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>
            <a:off x="4040188" y="1679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5934075" y="217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5934075" y="3470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4044950" y="4568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2886075" y="4003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3952875" y="2860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46459" name="Text Box 27"/>
          <p:cNvSpPr txBox="1">
            <a:spLocks noChangeArrowheads="1"/>
          </p:cNvSpPr>
          <p:nvPr/>
        </p:nvSpPr>
        <p:spPr bwMode="auto">
          <a:xfrm>
            <a:off x="6959600" y="1862138"/>
            <a:ext cx="15033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DFS(1)</a:t>
            </a:r>
          </a:p>
          <a:p>
            <a:r>
              <a:rPr lang="en-US" sz="2400"/>
              <a:t> DFS(2)</a:t>
            </a:r>
          </a:p>
          <a:p>
            <a:r>
              <a:rPr lang="en-US" sz="2400"/>
              <a:t>  DFS(3)</a:t>
            </a:r>
          </a:p>
          <a:p>
            <a:r>
              <a:rPr lang="en-US" sz="2400"/>
              <a:t>   DFS(4)</a:t>
            </a:r>
          </a:p>
          <a:p>
            <a:r>
              <a:rPr lang="en-US" sz="2400"/>
              <a:t>    DFS(5)</a:t>
            </a:r>
          </a:p>
        </p:txBody>
      </p:sp>
      <p:sp>
        <p:nvSpPr>
          <p:cNvPr id="146460" name="Text Box 28"/>
          <p:cNvSpPr txBox="1">
            <a:spLocks noChangeArrowheads="1"/>
          </p:cNvSpPr>
          <p:nvPr/>
        </p:nvSpPr>
        <p:spPr bwMode="auto">
          <a:xfrm>
            <a:off x="6867525" y="3975100"/>
            <a:ext cx="2017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Back to 5,</a:t>
            </a:r>
          </a:p>
          <a:p>
            <a:r>
              <a:rPr lang="en-US">
                <a:solidFill>
                  <a:srgbClr val="009900"/>
                </a:solidFill>
              </a:rPr>
              <a:t>but it has no</a:t>
            </a:r>
          </a:p>
          <a:p>
            <a:r>
              <a:rPr lang="en-US">
                <a:solidFill>
                  <a:srgbClr val="009900"/>
                </a:solidFill>
              </a:rPr>
              <a:t>more neighbors.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C729-E3B3-874B-9BBA-064F4D8F7548}" type="slidenum">
              <a:rPr lang="en-US"/>
              <a:pPr/>
              <a:t>37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 Step 12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978150" y="24399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6733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4273550" y="4268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56451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4273550" y="3125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4425950" y="21351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5873750" y="2668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 flipV="1">
            <a:off x="3282950" y="2286000"/>
            <a:ext cx="1143000" cy="306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 flipH="1">
            <a:off x="4425950" y="2439988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4730750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4572000" y="32766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 flipH="1">
            <a:off x="5873750" y="2973388"/>
            <a:ext cx="152400" cy="838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>
            <a:off x="4425950" y="3430588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8" name="Line 16"/>
          <p:cNvSpPr>
            <a:spLocks noChangeShapeType="1"/>
          </p:cNvSpPr>
          <p:nvPr/>
        </p:nvSpPr>
        <p:spPr bwMode="auto">
          <a:xfrm flipV="1">
            <a:off x="4578350" y="4040188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9" name="Line 17"/>
          <p:cNvSpPr>
            <a:spLocks noChangeShapeType="1"/>
          </p:cNvSpPr>
          <p:nvPr/>
        </p:nvSpPr>
        <p:spPr bwMode="auto">
          <a:xfrm>
            <a:off x="2978150" y="3963988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 flipH="1">
            <a:off x="2825750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>
            <a:off x="3282950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2597150" y="2058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4040188" y="1679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5934075" y="217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5934075" y="3470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151576" name="Text Box 24"/>
          <p:cNvSpPr txBox="1">
            <a:spLocks noChangeArrowheads="1"/>
          </p:cNvSpPr>
          <p:nvPr/>
        </p:nvSpPr>
        <p:spPr bwMode="auto">
          <a:xfrm>
            <a:off x="4044950" y="4568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51577" name="Text Box 25"/>
          <p:cNvSpPr txBox="1">
            <a:spLocks noChangeArrowheads="1"/>
          </p:cNvSpPr>
          <p:nvPr/>
        </p:nvSpPr>
        <p:spPr bwMode="auto">
          <a:xfrm>
            <a:off x="2886075" y="4003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3952875" y="2860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51579" name="Text Box 27"/>
          <p:cNvSpPr txBox="1">
            <a:spLocks noChangeArrowheads="1"/>
          </p:cNvSpPr>
          <p:nvPr/>
        </p:nvSpPr>
        <p:spPr bwMode="auto">
          <a:xfrm>
            <a:off x="6959600" y="1862138"/>
            <a:ext cx="18399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DFS(1)</a:t>
            </a:r>
          </a:p>
          <a:p>
            <a:r>
              <a:rPr lang="en-US" sz="2400"/>
              <a:t> DFS(2)</a:t>
            </a:r>
          </a:p>
          <a:p>
            <a:r>
              <a:rPr lang="en-US" sz="2400"/>
              <a:t>  DFS(3)</a:t>
            </a:r>
          </a:p>
          <a:p>
            <a:r>
              <a:rPr lang="en-US" sz="2400"/>
              <a:t>   DFS(4)</a:t>
            </a:r>
          </a:p>
          <a:p>
            <a:r>
              <a:rPr lang="en-US" sz="2400"/>
              <a:t>     DFS(6)   </a:t>
            </a:r>
          </a:p>
        </p:txBody>
      </p:sp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6613525" y="4127500"/>
            <a:ext cx="1862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Back up to 4.</a:t>
            </a:r>
          </a:p>
          <a:p>
            <a:r>
              <a:rPr lang="en-US">
                <a:solidFill>
                  <a:srgbClr val="009900"/>
                </a:solidFill>
              </a:rPr>
              <a:t>From 4 we can</a:t>
            </a:r>
          </a:p>
          <a:p>
            <a:r>
              <a:rPr lang="en-US">
                <a:solidFill>
                  <a:srgbClr val="009900"/>
                </a:solidFill>
              </a:rPr>
              <a:t>get to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72B-0CE3-FA43-B14C-95E61E49F966}" type="slidenum">
              <a:rPr lang="en-US"/>
              <a:pPr/>
              <a:t>38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 Step 13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978150" y="24399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6733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4273550" y="4268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6451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4273550" y="3125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4425950" y="21351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5873750" y="2668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 flipV="1">
            <a:off x="3282950" y="2286000"/>
            <a:ext cx="1143000" cy="306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 flipH="1">
            <a:off x="4425950" y="2439988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>
            <a:off x="4730750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4572000" y="32766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 flipH="1">
            <a:off x="5873750" y="2973388"/>
            <a:ext cx="152400" cy="838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>
            <a:off x="4425950" y="3430588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 flipV="1">
            <a:off x="4578350" y="4040188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2978150" y="3963988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4" name="Line 18"/>
          <p:cNvSpPr>
            <a:spLocks noChangeShapeType="1"/>
          </p:cNvSpPr>
          <p:nvPr/>
        </p:nvSpPr>
        <p:spPr bwMode="auto">
          <a:xfrm flipH="1">
            <a:off x="2825750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5" name="Line 19"/>
          <p:cNvSpPr>
            <a:spLocks noChangeShapeType="1"/>
          </p:cNvSpPr>
          <p:nvPr/>
        </p:nvSpPr>
        <p:spPr bwMode="auto">
          <a:xfrm>
            <a:off x="3282950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2597150" y="2058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4040188" y="1679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5934075" y="217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5934075" y="3470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4044950" y="4568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2886075" y="4003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152602" name="Text Box 26"/>
          <p:cNvSpPr txBox="1">
            <a:spLocks noChangeArrowheads="1"/>
          </p:cNvSpPr>
          <p:nvPr/>
        </p:nvSpPr>
        <p:spPr bwMode="auto">
          <a:xfrm>
            <a:off x="3952875" y="2860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52603" name="Text Box 27"/>
          <p:cNvSpPr txBox="1">
            <a:spLocks noChangeArrowheads="1"/>
          </p:cNvSpPr>
          <p:nvPr/>
        </p:nvSpPr>
        <p:spPr bwMode="auto">
          <a:xfrm>
            <a:off x="6959600" y="1862138"/>
            <a:ext cx="16716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DFS(1)</a:t>
            </a:r>
          </a:p>
          <a:p>
            <a:r>
              <a:rPr lang="en-US" sz="2400"/>
              <a:t> DFS(2)</a:t>
            </a:r>
          </a:p>
          <a:p>
            <a:r>
              <a:rPr lang="en-US" sz="2400"/>
              <a:t>   DFS(3)</a:t>
            </a:r>
          </a:p>
          <a:p>
            <a:r>
              <a:rPr lang="en-US" sz="2400"/>
              <a:t>     DFS(4)</a:t>
            </a:r>
          </a:p>
          <a:p>
            <a:r>
              <a:rPr lang="en-US" sz="2400"/>
              <a:t>      DFS(6)</a:t>
            </a:r>
          </a:p>
        </p:txBody>
      </p:sp>
      <p:sp>
        <p:nvSpPr>
          <p:cNvPr id="152604" name="Text Box 28"/>
          <p:cNvSpPr txBox="1">
            <a:spLocks noChangeArrowheads="1"/>
          </p:cNvSpPr>
          <p:nvPr/>
        </p:nvSpPr>
        <p:spPr bwMode="auto">
          <a:xfrm>
            <a:off x="6867525" y="3975100"/>
            <a:ext cx="1944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From 6 there is</a:t>
            </a:r>
          </a:p>
          <a:p>
            <a:r>
              <a:rPr lang="en-US">
                <a:solidFill>
                  <a:srgbClr val="009900"/>
                </a:solidFill>
              </a:rPr>
              <a:t>nowhere new </a:t>
            </a:r>
          </a:p>
          <a:p>
            <a:r>
              <a:rPr lang="en-US">
                <a:solidFill>
                  <a:srgbClr val="009900"/>
                </a:solidFill>
              </a:rPr>
              <a:t>to go.  Back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C5E6-CE77-9D44-8FA1-59C792542D85}" type="slidenum">
              <a:rPr lang="en-US"/>
              <a:pPr/>
              <a:t>39</a:t>
            </a:fld>
            <a:endParaRPr lang="en-US"/>
          </a:p>
        </p:txBody>
      </p:sp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 Step 14</a:t>
            </a:r>
          </a:p>
        </p:txBody>
      </p:sp>
      <p:sp>
        <p:nvSpPr>
          <p:cNvPr id="160771" name="Rectangle 1027"/>
          <p:cNvSpPr>
            <a:spLocks noChangeArrowheads="1"/>
          </p:cNvSpPr>
          <p:nvPr/>
        </p:nvSpPr>
        <p:spPr bwMode="auto">
          <a:xfrm>
            <a:off x="2978150" y="24399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2" name="Rectangle 1028"/>
          <p:cNvSpPr>
            <a:spLocks noChangeArrowheads="1"/>
          </p:cNvSpPr>
          <p:nvPr/>
        </p:nvSpPr>
        <p:spPr bwMode="auto">
          <a:xfrm>
            <a:off x="26733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3" name="Rectangle 1029"/>
          <p:cNvSpPr>
            <a:spLocks noChangeArrowheads="1"/>
          </p:cNvSpPr>
          <p:nvPr/>
        </p:nvSpPr>
        <p:spPr bwMode="auto">
          <a:xfrm>
            <a:off x="4273550" y="4268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4" name="Rectangle 1030"/>
          <p:cNvSpPr>
            <a:spLocks noChangeArrowheads="1"/>
          </p:cNvSpPr>
          <p:nvPr/>
        </p:nvSpPr>
        <p:spPr bwMode="auto">
          <a:xfrm>
            <a:off x="56451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5" name="Rectangle 1031"/>
          <p:cNvSpPr>
            <a:spLocks noChangeArrowheads="1"/>
          </p:cNvSpPr>
          <p:nvPr/>
        </p:nvSpPr>
        <p:spPr bwMode="auto">
          <a:xfrm>
            <a:off x="4273550" y="3125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6" name="Rectangle 1032"/>
          <p:cNvSpPr>
            <a:spLocks noChangeArrowheads="1"/>
          </p:cNvSpPr>
          <p:nvPr/>
        </p:nvSpPr>
        <p:spPr bwMode="auto">
          <a:xfrm>
            <a:off x="4425950" y="21351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7" name="Rectangle 1033"/>
          <p:cNvSpPr>
            <a:spLocks noChangeArrowheads="1"/>
          </p:cNvSpPr>
          <p:nvPr/>
        </p:nvSpPr>
        <p:spPr bwMode="auto">
          <a:xfrm>
            <a:off x="5873750" y="2668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8" name="Line 1034"/>
          <p:cNvSpPr>
            <a:spLocks noChangeShapeType="1"/>
          </p:cNvSpPr>
          <p:nvPr/>
        </p:nvSpPr>
        <p:spPr bwMode="auto">
          <a:xfrm flipV="1">
            <a:off x="3282950" y="2286000"/>
            <a:ext cx="1143000" cy="306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9" name="Line 1035"/>
          <p:cNvSpPr>
            <a:spLocks noChangeShapeType="1"/>
          </p:cNvSpPr>
          <p:nvPr/>
        </p:nvSpPr>
        <p:spPr bwMode="auto">
          <a:xfrm flipH="1">
            <a:off x="4425950" y="2439988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0" name="Line 1036"/>
          <p:cNvSpPr>
            <a:spLocks noChangeShapeType="1"/>
          </p:cNvSpPr>
          <p:nvPr/>
        </p:nvSpPr>
        <p:spPr bwMode="auto">
          <a:xfrm>
            <a:off x="4730750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1" name="Line 1037"/>
          <p:cNvSpPr>
            <a:spLocks noChangeShapeType="1"/>
          </p:cNvSpPr>
          <p:nvPr/>
        </p:nvSpPr>
        <p:spPr bwMode="auto">
          <a:xfrm>
            <a:off x="4572000" y="32766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2" name="Line 1038"/>
          <p:cNvSpPr>
            <a:spLocks noChangeShapeType="1"/>
          </p:cNvSpPr>
          <p:nvPr/>
        </p:nvSpPr>
        <p:spPr bwMode="auto">
          <a:xfrm flipH="1">
            <a:off x="5873750" y="2973388"/>
            <a:ext cx="152400" cy="838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3" name="Line 1039"/>
          <p:cNvSpPr>
            <a:spLocks noChangeShapeType="1"/>
          </p:cNvSpPr>
          <p:nvPr/>
        </p:nvSpPr>
        <p:spPr bwMode="auto">
          <a:xfrm>
            <a:off x="4425950" y="3430588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4" name="Line 1040"/>
          <p:cNvSpPr>
            <a:spLocks noChangeShapeType="1"/>
          </p:cNvSpPr>
          <p:nvPr/>
        </p:nvSpPr>
        <p:spPr bwMode="auto">
          <a:xfrm flipV="1">
            <a:off x="4578350" y="4040188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5" name="Line 1041"/>
          <p:cNvSpPr>
            <a:spLocks noChangeShapeType="1"/>
          </p:cNvSpPr>
          <p:nvPr/>
        </p:nvSpPr>
        <p:spPr bwMode="auto">
          <a:xfrm>
            <a:off x="2978150" y="3963988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6" name="Line 1042"/>
          <p:cNvSpPr>
            <a:spLocks noChangeShapeType="1"/>
          </p:cNvSpPr>
          <p:nvPr/>
        </p:nvSpPr>
        <p:spPr bwMode="auto">
          <a:xfrm flipH="1">
            <a:off x="2825750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7" name="Line 1043"/>
          <p:cNvSpPr>
            <a:spLocks noChangeShapeType="1"/>
          </p:cNvSpPr>
          <p:nvPr/>
        </p:nvSpPr>
        <p:spPr bwMode="auto">
          <a:xfrm>
            <a:off x="3282950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8" name="Text Box 1044"/>
          <p:cNvSpPr txBox="1">
            <a:spLocks noChangeArrowheads="1"/>
          </p:cNvSpPr>
          <p:nvPr/>
        </p:nvSpPr>
        <p:spPr bwMode="auto">
          <a:xfrm>
            <a:off x="2597150" y="2058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160789" name="Text Box 1045"/>
          <p:cNvSpPr txBox="1">
            <a:spLocks noChangeArrowheads="1"/>
          </p:cNvSpPr>
          <p:nvPr/>
        </p:nvSpPr>
        <p:spPr bwMode="auto">
          <a:xfrm>
            <a:off x="4040188" y="1679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160790" name="Text Box 1046"/>
          <p:cNvSpPr txBox="1">
            <a:spLocks noChangeArrowheads="1"/>
          </p:cNvSpPr>
          <p:nvPr/>
        </p:nvSpPr>
        <p:spPr bwMode="auto">
          <a:xfrm>
            <a:off x="5934075" y="217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160791" name="Text Box 1047"/>
          <p:cNvSpPr txBox="1">
            <a:spLocks noChangeArrowheads="1"/>
          </p:cNvSpPr>
          <p:nvPr/>
        </p:nvSpPr>
        <p:spPr bwMode="auto">
          <a:xfrm>
            <a:off x="5934075" y="3470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160792" name="Text Box 1048"/>
          <p:cNvSpPr txBox="1">
            <a:spLocks noChangeArrowheads="1"/>
          </p:cNvSpPr>
          <p:nvPr/>
        </p:nvSpPr>
        <p:spPr bwMode="auto">
          <a:xfrm>
            <a:off x="4044950" y="4568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60793" name="Text Box 1049"/>
          <p:cNvSpPr txBox="1">
            <a:spLocks noChangeArrowheads="1"/>
          </p:cNvSpPr>
          <p:nvPr/>
        </p:nvSpPr>
        <p:spPr bwMode="auto">
          <a:xfrm>
            <a:off x="2886075" y="4003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160794" name="Text Box 1050"/>
          <p:cNvSpPr txBox="1">
            <a:spLocks noChangeArrowheads="1"/>
          </p:cNvSpPr>
          <p:nvPr/>
        </p:nvSpPr>
        <p:spPr bwMode="auto">
          <a:xfrm>
            <a:off x="3952875" y="2860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60795" name="Text Box 1051"/>
          <p:cNvSpPr txBox="1">
            <a:spLocks noChangeArrowheads="1"/>
          </p:cNvSpPr>
          <p:nvPr/>
        </p:nvSpPr>
        <p:spPr bwMode="auto">
          <a:xfrm>
            <a:off x="6959600" y="1878013"/>
            <a:ext cx="1419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DFS(1)</a:t>
            </a:r>
          </a:p>
          <a:p>
            <a:r>
              <a:rPr lang="en-US" sz="2400"/>
              <a:t> DFS(2)</a:t>
            </a:r>
          </a:p>
          <a:p>
            <a:r>
              <a:rPr lang="en-US" sz="2400"/>
              <a:t>  DFS(3)</a:t>
            </a:r>
          </a:p>
          <a:p>
            <a:r>
              <a:rPr lang="en-US" sz="2400"/>
              <a:t>   DFS(4)</a:t>
            </a:r>
          </a:p>
        </p:txBody>
      </p:sp>
      <p:sp>
        <p:nvSpPr>
          <p:cNvPr id="160796" name="Text Box 1052"/>
          <p:cNvSpPr txBox="1">
            <a:spLocks noChangeArrowheads="1"/>
          </p:cNvSpPr>
          <p:nvPr/>
        </p:nvSpPr>
        <p:spPr bwMode="auto">
          <a:xfrm>
            <a:off x="6867525" y="3746500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Back to 4.</a:t>
            </a:r>
          </a:p>
          <a:p>
            <a:r>
              <a:rPr lang="en-US">
                <a:solidFill>
                  <a:srgbClr val="009900"/>
                </a:solidFill>
              </a:rPr>
              <a:t>Keep backing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DAF-653E-3444-9178-5D7D081A6D14}" type="slidenum">
              <a:rPr lang="en-US"/>
              <a:pPr/>
              <a:t>4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Varieties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Nodes</a:t>
            </a:r>
          </a:p>
          <a:p>
            <a:pPr lvl="1"/>
            <a:r>
              <a:rPr lang="en-US"/>
              <a:t>Labeled or unlabeled</a:t>
            </a:r>
          </a:p>
          <a:p>
            <a:r>
              <a:rPr lang="en-US"/>
              <a:t>Edges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Directed</a:t>
            </a:r>
            <a:r>
              <a:rPr lang="en-US"/>
              <a:t> or </a:t>
            </a:r>
            <a:r>
              <a:rPr lang="en-US">
                <a:solidFill>
                  <a:schemeClr val="accent2"/>
                </a:solidFill>
              </a:rPr>
              <a:t>undirected</a:t>
            </a:r>
          </a:p>
          <a:p>
            <a:pPr lvl="1"/>
            <a:r>
              <a:rPr lang="en-US"/>
              <a:t>Labeled or unlabeled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DEA0-A4AC-1747-B00C-31631FB80DD9}" type="slidenum">
              <a:rPr lang="en-US"/>
              <a:pPr/>
              <a:t>40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Example Step 17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2978150" y="24399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26733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4273550" y="4268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5645150" y="3811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4273550" y="31257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4425950" y="21351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5873750" y="2668588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 flipV="1">
            <a:off x="3282950" y="2286000"/>
            <a:ext cx="1143000" cy="306388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 flipH="1">
            <a:off x="4425950" y="2439988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0" name="Line 12"/>
          <p:cNvSpPr>
            <a:spLocks noChangeShapeType="1"/>
          </p:cNvSpPr>
          <p:nvPr/>
        </p:nvSpPr>
        <p:spPr bwMode="auto">
          <a:xfrm>
            <a:off x="4730750" y="2287588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>
            <a:off x="4572000" y="32766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 flipH="1">
            <a:off x="5873750" y="2973388"/>
            <a:ext cx="152400" cy="838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>
            <a:off x="4425950" y="3430588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 flipV="1">
            <a:off x="4578350" y="4040188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5" name="Line 17"/>
          <p:cNvSpPr>
            <a:spLocks noChangeShapeType="1"/>
          </p:cNvSpPr>
          <p:nvPr/>
        </p:nvSpPr>
        <p:spPr bwMode="auto">
          <a:xfrm>
            <a:off x="2978150" y="3963988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6" name="Line 18"/>
          <p:cNvSpPr>
            <a:spLocks noChangeShapeType="1"/>
          </p:cNvSpPr>
          <p:nvPr/>
        </p:nvSpPr>
        <p:spPr bwMode="auto">
          <a:xfrm flipH="1">
            <a:off x="2825750" y="2744788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7" name="Line 19"/>
          <p:cNvSpPr>
            <a:spLocks noChangeShapeType="1"/>
          </p:cNvSpPr>
          <p:nvPr/>
        </p:nvSpPr>
        <p:spPr bwMode="auto">
          <a:xfrm>
            <a:off x="3282950" y="2744788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2597150" y="2058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4040188" y="16795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155670" name="Text Box 22"/>
          <p:cNvSpPr txBox="1">
            <a:spLocks noChangeArrowheads="1"/>
          </p:cNvSpPr>
          <p:nvPr/>
        </p:nvSpPr>
        <p:spPr bwMode="auto">
          <a:xfrm>
            <a:off x="5934075" y="217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>
            <a:off x="5934075" y="3470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155672" name="Text Box 24"/>
          <p:cNvSpPr txBox="1">
            <a:spLocks noChangeArrowheads="1"/>
          </p:cNvSpPr>
          <p:nvPr/>
        </p:nvSpPr>
        <p:spPr bwMode="auto">
          <a:xfrm>
            <a:off x="4044950" y="45688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55673" name="Text Box 25"/>
          <p:cNvSpPr txBox="1">
            <a:spLocks noChangeArrowheads="1"/>
          </p:cNvSpPr>
          <p:nvPr/>
        </p:nvSpPr>
        <p:spPr bwMode="auto">
          <a:xfrm>
            <a:off x="2886075" y="4003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155674" name="Text Box 26"/>
          <p:cNvSpPr txBox="1">
            <a:spLocks noChangeArrowheads="1"/>
          </p:cNvSpPr>
          <p:nvPr/>
        </p:nvSpPr>
        <p:spPr bwMode="auto">
          <a:xfrm>
            <a:off x="3952875" y="2860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55675" name="Text Box 27"/>
          <p:cNvSpPr txBox="1">
            <a:spLocks noChangeArrowheads="1"/>
          </p:cNvSpPr>
          <p:nvPr/>
        </p:nvSpPr>
        <p:spPr bwMode="auto">
          <a:xfrm>
            <a:off x="6959600" y="1847850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DFS(1)</a:t>
            </a:r>
          </a:p>
        </p:txBody>
      </p:sp>
      <p:sp>
        <p:nvSpPr>
          <p:cNvPr id="155676" name="Text Box 28"/>
          <p:cNvSpPr txBox="1">
            <a:spLocks noChangeArrowheads="1"/>
          </p:cNvSpPr>
          <p:nvPr/>
        </p:nvSpPr>
        <p:spPr bwMode="auto">
          <a:xfrm>
            <a:off x="2057400" y="5026025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All nodes are marked so graph is connected; red links define a spanning tree</a:t>
            </a:r>
          </a:p>
        </p:txBody>
      </p:sp>
      <p:sp>
        <p:nvSpPr>
          <p:cNvPr id="155677" name="Text Box 29"/>
          <p:cNvSpPr txBox="1">
            <a:spLocks noChangeArrowheads="1"/>
          </p:cNvSpPr>
          <p:nvPr/>
        </p:nvSpPr>
        <p:spPr bwMode="auto">
          <a:xfrm>
            <a:off x="6867525" y="2679700"/>
            <a:ext cx="1482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All the way </a:t>
            </a:r>
          </a:p>
          <a:p>
            <a:r>
              <a:rPr lang="en-US">
                <a:solidFill>
                  <a:srgbClr val="009900"/>
                </a:solidFill>
              </a:rPr>
              <a:t>back to 1.</a:t>
            </a:r>
          </a:p>
          <a:p>
            <a:endParaRPr lang="en-US">
              <a:solidFill>
                <a:srgbClr val="009900"/>
              </a:solidFill>
            </a:endParaRPr>
          </a:p>
          <a:p>
            <a:r>
              <a:rPr lang="en-US">
                <a:solidFill>
                  <a:srgbClr val="009900"/>
                </a:solidFill>
              </a:rPr>
              <a:t>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6742-209B-F940-80EF-D03F79B9206A}" type="slidenum">
              <a:rPr lang="en-US"/>
              <a:pPr/>
              <a:t>41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C0000"/>
                </a:solidFill>
              </a:rPr>
              <a:t>Finding Connected Components using DFS</a:t>
            </a:r>
            <a:endParaRPr lang="en-US" sz="3600" dirty="0">
              <a:solidFill>
                <a:srgbClr val="CC0000"/>
              </a:solidFill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2174875" y="27797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870075" y="41513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3470275" y="46085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4841875" y="41513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470275" y="34655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3622675" y="24749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5070475" y="30083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 flipV="1">
            <a:off x="2479675" y="2625725"/>
            <a:ext cx="1143000" cy="306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H="1">
            <a:off x="3622675" y="2779713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3927475" y="2627313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>
            <a:off x="3775075" y="361791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 flipH="1">
            <a:off x="5070475" y="3313113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>
            <a:off x="3622675" y="3770313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 flipV="1">
            <a:off x="3775075" y="437991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>
            <a:off x="2174875" y="4303713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 flipH="1">
            <a:off x="2022475" y="3084513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>
            <a:off x="2479675" y="3084513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1793875" y="23987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3225800" y="2057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5130800" y="2514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5130800" y="3810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9</a:t>
            </a:r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3835400" y="464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8</a:t>
            </a:r>
          </a:p>
        </p:txBody>
      </p:sp>
      <p:sp>
        <p:nvSpPr>
          <p:cNvPr id="178201" name="Text Box 25"/>
          <p:cNvSpPr txBox="1">
            <a:spLocks noChangeArrowheads="1"/>
          </p:cNvSpPr>
          <p:nvPr/>
        </p:nvSpPr>
        <p:spPr bwMode="auto">
          <a:xfrm>
            <a:off x="2082800" y="4343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178202" name="Text Box 26"/>
          <p:cNvSpPr txBox="1">
            <a:spLocks noChangeArrowheads="1"/>
          </p:cNvSpPr>
          <p:nvPr/>
        </p:nvSpPr>
        <p:spPr bwMode="auto">
          <a:xfrm>
            <a:off x="2946400" y="30845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10</a:t>
            </a:r>
          </a:p>
        </p:txBody>
      </p:sp>
      <p:sp>
        <p:nvSpPr>
          <p:cNvPr id="178219" name="Rectangle 43"/>
          <p:cNvSpPr>
            <a:spLocks noChangeArrowheads="1"/>
          </p:cNvSpPr>
          <p:nvPr/>
        </p:nvSpPr>
        <p:spPr bwMode="auto">
          <a:xfrm>
            <a:off x="6443663" y="403383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0" name="Rectangle 44"/>
          <p:cNvSpPr>
            <a:spLocks noChangeArrowheads="1"/>
          </p:cNvSpPr>
          <p:nvPr/>
        </p:nvSpPr>
        <p:spPr bwMode="auto">
          <a:xfrm>
            <a:off x="7815263" y="357663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1" name="Rectangle 45"/>
          <p:cNvSpPr>
            <a:spLocks noChangeArrowheads="1"/>
          </p:cNvSpPr>
          <p:nvPr/>
        </p:nvSpPr>
        <p:spPr bwMode="auto">
          <a:xfrm>
            <a:off x="6443663" y="289083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2" name="Line 46"/>
          <p:cNvSpPr>
            <a:spLocks noChangeShapeType="1"/>
          </p:cNvSpPr>
          <p:nvPr/>
        </p:nvSpPr>
        <p:spPr bwMode="auto">
          <a:xfrm>
            <a:off x="6748463" y="304323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3" name="Line 47"/>
          <p:cNvSpPr>
            <a:spLocks noChangeShapeType="1"/>
          </p:cNvSpPr>
          <p:nvPr/>
        </p:nvSpPr>
        <p:spPr bwMode="auto">
          <a:xfrm>
            <a:off x="6596063" y="319563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4" name="Line 48"/>
          <p:cNvSpPr>
            <a:spLocks noChangeShapeType="1"/>
          </p:cNvSpPr>
          <p:nvPr/>
        </p:nvSpPr>
        <p:spPr bwMode="auto">
          <a:xfrm flipV="1">
            <a:off x="6748463" y="3805238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5" name="Text Box 49"/>
          <p:cNvSpPr txBox="1">
            <a:spLocks noChangeArrowheads="1"/>
          </p:cNvSpPr>
          <p:nvPr/>
        </p:nvSpPr>
        <p:spPr bwMode="auto">
          <a:xfrm>
            <a:off x="8104188" y="32353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78226" name="Text Box 50"/>
          <p:cNvSpPr txBox="1">
            <a:spLocks noChangeArrowheads="1"/>
          </p:cNvSpPr>
          <p:nvPr/>
        </p:nvSpPr>
        <p:spPr bwMode="auto">
          <a:xfrm>
            <a:off x="6808788" y="40735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178227" name="Text Box 51"/>
          <p:cNvSpPr txBox="1">
            <a:spLocks noChangeArrowheads="1"/>
          </p:cNvSpPr>
          <p:nvPr/>
        </p:nvSpPr>
        <p:spPr bwMode="auto">
          <a:xfrm>
            <a:off x="6122988" y="26257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178228" name="Rectangle 52"/>
          <p:cNvSpPr>
            <a:spLocks noChangeArrowheads="1"/>
          </p:cNvSpPr>
          <p:nvPr/>
        </p:nvSpPr>
        <p:spPr bwMode="auto">
          <a:xfrm>
            <a:off x="5484813" y="49133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9" name="Text Box 53"/>
          <p:cNvSpPr txBox="1">
            <a:spLocks noChangeArrowheads="1"/>
          </p:cNvSpPr>
          <p:nvPr/>
        </p:nvSpPr>
        <p:spPr bwMode="auto">
          <a:xfrm>
            <a:off x="5849938" y="49530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11</a:t>
            </a:r>
          </a:p>
        </p:txBody>
      </p:sp>
      <p:sp>
        <p:nvSpPr>
          <p:cNvPr id="178230" name="Text Box 54"/>
          <p:cNvSpPr txBox="1">
            <a:spLocks noChangeArrowheads="1"/>
          </p:cNvSpPr>
          <p:nvPr/>
        </p:nvSpPr>
        <p:spPr bwMode="auto">
          <a:xfrm>
            <a:off x="2417763" y="5695950"/>
            <a:ext cx="301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 connected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AC39-E6E9-FD41-AA64-BD0A03AE847F}" type="slidenum">
              <a:rPr lang="en-US"/>
              <a:pPr/>
              <a:t>42</a:t>
            </a:fld>
            <a:endParaRPr lang="en-US"/>
          </a:p>
        </p:txBody>
      </p:sp>
      <p:sp>
        <p:nvSpPr>
          <p:cNvPr id="191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Connected Components</a:t>
            </a:r>
          </a:p>
        </p:txBody>
      </p:sp>
      <p:sp>
        <p:nvSpPr>
          <p:cNvPr id="191491" name="Rectangle 1027"/>
          <p:cNvSpPr>
            <a:spLocks noChangeArrowheads="1"/>
          </p:cNvSpPr>
          <p:nvPr/>
        </p:nvSpPr>
        <p:spPr bwMode="auto">
          <a:xfrm>
            <a:off x="2174875" y="27797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2" name="Rectangle 1028"/>
          <p:cNvSpPr>
            <a:spLocks noChangeArrowheads="1"/>
          </p:cNvSpPr>
          <p:nvPr/>
        </p:nvSpPr>
        <p:spPr bwMode="auto">
          <a:xfrm>
            <a:off x="1870075" y="41513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3" name="Rectangle 1029"/>
          <p:cNvSpPr>
            <a:spLocks noChangeArrowheads="1"/>
          </p:cNvSpPr>
          <p:nvPr/>
        </p:nvSpPr>
        <p:spPr bwMode="auto">
          <a:xfrm>
            <a:off x="3470275" y="46085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4" name="Rectangle 1030"/>
          <p:cNvSpPr>
            <a:spLocks noChangeArrowheads="1"/>
          </p:cNvSpPr>
          <p:nvPr/>
        </p:nvSpPr>
        <p:spPr bwMode="auto">
          <a:xfrm>
            <a:off x="4841875" y="41513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5" name="Rectangle 1031"/>
          <p:cNvSpPr>
            <a:spLocks noChangeArrowheads="1"/>
          </p:cNvSpPr>
          <p:nvPr/>
        </p:nvSpPr>
        <p:spPr bwMode="auto">
          <a:xfrm>
            <a:off x="3470275" y="34655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6" name="Rectangle 1032"/>
          <p:cNvSpPr>
            <a:spLocks noChangeArrowheads="1"/>
          </p:cNvSpPr>
          <p:nvPr/>
        </p:nvSpPr>
        <p:spPr bwMode="auto">
          <a:xfrm>
            <a:off x="3622675" y="24749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7" name="Rectangle 1033"/>
          <p:cNvSpPr>
            <a:spLocks noChangeArrowheads="1"/>
          </p:cNvSpPr>
          <p:nvPr/>
        </p:nvSpPr>
        <p:spPr bwMode="auto">
          <a:xfrm>
            <a:off x="5070475" y="30083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8" name="Line 1034"/>
          <p:cNvSpPr>
            <a:spLocks noChangeShapeType="1"/>
          </p:cNvSpPr>
          <p:nvPr/>
        </p:nvSpPr>
        <p:spPr bwMode="auto">
          <a:xfrm flipV="1">
            <a:off x="2479675" y="2625725"/>
            <a:ext cx="1143000" cy="306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9" name="Line 1035"/>
          <p:cNvSpPr>
            <a:spLocks noChangeShapeType="1"/>
          </p:cNvSpPr>
          <p:nvPr/>
        </p:nvSpPr>
        <p:spPr bwMode="auto">
          <a:xfrm flipH="1">
            <a:off x="3622675" y="2779713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00" name="Line 1036"/>
          <p:cNvSpPr>
            <a:spLocks noChangeShapeType="1"/>
          </p:cNvSpPr>
          <p:nvPr/>
        </p:nvSpPr>
        <p:spPr bwMode="auto">
          <a:xfrm>
            <a:off x="3927475" y="2627313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01" name="Line 1037"/>
          <p:cNvSpPr>
            <a:spLocks noChangeShapeType="1"/>
          </p:cNvSpPr>
          <p:nvPr/>
        </p:nvSpPr>
        <p:spPr bwMode="auto">
          <a:xfrm>
            <a:off x="3775075" y="361791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02" name="Line 1038"/>
          <p:cNvSpPr>
            <a:spLocks noChangeShapeType="1"/>
          </p:cNvSpPr>
          <p:nvPr/>
        </p:nvSpPr>
        <p:spPr bwMode="auto">
          <a:xfrm flipH="1">
            <a:off x="5070475" y="3313113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03" name="Line 1039"/>
          <p:cNvSpPr>
            <a:spLocks noChangeShapeType="1"/>
          </p:cNvSpPr>
          <p:nvPr/>
        </p:nvSpPr>
        <p:spPr bwMode="auto">
          <a:xfrm>
            <a:off x="3622675" y="3770313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04" name="Line 1040"/>
          <p:cNvSpPr>
            <a:spLocks noChangeShapeType="1"/>
          </p:cNvSpPr>
          <p:nvPr/>
        </p:nvSpPr>
        <p:spPr bwMode="auto">
          <a:xfrm flipV="1">
            <a:off x="3775075" y="4379913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05" name="Line 1041"/>
          <p:cNvSpPr>
            <a:spLocks noChangeShapeType="1"/>
          </p:cNvSpPr>
          <p:nvPr/>
        </p:nvSpPr>
        <p:spPr bwMode="auto">
          <a:xfrm>
            <a:off x="2174875" y="4303713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06" name="Line 1042"/>
          <p:cNvSpPr>
            <a:spLocks noChangeShapeType="1"/>
          </p:cNvSpPr>
          <p:nvPr/>
        </p:nvSpPr>
        <p:spPr bwMode="auto">
          <a:xfrm flipH="1">
            <a:off x="2022475" y="3084513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07" name="Line 1043"/>
          <p:cNvSpPr>
            <a:spLocks noChangeShapeType="1"/>
          </p:cNvSpPr>
          <p:nvPr/>
        </p:nvSpPr>
        <p:spPr bwMode="auto">
          <a:xfrm>
            <a:off x="2479675" y="3084513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08" name="Text Box 1044"/>
          <p:cNvSpPr txBox="1">
            <a:spLocks noChangeArrowheads="1"/>
          </p:cNvSpPr>
          <p:nvPr/>
        </p:nvSpPr>
        <p:spPr bwMode="auto">
          <a:xfrm>
            <a:off x="1793875" y="23987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191509" name="Text Box 1045"/>
          <p:cNvSpPr txBox="1">
            <a:spLocks noChangeArrowheads="1"/>
          </p:cNvSpPr>
          <p:nvPr/>
        </p:nvSpPr>
        <p:spPr bwMode="auto">
          <a:xfrm>
            <a:off x="3225800" y="2057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191510" name="Text Box 1046"/>
          <p:cNvSpPr txBox="1">
            <a:spLocks noChangeArrowheads="1"/>
          </p:cNvSpPr>
          <p:nvPr/>
        </p:nvSpPr>
        <p:spPr bwMode="auto">
          <a:xfrm>
            <a:off x="5130800" y="2514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91511" name="Text Box 1047"/>
          <p:cNvSpPr txBox="1">
            <a:spLocks noChangeArrowheads="1"/>
          </p:cNvSpPr>
          <p:nvPr/>
        </p:nvSpPr>
        <p:spPr bwMode="auto">
          <a:xfrm>
            <a:off x="5130800" y="3810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9</a:t>
            </a:r>
          </a:p>
        </p:txBody>
      </p:sp>
      <p:sp>
        <p:nvSpPr>
          <p:cNvPr id="191512" name="Text Box 1048"/>
          <p:cNvSpPr txBox="1">
            <a:spLocks noChangeArrowheads="1"/>
          </p:cNvSpPr>
          <p:nvPr/>
        </p:nvSpPr>
        <p:spPr bwMode="auto">
          <a:xfrm>
            <a:off x="3835400" y="464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8</a:t>
            </a:r>
          </a:p>
        </p:txBody>
      </p:sp>
      <p:sp>
        <p:nvSpPr>
          <p:cNvPr id="191513" name="Text Box 1049"/>
          <p:cNvSpPr txBox="1">
            <a:spLocks noChangeArrowheads="1"/>
          </p:cNvSpPr>
          <p:nvPr/>
        </p:nvSpPr>
        <p:spPr bwMode="auto">
          <a:xfrm>
            <a:off x="2082800" y="4343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191514" name="Text Box 1050"/>
          <p:cNvSpPr txBox="1">
            <a:spLocks noChangeArrowheads="1"/>
          </p:cNvSpPr>
          <p:nvPr/>
        </p:nvSpPr>
        <p:spPr bwMode="auto">
          <a:xfrm>
            <a:off x="2946400" y="30845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10</a:t>
            </a:r>
          </a:p>
        </p:txBody>
      </p:sp>
      <p:sp>
        <p:nvSpPr>
          <p:cNvPr id="191515" name="Rectangle 1051"/>
          <p:cNvSpPr>
            <a:spLocks noChangeArrowheads="1"/>
          </p:cNvSpPr>
          <p:nvPr/>
        </p:nvSpPr>
        <p:spPr bwMode="auto">
          <a:xfrm>
            <a:off x="6443663" y="4033838"/>
            <a:ext cx="304800" cy="3048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16" name="Rectangle 1052"/>
          <p:cNvSpPr>
            <a:spLocks noChangeArrowheads="1"/>
          </p:cNvSpPr>
          <p:nvPr/>
        </p:nvSpPr>
        <p:spPr bwMode="auto">
          <a:xfrm>
            <a:off x="7815263" y="3576638"/>
            <a:ext cx="304800" cy="3048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17" name="Rectangle 1053"/>
          <p:cNvSpPr>
            <a:spLocks noChangeArrowheads="1"/>
          </p:cNvSpPr>
          <p:nvPr/>
        </p:nvSpPr>
        <p:spPr bwMode="auto">
          <a:xfrm>
            <a:off x="6443663" y="2890838"/>
            <a:ext cx="304800" cy="3048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18" name="Line 1054"/>
          <p:cNvSpPr>
            <a:spLocks noChangeShapeType="1"/>
          </p:cNvSpPr>
          <p:nvPr/>
        </p:nvSpPr>
        <p:spPr bwMode="auto">
          <a:xfrm>
            <a:off x="6748463" y="3043238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19" name="Line 1055"/>
          <p:cNvSpPr>
            <a:spLocks noChangeShapeType="1"/>
          </p:cNvSpPr>
          <p:nvPr/>
        </p:nvSpPr>
        <p:spPr bwMode="auto">
          <a:xfrm>
            <a:off x="6596063" y="3195638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20" name="Line 1056"/>
          <p:cNvSpPr>
            <a:spLocks noChangeShapeType="1"/>
          </p:cNvSpPr>
          <p:nvPr/>
        </p:nvSpPr>
        <p:spPr bwMode="auto">
          <a:xfrm flipV="1">
            <a:off x="6748463" y="3805238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21" name="Text Box 1057"/>
          <p:cNvSpPr txBox="1">
            <a:spLocks noChangeArrowheads="1"/>
          </p:cNvSpPr>
          <p:nvPr/>
        </p:nvSpPr>
        <p:spPr bwMode="auto">
          <a:xfrm>
            <a:off x="8104188" y="32353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91522" name="Text Box 1058"/>
          <p:cNvSpPr txBox="1">
            <a:spLocks noChangeArrowheads="1"/>
          </p:cNvSpPr>
          <p:nvPr/>
        </p:nvSpPr>
        <p:spPr bwMode="auto">
          <a:xfrm>
            <a:off x="6808788" y="40735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5</a:t>
            </a:r>
          </a:p>
        </p:txBody>
      </p:sp>
      <p:sp>
        <p:nvSpPr>
          <p:cNvPr id="191523" name="Text Box 1059"/>
          <p:cNvSpPr txBox="1">
            <a:spLocks noChangeArrowheads="1"/>
          </p:cNvSpPr>
          <p:nvPr/>
        </p:nvSpPr>
        <p:spPr bwMode="auto">
          <a:xfrm>
            <a:off x="6122988" y="26257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191524" name="Rectangle 1060"/>
          <p:cNvSpPr>
            <a:spLocks noChangeArrowheads="1"/>
          </p:cNvSpPr>
          <p:nvPr/>
        </p:nvSpPr>
        <p:spPr bwMode="auto">
          <a:xfrm>
            <a:off x="5484813" y="4913313"/>
            <a:ext cx="304800" cy="3048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25" name="Text Box 1061"/>
          <p:cNvSpPr txBox="1">
            <a:spLocks noChangeArrowheads="1"/>
          </p:cNvSpPr>
          <p:nvPr/>
        </p:nvSpPr>
        <p:spPr bwMode="auto">
          <a:xfrm>
            <a:off x="5849938" y="49530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11</a:t>
            </a:r>
          </a:p>
        </p:txBody>
      </p:sp>
      <p:sp>
        <p:nvSpPr>
          <p:cNvPr id="191526" name="Text Box 1062"/>
          <p:cNvSpPr txBox="1">
            <a:spLocks noChangeArrowheads="1"/>
          </p:cNvSpPr>
          <p:nvPr/>
        </p:nvSpPr>
        <p:spPr bwMode="auto">
          <a:xfrm>
            <a:off x="2417763" y="5695950"/>
            <a:ext cx="434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 connected components are labeled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7B8-A968-8C48-8BA0-7DE31A1917F7}" type="slidenum">
              <a:rPr lang="en-US"/>
              <a:pPr/>
              <a:t>43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Performance DFS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 vertices and m edges</a:t>
            </a:r>
          </a:p>
          <a:p>
            <a:r>
              <a:rPr lang="en-US"/>
              <a:t>Storage complexity </a:t>
            </a:r>
            <a:r>
              <a:rPr lang="en-US">
                <a:solidFill>
                  <a:srgbClr val="CC0000"/>
                </a:solidFill>
              </a:rPr>
              <a:t>O(n + m)</a:t>
            </a:r>
          </a:p>
          <a:p>
            <a:r>
              <a:rPr lang="en-US"/>
              <a:t>Time complexity </a:t>
            </a:r>
            <a:r>
              <a:rPr lang="en-US">
                <a:solidFill>
                  <a:srgbClr val="CC0000"/>
                </a:solidFill>
              </a:rPr>
              <a:t>O(n + m)</a:t>
            </a:r>
            <a:r>
              <a:rPr lang="en-US"/>
              <a:t> </a:t>
            </a:r>
          </a:p>
          <a:p>
            <a:r>
              <a:rPr lang="en-US"/>
              <a:t>Linear Time!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buNone/>
            </a:pPr>
            <a:r>
              <a:rPr lang="en-CA" sz="2800" dirty="0" smtClean="0"/>
              <a:t>	Perform a recursive depth-first traversal on this</a:t>
            </a:r>
            <a:r>
              <a:rPr lang="en-CA" sz="2800" dirty="0" smtClean="0"/>
              <a:t> graph</a:t>
            </a:r>
            <a:endParaRPr lang="en-CA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2474705" y="2708920"/>
            <a:ext cx="4486283" cy="24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85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C:\Users\dwharder\Desktop\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301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 smtClean="0"/>
              <a:t>Visit </a:t>
            </a:r>
            <a:r>
              <a:rPr lang="en-CA" dirty="0" smtClean="0"/>
              <a:t>the first node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		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0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 smtClean="0"/>
              <a:t>A </a:t>
            </a:r>
            <a:r>
              <a:rPr lang="en-CA" dirty="0" smtClean="0"/>
              <a:t>has an unvisited neighbor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</a:t>
            </a:r>
            <a:r>
              <a:rPr lang="en-CA" dirty="0" smtClean="0"/>
              <a:t>A, B</a:t>
            </a:r>
            <a:endParaRPr lang="en-CA" dirty="0"/>
          </a:p>
        </p:txBody>
      </p:sp>
      <p:pic>
        <p:nvPicPr>
          <p:cNvPr id="5" name="Picture 3" descr="C:\Users\dwharder\Desktop\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301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76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B </a:t>
            </a:r>
            <a:r>
              <a:rPr lang="en-CA" dirty="0"/>
              <a:t>has an unvisited neighbor</a:t>
            </a:r>
          </a:p>
          <a:p>
            <a:pPr marL="457200" lvl="1" indent="0">
              <a:buNone/>
            </a:pPr>
            <a:r>
              <a:rPr lang="en-CA" dirty="0"/>
              <a:t>			A, </a:t>
            </a:r>
            <a:r>
              <a:rPr lang="en-CA" dirty="0" smtClean="0"/>
              <a:t>B, C</a:t>
            </a:r>
            <a:endParaRPr lang="en-CA" dirty="0"/>
          </a:p>
        </p:txBody>
      </p:sp>
      <p:pic>
        <p:nvPicPr>
          <p:cNvPr id="5" name="Picture 4" descr="C:\Users\dwharder\Desktop\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301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92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C </a:t>
            </a:r>
            <a:r>
              <a:rPr lang="en-CA" dirty="0"/>
              <a:t>has an unvisited neighbor</a:t>
            </a:r>
          </a:p>
          <a:p>
            <a:pPr marL="457200" lvl="1" indent="0">
              <a:buNone/>
            </a:pPr>
            <a:r>
              <a:rPr lang="en-CA" dirty="0"/>
              <a:t>			A, B, </a:t>
            </a:r>
            <a:r>
              <a:rPr lang="en-CA" dirty="0" smtClean="0"/>
              <a:t>C, D</a:t>
            </a:r>
            <a:endParaRPr lang="en-CA" dirty="0"/>
          </a:p>
          <a:p>
            <a:pPr marL="357188" indent="-357188">
              <a:buNone/>
            </a:pPr>
            <a:endParaRPr lang="en-CA" dirty="0"/>
          </a:p>
        </p:txBody>
      </p:sp>
      <p:pic>
        <p:nvPicPr>
          <p:cNvPr id="6" name="Picture 5" descr="C:\Users\dwharder\Desktop\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301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83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D </a:t>
            </a:r>
            <a:r>
              <a:rPr lang="en-CA" dirty="0" smtClean="0"/>
              <a:t>has no unvisited neighbors, so we return to C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A, B, C, </a:t>
            </a:r>
            <a:r>
              <a:rPr lang="en-CA" dirty="0" smtClean="0"/>
              <a:t>D, E</a:t>
            </a:r>
            <a:endParaRPr lang="en-CA" dirty="0"/>
          </a:p>
        </p:txBody>
      </p:sp>
      <p:pic>
        <p:nvPicPr>
          <p:cNvPr id="6" name="Picture 6" descr="C:\Users\dwharder\Desktop\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301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71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818F-BCDE-6446-BAC7-BF7B0A480144}" type="slidenum">
              <a:rPr lang="en-US"/>
              <a:pPr/>
              <a:t>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Motivation for Graphs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8488"/>
            <a:ext cx="4810125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Consider the data structures we have looked at so far…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 u="sng">
                <a:solidFill>
                  <a:srgbClr val="0000FF"/>
                </a:solidFill>
              </a:rPr>
              <a:t>Linked list</a:t>
            </a:r>
            <a:r>
              <a:rPr lang="en-US" sz="2000"/>
              <a:t>: nodes with 1 incoming edge + 1 outgoing edge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 u="sng">
                <a:solidFill>
                  <a:srgbClr val="0000FF"/>
                </a:solidFill>
              </a:rPr>
              <a:t>Binary trees/heaps</a:t>
            </a:r>
            <a:r>
              <a:rPr lang="en-US" sz="2000"/>
              <a:t>: nodes with 1 incoming edge + 2 outgoing edges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 u="sng">
                <a:solidFill>
                  <a:srgbClr val="0000FF"/>
                </a:solidFill>
              </a:rPr>
              <a:t>B-trees</a:t>
            </a:r>
            <a:r>
              <a:rPr lang="en-US" sz="2000"/>
              <a:t>: nodes with 1 incoming edge + multiple outgoing edges</a:t>
            </a: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7413625" y="3000375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6956425" y="4143375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7870825" y="4143375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>
            <a:off x="7185025" y="3457575"/>
            <a:ext cx="457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7642225" y="3457575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6945313" y="4122738"/>
            <a:ext cx="498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10</a:t>
            </a:r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7426325" y="52720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8340725" y="52720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H="1">
            <a:off x="7654925" y="4586288"/>
            <a:ext cx="457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8112125" y="4586288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7404100" y="5259388"/>
            <a:ext cx="5191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96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8318500" y="5283200"/>
            <a:ext cx="538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99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7397750" y="2982913"/>
            <a:ext cx="692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94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7856538" y="4117975"/>
            <a:ext cx="692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97</a:t>
            </a: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5457825" y="2057400"/>
            <a:ext cx="763588" cy="609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6235700" y="2057400"/>
            <a:ext cx="673100" cy="609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5411788" y="2085975"/>
            <a:ext cx="862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Value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6207125" y="2057400"/>
            <a:ext cx="735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Next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5813425" y="1704975"/>
            <a:ext cx="792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node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52255" name="Oval 31"/>
          <p:cNvSpPr>
            <a:spLocks noChangeArrowheads="1"/>
          </p:cNvSpPr>
          <p:nvPr/>
        </p:nvSpPr>
        <p:spPr bwMode="auto">
          <a:xfrm>
            <a:off x="6511925" y="2438400"/>
            <a:ext cx="152400" cy="152400"/>
          </a:xfrm>
          <a:prstGeom prst="ellipse">
            <a:avLst/>
          </a:prstGeom>
          <a:solidFill>
            <a:srgbClr val="063DE8"/>
          </a:solidFill>
          <a:ln w="12700">
            <a:solidFill>
              <a:srgbClr val="063DE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FC0128"/>
              </a:solidFill>
              <a:latin typeface="Times New Roman" pitchFamily="-101" charset="0"/>
            </a:endParaRP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7408863" y="2044700"/>
            <a:ext cx="763587" cy="609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8186738" y="2044700"/>
            <a:ext cx="673100" cy="609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7362825" y="2073275"/>
            <a:ext cx="862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Value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8158163" y="2044700"/>
            <a:ext cx="735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Next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7764463" y="1692275"/>
            <a:ext cx="7921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node</a:t>
            </a:r>
            <a:endParaRPr lang="en-US" sz="2400">
              <a:latin typeface="Times New Roman" pitchFamily="-101" charset="0"/>
            </a:endParaRPr>
          </a:p>
        </p:txBody>
      </p:sp>
      <p:sp>
        <p:nvSpPr>
          <p:cNvPr id="52261" name="Oval 37"/>
          <p:cNvSpPr>
            <a:spLocks noChangeArrowheads="1"/>
          </p:cNvSpPr>
          <p:nvPr/>
        </p:nvSpPr>
        <p:spPr bwMode="auto">
          <a:xfrm>
            <a:off x="8462963" y="2425700"/>
            <a:ext cx="152400" cy="152400"/>
          </a:xfrm>
          <a:prstGeom prst="ellipse">
            <a:avLst/>
          </a:prstGeom>
          <a:solidFill>
            <a:srgbClr val="063DE8"/>
          </a:solidFill>
          <a:ln w="12700">
            <a:solidFill>
              <a:srgbClr val="063DE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FC0128"/>
              </a:solidFill>
              <a:latin typeface="Times New Roman" pitchFamily="-101" charset="0"/>
            </a:endParaRPr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>
            <a:off x="6610350" y="2528888"/>
            <a:ext cx="7953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3" name="Oval 39"/>
          <p:cNvSpPr>
            <a:spLocks noChangeArrowheads="1"/>
          </p:cNvSpPr>
          <p:nvPr/>
        </p:nvSpPr>
        <p:spPr bwMode="auto">
          <a:xfrm>
            <a:off x="5638800" y="4953000"/>
            <a:ext cx="1371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3    5</a:t>
            </a: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H="1">
            <a:off x="5638800" y="5105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>
            <a:off x="6324600" y="510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>
            <a:off x="6781800" y="51054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 smtClean="0"/>
              <a:t>E </a:t>
            </a:r>
            <a:r>
              <a:rPr lang="en-CA" dirty="0"/>
              <a:t>has an unvisited neighbor</a:t>
            </a:r>
          </a:p>
          <a:p>
            <a:pPr marL="457200" lvl="1" indent="0">
              <a:buNone/>
            </a:pPr>
            <a:r>
              <a:rPr lang="en-CA" dirty="0"/>
              <a:t>			A, B, C, D, </a:t>
            </a:r>
            <a:r>
              <a:rPr lang="en-CA" dirty="0" smtClean="0"/>
              <a:t>E, G</a:t>
            </a:r>
            <a:endParaRPr lang="en-CA" dirty="0"/>
          </a:p>
        </p:txBody>
      </p:sp>
      <p:pic>
        <p:nvPicPr>
          <p:cNvPr id="6" name="Picture 7" descr="C:\Users\dwharder\Desktop\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301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58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 smtClean="0"/>
              <a:t>F </a:t>
            </a:r>
            <a:r>
              <a:rPr lang="en-CA" dirty="0"/>
              <a:t>has an unvisited neighbor</a:t>
            </a:r>
          </a:p>
          <a:p>
            <a:pPr marL="457200" lvl="1" indent="0">
              <a:buNone/>
            </a:pPr>
            <a:r>
              <a:rPr lang="en-CA" dirty="0"/>
              <a:t>			A, B, C, D, E, </a:t>
            </a:r>
            <a:r>
              <a:rPr lang="en-CA" dirty="0" smtClean="0"/>
              <a:t>G, I</a:t>
            </a:r>
            <a:endParaRPr lang="en-CA" dirty="0"/>
          </a:p>
        </p:txBody>
      </p:sp>
      <p:pic>
        <p:nvPicPr>
          <p:cNvPr id="6" name="Picture 8" descr="C:\Users\dwharder\Desktop\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301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37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 smtClean="0"/>
              <a:t>H </a:t>
            </a:r>
            <a:r>
              <a:rPr lang="en-CA" dirty="0"/>
              <a:t>has an unvisited neighbor</a:t>
            </a:r>
          </a:p>
          <a:p>
            <a:pPr marL="457200" lvl="1" indent="0">
              <a:buNone/>
            </a:pPr>
            <a:r>
              <a:rPr lang="en-CA" dirty="0"/>
              <a:t>			A, B, C, D, E, </a:t>
            </a:r>
            <a:r>
              <a:rPr lang="en-CA" dirty="0" smtClean="0"/>
              <a:t>G, I, H</a:t>
            </a:r>
            <a:endParaRPr lang="en-CA" dirty="0"/>
          </a:p>
        </p:txBody>
      </p:sp>
      <p:pic>
        <p:nvPicPr>
          <p:cNvPr id="7" name="Picture 9" descr="C:\Users\dwharder\Desktop\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301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8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 smtClean="0"/>
              <a:t>We </a:t>
            </a:r>
            <a:r>
              <a:rPr lang="en-CA" sz="2400" dirty="0" err="1" smtClean="0"/>
              <a:t>recurse</a:t>
            </a:r>
            <a:r>
              <a:rPr lang="en-CA" sz="2400" dirty="0" smtClean="0"/>
              <a:t> back to C which has an unvisited neighbour</a:t>
            </a:r>
          </a:p>
          <a:p>
            <a:pPr marL="457200" lvl="1" indent="0">
              <a:buNone/>
            </a:pPr>
            <a:r>
              <a:rPr lang="en-CA" sz="2400" dirty="0" smtClean="0"/>
              <a:t>			A, B, C, D, E, </a:t>
            </a:r>
            <a:r>
              <a:rPr lang="en-CA" sz="2400" dirty="0"/>
              <a:t>G, I, </a:t>
            </a:r>
            <a:r>
              <a:rPr lang="en-CA" sz="2400" dirty="0" smtClean="0"/>
              <a:t>H, F</a:t>
            </a:r>
            <a:endParaRPr lang="en-CA" sz="2400" dirty="0"/>
          </a:p>
        </p:txBody>
      </p:sp>
      <p:pic>
        <p:nvPicPr>
          <p:cNvPr id="7" name="Picture 10" descr="C:\Users\dwharder\Desktop\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301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42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92" y="1600200"/>
            <a:ext cx="8421008" cy="4525963"/>
          </a:xfrm>
        </p:spPr>
        <p:txBody>
          <a:bodyPr>
            <a:normAutofit/>
          </a:bodyPr>
          <a:lstStyle/>
          <a:p>
            <a:pPr lvl="1"/>
            <a:r>
              <a:rPr lang="en-CA" sz="2400" dirty="0" smtClean="0"/>
              <a:t>We </a:t>
            </a:r>
            <a:r>
              <a:rPr lang="en-CA" sz="2400" dirty="0" err="1" smtClean="0"/>
              <a:t>recurse</a:t>
            </a:r>
            <a:r>
              <a:rPr lang="en-CA" sz="2400" dirty="0" smtClean="0"/>
              <a:t> finding that no</a:t>
            </a:r>
            <a:r>
              <a:rPr lang="en-CA" sz="2400" dirty="0" smtClean="0"/>
              <a:t> nodes </a:t>
            </a:r>
            <a:r>
              <a:rPr lang="en-CA" sz="2400" dirty="0" smtClean="0"/>
              <a:t>have unvisited neighbours</a:t>
            </a:r>
          </a:p>
          <a:p>
            <a:pPr marL="457200" lvl="1" indent="0">
              <a:buNone/>
            </a:pPr>
            <a:r>
              <a:rPr lang="en-CA" sz="2400" dirty="0" smtClean="0"/>
              <a:t>			A, B, C, D, E, </a:t>
            </a:r>
            <a:r>
              <a:rPr lang="en-CA" sz="2400" dirty="0"/>
              <a:t>G, I, H, F</a:t>
            </a:r>
          </a:p>
        </p:txBody>
      </p:sp>
      <p:pic>
        <p:nvPicPr>
          <p:cNvPr id="4" name="Picture 10" descr="C:\Users\dwharder\Desktop\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301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7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F7C-AA39-DB4D-99FD-A69DC5EF6536}" type="slidenum">
              <a:rPr lang="en-US"/>
              <a:pPr/>
              <a:t>55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C0000"/>
                </a:solidFill>
              </a:rPr>
              <a:t>Graph Searching Methodology Breadth-First Search (BFS)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Breadth-First Search (BFS)</a:t>
            </a:r>
          </a:p>
          <a:p>
            <a:pPr lvl="1"/>
            <a:r>
              <a:rPr lang="en-US"/>
              <a:t>Use a queue to explore neighbors of source vertex, then neighbors of neighbors etc.</a:t>
            </a:r>
          </a:p>
          <a:p>
            <a:pPr lvl="1"/>
            <a:r>
              <a:rPr lang="en-US"/>
              <a:t>All nodes at a given distance (in number of edges) are explored before we go further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2474705" y="2708920"/>
            <a:ext cx="4486283" cy="242184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 smtClean="0"/>
              <a:t>	Consider </a:t>
            </a:r>
            <a:r>
              <a:rPr lang="en-CA" dirty="0" smtClean="0"/>
              <a:t>the graph from previous example</a:t>
            </a:r>
            <a:endParaRPr lang="en-CA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07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 smtClean="0"/>
              <a:t>	Performing a breadth-first traversal</a:t>
            </a:r>
          </a:p>
          <a:p>
            <a:pPr lvl="1"/>
            <a:r>
              <a:rPr lang="en-CA" dirty="0" smtClean="0"/>
              <a:t>Push the first vertex onto the queue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3484303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2474705" y="2708920"/>
            <a:ext cx="4486283" cy="242184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17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75" name="Picture 19" descr="C:\Users\dwharder\Desktop\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0448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/>
              <a:t>	Performing a breadth-first traversal</a:t>
            </a:r>
          </a:p>
          <a:p>
            <a:pPr lvl="1"/>
            <a:r>
              <a:rPr lang="en-CA" dirty="0" smtClean="0"/>
              <a:t>Pop A and push B, C and E</a:t>
            </a:r>
          </a:p>
          <a:p>
            <a:pPr marL="457200" lvl="1" indent="0">
              <a:buNone/>
            </a:pPr>
            <a:r>
              <a:rPr lang="en-CA" dirty="0" smtClean="0"/>
              <a:t>			A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739830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19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093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 smtClean="0"/>
              <a:t>	Performing a breadth-first traversal:</a:t>
            </a:r>
          </a:p>
          <a:p>
            <a:pPr lvl="1"/>
            <a:r>
              <a:rPr lang="en-CA" dirty="0"/>
              <a:t>Pop </a:t>
            </a:r>
            <a:r>
              <a:rPr lang="en-CA" dirty="0" smtClean="0"/>
              <a:t>B </a:t>
            </a:r>
            <a:r>
              <a:rPr lang="en-CA" dirty="0"/>
              <a:t>and push </a:t>
            </a:r>
            <a:r>
              <a:rPr lang="en-CA" dirty="0" smtClean="0"/>
              <a:t>D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</a:t>
            </a:r>
            <a:r>
              <a:rPr lang="en-CA" dirty="0" smtClean="0"/>
              <a:t>A, B</a:t>
            </a:r>
            <a:endParaRPr lang="en-CA" dirty="0"/>
          </a:p>
          <a:p>
            <a:pPr marL="357188" indent="-357188">
              <a:buNone/>
            </a:pPr>
            <a:endParaRPr lang="en-CA" dirty="0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1632471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1" descr="C:\Users\dwharder\Desktop\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0448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84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136F-D5D4-DD45-BA5D-FFA325A488EE}" type="slidenum">
              <a:rPr lang="en-US"/>
              <a:pPr/>
              <a:t>6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Motivation for Graphs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r>
              <a:rPr lang="en-US"/>
              <a:t>How can you generalize these data structures?</a:t>
            </a:r>
          </a:p>
          <a:p>
            <a:r>
              <a:rPr lang="en-US"/>
              <a:t>Consider data structures for representing the following problems…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</a:t>
            </a:r>
            <a:r>
              <a:rPr lang="en-CA" dirty="0" smtClean="0"/>
              <a:t>C and push F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A, </a:t>
            </a:r>
            <a:r>
              <a:rPr lang="en-CA" dirty="0" smtClean="0"/>
              <a:t>B, C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1892201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2" descr="C:\Users\dwharder\Desktop\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0448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43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 smtClean="0"/>
              <a:t>	</a:t>
            </a:r>
            <a:r>
              <a:rPr lang="en-CA" dirty="0"/>
              <a:t>Performing a breadth-first traversal:</a:t>
            </a:r>
          </a:p>
          <a:p>
            <a:pPr lvl="1"/>
            <a:r>
              <a:rPr lang="en-CA" dirty="0"/>
              <a:t>Pop </a:t>
            </a:r>
            <a:r>
              <a:rPr lang="en-CA" dirty="0" smtClean="0"/>
              <a:t>E and push G and H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A, B, </a:t>
            </a:r>
            <a:r>
              <a:rPr lang="en-CA" dirty="0" smtClean="0"/>
              <a:t>C, E</a:t>
            </a:r>
            <a:endParaRPr lang="en-CA" dirty="0"/>
          </a:p>
          <a:p>
            <a:pPr marL="357188" indent="-357188">
              <a:buNone/>
            </a:pPr>
            <a:endParaRPr lang="en-CA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0798388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G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3" descr="C:\Users\dwharder\Desktop\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0448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73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</a:t>
            </a:r>
            <a:r>
              <a:rPr lang="en-CA" dirty="0" smtClean="0"/>
              <a:t>D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A, B, C, </a:t>
            </a:r>
            <a:r>
              <a:rPr lang="en-CA" dirty="0" smtClean="0"/>
              <a:t>E, D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2707086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G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4" descr="C:\Users\dwharder\Desktop\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0448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1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 smtClean="0"/>
              <a:t>	</a:t>
            </a:r>
            <a:r>
              <a:rPr lang="en-CA" dirty="0"/>
              <a:t>Performing a breadth-first traversal:</a:t>
            </a:r>
          </a:p>
          <a:p>
            <a:pPr lvl="1"/>
            <a:r>
              <a:rPr lang="en-CA" dirty="0"/>
              <a:t>Pop </a:t>
            </a:r>
            <a:r>
              <a:rPr lang="en-CA" dirty="0" smtClean="0"/>
              <a:t>F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A, B, C, E, </a:t>
            </a:r>
            <a:r>
              <a:rPr lang="en-CA" dirty="0" smtClean="0"/>
              <a:t>D, F</a:t>
            </a:r>
            <a:endParaRPr lang="en-CA" dirty="0"/>
          </a:p>
          <a:p>
            <a:pPr marL="357188" indent="-357188">
              <a:buNone/>
            </a:pPr>
            <a:endParaRPr lang="en-CA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1328220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G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8" descr="C:\Users\dwharder\Desktop\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0448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87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/>
              <a:t>	Performing a breadth-first traversal:</a:t>
            </a:r>
          </a:p>
          <a:p>
            <a:pPr lvl="1"/>
            <a:r>
              <a:rPr lang="en-CA" dirty="0"/>
              <a:t>Pop </a:t>
            </a:r>
            <a:r>
              <a:rPr lang="en-CA" dirty="0" smtClean="0"/>
              <a:t>G and push I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A, B, C, E, D, </a:t>
            </a:r>
            <a:r>
              <a:rPr lang="en-CA" dirty="0" smtClean="0"/>
              <a:t>F, G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3823777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5" descr="C:\Users\dwharder\Desktop\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0448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 smtClean="0"/>
              <a:t>	</a:t>
            </a:r>
            <a:r>
              <a:rPr lang="en-CA" dirty="0"/>
              <a:t>Performing a breadth-first traversal:</a:t>
            </a:r>
          </a:p>
          <a:p>
            <a:pPr lvl="1"/>
            <a:r>
              <a:rPr lang="en-CA" dirty="0"/>
              <a:t>Pop </a:t>
            </a:r>
            <a:r>
              <a:rPr lang="en-CA" dirty="0" smtClean="0"/>
              <a:t>H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A, B, C, E, D, F, </a:t>
            </a:r>
            <a:r>
              <a:rPr lang="en-CA" dirty="0" smtClean="0"/>
              <a:t>G, H</a:t>
            </a: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0545987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16" descr="C:\Users\dwharder\Desktop\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0448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98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 smtClean="0"/>
              <a:t>	</a:t>
            </a:r>
            <a:r>
              <a:rPr lang="en-CA" dirty="0"/>
              <a:t>Performing a breadth-first traversal:</a:t>
            </a:r>
          </a:p>
          <a:p>
            <a:pPr lvl="1"/>
            <a:r>
              <a:rPr lang="en-CA" dirty="0" smtClean="0"/>
              <a:t>Pop I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A, B, C, E, D, F, </a:t>
            </a:r>
            <a:r>
              <a:rPr lang="en-CA" dirty="0" smtClean="0"/>
              <a:t>G, H, I</a:t>
            </a: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4019457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7" descr="C:\Users\dwharder\Desktop\a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0448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91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en-CA" dirty="0" smtClean="0"/>
              <a:t>	</a:t>
            </a:r>
            <a:r>
              <a:rPr lang="en-CA" dirty="0"/>
              <a:t>Performing a breadth-first traversal:</a:t>
            </a:r>
          </a:p>
          <a:p>
            <a:pPr lvl="1"/>
            <a:r>
              <a:rPr lang="en-CA" dirty="0" smtClean="0"/>
              <a:t>The queue is empty:  we are finished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			A, B, C, E, D, F, </a:t>
            </a:r>
            <a:r>
              <a:rPr lang="en-CA" dirty="0" smtClean="0"/>
              <a:t>G, H, I</a:t>
            </a: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1570398"/>
              </p:ext>
            </p:extLst>
          </p:nvPr>
        </p:nvGraphicFramePr>
        <p:xfrm>
          <a:off x="1907704" y="5373216"/>
          <a:ext cx="30243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7" descr="C:\Users\dwharder\Desktop\a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0448" y="2708920"/>
            <a:ext cx="4486283" cy="242184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87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6EBE-FFEE-924C-99FB-36CD0A79A780}" type="slidenum">
              <a:rPr lang="en-US"/>
              <a:pPr/>
              <a:t>68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Breadth-First Search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270125" y="2325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270125" y="1828800"/>
            <a:ext cx="4610100" cy="338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BFS</a:t>
            </a:r>
          </a:p>
          <a:p>
            <a:r>
              <a:rPr lang="en-US" sz="2400"/>
              <a:t>Initialize Q to be empty;</a:t>
            </a:r>
          </a:p>
          <a:p>
            <a:r>
              <a:rPr lang="en-US" sz="2400"/>
              <a:t>Enqueue(Q,1) and mark 1;</a:t>
            </a:r>
          </a:p>
          <a:p>
            <a:r>
              <a:rPr lang="en-US" sz="2400"/>
              <a:t>while Q is not empty do</a:t>
            </a:r>
          </a:p>
          <a:p>
            <a:r>
              <a:rPr lang="en-US" sz="2400"/>
              <a:t>    i := Dequeue(Q);</a:t>
            </a:r>
          </a:p>
          <a:p>
            <a:r>
              <a:rPr lang="en-US" sz="2400"/>
              <a:t>    for each j adjacent to i do</a:t>
            </a:r>
          </a:p>
          <a:p>
            <a:r>
              <a:rPr lang="en-US" sz="2400"/>
              <a:t>        if j is not marked then</a:t>
            </a:r>
          </a:p>
          <a:p>
            <a:r>
              <a:rPr lang="en-US" sz="2400"/>
              <a:t>            Enqueue(Q,j) and mark j;</a:t>
            </a:r>
          </a:p>
          <a:p>
            <a:r>
              <a:rPr lang="en-US" sz="2400"/>
              <a:t>end{BFS}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47085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CA" altLang="en-US" sz="2300" dirty="0" smtClean="0">
                <a:latin typeface="Arial" charset="0"/>
                <a:cs typeface="Arial" charset="0"/>
              </a:rPr>
              <a:t>	The order in which vertices can differ greatly</a:t>
            </a:r>
          </a:p>
          <a:p>
            <a:pPr lvl="1"/>
            <a:r>
              <a:rPr lang="en-CA" altLang="en-US" sz="2300" dirty="0" smtClean="0">
                <a:latin typeface="Arial" charset="0"/>
                <a:cs typeface="Arial" charset="0"/>
              </a:rPr>
              <a:t>An iterative depth-first traversal may also be different again</a:t>
            </a: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>
                <a:latin typeface="Arial" charset="0"/>
                <a:cs typeface="Arial" charset="0"/>
              </a:rPr>
              <a:t>Comparison</a:t>
            </a:r>
          </a:p>
        </p:txBody>
      </p:sp>
      <p:pic>
        <p:nvPicPr>
          <p:cNvPr id="7" name="Picture 10" descr="C:\Users\dwharder\Desktop\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01508"/>
            <a:ext cx="4104456" cy="221572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dwharder\Desktop\a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1509"/>
            <a:ext cx="4104456" cy="221572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1697" y="2686675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A, B, C, D, E, G, I, H, F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686675"/>
            <a:ext cx="253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A, B, C, E, D, F, G, H, I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756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C626-1D69-8944-B6F0-FACE581F114C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838200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3300"/>
                </a:solidFill>
              </a:rPr>
              <a:t>CSE Course </a:t>
            </a:r>
            <a:r>
              <a:rPr lang="en-US" dirty="0" smtClean="0">
                <a:solidFill>
                  <a:srgbClr val="FF3300"/>
                </a:solidFill>
              </a:rPr>
              <a:t>Prerequisites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54275" name="Freeform 3"/>
          <p:cNvSpPr>
            <a:spLocks/>
          </p:cNvSpPr>
          <p:nvPr/>
        </p:nvSpPr>
        <p:spPr bwMode="auto">
          <a:xfrm>
            <a:off x="5545138" y="2470150"/>
            <a:ext cx="685800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3" y="319"/>
              </a:cxn>
              <a:cxn ang="0">
                <a:pos x="33" y="267"/>
              </a:cxn>
              <a:cxn ang="0">
                <a:pos x="58" y="215"/>
              </a:cxn>
              <a:cxn ang="0">
                <a:pos x="88" y="169"/>
              </a:cxn>
              <a:cxn ang="0">
                <a:pos x="125" y="127"/>
              </a:cxn>
              <a:cxn ang="0">
                <a:pos x="169" y="88"/>
              </a:cxn>
              <a:cxn ang="0">
                <a:pos x="215" y="57"/>
              </a:cxn>
              <a:cxn ang="0">
                <a:pos x="265" y="32"/>
              </a:cxn>
              <a:cxn ang="0">
                <a:pos x="319" y="13"/>
              </a:cxn>
              <a:cxn ang="0">
                <a:pos x="375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3"/>
              </a:cxn>
              <a:cxn ang="0">
                <a:pos x="598" y="32"/>
              </a:cxn>
              <a:cxn ang="0">
                <a:pos x="647" y="57"/>
              </a:cxn>
              <a:cxn ang="0">
                <a:pos x="694" y="88"/>
              </a:cxn>
              <a:cxn ang="0">
                <a:pos x="738" y="127"/>
              </a:cxn>
              <a:cxn ang="0">
                <a:pos x="774" y="169"/>
              </a:cxn>
              <a:cxn ang="0">
                <a:pos x="805" y="215"/>
              </a:cxn>
              <a:cxn ang="0">
                <a:pos x="830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8"/>
              </a:cxn>
              <a:cxn ang="0">
                <a:pos x="849" y="544"/>
              </a:cxn>
              <a:cxn ang="0">
                <a:pos x="830" y="598"/>
              </a:cxn>
              <a:cxn ang="0">
                <a:pos x="805" y="648"/>
              </a:cxn>
              <a:cxn ang="0">
                <a:pos x="774" y="696"/>
              </a:cxn>
              <a:cxn ang="0">
                <a:pos x="738" y="738"/>
              </a:cxn>
              <a:cxn ang="0">
                <a:pos x="694" y="775"/>
              </a:cxn>
              <a:cxn ang="0">
                <a:pos x="647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1"/>
              </a:cxn>
              <a:cxn ang="0">
                <a:pos x="432" y="865"/>
              </a:cxn>
              <a:cxn ang="0">
                <a:pos x="375" y="861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8"/>
              </a:cxn>
              <a:cxn ang="0">
                <a:pos x="88" y="696"/>
              </a:cxn>
              <a:cxn ang="0">
                <a:pos x="58" y="648"/>
              </a:cxn>
              <a:cxn ang="0">
                <a:pos x="33" y="598"/>
              </a:cxn>
              <a:cxn ang="0">
                <a:pos x="13" y="544"/>
              </a:cxn>
              <a:cxn ang="0">
                <a:pos x="2" y="488"/>
              </a:cxn>
              <a:cxn ang="0">
                <a:pos x="0" y="433"/>
              </a:cxn>
            </a:cxnLst>
            <a:rect l="0" t="0" r="r" b="b"/>
            <a:pathLst>
              <a:path w="865" h="865">
                <a:moveTo>
                  <a:pt x="0" y="433"/>
                </a:moveTo>
                <a:lnTo>
                  <a:pt x="2" y="375"/>
                </a:lnTo>
                <a:lnTo>
                  <a:pt x="13" y="319"/>
                </a:lnTo>
                <a:lnTo>
                  <a:pt x="33" y="267"/>
                </a:lnTo>
                <a:lnTo>
                  <a:pt x="58" y="215"/>
                </a:lnTo>
                <a:lnTo>
                  <a:pt x="88" y="169"/>
                </a:lnTo>
                <a:lnTo>
                  <a:pt x="125" y="127"/>
                </a:lnTo>
                <a:lnTo>
                  <a:pt x="169" y="88"/>
                </a:lnTo>
                <a:lnTo>
                  <a:pt x="215" y="57"/>
                </a:lnTo>
                <a:lnTo>
                  <a:pt x="265" y="32"/>
                </a:lnTo>
                <a:lnTo>
                  <a:pt x="319" y="13"/>
                </a:lnTo>
                <a:lnTo>
                  <a:pt x="375" y="4"/>
                </a:lnTo>
                <a:lnTo>
                  <a:pt x="432" y="0"/>
                </a:lnTo>
                <a:lnTo>
                  <a:pt x="488" y="4"/>
                </a:lnTo>
                <a:lnTo>
                  <a:pt x="544" y="13"/>
                </a:lnTo>
                <a:lnTo>
                  <a:pt x="598" y="32"/>
                </a:lnTo>
                <a:lnTo>
                  <a:pt x="647" y="57"/>
                </a:lnTo>
                <a:lnTo>
                  <a:pt x="694" y="88"/>
                </a:lnTo>
                <a:lnTo>
                  <a:pt x="738" y="127"/>
                </a:lnTo>
                <a:lnTo>
                  <a:pt x="774" y="169"/>
                </a:lnTo>
                <a:lnTo>
                  <a:pt x="805" y="215"/>
                </a:lnTo>
                <a:lnTo>
                  <a:pt x="830" y="267"/>
                </a:lnTo>
                <a:lnTo>
                  <a:pt x="849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8"/>
                </a:lnTo>
                <a:lnTo>
                  <a:pt x="849" y="544"/>
                </a:lnTo>
                <a:lnTo>
                  <a:pt x="830" y="598"/>
                </a:lnTo>
                <a:lnTo>
                  <a:pt x="805" y="648"/>
                </a:lnTo>
                <a:lnTo>
                  <a:pt x="774" y="696"/>
                </a:lnTo>
                <a:lnTo>
                  <a:pt x="738" y="738"/>
                </a:lnTo>
                <a:lnTo>
                  <a:pt x="694" y="775"/>
                </a:lnTo>
                <a:lnTo>
                  <a:pt x="647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1"/>
                </a:lnTo>
                <a:lnTo>
                  <a:pt x="432" y="865"/>
                </a:lnTo>
                <a:lnTo>
                  <a:pt x="375" y="861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8"/>
                </a:lnTo>
                <a:lnTo>
                  <a:pt x="88" y="696"/>
                </a:lnTo>
                <a:lnTo>
                  <a:pt x="58" y="648"/>
                </a:lnTo>
                <a:lnTo>
                  <a:pt x="33" y="598"/>
                </a:lnTo>
                <a:lnTo>
                  <a:pt x="13" y="544"/>
                </a:lnTo>
                <a:lnTo>
                  <a:pt x="2" y="488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697538" y="2676525"/>
            <a:ext cx="3810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321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4277" name="Freeform 5"/>
          <p:cNvSpPr>
            <a:spLocks/>
          </p:cNvSpPr>
          <p:nvPr/>
        </p:nvSpPr>
        <p:spPr bwMode="auto">
          <a:xfrm>
            <a:off x="3313113" y="2355850"/>
            <a:ext cx="687387" cy="687388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4" y="375"/>
              </a:cxn>
              <a:cxn ang="0">
                <a:pos x="15" y="319"/>
              </a:cxn>
              <a:cxn ang="0">
                <a:pos x="33" y="267"/>
              </a:cxn>
              <a:cxn ang="0">
                <a:pos x="58" y="215"/>
              </a:cxn>
              <a:cxn ang="0">
                <a:pos x="88" y="169"/>
              </a:cxn>
              <a:cxn ang="0">
                <a:pos x="127" y="126"/>
              </a:cxn>
              <a:cxn ang="0">
                <a:pos x="169" y="88"/>
              </a:cxn>
              <a:cxn ang="0">
                <a:pos x="217" y="57"/>
              </a:cxn>
              <a:cxn ang="0">
                <a:pos x="267" y="32"/>
              </a:cxn>
              <a:cxn ang="0">
                <a:pos x="321" y="13"/>
              </a:cxn>
              <a:cxn ang="0">
                <a:pos x="376" y="3"/>
              </a:cxn>
              <a:cxn ang="0">
                <a:pos x="432" y="0"/>
              </a:cxn>
              <a:cxn ang="0">
                <a:pos x="488" y="3"/>
              </a:cxn>
              <a:cxn ang="0">
                <a:pos x="544" y="13"/>
              </a:cxn>
              <a:cxn ang="0">
                <a:pos x="597" y="32"/>
              </a:cxn>
              <a:cxn ang="0">
                <a:pos x="649" y="57"/>
              </a:cxn>
              <a:cxn ang="0">
                <a:pos x="695" y="88"/>
              </a:cxn>
              <a:cxn ang="0">
                <a:pos x="738" y="126"/>
              </a:cxn>
              <a:cxn ang="0">
                <a:pos x="776" y="169"/>
              </a:cxn>
              <a:cxn ang="0">
                <a:pos x="807" y="215"/>
              </a:cxn>
              <a:cxn ang="0">
                <a:pos x="832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5" y="432"/>
              </a:cxn>
              <a:cxn ang="0">
                <a:pos x="861" y="488"/>
              </a:cxn>
              <a:cxn ang="0">
                <a:pos x="849" y="544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6"/>
              </a:cxn>
              <a:cxn ang="0">
                <a:pos x="738" y="738"/>
              </a:cxn>
              <a:cxn ang="0">
                <a:pos x="695" y="775"/>
              </a:cxn>
              <a:cxn ang="0">
                <a:pos x="649" y="807"/>
              </a:cxn>
              <a:cxn ang="0">
                <a:pos x="597" y="832"/>
              </a:cxn>
              <a:cxn ang="0">
                <a:pos x="544" y="850"/>
              </a:cxn>
              <a:cxn ang="0">
                <a:pos x="488" y="861"/>
              </a:cxn>
              <a:cxn ang="0">
                <a:pos x="432" y="865"/>
              </a:cxn>
              <a:cxn ang="0">
                <a:pos x="376" y="861"/>
              </a:cxn>
              <a:cxn ang="0">
                <a:pos x="321" y="850"/>
              </a:cxn>
              <a:cxn ang="0">
                <a:pos x="267" y="832"/>
              </a:cxn>
              <a:cxn ang="0">
                <a:pos x="217" y="807"/>
              </a:cxn>
              <a:cxn ang="0">
                <a:pos x="169" y="775"/>
              </a:cxn>
              <a:cxn ang="0">
                <a:pos x="127" y="738"/>
              </a:cxn>
              <a:cxn ang="0">
                <a:pos x="88" y="696"/>
              </a:cxn>
              <a:cxn ang="0">
                <a:pos x="58" y="648"/>
              </a:cxn>
              <a:cxn ang="0">
                <a:pos x="33" y="598"/>
              </a:cxn>
              <a:cxn ang="0">
                <a:pos x="15" y="544"/>
              </a:cxn>
              <a:cxn ang="0">
                <a:pos x="4" y="488"/>
              </a:cxn>
              <a:cxn ang="0">
                <a:pos x="0" y="432"/>
              </a:cxn>
            </a:cxnLst>
            <a:rect l="0" t="0" r="r" b="b"/>
            <a:pathLst>
              <a:path w="865" h="865">
                <a:moveTo>
                  <a:pt x="0" y="432"/>
                </a:moveTo>
                <a:lnTo>
                  <a:pt x="4" y="375"/>
                </a:lnTo>
                <a:lnTo>
                  <a:pt x="15" y="319"/>
                </a:lnTo>
                <a:lnTo>
                  <a:pt x="33" y="267"/>
                </a:lnTo>
                <a:lnTo>
                  <a:pt x="58" y="215"/>
                </a:lnTo>
                <a:lnTo>
                  <a:pt x="88" y="169"/>
                </a:lnTo>
                <a:lnTo>
                  <a:pt x="127" y="126"/>
                </a:lnTo>
                <a:lnTo>
                  <a:pt x="169" y="88"/>
                </a:lnTo>
                <a:lnTo>
                  <a:pt x="217" y="57"/>
                </a:lnTo>
                <a:lnTo>
                  <a:pt x="267" y="32"/>
                </a:lnTo>
                <a:lnTo>
                  <a:pt x="321" y="13"/>
                </a:lnTo>
                <a:lnTo>
                  <a:pt x="376" y="3"/>
                </a:lnTo>
                <a:lnTo>
                  <a:pt x="432" y="0"/>
                </a:lnTo>
                <a:lnTo>
                  <a:pt x="488" y="3"/>
                </a:lnTo>
                <a:lnTo>
                  <a:pt x="544" y="13"/>
                </a:lnTo>
                <a:lnTo>
                  <a:pt x="597" y="32"/>
                </a:lnTo>
                <a:lnTo>
                  <a:pt x="649" y="57"/>
                </a:lnTo>
                <a:lnTo>
                  <a:pt x="695" y="88"/>
                </a:lnTo>
                <a:lnTo>
                  <a:pt x="738" y="126"/>
                </a:lnTo>
                <a:lnTo>
                  <a:pt x="776" y="169"/>
                </a:lnTo>
                <a:lnTo>
                  <a:pt x="807" y="215"/>
                </a:lnTo>
                <a:lnTo>
                  <a:pt x="832" y="267"/>
                </a:lnTo>
                <a:lnTo>
                  <a:pt x="849" y="319"/>
                </a:lnTo>
                <a:lnTo>
                  <a:pt x="861" y="375"/>
                </a:lnTo>
                <a:lnTo>
                  <a:pt x="865" y="432"/>
                </a:lnTo>
                <a:lnTo>
                  <a:pt x="861" y="488"/>
                </a:lnTo>
                <a:lnTo>
                  <a:pt x="849" y="544"/>
                </a:lnTo>
                <a:lnTo>
                  <a:pt x="832" y="598"/>
                </a:lnTo>
                <a:lnTo>
                  <a:pt x="807" y="648"/>
                </a:lnTo>
                <a:lnTo>
                  <a:pt x="776" y="696"/>
                </a:lnTo>
                <a:lnTo>
                  <a:pt x="738" y="738"/>
                </a:lnTo>
                <a:lnTo>
                  <a:pt x="695" y="775"/>
                </a:lnTo>
                <a:lnTo>
                  <a:pt x="649" y="807"/>
                </a:lnTo>
                <a:lnTo>
                  <a:pt x="597" y="832"/>
                </a:lnTo>
                <a:lnTo>
                  <a:pt x="544" y="850"/>
                </a:lnTo>
                <a:lnTo>
                  <a:pt x="488" y="861"/>
                </a:lnTo>
                <a:lnTo>
                  <a:pt x="432" y="865"/>
                </a:lnTo>
                <a:lnTo>
                  <a:pt x="376" y="861"/>
                </a:lnTo>
                <a:lnTo>
                  <a:pt x="321" y="850"/>
                </a:lnTo>
                <a:lnTo>
                  <a:pt x="267" y="832"/>
                </a:lnTo>
                <a:lnTo>
                  <a:pt x="217" y="807"/>
                </a:lnTo>
                <a:lnTo>
                  <a:pt x="169" y="775"/>
                </a:lnTo>
                <a:lnTo>
                  <a:pt x="127" y="738"/>
                </a:lnTo>
                <a:lnTo>
                  <a:pt x="88" y="696"/>
                </a:lnTo>
                <a:lnTo>
                  <a:pt x="58" y="648"/>
                </a:lnTo>
                <a:lnTo>
                  <a:pt x="33" y="598"/>
                </a:lnTo>
                <a:lnTo>
                  <a:pt x="15" y="544"/>
                </a:lnTo>
                <a:lnTo>
                  <a:pt x="4" y="488"/>
                </a:lnTo>
                <a:lnTo>
                  <a:pt x="0" y="432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467100" y="2560638"/>
            <a:ext cx="381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143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2398713" y="3271838"/>
            <a:ext cx="685800" cy="687387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4" y="375"/>
              </a:cxn>
              <a:cxn ang="0">
                <a:pos x="15" y="319"/>
              </a:cxn>
              <a:cxn ang="0">
                <a:pos x="33" y="267"/>
              </a:cxn>
              <a:cxn ang="0">
                <a:pos x="58" y="215"/>
              </a:cxn>
              <a:cxn ang="0">
                <a:pos x="88" y="169"/>
              </a:cxn>
              <a:cxn ang="0">
                <a:pos x="127" y="127"/>
              </a:cxn>
              <a:cxn ang="0">
                <a:pos x="169" y="88"/>
              </a:cxn>
              <a:cxn ang="0">
                <a:pos x="217" y="57"/>
              </a:cxn>
              <a:cxn ang="0">
                <a:pos x="267" y="32"/>
              </a:cxn>
              <a:cxn ang="0">
                <a:pos x="321" y="13"/>
              </a:cxn>
              <a:cxn ang="0">
                <a:pos x="377" y="3"/>
              </a:cxn>
              <a:cxn ang="0">
                <a:pos x="432" y="0"/>
              </a:cxn>
              <a:cxn ang="0">
                <a:pos x="488" y="3"/>
              </a:cxn>
              <a:cxn ang="0">
                <a:pos x="544" y="13"/>
              </a:cxn>
              <a:cxn ang="0">
                <a:pos x="598" y="32"/>
              </a:cxn>
              <a:cxn ang="0">
                <a:pos x="649" y="57"/>
              </a:cxn>
              <a:cxn ang="0">
                <a:pos x="696" y="88"/>
              </a:cxn>
              <a:cxn ang="0">
                <a:pos x="738" y="127"/>
              </a:cxn>
              <a:cxn ang="0">
                <a:pos x="776" y="169"/>
              </a:cxn>
              <a:cxn ang="0">
                <a:pos x="807" y="215"/>
              </a:cxn>
              <a:cxn ang="0">
                <a:pos x="832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5" y="432"/>
              </a:cxn>
              <a:cxn ang="0">
                <a:pos x="861" y="488"/>
              </a:cxn>
              <a:cxn ang="0">
                <a:pos x="849" y="544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6"/>
              </a:cxn>
              <a:cxn ang="0">
                <a:pos x="738" y="738"/>
              </a:cxn>
              <a:cxn ang="0">
                <a:pos x="696" y="775"/>
              </a:cxn>
              <a:cxn ang="0">
                <a:pos x="649" y="807"/>
              </a:cxn>
              <a:cxn ang="0">
                <a:pos x="598" y="832"/>
              </a:cxn>
              <a:cxn ang="0">
                <a:pos x="544" y="850"/>
              </a:cxn>
              <a:cxn ang="0">
                <a:pos x="488" y="861"/>
              </a:cxn>
              <a:cxn ang="0">
                <a:pos x="432" y="865"/>
              </a:cxn>
              <a:cxn ang="0">
                <a:pos x="377" y="861"/>
              </a:cxn>
              <a:cxn ang="0">
                <a:pos x="321" y="850"/>
              </a:cxn>
              <a:cxn ang="0">
                <a:pos x="267" y="832"/>
              </a:cxn>
              <a:cxn ang="0">
                <a:pos x="217" y="807"/>
              </a:cxn>
              <a:cxn ang="0">
                <a:pos x="169" y="775"/>
              </a:cxn>
              <a:cxn ang="0">
                <a:pos x="127" y="738"/>
              </a:cxn>
              <a:cxn ang="0">
                <a:pos x="88" y="696"/>
              </a:cxn>
              <a:cxn ang="0">
                <a:pos x="58" y="648"/>
              </a:cxn>
              <a:cxn ang="0">
                <a:pos x="33" y="598"/>
              </a:cxn>
              <a:cxn ang="0">
                <a:pos x="15" y="544"/>
              </a:cxn>
              <a:cxn ang="0">
                <a:pos x="4" y="488"/>
              </a:cxn>
              <a:cxn ang="0">
                <a:pos x="0" y="432"/>
              </a:cxn>
            </a:cxnLst>
            <a:rect l="0" t="0" r="r" b="b"/>
            <a:pathLst>
              <a:path w="865" h="865">
                <a:moveTo>
                  <a:pt x="0" y="432"/>
                </a:moveTo>
                <a:lnTo>
                  <a:pt x="4" y="375"/>
                </a:lnTo>
                <a:lnTo>
                  <a:pt x="15" y="319"/>
                </a:lnTo>
                <a:lnTo>
                  <a:pt x="33" y="267"/>
                </a:lnTo>
                <a:lnTo>
                  <a:pt x="58" y="215"/>
                </a:lnTo>
                <a:lnTo>
                  <a:pt x="88" y="169"/>
                </a:lnTo>
                <a:lnTo>
                  <a:pt x="127" y="127"/>
                </a:lnTo>
                <a:lnTo>
                  <a:pt x="169" y="88"/>
                </a:lnTo>
                <a:lnTo>
                  <a:pt x="217" y="57"/>
                </a:lnTo>
                <a:lnTo>
                  <a:pt x="267" y="32"/>
                </a:lnTo>
                <a:lnTo>
                  <a:pt x="321" y="13"/>
                </a:lnTo>
                <a:lnTo>
                  <a:pt x="377" y="3"/>
                </a:lnTo>
                <a:lnTo>
                  <a:pt x="432" y="0"/>
                </a:lnTo>
                <a:lnTo>
                  <a:pt x="488" y="3"/>
                </a:lnTo>
                <a:lnTo>
                  <a:pt x="544" y="13"/>
                </a:lnTo>
                <a:lnTo>
                  <a:pt x="598" y="32"/>
                </a:lnTo>
                <a:lnTo>
                  <a:pt x="649" y="57"/>
                </a:lnTo>
                <a:lnTo>
                  <a:pt x="696" y="88"/>
                </a:lnTo>
                <a:lnTo>
                  <a:pt x="738" y="127"/>
                </a:lnTo>
                <a:lnTo>
                  <a:pt x="776" y="169"/>
                </a:lnTo>
                <a:lnTo>
                  <a:pt x="807" y="215"/>
                </a:lnTo>
                <a:lnTo>
                  <a:pt x="832" y="267"/>
                </a:lnTo>
                <a:lnTo>
                  <a:pt x="849" y="319"/>
                </a:lnTo>
                <a:lnTo>
                  <a:pt x="861" y="375"/>
                </a:lnTo>
                <a:lnTo>
                  <a:pt x="865" y="432"/>
                </a:lnTo>
                <a:lnTo>
                  <a:pt x="861" y="488"/>
                </a:lnTo>
                <a:lnTo>
                  <a:pt x="849" y="544"/>
                </a:lnTo>
                <a:lnTo>
                  <a:pt x="832" y="598"/>
                </a:lnTo>
                <a:lnTo>
                  <a:pt x="807" y="648"/>
                </a:lnTo>
                <a:lnTo>
                  <a:pt x="776" y="696"/>
                </a:lnTo>
                <a:lnTo>
                  <a:pt x="738" y="738"/>
                </a:lnTo>
                <a:lnTo>
                  <a:pt x="696" y="775"/>
                </a:lnTo>
                <a:lnTo>
                  <a:pt x="649" y="807"/>
                </a:lnTo>
                <a:lnTo>
                  <a:pt x="598" y="832"/>
                </a:lnTo>
                <a:lnTo>
                  <a:pt x="544" y="850"/>
                </a:lnTo>
                <a:lnTo>
                  <a:pt x="488" y="861"/>
                </a:lnTo>
                <a:lnTo>
                  <a:pt x="432" y="865"/>
                </a:lnTo>
                <a:lnTo>
                  <a:pt x="377" y="861"/>
                </a:lnTo>
                <a:lnTo>
                  <a:pt x="321" y="850"/>
                </a:lnTo>
                <a:lnTo>
                  <a:pt x="267" y="832"/>
                </a:lnTo>
                <a:lnTo>
                  <a:pt x="217" y="807"/>
                </a:lnTo>
                <a:lnTo>
                  <a:pt x="169" y="775"/>
                </a:lnTo>
                <a:lnTo>
                  <a:pt x="127" y="738"/>
                </a:lnTo>
                <a:lnTo>
                  <a:pt x="88" y="696"/>
                </a:lnTo>
                <a:lnTo>
                  <a:pt x="58" y="648"/>
                </a:lnTo>
                <a:lnTo>
                  <a:pt x="33" y="598"/>
                </a:lnTo>
                <a:lnTo>
                  <a:pt x="15" y="544"/>
                </a:lnTo>
                <a:lnTo>
                  <a:pt x="4" y="488"/>
                </a:lnTo>
                <a:lnTo>
                  <a:pt x="0" y="432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551113" y="3476625"/>
            <a:ext cx="3810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142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7316788" y="2182813"/>
            <a:ext cx="687387" cy="6873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" y="377"/>
              </a:cxn>
              <a:cxn ang="0">
                <a:pos x="15" y="321"/>
              </a:cxn>
              <a:cxn ang="0">
                <a:pos x="32" y="268"/>
              </a:cxn>
              <a:cxn ang="0">
                <a:pos x="57" y="218"/>
              </a:cxn>
              <a:cxn ang="0">
                <a:pos x="88" y="169"/>
              </a:cxn>
              <a:cxn ang="0">
                <a:pos x="126" y="127"/>
              </a:cxn>
              <a:cxn ang="0">
                <a:pos x="169" y="91"/>
              </a:cxn>
              <a:cxn ang="0">
                <a:pos x="217" y="58"/>
              </a:cxn>
              <a:cxn ang="0">
                <a:pos x="267" y="33"/>
              </a:cxn>
              <a:cxn ang="0">
                <a:pos x="321" y="16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6"/>
              </a:cxn>
              <a:cxn ang="0">
                <a:pos x="597" y="33"/>
              </a:cxn>
              <a:cxn ang="0">
                <a:pos x="649" y="58"/>
              </a:cxn>
              <a:cxn ang="0">
                <a:pos x="695" y="91"/>
              </a:cxn>
              <a:cxn ang="0">
                <a:pos x="737" y="127"/>
              </a:cxn>
              <a:cxn ang="0">
                <a:pos x="776" y="169"/>
              </a:cxn>
              <a:cxn ang="0">
                <a:pos x="807" y="218"/>
              </a:cxn>
              <a:cxn ang="0">
                <a:pos x="832" y="268"/>
              </a:cxn>
              <a:cxn ang="0">
                <a:pos x="849" y="321"/>
              </a:cxn>
              <a:cxn ang="0">
                <a:pos x="860" y="377"/>
              </a:cxn>
              <a:cxn ang="0">
                <a:pos x="864" y="433"/>
              </a:cxn>
              <a:cxn ang="0">
                <a:pos x="860" y="491"/>
              </a:cxn>
              <a:cxn ang="0">
                <a:pos x="849" y="545"/>
              </a:cxn>
              <a:cxn ang="0">
                <a:pos x="832" y="598"/>
              </a:cxn>
              <a:cxn ang="0">
                <a:pos x="807" y="650"/>
              </a:cxn>
              <a:cxn ang="0">
                <a:pos x="776" y="696"/>
              </a:cxn>
              <a:cxn ang="0">
                <a:pos x="737" y="739"/>
              </a:cxn>
              <a:cxn ang="0">
                <a:pos x="695" y="777"/>
              </a:cxn>
              <a:cxn ang="0">
                <a:pos x="649" y="808"/>
              </a:cxn>
              <a:cxn ang="0">
                <a:pos x="597" y="833"/>
              </a:cxn>
              <a:cxn ang="0">
                <a:pos x="543" y="852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1" y="852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7"/>
              </a:cxn>
              <a:cxn ang="0">
                <a:pos x="126" y="739"/>
              </a:cxn>
              <a:cxn ang="0">
                <a:pos x="88" y="696"/>
              </a:cxn>
              <a:cxn ang="0">
                <a:pos x="57" y="650"/>
              </a:cxn>
              <a:cxn ang="0">
                <a:pos x="32" y="598"/>
              </a:cxn>
              <a:cxn ang="0">
                <a:pos x="15" y="545"/>
              </a:cxn>
              <a:cxn ang="0">
                <a:pos x="3" y="491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3" y="377"/>
                </a:lnTo>
                <a:lnTo>
                  <a:pt x="15" y="321"/>
                </a:lnTo>
                <a:lnTo>
                  <a:pt x="32" y="268"/>
                </a:lnTo>
                <a:lnTo>
                  <a:pt x="57" y="218"/>
                </a:lnTo>
                <a:lnTo>
                  <a:pt x="88" y="169"/>
                </a:lnTo>
                <a:lnTo>
                  <a:pt x="126" y="127"/>
                </a:lnTo>
                <a:lnTo>
                  <a:pt x="169" y="91"/>
                </a:lnTo>
                <a:lnTo>
                  <a:pt x="217" y="58"/>
                </a:lnTo>
                <a:lnTo>
                  <a:pt x="267" y="33"/>
                </a:lnTo>
                <a:lnTo>
                  <a:pt x="321" y="16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3" y="16"/>
                </a:lnTo>
                <a:lnTo>
                  <a:pt x="597" y="33"/>
                </a:lnTo>
                <a:lnTo>
                  <a:pt x="649" y="58"/>
                </a:lnTo>
                <a:lnTo>
                  <a:pt x="695" y="91"/>
                </a:lnTo>
                <a:lnTo>
                  <a:pt x="737" y="127"/>
                </a:lnTo>
                <a:lnTo>
                  <a:pt x="776" y="169"/>
                </a:lnTo>
                <a:lnTo>
                  <a:pt x="807" y="218"/>
                </a:lnTo>
                <a:lnTo>
                  <a:pt x="832" y="268"/>
                </a:lnTo>
                <a:lnTo>
                  <a:pt x="849" y="321"/>
                </a:lnTo>
                <a:lnTo>
                  <a:pt x="860" y="377"/>
                </a:lnTo>
                <a:lnTo>
                  <a:pt x="864" y="433"/>
                </a:lnTo>
                <a:lnTo>
                  <a:pt x="860" y="491"/>
                </a:lnTo>
                <a:lnTo>
                  <a:pt x="849" y="545"/>
                </a:lnTo>
                <a:lnTo>
                  <a:pt x="832" y="598"/>
                </a:lnTo>
                <a:lnTo>
                  <a:pt x="807" y="650"/>
                </a:lnTo>
                <a:lnTo>
                  <a:pt x="776" y="696"/>
                </a:lnTo>
                <a:lnTo>
                  <a:pt x="737" y="739"/>
                </a:lnTo>
                <a:lnTo>
                  <a:pt x="695" y="777"/>
                </a:lnTo>
                <a:lnTo>
                  <a:pt x="649" y="808"/>
                </a:lnTo>
                <a:lnTo>
                  <a:pt x="597" y="833"/>
                </a:lnTo>
                <a:lnTo>
                  <a:pt x="543" y="852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1" y="852"/>
                </a:lnTo>
                <a:lnTo>
                  <a:pt x="267" y="833"/>
                </a:lnTo>
                <a:lnTo>
                  <a:pt x="217" y="808"/>
                </a:lnTo>
                <a:lnTo>
                  <a:pt x="169" y="777"/>
                </a:lnTo>
                <a:lnTo>
                  <a:pt x="126" y="739"/>
                </a:lnTo>
                <a:lnTo>
                  <a:pt x="88" y="696"/>
                </a:lnTo>
                <a:lnTo>
                  <a:pt x="57" y="650"/>
                </a:lnTo>
                <a:lnTo>
                  <a:pt x="32" y="598"/>
                </a:lnTo>
                <a:lnTo>
                  <a:pt x="15" y="545"/>
                </a:lnTo>
                <a:lnTo>
                  <a:pt x="3" y="491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7469188" y="2389188"/>
            <a:ext cx="381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322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2524125" y="2481263"/>
            <a:ext cx="776288" cy="844550"/>
          </a:xfrm>
          <a:custGeom>
            <a:avLst/>
            <a:gdLst/>
            <a:ahLst/>
            <a:cxnLst>
              <a:cxn ang="0">
                <a:pos x="38" y="1066"/>
              </a:cxn>
              <a:cxn ang="0">
                <a:pos x="19" y="991"/>
              </a:cxn>
              <a:cxn ang="0">
                <a:pos x="5" y="916"/>
              </a:cxn>
              <a:cxn ang="0">
                <a:pos x="0" y="839"/>
              </a:cxn>
              <a:cxn ang="0">
                <a:pos x="1" y="762"/>
              </a:cxn>
              <a:cxn ang="0">
                <a:pos x="11" y="685"/>
              </a:cxn>
              <a:cxn ang="0">
                <a:pos x="26" y="610"/>
              </a:cxn>
              <a:cxn ang="0">
                <a:pos x="50" y="535"/>
              </a:cxn>
              <a:cxn ang="0">
                <a:pos x="80" y="464"/>
              </a:cxn>
              <a:cxn ang="0">
                <a:pos x="117" y="396"/>
              </a:cxn>
              <a:cxn ang="0">
                <a:pos x="159" y="333"/>
              </a:cxn>
              <a:cxn ang="0">
                <a:pos x="209" y="273"/>
              </a:cxn>
              <a:cxn ang="0">
                <a:pos x="263" y="218"/>
              </a:cxn>
              <a:cxn ang="0">
                <a:pos x="320" y="168"/>
              </a:cxn>
              <a:cxn ang="0">
                <a:pos x="384" y="123"/>
              </a:cxn>
              <a:cxn ang="0">
                <a:pos x="451" y="87"/>
              </a:cxn>
              <a:cxn ang="0">
                <a:pos x="522" y="56"/>
              </a:cxn>
              <a:cxn ang="0">
                <a:pos x="595" y="31"/>
              </a:cxn>
              <a:cxn ang="0">
                <a:pos x="670" y="14"/>
              </a:cxn>
              <a:cxn ang="0">
                <a:pos x="747" y="4"/>
              </a:cxn>
              <a:cxn ang="0">
                <a:pos x="824" y="0"/>
              </a:cxn>
              <a:cxn ang="0">
                <a:pos x="901" y="4"/>
              </a:cxn>
              <a:cxn ang="0">
                <a:pos x="978" y="16"/>
              </a:cxn>
            </a:cxnLst>
            <a:rect l="0" t="0" r="r" b="b"/>
            <a:pathLst>
              <a:path w="978" h="1066">
                <a:moveTo>
                  <a:pt x="38" y="1066"/>
                </a:moveTo>
                <a:lnTo>
                  <a:pt x="19" y="991"/>
                </a:lnTo>
                <a:lnTo>
                  <a:pt x="5" y="916"/>
                </a:lnTo>
                <a:lnTo>
                  <a:pt x="0" y="839"/>
                </a:lnTo>
                <a:lnTo>
                  <a:pt x="1" y="762"/>
                </a:lnTo>
                <a:lnTo>
                  <a:pt x="11" y="685"/>
                </a:lnTo>
                <a:lnTo>
                  <a:pt x="26" y="610"/>
                </a:lnTo>
                <a:lnTo>
                  <a:pt x="50" y="535"/>
                </a:lnTo>
                <a:lnTo>
                  <a:pt x="80" y="464"/>
                </a:lnTo>
                <a:lnTo>
                  <a:pt x="117" y="396"/>
                </a:lnTo>
                <a:lnTo>
                  <a:pt x="159" y="333"/>
                </a:lnTo>
                <a:lnTo>
                  <a:pt x="209" y="273"/>
                </a:lnTo>
                <a:lnTo>
                  <a:pt x="263" y="218"/>
                </a:lnTo>
                <a:lnTo>
                  <a:pt x="320" y="168"/>
                </a:lnTo>
                <a:lnTo>
                  <a:pt x="384" y="123"/>
                </a:lnTo>
                <a:lnTo>
                  <a:pt x="451" y="87"/>
                </a:lnTo>
                <a:lnTo>
                  <a:pt x="522" y="56"/>
                </a:lnTo>
                <a:lnTo>
                  <a:pt x="595" y="31"/>
                </a:lnTo>
                <a:lnTo>
                  <a:pt x="670" y="14"/>
                </a:lnTo>
                <a:lnTo>
                  <a:pt x="747" y="4"/>
                </a:lnTo>
                <a:lnTo>
                  <a:pt x="824" y="0"/>
                </a:lnTo>
                <a:lnTo>
                  <a:pt x="901" y="4"/>
                </a:lnTo>
                <a:lnTo>
                  <a:pt x="978" y="16"/>
                </a:lnTo>
              </a:path>
            </a:pathLst>
          </a:custGeom>
          <a:noFill/>
          <a:ln w="190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3278188" y="2449513"/>
            <a:ext cx="90487" cy="8096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13" y="77"/>
              </a:cxn>
              <a:cxn ang="0">
                <a:pos x="0" y="102"/>
              </a:cxn>
              <a:cxn ang="0">
                <a:pos x="27" y="0"/>
              </a:cxn>
            </a:cxnLst>
            <a:rect l="0" t="0" r="r" b="b"/>
            <a:pathLst>
              <a:path w="113" h="102">
                <a:moveTo>
                  <a:pt x="27" y="0"/>
                </a:moveTo>
                <a:lnTo>
                  <a:pt x="113" y="77"/>
                </a:lnTo>
                <a:lnTo>
                  <a:pt x="0" y="102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865563" y="2068513"/>
            <a:ext cx="1793875" cy="398462"/>
          </a:xfrm>
          <a:custGeom>
            <a:avLst/>
            <a:gdLst/>
            <a:ahLst/>
            <a:cxnLst>
              <a:cxn ang="0">
                <a:pos x="0" y="452"/>
              </a:cxn>
              <a:cxn ang="0">
                <a:pos x="83" y="377"/>
              </a:cxn>
              <a:cxn ang="0">
                <a:pos x="168" y="310"/>
              </a:cxn>
              <a:cxn ang="0">
                <a:pos x="258" y="246"/>
              </a:cxn>
              <a:cxn ang="0">
                <a:pos x="352" y="190"/>
              </a:cxn>
              <a:cxn ang="0">
                <a:pos x="450" y="142"/>
              </a:cxn>
              <a:cxn ang="0">
                <a:pos x="552" y="100"/>
              </a:cxn>
              <a:cxn ang="0">
                <a:pos x="656" y="65"/>
              </a:cxn>
              <a:cxn ang="0">
                <a:pos x="761" y="38"/>
              </a:cxn>
              <a:cxn ang="0">
                <a:pos x="869" y="17"/>
              </a:cxn>
              <a:cxn ang="0">
                <a:pos x="977" y="4"/>
              </a:cxn>
              <a:cxn ang="0">
                <a:pos x="1086" y="0"/>
              </a:cxn>
              <a:cxn ang="0">
                <a:pos x="1196" y="2"/>
              </a:cxn>
              <a:cxn ang="0">
                <a:pos x="1305" y="11"/>
              </a:cxn>
              <a:cxn ang="0">
                <a:pos x="1413" y="29"/>
              </a:cxn>
              <a:cxn ang="0">
                <a:pos x="1520" y="54"/>
              </a:cxn>
              <a:cxn ang="0">
                <a:pos x="1624" y="86"/>
              </a:cxn>
              <a:cxn ang="0">
                <a:pos x="1726" y="127"/>
              </a:cxn>
              <a:cxn ang="0">
                <a:pos x="1826" y="173"/>
              </a:cxn>
              <a:cxn ang="0">
                <a:pos x="1920" y="227"/>
              </a:cxn>
              <a:cxn ang="0">
                <a:pos x="2012" y="287"/>
              </a:cxn>
              <a:cxn ang="0">
                <a:pos x="2101" y="352"/>
              </a:cxn>
              <a:cxn ang="0">
                <a:pos x="2183" y="425"/>
              </a:cxn>
              <a:cxn ang="0">
                <a:pos x="2260" y="502"/>
              </a:cxn>
            </a:cxnLst>
            <a:rect l="0" t="0" r="r" b="b"/>
            <a:pathLst>
              <a:path w="2260" h="502">
                <a:moveTo>
                  <a:pt x="0" y="452"/>
                </a:moveTo>
                <a:lnTo>
                  <a:pt x="83" y="377"/>
                </a:lnTo>
                <a:lnTo>
                  <a:pt x="168" y="310"/>
                </a:lnTo>
                <a:lnTo>
                  <a:pt x="258" y="246"/>
                </a:lnTo>
                <a:lnTo>
                  <a:pt x="352" y="190"/>
                </a:lnTo>
                <a:lnTo>
                  <a:pt x="450" y="142"/>
                </a:lnTo>
                <a:lnTo>
                  <a:pt x="552" y="100"/>
                </a:lnTo>
                <a:lnTo>
                  <a:pt x="656" y="65"/>
                </a:lnTo>
                <a:lnTo>
                  <a:pt x="761" y="38"/>
                </a:lnTo>
                <a:lnTo>
                  <a:pt x="869" y="17"/>
                </a:lnTo>
                <a:lnTo>
                  <a:pt x="977" y="4"/>
                </a:lnTo>
                <a:lnTo>
                  <a:pt x="1086" y="0"/>
                </a:lnTo>
                <a:lnTo>
                  <a:pt x="1196" y="2"/>
                </a:lnTo>
                <a:lnTo>
                  <a:pt x="1305" y="11"/>
                </a:lnTo>
                <a:lnTo>
                  <a:pt x="1413" y="29"/>
                </a:lnTo>
                <a:lnTo>
                  <a:pt x="1520" y="54"/>
                </a:lnTo>
                <a:lnTo>
                  <a:pt x="1624" y="86"/>
                </a:lnTo>
                <a:lnTo>
                  <a:pt x="1726" y="127"/>
                </a:lnTo>
                <a:lnTo>
                  <a:pt x="1826" y="173"/>
                </a:lnTo>
                <a:lnTo>
                  <a:pt x="1920" y="227"/>
                </a:lnTo>
                <a:lnTo>
                  <a:pt x="2012" y="287"/>
                </a:lnTo>
                <a:lnTo>
                  <a:pt x="2101" y="352"/>
                </a:lnTo>
                <a:lnTo>
                  <a:pt x="2183" y="425"/>
                </a:lnTo>
                <a:lnTo>
                  <a:pt x="2260" y="502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5621338" y="2432050"/>
            <a:ext cx="85725" cy="889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108" y="111"/>
              </a:cxn>
              <a:cxn ang="0">
                <a:pos x="0" y="69"/>
              </a:cxn>
              <a:cxn ang="0">
                <a:pos x="79" y="0"/>
              </a:cxn>
            </a:cxnLst>
            <a:rect l="0" t="0" r="r" b="b"/>
            <a:pathLst>
              <a:path w="108" h="111">
                <a:moveTo>
                  <a:pt x="79" y="0"/>
                </a:moveTo>
                <a:lnTo>
                  <a:pt x="108" y="111"/>
                </a:lnTo>
                <a:lnTo>
                  <a:pt x="0" y="69"/>
                </a:lnTo>
                <a:lnTo>
                  <a:pt x="79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Freeform 15"/>
          <p:cNvSpPr>
            <a:spLocks/>
          </p:cNvSpPr>
          <p:nvPr/>
        </p:nvSpPr>
        <p:spPr bwMode="auto">
          <a:xfrm>
            <a:off x="5986463" y="1979613"/>
            <a:ext cx="1423987" cy="504825"/>
          </a:xfrm>
          <a:custGeom>
            <a:avLst/>
            <a:gdLst/>
            <a:ahLst/>
            <a:cxnLst>
              <a:cxn ang="0">
                <a:pos x="0" y="635"/>
              </a:cxn>
              <a:cxn ang="0">
                <a:pos x="46" y="556"/>
              </a:cxn>
              <a:cxn ang="0">
                <a:pos x="96" y="479"/>
              </a:cxn>
              <a:cxn ang="0">
                <a:pos x="154" y="408"/>
              </a:cxn>
              <a:cxn ang="0">
                <a:pos x="215" y="341"/>
              </a:cxn>
              <a:cxn ang="0">
                <a:pos x="283" y="279"/>
              </a:cxn>
              <a:cxn ang="0">
                <a:pos x="354" y="224"/>
              </a:cxn>
              <a:cxn ang="0">
                <a:pos x="431" y="173"/>
              </a:cxn>
              <a:cxn ang="0">
                <a:pos x="509" y="127"/>
              </a:cxn>
              <a:cxn ang="0">
                <a:pos x="592" y="89"/>
              </a:cxn>
              <a:cxn ang="0">
                <a:pos x="678" y="58"/>
              </a:cxn>
              <a:cxn ang="0">
                <a:pos x="767" y="33"/>
              </a:cxn>
              <a:cxn ang="0">
                <a:pos x="855" y="16"/>
              </a:cxn>
              <a:cxn ang="0">
                <a:pos x="946" y="4"/>
              </a:cxn>
              <a:cxn ang="0">
                <a:pos x="1038" y="0"/>
              </a:cxn>
              <a:cxn ang="0">
                <a:pos x="1128" y="4"/>
              </a:cxn>
              <a:cxn ang="0">
                <a:pos x="1220" y="14"/>
              </a:cxn>
              <a:cxn ang="0">
                <a:pos x="1309" y="31"/>
              </a:cxn>
              <a:cxn ang="0">
                <a:pos x="1397" y="56"/>
              </a:cxn>
              <a:cxn ang="0">
                <a:pos x="1484" y="87"/>
              </a:cxn>
              <a:cxn ang="0">
                <a:pos x="1566" y="123"/>
              </a:cxn>
              <a:cxn ang="0">
                <a:pos x="1647" y="168"/>
              </a:cxn>
              <a:cxn ang="0">
                <a:pos x="1722" y="218"/>
              </a:cxn>
              <a:cxn ang="0">
                <a:pos x="1795" y="274"/>
              </a:cxn>
            </a:cxnLst>
            <a:rect l="0" t="0" r="r" b="b"/>
            <a:pathLst>
              <a:path w="1795" h="635">
                <a:moveTo>
                  <a:pt x="0" y="635"/>
                </a:moveTo>
                <a:lnTo>
                  <a:pt x="46" y="556"/>
                </a:lnTo>
                <a:lnTo>
                  <a:pt x="96" y="479"/>
                </a:lnTo>
                <a:lnTo>
                  <a:pt x="154" y="408"/>
                </a:lnTo>
                <a:lnTo>
                  <a:pt x="215" y="341"/>
                </a:lnTo>
                <a:lnTo>
                  <a:pt x="283" y="279"/>
                </a:lnTo>
                <a:lnTo>
                  <a:pt x="354" y="224"/>
                </a:lnTo>
                <a:lnTo>
                  <a:pt x="431" y="173"/>
                </a:lnTo>
                <a:lnTo>
                  <a:pt x="509" y="127"/>
                </a:lnTo>
                <a:lnTo>
                  <a:pt x="592" y="89"/>
                </a:lnTo>
                <a:lnTo>
                  <a:pt x="678" y="58"/>
                </a:lnTo>
                <a:lnTo>
                  <a:pt x="767" y="33"/>
                </a:lnTo>
                <a:lnTo>
                  <a:pt x="855" y="16"/>
                </a:lnTo>
                <a:lnTo>
                  <a:pt x="946" y="4"/>
                </a:lnTo>
                <a:lnTo>
                  <a:pt x="1038" y="0"/>
                </a:lnTo>
                <a:lnTo>
                  <a:pt x="1128" y="4"/>
                </a:lnTo>
                <a:lnTo>
                  <a:pt x="1220" y="14"/>
                </a:lnTo>
                <a:lnTo>
                  <a:pt x="1309" y="31"/>
                </a:lnTo>
                <a:lnTo>
                  <a:pt x="1397" y="56"/>
                </a:lnTo>
                <a:lnTo>
                  <a:pt x="1484" y="87"/>
                </a:lnTo>
                <a:lnTo>
                  <a:pt x="1566" y="123"/>
                </a:lnTo>
                <a:lnTo>
                  <a:pt x="1647" y="168"/>
                </a:lnTo>
                <a:lnTo>
                  <a:pt x="1722" y="218"/>
                </a:lnTo>
                <a:lnTo>
                  <a:pt x="1795" y="274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Freeform 16"/>
          <p:cNvSpPr>
            <a:spLocks/>
          </p:cNvSpPr>
          <p:nvPr/>
        </p:nvSpPr>
        <p:spPr bwMode="auto">
          <a:xfrm>
            <a:off x="7375525" y="2160588"/>
            <a:ext cx="88900" cy="8572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111" y="108"/>
              </a:cxn>
              <a:cxn ang="0">
                <a:pos x="0" y="77"/>
              </a:cxn>
              <a:cxn ang="0">
                <a:pos x="69" y="0"/>
              </a:cxn>
            </a:cxnLst>
            <a:rect l="0" t="0" r="r" b="b"/>
            <a:pathLst>
              <a:path w="111" h="108">
                <a:moveTo>
                  <a:pt x="69" y="0"/>
                </a:moveTo>
                <a:lnTo>
                  <a:pt x="111" y="108"/>
                </a:lnTo>
                <a:lnTo>
                  <a:pt x="0" y="77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6402388" y="3157538"/>
            <a:ext cx="685800" cy="685800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4" y="375"/>
              </a:cxn>
              <a:cxn ang="0">
                <a:pos x="15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7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1" y="14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4"/>
              </a:cxn>
              <a:cxn ang="0">
                <a:pos x="597" y="33"/>
              </a:cxn>
              <a:cxn ang="0">
                <a:pos x="649" y="58"/>
              </a:cxn>
              <a:cxn ang="0">
                <a:pos x="695" y="89"/>
              </a:cxn>
              <a:cxn ang="0">
                <a:pos x="738" y="127"/>
              </a:cxn>
              <a:cxn ang="0">
                <a:pos x="776" y="170"/>
              </a:cxn>
              <a:cxn ang="0">
                <a:pos x="807" y="216"/>
              </a:cxn>
              <a:cxn ang="0">
                <a:pos x="832" y="268"/>
              </a:cxn>
              <a:cxn ang="0">
                <a:pos x="849" y="320"/>
              </a:cxn>
              <a:cxn ang="0">
                <a:pos x="861" y="375"/>
              </a:cxn>
              <a:cxn ang="0">
                <a:pos x="864" y="433"/>
              </a:cxn>
              <a:cxn ang="0">
                <a:pos x="861" y="489"/>
              </a:cxn>
              <a:cxn ang="0">
                <a:pos x="849" y="545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7"/>
              </a:cxn>
              <a:cxn ang="0">
                <a:pos x="738" y="739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1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7" y="739"/>
              </a:cxn>
              <a:cxn ang="0">
                <a:pos x="88" y="697"/>
              </a:cxn>
              <a:cxn ang="0">
                <a:pos x="57" y="648"/>
              </a:cxn>
              <a:cxn ang="0">
                <a:pos x="32" y="598"/>
              </a:cxn>
              <a:cxn ang="0">
                <a:pos x="15" y="545"/>
              </a:cxn>
              <a:cxn ang="0">
                <a:pos x="4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4" y="375"/>
                </a:lnTo>
                <a:lnTo>
                  <a:pt x="15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7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1" y="14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4" y="14"/>
                </a:lnTo>
                <a:lnTo>
                  <a:pt x="597" y="33"/>
                </a:lnTo>
                <a:lnTo>
                  <a:pt x="649" y="58"/>
                </a:lnTo>
                <a:lnTo>
                  <a:pt x="695" y="89"/>
                </a:lnTo>
                <a:lnTo>
                  <a:pt x="738" y="127"/>
                </a:lnTo>
                <a:lnTo>
                  <a:pt x="776" y="170"/>
                </a:lnTo>
                <a:lnTo>
                  <a:pt x="807" y="216"/>
                </a:lnTo>
                <a:lnTo>
                  <a:pt x="832" y="268"/>
                </a:lnTo>
                <a:lnTo>
                  <a:pt x="849" y="320"/>
                </a:lnTo>
                <a:lnTo>
                  <a:pt x="861" y="375"/>
                </a:lnTo>
                <a:lnTo>
                  <a:pt x="864" y="433"/>
                </a:lnTo>
                <a:lnTo>
                  <a:pt x="861" y="489"/>
                </a:lnTo>
                <a:lnTo>
                  <a:pt x="849" y="545"/>
                </a:lnTo>
                <a:lnTo>
                  <a:pt x="832" y="598"/>
                </a:lnTo>
                <a:lnTo>
                  <a:pt x="807" y="648"/>
                </a:lnTo>
                <a:lnTo>
                  <a:pt x="776" y="697"/>
                </a:lnTo>
                <a:lnTo>
                  <a:pt x="738" y="739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4" y="850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1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7" y="739"/>
                </a:lnTo>
                <a:lnTo>
                  <a:pt x="88" y="697"/>
                </a:lnTo>
                <a:lnTo>
                  <a:pt x="57" y="648"/>
                </a:lnTo>
                <a:lnTo>
                  <a:pt x="32" y="598"/>
                </a:lnTo>
                <a:lnTo>
                  <a:pt x="15" y="545"/>
                </a:lnTo>
                <a:lnTo>
                  <a:pt x="4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6554788" y="3362325"/>
            <a:ext cx="3810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326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4291" name="Freeform 19"/>
          <p:cNvSpPr>
            <a:spLocks/>
          </p:cNvSpPr>
          <p:nvPr/>
        </p:nvSpPr>
        <p:spPr bwMode="auto">
          <a:xfrm>
            <a:off x="6124575" y="2495550"/>
            <a:ext cx="831850" cy="647700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65" y="56"/>
              </a:cxn>
              <a:cxn ang="0">
                <a:pos x="133" y="31"/>
              </a:cxn>
              <a:cxn ang="0">
                <a:pos x="202" y="14"/>
              </a:cxn>
              <a:cxn ang="0">
                <a:pos x="271" y="4"/>
              </a:cxn>
              <a:cxn ang="0">
                <a:pos x="344" y="0"/>
              </a:cxn>
              <a:cxn ang="0">
                <a:pos x="415" y="6"/>
              </a:cxn>
              <a:cxn ang="0">
                <a:pos x="484" y="16"/>
              </a:cxn>
              <a:cxn ang="0">
                <a:pos x="553" y="35"/>
              </a:cxn>
              <a:cxn ang="0">
                <a:pos x="621" y="60"/>
              </a:cxn>
              <a:cxn ang="0">
                <a:pos x="684" y="91"/>
              </a:cxn>
              <a:cxn ang="0">
                <a:pos x="746" y="129"/>
              </a:cxn>
              <a:cxn ang="0">
                <a:pos x="801" y="174"/>
              </a:cxn>
              <a:cxn ang="0">
                <a:pos x="853" y="224"/>
              </a:cxn>
              <a:cxn ang="0">
                <a:pos x="899" y="277"/>
              </a:cxn>
              <a:cxn ang="0">
                <a:pos x="942" y="335"/>
              </a:cxn>
              <a:cxn ang="0">
                <a:pos x="976" y="399"/>
              </a:cxn>
              <a:cxn ang="0">
                <a:pos x="1003" y="464"/>
              </a:cxn>
              <a:cxn ang="0">
                <a:pos x="1024" y="531"/>
              </a:cxn>
              <a:cxn ang="0">
                <a:pos x="1040" y="603"/>
              </a:cxn>
              <a:cxn ang="0">
                <a:pos x="1047" y="674"/>
              </a:cxn>
              <a:cxn ang="0">
                <a:pos x="1047" y="745"/>
              </a:cxn>
              <a:cxn ang="0">
                <a:pos x="1040" y="816"/>
              </a:cxn>
            </a:cxnLst>
            <a:rect l="0" t="0" r="r" b="b"/>
            <a:pathLst>
              <a:path w="1047" h="816">
                <a:moveTo>
                  <a:pt x="0" y="87"/>
                </a:moveTo>
                <a:lnTo>
                  <a:pt x="65" y="56"/>
                </a:lnTo>
                <a:lnTo>
                  <a:pt x="133" y="31"/>
                </a:lnTo>
                <a:lnTo>
                  <a:pt x="202" y="14"/>
                </a:lnTo>
                <a:lnTo>
                  <a:pt x="271" y="4"/>
                </a:lnTo>
                <a:lnTo>
                  <a:pt x="344" y="0"/>
                </a:lnTo>
                <a:lnTo>
                  <a:pt x="415" y="6"/>
                </a:lnTo>
                <a:lnTo>
                  <a:pt x="484" y="16"/>
                </a:lnTo>
                <a:lnTo>
                  <a:pt x="553" y="35"/>
                </a:lnTo>
                <a:lnTo>
                  <a:pt x="621" y="60"/>
                </a:lnTo>
                <a:lnTo>
                  <a:pt x="684" y="91"/>
                </a:lnTo>
                <a:lnTo>
                  <a:pt x="746" y="129"/>
                </a:lnTo>
                <a:lnTo>
                  <a:pt x="801" y="174"/>
                </a:lnTo>
                <a:lnTo>
                  <a:pt x="853" y="224"/>
                </a:lnTo>
                <a:lnTo>
                  <a:pt x="899" y="277"/>
                </a:lnTo>
                <a:lnTo>
                  <a:pt x="942" y="335"/>
                </a:lnTo>
                <a:lnTo>
                  <a:pt x="976" y="399"/>
                </a:lnTo>
                <a:lnTo>
                  <a:pt x="1003" y="464"/>
                </a:lnTo>
                <a:lnTo>
                  <a:pt x="1024" y="531"/>
                </a:lnTo>
                <a:lnTo>
                  <a:pt x="1040" y="603"/>
                </a:lnTo>
                <a:lnTo>
                  <a:pt x="1047" y="674"/>
                </a:lnTo>
                <a:lnTo>
                  <a:pt x="1047" y="745"/>
                </a:lnTo>
                <a:lnTo>
                  <a:pt x="1040" y="816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2" name="Freeform 20"/>
          <p:cNvSpPr>
            <a:spLocks/>
          </p:cNvSpPr>
          <p:nvPr/>
        </p:nvSpPr>
        <p:spPr bwMode="auto">
          <a:xfrm>
            <a:off x="6911975" y="3124200"/>
            <a:ext cx="80963" cy="88900"/>
          </a:xfrm>
          <a:custGeom>
            <a:avLst/>
            <a:gdLst/>
            <a:ahLst/>
            <a:cxnLst>
              <a:cxn ang="0">
                <a:pos x="101" y="21"/>
              </a:cxn>
              <a:cxn ang="0">
                <a:pos x="28" y="111"/>
              </a:cxn>
              <a:cxn ang="0">
                <a:pos x="0" y="0"/>
              </a:cxn>
              <a:cxn ang="0">
                <a:pos x="101" y="21"/>
              </a:cxn>
            </a:cxnLst>
            <a:rect l="0" t="0" r="r" b="b"/>
            <a:pathLst>
              <a:path w="101" h="111">
                <a:moveTo>
                  <a:pt x="101" y="21"/>
                </a:moveTo>
                <a:lnTo>
                  <a:pt x="28" y="111"/>
                </a:lnTo>
                <a:lnTo>
                  <a:pt x="0" y="0"/>
                </a:lnTo>
                <a:lnTo>
                  <a:pt x="101" y="21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5430838" y="3500438"/>
            <a:ext cx="685800" cy="6873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3" y="319"/>
              </a:cxn>
              <a:cxn ang="0">
                <a:pos x="32" y="267"/>
              </a:cxn>
              <a:cxn ang="0">
                <a:pos x="57" y="215"/>
              </a:cxn>
              <a:cxn ang="0">
                <a:pos x="88" y="169"/>
              </a:cxn>
              <a:cxn ang="0">
                <a:pos x="125" y="127"/>
              </a:cxn>
              <a:cxn ang="0">
                <a:pos x="169" y="89"/>
              </a:cxn>
              <a:cxn ang="0">
                <a:pos x="215" y="58"/>
              </a:cxn>
              <a:cxn ang="0">
                <a:pos x="265" y="33"/>
              </a:cxn>
              <a:cxn ang="0">
                <a:pos x="319" y="14"/>
              </a:cxn>
              <a:cxn ang="0">
                <a:pos x="375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4"/>
              </a:cxn>
              <a:cxn ang="0">
                <a:pos x="597" y="33"/>
              </a:cxn>
              <a:cxn ang="0">
                <a:pos x="647" y="58"/>
              </a:cxn>
              <a:cxn ang="0">
                <a:pos x="693" y="89"/>
              </a:cxn>
              <a:cxn ang="0">
                <a:pos x="738" y="127"/>
              </a:cxn>
              <a:cxn ang="0">
                <a:pos x="774" y="169"/>
              </a:cxn>
              <a:cxn ang="0">
                <a:pos x="805" y="215"/>
              </a:cxn>
              <a:cxn ang="0">
                <a:pos x="830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4" y="433"/>
              </a:cxn>
              <a:cxn ang="0">
                <a:pos x="861" y="489"/>
              </a:cxn>
              <a:cxn ang="0">
                <a:pos x="849" y="544"/>
              </a:cxn>
              <a:cxn ang="0">
                <a:pos x="830" y="598"/>
              </a:cxn>
              <a:cxn ang="0">
                <a:pos x="805" y="648"/>
              </a:cxn>
              <a:cxn ang="0">
                <a:pos x="774" y="696"/>
              </a:cxn>
              <a:cxn ang="0">
                <a:pos x="738" y="739"/>
              </a:cxn>
              <a:cxn ang="0">
                <a:pos x="693" y="775"/>
              </a:cxn>
              <a:cxn ang="0">
                <a:pos x="647" y="808"/>
              </a:cxn>
              <a:cxn ang="0">
                <a:pos x="597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5" y="862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9"/>
              </a:cxn>
              <a:cxn ang="0">
                <a:pos x="88" y="696"/>
              </a:cxn>
              <a:cxn ang="0">
                <a:pos x="57" y="648"/>
              </a:cxn>
              <a:cxn ang="0">
                <a:pos x="32" y="598"/>
              </a:cxn>
              <a:cxn ang="0">
                <a:pos x="13" y="544"/>
              </a:cxn>
              <a:cxn ang="0">
                <a:pos x="2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2" y="375"/>
                </a:lnTo>
                <a:lnTo>
                  <a:pt x="13" y="319"/>
                </a:lnTo>
                <a:lnTo>
                  <a:pt x="32" y="267"/>
                </a:lnTo>
                <a:lnTo>
                  <a:pt x="57" y="215"/>
                </a:lnTo>
                <a:lnTo>
                  <a:pt x="88" y="169"/>
                </a:lnTo>
                <a:lnTo>
                  <a:pt x="125" y="127"/>
                </a:lnTo>
                <a:lnTo>
                  <a:pt x="169" y="89"/>
                </a:lnTo>
                <a:lnTo>
                  <a:pt x="215" y="58"/>
                </a:lnTo>
                <a:lnTo>
                  <a:pt x="265" y="33"/>
                </a:lnTo>
                <a:lnTo>
                  <a:pt x="319" y="14"/>
                </a:lnTo>
                <a:lnTo>
                  <a:pt x="375" y="4"/>
                </a:lnTo>
                <a:lnTo>
                  <a:pt x="432" y="0"/>
                </a:lnTo>
                <a:lnTo>
                  <a:pt x="488" y="4"/>
                </a:lnTo>
                <a:lnTo>
                  <a:pt x="544" y="14"/>
                </a:lnTo>
                <a:lnTo>
                  <a:pt x="597" y="33"/>
                </a:lnTo>
                <a:lnTo>
                  <a:pt x="647" y="58"/>
                </a:lnTo>
                <a:lnTo>
                  <a:pt x="693" y="89"/>
                </a:lnTo>
                <a:lnTo>
                  <a:pt x="738" y="127"/>
                </a:lnTo>
                <a:lnTo>
                  <a:pt x="774" y="169"/>
                </a:lnTo>
                <a:lnTo>
                  <a:pt x="805" y="215"/>
                </a:lnTo>
                <a:lnTo>
                  <a:pt x="830" y="267"/>
                </a:lnTo>
                <a:lnTo>
                  <a:pt x="849" y="319"/>
                </a:lnTo>
                <a:lnTo>
                  <a:pt x="861" y="375"/>
                </a:lnTo>
                <a:lnTo>
                  <a:pt x="864" y="433"/>
                </a:lnTo>
                <a:lnTo>
                  <a:pt x="861" y="489"/>
                </a:lnTo>
                <a:lnTo>
                  <a:pt x="849" y="544"/>
                </a:lnTo>
                <a:lnTo>
                  <a:pt x="830" y="598"/>
                </a:lnTo>
                <a:lnTo>
                  <a:pt x="805" y="648"/>
                </a:lnTo>
                <a:lnTo>
                  <a:pt x="774" y="696"/>
                </a:lnTo>
                <a:lnTo>
                  <a:pt x="738" y="739"/>
                </a:lnTo>
                <a:lnTo>
                  <a:pt x="693" y="775"/>
                </a:lnTo>
                <a:lnTo>
                  <a:pt x="647" y="808"/>
                </a:lnTo>
                <a:lnTo>
                  <a:pt x="597" y="833"/>
                </a:lnTo>
                <a:lnTo>
                  <a:pt x="544" y="850"/>
                </a:lnTo>
                <a:lnTo>
                  <a:pt x="488" y="862"/>
                </a:lnTo>
                <a:lnTo>
                  <a:pt x="432" y="866"/>
                </a:lnTo>
                <a:lnTo>
                  <a:pt x="375" y="862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9"/>
                </a:lnTo>
                <a:lnTo>
                  <a:pt x="88" y="696"/>
                </a:lnTo>
                <a:lnTo>
                  <a:pt x="57" y="648"/>
                </a:lnTo>
                <a:lnTo>
                  <a:pt x="32" y="598"/>
                </a:lnTo>
                <a:lnTo>
                  <a:pt x="13" y="544"/>
                </a:lnTo>
                <a:lnTo>
                  <a:pt x="2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5583238" y="3706813"/>
            <a:ext cx="381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341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3971925" y="2498725"/>
            <a:ext cx="1724025" cy="938213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108" y="46"/>
              </a:cxn>
              <a:cxn ang="0">
                <a:pos x="217" y="23"/>
              </a:cxn>
              <a:cxn ang="0">
                <a:pos x="329" y="10"/>
              </a:cxn>
              <a:cxn ang="0">
                <a:pos x="440" y="0"/>
              </a:cxn>
              <a:cxn ang="0">
                <a:pos x="553" y="0"/>
              </a:cxn>
              <a:cxn ang="0">
                <a:pos x="665" y="6"/>
              </a:cxn>
              <a:cxn ang="0">
                <a:pos x="776" y="20"/>
              </a:cxn>
              <a:cxn ang="0">
                <a:pos x="886" y="41"/>
              </a:cxn>
              <a:cxn ang="0">
                <a:pos x="995" y="68"/>
              </a:cxn>
              <a:cxn ang="0">
                <a:pos x="1103" y="102"/>
              </a:cxn>
              <a:cxn ang="0">
                <a:pos x="1207" y="143"/>
              </a:cxn>
              <a:cxn ang="0">
                <a:pos x="1309" y="191"/>
              </a:cxn>
              <a:cxn ang="0">
                <a:pos x="1407" y="245"/>
              </a:cxn>
              <a:cxn ang="0">
                <a:pos x="1501" y="304"/>
              </a:cxn>
              <a:cxn ang="0">
                <a:pos x="1593" y="372"/>
              </a:cxn>
              <a:cxn ang="0">
                <a:pos x="1677" y="443"/>
              </a:cxn>
              <a:cxn ang="0">
                <a:pos x="1760" y="520"/>
              </a:cxn>
              <a:cxn ang="0">
                <a:pos x="1837" y="602"/>
              </a:cxn>
              <a:cxn ang="0">
                <a:pos x="1908" y="689"/>
              </a:cxn>
              <a:cxn ang="0">
                <a:pos x="1973" y="779"/>
              </a:cxn>
              <a:cxn ang="0">
                <a:pos x="2033" y="875"/>
              </a:cxn>
              <a:cxn ang="0">
                <a:pos x="2087" y="974"/>
              </a:cxn>
              <a:cxn ang="0">
                <a:pos x="2133" y="1075"/>
              </a:cxn>
              <a:cxn ang="0">
                <a:pos x="2173" y="1181"/>
              </a:cxn>
            </a:cxnLst>
            <a:rect l="0" t="0" r="r" b="b"/>
            <a:pathLst>
              <a:path w="2173" h="1181">
                <a:moveTo>
                  <a:pt x="0" y="75"/>
                </a:moveTo>
                <a:lnTo>
                  <a:pt x="108" y="46"/>
                </a:lnTo>
                <a:lnTo>
                  <a:pt x="217" y="23"/>
                </a:lnTo>
                <a:lnTo>
                  <a:pt x="329" y="10"/>
                </a:lnTo>
                <a:lnTo>
                  <a:pt x="440" y="0"/>
                </a:lnTo>
                <a:lnTo>
                  <a:pt x="553" y="0"/>
                </a:lnTo>
                <a:lnTo>
                  <a:pt x="665" y="6"/>
                </a:lnTo>
                <a:lnTo>
                  <a:pt x="776" y="20"/>
                </a:lnTo>
                <a:lnTo>
                  <a:pt x="886" y="41"/>
                </a:lnTo>
                <a:lnTo>
                  <a:pt x="995" y="68"/>
                </a:lnTo>
                <a:lnTo>
                  <a:pt x="1103" y="102"/>
                </a:lnTo>
                <a:lnTo>
                  <a:pt x="1207" y="143"/>
                </a:lnTo>
                <a:lnTo>
                  <a:pt x="1309" y="191"/>
                </a:lnTo>
                <a:lnTo>
                  <a:pt x="1407" y="245"/>
                </a:lnTo>
                <a:lnTo>
                  <a:pt x="1501" y="304"/>
                </a:lnTo>
                <a:lnTo>
                  <a:pt x="1593" y="372"/>
                </a:lnTo>
                <a:lnTo>
                  <a:pt x="1677" y="443"/>
                </a:lnTo>
                <a:lnTo>
                  <a:pt x="1760" y="520"/>
                </a:lnTo>
                <a:lnTo>
                  <a:pt x="1837" y="602"/>
                </a:lnTo>
                <a:lnTo>
                  <a:pt x="1908" y="689"/>
                </a:lnTo>
                <a:lnTo>
                  <a:pt x="1973" y="779"/>
                </a:lnTo>
                <a:lnTo>
                  <a:pt x="2033" y="875"/>
                </a:lnTo>
                <a:lnTo>
                  <a:pt x="2087" y="974"/>
                </a:lnTo>
                <a:lnTo>
                  <a:pt x="2133" y="1075"/>
                </a:lnTo>
                <a:lnTo>
                  <a:pt x="2173" y="1181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Freeform 24"/>
          <p:cNvSpPr>
            <a:spLocks/>
          </p:cNvSpPr>
          <p:nvPr/>
        </p:nvSpPr>
        <p:spPr bwMode="auto">
          <a:xfrm>
            <a:off x="5653088" y="3413125"/>
            <a:ext cx="79375" cy="92075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81" y="116"/>
              </a:cxn>
              <a:cxn ang="0">
                <a:pos x="0" y="31"/>
              </a:cxn>
              <a:cxn ang="0">
                <a:pos x="100" y="0"/>
              </a:cxn>
            </a:cxnLst>
            <a:rect l="0" t="0" r="r" b="b"/>
            <a:pathLst>
              <a:path w="100" h="116">
                <a:moveTo>
                  <a:pt x="100" y="0"/>
                </a:moveTo>
                <a:lnTo>
                  <a:pt x="81" y="116"/>
                </a:lnTo>
                <a:lnTo>
                  <a:pt x="0" y="31"/>
                </a:lnTo>
                <a:lnTo>
                  <a:pt x="10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7" name="Freeform 25"/>
          <p:cNvSpPr>
            <a:spLocks/>
          </p:cNvSpPr>
          <p:nvPr/>
        </p:nvSpPr>
        <p:spPr bwMode="auto">
          <a:xfrm>
            <a:off x="4457700" y="3386138"/>
            <a:ext cx="685800" cy="6873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4" y="375"/>
              </a:cxn>
              <a:cxn ang="0">
                <a:pos x="15" y="319"/>
              </a:cxn>
              <a:cxn ang="0">
                <a:pos x="33" y="267"/>
              </a:cxn>
              <a:cxn ang="0">
                <a:pos x="58" y="215"/>
              </a:cxn>
              <a:cxn ang="0">
                <a:pos x="88" y="169"/>
              </a:cxn>
              <a:cxn ang="0">
                <a:pos x="127" y="127"/>
              </a:cxn>
              <a:cxn ang="0">
                <a:pos x="169" y="88"/>
              </a:cxn>
              <a:cxn ang="0">
                <a:pos x="217" y="58"/>
              </a:cxn>
              <a:cxn ang="0">
                <a:pos x="267" y="33"/>
              </a:cxn>
              <a:cxn ang="0">
                <a:pos x="321" y="13"/>
              </a:cxn>
              <a:cxn ang="0">
                <a:pos x="377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3"/>
              </a:cxn>
              <a:cxn ang="0">
                <a:pos x="598" y="33"/>
              </a:cxn>
              <a:cxn ang="0">
                <a:pos x="649" y="58"/>
              </a:cxn>
              <a:cxn ang="0">
                <a:pos x="696" y="88"/>
              </a:cxn>
              <a:cxn ang="0">
                <a:pos x="738" y="127"/>
              </a:cxn>
              <a:cxn ang="0">
                <a:pos x="776" y="169"/>
              </a:cxn>
              <a:cxn ang="0">
                <a:pos x="807" y="215"/>
              </a:cxn>
              <a:cxn ang="0">
                <a:pos x="832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8"/>
              </a:cxn>
              <a:cxn ang="0">
                <a:pos x="849" y="544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6"/>
              </a:cxn>
              <a:cxn ang="0">
                <a:pos x="738" y="738"/>
              </a:cxn>
              <a:cxn ang="0">
                <a:pos x="696" y="775"/>
              </a:cxn>
              <a:cxn ang="0">
                <a:pos x="649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1"/>
              </a:cxn>
              <a:cxn ang="0">
                <a:pos x="432" y="865"/>
              </a:cxn>
              <a:cxn ang="0">
                <a:pos x="377" y="861"/>
              </a:cxn>
              <a:cxn ang="0">
                <a:pos x="321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7" y="738"/>
              </a:cxn>
              <a:cxn ang="0">
                <a:pos x="88" y="696"/>
              </a:cxn>
              <a:cxn ang="0">
                <a:pos x="58" y="648"/>
              </a:cxn>
              <a:cxn ang="0">
                <a:pos x="33" y="598"/>
              </a:cxn>
              <a:cxn ang="0">
                <a:pos x="15" y="544"/>
              </a:cxn>
              <a:cxn ang="0">
                <a:pos x="4" y="488"/>
              </a:cxn>
              <a:cxn ang="0">
                <a:pos x="0" y="433"/>
              </a:cxn>
            </a:cxnLst>
            <a:rect l="0" t="0" r="r" b="b"/>
            <a:pathLst>
              <a:path w="865" h="865">
                <a:moveTo>
                  <a:pt x="0" y="433"/>
                </a:moveTo>
                <a:lnTo>
                  <a:pt x="4" y="375"/>
                </a:lnTo>
                <a:lnTo>
                  <a:pt x="15" y="319"/>
                </a:lnTo>
                <a:lnTo>
                  <a:pt x="33" y="267"/>
                </a:lnTo>
                <a:lnTo>
                  <a:pt x="58" y="215"/>
                </a:lnTo>
                <a:lnTo>
                  <a:pt x="88" y="169"/>
                </a:lnTo>
                <a:lnTo>
                  <a:pt x="127" y="127"/>
                </a:lnTo>
                <a:lnTo>
                  <a:pt x="169" y="88"/>
                </a:lnTo>
                <a:lnTo>
                  <a:pt x="217" y="58"/>
                </a:lnTo>
                <a:lnTo>
                  <a:pt x="267" y="33"/>
                </a:lnTo>
                <a:lnTo>
                  <a:pt x="321" y="13"/>
                </a:lnTo>
                <a:lnTo>
                  <a:pt x="377" y="4"/>
                </a:lnTo>
                <a:lnTo>
                  <a:pt x="432" y="0"/>
                </a:lnTo>
                <a:lnTo>
                  <a:pt x="488" y="4"/>
                </a:lnTo>
                <a:lnTo>
                  <a:pt x="544" y="13"/>
                </a:lnTo>
                <a:lnTo>
                  <a:pt x="598" y="33"/>
                </a:lnTo>
                <a:lnTo>
                  <a:pt x="649" y="58"/>
                </a:lnTo>
                <a:lnTo>
                  <a:pt x="696" y="88"/>
                </a:lnTo>
                <a:lnTo>
                  <a:pt x="738" y="127"/>
                </a:lnTo>
                <a:lnTo>
                  <a:pt x="776" y="169"/>
                </a:lnTo>
                <a:lnTo>
                  <a:pt x="807" y="215"/>
                </a:lnTo>
                <a:lnTo>
                  <a:pt x="832" y="267"/>
                </a:lnTo>
                <a:lnTo>
                  <a:pt x="849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8"/>
                </a:lnTo>
                <a:lnTo>
                  <a:pt x="849" y="544"/>
                </a:lnTo>
                <a:lnTo>
                  <a:pt x="832" y="598"/>
                </a:lnTo>
                <a:lnTo>
                  <a:pt x="807" y="648"/>
                </a:lnTo>
                <a:lnTo>
                  <a:pt x="776" y="696"/>
                </a:lnTo>
                <a:lnTo>
                  <a:pt x="738" y="738"/>
                </a:lnTo>
                <a:lnTo>
                  <a:pt x="696" y="775"/>
                </a:lnTo>
                <a:lnTo>
                  <a:pt x="649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1"/>
                </a:lnTo>
                <a:lnTo>
                  <a:pt x="432" y="865"/>
                </a:lnTo>
                <a:lnTo>
                  <a:pt x="377" y="861"/>
                </a:lnTo>
                <a:lnTo>
                  <a:pt x="321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7" y="738"/>
                </a:lnTo>
                <a:lnTo>
                  <a:pt x="88" y="696"/>
                </a:lnTo>
                <a:lnTo>
                  <a:pt x="58" y="648"/>
                </a:lnTo>
                <a:lnTo>
                  <a:pt x="33" y="598"/>
                </a:lnTo>
                <a:lnTo>
                  <a:pt x="15" y="544"/>
                </a:lnTo>
                <a:lnTo>
                  <a:pt x="4" y="488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4610100" y="3592513"/>
            <a:ext cx="381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370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4299" name="Freeform 27"/>
          <p:cNvSpPr>
            <a:spLocks/>
          </p:cNvSpPr>
          <p:nvPr/>
        </p:nvSpPr>
        <p:spPr bwMode="auto">
          <a:xfrm>
            <a:off x="3957638" y="2503488"/>
            <a:ext cx="985837" cy="836612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84" y="17"/>
              </a:cxn>
              <a:cxn ang="0">
                <a:pos x="169" y="6"/>
              </a:cxn>
              <a:cxn ang="0">
                <a:pos x="253" y="0"/>
              </a:cxn>
              <a:cxn ang="0">
                <a:pos x="338" y="4"/>
              </a:cxn>
              <a:cxn ang="0">
                <a:pos x="424" y="14"/>
              </a:cxn>
              <a:cxn ang="0">
                <a:pos x="507" y="31"/>
              </a:cxn>
              <a:cxn ang="0">
                <a:pos x="590" y="56"/>
              </a:cxn>
              <a:cxn ang="0">
                <a:pos x="668" y="87"/>
              </a:cxn>
              <a:cxn ang="0">
                <a:pos x="745" y="125"/>
              </a:cxn>
              <a:cxn ang="0">
                <a:pos x="818" y="171"/>
              </a:cxn>
              <a:cxn ang="0">
                <a:pos x="885" y="221"/>
              </a:cxn>
              <a:cxn ang="0">
                <a:pos x="949" y="279"/>
              </a:cxn>
              <a:cxn ang="0">
                <a:pos x="1008" y="341"/>
              </a:cxn>
              <a:cxn ang="0">
                <a:pos x="1060" y="408"/>
              </a:cxn>
              <a:cxn ang="0">
                <a:pos x="1106" y="481"/>
              </a:cxn>
              <a:cxn ang="0">
                <a:pos x="1147" y="556"/>
              </a:cxn>
              <a:cxn ang="0">
                <a:pos x="1181" y="635"/>
              </a:cxn>
              <a:cxn ang="0">
                <a:pos x="1208" y="716"/>
              </a:cxn>
              <a:cxn ang="0">
                <a:pos x="1228" y="798"/>
              </a:cxn>
              <a:cxn ang="0">
                <a:pos x="1239" y="883"/>
              </a:cxn>
              <a:cxn ang="0">
                <a:pos x="1243" y="969"/>
              </a:cxn>
              <a:cxn ang="0">
                <a:pos x="1241" y="1054"/>
              </a:cxn>
            </a:cxnLst>
            <a:rect l="0" t="0" r="r" b="b"/>
            <a:pathLst>
              <a:path w="1243" h="1054">
                <a:moveTo>
                  <a:pt x="0" y="39"/>
                </a:moveTo>
                <a:lnTo>
                  <a:pt x="84" y="17"/>
                </a:lnTo>
                <a:lnTo>
                  <a:pt x="169" y="6"/>
                </a:lnTo>
                <a:lnTo>
                  <a:pt x="253" y="0"/>
                </a:lnTo>
                <a:lnTo>
                  <a:pt x="338" y="4"/>
                </a:lnTo>
                <a:lnTo>
                  <a:pt x="424" y="14"/>
                </a:lnTo>
                <a:lnTo>
                  <a:pt x="507" y="31"/>
                </a:lnTo>
                <a:lnTo>
                  <a:pt x="590" y="56"/>
                </a:lnTo>
                <a:lnTo>
                  <a:pt x="668" y="87"/>
                </a:lnTo>
                <a:lnTo>
                  <a:pt x="745" y="125"/>
                </a:lnTo>
                <a:lnTo>
                  <a:pt x="818" y="171"/>
                </a:lnTo>
                <a:lnTo>
                  <a:pt x="885" y="221"/>
                </a:lnTo>
                <a:lnTo>
                  <a:pt x="949" y="279"/>
                </a:lnTo>
                <a:lnTo>
                  <a:pt x="1008" y="341"/>
                </a:lnTo>
                <a:lnTo>
                  <a:pt x="1060" y="408"/>
                </a:lnTo>
                <a:lnTo>
                  <a:pt x="1106" y="481"/>
                </a:lnTo>
                <a:lnTo>
                  <a:pt x="1147" y="556"/>
                </a:lnTo>
                <a:lnTo>
                  <a:pt x="1181" y="635"/>
                </a:lnTo>
                <a:lnTo>
                  <a:pt x="1208" y="716"/>
                </a:lnTo>
                <a:lnTo>
                  <a:pt x="1228" y="798"/>
                </a:lnTo>
                <a:lnTo>
                  <a:pt x="1239" y="883"/>
                </a:lnTo>
                <a:lnTo>
                  <a:pt x="1243" y="969"/>
                </a:lnTo>
                <a:lnTo>
                  <a:pt x="1241" y="1054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0" name="Freeform 28"/>
          <p:cNvSpPr>
            <a:spLocks/>
          </p:cNvSpPr>
          <p:nvPr/>
        </p:nvSpPr>
        <p:spPr bwMode="auto">
          <a:xfrm>
            <a:off x="4903788" y="3324225"/>
            <a:ext cx="79375" cy="87313"/>
          </a:xfrm>
          <a:custGeom>
            <a:avLst/>
            <a:gdLst/>
            <a:ahLst/>
            <a:cxnLst>
              <a:cxn ang="0">
                <a:pos x="102" y="13"/>
              </a:cxn>
              <a:cxn ang="0">
                <a:pos x="38" y="110"/>
              </a:cxn>
              <a:cxn ang="0">
                <a:pos x="0" y="0"/>
              </a:cxn>
              <a:cxn ang="0">
                <a:pos x="102" y="13"/>
              </a:cxn>
            </a:cxnLst>
            <a:rect l="0" t="0" r="r" b="b"/>
            <a:pathLst>
              <a:path w="102" h="110">
                <a:moveTo>
                  <a:pt x="102" y="13"/>
                </a:moveTo>
                <a:lnTo>
                  <a:pt x="38" y="110"/>
                </a:lnTo>
                <a:lnTo>
                  <a:pt x="0" y="0"/>
                </a:lnTo>
                <a:lnTo>
                  <a:pt x="102" y="1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1" name="Freeform 29"/>
          <p:cNvSpPr>
            <a:spLocks/>
          </p:cNvSpPr>
          <p:nvPr/>
        </p:nvSpPr>
        <p:spPr bwMode="auto">
          <a:xfrm>
            <a:off x="4000500" y="4530725"/>
            <a:ext cx="685800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" y="375"/>
              </a:cxn>
              <a:cxn ang="0">
                <a:pos x="15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6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0" y="14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4"/>
              </a:cxn>
              <a:cxn ang="0">
                <a:pos x="597" y="33"/>
              </a:cxn>
              <a:cxn ang="0">
                <a:pos x="649" y="58"/>
              </a:cxn>
              <a:cxn ang="0">
                <a:pos x="695" y="89"/>
              </a:cxn>
              <a:cxn ang="0">
                <a:pos x="737" y="127"/>
              </a:cxn>
              <a:cxn ang="0">
                <a:pos x="776" y="170"/>
              </a:cxn>
              <a:cxn ang="0">
                <a:pos x="807" y="216"/>
              </a:cxn>
              <a:cxn ang="0">
                <a:pos x="831" y="268"/>
              </a:cxn>
              <a:cxn ang="0">
                <a:pos x="849" y="320"/>
              </a:cxn>
              <a:cxn ang="0">
                <a:pos x="860" y="375"/>
              </a:cxn>
              <a:cxn ang="0">
                <a:pos x="864" y="433"/>
              </a:cxn>
              <a:cxn ang="0">
                <a:pos x="860" y="489"/>
              </a:cxn>
              <a:cxn ang="0">
                <a:pos x="849" y="545"/>
              </a:cxn>
              <a:cxn ang="0">
                <a:pos x="831" y="599"/>
              </a:cxn>
              <a:cxn ang="0">
                <a:pos x="807" y="649"/>
              </a:cxn>
              <a:cxn ang="0">
                <a:pos x="776" y="697"/>
              </a:cxn>
              <a:cxn ang="0">
                <a:pos x="737" y="739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0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6" y="739"/>
              </a:cxn>
              <a:cxn ang="0">
                <a:pos x="88" y="697"/>
              </a:cxn>
              <a:cxn ang="0">
                <a:pos x="57" y="649"/>
              </a:cxn>
              <a:cxn ang="0">
                <a:pos x="32" y="599"/>
              </a:cxn>
              <a:cxn ang="0">
                <a:pos x="15" y="545"/>
              </a:cxn>
              <a:cxn ang="0">
                <a:pos x="3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3" y="375"/>
                </a:lnTo>
                <a:lnTo>
                  <a:pt x="15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6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0" y="14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3" y="14"/>
                </a:lnTo>
                <a:lnTo>
                  <a:pt x="597" y="33"/>
                </a:lnTo>
                <a:lnTo>
                  <a:pt x="649" y="58"/>
                </a:lnTo>
                <a:lnTo>
                  <a:pt x="695" y="89"/>
                </a:lnTo>
                <a:lnTo>
                  <a:pt x="737" y="127"/>
                </a:lnTo>
                <a:lnTo>
                  <a:pt x="776" y="170"/>
                </a:lnTo>
                <a:lnTo>
                  <a:pt x="807" y="216"/>
                </a:lnTo>
                <a:lnTo>
                  <a:pt x="831" y="268"/>
                </a:lnTo>
                <a:lnTo>
                  <a:pt x="849" y="320"/>
                </a:lnTo>
                <a:lnTo>
                  <a:pt x="860" y="375"/>
                </a:lnTo>
                <a:lnTo>
                  <a:pt x="864" y="433"/>
                </a:lnTo>
                <a:lnTo>
                  <a:pt x="860" y="489"/>
                </a:lnTo>
                <a:lnTo>
                  <a:pt x="849" y="545"/>
                </a:lnTo>
                <a:lnTo>
                  <a:pt x="831" y="599"/>
                </a:lnTo>
                <a:lnTo>
                  <a:pt x="807" y="649"/>
                </a:lnTo>
                <a:lnTo>
                  <a:pt x="776" y="697"/>
                </a:lnTo>
                <a:lnTo>
                  <a:pt x="737" y="739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0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6" y="739"/>
                </a:lnTo>
                <a:lnTo>
                  <a:pt x="88" y="697"/>
                </a:lnTo>
                <a:lnTo>
                  <a:pt x="57" y="649"/>
                </a:lnTo>
                <a:lnTo>
                  <a:pt x="32" y="599"/>
                </a:lnTo>
                <a:lnTo>
                  <a:pt x="15" y="545"/>
                </a:lnTo>
                <a:lnTo>
                  <a:pt x="3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4152900" y="4737100"/>
            <a:ext cx="3810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378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4303" name="Freeform 31"/>
          <p:cNvSpPr>
            <a:spLocks/>
          </p:cNvSpPr>
          <p:nvPr/>
        </p:nvSpPr>
        <p:spPr bwMode="auto">
          <a:xfrm>
            <a:off x="3379788" y="2997200"/>
            <a:ext cx="592137" cy="1689100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7" y="108"/>
              </a:cxn>
              <a:cxn ang="0">
                <a:pos x="62" y="216"/>
              </a:cxn>
              <a:cxn ang="0">
                <a:pos x="35" y="327"/>
              </a:cxn>
              <a:cxn ang="0">
                <a:pos x="16" y="439"/>
              </a:cxn>
              <a:cxn ang="0">
                <a:pos x="4" y="552"/>
              </a:cxn>
              <a:cxn ang="0">
                <a:pos x="0" y="666"/>
              </a:cxn>
              <a:cxn ang="0">
                <a:pos x="2" y="781"/>
              </a:cxn>
              <a:cxn ang="0">
                <a:pos x="12" y="895"/>
              </a:cxn>
              <a:cxn ang="0">
                <a:pos x="29" y="1006"/>
              </a:cxn>
              <a:cxn ang="0">
                <a:pos x="54" y="1118"/>
              </a:cxn>
              <a:cxn ang="0">
                <a:pos x="85" y="1227"/>
              </a:cxn>
              <a:cxn ang="0">
                <a:pos x="123" y="1335"/>
              </a:cxn>
              <a:cxn ang="0">
                <a:pos x="170" y="1439"/>
              </a:cxn>
              <a:cxn ang="0">
                <a:pos x="221" y="1541"/>
              </a:cxn>
              <a:cxn ang="0">
                <a:pos x="279" y="1639"/>
              </a:cxn>
              <a:cxn ang="0">
                <a:pos x="344" y="1733"/>
              </a:cxn>
              <a:cxn ang="0">
                <a:pos x="414" y="1822"/>
              </a:cxn>
              <a:cxn ang="0">
                <a:pos x="490" y="1906"/>
              </a:cxn>
              <a:cxn ang="0">
                <a:pos x="571" y="1987"/>
              </a:cxn>
              <a:cxn ang="0">
                <a:pos x="658" y="2062"/>
              </a:cxn>
              <a:cxn ang="0">
                <a:pos x="748" y="2130"/>
              </a:cxn>
            </a:cxnLst>
            <a:rect l="0" t="0" r="r" b="b"/>
            <a:pathLst>
              <a:path w="748" h="2130">
                <a:moveTo>
                  <a:pt x="137" y="0"/>
                </a:moveTo>
                <a:lnTo>
                  <a:pt x="97" y="108"/>
                </a:lnTo>
                <a:lnTo>
                  <a:pt x="62" y="216"/>
                </a:lnTo>
                <a:lnTo>
                  <a:pt x="35" y="327"/>
                </a:lnTo>
                <a:lnTo>
                  <a:pt x="16" y="439"/>
                </a:lnTo>
                <a:lnTo>
                  <a:pt x="4" y="552"/>
                </a:lnTo>
                <a:lnTo>
                  <a:pt x="0" y="666"/>
                </a:lnTo>
                <a:lnTo>
                  <a:pt x="2" y="781"/>
                </a:lnTo>
                <a:lnTo>
                  <a:pt x="12" y="895"/>
                </a:lnTo>
                <a:lnTo>
                  <a:pt x="29" y="1006"/>
                </a:lnTo>
                <a:lnTo>
                  <a:pt x="54" y="1118"/>
                </a:lnTo>
                <a:lnTo>
                  <a:pt x="85" y="1227"/>
                </a:lnTo>
                <a:lnTo>
                  <a:pt x="123" y="1335"/>
                </a:lnTo>
                <a:lnTo>
                  <a:pt x="170" y="1439"/>
                </a:lnTo>
                <a:lnTo>
                  <a:pt x="221" y="1541"/>
                </a:lnTo>
                <a:lnTo>
                  <a:pt x="279" y="1639"/>
                </a:lnTo>
                <a:lnTo>
                  <a:pt x="344" y="1733"/>
                </a:lnTo>
                <a:lnTo>
                  <a:pt x="414" y="1822"/>
                </a:lnTo>
                <a:lnTo>
                  <a:pt x="490" y="1906"/>
                </a:lnTo>
                <a:lnTo>
                  <a:pt x="571" y="1987"/>
                </a:lnTo>
                <a:lnTo>
                  <a:pt x="658" y="2062"/>
                </a:lnTo>
                <a:lnTo>
                  <a:pt x="748" y="213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4" name="Freeform 32"/>
          <p:cNvSpPr>
            <a:spLocks/>
          </p:cNvSpPr>
          <p:nvPr/>
        </p:nvSpPr>
        <p:spPr bwMode="auto">
          <a:xfrm>
            <a:off x="3941763" y="4646613"/>
            <a:ext cx="92075" cy="80962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116" y="101"/>
              </a:cxn>
              <a:cxn ang="0">
                <a:pos x="58" y="0"/>
              </a:cxn>
              <a:cxn ang="0">
                <a:pos x="0" y="86"/>
              </a:cxn>
            </a:cxnLst>
            <a:rect l="0" t="0" r="r" b="b"/>
            <a:pathLst>
              <a:path w="116" h="101">
                <a:moveTo>
                  <a:pt x="0" y="86"/>
                </a:moveTo>
                <a:lnTo>
                  <a:pt x="116" y="101"/>
                </a:lnTo>
                <a:lnTo>
                  <a:pt x="58" y="0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5" name="Freeform 33"/>
          <p:cNvSpPr>
            <a:spLocks/>
          </p:cNvSpPr>
          <p:nvPr/>
        </p:nvSpPr>
        <p:spPr bwMode="auto">
          <a:xfrm>
            <a:off x="5716588" y="5332413"/>
            <a:ext cx="685800" cy="6873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4" y="375"/>
              </a:cxn>
              <a:cxn ang="0">
                <a:pos x="16" y="319"/>
              </a:cxn>
              <a:cxn ang="0">
                <a:pos x="33" y="267"/>
              </a:cxn>
              <a:cxn ang="0">
                <a:pos x="58" y="216"/>
              </a:cxn>
              <a:cxn ang="0">
                <a:pos x="89" y="169"/>
              </a:cxn>
              <a:cxn ang="0">
                <a:pos x="127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1" y="14"/>
              </a:cxn>
              <a:cxn ang="0">
                <a:pos x="377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4"/>
              </a:cxn>
              <a:cxn ang="0">
                <a:pos x="598" y="33"/>
              </a:cxn>
              <a:cxn ang="0">
                <a:pos x="650" y="58"/>
              </a:cxn>
              <a:cxn ang="0">
                <a:pos x="696" y="89"/>
              </a:cxn>
              <a:cxn ang="0">
                <a:pos x="738" y="127"/>
              </a:cxn>
              <a:cxn ang="0">
                <a:pos x="776" y="169"/>
              </a:cxn>
              <a:cxn ang="0">
                <a:pos x="807" y="216"/>
              </a:cxn>
              <a:cxn ang="0">
                <a:pos x="832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9"/>
              </a:cxn>
              <a:cxn ang="0">
                <a:pos x="849" y="544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6"/>
              </a:cxn>
              <a:cxn ang="0">
                <a:pos x="738" y="739"/>
              </a:cxn>
              <a:cxn ang="0">
                <a:pos x="696" y="775"/>
              </a:cxn>
              <a:cxn ang="0">
                <a:pos x="650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7" y="862"/>
              </a:cxn>
              <a:cxn ang="0">
                <a:pos x="321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7" y="739"/>
              </a:cxn>
              <a:cxn ang="0">
                <a:pos x="89" y="696"/>
              </a:cxn>
              <a:cxn ang="0">
                <a:pos x="58" y="648"/>
              </a:cxn>
              <a:cxn ang="0">
                <a:pos x="33" y="598"/>
              </a:cxn>
              <a:cxn ang="0">
                <a:pos x="16" y="544"/>
              </a:cxn>
              <a:cxn ang="0">
                <a:pos x="4" y="489"/>
              </a:cxn>
              <a:cxn ang="0">
                <a:pos x="0" y="433"/>
              </a:cxn>
            </a:cxnLst>
            <a:rect l="0" t="0" r="r" b="b"/>
            <a:pathLst>
              <a:path w="865" h="866">
                <a:moveTo>
                  <a:pt x="0" y="433"/>
                </a:moveTo>
                <a:lnTo>
                  <a:pt x="4" y="375"/>
                </a:lnTo>
                <a:lnTo>
                  <a:pt x="16" y="319"/>
                </a:lnTo>
                <a:lnTo>
                  <a:pt x="33" y="267"/>
                </a:lnTo>
                <a:lnTo>
                  <a:pt x="58" y="216"/>
                </a:lnTo>
                <a:lnTo>
                  <a:pt x="89" y="169"/>
                </a:lnTo>
                <a:lnTo>
                  <a:pt x="127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1" y="14"/>
                </a:lnTo>
                <a:lnTo>
                  <a:pt x="377" y="4"/>
                </a:lnTo>
                <a:lnTo>
                  <a:pt x="432" y="0"/>
                </a:lnTo>
                <a:lnTo>
                  <a:pt x="488" y="4"/>
                </a:lnTo>
                <a:lnTo>
                  <a:pt x="544" y="14"/>
                </a:lnTo>
                <a:lnTo>
                  <a:pt x="598" y="33"/>
                </a:lnTo>
                <a:lnTo>
                  <a:pt x="650" y="58"/>
                </a:lnTo>
                <a:lnTo>
                  <a:pt x="696" y="89"/>
                </a:lnTo>
                <a:lnTo>
                  <a:pt x="738" y="127"/>
                </a:lnTo>
                <a:lnTo>
                  <a:pt x="776" y="169"/>
                </a:lnTo>
                <a:lnTo>
                  <a:pt x="807" y="216"/>
                </a:lnTo>
                <a:lnTo>
                  <a:pt x="832" y="267"/>
                </a:lnTo>
                <a:lnTo>
                  <a:pt x="849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9"/>
                </a:lnTo>
                <a:lnTo>
                  <a:pt x="849" y="544"/>
                </a:lnTo>
                <a:lnTo>
                  <a:pt x="832" y="598"/>
                </a:lnTo>
                <a:lnTo>
                  <a:pt x="807" y="648"/>
                </a:lnTo>
                <a:lnTo>
                  <a:pt x="776" y="696"/>
                </a:lnTo>
                <a:lnTo>
                  <a:pt x="738" y="739"/>
                </a:lnTo>
                <a:lnTo>
                  <a:pt x="696" y="775"/>
                </a:lnTo>
                <a:lnTo>
                  <a:pt x="650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2"/>
                </a:lnTo>
                <a:lnTo>
                  <a:pt x="432" y="866"/>
                </a:lnTo>
                <a:lnTo>
                  <a:pt x="377" y="862"/>
                </a:lnTo>
                <a:lnTo>
                  <a:pt x="321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7" y="739"/>
                </a:lnTo>
                <a:lnTo>
                  <a:pt x="89" y="696"/>
                </a:lnTo>
                <a:lnTo>
                  <a:pt x="58" y="648"/>
                </a:lnTo>
                <a:lnTo>
                  <a:pt x="33" y="598"/>
                </a:lnTo>
                <a:lnTo>
                  <a:pt x="16" y="544"/>
                </a:lnTo>
                <a:lnTo>
                  <a:pt x="4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5868988" y="5538788"/>
            <a:ext cx="381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401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4307" name="Freeform 35"/>
          <p:cNvSpPr>
            <a:spLocks/>
          </p:cNvSpPr>
          <p:nvPr/>
        </p:nvSpPr>
        <p:spPr bwMode="auto">
          <a:xfrm>
            <a:off x="6434138" y="2862263"/>
            <a:ext cx="1320800" cy="2636837"/>
          </a:xfrm>
          <a:custGeom>
            <a:avLst/>
            <a:gdLst/>
            <a:ahLst/>
            <a:cxnLst>
              <a:cxn ang="0">
                <a:pos x="1633" y="0"/>
              </a:cxn>
              <a:cxn ang="0">
                <a:pos x="1651" y="158"/>
              </a:cxn>
              <a:cxn ang="0">
                <a:pos x="1662" y="314"/>
              </a:cxn>
              <a:cxn ang="0">
                <a:pos x="1664" y="471"/>
              </a:cxn>
              <a:cxn ang="0">
                <a:pos x="1660" y="629"/>
              </a:cxn>
              <a:cxn ang="0">
                <a:pos x="1649" y="785"/>
              </a:cxn>
              <a:cxn ang="0">
                <a:pos x="1630" y="941"/>
              </a:cxn>
              <a:cxn ang="0">
                <a:pos x="1603" y="1096"/>
              </a:cxn>
              <a:cxn ang="0">
                <a:pos x="1568" y="1250"/>
              </a:cxn>
              <a:cxn ang="0">
                <a:pos x="1528" y="1400"/>
              </a:cxn>
              <a:cxn ang="0">
                <a:pos x="1480" y="1550"/>
              </a:cxn>
              <a:cxn ang="0">
                <a:pos x="1424" y="1698"/>
              </a:cxn>
              <a:cxn ang="0">
                <a:pos x="1361" y="1843"/>
              </a:cxn>
              <a:cxn ang="0">
                <a:pos x="1291" y="1983"/>
              </a:cxn>
              <a:cxn ang="0">
                <a:pos x="1216" y="2120"/>
              </a:cxn>
              <a:cxn ang="0">
                <a:pos x="1134" y="2254"/>
              </a:cxn>
              <a:cxn ang="0">
                <a:pos x="1045" y="2383"/>
              </a:cxn>
              <a:cxn ang="0">
                <a:pos x="949" y="2510"/>
              </a:cxn>
              <a:cxn ang="0">
                <a:pos x="849" y="2629"/>
              </a:cxn>
              <a:cxn ang="0">
                <a:pos x="742" y="2747"/>
              </a:cxn>
              <a:cxn ang="0">
                <a:pos x="630" y="2856"/>
              </a:cxn>
              <a:cxn ang="0">
                <a:pos x="515" y="2962"/>
              </a:cxn>
              <a:cxn ang="0">
                <a:pos x="392" y="3060"/>
              </a:cxn>
              <a:cxn ang="0">
                <a:pos x="267" y="3154"/>
              </a:cxn>
              <a:cxn ang="0">
                <a:pos x="137" y="3241"/>
              </a:cxn>
              <a:cxn ang="0">
                <a:pos x="0" y="3322"/>
              </a:cxn>
            </a:cxnLst>
            <a:rect l="0" t="0" r="r" b="b"/>
            <a:pathLst>
              <a:path w="1664" h="3322">
                <a:moveTo>
                  <a:pt x="1633" y="0"/>
                </a:moveTo>
                <a:lnTo>
                  <a:pt x="1651" y="158"/>
                </a:lnTo>
                <a:lnTo>
                  <a:pt x="1662" y="314"/>
                </a:lnTo>
                <a:lnTo>
                  <a:pt x="1664" y="471"/>
                </a:lnTo>
                <a:lnTo>
                  <a:pt x="1660" y="629"/>
                </a:lnTo>
                <a:lnTo>
                  <a:pt x="1649" y="785"/>
                </a:lnTo>
                <a:lnTo>
                  <a:pt x="1630" y="941"/>
                </a:lnTo>
                <a:lnTo>
                  <a:pt x="1603" y="1096"/>
                </a:lnTo>
                <a:lnTo>
                  <a:pt x="1568" y="1250"/>
                </a:lnTo>
                <a:lnTo>
                  <a:pt x="1528" y="1400"/>
                </a:lnTo>
                <a:lnTo>
                  <a:pt x="1480" y="1550"/>
                </a:lnTo>
                <a:lnTo>
                  <a:pt x="1424" y="1698"/>
                </a:lnTo>
                <a:lnTo>
                  <a:pt x="1361" y="1843"/>
                </a:lnTo>
                <a:lnTo>
                  <a:pt x="1291" y="1983"/>
                </a:lnTo>
                <a:lnTo>
                  <a:pt x="1216" y="2120"/>
                </a:lnTo>
                <a:lnTo>
                  <a:pt x="1134" y="2254"/>
                </a:lnTo>
                <a:lnTo>
                  <a:pt x="1045" y="2383"/>
                </a:lnTo>
                <a:lnTo>
                  <a:pt x="949" y="2510"/>
                </a:lnTo>
                <a:lnTo>
                  <a:pt x="849" y="2629"/>
                </a:lnTo>
                <a:lnTo>
                  <a:pt x="742" y="2747"/>
                </a:lnTo>
                <a:lnTo>
                  <a:pt x="630" y="2856"/>
                </a:lnTo>
                <a:lnTo>
                  <a:pt x="515" y="2962"/>
                </a:lnTo>
                <a:lnTo>
                  <a:pt x="392" y="3060"/>
                </a:lnTo>
                <a:lnTo>
                  <a:pt x="267" y="3154"/>
                </a:lnTo>
                <a:lnTo>
                  <a:pt x="137" y="3241"/>
                </a:lnTo>
                <a:lnTo>
                  <a:pt x="0" y="3322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8" name="Freeform 36"/>
          <p:cNvSpPr>
            <a:spLocks/>
          </p:cNvSpPr>
          <p:nvPr/>
        </p:nvSpPr>
        <p:spPr bwMode="auto">
          <a:xfrm>
            <a:off x="6372225" y="5457825"/>
            <a:ext cx="90488" cy="76200"/>
          </a:xfrm>
          <a:custGeom>
            <a:avLst/>
            <a:gdLst/>
            <a:ahLst/>
            <a:cxnLst>
              <a:cxn ang="0">
                <a:pos x="116" y="92"/>
              </a:cxn>
              <a:cxn ang="0">
                <a:pos x="0" y="96"/>
              </a:cxn>
              <a:cxn ang="0">
                <a:pos x="66" y="0"/>
              </a:cxn>
              <a:cxn ang="0">
                <a:pos x="116" y="92"/>
              </a:cxn>
            </a:cxnLst>
            <a:rect l="0" t="0" r="r" b="b"/>
            <a:pathLst>
              <a:path w="116" h="96">
                <a:moveTo>
                  <a:pt x="116" y="92"/>
                </a:moveTo>
                <a:lnTo>
                  <a:pt x="0" y="96"/>
                </a:lnTo>
                <a:lnTo>
                  <a:pt x="66" y="0"/>
                </a:lnTo>
                <a:lnTo>
                  <a:pt x="116" y="92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9" name="Freeform 37"/>
          <p:cNvSpPr>
            <a:spLocks/>
          </p:cNvSpPr>
          <p:nvPr/>
        </p:nvSpPr>
        <p:spPr bwMode="auto">
          <a:xfrm>
            <a:off x="6099175" y="3951288"/>
            <a:ext cx="506413" cy="1468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" y="49"/>
              </a:cxn>
              <a:cxn ang="0">
                <a:pos x="158" y="102"/>
              </a:cxn>
              <a:cxn ang="0">
                <a:pos x="229" y="162"/>
              </a:cxn>
              <a:cxn ang="0">
                <a:pos x="298" y="227"/>
              </a:cxn>
              <a:cxn ang="0">
                <a:pos x="360" y="297"/>
              </a:cxn>
              <a:cxn ang="0">
                <a:pos x="417" y="372"/>
              </a:cxn>
              <a:cxn ang="0">
                <a:pos x="467" y="449"/>
              </a:cxn>
              <a:cxn ang="0">
                <a:pos x="512" y="531"/>
              </a:cxn>
              <a:cxn ang="0">
                <a:pos x="550" y="616"/>
              </a:cxn>
              <a:cxn ang="0">
                <a:pos x="583" y="704"/>
              </a:cxn>
              <a:cxn ang="0">
                <a:pos x="608" y="795"/>
              </a:cxn>
              <a:cxn ang="0">
                <a:pos x="625" y="887"/>
              </a:cxn>
              <a:cxn ang="0">
                <a:pos x="636" y="979"/>
              </a:cxn>
              <a:cxn ang="0">
                <a:pos x="638" y="1074"/>
              </a:cxn>
              <a:cxn ang="0">
                <a:pos x="636" y="1168"/>
              </a:cxn>
              <a:cxn ang="0">
                <a:pos x="625" y="1260"/>
              </a:cxn>
              <a:cxn ang="0">
                <a:pos x="608" y="1353"/>
              </a:cxn>
              <a:cxn ang="0">
                <a:pos x="583" y="1443"/>
              </a:cxn>
              <a:cxn ang="0">
                <a:pos x="550" y="1530"/>
              </a:cxn>
              <a:cxn ang="0">
                <a:pos x="513" y="1616"/>
              </a:cxn>
              <a:cxn ang="0">
                <a:pos x="467" y="1699"/>
              </a:cxn>
              <a:cxn ang="0">
                <a:pos x="417" y="1776"/>
              </a:cxn>
              <a:cxn ang="0">
                <a:pos x="360" y="1851"/>
              </a:cxn>
            </a:cxnLst>
            <a:rect l="0" t="0" r="r" b="b"/>
            <a:pathLst>
              <a:path w="638" h="1851">
                <a:moveTo>
                  <a:pt x="0" y="0"/>
                </a:moveTo>
                <a:lnTo>
                  <a:pt x="81" y="49"/>
                </a:lnTo>
                <a:lnTo>
                  <a:pt x="158" y="102"/>
                </a:lnTo>
                <a:lnTo>
                  <a:pt x="229" y="162"/>
                </a:lnTo>
                <a:lnTo>
                  <a:pt x="298" y="227"/>
                </a:lnTo>
                <a:lnTo>
                  <a:pt x="360" y="297"/>
                </a:lnTo>
                <a:lnTo>
                  <a:pt x="417" y="372"/>
                </a:lnTo>
                <a:lnTo>
                  <a:pt x="467" y="449"/>
                </a:lnTo>
                <a:lnTo>
                  <a:pt x="512" y="531"/>
                </a:lnTo>
                <a:lnTo>
                  <a:pt x="550" y="616"/>
                </a:lnTo>
                <a:lnTo>
                  <a:pt x="583" y="704"/>
                </a:lnTo>
                <a:lnTo>
                  <a:pt x="608" y="795"/>
                </a:lnTo>
                <a:lnTo>
                  <a:pt x="625" y="887"/>
                </a:lnTo>
                <a:lnTo>
                  <a:pt x="636" y="979"/>
                </a:lnTo>
                <a:lnTo>
                  <a:pt x="638" y="1074"/>
                </a:lnTo>
                <a:lnTo>
                  <a:pt x="636" y="1168"/>
                </a:lnTo>
                <a:lnTo>
                  <a:pt x="625" y="1260"/>
                </a:lnTo>
                <a:lnTo>
                  <a:pt x="608" y="1353"/>
                </a:lnTo>
                <a:lnTo>
                  <a:pt x="583" y="1443"/>
                </a:lnTo>
                <a:lnTo>
                  <a:pt x="550" y="1530"/>
                </a:lnTo>
                <a:lnTo>
                  <a:pt x="513" y="1616"/>
                </a:lnTo>
                <a:lnTo>
                  <a:pt x="467" y="1699"/>
                </a:lnTo>
                <a:lnTo>
                  <a:pt x="417" y="1776"/>
                </a:lnTo>
                <a:lnTo>
                  <a:pt x="360" y="1851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0" name="Freeform 38"/>
          <p:cNvSpPr>
            <a:spLocks/>
          </p:cNvSpPr>
          <p:nvPr/>
        </p:nvSpPr>
        <p:spPr bwMode="auto">
          <a:xfrm>
            <a:off x="6337300" y="5384800"/>
            <a:ext cx="84138" cy="88900"/>
          </a:xfrm>
          <a:custGeom>
            <a:avLst/>
            <a:gdLst/>
            <a:ahLst/>
            <a:cxnLst>
              <a:cxn ang="0">
                <a:pos x="108" y="70"/>
              </a:cxn>
              <a:cxn ang="0">
                <a:pos x="0" y="112"/>
              </a:cxn>
              <a:cxn ang="0">
                <a:pos x="31" y="0"/>
              </a:cxn>
              <a:cxn ang="0">
                <a:pos x="108" y="70"/>
              </a:cxn>
            </a:cxnLst>
            <a:rect l="0" t="0" r="r" b="b"/>
            <a:pathLst>
              <a:path w="108" h="112">
                <a:moveTo>
                  <a:pt x="108" y="70"/>
                </a:moveTo>
                <a:lnTo>
                  <a:pt x="0" y="112"/>
                </a:lnTo>
                <a:lnTo>
                  <a:pt x="31" y="0"/>
                </a:lnTo>
                <a:lnTo>
                  <a:pt x="108" y="7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1" name="Freeform 39"/>
          <p:cNvSpPr>
            <a:spLocks/>
          </p:cNvSpPr>
          <p:nvPr/>
        </p:nvSpPr>
        <p:spPr bwMode="auto">
          <a:xfrm>
            <a:off x="6450013" y="3775075"/>
            <a:ext cx="666750" cy="1762125"/>
          </a:xfrm>
          <a:custGeom>
            <a:avLst/>
            <a:gdLst/>
            <a:ahLst/>
            <a:cxnLst>
              <a:cxn ang="0">
                <a:pos x="633" y="0"/>
              </a:cxn>
              <a:cxn ang="0">
                <a:pos x="684" y="98"/>
              </a:cxn>
              <a:cxn ang="0">
                <a:pos x="729" y="200"/>
              </a:cxn>
              <a:cxn ang="0">
                <a:pos x="765" y="306"/>
              </a:cxn>
              <a:cxn ang="0">
                <a:pos x="796" y="414"/>
              </a:cxn>
              <a:cxn ang="0">
                <a:pos x="817" y="523"/>
              </a:cxn>
              <a:cxn ang="0">
                <a:pos x="832" y="633"/>
              </a:cxn>
              <a:cxn ang="0">
                <a:pos x="840" y="745"/>
              </a:cxn>
              <a:cxn ang="0">
                <a:pos x="840" y="856"/>
              </a:cxn>
              <a:cxn ang="0">
                <a:pos x="832" y="968"/>
              </a:cxn>
              <a:cxn ang="0">
                <a:pos x="815" y="1077"/>
              </a:cxn>
              <a:cxn ang="0">
                <a:pos x="792" y="1187"/>
              </a:cxn>
              <a:cxn ang="0">
                <a:pos x="761" y="1295"/>
              </a:cxn>
              <a:cxn ang="0">
                <a:pos x="725" y="1399"/>
              </a:cxn>
              <a:cxn ang="0">
                <a:pos x="679" y="1500"/>
              </a:cxn>
              <a:cxn ang="0">
                <a:pos x="627" y="1601"/>
              </a:cxn>
              <a:cxn ang="0">
                <a:pos x="569" y="1695"/>
              </a:cxn>
              <a:cxn ang="0">
                <a:pos x="504" y="1785"/>
              </a:cxn>
              <a:cxn ang="0">
                <a:pos x="433" y="1872"/>
              </a:cxn>
              <a:cxn ang="0">
                <a:pos x="356" y="1952"/>
              </a:cxn>
              <a:cxn ang="0">
                <a:pos x="275" y="2027"/>
              </a:cxn>
              <a:cxn ang="0">
                <a:pos x="187" y="2099"/>
              </a:cxn>
              <a:cxn ang="0">
                <a:pos x="96" y="2162"/>
              </a:cxn>
              <a:cxn ang="0">
                <a:pos x="0" y="2220"/>
              </a:cxn>
            </a:cxnLst>
            <a:rect l="0" t="0" r="r" b="b"/>
            <a:pathLst>
              <a:path w="840" h="2220">
                <a:moveTo>
                  <a:pt x="633" y="0"/>
                </a:moveTo>
                <a:lnTo>
                  <a:pt x="684" y="98"/>
                </a:lnTo>
                <a:lnTo>
                  <a:pt x="729" y="200"/>
                </a:lnTo>
                <a:lnTo>
                  <a:pt x="765" y="306"/>
                </a:lnTo>
                <a:lnTo>
                  <a:pt x="796" y="414"/>
                </a:lnTo>
                <a:lnTo>
                  <a:pt x="817" y="523"/>
                </a:lnTo>
                <a:lnTo>
                  <a:pt x="832" y="633"/>
                </a:lnTo>
                <a:lnTo>
                  <a:pt x="840" y="745"/>
                </a:lnTo>
                <a:lnTo>
                  <a:pt x="840" y="856"/>
                </a:lnTo>
                <a:lnTo>
                  <a:pt x="832" y="968"/>
                </a:lnTo>
                <a:lnTo>
                  <a:pt x="815" y="1077"/>
                </a:lnTo>
                <a:lnTo>
                  <a:pt x="792" y="1187"/>
                </a:lnTo>
                <a:lnTo>
                  <a:pt x="761" y="1295"/>
                </a:lnTo>
                <a:lnTo>
                  <a:pt x="725" y="1399"/>
                </a:lnTo>
                <a:lnTo>
                  <a:pt x="679" y="1500"/>
                </a:lnTo>
                <a:lnTo>
                  <a:pt x="627" y="1601"/>
                </a:lnTo>
                <a:lnTo>
                  <a:pt x="569" y="1695"/>
                </a:lnTo>
                <a:lnTo>
                  <a:pt x="504" y="1785"/>
                </a:lnTo>
                <a:lnTo>
                  <a:pt x="433" y="1872"/>
                </a:lnTo>
                <a:lnTo>
                  <a:pt x="356" y="1952"/>
                </a:lnTo>
                <a:lnTo>
                  <a:pt x="275" y="2027"/>
                </a:lnTo>
                <a:lnTo>
                  <a:pt x="187" y="2099"/>
                </a:lnTo>
                <a:lnTo>
                  <a:pt x="96" y="2162"/>
                </a:lnTo>
                <a:lnTo>
                  <a:pt x="0" y="222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2" name="Freeform 40"/>
          <p:cNvSpPr>
            <a:spLocks/>
          </p:cNvSpPr>
          <p:nvPr/>
        </p:nvSpPr>
        <p:spPr bwMode="auto">
          <a:xfrm>
            <a:off x="6384925" y="5494338"/>
            <a:ext cx="92075" cy="74612"/>
          </a:xfrm>
          <a:custGeom>
            <a:avLst/>
            <a:gdLst/>
            <a:ahLst/>
            <a:cxnLst>
              <a:cxn ang="0">
                <a:pos x="115" y="92"/>
              </a:cxn>
              <a:cxn ang="0">
                <a:pos x="0" y="94"/>
              </a:cxn>
              <a:cxn ang="0">
                <a:pos x="69" y="0"/>
              </a:cxn>
              <a:cxn ang="0">
                <a:pos x="115" y="92"/>
              </a:cxn>
            </a:cxnLst>
            <a:rect l="0" t="0" r="r" b="b"/>
            <a:pathLst>
              <a:path w="115" h="94">
                <a:moveTo>
                  <a:pt x="115" y="92"/>
                </a:moveTo>
                <a:lnTo>
                  <a:pt x="0" y="94"/>
                </a:lnTo>
                <a:lnTo>
                  <a:pt x="69" y="0"/>
                </a:lnTo>
                <a:lnTo>
                  <a:pt x="115" y="92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3" name="Freeform 41"/>
          <p:cNvSpPr>
            <a:spLocks/>
          </p:cNvSpPr>
          <p:nvPr/>
        </p:nvSpPr>
        <p:spPr bwMode="auto">
          <a:xfrm>
            <a:off x="4676775" y="4786313"/>
            <a:ext cx="1189038" cy="52228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05" y="0"/>
              </a:cxn>
              <a:cxn ang="0">
                <a:pos x="213" y="0"/>
              </a:cxn>
              <a:cxn ang="0">
                <a:pos x="319" y="5"/>
              </a:cxn>
              <a:cxn ang="0">
                <a:pos x="424" y="17"/>
              </a:cxn>
              <a:cxn ang="0">
                <a:pos x="530" y="36"/>
              </a:cxn>
              <a:cxn ang="0">
                <a:pos x="634" y="63"/>
              </a:cxn>
              <a:cxn ang="0">
                <a:pos x="734" y="96"/>
              </a:cxn>
              <a:cxn ang="0">
                <a:pos x="834" y="134"/>
              </a:cxn>
              <a:cxn ang="0">
                <a:pos x="930" y="180"/>
              </a:cxn>
              <a:cxn ang="0">
                <a:pos x="1024" y="232"/>
              </a:cxn>
              <a:cxn ang="0">
                <a:pos x="1114" y="290"/>
              </a:cxn>
              <a:cxn ang="0">
                <a:pos x="1199" y="353"/>
              </a:cxn>
              <a:cxn ang="0">
                <a:pos x="1281" y="423"/>
              </a:cxn>
              <a:cxn ang="0">
                <a:pos x="1358" y="496"/>
              </a:cxn>
              <a:cxn ang="0">
                <a:pos x="1429" y="575"/>
              </a:cxn>
              <a:cxn ang="0">
                <a:pos x="1496" y="657"/>
              </a:cxn>
            </a:cxnLst>
            <a:rect l="0" t="0" r="r" b="b"/>
            <a:pathLst>
              <a:path w="1496" h="657">
                <a:moveTo>
                  <a:pt x="0" y="7"/>
                </a:moveTo>
                <a:lnTo>
                  <a:pt x="105" y="0"/>
                </a:lnTo>
                <a:lnTo>
                  <a:pt x="213" y="0"/>
                </a:lnTo>
                <a:lnTo>
                  <a:pt x="319" y="5"/>
                </a:lnTo>
                <a:lnTo>
                  <a:pt x="424" y="17"/>
                </a:lnTo>
                <a:lnTo>
                  <a:pt x="530" y="36"/>
                </a:lnTo>
                <a:lnTo>
                  <a:pt x="634" y="63"/>
                </a:lnTo>
                <a:lnTo>
                  <a:pt x="734" y="96"/>
                </a:lnTo>
                <a:lnTo>
                  <a:pt x="834" y="134"/>
                </a:lnTo>
                <a:lnTo>
                  <a:pt x="930" y="180"/>
                </a:lnTo>
                <a:lnTo>
                  <a:pt x="1024" y="232"/>
                </a:lnTo>
                <a:lnTo>
                  <a:pt x="1114" y="290"/>
                </a:lnTo>
                <a:lnTo>
                  <a:pt x="1199" y="353"/>
                </a:lnTo>
                <a:lnTo>
                  <a:pt x="1281" y="423"/>
                </a:lnTo>
                <a:lnTo>
                  <a:pt x="1358" y="496"/>
                </a:lnTo>
                <a:lnTo>
                  <a:pt x="1429" y="575"/>
                </a:lnTo>
                <a:lnTo>
                  <a:pt x="1496" y="6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4" name="Freeform 42"/>
          <p:cNvSpPr>
            <a:spLocks/>
          </p:cNvSpPr>
          <p:nvPr/>
        </p:nvSpPr>
        <p:spPr bwMode="auto">
          <a:xfrm>
            <a:off x="5826125" y="5275263"/>
            <a:ext cx="80963" cy="92075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102" y="115"/>
              </a:cxn>
              <a:cxn ang="0">
                <a:pos x="0" y="61"/>
              </a:cxn>
              <a:cxn ang="0">
                <a:pos x="85" y="0"/>
              </a:cxn>
            </a:cxnLst>
            <a:rect l="0" t="0" r="r" b="b"/>
            <a:pathLst>
              <a:path w="102" h="115">
                <a:moveTo>
                  <a:pt x="85" y="0"/>
                </a:moveTo>
                <a:lnTo>
                  <a:pt x="102" y="115"/>
                </a:lnTo>
                <a:lnTo>
                  <a:pt x="0" y="61"/>
                </a:lnTo>
                <a:lnTo>
                  <a:pt x="85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5" name="Freeform 43"/>
          <p:cNvSpPr>
            <a:spLocks/>
          </p:cNvSpPr>
          <p:nvPr/>
        </p:nvSpPr>
        <p:spPr bwMode="auto">
          <a:xfrm>
            <a:off x="7431088" y="4759325"/>
            <a:ext cx="687387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4" y="375"/>
              </a:cxn>
              <a:cxn ang="0">
                <a:pos x="15" y="319"/>
              </a:cxn>
              <a:cxn ang="0">
                <a:pos x="32" y="267"/>
              </a:cxn>
              <a:cxn ang="0">
                <a:pos x="57" y="215"/>
              </a:cxn>
              <a:cxn ang="0">
                <a:pos x="88" y="169"/>
              </a:cxn>
              <a:cxn ang="0">
                <a:pos x="127" y="127"/>
              </a:cxn>
              <a:cxn ang="0">
                <a:pos x="169" y="88"/>
              </a:cxn>
              <a:cxn ang="0">
                <a:pos x="217" y="58"/>
              </a:cxn>
              <a:cxn ang="0">
                <a:pos x="267" y="33"/>
              </a:cxn>
              <a:cxn ang="0">
                <a:pos x="321" y="13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3"/>
              </a:cxn>
              <a:cxn ang="0">
                <a:pos x="597" y="33"/>
              </a:cxn>
              <a:cxn ang="0">
                <a:pos x="649" y="58"/>
              </a:cxn>
              <a:cxn ang="0">
                <a:pos x="695" y="88"/>
              </a:cxn>
              <a:cxn ang="0">
                <a:pos x="738" y="127"/>
              </a:cxn>
              <a:cxn ang="0">
                <a:pos x="776" y="169"/>
              </a:cxn>
              <a:cxn ang="0">
                <a:pos x="807" y="215"/>
              </a:cxn>
              <a:cxn ang="0">
                <a:pos x="832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4" y="433"/>
              </a:cxn>
              <a:cxn ang="0">
                <a:pos x="861" y="488"/>
              </a:cxn>
              <a:cxn ang="0">
                <a:pos x="849" y="544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6"/>
              </a:cxn>
              <a:cxn ang="0">
                <a:pos x="738" y="738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2" y="865"/>
              </a:cxn>
              <a:cxn ang="0">
                <a:pos x="376" y="862"/>
              </a:cxn>
              <a:cxn ang="0">
                <a:pos x="321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7" y="738"/>
              </a:cxn>
              <a:cxn ang="0">
                <a:pos x="88" y="696"/>
              </a:cxn>
              <a:cxn ang="0">
                <a:pos x="57" y="648"/>
              </a:cxn>
              <a:cxn ang="0">
                <a:pos x="32" y="598"/>
              </a:cxn>
              <a:cxn ang="0">
                <a:pos x="15" y="544"/>
              </a:cxn>
              <a:cxn ang="0">
                <a:pos x="4" y="488"/>
              </a:cxn>
              <a:cxn ang="0">
                <a:pos x="0" y="433"/>
              </a:cxn>
            </a:cxnLst>
            <a:rect l="0" t="0" r="r" b="b"/>
            <a:pathLst>
              <a:path w="864" h="865">
                <a:moveTo>
                  <a:pt x="0" y="433"/>
                </a:moveTo>
                <a:lnTo>
                  <a:pt x="4" y="375"/>
                </a:lnTo>
                <a:lnTo>
                  <a:pt x="15" y="319"/>
                </a:lnTo>
                <a:lnTo>
                  <a:pt x="32" y="267"/>
                </a:lnTo>
                <a:lnTo>
                  <a:pt x="57" y="215"/>
                </a:lnTo>
                <a:lnTo>
                  <a:pt x="88" y="169"/>
                </a:lnTo>
                <a:lnTo>
                  <a:pt x="127" y="127"/>
                </a:lnTo>
                <a:lnTo>
                  <a:pt x="169" y="88"/>
                </a:lnTo>
                <a:lnTo>
                  <a:pt x="217" y="58"/>
                </a:lnTo>
                <a:lnTo>
                  <a:pt x="267" y="33"/>
                </a:lnTo>
                <a:lnTo>
                  <a:pt x="321" y="13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4" y="13"/>
                </a:lnTo>
                <a:lnTo>
                  <a:pt x="597" y="33"/>
                </a:lnTo>
                <a:lnTo>
                  <a:pt x="649" y="58"/>
                </a:lnTo>
                <a:lnTo>
                  <a:pt x="695" y="88"/>
                </a:lnTo>
                <a:lnTo>
                  <a:pt x="738" y="127"/>
                </a:lnTo>
                <a:lnTo>
                  <a:pt x="776" y="169"/>
                </a:lnTo>
                <a:lnTo>
                  <a:pt x="807" y="215"/>
                </a:lnTo>
                <a:lnTo>
                  <a:pt x="832" y="267"/>
                </a:lnTo>
                <a:lnTo>
                  <a:pt x="849" y="319"/>
                </a:lnTo>
                <a:lnTo>
                  <a:pt x="861" y="375"/>
                </a:lnTo>
                <a:lnTo>
                  <a:pt x="864" y="433"/>
                </a:lnTo>
                <a:lnTo>
                  <a:pt x="861" y="488"/>
                </a:lnTo>
                <a:lnTo>
                  <a:pt x="849" y="544"/>
                </a:lnTo>
                <a:lnTo>
                  <a:pt x="832" y="598"/>
                </a:lnTo>
                <a:lnTo>
                  <a:pt x="807" y="648"/>
                </a:lnTo>
                <a:lnTo>
                  <a:pt x="776" y="696"/>
                </a:lnTo>
                <a:lnTo>
                  <a:pt x="738" y="738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4" y="850"/>
                </a:lnTo>
                <a:lnTo>
                  <a:pt x="488" y="862"/>
                </a:lnTo>
                <a:lnTo>
                  <a:pt x="432" y="865"/>
                </a:lnTo>
                <a:lnTo>
                  <a:pt x="376" y="862"/>
                </a:lnTo>
                <a:lnTo>
                  <a:pt x="321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7" y="738"/>
                </a:lnTo>
                <a:lnTo>
                  <a:pt x="88" y="696"/>
                </a:lnTo>
                <a:lnTo>
                  <a:pt x="57" y="648"/>
                </a:lnTo>
                <a:lnTo>
                  <a:pt x="32" y="598"/>
                </a:lnTo>
                <a:lnTo>
                  <a:pt x="15" y="544"/>
                </a:lnTo>
                <a:lnTo>
                  <a:pt x="4" y="488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6" name="Rectangle 44"/>
          <p:cNvSpPr>
            <a:spLocks noChangeArrowheads="1"/>
          </p:cNvSpPr>
          <p:nvPr/>
        </p:nvSpPr>
        <p:spPr bwMode="auto">
          <a:xfrm>
            <a:off x="7583488" y="4965700"/>
            <a:ext cx="3810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421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54317" name="Freeform 45"/>
          <p:cNvSpPr>
            <a:spLocks/>
          </p:cNvSpPr>
          <p:nvPr/>
        </p:nvSpPr>
        <p:spPr bwMode="auto">
          <a:xfrm>
            <a:off x="7931150" y="2736850"/>
            <a:ext cx="473075" cy="207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" y="85"/>
              </a:cxn>
              <a:cxn ang="0">
                <a:pos x="161" y="177"/>
              </a:cxn>
              <a:cxn ang="0">
                <a:pos x="234" y="272"/>
              </a:cxn>
              <a:cxn ang="0">
                <a:pos x="300" y="372"/>
              </a:cxn>
              <a:cxn ang="0">
                <a:pos x="359" y="475"/>
              </a:cxn>
              <a:cxn ang="0">
                <a:pos x="413" y="583"/>
              </a:cxn>
              <a:cxn ang="0">
                <a:pos x="461" y="693"/>
              </a:cxn>
              <a:cxn ang="0">
                <a:pos x="501" y="804"/>
              </a:cxn>
              <a:cxn ang="0">
                <a:pos x="534" y="920"/>
              </a:cxn>
              <a:cxn ang="0">
                <a:pos x="561" y="1037"/>
              </a:cxn>
              <a:cxn ang="0">
                <a:pos x="580" y="1154"/>
              </a:cxn>
              <a:cxn ang="0">
                <a:pos x="592" y="1274"/>
              </a:cxn>
              <a:cxn ang="0">
                <a:pos x="596" y="1395"/>
              </a:cxn>
              <a:cxn ang="0">
                <a:pos x="594" y="1514"/>
              </a:cxn>
              <a:cxn ang="0">
                <a:pos x="582" y="1633"/>
              </a:cxn>
              <a:cxn ang="0">
                <a:pos x="565" y="1751"/>
              </a:cxn>
              <a:cxn ang="0">
                <a:pos x="540" y="1868"/>
              </a:cxn>
              <a:cxn ang="0">
                <a:pos x="509" y="1983"/>
              </a:cxn>
              <a:cxn ang="0">
                <a:pos x="471" y="2097"/>
              </a:cxn>
              <a:cxn ang="0">
                <a:pos x="425" y="2208"/>
              </a:cxn>
              <a:cxn ang="0">
                <a:pos x="373" y="2316"/>
              </a:cxn>
              <a:cxn ang="0">
                <a:pos x="313" y="2420"/>
              </a:cxn>
              <a:cxn ang="0">
                <a:pos x="248" y="2520"/>
              </a:cxn>
              <a:cxn ang="0">
                <a:pos x="177" y="2616"/>
              </a:cxn>
            </a:cxnLst>
            <a:rect l="0" t="0" r="r" b="b"/>
            <a:pathLst>
              <a:path w="596" h="2616">
                <a:moveTo>
                  <a:pt x="0" y="0"/>
                </a:moveTo>
                <a:lnTo>
                  <a:pt x="83" y="85"/>
                </a:lnTo>
                <a:lnTo>
                  <a:pt x="161" y="177"/>
                </a:lnTo>
                <a:lnTo>
                  <a:pt x="234" y="272"/>
                </a:lnTo>
                <a:lnTo>
                  <a:pt x="300" y="372"/>
                </a:lnTo>
                <a:lnTo>
                  <a:pt x="359" y="475"/>
                </a:lnTo>
                <a:lnTo>
                  <a:pt x="413" y="583"/>
                </a:lnTo>
                <a:lnTo>
                  <a:pt x="461" y="693"/>
                </a:lnTo>
                <a:lnTo>
                  <a:pt x="501" y="804"/>
                </a:lnTo>
                <a:lnTo>
                  <a:pt x="534" y="920"/>
                </a:lnTo>
                <a:lnTo>
                  <a:pt x="561" y="1037"/>
                </a:lnTo>
                <a:lnTo>
                  <a:pt x="580" y="1154"/>
                </a:lnTo>
                <a:lnTo>
                  <a:pt x="592" y="1274"/>
                </a:lnTo>
                <a:lnTo>
                  <a:pt x="596" y="1395"/>
                </a:lnTo>
                <a:lnTo>
                  <a:pt x="594" y="1514"/>
                </a:lnTo>
                <a:lnTo>
                  <a:pt x="582" y="1633"/>
                </a:lnTo>
                <a:lnTo>
                  <a:pt x="565" y="1751"/>
                </a:lnTo>
                <a:lnTo>
                  <a:pt x="540" y="1868"/>
                </a:lnTo>
                <a:lnTo>
                  <a:pt x="509" y="1983"/>
                </a:lnTo>
                <a:lnTo>
                  <a:pt x="471" y="2097"/>
                </a:lnTo>
                <a:lnTo>
                  <a:pt x="425" y="2208"/>
                </a:lnTo>
                <a:lnTo>
                  <a:pt x="373" y="2316"/>
                </a:lnTo>
                <a:lnTo>
                  <a:pt x="313" y="2420"/>
                </a:lnTo>
                <a:lnTo>
                  <a:pt x="248" y="2520"/>
                </a:lnTo>
                <a:lnTo>
                  <a:pt x="177" y="2616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8" name="Freeform 46"/>
          <p:cNvSpPr>
            <a:spLocks/>
          </p:cNvSpPr>
          <p:nvPr/>
        </p:nvSpPr>
        <p:spPr bwMode="auto">
          <a:xfrm>
            <a:off x="8026400" y="4779963"/>
            <a:ext cx="84138" cy="90487"/>
          </a:xfrm>
          <a:custGeom>
            <a:avLst/>
            <a:gdLst/>
            <a:ahLst/>
            <a:cxnLst>
              <a:cxn ang="0">
                <a:pos x="106" y="65"/>
              </a:cxn>
              <a:cxn ang="0">
                <a:pos x="0" y="113"/>
              </a:cxn>
              <a:cxn ang="0">
                <a:pos x="27" y="0"/>
              </a:cxn>
              <a:cxn ang="0">
                <a:pos x="106" y="65"/>
              </a:cxn>
            </a:cxnLst>
            <a:rect l="0" t="0" r="r" b="b"/>
            <a:pathLst>
              <a:path w="106" h="113">
                <a:moveTo>
                  <a:pt x="106" y="65"/>
                </a:moveTo>
                <a:lnTo>
                  <a:pt x="0" y="113"/>
                </a:lnTo>
                <a:lnTo>
                  <a:pt x="27" y="0"/>
                </a:lnTo>
                <a:lnTo>
                  <a:pt x="106" y="6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9" name="Freeform 47"/>
          <p:cNvSpPr>
            <a:spLocks/>
          </p:cNvSpPr>
          <p:nvPr/>
        </p:nvSpPr>
        <p:spPr bwMode="auto">
          <a:xfrm>
            <a:off x="7086600" y="3473450"/>
            <a:ext cx="909638" cy="127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4"/>
              </a:cxn>
              <a:cxn ang="0">
                <a:pos x="190" y="33"/>
              </a:cxn>
              <a:cxn ang="0">
                <a:pos x="282" y="60"/>
              </a:cxn>
              <a:cxn ang="0">
                <a:pos x="372" y="95"/>
              </a:cxn>
              <a:cxn ang="0">
                <a:pos x="461" y="135"/>
              </a:cxn>
              <a:cxn ang="0">
                <a:pos x="545" y="183"/>
              </a:cxn>
              <a:cxn ang="0">
                <a:pos x="624" y="237"/>
              </a:cxn>
              <a:cxn ang="0">
                <a:pos x="701" y="297"/>
              </a:cxn>
              <a:cxn ang="0">
                <a:pos x="772" y="362"/>
              </a:cxn>
              <a:cxn ang="0">
                <a:pos x="837" y="431"/>
              </a:cxn>
              <a:cxn ang="0">
                <a:pos x="897" y="508"/>
              </a:cxn>
              <a:cxn ang="0">
                <a:pos x="953" y="587"/>
              </a:cxn>
              <a:cxn ang="0">
                <a:pos x="1001" y="672"/>
              </a:cxn>
              <a:cxn ang="0">
                <a:pos x="1041" y="758"/>
              </a:cxn>
              <a:cxn ang="0">
                <a:pos x="1077" y="849"/>
              </a:cxn>
              <a:cxn ang="0">
                <a:pos x="1104" y="941"/>
              </a:cxn>
              <a:cxn ang="0">
                <a:pos x="1125" y="1035"/>
              </a:cxn>
              <a:cxn ang="0">
                <a:pos x="1139" y="1129"/>
              </a:cxn>
              <a:cxn ang="0">
                <a:pos x="1145" y="1226"/>
              </a:cxn>
              <a:cxn ang="0">
                <a:pos x="1145" y="1324"/>
              </a:cxn>
              <a:cxn ang="0">
                <a:pos x="1135" y="1420"/>
              </a:cxn>
              <a:cxn ang="0">
                <a:pos x="1120" y="1514"/>
              </a:cxn>
              <a:cxn ang="0">
                <a:pos x="1097" y="1608"/>
              </a:cxn>
            </a:cxnLst>
            <a:rect l="0" t="0" r="r" b="b"/>
            <a:pathLst>
              <a:path w="1145" h="1608">
                <a:moveTo>
                  <a:pt x="0" y="0"/>
                </a:moveTo>
                <a:lnTo>
                  <a:pt x="96" y="14"/>
                </a:lnTo>
                <a:lnTo>
                  <a:pt x="190" y="33"/>
                </a:lnTo>
                <a:lnTo>
                  <a:pt x="282" y="60"/>
                </a:lnTo>
                <a:lnTo>
                  <a:pt x="372" y="95"/>
                </a:lnTo>
                <a:lnTo>
                  <a:pt x="461" y="135"/>
                </a:lnTo>
                <a:lnTo>
                  <a:pt x="545" y="183"/>
                </a:lnTo>
                <a:lnTo>
                  <a:pt x="624" y="237"/>
                </a:lnTo>
                <a:lnTo>
                  <a:pt x="701" y="297"/>
                </a:lnTo>
                <a:lnTo>
                  <a:pt x="772" y="362"/>
                </a:lnTo>
                <a:lnTo>
                  <a:pt x="837" y="431"/>
                </a:lnTo>
                <a:lnTo>
                  <a:pt x="897" y="508"/>
                </a:lnTo>
                <a:lnTo>
                  <a:pt x="953" y="587"/>
                </a:lnTo>
                <a:lnTo>
                  <a:pt x="1001" y="672"/>
                </a:lnTo>
                <a:lnTo>
                  <a:pt x="1041" y="758"/>
                </a:lnTo>
                <a:lnTo>
                  <a:pt x="1077" y="849"/>
                </a:lnTo>
                <a:lnTo>
                  <a:pt x="1104" y="941"/>
                </a:lnTo>
                <a:lnTo>
                  <a:pt x="1125" y="1035"/>
                </a:lnTo>
                <a:lnTo>
                  <a:pt x="1139" y="1129"/>
                </a:lnTo>
                <a:lnTo>
                  <a:pt x="1145" y="1226"/>
                </a:lnTo>
                <a:lnTo>
                  <a:pt x="1145" y="1324"/>
                </a:lnTo>
                <a:lnTo>
                  <a:pt x="1135" y="1420"/>
                </a:lnTo>
                <a:lnTo>
                  <a:pt x="1120" y="1514"/>
                </a:lnTo>
                <a:lnTo>
                  <a:pt x="1097" y="1608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0" name="Freeform 48"/>
          <p:cNvSpPr>
            <a:spLocks/>
          </p:cNvSpPr>
          <p:nvPr/>
        </p:nvSpPr>
        <p:spPr bwMode="auto">
          <a:xfrm>
            <a:off x="7931150" y="4732338"/>
            <a:ext cx="60325" cy="69850"/>
          </a:xfrm>
          <a:custGeom>
            <a:avLst/>
            <a:gdLst/>
            <a:ahLst/>
            <a:cxnLst>
              <a:cxn ang="0">
                <a:pos x="77" y="23"/>
              </a:cxn>
              <a:cxn ang="0">
                <a:pos x="14" y="89"/>
              </a:cxn>
              <a:cxn ang="0">
                <a:pos x="0" y="0"/>
              </a:cxn>
              <a:cxn ang="0">
                <a:pos x="77" y="23"/>
              </a:cxn>
            </a:cxnLst>
            <a:rect l="0" t="0" r="r" b="b"/>
            <a:pathLst>
              <a:path w="77" h="89">
                <a:moveTo>
                  <a:pt x="77" y="23"/>
                </a:moveTo>
                <a:lnTo>
                  <a:pt x="14" y="89"/>
                </a:lnTo>
                <a:lnTo>
                  <a:pt x="0" y="0"/>
                </a:lnTo>
                <a:lnTo>
                  <a:pt x="77" y="2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1" name="Text Box 49"/>
          <p:cNvSpPr txBox="1">
            <a:spLocks noChangeArrowheads="1"/>
          </p:cNvSpPr>
          <p:nvPr/>
        </p:nvSpPr>
        <p:spPr bwMode="auto">
          <a:xfrm>
            <a:off x="565150" y="5002213"/>
            <a:ext cx="40259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Nodes = courses</a:t>
            </a:r>
          </a:p>
          <a:p>
            <a:r>
              <a:rPr lang="en-US" sz="2400"/>
              <a:t>Directed edge = prerequisite</a:t>
            </a:r>
          </a:p>
        </p:txBody>
      </p:sp>
      <p:sp>
        <p:nvSpPr>
          <p:cNvPr id="54322" name="Freeform 50"/>
          <p:cNvSpPr>
            <a:spLocks/>
          </p:cNvSpPr>
          <p:nvPr/>
        </p:nvSpPr>
        <p:spPr bwMode="auto">
          <a:xfrm>
            <a:off x="990600" y="2362200"/>
            <a:ext cx="685800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" y="375"/>
              </a:cxn>
              <a:cxn ang="0">
                <a:pos x="15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6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0" y="14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4"/>
              </a:cxn>
              <a:cxn ang="0">
                <a:pos x="597" y="33"/>
              </a:cxn>
              <a:cxn ang="0">
                <a:pos x="649" y="58"/>
              </a:cxn>
              <a:cxn ang="0">
                <a:pos x="695" y="89"/>
              </a:cxn>
              <a:cxn ang="0">
                <a:pos x="737" y="127"/>
              </a:cxn>
              <a:cxn ang="0">
                <a:pos x="776" y="170"/>
              </a:cxn>
              <a:cxn ang="0">
                <a:pos x="807" y="216"/>
              </a:cxn>
              <a:cxn ang="0">
                <a:pos x="831" y="268"/>
              </a:cxn>
              <a:cxn ang="0">
                <a:pos x="849" y="320"/>
              </a:cxn>
              <a:cxn ang="0">
                <a:pos x="860" y="375"/>
              </a:cxn>
              <a:cxn ang="0">
                <a:pos x="864" y="433"/>
              </a:cxn>
              <a:cxn ang="0">
                <a:pos x="860" y="489"/>
              </a:cxn>
              <a:cxn ang="0">
                <a:pos x="849" y="545"/>
              </a:cxn>
              <a:cxn ang="0">
                <a:pos x="831" y="599"/>
              </a:cxn>
              <a:cxn ang="0">
                <a:pos x="807" y="649"/>
              </a:cxn>
              <a:cxn ang="0">
                <a:pos x="776" y="697"/>
              </a:cxn>
              <a:cxn ang="0">
                <a:pos x="737" y="739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0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6" y="739"/>
              </a:cxn>
              <a:cxn ang="0">
                <a:pos x="88" y="697"/>
              </a:cxn>
              <a:cxn ang="0">
                <a:pos x="57" y="649"/>
              </a:cxn>
              <a:cxn ang="0">
                <a:pos x="32" y="599"/>
              </a:cxn>
              <a:cxn ang="0">
                <a:pos x="15" y="545"/>
              </a:cxn>
              <a:cxn ang="0">
                <a:pos x="3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3" y="375"/>
                </a:lnTo>
                <a:lnTo>
                  <a:pt x="15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6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0" y="14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3" y="14"/>
                </a:lnTo>
                <a:lnTo>
                  <a:pt x="597" y="33"/>
                </a:lnTo>
                <a:lnTo>
                  <a:pt x="649" y="58"/>
                </a:lnTo>
                <a:lnTo>
                  <a:pt x="695" y="89"/>
                </a:lnTo>
                <a:lnTo>
                  <a:pt x="737" y="127"/>
                </a:lnTo>
                <a:lnTo>
                  <a:pt x="776" y="170"/>
                </a:lnTo>
                <a:lnTo>
                  <a:pt x="807" y="216"/>
                </a:lnTo>
                <a:lnTo>
                  <a:pt x="831" y="268"/>
                </a:lnTo>
                <a:lnTo>
                  <a:pt x="849" y="320"/>
                </a:lnTo>
                <a:lnTo>
                  <a:pt x="860" y="375"/>
                </a:lnTo>
                <a:lnTo>
                  <a:pt x="864" y="433"/>
                </a:lnTo>
                <a:lnTo>
                  <a:pt x="860" y="489"/>
                </a:lnTo>
                <a:lnTo>
                  <a:pt x="849" y="545"/>
                </a:lnTo>
                <a:lnTo>
                  <a:pt x="831" y="599"/>
                </a:lnTo>
                <a:lnTo>
                  <a:pt x="807" y="649"/>
                </a:lnTo>
                <a:lnTo>
                  <a:pt x="776" y="697"/>
                </a:lnTo>
                <a:lnTo>
                  <a:pt x="737" y="739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0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6" y="739"/>
                </a:lnTo>
                <a:lnTo>
                  <a:pt x="88" y="697"/>
                </a:lnTo>
                <a:lnTo>
                  <a:pt x="57" y="649"/>
                </a:lnTo>
                <a:lnTo>
                  <a:pt x="32" y="599"/>
                </a:lnTo>
                <a:lnTo>
                  <a:pt x="15" y="545"/>
                </a:lnTo>
                <a:lnTo>
                  <a:pt x="3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4" name="Text Box 52"/>
          <p:cNvSpPr txBox="1">
            <a:spLocks noChangeArrowheads="1"/>
          </p:cNvSpPr>
          <p:nvPr/>
        </p:nvSpPr>
        <p:spPr bwMode="auto">
          <a:xfrm>
            <a:off x="1050925" y="25257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373</a:t>
            </a:r>
          </a:p>
        </p:txBody>
      </p:sp>
      <p:sp>
        <p:nvSpPr>
          <p:cNvPr id="54326" name="Freeform 54"/>
          <p:cNvSpPr>
            <a:spLocks/>
          </p:cNvSpPr>
          <p:nvPr/>
        </p:nvSpPr>
        <p:spPr bwMode="auto">
          <a:xfrm>
            <a:off x="152400" y="3429000"/>
            <a:ext cx="685800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" y="375"/>
              </a:cxn>
              <a:cxn ang="0">
                <a:pos x="15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6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0" y="14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4"/>
              </a:cxn>
              <a:cxn ang="0">
                <a:pos x="597" y="33"/>
              </a:cxn>
              <a:cxn ang="0">
                <a:pos x="649" y="58"/>
              </a:cxn>
              <a:cxn ang="0">
                <a:pos x="695" y="89"/>
              </a:cxn>
              <a:cxn ang="0">
                <a:pos x="737" y="127"/>
              </a:cxn>
              <a:cxn ang="0">
                <a:pos x="776" y="170"/>
              </a:cxn>
              <a:cxn ang="0">
                <a:pos x="807" y="216"/>
              </a:cxn>
              <a:cxn ang="0">
                <a:pos x="831" y="268"/>
              </a:cxn>
              <a:cxn ang="0">
                <a:pos x="849" y="320"/>
              </a:cxn>
              <a:cxn ang="0">
                <a:pos x="860" y="375"/>
              </a:cxn>
              <a:cxn ang="0">
                <a:pos x="864" y="433"/>
              </a:cxn>
              <a:cxn ang="0">
                <a:pos x="860" y="489"/>
              </a:cxn>
              <a:cxn ang="0">
                <a:pos x="849" y="545"/>
              </a:cxn>
              <a:cxn ang="0">
                <a:pos x="831" y="599"/>
              </a:cxn>
              <a:cxn ang="0">
                <a:pos x="807" y="649"/>
              </a:cxn>
              <a:cxn ang="0">
                <a:pos x="776" y="697"/>
              </a:cxn>
              <a:cxn ang="0">
                <a:pos x="737" y="739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0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6" y="739"/>
              </a:cxn>
              <a:cxn ang="0">
                <a:pos x="88" y="697"/>
              </a:cxn>
              <a:cxn ang="0">
                <a:pos x="57" y="649"/>
              </a:cxn>
              <a:cxn ang="0">
                <a:pos x="32" y="599"/>
              </a:cxn>
              <a:cxn ang="0">
                <a:pos x="15" y="545"/>
              </a:cxn>
              <a:cxn ang="0">
                <a:pos x="3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3" y="375"/>
                </a:lnTo>
                <a:lnTo>
                  <a:pt x="15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6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0" y="14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3" y="14"/>
                </a:lnTo>
                <a:lnTo>
                  <a:pt x="597" y="33"/>
                </a:lnTo>
                <a:lnTo>
                  <a:pt x="649" y="58"/>
                </a:lnTo>
                <a:lnTo>
                  <a:pt x="695" y="89"/>
                </a:lnTo>
                <a:lnTo>
                  <a:pt x="737" y="127"/>
                </a:lnTo>
                <a:lnTo>
                  <a:pt x="776" y="170"/>
                </a:lnTo>
                <a:lnTo>
                  <a:pt x="807" y="216"/>
                </a:lnTo>
                <a:lnTo>
                  <a:pt x="831" y="268"/>
                </a:lnTo>
                <a:lnTo>
                  <a:pt x="849" y="320"/>
                </a:lnTo>
                <a:lnTo>
                  <a:pt x="860" y="375"/>
                </a:lnTo>
                <a:lnTo>
                  <a:pt x="864" y="433"/>
                </a:lnTo>
                <a:lnTo>
                  <a:pt x="860" y="489"/>
                </a:lnTo>
                <a:lnTo>
                  <a:pt x="849" y="545"/>
                </a:lnTo>
                <a:lnTo>
                  <a:pt x="831" y="599"/>
                </a:lnTo>
                <a:lnTo>
                  <a:pt x="807" y="649"/>
                </a:lnTo>
                <a:lnTo>
                  <a:pt x="776" y="697"/>
                </a:lnTo>
                <a:lnTo>
                  <a:pt x="737" y="739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0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6" y="739"/>
                </a:lnTo>
                <a:lnTo>
                  <a:pt x="88" y="697"/>
                </a:lnTo>
                <a:lnTo>
                  <a:pt x="57" y="649"/>
                </a:lnTo>
                <a:lnTo>
                  <a:pt x="32" y="599"/>
                </a:lnTo>
                <a:lnTo>
                  <a:pt x="15" y="545"/>
                </a:lnTo>
                <a:lnTo>
                  <a:pt x="3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7" name="Freeform 55"/>
          <p:cNvSpPr>
            <a:spLocks/>
          </p:cNvSpPr>
          <p:nvPr/>
        </p:nvSpPr>
        <p:spPr bwMode="auto">
          <a:xfrm>
            <a:off x="609600" y="4191000"/>
            <a:ext cx="685800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" y="375"/>
              </a:cxn>
              <a:cxn ang="0">
                <a:pos x="15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6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0" y="14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4"/>
              </a:cxn>
              <a:cxn ang="0">
                <a:pos x="597" y="33"/>
              </a:cxn>
              <a:cxn ang="0">
                <a:pos x="649" y="58"/>
              </a:cxn>
              <a:cxn ang="0">
                <a:pos x="695" y="89"/>
              </a:cxn>
              <a:cxn ang="0">
                <a:pos x="737" y="127"/>
              </a:cxn>
              <a:cxn ang="0">
                <a:pos x="776" y="170"/>
              </a:cxn>
              <a:cxn ang="0">
                <a:pos x="807" y="216"/>
              </a:cxn>
              <a:cxn ang="0">
                <a:pos x="831" y="268"/>
              </a:cxn>
              <a:cxn ang="0">
                <a:pos x="849" y="320"/>
              </a:cxn>
              <a:cxn ang="0">
                <a:pos x="860" y="375"/>
              </a:cxn>
              <a:cxn ang="0">
                <a:pos x="864" y="433"/>
              </a:cxn>
              <a:cxn ang="0">
                <a:pos x="860" y="489"/>
              </a:cxn>
              <a:cxn ang="0">
                <a:pos x="849" y="545"/>
              </a:cxn>
              <a:cxn ang="0">
                <a:pos x="831" y="599"/>
              </a:cxn>
              <a:cxn ang="0">
                <a:pos x="807" y="649"/>
              </a:cxn>
              <a:cxn ang="0">
                <a:pos x="776" y="697"/>
              </a:cxn>
              <a:cxn ang="0">
                <a:pos x="737" y="739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0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6" y="739"/>
              </a:cxn>
              <a:cxn ang="0">
                <a:pos x="88" y="697"/>
              </a:cxn>
              <a:cxn ang="0">
                <a:pos x="57" y="649"/>
              </a:cxn>
              <a:cxn ang="0">
                <a:pos x="32" y="599"/>
              </a:cxn>
              <a:cxn ang="0">
                <a:pos x="15" y="545"/>
              </a:cxn>
              <a:cxn ang="0">
                <a:pos x="3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3" y="375"/>
                </a:lnTo>
                <a:lnTo>
                  <a:pt x="15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6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0" y="14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3" y="14"/>
                </a:lnTo>
                <a:lnTo>
                  <a:pt x="597" y="33"/>
                </a:lnTo>
                <a:lnTo>
                  <a:pt x="649" y="58"/>
                </a:lnTo>
                <a:lnTo>
                  <a:pt x="695" y="89"/>
                </a:lnTo>
                <a:lnTo>
                  <a:pt x="737" y="127"/>
                </a:lnTo>
                <a:lnTo>
                  <a:pt x="776" y="170"/>
                </a:lnTo>
                <a:lnTo>
                  <a:pt x="807" y="216"/>
                </a:lnTo>
                <a:lnTo>
                  <a:pt x="831" y="268"/>
                </a:lnTo>
                <a:lnTo>
                  <a:pt x="849" y="320"/>
                </a:lnTo>
                <a:lnTo>
                  <a:pt x="860" y="375"/>
                </a:lnTo>
                <a:lnTo>
                  <a:pt x="864" y="433"/>
                </a:lnTo>
                <a:lnTo>
                  <a:pt x="860" y="489"/>
                </a:lnTo>
                <a:lnTo>
                  <a:pt x="849" y="545"/>
                </a:lnTo>
                <a:lnTo>
                  <a:pt x="831" y="599"/>
                </a:lnTo>
                <a:lnTo>
                  <a:pt x="807" y="649"/>
                </a:lnTo>
                <a:lnTo>
                  <a:pt x="776" y="697"/>
                </a:lnTo>
                <a:lnTo>
                  <a:pt x="737" y="739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0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6" y="739"/>
                </a:lnTo>
                <a:lnTo>
                  <a:pt x="88" y="697"/>
                </a:lnTo>
                <a:lnTo>
                  <a:pt x="57" y="649"/>
                </a:lnTo>
                <a:lnTo>
                  <a:pt x="32" y="599"/>
                </a:lnTo>
                <a:lnTo>
                  <a:pt x="15" y="545"/>
                </a:lnTo>
                <a:lnTo>
                  <a:pt x="3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8" name="Freeform 56"/>
          <p:cNvSpPr>
            <a:spLocks/>
          </p:cNvSpPr>
          <p:nvPr/>
        </p:nvSpPr>
        <p:spPr bwMode="auto">
          <a:xfrm>
            <a:off x="1219200" y="3429000"/>
            <a:ext cx="685800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" y="375"/>
              </a:cxn>
              <a:cxn ang="0">
                <a:pos x="15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6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0" y="14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4"/>
              </a:cxn>
              <a:cxn ang="0">
                <a:pos x="597" y="33"/>
              </a:cxn>
              <a:cxn ang="0">
                <a:pos x="649" y="58"/>
              </a:cxn>
              <a:cxn ang="0">
                <a:pos x="695" y="89"/>
              </a:cxn>
              <a:cxn ang="0">
                <a:pos x="737" y="127"/>
              </a:cxn>
              <a:cxn ang="0">
                <a:pos x="776" y="170"/>
              </a:cxn>
              <a:cxn ang="0">
                <a:pos x="807" y="216"/>
              </a:cxn>
              <a:cxn ang="0">
                <a:pos x="831" y="268"/>
              </a:cxn>
              <a:cxn ang="0">
                <a:pos x="849" y="320"/>
              </a:cxn>
              <a:cxn ang="0">
                <a:pos x="860" y="375"/>
              </a:cxn>
              <a:cxn ang="0">
                <a:pos x="864" y="433"/>
              </a:cxn>
              <a:cxn ang="0">
                <a:pos x="860" y="489"/>
              </a:cxn>
              <a:cxn ang="0">
                <a:pos x="849" y="545"/>
              </a:cxn>
              <a:cxn ang="0">
                <a:pos x="831" y="599"/>
              </a:cxn>
              <a:cxn ang="0">
                <a:pos x="807" y="649"/>
              </a:cxn>
              <a:cxn ang="0">
                <a:pos x="776" y="697"/>
              </a:cxn>
              <a:cxn ang="0">
                <a:pos x="737" y="739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0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6" y="739"/>
              </a:cxn>
              <a:cxn ang="0">
                <a:pos x="88" y="697"/>
              </a:cxn>
              <a:cxn ang="0">
                <a:pos x="57" y="649"/>
              </a:cxn>
              <a:cxn ang="0">
                <a:pos x="32" y="599"/>
              </a:cxn>
              <a:cxn ang="0">
                <a:pos x="15" y="545"/>
              </a:cxn>
              <a:cxn ang="0">
                <a:pos x="3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3" y="375"/>
                </a:lnTo>
                <a:lnTo>
                  <a:pt x="15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6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0" y="14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3" y="14"/>
                </a:lnTo>
                <a:lnTo>
                  <a:pt x="597" y="33"/>
                </a:lnTo>
                <a:lnTo>
                  <a:pt x="649" y="58"/>
                </a:lnTo>
                <a:lnTo>
                  <a:pt x="695" y="89"/>
                </a:lnTo>
                <a:lnTo>
                  <a:pt x="737" y="127"/>
                </a:lnTo>
                <a:lnTo>
                  <a:pt x="776" y="170"/>
                </a:lnTo>
                <a:lnTo>
                  <a:pt x="807" y="216"/>
                </a:lnTo>
                <a:lnTo>
                  <a:pt x="831" y="268"/>
                </a:lnTo>
                <a:lnTo>
                  <a:pt x="849" y="320"/>
                </a:lnTo>
                <a:lnTo>
                  <a:pt x="860" y="375"/>
                </a:lnTo>
                <a:lnTo>
                  <a:pt x="864" y="433"/>
                </a:lnTo>
                <a:lnTo>
                  <a:pt x="860" y="489"/>
                </a:lnTo>
                <a:lnTo>
                  <a:pt x="849" y="545"/>
                </a:lnTo>
                <a:lnTo>
                  <a:pt x="831" y="599"/>
                </a:lnTo>
                <a:lnTo>
                  <a:pt x="807" y="649"/>
                </a:lnTo>
                <a:lnTo>
                  <a:pt x="776" y="697"/>
                </a:lnTo>
                <a:lnTo>
                  <a:pt x="737" y="739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0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6" y="739"/>
                </a:lnTo>
                <a:lnTo>
                  <a:pt x="88" y="697"/>
                </a:lnTo>
                <a:lnTo>
                  <a:pt x="57" y="649"/>
                </a:lnTo>
                <a:lnTo>
                  <a:pt x="32" y="599"/>
                </a:lnTo>
                <a:lnTo>
                  <a:pt x="15" y="545"/>
                </a:lnTo>
                <a:lnTo>
                  <a:pt x="3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9" name="Freeform 57"/>
          <p:cNvSpPr>
            <a:spLocks/>
          </p:cNvSpPr>
          <p:nvPr/>
        </p:nvSpPr>
        <p:spPr bwMode="auto">
          <a:xfrm>
            <a:off x="1828800" y="4191000"/>
            <a:ext cx="685800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" y="375"/>
              </a:cxn>
              <a:cxn ang="0">
                <a:pos x="15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6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0" y="14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4"/>
              </a:cxn>
              <a:cxn ang="0">
                <a:pos x="597" y="33"/>
              </a:cxn>
              <a:cxn ang="0">
                <a:pos x="649" y="58"/>
              </a:cxn>
              <a:cxn ang="0">
                <a:pos x="695" y="89"/>
              </a:cxn>
              <a:cxn ang="0">
                <a:pos x="737" y="127"/>
              </a:cxn>
              <a:cxn ang="0">
                <a:pos x="776" y="170"/>
              </a:cxn>
              <a:cxn ang="0">
                <a:pos x="807" y="216"/>
              </a:cxn>
              <a:cxn ang="0">
                <a:pos x="831" y="268"/>
              </a:cxn>
              <a:cxn ang="0">
                <a:pos x="849" y="320"/>
              </a:cxn>
              <a:cxn ang="0">
                <a:pos x="860" y="375"/>
              </a:cxn>
              <a:cxn ang="0">
                <a:pos x="864" y="433"/>
              </a:cxn>
              <a:cxn ang="0">
                <a:pos x="860" y="489"/>
              </a:cxn>
              <a:cxn ang="0">
                <a:pos x="849" y="545"/>
              </a:cxn>
              <a:cxn ang="0">
                <a:pos x="831" y="599"/>
              </a:cxn>
              <a:cxn ang="0">
                <a:pos x="807" y="649"/>
              </a:cxn>
              <a:cxn ang="0">
                <a:pos x="776" y="697"/>
              </a:cxn>
              <a:cxn ang="0">
                <a:pos x="737" y="739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0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6" y="739"/>
              </a:cxn>
              <a:cxn ang="0">
                <a:pos x="88" y="697"/>
              </a:cxn>
              <a:cxn ang="0">
                <a:pos x="57" y="649"/>
              </a:cxn>
              <a:cxn ang="0">
                <a:pos x="32" y="599"/>
              </a:cxn>
              <a:cxn ang="0">
                <a:pos x="15" y="545"/>
              </a:cxn>
              <a:cxn ang="0">
                <a:pos x="3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3" y="375"/>
                </a:lnTo>
                <a:lnTo>
                  <a:pt x="15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6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0" y="14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3" y="14"/>
                </a:lnTo>
                <a:lnTo>
                  <a:pt x="597" y="33"/>
                </a:lnTo>
                <a:lnTo>
                  <a:pt x="649" y="58"/>
                </a:lnTo>
                <a:lnTo>
                  <a:pt x="695" y="89"/>
                </a:lnTo>
                <a:lnTo>
                  <a:pt x="737" y="127"/>
                </a:lnTo>
                <a:lnTo>
                  <a:pt x="776" y="170"/>
                </a:lnTo>
                <a:lnTo>
                  <a:pt x="807" y="216"/>
                </a:lnTo>
                <a:lnTo>
                  <a:pt x="831" y="268"/>
                </a:lnTo>
                <a:lnTo>
                  <a:pt x="849" y="320"/>
                </a:lnTo>
                <a:lnTo>
                  <a:pt x="860" y="375"/>
                </a:lnTo>
                <a:lnTo>
                  <a:pt x="864" y="433"/>
                </a:lnTo>
                <a:lnTo>
                  <a:pt x="860" y="489"/>
                </a:lnTo>
                <a:lnTo>
                  <a:pt x="849" y="545"/>
                </a:lnTo>
                <a:lnTo>
                  <a:pt x="831" y="599"/>
                </a:lnTo>
                <a:lnTo>
                  <a:pt x="807" y="649"/>
                </a:lnTo>
                <a:lnTo>
                  <a:pt x="776" y="697"/>
                </a:lnTo>
                <a:lnTo>
                  <a:pt x="737" y="739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0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6" y="739"/>
                </a:lnTo>
                <a:lnTo>
                  <a:pt x="88" y="697"/>
                </a:lnTo>
                <a:lnTo>
                  <a:pt x="57" y="649"/>
                </a:lnTo>
                <a:lnTo>
                  <a:pt x="32" y="599"/>
                </a:lnTo>
                <a:lnTo>
                  <a:pt x="15" y="545"/>
                </a:lnTo>
                <a:lnTo>
                  <a:pt x="3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0" name="Text Box 58"/>
          <p:cNvSpPr txBox="1">
            <a:spLocks noChangeArrowheads="1"/>
          </p:cNvSpPr>
          <p:nvPr/>
        </p:nvSpPr>
        <p:spPr bwMode="auto">
          <a:xfrm>
            <a:off x="212725" y="35925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410</a:t>
            </a:r>
          </a:p>
        </p:txBody>
      </p:sp>
      <p:sp>
        <p:nvSpPr>
          <p:cNvPr id="54331" name="Text Box 59"/>
          <p:cNvSpPr txBox="1">
            <a:spLocks noChangeArrowheads="1"/>
          </p:cNvSpPr>
          <p:nvPr/>
        </p:nvSpPr>
        <p:spPr bwMode="auto">
          <a:xfrm>
            <a:off x="669925" y="42783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413</a:t>
            </a:r>
          </a:p>
        </p:txBody>
      </p:sp>
      <p:sp>
        <p:nvSpPr>
          <p:cNvPr id="54333" name="Text Box 61"/>
          <p:cNvSpPr txBox="1">
            <a:spLocks noChangeArrowheads="1"/>
          </p:cNvSpPr>
          <p:nvPr/>
        </p:nvSpPr>
        <p:spPr bwMode="auto">
          <a:xfrm>
            <a:off x="1279525" y="35163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415</a:t>
            </a:r>
          </a:p>
        </p:txBody>
      </p:sp>
      <p:sp>
        <p:nvSpPr>
          <p:cNvPr id="54334" name="Text Box 62"/>
          <p:cNvSpPr txBox="1">
            <a:spLocks noChangeArrowheads="1"/>
          </p:cNvSpPr>
          <p:nvPr/>
        </p:nvSpPr>
        <p:spPr bwMode="auto">
          <a:xfrm>
            <a:off x="1965325" y="435451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417</a:t>
            </a:r>
          </a:p>
        </p:txBody>
      </p:sp>
      <p:sp>
        <p:nvSpPr>
          <p:cNvPr id="54335" name="Freeform 63"/>
          <p:cNvSpPr>
            <a:spLocks/>
          </p:cNvSpPr>
          <p:nvPr/>
        </p:nvSpPr>
        <p:spPr bwMode="auto">
          <a:xfrm>
            <a:off x="1752600" y="1828800"/>
            <a:ext cx="685800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" y="375"/>
              </a:cxn>
              <a:cxn ang="0">
                <a:pos x="15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6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0" y="14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4"/>
              </a:cxn>
              <a:cxn ang="0">
                <a:pos x="597" y="33"/>
              </a:cxn>
              <a:cxn ang="0">
                <a:pos x="649" y="58"/>
              </a:cxn>
              <a:cxn ang="0">
                <a:pos x="695" y="89"/>
              </a:cxn>
              <a:cxn ang="0">
                <a:pos x="737" y="127"/>
              </a:cxn>
              <a:cxn ang="0">
                <a:pos x="776" y="170"/>
              </a:cxn>
              <a:cxn ang="0">
                <a:pos x="807" y="216"/>
              </a:cxn>
              <a:cxn ang="0">
                <a:pos x="831" y="268"/>
              </a:cxn>
              <a:cxn ang="0">
                <a:pos x="849" y="320"/>
              </a:cxn>
              <a:cxn ang="0">
                <a:pos x="860" y="375"/>
              </a:cxn>
              <a:cxn ang="0">
                <a:pos x="864" y="433"/>
              </a:cxn>
              <a:cxn ang="0">
                <a:pos x="860" y="489"/>
              </a:cxn>
              <a:cxn ang="0">
                <a:pos x="849" y="545"/>
              </a:cxn>
              <a:cxn ang="0">
                <a:pos x="831" y="599"/>
              </a:cxn>
              <a:cxn ang="0">
                <a:pos x="807" y="649"/>
              </a:cxn>
              <a:cxn ang="0">
                <a:pos x="776" y="697"/>
              </a:cxn>
              <a:cxn ang="0">
                <a:pos x="737" y="739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0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6" y="739"/>
              </a:cxn>
              <a:cxn ang="0">
                <a:pos x="88" y="697"/>
              </a:cxn>
              <a:cxn ang="0">
                <a:pos x="57" y="649"/>
              </a:cxn>
              <a:cxn ang="0">
                <a:pos x="32" y="599"/>
              </a:cxn>
              <a:cxn ang="0">
                <a:pos x="15" y="545"/>
              </a:cxn>
              <a:cxn ang="0">
                <a:pos x="3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3" y="375"/>
                </a:lnTo>
                <a:lnTo>
                  <a:pt x="15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6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0" y="14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3" y="14"/>
                </a:lnTo>
                <a:lnTo>
                  <a:pt x="597" y="33"/>
                </a:lnTo>
                <a:lnTo>
                  <a:pt x="649" y="58"/>
                </a:lnTo>
                <a:lnTo>
                  <a:pt x="695" y="89"/>
                </a:lnTo>
                <a:lnTo>
                  <a:pt x="737" y="127"/>
                </a:lnTo>
                <a:lnTo>
                  <a:pt x="776" y="170"/>
                </a:lnTo>
                <a:lnTo>
                  <a:pt x="807" y="216"/>
                </a:lnTo>
                <a:lnTo>
                  <a:pt x="831" y="268"/>
                </a:lnTo>
                <a:lnTo>
                  <a:pt x="849" y="320"/>
                </a:lnTo>
                <a:lnTo>
                  <a:pt x="860" y="375"/>
                </a:lnTo>
                <a:lnTo>
                  <a:pt x="864" y="433"/>
                </a:lnTo>
                <a:lnTo>
                  <a:pt x="860" y="489"/>
                </a:lnTo>
                <a:lnTo>
                  <a:pt x="849" y="545"/>
                </a:lnTo>
                <a:lnTo>
                  <a:pt x="831" y="599"/>
                </a:lnTo>
                <a:lnTo>
                  <a:pt x="807" y="649"/>
                </a:lnTo>
                <a:lnTo>
                  <a:pt x="776" y="697"/>
                </a:lnTo>
                <a:lnTo>
                  <a:pt x="737" y="739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0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6" y="739"/>
                </a:lnTo>
                <a:lnTo>
                  <a:pt x="88" y="697"/>
                </a:lnTo>
                <a:lnTo>
                  <a:pt x="57" y="649"/>
                </a:lnTo>
                <a:lnTo>
                  <a:pt x="32" y="599"/>
                </a:lnTo>
                <a:lnTo>
                  <a:pt x="15" y="545"/>
                </a:lnTo>
                <a:lnTo>
                  <a:pt x="3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6" name="Text Box 64"/>
          <p:cNvSpPr txBox="1">
            <a:spLocks noChangeArrowheads="1"/>
          </p:cNvSpPr>
          <p:nvPr/>
        </p:nvSpPr>
        <p:spPr bwMode="auto">
          <a:xfrm>
            <a:off x="1828800" y="1981200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461</a:t>
            </a:r>
          </a:p>
        </p:txBody>
      </p:sp>
      <p:cxnSp>
        <p:nvCxnSpPr>
          <p:cNvPr id="54338" name="AutoShape 66"/>
          <p:cNvCxnSpPr>
            <a:cxnSpLocks noChangeShapeType="1"/>
            <a:stCxn id="54277" idx="7"/>
            <a:endCxn id="54322" idx="25"/>
          </p:cNvCxnSpPr>
          <p:nvPr/>
        </p:nvCxnSpPr>
        <p:spPr bwMode="auto">
          <a:xfrm rot="16200000" flipH="1" flipV="1">
            <a:off x="2397918" y="1701007"/>
            <a:ext cx="334963" cy="1765300"/>
          </a:xfrm>
          <a:prstGeom prst="curvedConnector4">
            <a:avLst>
              <a:gd name="adj1" fmla="val -86255"/>
              <a:gd name="adj2" fmla="val 54046"/>
            </a:avLst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339" name="AutoShape 67"/>
          <p:cNvCxnSpPr>
            <a:cxnSpLocks noChangeShapeType="1"/>
            <a:stCxn id="54277" idx="12"/>
            <a:endCxn id="54335" idx="18"/>
          </p:cNvCxnSpPr>
          <p:nvPr/>
        </p:nvCxnSpPr>
        <p:spPr bwMode="auto">
          <a:xfrm rot="5400000" flipH="1">
            <a:off x="2784476" y="1474787"/>
            <a:ext cx="425450" cy="1317625"/>
          </a:xfrm>
          <a:prstGeom prst="curvedConnector3">
            <a:avLst>
              <a:gd name="adj1" fmla="val 175375"/>
            </a:avLst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54343" name="Line 71"/>
          <p:cNvSpPr>
            <a:spLocks noChangeShapeType="1"/>
          </p:cNvSpPr>
          <p:nvPr/>
        </p:nvSpPr>
        <p:spPr bwMode="auto">
          <a:xfrm flipH="1">
            <a:off x="533400" y="2971800"/>
            <a:ext cx="5334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4" name="Line 72"/>
          <p:cNvSpPr>
            <a:spLocks noChangeShapeType="1"/>
          </p:cNvSpPr>
          <p:nvPr/>
        </p:nvSpPr>
        <p:spPr bwMode="auto">
          <a:xfrm flipH="1">
            <a:off x="914400" y="3048000"/>
            <a:ext cx="228600" cy="1143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5" name="Line 73"/>
          <p:cNvSpPr>
            <a:spLocks noChangeShapeType="1"/>
          </p:cNvSpPr>
          <p:nvPr/>
        </p:nvSpPr>
        <p:spPr bwMode="auto">
          <a:xfrm>
            <a:off x="1371600" y="3048000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6" name="Line 74"/>
          <p:cNvSpPr>
            <a:spLocks noChangeShapeType="1"/>
          </p:cNvSpPr>
          <p:nvPr/>
        </p:nvSpPr>
        <p:spPr bwMode="auto">
          <a:xfrm>
            <a:off x="1676400" y="2895600"/>
            <a:ext cx="533400" cy="1295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Searching -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5BB4-8FD4-2F49-9808-1C8AEFDE0098}" type="slidenum">
              <a:rPr lang="en-US"/>
              <a:pPr/>
              <a:t>70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Depth-First vs Breadth-First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Depth-First</a:t>
            </a:r>
          </a:p>
          <a:p>
            <a:pPr lvl="1"/>
            <a:r>
              <a:rPr lang="en-US" sz="2400" dirty="0"/>
              <a:t>Stack or recursion</a:t>
            </a:r>
          </a:p>
          <a:p>
            <a:pPr lvl="1"/>
            <a:r>
              <a:rPr lang="en-US" sz="2400" dirty="0"/>
              <a:t>Many applications</a:t>
            </a:r>
          </a:p>
          <a:p>
            <a:r>
              <a:rPr lang="en-US" sz="2800" dirty="0"/>
              <a:t>Breadth-First</a:t>
            </a:r>
          </a:p>
          <a:p>
            <a:pPr lvl="1"/>
            <a:r>
              <a:rPr lang="en-US" sz="2400" dirty="0"/>
              <a:t>Queue (recursion no help)</a:t>
            </a:r>
          </a:p>
          <a:p>
            <a:pPr lvl="1"/>
            <a:r>
              <a:rPr lang="en-US" sz="2400" dirty="0"/>
              <a:t>Can be used to find shortest paths from the start </a:t>
            </a:r>
            <a:r>
              <a:rPr lang="en-US" sz="2400" dirty="0" smtClean="0"/>
              <a:t>vertex</a:t>
            </a:r>
            <a:endParaRPr lang="en-US" sz="2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424"/>
            <a:ext cx="8229600" cy="1143000"/>
          </a:xfrm>
        </p:spPr>
        <p:txBody>
          <a:bodyPr/>
          <a:lstStyle/>
          <a:p>
            <a:r>
              <a:rPr lang="en-US" dirty="0" smtClean="0"/>
              <a:t>Topological Sort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E9EF-5EAF-F743-A7A8-665EEF83117F}" type="slidenum">
              <a:rPr lang="en-US"/>
              <a:pPr/>
              <a:t>72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838200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</a:rPr>
              <a:t>Topological Sort</a:t>
            </a:r>
          </a:p>
        </p:txBody>
      </p:sp>
      <p:sp>
        <p:nvSpPr>
          <p:cNvPr id="73731" name="Freeform 3"/>
          <p:cNvSpPr>
            <a:spLocks/>
          </p:cNvSpPr>
          <p:nvPr/>
        </p:nvSpPr>
        <p:spPr bwMode="auto">
          <a:xfrm>
            <a:off x="5843588" y="2393950"/>
            <a:ext cx="706437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3" y="319"/>
              </a:cxn>
              <a:cxn ang="0">
                <a:pos x="33" y="267"/>
              </a:cxn>
              <a:cxn ang="0">
                <a:pos x="58" y="215"/>
              </a:cxn>
              <a:cxn ang="0">
                <a:pos x="88" y="169"/>
              </a:cxn>
              <a:cxn ang="0">
                <a:pos x="125" y="127"/>
              </a:cxn>
              <a:cxn ang="0">
                <a:pos x="169" y="88"/>
              </a:cxn>
              <a:cxn ang="0">
                <a:pos x="215" y="57"/>
              </a:cxn>
              <a:cxn ang="0">
                <a:pos x="265" y="32"/>
              </a:cxn>
              <a:cxn ang="0">
                <a:pos x="319" y="13"/>
              </a:cxn>
              <a:cxn ang="0">
                <a:pos x="375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3"/>
              </a:cxn>
              <a:cxn ang="0">
                <a:pos x="598" y="32"/>
              </a:cxn>
              <a:cxn ang="0">
                <a:pos x="647" y="57"/>
              </a:cxn>
              <a:cxn ang="0">
                <a:pos x="694" y="88"/>
              </a:cxn>
              <a:cxn ang="0">
                <a:pos x="738" y="127"/>
              </a:cxn>
              <a:cxn ang="0">
                <a:pos x="774" y="169"/>
              </a:cxn>
              <a:cxn ang="0">
                <a:pos x="805" y="215"/>
              </a:cxn>
              <a:cxn ang="0">
                <a:pos x="830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8"/>
              </a:cxn>
              <a:cxn ang="0">
                <a:pos x="849" y="544"/>
              </a:cxn>
              <a:cxn ang="0">
                <a:pos x="830" y="598"/>
              </a:cxn>
              <a:cxn ang="0">
                <a:pos x="805" y="648"/>
              </a:cxn>
              <a:cxn ang="0">
                <a:pos x="774" y="696"/>
              </a:cxn>
              <a:cxn ang="0">
                <a:pos x="738" y="738"/>
              </a:cxn>
              <a:cxn ang="0">
                <a:pos x="694" y="775"/>
              </a:cxn>
              <a:cxn ang="0">
                <a:pos x="647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1"/>
              </a:cxn>
              <a:cxn ang="0">
                <a:pos x="432" y="865"/>
              </a:cxn>
              <a:cxn ang="0">
                <a:pos x="375" y="861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8"/>
              </a:cxn>
              <a:cxn ang="0">
                <a:pos x="88" y="696"/>
              </a:cxn>
              <a:cxn ang="0">
                <a:pos x="58" y="648"/>
              </a:cxn>
              <a:cxn ang="0">
                <a:pos x="33" y="598"/>
              </a:cxn>
              <a:cxn ang="0">
                <a:pos x="13" y="544"/>
              </a:cxn>
              <a:cxn ang="0">
                <a:pos x="2" y="488"/>
              </a:cxn>
              <a:cxn ang="0">
                <a:pos x="0" y="433"/>
              </a:cxn>
            </a:cxnLst>
            <a:rect l="0" t="0" r="r" b="b"/>
            <a:pathLst>
              <a:path w="865" h="865">
                <a:moveTo>
                  <a:pt x="0" y="433"/>
                </a:moveTo>
                <a:lnTo>
                  <a:pt x="2" y="375"/>
                </a:lnTo>
                <a:lnTo>
                  <a:pt x="13" y="319"/>
                </a:lnTo>
                <a:lnTo>
                  <a:pt x="33" y="267"/>
                </a:lnTo>
                <a:lnTo>
                  <a:pt x="58" y="215"/>
                </a:lnTo>
                <a:lnTo>
                  <a:pt x="88" y="169"/>
                </a:lnTo>
                <a:lnTo>
                  <a:pt x="125" y="127"/>
                </a:lnTo>
                <a:lnTo>
                  <a:pt x="169" y="88"/>
                </a:lnTo>
                <a:lnTo>
                  <a:pt x="215" y="57"/>
                </a:lnTo>
                <a:lnTo>
                  <a:pt x="265" y="32"/>
                </a:lnTo>
                <a:lnTo>
                  <a:pt x="319" y="13"/>
                </a:lnTo>
                <a:lnTo>
                  <a:pt x="375" y="4"/>
                </a:lnTo>
                <a:lnTo>
                  <a:pt x="432" y="0"/>
                </a:lnTo>
                <a:lnTo>
                  <a:pt x="488" y="4"/>
                </a:lnTo>
                <a:lnTo>
                  <a:pt x="544" y="13"/>
                </a:lnTo>
                <a:lnTo>
                  <a:pt x="598" y="32"/>
                </a:lnTo>
                <a:lnTo>
                  <a:pt x="647" y="57"/>
                </a:lnTo>
                <a:lnTo>
                  <a:pt x="694" y="88"/>
                </a:lnTo>
                <a:lnTo>
                  <a:pt x="738" y="127"/>
                </a:lnTo>
                <a:lnTo>
                  <a:pt x="774" y="169"/>
                </a:lnTo>
                <a:lnTo>
                  <a:pt x="805" y="215"/>
                </a:lnTo>
                <a:lnTo>
                  <a:pt x="830" y="267"/>
                </a:lnTo>
                <a:lnTo>
                  <a:pt x="849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8"/>
                </a:lnTo>
                <a:lnTo>
                  <a:pt x="849" y="544"/>
                </a:lnTo>
                <a:lnTo>
                  <a:pt x="830" y="598"/>
                </a:lnTo>
                <a:lnTo>
                  <a:pt x="805" y="648"/>
                </a:lnTo>
                <a:lnTo>
                  <a:pt x="774" y="696"/>
                </a:lnTo>
                <a:lnTo>
                  <a:pt x="738" y="738"/>
                </a:lnTo>
                <a:lnTo>
                  <a:pt x="694" y="775"/>
                </a:lnTo>
                <a:lnTo>
                  <a:pt x="647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1"/>
                </a:lnTo>
                <a:lnTo>
                  <a:pt x="432" y="865"/>
                </a:lnTo>
                <a:lnTo>
                  <a:pt x="375" y="861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8"/>
                </a:lnTo>
                <a:lnTo>
                  <a:pt x="88" y="696"/>
                </a:lnTo>
                <a:lnTo>
                  <a:pt x="58" y="648"/>
                </a:lnTo>
                <a:lnTo>
                  <a:pt x="33" y="598"/>
                </a:lnTo>
                <a:lnTo>
                  <a:pt x="13" y="544"/>
                </a:lnTo>
                <a:lnTo>
                  <a:pt x="2" y="488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005513" y="2600325"/>
            <a:ext cx="3810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321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73733" name="Freeform 5"/>
          <p:cNvSpPr>
            <a:spLocks/>
          </p:cNvSpPr>
          <p:nvPr/>
        </p:nvSpPr>
        <p:spPr bwMode="auto">
          <a:xfrm>
            <a:off x="3611563" y="2279650"/>
            <a:ext cx="708025" cy="687388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4" y="375"/>
              </a:cxn>
              <a:cxn ang="0">
                <a:pos x="15" y="319"/>
              </a:cxn>
              <a:cxn ang="0">
                <a:pos x="33" y="267"/>
              </a:cxn>
              <a:cxn ang="0">
                <a:pos x="58" y="215"/>
              </a:cxn>
              <a:cxn ang="0">
                <a:pos x="88" y="169"/>
              </a:cxn>
              <a:cxn ang="0">
                <a:pos x="127" y="126"/>
              </a:cxn>
              <a:cxn ang="0">
                <a:pos x="169" y="88"/>
              </a:cxn>
              <a:cxn ang="0">
                <a:pos x="217" y="57"/>
              </a:cxn>
              <a:cxn ang="0">
                <a:pos x="267" y="32"/>
              </a:cxn>
              <a:cxn ang="0">
                <a:pos x="321" y="13"/>
              </a:cxn>
              <a:cxn ang="0">
                <a:pos x="376" y="3"/>
              </a:cxn>
              <a:cxn ang="0">
                <a:pos x="432" y="0"/>
              </a:cxn>
              <a:cxn ang="0">
                <a:pos x="488" y="3"/>
              </a:cxn>
              <a:cxn ang="0">
                <a:pos x="544" y="13"/>
              </a:cxn>
              <a:cxn ang="0">
                <a:pos x="597" y="32"/>
              </a:cxn>
              <a:cxn ang="0">
                <a:pos x="649" y="57"/>
              </a:cxn>
              <a:cxn ang="0">
                <a:pos x="695" y="88"/>
              </a:cxn>
              <a:cxn ang="0">
                <a:pos x="738" y="126"/>
              </a:cxn>
              <a:cxn ang="0">
                <a:pos x="776" y="169"/>
              </a:cxn>
              <a:cxn ang="0">
                <a:pos x="807" y="215"/>
              </a:cxn>
              <a:cxn ang="0">
                <a:pos x="832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5" y="432"/>
              </a:cxn>
              <a:cxn ang="0">
                <a:pos x="861" y="488"/>
              </a:cxn>
              <a:cxn ang="0">
                <a:pos x="849" y="544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6"/>
              </a:cxn>
              <a:cxn ang="0">
                <a:pos x="738" y="738"/>
              </a:cxn>
              <a:cxn ang="0">
                <a:pos x="695" y="775"/>
              </a:cxn>
              <a:cxn ang="0">
                <a:pos x="649" y="807"/>
              </a:cxn>
              <a:cxn ang="0">
                <a:pos x="597" y="832"/>
              </a:cxn>
              <a:cxn ang="0">
                <a:pos x="544" y="850"/>
              </a:cxn>
              <a:cxn ang="0">
                <a:pos x="488" y="861"/>
              </a:cxn>
              <a:cxn ang="0">
                <a:pos x="432" y="865"/>
              </a:cxn>
              <a:cxn ang="0">
                <a:pos x="376" y="861"/>
              </a:cxn>
              <a:cxn ang="0">
                <a:pos x="321" y="850"/>
              </a:cxn>
              <a:cxn ang="0">
                <a:pos x="267" y="832"/>
              </a:cxn>
              <a:cxn ang="0">
                <a:pos x="217" y="807"/>
              </a:cxn>
              <a:cxn ang="0">
                <a:pos x="169" y="775"/>
              </a:cxn>
              <a:cxn ang="0">
                <a:pos x="127" y="738"/>
              </a:cxn>
              <a:cxn ang="0">
                <a:pos x="88" y="696"/>
              </a:cxn>
              <a:cxn ang="0">
                <a:pos x="58" y="648"/>
              </a:cxn>
              <a:cxn ang="0">
                <a:pos x="33" y="598"/>
              </a:cxn>
              <a:cxn ang="0">
                <a:pos x="15" y="544"/>
              </a:cxn>
              <a:cxn ang="0">
                <a:pos x="4" y="488"/>
              </a:cxn>
              <a:cxn ang="0">
                <a:pos x="0" y="432"/>
              </a:cxn>
            </a:cxnLst>
            <a:rect l="0" t="0" r="r" b="b"/>
            <a:pathLst>
              <a:path w="865" h="865">
                <a:moveTo>
                  <a:pt x="0" y="432"/>
                </a:moveTo>
                <a:lnTo>
                  <a:pt x="4" y="375"/>
                </a:lnTo>
                <a:lnTo>
                  <a:pt x="15" y="319"/>
                </a:lnTo>
                <a:lnTo>
                  <a:pt x="33" y="267"/>
                </a:lnTo>
                <a:lnTo>
                  <a:pt x="58" y="215"/>
                </a:lnTo>
                <a:lnTo>
                  <a:pt x="88" y="169"/>
                </a:lnTo>
                <a:lnTo>
                  <a:pt x="127" y="126"/>
                </a:lnTo>
                <a:lnTo>
                  <a:pt x="169" y="88"/>
                </a:lnTo>
                <a:lnTo>
                  <a:pt x="217" y="57"/>
                </a:lnTo>
                <a:lnTo>
                  <a:pt x="267" y="32"/>
                </a:lnTo>
                <a:lnTo>
                  <a:pt x="321" y="13"/>
                </a:lnTo>
                <a:lnTo>
                  <a:pt x="376" y="3"/>
                </a:lnTo>
                <a:lnTo>
                  <a:pt x="432" y="0"/>
                </a:lnTo>
                <a:lnTo>
                  <a:pt x="488" y="3"/>
                </a:lnTo>
                <a:lnTo>
                  <a:pt x="544" y="13"/>
                </a:lnTo>
                <a:lnTo>
                  <a:pt x="597" y="32"/>
                </a:lnTo>
                <a:lnTo>
                  <a:pt x="649" y="57"/>
                </a:lnTo>
                <a:lnTo>
                  <a:pt x="695" y="88"/>
                </a:lnTo>
                <a:lnTo>
                  <a:pt x="738" y="126"/>
                </a:lnTo>
                <a:lnTo>
                  <a:pt x="776" y="169"/>
                </a:lnTo>
                <a:lnTo>
                  <a:pt x="807" y="215"/>
                </a:lnTo>
                <a:lnTo>
                  <a:pt x="832" y="267"/>
                </a:lnTo>
                <a:lnTo>
                  <a:pt x="849" y="319"/>
                </a:lnTo>
                <a:lnTo>
                  <a:pt x="861" y="375"/>
                </a:lnTo>
                <a:lnTo>
                  <a:pt x="865" y="432"/>
                </a:lnTo>
                <a:lnTo>
                  <a:pt x="861" y="488"/>
                </a:lnTo>
                <a:lnTo>
                  <a:pt x="849" y="544"/>
                </a:lnTo>
                <a:lnTo>
                  <a:pt x="832" y="598"/>
                </a:lnTo>
                <a:lnTo>
                  <a:pt x="807" y="648"/>
                </a:lnTo>
                <a:lnTo>
                  <a:pt x="776" y="696"/>
                </a:lnTo>
                <a:lnTo>
                  <a:pt x="738" y="738"/>
                </a:lnTo>
                <a:lnTo>
                  <a:pt x="695" y="775"/>
                </a:lnTo>
                <a:lnTo>
                  <a:pt x="649" y="807"/>
                </a:lnTo>
                <a:lnTo>
                  <a:pt x="597" y="832"/>
                </a:lnTo>
                <a:lnTo>
                  <a:pt x="544" y="850"/>
                </a:lnTo>
                <a:lnTo>
                  <a:pt x="488" y="861"/>
                </a:lnTo>
                <a:lnTo>
                  <a:pt x="432" y="865"/>
                </a:lnTo>
                <a:lnTo>
                  <a:pt x="376" y="861"/>
                </a:lnTo>
                <a:lnTo>
                  <a:pt x="321" y="850"/>
                </a:lnTo>
                <a:lnTo>
                  <a:pt x="267" y="832"/>
                </a:lnTo>
                <a:lnTo>
                  <a:pt x="217" y="807"/>
                </a:lnTo>
                <a:lnTo>
                  <a:pt x="169" y="775"/>
                </a:lnTo>
                <a:lnTo>
                  <a:pt x="127" y="738"/>
                </a:lnTo>
                <a:lnTo>
                  <a:pt x="88" y="696"/>
                </a:lnTo>
                <a:lnTo>
                  <a:pt x="58" y="648"/>
                </a:lnTo>
                <a:lnTo>
                  <a:pt x="33" y="598"/>
                </a:lnTo>
                <a:lnTo>
                  <a:pt x="15" y="544"/>
                </a:lnTo>
                <a:lnTo>
                  <a:pt x="4" y="488"/>
                </a:lnTo>
                <a:lnTo>
                  <a:pt x="0" y="432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775075" y="2484438"/>
            <a:ext cx="381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143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73737" name="Freeform 9"/>
          <p:cNvSpPr>
            <a:spLocks/>
          </p:cNvSpPr>
          <p:nvPr/>
        </p:nvSpPr>
        <p:spPr bwMode="auto">
          <a:xfrm>
            <a:off x="7615238" y="2106613"/>
            <a:ext cx="708025" cy="6873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" y="377"/>
              </a:cxn>
              <a:cxn ang="0">
                <a:pos x="15" y="321"/>
              </a:cxn>
              <a:cxn ang="0">
                <a:pos x="32" y="268"/>
              </a:cxn>
              <a:cxn ang="0">
                <a:pos x="57" y="218"/>
              </a:cxn>
              <a:cxn ang="0">
                <a:pos x="88" y="169"/>
              </a:cxn>
              <a:cxn ang="0">
                <a:pos x="126" y="127"/>
              </a:cxn>
              <a:cxn ang="0">
                <a:pos x="169" y="91"/>
              </a:cxn>
              <a:cxn ang="0">
                <a:pos x="217" y="58"/>
              </a:cxn>
              <a:cxn ang="0">
                <a:pos x="267" y="33"/>
              </a:cxn>
              <a:cxn ang="0">
                <a:pos x="321" y="16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6"/>
              </a:cxn>
              <a:cxn ang="0">
                <a:pos x="597" y="33"/>
              </a:cxn>
              <a:cxn ang="0">
                <a:pos x="649" y="58"/>
              </a:cxn>
              <a:cxn ang="0">
                <a:pos x="695" y="91"/>
              </a:cxn>
              <a:cxn ang="0">
                <a:pos x="737" y="127"/>
              </a:cxn>
              <a:cxn ang="0">
                <a:pos x="776" y="169"/>
              </a:cxn>
              <a:cxn ang="0">
                <a:pos x="807" y="218"/>
              </a:cxn>
              <a:cxn ang="0">
                <a:pos x="832" y="268"/>
              </a:cxn>
              <a:cxn ang="0">
                <a:pos x="849" y="321"/>
              </a:cxn>
              <a:cxn ang="0">
                <a:pos x="860" y="377"/>
              </a:cxn>
              <a:cxn ang="0">
                <a:pos x="864" y="433"/>
              </a:cxn>
              <a:cxn ang="0">
                <a:pos x="860" y="491"/>
              </a:cxn>
              <a:cxn ang="0">
                <a:pos x="849" y="545"/>
              </a:cxn>
              <a:cxn ang="0">
                <a:pos x="832" y="598"/>
              </a:cxn>
              <a:cxn ang="0">
                <a:pos x="807" y="650"/>
              </a:cxn>
              <a:cxn ang="0">
                <a:pos x="776" y="696"/>
              </a:cxn>
              <a:cxn ang="0">
                <a:pos x="737" y="739"/>
              </a:cxn>
              <a:cxn ang="0">
                <a:pos x="695" y="777"/>
              </a:cxn>
              <a:cxn ang="0">
                <a:pos x="649" y="808"/>
              </a:cxn>
              <a:cxn ang="0">
                <a:pos x="597" y="833"/>
              </a:cxn>
              <a:cxn ang="0">
                <a:pos x="543" y="852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1" y="852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7"/>
              </a:cxn>
              <a:cxn ang="0">
                <a:pos x="126" y="739"/>
              </a:cxn>
              <a:cxn ang="0">
                <a:pos x="88" y="696"/>
              </a:cxn>
              <a:cxn ang="0">
                <a:pos x="57" y="650"/>
              </a:cxn>
              <a:cxn ang="0">
                <a:pos x="32" y="598"/>
              </a:cxn>
              <a:cxn ang="0">
                <a:pos x="15" y="545"/>
              </a:cxn>
              <a:cxn ang="0">
                <a:pos x="3" y="491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3" y="377"/>
                </a:lnTo>
                <a:lnTo>
                  <a:pt x="15" y="321"/>
                </a:lnTo>
                <a:lnTo>
                  <a:pt x="32" y="268"/>
                </a:lnTo>
                <a:lnTo>
                  <a:pt x="57" y="218"/>
                </a:lnTo>
                <a:lnTo>
                  <a:pt x="88" y="169"/>
                </a:lnTo>
                <a:lnTo>
                  <a:pt x="126" y="127"/>
                </a:lnTo>
                <a:lnTo>
                  <a:pt x="169" y="91"/>
                </a:lnTo>
                <a:lnTo>
                  <a:pt x="217" y="58"/>
                </a:lnTo>
                <a:lnTo>
                  <a:pt x="267" y="33"/>
                </a:lnTo>
                <a:lnTo>
                  <a:pt x="321" y="16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3" y="16"/>
                </a:lnTo>
                <a:lnTo>
                  <a:pt x="597" y="33"/>
                </a:lnTo>
                <a:lnTo>
                  <a:pt x="649" y="58"/>
                </a:lnTo>
                <a:lnTo>
                  <a:pt x="695" y="91"/>
                </a:lnTo>
                <a:lnTo>
                  <a:pt x="737" y="127"/>
                </a:lnTo>
                <a:lnTo>
                  <a:pt x="776" y="169"/>
                </a:lnTo>
                <a:lnTo>
                  <a:pt x="807" y="218"/>
                </a:lnTo>
                <a:lnTo>
                  <a:pt x="832" y="268"/>
                </a:lnTo>
                <a:lnTo>
                  <a:pt x="849" y="321"/>
                </a:lnTo>
                <a:lnTo>
                  <a:pt x="860" y="377"/>
                </a:lnTo>
                <a:lnTo>
                  <a:pt x="864" y="433"/>
                </a:lnTo>
                <a:lnTo>
                  <a:pt x="860" y="491"/>
                </a:lnTo>
                <a:lnTo>
                  <a:pt x="849" y="545"/>
                </a:lnTo>
                <a:lnTo>
                  <a:pt x="832" y="598"/>
                </a:lnTo>
                <a:lnTo>
                  <a:pt x="807" y="650"/>
                </a:lnTo>
                <a:lnTo>
                  <a:pt x="776" y="696"/>
                </a:lnTo>
                <a:lnTo>
                  <a:pt x="737" y="739"/>
                </a:lnTo>
                <a:lnTo>
                  <a:pt x="695" y="777"/>
                </a:lnTo>
                <a:lnTo>
                  <a:pt x="649" y="808"/>
                </a:lnTo>
                <a:lnTo>
                  <a:pt x="597" y="833"/>
                </a:lnTo>
                <a:lnTo>
                  <a:pt x="543" y="852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1" y="852"/>
                </a:lnTo>
                <a:lnTo>
                  <a:pt x="267" y="833"/>
                </a:lnTo>
                <a:lnTo>
                  <a:pt x="217" y="808"/>
                </a:lnTo>
                <a:lnTo>
                  <a:pt x="169" y="777"/>
                </a:lnTo>
                <a:lnTo>
                  <a:pt x="126" y="739"/>
                </a:lnTo>
                <a:lnTo>
                  <a:pt x="88" y="696"/>
                </a:lnTo>
                <a:lnTo>
                  <a:pt x="57" y="650"/>
                </a:lnTo>
                <a:lnTo>
                  <a:pt x="32" y="598"/>
                </a:lnTo>
                <a:lnTo>
                  <a:pt x="15" y="545"/>
                </a:lnTo>
                <a:lnTo>
                  <a:pt x="3" y="491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7777163" y="2312988"/>
            <a:ext cx="381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322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73741" name="Freeform 13"/>
          <p:cNvSpPr>
            <a:spLocks/>
          </p:cNvSpPr>
          <p:nvPr/>
        </p:nvSpPr>
        <p:spPr bwMode="auto">
          <a:xfrm>
            <a:off x="4130675" y="1992313"/>
            <a:ext cx="1847850" cy="398462"/>
          </a:xfrm>
          <a:custGeom>
            <a:avLst/>
            <a:gdLst/>
            <a:ahLst/>
            <a:cxnLst>
              <a:cxn ang="0">
                <a:pos x="0" y="452"/>
              </a:cxn>
              <a:cxn ang="0">
                <a:pos x="83" y="377"/>
              </a:cxn>
              <a:cxn ang="0">
                <a:pos x="168" y="310"/>
              </a:cxn>
              <a:cxn ang="0">
                <a:pos x="258" y="246"/>
              </a:cxn>
              <a:cxn ang="0">
                <a:pos x="352" y="190"/>
              </a:cxn>
              <a:cxn ang="0">
                <a:pos x="450" y="142"/>
              </a:cxn>
              <a:cxn ang="0">
                <a:pos x="552" y="100"/>
              </a:cxn>
              <a:cxn ang="0">
                <a:pos x="656" y="65"/>
              </a:cxn>
              <a:cxn ang="0">
                <a:pos x="761" y="38"/>
              </a:cxn>
              <a:cxn ang="0">
                <a:pos x="869" y="17"/>
              </a:cxn>
              <a:cxn ang="0">
                <a:pos x="977" y="4"/>
              </a:cxn>
              <a:cxn ang="0">
                <a:pos x="1086" y="0"/>
              </a:cxn>
              <a:cxn ang="0">
                <a:pos x="1196" y="2"/>
              </a:cxn>
              <a:cxn ang="0">
                <a:pos x="1305" y="11"/>
              </a:cxn>
              <a:cxn ang="0">
                <a:pos x="1413" y="29"/>
              </a:cxn>
              <a:cxn ang="0">
                <a:pos x="1520" y="54"/>
              </a:cxn>
              <a:cxn ang="0">
                <a:pos x="1624" y="86"/>
              </a:cxn>
              <a:cxn ang="0">
                <a:pos x="1726" y="127"/>
              </a:cxn>
              <a:cxn ang="0">
                <a:pos x="1826" y="173"/>
              </a:cxn>
              <a:cxn ang="0">
                <a:pos x="1920" y="227"/>
              </a:cxn>
              <a:cxn ang="0">
                <a:pos x="2012" y="287"/>
              </a:cxn>
              <a:cxn ang="0">
                <a:pos x="2101" y="352"/>
              </a:cxn>
              <a:cxn ang="0">
                <a:pos x="2183" y="425"/>
              </a:cxn>
              <a:cxn ang="0">
                <a:pos x="2260" y="502"/>
              </a:cxn>
            </a:cxnLst>
            <a:rect l="0" t="0" r="r" b="b"/>
            <a:pathLst>
              <a:path w="2260" h="502">
                <a:moveTo>
                  <a:pt x="0" y="452"/>
                </a:moveTo>
                <a:lnTo>
                  <a:pt x="83" y="377"/>
                </a:lnTo>
                <a:lnTo>
                  <a:pt x="168" y="310"/>
                </a:lnTo>
                <a:lnTo>
                  <a:pt x="258" y="246"/>
                </a:lnTo>
                <a:lnTo>
                  <a:pt x="352" y="190"/>
                </a:lnTo>
                <a:lnTo>
                  <a:pt x="450" y="142"/>
                </a:lnTo>
                <a:lnTo>
                  <a:pt x="552" y="100"/>
                </a:lnTo>
                <a:lnTo>
                  <a:pt x="656" y="65"/>
                </a:lnTo>
                <a:lnTo>
                  <a:pt x="761" y="38"/>
                </a:lnTo>
                <a:lnTo>
                  <a:pt x="869" y="17"/>
                </a:lnTo>
                <a:lnTo>
                  <a:pt x="977" y="4"/>
                </a:lnTo>
                <a:lnTo>
                  <a:pt x="1086" y="0"/>
                </a:lnTo>
                <a:lnTo>
                  <a:pt x="1196" y="2"/>
                </a:lnTo>
                <a:lnTo>
                  <a:pt x="1305" y="11"/>
                </a:lnTo>
                <a:lnTo>
                  <a:pt x="1413" y="29"/>
                </a:lnTo>
                <a:lnTo>
                  <a:pt x="1520" y="54"/>
                </a:lnTo>
                <a:lnTo>
                  <a:pt x="1624" y="86"/>
                </a:lnTo>
                <a:lnTo>
                  <a:pt x="1726" y="127"/>
                </a:lnTo>
                <a:lnTo>
                  <a:pt x="1826" y="173"/>
                </a:lnTo>
                <a:lnTo>
                  <a:pt x="1920" y="227"/>
                </a:lnTo>
                <a:lnTo>
                  <a:pt x="2012" y="287"/>
                </a:lnTo>
                <a:lnTo>
                  <a:pt x="2101" y="352"/>
                </a:lnTo>
                <a:lnTo>
                  <a:pt x="2183" y="425"/>
                </a:lnTo>
                <a:lnTo>
                  <a:pt x="2260" y="502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2" name="Freeform 14"/>
          <p:cNvSpPr>
            <a:spLocks/>
          </p:cNvSpPr>
          <p:nvPr/>
        </p:nvSpPr>
        <p:spPr bwMode="auto">
          <a:xfrm>
            <a:off x="5937250" y="2355850"/>
            <a:ext cx="88900" cy="889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108" y="111"/>
              </a:cxn>
              <a:cxn ang="0">
                <a:pos x="0" y="69"/>
              </a:cxn>
              <a:cxn ang="0">
                <a:pos x="79" y="0"/>
              </a:cxn>
            </a:cxnLst>
            <a:rect l="0" t="0" r="r" b="b"/>
            <a:pathLst>
              <a:path w="108" h="111">
                <a:moveTo>
                  <a:pt x="79" y="0"/>
                </a:moveTo>
                <a:lnTo>
                  <a:pt x="108" y="111"/>
                </a:lnTo>
                <a:lnTo>
                  <a:pt x="0" y="69"/>
                </a:lnTo>
                <a:lnTo>
                  <a:pt x="79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3" name="Freeform 15"/>
          <p:cNvSpPr>
            <a:spLocks/>
          </p:cNvSpPr>
          <p:nvPr/>
        </p:nvSpPr>
        <p:spPr bwMode="auto">
          <a:xfrm>
            <a:off x="6262688" y="1903413"/>
            <a:ext cx="1466850" cy="504825"/>
          </a:xfrm>
          <a:custGeom>
            <a:avLst/>
            <a:gdLst/>
            <a:ahLst/>
            <a:cxnLst>
              <a:cxn ang="0">
                <a:pos x="0" y="635"/>
              </a:cxn>
              <a:cxn ang="0">
                <a:pos x="46" y="556"/>
              </a:cxn>
              <a:cxn ang="0">
                <a:pos x="96" y="479"/>
              </a:cxn>
              <a:cxn ang="0">
                <a:pos x="154" y="408"/>
              </a:cxn>
              <a:cxn ang="0">
                <a:pos x="215" y="341"/>
              </a:cxn>
              <a:cxn ang="0">
                <a:pos x="283" y="279"/>
              </a:cxn>
              <a:cxn ang="0">
                <a:pos x="354" y="224"/>
              </a:cxn>
              <a:cxn ang="0">
                <a:pos x="431" y="173"/>
              </a:cxn>
              <a:cxn ang="0">
                <a:pos x="509" y="127"/>
              </a:cxn>
              <a:cxn ang="0">
                <a:pos x="592" y="89"/>
              </a:cxn>
              <a:cxn ang="0">
                <a:pos x="678" y="58"/>
              </a:cxn>
              <a:cxn ang="0">
                <a:pos x="767" y="33"/>
              </a:cxn>
              <a:cxn ang="0">
                <a:pos x="855" y="16"/>
              </a:cxn>
              <a:cxn ang="0">
                <a:pos x="946" y="4"/>
              </a:cxn>
              <a:cxn ang="0">
                <a:pos x="1038" y="0"/>
              </a:cxn>
              <a:cxn ang="0">
                <a:pos x="1128" y="4"/>
              </a:cxn>
              <a:cxn ang="0">
                <a:pos x="1220" y="14"/>
              </a:cxn>
              <a:cxn ang="0">
                <a:pos x="1309" y="31"/>
              </a:cxn>
              <a:cxn ang="0">
                <a:pos x="1397" y="56"/>
              </a:cxn>
              <a:cxn ang="0">
                <a:pos x="1484" y="87"/>
              </a:cxn>
              <a:cxn ang="0">
                <a:pos x="1566" y="123"/>
              </a:cxn>
              <a:cxn ang="0">
                <a:pos x="1647" y="168"/>
              </a:cxn>
              <a:cxn ang="0">
                <a:pos x="1722" y="218"/>
              </a:cxn>
              <a:cxn ang="0">
                <a:pos x="1795" y="274"/>
              </a:cxn>
            </a:cxnLst>
            <a:rect l="0" t="0" r="r" b="b"/>
            <a:pathLst>
              <a:path w="1795" h="635">
                <a:moveTo>
                  <a:pt x="0" y="635"/>
                </a:moveTo>
                <a:lnTo>
                  <a:pt x="46" y="556"/>
                </a:lnTo>
                <a:lnTo>
                  <a:pt x="96" y="479"/>
                </a:lnTo>
                <a:lnTo>
                  <a:pt x="154" y="408"/>
                </a:lnTo>
                <a:lnTo>
                  <a:pt x="215" y="341"/>
                </a:lnTo>
                <a:lnTo>
                  <a:pt x="283" y="279"/>
                </a:lnTo>
                <a:lnTo>
                  <a:pt x="354" y="224"/>
                </a:lnTo>
                <a:lnTo>
                  <a:pt x="431" y="173"/>
                </a:lnTo>
                <a:lnTo>
                  <a:pt x="509" y="127"/>
                </a:lnTo>
                <a:lnTo>
                  <a:pt x="592" y="89"/>
                </a:lnTo>
                <a:lnTo>
                  <a:pt x="678" y="58"/>
                </a:lnTo>
                <a:lnTo>
                  <a:pt x="767" y="33"/>
                </a:lnTo>
                <a:lnTo>
                  <a:pt x="855" y="16"/>
                </a:lnTo>
                <a:lnTo>
                  <a:pt x="946" y="4"/>
                </a:lnTo>
                <a:lnTo>
                  <a:pt x="1038" y="0"/>
                </a:lnTo>
                <a:lnTo>
                  <a:pt x="1128" y="4"/>
                </a:lnTo>
                <a:lnTo>
                  <a:pt x="1220" y="14"/>
                </a:lnTo>
                <a:lnTo>
                  <a:pt x="1309" y="31"/>
                </a:lnTo>
                <a:lnTo>
                  <a:pt x="1397" y="56"/>
                </a:lnTo>
                <a:lnTo>
                  <a:pt x="1484" y="87"/>
                </a:lnTo>
                <a:lnTo>
                  <a:pt x="1566" y="123"/>
                </a:lnTo>
                <a:lnTo>
                  <a:pt x="1647" y="168"/>
                </a:lnTo>
                <a:lnTo>
                  <a:pt x="1722" y="218"/>
                </a:lnTo>
                <a:lnTo>
                  <a:pt x="1795" y="274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4" name="Freeform 16"/>
          <p:cNvSpPr>
            <a:spLocks/>
          </p:cNvSpPr>
          <p:nvPr/>
        </p:nvSpPr>
        <p:spPr bwMode="auto">
          <a:xfrm>
            <a:off x="7691438" y="2084388"/>
            <a:ext cx="92075" cy="8572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111" y="108"/>
              </a:cxn>
              <a:cxn ang="0">
                <a:pos x="0" y="77"/>
              </a:cxn>
              <a:cxn ang="0">
                <a:pos x="69" y="0"/>
              </a:cxn>
            </a:cxnLst>
            <a:rect l="0" t="0" r="r" b="b"/>
            <a:pathLst>
              <a:path w="111" h="108">
                <a:moveTo>
                  <a:pt x="69" y="0"/>
                </a:moveTo>
                <a:lnTo>
                  <a:pt x="111" y="108"/>
                </a:lnTo>
                <a:lnTo>
                  <a:pt x="0" y="77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5" name="Freeform 17"/>
          <p:cNvSpPr>
            <a:spLocks/>
          </p:cNvSpPr>
          <p:nvPr/>
        </p:nvSpPr>
        <p:spPr bwMode="auto">
          <a:xfrm>
            <a:off x="6700838" y="3081338"/>
            <a:ext cx="706437" cy="685800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4" y="375"/>
              </a:cxn>
              <a:cxn ang="0">
                <a:pos x="15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7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1" y="14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4"/>
              </a:cxn>
              <a:cxn ang="0">
                <a:pos x="597" y="33"/>
              </a:cxn>
              <a:cxn ang="0">
                <a:pos x="649" y="58"/>
              </a:cxn>
              <a:cxn ang="0">
                <a:pos x="695" y="89"/>
              </a:cxn>
              <a:cxn ang="0">
                <a:pos x="738" y="127"/>
              </a:cxn>
              <a:cxn ang="0">
                <a:pos x="776" y="170"/>
              </a:cxn>
              <a:cxn ang="0">
                <a:pos x="807" y="216"/>
              </a:cxn>
              <a:cxn ang="0">
                <a:pos x="832" y="268"/>
              </a:cxn>
              <a:cxn ang="0">
                <a:pos x="849" y="320"/>
              </a:cxn>
              <a:cxn ang="0">
                <a:pos x="861" y="375"/>
              </a:cxn>
              <a:cxn ang="0">
                <a:pos x="864" y="433"/>
              </a:cxn>
              <a:cxn ang="0">
                <a:pos x="861" y="489"/>
              </a:cxn>
              <a:cxn ang="0">
                <a:pos x="849" y="545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7"/>
              </a:cxn>
              <a:cxn ang="0">
                <a:pos x="738" y="739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1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7" y="739"/>
              </a:cxn>
              <a:cxn ang="0">
                <a:pos x="88" y="697"/>
              </a:cxn>
              <a:cxn ang="0">
                <a:pos x="57" y="648"/>
              </a:cxn>
              <a:cxn ang="0">
                <a:pos x="32" y="598"/>
              </a:cxn>
              <a:cxn ang="0">
                <a:pos x="15" y="545"/>
              </a:cxn>
              <a:cxn ang="0">
                <a:pos x="4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4" y="375"/>
                </a:lnTo>
                <a:lnTo>
                  <a:pt x="15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7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1" y="14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4" y="14"/>
                </a:lnTo>
                <a:lnTo>
                  <a:pt x="597" y="33"/>
                </a:lnTo>
                <a:lnTo>
                  <a:pt x="649" y="58"/>
                </a:lnTo>
                <a:lnTo>
                  <a:pt x="695" y="89"/>
                </a:lnTo>
                <a:lnTo>
                  <a:pt x="738" y="127"/>
                </a:lnTo>
                <a:lnTo>
                  <a:pt x="776" y="170"/>
                </a:lnTo>
                <a:lnTo>
                  <a:pt x="807" y="216"/>
                </a:lnTo>
                <a:lnTo>
                  <a:pt x="832" y="268"/>
                </a:lnTo>
                <a:lnTo>
                  <a:pt x="849" y="320"/>
                </a:lnTo>
                <a:lnTo>
                  <a:pt x="861" y="375"/>
                </a:lnTo>
                <a:lnTo>
                  <a:pt x="864" y="433"/>
                </a:lnTo>
                <a:lnTo>
                  <a:pt x="861" y="489"/>
                </a:lnTo>
                <a:lnTo>
                  <a:pt x="849" y="545"/>
                </a:lnTo>
                <a:lnTo>
                  <a:pt x="832" y="598"/>
                </a:lnTo>
                <a:lnTo>
                  <a:pt x="807" y="648"/>
                </a:lnTo>
                <a:lnTo>
                  <a:pt x="776" y="697"/>
                </a:lnTo>
                <a:lnTo>
                  <a:pt x="738" y="739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4" y="850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1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7" y="739"/>
                </a:lnTo>
                <a:lnTo>
                  <a:pt x="88" y="697"/>
                </a:lnTo>
                <a:lnTo>
                  <a:pt x="57" y="648"/>
                </a:lnTo>
                <a:lnTo>
                  <a:pt x="32" y="598"/>
                </a:lnTo>
                <a:lnTo>
                  <a:pt x="15" y="545"/>
                </a:lnTo>
                <a:lnTo>
                  <a:pt x="4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6862763" y="3286125"/>
            <a:ext cx="3810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326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73747" name="Freeform 19"/>
          <p:cNvSpPr>
            <a:spLocks/>
          </p:cNvSpPr>
          <p:nvPr/>
        </p:nvSpPr>
        <p:spPr bwMode="auto">
          <a:xfrm>
            <a:off x="6418263" y="2419350"/>
            <a:ext cx="857250" cy="647700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65" y="56"/>
              </a:cxn>
              <a:cxn ang="0">
                <a:pos x="133" y="31"/>
              </a:cxn>
              <a:cxn ang="0">
                <a:pos x="202" y="14"/>
              </a:cxn>
              <a:cxn ang="0">
                <a:pos x="271" y="4"/>
              </a:cxn>
              <a:cxn ang="0">
                <a:pos x="344" y="0"/>
              </a:cxn>
              <a:cxn ang="0">
                <a:pos x="415" y="6"/>
              </a:cxn>
              <a:cxn ang="0">
                <a:pos x="484" y="16"/>
              </a:cxn>
              <a:cxn ang="0">
                <a:pos x="553" y="35"/>
              </a:cxn>
              <a:cxn ang="0">
                <a:pos x="621" y="60"/>
              </a:cxn>
              <a:cxn ang="0">
                <a:pos x="684" y="91"/>
              </a:cxn>
              <a:cxn ang="0">
                <a:pos x="746" y="129"/>
              </a:cxn>
              <a:cxn ang="0">
                <a:pos x="801" y="174"/>
              </a:cxn>
              <a:cxn ang="0">
                <a:pos x="853" y="224"/>
              </a:cxn>
              <a:cxn ang="0">
                <a:pos x="899" y="277"/>
              </a:cxn>
              <a:cxn ang="0">
                <a:pos x="942" y="335"/>
              </a:cxn>
              <a:cxn ang="0">
                <a:pos x="976" y="399"/>
              </a:cxn>
              <a:cxn ang="0">
                <a:pos x="1003" y="464"/>
              </a:cxn>
              <a:cxn ang="0">
                <a:pos x="1024" y="531"/>
              </a:cxn>
              <a:cxn ang="0">
                <a:pos x="1040" y="603"/>
              </a:cxn>
              <a:cxn ang="0">
                <a:pos x="1047" y="674"/>
              </a:cxn>
              <a:cxn ang="0">
                <a:pos x="1047" y="745"/>
              </a:cxn>
              <a:cxn ang="0">
                <a:pos x="1040" y="816"/>
              </a:cxn>
            </a:cxnLst>
            <a:rect l="0" t="0" r="r" b="b"/>
            <a:pathLst>
              <a:path w="1047" h="816">
                <a:moveTo>
                  <a:pt x="0" y="87"/>
                </a:moveTo>
                <a:lnTo>
                  <a:pt x="65" y="56"/>
                </a:lnTo>
                <a:lnTo>
                  <a:pt x="133" y="31"/>
                </a:lnTo>
                <a:lnTo>
                  <a:pt x="202" y="14"/>
                </a:lnTo>
                <a:lnTo>
                  <a:pt x="271" y="4"/>
                </a:lnTo>
                <a:lnTo>
                  <a:pt x="344" y="0"/>
                </a:lnTo>
                <a:lnTo>
                  <a:pt x="415" y="6"/>
                </a:lnTo>
                <a:lnTo>
                  <a:pt x="484" y="16"/>
                </a:lnTo>
                <a:lnTo>
                  <a:pt x="553" y="35"/>
                </a:lnTo>
                <a:lnTo>
                  <a:pt x="621" y="60"/>
                </a:lnTo>
                <a:lnTo>
                  <a:pt x="684" y="91"/>
                </a:lnTo>
                <a:lnTo>
                  <a:pt x="746" y="129"/>
                </a:lnTo>
                <a:lnTo>
                  <a:pt x="801" y="174"/>
                </a:lnTo>
                <a:lnTo>
                  <a:pt x="853" y="224"/>
                </a:lnTo>
                <a:lnTo>
                  <a:pt x="899" y="277"/>
                </a:lnTo>
                <a:lnTo>
                  <a:pt x="942" y="335"/>
                </a:lnTo>
                <a:lnTo>
                  <a:pt x="976" y="399"/>
                </a:lnTo>
                <a:lnTo>
                  <a:pt x="1003" y="464"/>
                </a:lnTo>
                <a:lnTo>
                  <a:pt x="1024" y="531"/>
                </a:lnTo>
                <a:lnTo>
                  <a:pt x="1040" y="603"/>
                </a:lnTo>
                <a:lnTo>
                  <a:pt x="1047" y="674"/>
                </a:lnTo>
                <a:lnTo>
                  <a:pt x="1047" y="745"/>
                </a:lnTo>
                <a:lnTo>
                  <a:pt x="1040" y="816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8" name="Freeform 20"/>
          <p:cNvSpPr>
            <a:spLocks/>
          </p:cNvSpPr>
          <p:nvPr/>
        </p:nvSpPr>
        <p:spPr bwMode="auto">
          <a:xfrm>
            <a:off x="7227888" y="3048000"/>
            <a:ext cx="84137" cy="88900"/>
          </a:xfrm>
          <a:custGeom>
            <a:avLst/>
            <a:gdLst/>
            <a:ahLst/>
            <a:cxnLst>
              <a:cxn ang="0">
                <a:pos x="101" y="21"/>
              </a:cxn>
              <a:cxn ang="0">
                <a:pos x="28" y="111"/>
              </a:cxn>
              <a:cxn ang="0">
                <a:pos x="0" y="0"/>
              </a:cxn>
              <a:cxn ang="0">
                <a:pos x="101" y="21"/>
              </a:cxn>
            </a:cxnLst>
            <a:rect l="0" t="0" r="r" b="b"/>
            <a:pathLst>
              <a:path w="101" h="111">
                <a:moveTo>
                  <a:pt x="101" y="21"/>
                </a:moveTo>
                <a:lnTo>
                  <a:pt x="28" y="111"/>
                </a:lnTo>
                <a:lnTo>
                  <a:pt x="0" y="0"/>
                </a:lnTo>
                <a:lnTo>
                  <a:pt x="101" y="21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>
            <a:off x="5729288" y="3424238"/>
            <a:ext cx="706437" cy="6873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3" y="319"/>
              </a:cxn>
              <a:cxn ang="0">
                <a:pos x="32" y="267"/>
              </a:cxn>
              <a:cxn ang="0">
                <a:pos x="57" y="215"/>
              </a:cxn>
              <a:cxn ang="0">
                <a:pos x="88" y="169"/>
              </a:cxn>
              <a:cxn ang="0">
                <a:pos x="125" y="127"/>
              </a:cxn>
              <a:cxn ang="0">
                <a:pos x="169" y="89"/>
              </a:cxn>
              <a:cxn ang="0">
                <a:pos x="215" y="58"/>
              </a:cxn>
              <a:cxn ang="0">
                <a:pos x="265" y="33"/>
              </a:cxn>
              <a:cxn ang="0">
                <a:pos x="319" y="14"/>
              </a:cxn>
              <a:cxn ang="0">
                <a:pos x="375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4"/>
              </a:cxn>
              <a:cxn ang="0">
                <a:pos x="597" y="33"/>
              </a:cxn>
              <a:cxn ang="0">
                <a:pos x="647" y="58"/>
              </a:cxn>
              <a:cxn ang="0">
                <a:pos x="693" y="89"/>
              </a:cxn>
              <a:cxn ang="0">
                <a:pos x="738" y="127"/>
              </a:cxn>
              <a:cxn ang="0">
                <a:pos x="774" y="169"/>
              </a:cxn>
              <a:cxn ang="0">
                <a:pos x="805" y="215"/>
              </a:cxn>
              <a:cxn ang="0">
                <a:pos x="830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4" y="433"/>
              </a:cxn>
              <a:cxn ang="0">
                <a:pos x="861" y="489"/>
              </a:cxn>
              <a:cxn ang="0">
                <a:pos x="849" y="544"/>
              </a:cxn>
              <a:cxn ang="0">
                <a:pos x="830" y="598"/>
              </a:cxn>
              <a:cxn ang="0">
                <a:pos x="805" y="648"/>
              </a:cxn>
              <a:cxn ang="0">
                <a:pos x="774" y="696"/>
              </a:cxn>
              <a:cxn ang="0">
                <a:pos x="738" y="739"/>
              </a:cxn>
              <a:cxn ang="0">
                <a:pos x="693" y="775"/>
              </a:cxn>
              <a:cxn ang="0">
                <a:pos x="647" y="808"/>
              </a:cxn>
              <a:cxn ang="0">
                <a:pos x="597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5" y="862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9"/>
              </a:cxn>
              <a:cxn ang="0">
                <a:pos x="88" y="696"/>
              </a:cxn>
              <a:cxn ang="0">
                <a:pos x="57" y="648"/>
              </a:cxn>
              <a:cxn ang="0">
                <a:pos x="32" y="598"/>
              </a:cxn>
              <a:cxn ang="0">
                <a:pos x="13" y="544"/>
              </a:cxn>
              <a:cxn ang="0">
                <a:pos x="2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2" y="375"/>
                </a:lnTo>
                <a:lnTo>
                  <a:pt x="13" y="319"/>
                </a:lnTo>
                <a:lnTo>
                  <a:pt x="32" y="267"/>
                </a:lnTo>
                <a:lnTo>
                  <a:pt x="57" y="215"/>
                </a:lnTo>
                <a:lnTo>
                  <a:pt x="88" y="169"/>
                </a:lnTo>
                <a:lnTo>
                  <a:pt x="125" y="127"/>
                </a:lnTo>
                <a:lnTo>
                  <a:pt x="169" y="89"/>
                </a:lnTo>
                <a:lnTo>
                  <a:pt x="215" y="58"/>
                </a:lnTo>
                <a:lnTo>
                  <a:pt x="265" y="33"/>
                </a:lnTo>
                <a:lnTo>
                  <a:pt x="319" y="14"/>
                </a:lnTo>
                <a:lnTo>
                  <a:pt x="375" y="4"/>
                </a:lnTo>
                <a:lnTo>
                  <a:pt x="432" y="0"/>
                </a:lnTo>
                <a:lnTo>
                  <a:pt x="488" y="4"/>
                </a:lnTo>
                <a:lnTo>
                  <a:pt x="544" y="14"/>
                </a:lnTo>
                <a:lnTo>
                  <a:pt x="597" y="33"/>
                </a:lnTo>
                <a:lnTo>
                  <a:pt x="647" y="58"/>
                </a:lnTo>
                <a:lnTo>
                  <a:pt x="693" y="89"/>
                </a:lnTo>
                <a:lnTo>
                  <a:pt x="738" y="127"/>
                </a:lnTo>
                <a:lnTo>
                  <a:pt x="774" y="169"/>
                </a:lnTo>
                <a:lnTo>
                  <a:pt x="805" y="215"/>
                </a:lnTo>
                <a:lnTo>
                  <a:pt x="830" y="267"/>
                </a:lnTo>
                <a:lnTo>
                  <a:pt x="849" y="319"/>
                </a:lnTo>
                <a:lnTo>
                  <a:pt x="861" y="375"/>
                </a:lnTo>
                <a:lnTo>
                  <a:pt x="864" y="433"/>
                </a:lnTo>
                <a:lnTo>
                  <a:pt x="861" y="489"/>
                </a:lnTo>
                <a:lnTo>
                  <a:pt x="849" y="544"/>
                </a:lnTo>
                <a:lnTo>
                  <a:pt x="830" y="598"/>
                </a:lnTo>
                <a:lnTo>
                  <a:pt x="805" y="648"/>
                </a:lnTo>
                <a:lnTo>
                  <a:pt x="774" y="696"/>
                </a:lnTo>
                <a:lnTo>
                  <a:pt x="738" y="739"/>
                </a:lnTo>
                <a:lnTo>
                  <a:pt x="693" y="775"/>
                </a:lnTo>
                <a:lnTo>
                  <a:pt x="647" y="808"/>
                </a:lnTo>
                <a:lnTo>
                  <a:pt x="597" y="833"/>
                </a:lnTo>
                <a:lnTo>
                  <a:pt x="544" y="850"/>
                </a:lnTo>
                <a:lnTo>
                  <a:pt x="488" y="862"/>
                </a:lnTo>
                <a:lnTo>
                  <a:pt x="432" y="866"/>
                </a:lnTo>
                <a:lnTo>
                  <a:pt x="375" y="862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9"/>
                </a:lnTo>
                <a:lnTo>
                  <a:pt x="88" y="696"/>
                </a:lnTo>
                <a:lnTo>
                  <a:pt x="57" y="648"/>
                </a:lnTo>
                <a:lnTo>
                  <a:pt x="32" y="598"/>
                </a:lnTo>
                <a:lnTo>
                  <a:pt x="13" y="544"/>
                </a:lnTo>
                <a:lnTo>
                  <a:pt x="2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5891213" y="3630613"/>
            <a:ext cx="381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341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73751" name="Freeform 23"/>
          <p:cNvSpPr>
            <a:spLocks/>
          </p:cNvSpPr>
          <p:nvPr/>
        </p:nvSpPr>
        <p:spPr bwMode="auto">
          <a:xfrm>
            <a:off x="4238625" y="2422525"/>
            <a:ext cx="1776413" cy="938213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108" y="46"/>
              </a:cxn>
              <a:cxn ang="0">
                <a:pos x="217" y="23"/>
              </a:cxn>
              <a:cxn ang="0">
                <a:pos x="329" y="10"/>
              </a:cxn>
              <a:cxn ang="0">
                <a:pos x="440" y="0"/>
              </a:cxn>
              <a:cxn ang="0">
                <a:pos x="553" y="0"/>
              </a:cxn>
              <a:cxn ang="0">
                <a:pos x="665" y="6"/>
              </a:cxn>
              <a:cxn ang="0">
                <a:pos x="776" y="20"/>
              </a:cxn>
              <a:cxn ang="0">
                <a:pos x="886" y="41"/>
              </a:cxn>
              <a:cxn ang="0">
                <a:pos x="995" y="68"/>
              </a:cxn>
              <a:cxn ang="0">
                <a:pos x="1103" y="102"/>
              </a:cxn>
              <a:cxn ang="0">
                <a:pos x="1207" y="143"/>
              </a:cxn>
              <a:cxn ang="0">
                <a:pos x="1309" y="191"/>
              </a:cxn>
              <a:cxn ang="0">
                <a:pos x="1407" y="245"/>
              </a:cxn>
              <a:cxn ang="0">
                <a:pos x="1501" y="304"/>
              </a:cxn>
              <a:cxn ang="0">
                <a:pos x="1593" y="372"/>
              </a:cxn>
              <a:cxn ang="0">
                <a:pos x="1677" y="443"/>
              </a:cxn>
              <a:cxn ang="0">
                <a:pos x="1760" y="520"/>
              </a:cxn>
              <a:cxn ang="0">
                <a:pos x="1837" y="602"/>
              </a:cxn>
              <a:cxn ang="0">
                <a:pos x="1908" y="689"/>
              </a:cxn>
              <a:cxn ang="0">
                <a:pos x="1973" y="779"/>
              </a:cxn>
              <a:cxn ang="0">
                <a:pos x="2033" y="875"/>
              </a:cxn>
              <a:cxn ang="0">
                <a:pos x="2087" y="974"/>
              </a:cxn>
              <a:cxn ang="0">
                <a:pos x="2133" y="1075"/>
              </a:cxn>
              <a:cxn ang="0">
                <a:pos x="2173" y="1181"/>
              </a:cxn>
            </a:cxnLst>
            <a:rect l="0" t="0" r="r" b="b"/>
            <a:pathLst>
              <a:path w="2173" h="1181">
                <a:moveTo>
                  <a:pt x="0" y="75"/>
                </a:moveTo>
                <a:lnTo>
                  <a:pt x="108" y="46"/>
                </a:lnTo>
                <a:lnTo>
                  <a:pt x="217" y="23"/>
                </a:lnTo>
                <a:lnTo>
                  <a:pt x="329" y="10"/>
                </a:lnTo>
                <a:lnTo>
                  <a:pt x="440" y="0"/>
                </a:lnTo>
                <a:lnTo>
                  <a:pt x="553" y="0"/>
                </a:lnTo>
                <a:lnTo>
                  <a:pt x="665" y="6"/>
                </a:lnTo>
                <a:lnTo>
                  <a:pt x="776" y="20"/>
                </a:lnTo>
                <a:lnTo>
                  <a:pt x="886" y="41"/>
                </a:lnTo>
                <a:lnTo>
                  <a:pt x="995" y="68"/>
                </a:lnTo>
                <a:lnTo>
                  <a:pt x="1103" y="102"/>
                </a:lnTo>
                <a:lnTo>
                  <a:pt x="1207" y="143"/>
                </a:lnTo>
                <a:lnTo>
                  <a:pt x="1309" y="191"/>
                </a:lnTo>
                <a:lnTo>
                  <a:pt x="1407" y="245"/>
                </a:lnTo>
                <a:lnTo>
                  <a:pt x="1501" y="304"/>
                </a:lnTo>
                <a:lnTo>
                  <a:pt x="1593" y="372"/>
                </a:lnTo>
                <a:lnTo>
                  <a:pt x="1677" y="443"/>
                </a:lnTo>
                <a:lnTo>
                  <a:pt x="1760" y="520"/>
                </a:lnTo>
                <a:lnTo>
                  <a:pt x="1837" y="602"/>
                </a:lnTo>
                <a:lnTo>
                  <a:pt x="1908" y="689"/>
                </a:lnTo>
                <a:lnTo>
                  <a:pt x="1973" y="779"/>
                </a:lnTo>
                <a:lnTo>
                  <a:pt x="2033" y="875"/>
                </a:lnTo>
                <a:lnTo>
                  <a:pt x="2087" y="974"/>
                </a:lnTo>
                <a:lnTo>
                  <a:pt x="2133" y="1075"/>
                </a:lnTo>
                <a:lnTo>
                  <a:pt x="2173" y="1181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2" name="Freeform 24"/>
          <p:cNvSpPr>
            <a:spLocks/>
          </p:cNvSpPr>
          <p:nvPr/>
        </p:nvSpPr>
        <p:spPr bwMode="auto">
          <a:xfrm>
            <a:off x="5969000" y="3336925"/>
            <a:ext cx="82550" cy="92075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81" y="116"/>
              </a:cxn>
              <a:cxn ang="0">
                <a:pos x="0" y="31"/>
              </a:cxn>
              <a:cxn ang="0">
                <a:pos x="100" y="0"/>
              </a:cxn>
            </a:cxnLst>
            <a:rect l="0" t="0" r="r" b="b"/>
            <a:pathLst>
              <a:path w="100" h="116">
                <a:moveTo>
                  <a:pt x="100" y="0"/>
                </a:moveTo>
                <a:lnTo>
                  <a:pt x="81" y="116"/>
                </a:lnTo>
                <a:lnTo>
                  <a:pt x="0" y="31"/>
                </a:lnTo>
                <a:lnTo>
                  <a:pt x="100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3" name="Freeform 25"/>
          <p:cNvSpPr>
            <a:spLocks/>
          </p:cNvSpPr>
          <p:nvPr/>
        </p:nvSpPr>
        <p:spPr bwMode="auto">
          <a:xfrm>
            <a:off x="4756150" y="3309938"/>
            <a:ext cx="706438" cy="6873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4" y="375"/>
              </a:cxn>
              <a:cxn ang="0">
                <a:pos x="15" y="319"/>
              </a:cxn>
              <a:cxn ang="0">
                <a:pos x="33" y="267"/>
              </a:cxn>
              <a:cxn ang="0">
                <a:pos x="58" y="215"/>
              </a:cxn>
              <a:cxn ang="0">
                <a:pos x="88" y="169"/>
              </a:cxn>
              <a:cxn ang="0">
                <a:pos x="127" y="127"/>
              </a:cxn>
              <a:cxn ang="0">
                <a:pos x="169" y="88"/>
              </a:cxn>
              <a:cxn ang="0">
                <a:pos x="217" y="58"/>
              </a:cxn>
              <a:cxn ang="0">
                <a:pos x="267" y="33"/>
              </a:cxn>
              <a:cxn ang="0">
                <a:pos x="321" y="13"/>
              </a:cxn>
              <a:cxn ang="0">
                <a:pos x="377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3"/>
              </a:cxn>
              <a:cxn ang="0">
                <a:pos x="598" y="33"/>
              </a:cxn>
              <a:cxn ang="0">
                <a:pos x="649" y="58"/>
              </a:cxn>
              <a:cxn ang="0">
                <a:pos x="696" y="88"/>
              </a:cxn>
              <a:cxn ang="0">
                <a:pos x="738" y="127"/>
              </a:cxn>
              <a:cxn ang="0">
                <a:pos x="776" y="169"/>
              </a:cxn>
              <a:cxn ang="0">
                <a:pos x="807" y="215"/>
              </a:cxn>
              <a:cxn ang="0">
                <a:pos x="832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8"/>
              </a:cxn>
              <a:cxn ang="0">
                <a:pos x="849" y="544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6"/>
              </a:cxn>
              <a:cxn ang="0">
                <a:pos x="738" y="738"/>
              </a:cxn>
              <a:cxn ang="0">
                <a:pos x="696" y="775"/>
              </a:cxn>
              <a:cxn ang="0">
                <a:pos x="649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1"/>
              </a:cxn>
              <a:cxn ang="0">
                <a:pos x="432" y="865"/>
              </a:cxn>
              <a:cxn ang="0">
                <a:pos x="377" y="861"/>
              </a:cxn>
              <a:cxn ang="0">
                <a:pos x="321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7" y="738"/>
              </a:cxn>
              <a:cxn ang="0">
                <a:pos x="88" y="696"/>
              </a:cxn>
              <a:cxn ang="0">
                <a:pos x="58" y="648"/>
              </a:cxn>
              <a:cxn ang="0">
                <a:pos x="33" y="598"/>
              </a:cxn>
              <a:cxn ang="0">
                <a:pos x="15" y="544"/>
              </a:cxn>
              <a:cxn ang="0">
                <a:pos x="4" y="488"/>
              </a:cxn>
              <a:cxn ang="0">
                <a:pos x="0" y="433"/>
              </a:cxn>
            </a:cxnLst>
            <a:rect l="0" t="0" r="r" b="b"/>
            <a:pathLst>
              <a:path w="865" h="865">
                <a:moveTo>
                  <a:pt x="0" y="433"/>
                </a:moveTo>
                <a:lnTo>
                  <a:pt x="4" y="375"/>
                </a:lnTo>
                <a:lnTo>
                  <a:pt x="15" y="319"/>
                </a:lnTo>
                <a:lnTo>
                  <a:pt x="33" y="267"/>
                </a:lnTo>
                <a:lnTo>
                  <a:pt x="58" y="215"/>
                </a:lnTo>
                <a:lnTo>
                  <a:pt x="88" y="169"/>
                </a:lnTo>
                <a:lnTo>
                  <a:pt x="127" y="127"/>
                </a:lnTo>
                <a:lnTo>
                  <a:pt x="169" y="88"/>
                </a:lnTo>
                <a:lnTo>
                  <a:pt x="217" y="58"/>
                </a:lnTo>
                <a:lnTo>
                  <a:pt x="267" y="33"/>
                </a:lnTo>
                <a:lnTo>
                  <a:pt x="321" y="13"/>
                </a:lnTo>
                <a:lnTo>
                  <a:pt x="377" y="4"/>
                </a:lnTo>
                <a:lnTo>
                  <a:pt x="432" y="0"/>
                </a:lnTo>
                <a:lnTo>
                  <a:pt x="488" y="4"/>
                </a:lnTo>
                <a:lnTo>
                  <a:pt x="544" y="13"/>
                </a:lnTo>
                <a:lnTo>
                  <a:pt x="598" y="33"/>
                </a:lnTo>
                <a:lnTo>
                  <a:pt x="649" y="58"/>
                </a:lnTo>
                <a:lnTo>
                  <a:pt x="696" y="88"/>
                </a:lnTo>
                <a:lnTo>
                  <a:pt x="738" y="127"/>
                </a:lnTo>
                <a:lnTo>
                  <a:pt x="776" y="169"/>
                </a:lnTo>
                <a:lnTo>
                  <a:pt x="807" y="215"/>
                </a:lnTo>
                <a:lnTo>
                  <a:pt x="832" y="267"/>
                </a:lnTo>
                <a:lnTo>
                  <a:pt x="849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8"/>
                </a:lnTo>
                <a:lnTo>
                  <a:pt x="849" y="544"/>
                </a:lnTo>
                <a:lnTo>
                  <a:pt x="832" y="598"/>
                </a:lnTo>
                <a:lnTo>
                  <a:pt x="807" y="648"/>
                </a:lnTo>
                <a:lnTo>
                  <a:pt x="776" y="696"/>
                </a:lnTo>
                <a:lnTo>
                  <a:pt x="738" y="738"/>
                </a:lnTo>
                <a:lnTo>
                  <a:pt x="696" y="775"/>
                </a:lnTo>
                <a:lnTo>
                  <a:pt x="649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1"/>
                </a:lnTo>
                <a:lnTo>
                  <a:pt x="432" y="865"/>
                </a:lnTo>
                <a:lnTo>
                  <a:pt x="377" y="861"/>
                </a:lnTo>
                <a:lnTo>
                  <a:pt x="321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7" y="738"/>
                </a:lnTo>
                <a:lnTo>
                  <a:pt x="88" y="696"/>
                </a:lnTo>
                <a:lnTo>
                  <a:pt x="58" y="648"/>
                </a:lnTo>
                <a:lnTo>
                  <a:pt x="33" y="598"/>
                </a:lnTo>
                <a:lnTo>
                  <a:pt x="15" y="544"/>
                </a:lnTo>
                <a:lnTo>
                  <a:pt x="4" y="488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4918075" y="3516313"/>
            <a:ext cx="381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370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73755" name="Freeform 27"/>
          <p:cNvSpPr>
            <a:spLocks/>
          </p:cNvSpPr>
          <p:nvPr/>
        </p:nvSpPr>
        <p:spPr bwMode="auto">
          <a:xfrm>
            <a:off x="4246563" y="2427288"/>
            <a:ext cx="1016000" cy="836612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84" y="17"/>
              </a:cxn>
              <a:cxn ang="0">
                <a:pos x="169" y="6"/>
              </a:cxn>
              <a:cxn ang="0">
                <a:pos x="253" y="0"/>
              </a:cxn>
              <a:cxn ang="0">
                <a:pos x="338" y="4"/>
              </a:cxn>
              <a:cxn ang="0">
                <a:pos x="424" y="14"/>
              </a:cxn>
              <a:cxn ang="0">
                <a:pos x="507" y="31"/>
              </a:cxn>
              <a:cxn ang="0">
                <a:pos x="590" y="56"/>
              </a:cxn>
              <a:cxn ang="0">
                <a:pos x="668" y="87"/>
              </a:cxn>
              <a:cxn ang="0">
                <a:pos x="745" y="125"/>
              </a:cxn>
              <a:cxn ang="0">
                <a:pos x="818" y="171"/>
              </a:cxn>
              <a:cxn ang="0">
                <a:pos x="885" y="221"/>
              </a:cxn>
              <a:cxn ang="0">
                <a:pos x="949" y="279"/>
              </a:cxn>
              <a:cxn ang="0">
                <a:pos x="1008" y="341"/>
              </a:cxn>
              <a:cxn ang="0">
                <a:pos x="1060" y="408"/>
              </a:cxn>
              <a:cxn ang="0">
                <a:pos x="1106" y="481"/>
              </a:cxn>
              <a:cxn ang="0">
                <a:pos x="1147" y="556"/>
              </a:cxn>
              <a:cxn ang="0">
                <a:pos x="1181" y="635"/>
              </a:cxn>
              <a:cxn ang="0">
                <a:pos x="1208" y="716"/>
              </a:cxn>
              <a:cxn ang="0">
                <a:pos x="1228" y="798"/>
              </a:cxn>
              <a:cxn ang="0">
                <a:pos x="1239" y="883"/>
              </a:cxn>
              <a:cxn ang="0">
                <a:pos x="1243" y="969"/>
              </a:cxn>
              <a:cxn ang="0">
                <a:pos x="1241" y="1054"/>
              </a:cxn>
            </a:cxnLst>
            <a:rect l="0" t="0" r="r" b="b"/>
            <a:pathLst>
              <a:path w="1243" h="1054">
                <a:moveTo>
                  <a:pt x="0" y="39"/>
                </a:moveTo>
                <a:lnTo>
                  <a:pt x="84" y="17"/>
                </a:lnTo>
                <a:lnTo>
                  <a:pt x="169" y="6"/>
                </a:lnTo>
                <a:lnTo>
                  <a:pt x="253" y="0"/>
                </a:lnTo>
                <a:lnTo>
                  <a:pt x="338" y="4"/>
                </a:lnTo>
                <a:lnTo>
                  <a:pt x="424" y="14"/>
                </a:lnTo>
                <a:lnTo>
                  <a:pt x="507" y="31"/>
                </a:lnTo>
                <a:lnTo>
                  <a:pt x="590" y="56"/>
                </a:lnTo>
                <a:lnTo>
                  <a:pt x="668" y="87"/>
                </a:lnTo>
                <a:lnTo>
                  <a:pt x="745" y="125"/>
                </a:lnTo>
                <a:lnTo>
                  <a:pt x="818" y="171"/>
                </a:lnTo>
                <a:lnTo>
                  <a:pt x="885" y="221"/>
                </a:lnTo>
                <a:lnTo>
                  <a:pt x="949" y="279"/>
                </a:lnTo>
                <a:lnTo>
                  <a:pt x="1008" y="341"/>
                </a:lnTo>
                <a:lnTo>
                  <a:pt x="1060" y="408"/>
                </a:lnTo>
                <a:lnTo>
                  <a:pt x="1106" y="481"/>
                </a:lnTo>
                <a:lnTo>
                  <a:pt x="1147" y="556"/>
                </a:lnTo>
                <a:lnTo>
                  <a:pt x="1181" y="635"/>
                </a:lnTo>
                <a:lnTo>
                  <a:pt x="1208" y="716"/>
                </a:lnTo>
                <a:lnTo>
                  <a:pt x="1228" y="798"/>
                </a:lnTo>
                <a:lnTo>
                  <a:pt x="1239" y="883"/>
                </a:lnTo>
                <a:lnTo>
                  <a:pt x="1243" y="969"/>
                </a:lnTo>
                <a:lnTo>
                  <a:pt x="1241" y="1054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6" name="Freeform 28"/>
          <p:cNvSpPr>
            <a:spLocks/>
          </p:cNvSpPr>
          <p:nvPr/>
        </p:nvSpPr>
        <p:spPr bwMode="auto">
          <a:xfrm>
            <a:off x="5219700" y="3248025"/>
            <a:ext cx="82550" cy="87313"/>
          </a:xfrm>
          <a:custGeom>
            <a:avLst/>
            <a:gdLst/>
            <a:ahLst/>
            <a:cxnLst>
              <a:cxn ang="0">
                <a:pos x="102" y="13"/>
              </a:cxn>
              <a:cxn ang="0">
                <a:pos x="38" y="110"/>
              </a:cxn>
              <a:cxn ang="0">
                <a:pos x="0" y="0"/>
              </a:cxn>
              <a:cxn ang="0">
                <a:pos x="102" y="13"/>
              </a:cxn>
            </a:cxnLst>
            <a:rect l="0" t="0" r="r" b="b"/>
            <a:pathLst>
              <a:path w="102" h="110">
                <a:moveTo>
                  <a:pt x="102" y="13"/>
                </a:moveTo>
                <a:lnTo>
                  <a:pt x="38" y="110"/>
                </a:lnTo>
                <a:lnTo>
                  <a:pt x="0" y="0"/>
                </a:lnTo>
                <a:lnTo>
                  <a:pt x="102" y="1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7" name="Freeform 29"/>
          <p:cNvSpPr>
            <a:spLocks/>
          </p:cNvSpPr>
          <p:nvPr/>
        </p:nvSpPr>
        <p:spPr bwMode="auto">
          <a:xfrm>
            <a:off x="4298950" y="4454525"/>
            <a:ext cx="706438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3" y="375"/>
              </a:cxn>
              <a:cxn ang="0">
                <a:pos x="15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6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0" y="14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4"/>
              </a:cxn>
              <a:cxn ang="0">
                <a:pos x="597" y="33"/>
              </a:cxn>
              <a:cxn ang="0">
                <a:pos x="649" y="58"/>
              </a:cxn>
              <a:cxn ang="0">
                <a:pos x="695" y="89"/>
              </a:cxn>
              <a:cxn ang="0">
                <a:pos x="737" y="127"/>
              </a:cxn>
              <a:cxn ang="0">
                <a:pos x="776" y="170"/>
              </a:cxn>
              <a:cxn ang="0">
                <a:pos x="807" y="216"/>
              </a:cxn>
              <a:cxn ang="0">
                <a:pos x="831" y="268"/>
              </a:cxn>
              <a:cxn ang="0">
                <a:pos x="849" y="320"/>
              </a:cxn>
              <a:cxn ang="0">
                <a:pos x="860" y="375"/>
              </a:cxn>
              <a:cxn ang="0">
                <a:pos x="864" y="433"/>
              </a:cxn>
              <a:cxn ang="0">
                <a:pos x="860" y="489"/>
              </a:cxn>
              <a:cxn ang="0">
                <a:pos x="849" y="545"/>
              </a:cxn>
              <a:cxn ang="0">
                <a:pos x="831" y="599"/>
              </a:cxn>
              <a:cxn ang="0">
                <a:pos x="807" y="649"/>
              </a:cxn>
              <a:cxn ang="0">
                <a:pos x="776" y="697"/>
              </a:cxn>
              <a:cxn ang="0">
                <a:pos x="737" y="739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6" y="862"/>
              </a:cxn>
              <a:cxn ang="0">
                <a:pos x="320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6" y="739"/>
              </a:cxn>
              <a:cxn ang="0">
                <a:pos x="88" y="697"/>
              </a:cxn>
              <a:cxn ang="0">
                <a:pos x="57" y="649"/>
              </a:cxn>
              <a:cxn ang="0">
                <a:pos x="32" y="599"/>
              </a:cxn>
              <a:cxn ang="0">
                <a:pos x="15" y="545"/>
              </a:cxn>
              <a:cxn ang="0">
                <a:pos x="3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3" y="375"/>
                </a:lnTo>
                <a:lnTo>
                  <a:pt x="15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6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0" y="14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3" y="14"/>
                </a:lnTo>
                <a:lnTo>
                  <a:pt x="597" y="33"/>
                </a:lnTo>
                <a:lnTo>
                  <a:pt x="649" y="58"/>
                </a:lnTo>
                <a:lnTo>
                  <a:pt x="695" y="89"/>
                </a:lnTo>
                <a:lnTo>
                  <a:pt x="737" y="127"/>
                </a:lnTo>
                <a:lnTo>
                  <a:pt x="776" y="170"/>
                </a:lnTo>
                <a:lnTo>
                  <a:pt x="807" y="216"/>
                </a:lnTo>
                <a:lnTo>
                  <a:pt x="831" y="268"/>
                </a:lnTo>
                <a:lnTo>
                  <a:pt x="849" y="320"/>
                </a:lnTo>
                <a:lnTo>
                  <a:pt x="860" y="375"/>
                </a:lnTo>
                <a:lnTo>
                  <a:pt x="864" y="433"/>
                </a:lnTo>
                <a:lnTo>
                  <a:pt x="860" y="489"/>
                </a:lnTo>
                <a:lnTo>
                  <a:pt x="849" y="545"/>
                </a:lnTo>
                <a:lnTo>
                  <a:pt x="831" y="599"/>
                </a:lnTo>
                <a:lnTo>
                  <a:pt x="807" y="649"/>
                </a:lnTo>
                <a:lnTo>
                  <a:pt x="776" y="697"/>
                </a:lnTo>
                <a:lnTo>
                  <a:pt x="737" y="739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6"/>
                </a:lnTo>
                <a:lnTo>
                  <a:pt x="376" y="862"/>
                </a:lnTo>
                <a:lnTo>
                  <a:pt x="320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6" y="739"/>
                </a:lnTo>
                <a:lnTo>
                  <a:pt x="88" y="697"/>
                </a:lnTo>
                <a:lnTo>
                  <a:pt x="57" y="649"/>
                </a:lnTo>
                <a:lnTo>
                  <a:pt x="32" y="599"/>
                </a:lnTo>
                <a:lnTo>
                  <a:pt x="15" y="545"/>
                </a:lnTo>
                <a:lnTo>
                  <a:pt x="3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4460875" y="4660900"/>
            <a:ext cx="3810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378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73759" name="Freeform 31"/>
          <p:cNvSpPr>
            <a:spLocks/>
          </p:cNvSpPr>
          <p:nvPr/>
        </p:nvSpPr>
        <p:spPr bwMode="auto">
          <a:xfrm>
            <a:off x="3681413" y="2921000"/>
            <a:ext cx="609600" cy="1689100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7" y="108"/>
              </a:cxn>
              <a:cxn ang="0">
                <a:pos x="62" y="216"/>
              </a:cxn>
              <a:cxn ang="0">
                <a:pos x="35" y="327"/>
              </a:cxn>
              <a:cxn ang="0">
                <a:pos x="16" y="439"/>
              </a:cxn>
              <a:cxn ang="0">
                <a:pos x="4" y="552"/>
              </a:cxn>
              <a:cxn ang="0">
                <a:pos x="0" y="666"/>
              </a:cxn>
              <a:cxn ang="0">
                <a:pos x="2" y="781"/>
              </a:cxn>
              <a:cxn ang="0">
                <a:pos x="12" y="895"/>
              </a:cxn>
              <a:cxn ang="0">
                <a:pos x="29" y="1006"/>
              </a:cxn>
              <a:cxn ang="0">
                <a:pos x="54" y="1118"/>
              </a:cxn>
              <a:cxn ang="0">
                <a:pos x="85" y="1227"/>
              </a:cxn>
              <a:cxn ang="0">
                <a:pos x="123" y="1335"/>
              </a:cxn>
              <a:cxn ang="0">
                <a:pos x="170" y="1439"/>
              </a:cxn>
              <a:cxn ang="0">
                <a:pos x="221" y="1541"/>
              </a:cxn>
              <a:cxn ang="0">
                <a:pos x="279" y="1639"/>
              </a:cxn>
              <a:cxn ang="0">
                <a:pos x="344" y="1733"/>
              </a:cxn>
              <a:cxn ang="0">
                <a:pos x="414" y="1822"/>
              </a:cxn>
              <a:cxn ang="0">
                <a:pos x="490" y="1906"/>
              </a:cxn>
              <a:cxn ang="0">
                <a:pos x="571" y="1987"/>
              </a:cxn>
              <a:cxn ang="0">
                <a:pos x="658" y="2062"/>
              </a:cxn>
              <a:cxn ang="0">
                <a:pos x="748" y="2130"/>
              </a:cxn>
            </a:cxnLst>
            <a:rect l="0" t="0" r="r" b="b"/>
            <a:pathLst>
              <a:path w="748" h="2130">
                <a:moveTo>
                  <a:pt x="137" y="0"/>
                </a:moveTo>
                <a:lnTo>
                  <a:pt x="97" y="108"/>
                </a:lnTo>
                <a:lnTo>
                  <a:pt x="62" y="216"/>
                </a:lnTo>
                <a:lnTo>
                  <a:pt x="35" y="327"/>
                </a:lnTo>
                <a:lnTo>
                  <a:pt x="16" y="439"/>
                </a:lnTo>
                <a:lnTo>
                  <a:pt x="4" y="552"/>
                </a:lnTo>
                <a:lnTo>
                  <a:pt x="0" y="666"/>
                </a:lnTo>
                <a:lnTo>
                  <a:pt x="2" y="781"/>
                </a:lnTo>
                <a:lnTo>
                  <a:pt x="12" y="895"/>
                </a:lnTo>
                <a:lnTo>
                  <a:pt x="29" y="1006"/>
                </a:lnTo>
                <a:lnTo>
                  <a:pt x="54" y="1118"/>
                </a:lnTo>
                <a:lnTo>
                  <a:pt x="85" y="1227"/>
                </a:lnTo>
                <a:lnTo>
                  <a:pt x="123" y="1335"/>
                </a:lnTo>
                <a:lnTo>
                  <a:pt x="170" y="1439"/>
                </a:lnTo>
                <a:lnTo>
                  <a:pt x="221" y="1541"/>
                </a:lnTo>
                <a:lnTo>
                  <a:pt x="279" y="1639"/>
                </a:lnTo>
                <a:lnTo>
                  <a:pt x="344" y="1733"/>
                </a:lnTo>
                <a:lnTo>
                  <a:pt x="414" y="1822"/>
                </a:lnTo>
                <a:lnTo>
                  <a:pt x="490" y="1906"/>
                </a:lnTo>
                <a:lnTo>
                  <a:pt x="571" y="1987"/>
                </a:lnTo>
                <a:lnTo>
                  <a:pt x="658" y="2062"/>
                </a:lnTo>
                <a:lnTo>
                  <a:pt x="748" y="213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0" name="Freeform 32"/>
          <p:cNvSpPr>
            <a:spLocks/>
          </p:cNvSpPr>
          <p:nvPr/>
        </p:nvSpPr>
        <p:spPr bwMode="auto">
          <a:xfrm>
            <a:off x="4257675" y="4570413"/>
            <a:ext cx="95250" cy="80962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116" y="101"/>
              </a:cxn>
              <a:cxn ang="0">
                <a:pos x="58" y="0"/>
              </a:cxn>
              <a:cxn ang="0">
                <a:pos x="0" y="86"/>
              </a:cxn>
            </a:cxnLst>
            <a:rect l="0" t="0" r="r" b="b"/>
            <a:pathLst>
              <a:path w="116" h="101">
                <a:moveTo>
                  <a:pt x="0" y="86"/>
                </a:moveTo>
                <a:lnTo>
                  <a:pt x="116" y="101"/>
                </a:lnTo>
                <a:lnTo>
                  <a:pt x="58" y="0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1" name="Freeform 33"/>
          <p:cNvSpPr>
            <a:spLocks/>
          </p:cNvSpPr>
          <p:nvPr/>
        </p:nvSpPr>
        <p:spPr bwMode="auto">
          <a:xfrm>
            <a:off x="6015038" y="5256213"/>
            <a:ext cx="706437" cy="6873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4" y="375"/>
              </a:cxn>
              <a:cxn ang="0">
                <a:pos x="16" y="319"/>
              </a:cxn>
              <a:cxn ang="0">
                <a:pos x="33" y="267"/>
              </a:cxn>
              <a:cxn ang="0">
                <a:pos x="58" y="216"/>
              </a:cxn>
              <a:cxn ang="0">
                <a:pos x="89" y="169"/>
              </a:cxn>
              <a:cxn ang="0">
                <a:pos x="127" y="127"/>
              </a:cxn>
              <a:cxn ang="0">
                <a:pos x="169" y="89"/>
              </a:cxn>
              <a:cxn ang="0">
                <a:pos x="217" y="58"/>
              </a:cxn>
              <a:cxn ang="0">
                <a:pos x="267" y="33"/>
              </a:cxn>
              <a:cxn ang="0">
                <a:pos x="321" y="14"/>
              </a:cxn>
              <a:cxn ang="0">
                <a:pos x="377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4"/>
              </a:cxn>
              <a:cxn ang="0">
                <a:pos x="598" y="33"/>
              </a:cxn>
              <a:cxn ang="0">
                <a:pos x="650" y="58"/>
              </a:cxn>
              <a:cxn ang="0">
                <a:pos x="696" y="89"/>
              </a:cxn>
              <a:cxn ang="0">
                <a:pos x="738" y="127"/>
              </a:cxn>
              <a:cxn ang="0">
                <a:pos x="776" y="169"/>
              </a:cxn>
              <a:cxn ang="0">
                <a:pos x="807" y="216"/>
              </a:cxn>
              <a:cxn ang="0">
                <a:pos x="832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9"/>
              </a:cxn>
              <a:cxn ang="0">
                <a:pos x="849" y="544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6"/>
              </a:cxn>
              <a:cxn ang="0">
                <a:pos x="738" y="739"/>
              </a:cxn>
              <a:cxn ang="0">
                <a:pos x="696" y="775"/>
              </a:cxn>
              <a:cxn ang="0">
                <a:pos x="650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7" y="862"/>
              </a:cxn>
              <a:cxn ang="0">
                <a:pos x="321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7" y="739"/>
              </a:cxn>
              <a:cxn ang="0">
                <a:pos x="89" y="696"/>
              </a:cxn>
              <a:cxn ang="0">
                <a:pos x="58" y="648"/>
              </a:cxn>
              <a:cxn ang="0">
                <a:pos x="33" y="598"/>
              </a:cxn>
              <a:cxn ang="0">
                <a:pos x="16" y="544"/>
              </a:cxn>
              <a:cxn ang="0">
                <a:pos x="4" y="489"/>
              </a:cxn>
              <a:cxn ang="0">
                <a:pos x="0" y="433"/>
              </a:cxn>
            </a:cxnLst>
            <a:rect l="0" t="0" r="r" b="b"/>
            <a:pathLst>
              <a:path w="865" h="866">
                <a:moveTo>
                  <a:pt x="0" y="433"/>
                </a:moveTo>
                <a:lnTo>
                  <a:pt x="4" y="375"/>
                </a:lnTo>
                <a:lnTo>
                  <a:pt x="16" y="319"/>
                </a:lnTo>
                <a:lnTo>
                  <a:pt x="33" y="267"/>
                </a:lnTo>
                <a:lnTo>
                  <a:pt x="58" y="216"/>
                </a:lnTo>
                <a:lnTo>
                  <a:pt x="89" y="169"/>
                </a:lnTo>
                <a:lnTo>
                  <a:pt x="127" y="127"/>
                </a:lnTo>
                <a:lnTo>
                  <a:pt x="169" y="89"/>
                </a:lnTo>
                <a:lnTo>
                  <a:pt x="217" y="58"/>
                </a:lnTo>
                <a:lnTo>
                  <a:pt x="267" y="33"/>
                </a:lnTo>
                <a:lnTo>
                  <a:pt x="321" y="14"/>
                </a:lnTo>
                <a:lnTo>
                  <a:pt x="377" y="4"/>
                </a:lnTo>
                <a:lnTo>
                  <a:pt x="432" y="0"/>
                </a:lnTo>
                <a:lnTo>
                  <a:pt x="488" y="4"/>
                </a:lnTo>
                <a:lnTo>
                  <a:pt x="544" y="14"/>
                </a:lnTo>
                <a:lnTo>
                  <a:pt x="598" y="33"/>
                </a:lnTo>
                <a:lnTo>
                  <a:pt x="650" y="58"/>
                </a:lnTo>
                <a:lnTo>
                  <a:pt x="696" y="89"/>
                </a:lnTo>
                <a:lnTo>
                  <a:pt x="738" y="127"/>
                </a:lnTo>
                <a:lnTo>
                  <a:pt x="776" y="169"/>
                </a:lnTo>
                <a:lnTo>
                  <a:pt x="807" y="216"/>
                </a:lnTo>
                <a:lnTo>
                  <a:pt x="832" y="267"/>
                </a:lnTo>
                <a:lnTo>
                  <a:pt x="849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9"/>
                </a:lnTo>
                <a:lnTo>
                  <a:pt x="849" y="544"/>
                </a:lnTo>
                <a:lnTo>
                  <a:pt x="832" y="598"/>
                </a:lnTo>
                <a:lnTo>
                  <a:pt x="807" y="648"/>
                </a:lnTo>
                <a:lnTo>
                  <a:pt x="776" y="696"/>
                </a:lnTo>
                <a:lnTo>
                  <a:pt x="738" y="739"/>
                </a:lnTo>
                <a:lnTo>
                  <a:pt x="696" y="775"/>
                </a:lnTo>
                <a:lnTo>
                  <a:pt x="650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2"/>
                </a:lnTo>
                <a:lnTo>
                  <a:pt x="432" y="866"/>
                </a:lnTo>
                <a:lnTo>
                  <a:pt x="377" y="862"/>
                </a:lnTo>
                <a:lnTo>
                  <a:pt x="321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7" y="739"/>
                </a:lnTo>
                <a:lnTo>
                  <a:pt x="89" y="696"/>
                </a:lnTo>
                <a:lnTo>
                  <a:pt x="58" y="648"/>
                </a:lnTo>
                <a:lnTo>
                  <a:pt x="33" y="598"/>
                </a:lnTo>
                <a:lnTo>
                  <a:pt x="16" y="544"/>
                </a:lnTo>
                <a:lnTo>
                  <a:pt x="4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6176963" y="5462588"/>
            <a:ext cx="381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401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73763" name="Freeform 35"/>
          <p:cNvSpPr>
            <a:spLocks/>
          </p:cNvSpPr>
          <p:nvPr/>
        </p:nvSpPr>
        <p:spPr bwMode="auto">
          <a:xfrm>
            <a:off x="6713538" y="2786063"/>
            <a:ext cx="1360487" cy="2636837"/>
          </a:xfrm>
          <a:custGeom>
            <a:avLst/>
            <a:gdLst/>
            <a:ahLst/>
            <a:cxnLst>
              <a:cxn ang="0">
                <a:pos x="1633" y="0"/>
              </a:cxn>
              <a:cxn ang="0">
                <a:pos x="1651" y="158"/>
              </a:cxn>
              <a:cxn ang="0">
                <a:pos x="1662" y="314"/>
              </a:cxn>
              <a:cxn ang="0">
                <a:pos x="1664" y="471"/>
              </a:cxn>
              <a:cxn ang="0">
                <a:pos x="1660" y="629"/>
              </a:cxn>
              <a:cxn ang="0">
                <a:pos x="1649" y="785"/>
              </a:cxn>
              <a:cxn ang="0">
                <a:pos x="1630" y="941"/>
              </a:cxn>
              <a:cxn ang="0">
                <a:pos x="1603" y="1096"/>
              </a:cxn>
              <a:cxn ang="0">
                <a:pos x="1568" y="1250"/>
              </a:cxn>
              <a:cxn ang="0">
                <a:pos x="1528" y="1400"/>
              </a:cxn>
              <a:cxn ang="0">
                <a:pos x="1480" y="1550"/>
              </a:cxn>
              <a:cxn ang="0">
                <a:pos x="1424" y="1698"/>
              </a:cxn>
              <a:cxn ang="0">
                <a:pos x="1361" y="1843"/>
              </a:cxn>
              <a:cxn ang="0">
                <a:pos x="1291" y="1983"/>
              </a:cxn>
              <a:cxn ang="0">
                <a:pos x="1216" y="2120"/>
              </a:cxn>
              <a:cxn ang="0">
                <a:pos x="1134" y="2254"/>
              </a:cxn>
              <a:cxn ang="0">
                <a:pos x="1045" y="2383"/>
              </a:cxn>
              <a:cxn ang="0">
                <a:pos x="949" y="2510"/>
              </a:cxn>
              <a:cxn ang="0">
                <a:pos x="849" y="2629"/>
              </a:cxn>
              <a:cxn ang="0">
                <a:pos x="742" y="2747"/>
              </a:cxn>
              <a:cxn ang="0">
                <a:pos x="630" y="2856"/>
              </a:cxn>
              <a:cxn ang="0">
                <a:pos x="515" y="2962"/>
              </a:cxn>
              <a:cxn ang="0">
                <a:pos x="392" y="3060"/>
              </a:cxn>
              <a:cxn ang="0">
                <a:pos x="267" y="3154"/>
              </a:cxn>
              <a:cxn ang="0">
                <a:pos x="137" y="3241"/>
              </a:cxn>
              <a:cxn ang="0">
                <a:pos x="0" y="3322"/>
              </a:cxn>
            </a:cxnLst>
            <a:rect l="0" t="0" r="r" b="b"/>
            <a:pathLst>
              <a:path w="1664" h="3322">
                <a:moveTo>
                  <a:pt x="1633" y="0"/>
                </a:moveTo>
                <a:lnTo>
                  <a:pt x="1651" y="158"/>
                </a:lnTo>
                <a:lnTo>
                  <a:pt x="1662" y="314"/>
                </a:lnTo>
                <a:lnTo>
                  <a:pt x="1664" y="471"/>
                </a:lnTo>
                <a:lnTo>
                  <a:pt x="1660" y="629"/>
                </a:lnTo>
                <a:lnTo>
                  <a:pt x="1649" y="785"/>
                </a:lnTo>
                <a:lnTo>
                  <a:pt x="1630" y="941"/>
                </a:lnTo>
                <a:lnTo>
                  <a:pt x="1603" y="1096"/>
                </a:lnTo>
                <a:lnTo>
                  <a:pt x="1568" y="1250"/>
                </a:lnTo>
                <a:lnTo>
                  <a:pt x="1528" y="1400"/>
                </a:lnTo>
                <a:lnTo>
                  <a:pt x="1480" y="1550"/>
                </a:lnTo>
                <a:lnTo>
                  <a:pt x="1424" y="1698"/>
                </a:lnTo>
                <a:lnTo>
                  <a:pt x="1361" y="1843"/>
                </a:lnTo>
                <a:lnTo>
                  <a:pt x="1291" y="1983"/>
                </a:lnTo>
                <a:lnTo>
                  <a:pt x="1216" y="2120"/>
                </a:lnTo>
                <a:lnTo>
                  <a:pt x="1134" y="2254"/>
                </a:lnTo>
                <a:lnTo>
                  <a:pt x="1045" y="2383"/>
                </a:lnTo>
                <a:lnTo>
                  <a:pt x="949" y="2510"/>
                </a:lnTo>
                <a:lnTo>
                  <a:pt x="849" y="2629"/>
                </a:lnTo>
                <a:lnTo>
                  <a:pt x="742" y="2747"/>
                </a:lnTo>
                <a:lnTo>
                  <a:pt x="630" y="2856"/>
                </a:lnTo>
                <a:lnTo>
                  <a:pt x="515" y="2962"/>
                </a:lnTo>
                <a:lnTo>
                  <a:pt x="392" y="3060"/>
                </a:lnTo>
                <a:lnTo>
                  <a:pt x="267" y="3154"/>
                </a:lnTo>
                <a:lnTo>
                  <a:pt x="137" y="3241"/>
                </a:lnTo>
                <a:lnTo>
                  <a:pt x="0" y="3322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4" name="Freeform 36"/>
          <p:cNvSpPr>
            <a:spLocks/>
          </p:cNvSpPr>
          <p:nvPr/>
        </p:nvSpPr>
        <p:spPr bwMode="auto">
          <a:xfrm>
            <a:off x="6688138" y="5381625"/>
            <a:ext cx="93662" cy="76200"/>
          </a:xfrm>
          <a:custGeom>
            <a:avLst/>
            <a:gdLst/>
            <a:ahLst/>
            <a:cxnLst>
              <a:cxn ang="0">
                <a:pos x="116" y="92"/>
              </a:cxn>
              <a:cxn ang="0">
                <a:pos x="0" y="96"/>
              </a:cxn>
              <a:cxn ang="0">
                <a:pos x="66" y="0"/>
              </a:cxn>
              <a:cxn ang="0">
                <a:pos x="116" y="92"/>
              </a:cxn>
            </a:cxnLst>
            <a:rect l="0" t="0" r="r" b="b"/>
            <a:pathLst>
              <a:path w="116" h="96">
                <a:moveTo>
                  <a:pt x="116" y="92"/>
                </a:moveTo>
                <a:lnTo>
                  <a:pt x="0" y="96"/>
                </a:lnTo>
                <a:lnTo>
                  <a:pt x="66" y="0"/>
                </a:lnTo>
                <a:lnTo>
                  <a:pt x="116" y="92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5" name="Freeform 37"/>
          <p:cNvSpPr>
            <a:spLocks/>
          </p:cNvSpPr>
          <p:nvPr/>
        </p:nvSpPr>
        <p:spPr bwMode="auto">
          <a:xfrm>
            <a:off x="6402388" y="3875088"/>
            <a:ext cx="522287" cy="1468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" y="49"/>
              </a:cxn>
              <a:cxn ang="0">
                <a:pos x="158" y="102"/>
              </a:cxn>
              <a:cxn ang="0">
                <a:pos x="229" y="162"/>
              </a:cxn>
              <a:cxn ang="0">
                <a:pos x="298" y="227"/>
              </a:cxn>
              <a:cxn ang="0">
                <a:pos x="360" y="297"/>
              </a:cxn>
              <a:cxn ang="0">
                <a:pos x="417" y="372"/>
              </a:cxn>
              <a:cxn ang="0">
                <a:pos x="467" y="449"/>
              </a:cxn>
              <a:cxn ang="0">
                <a:pos x="512" y="531"/>
              </a:cxn>
              <a:cxn ang="0">
                <a:pos x="550" y="616"/>
              </a:cxn>
              <a:cxn ang="0">
                <a:pos x="583" y="704"/>
              </a:cxn>
              <a:cxn ang="0">
                <a:pos x="608" y="795"/>
              </a:cxn>
              <a:cxn ang="0">
                <a:pos x="625" y="887"/>
              </a:cxn>
              <a:cxn ang="0">
                <a:pos x="636" y="979"/>
              </a:cxn>
              <a:cxn ang="0">
                <a:pos x="638" y="1074"/>
              </a:cxn>
              <a:cxn ang="0">
                <a:pos x="636" y="1168"/>
              </a:cxn>
              <a:cxn ang="0">
                <a:pos x="625" y="1260"/>
              </a:cxn>
              <a:cxn ang="0">
                <a:pos x="608" y="1353"/>
              </a:cxn>
              <a:cxn ang="0">
                <a:pos x="583" y="1443"/>
              </a:cxn>
              <a:cxn ang="0">
                <a:pos x="550" y="1530"/>
              </a:cxn>
              <a:cxn ang="0">
                <a:pos x="513" y="1616"/>
              </a:cxn>
              <a:cxn ang="0">
                <a:pos x="467" y="1699"/>
              </a:cxn>
              <a:cxn ang="0">
                <a:pos x="417" y="1776"/>
              </a:cxn>
              <a:cxn ang="0">
                <a:pos x="360" y="1851"/>
              </a:cxn>
            </a:cxnLst>
            <a:rect l="0" t="0" r="r" b="b"/>
            <a:pathLst>
              <a:path w="638" h="1851">
                <a:moveTo>
                  <a:pt x="0" y="0"/>
                </a:moveTo>
                <a:lnTo>
                  <a:pt x="81" y="49"/>
                </a:lnTo>
                <a:lnTo>
                  <a:pt x="158" y="102"/>
                </a:lnTo>
                <a:lnTo>
                  <a:pt x="229" y="162"/>
                </a:lnTo>
                <a:lnTo>
                  <a:pt x="298" y="227"/>
                </a:lnTo>
                <a:lnTo>
                  <a:pt x="360" y="297"/>
                </a:lnTo>
                <a:lnTo>
                  <a:pt x="417" y="372"/>
                </a:lnTo>
                <a:lnTo>
                  <a:pt x="467" y="449"/>
                </a:lnTo>
                <a:lnTo>
                  <a:pt x="512" y="531"/>
                </a:lnTo>
                <a:lnTo>
                  <a:pt x="550" y="616"/>
                </a:lnTo>
                <a:lnTo>
                  <a:pt x="583" y="704"/>
                </a:lnTo>
                <a:lnTo>
                  <a:pt x="608" y="795"/>
                </a:lnTo>
                <a:lnTo>
                  <a:pt x="625" y="887"/>
                </a:lnTo>
                <a:lnTo>
                  <a:pt x="636" y="979"/>
                </a:lnTo>
                <a:lnTo>
                  <a:pt x="638" y="1074"/>
                </a:lnTo>
                <a:lnTo>
                  <a:pt x="636" y="1168"/>
                </a:lnTo>
                <a:lnTo>
                  <a:pt x="625" y="1260"/>
                </a:lnTo>
                <a:lnTo>
                  <a:pt x="608" y="1353"/>
                </a:lnTo>
                <a:lnTo>
                  <a:pt x="583" y="1443"/>
                </a:lnTo>
                <a:lnTo>
                  <a:pt x="550" y="1530"/>
                </a:lnTo>
                <a:lnTo>
                  <a:pt x="513" y="1616"/>
                </a:lnTo>
                <a:lnTo>
                  <a:pt x="467" y="1699"/>
                </a:lnTo>
                <a:lnTo>
                  <a:pt x="417" y="1776"/>
                </a:lnTo>
                <a:lnTo>
                  <a:pt x="360" y="1851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6" name="Freeform 38"/>
          <p:cNvSpPr>
            <a:spLocks/>
          </p:cNvSpPr>
          <p:nvPr/>
        </p:nvSpPr>
        <p:spPr bwMode="auto">
          <a:xfrm>
            <a:off x="6653213" y="5308600"/>
            <a:ext cx="87312" cy="88900"/>
          </a:xfrm>
          <a:custGeom>
            <a:avLst/>
            <a:gdLst/>
            <a:ahLst/>
            <a:cxnLst>
              <a:cxn ang="0">
                <a:pos x="108" y="70"/>
              </a:cxn>
              <a:cxn ang="0">
                <a:pos x="0" y="112"/>
              </a:cxn>
              <a:cxn ang="0">
                <a:pos x="31" y="0"/>
              </a:cxn>
              <a:cxn ang="0">
                <a:pos x="108" y="70"/>
              </a:cxn>
            </a:cxnLst>
            <a:rect l="0" t="0" r="r" b="b"/>
            <a:pathLst>
              <a:path w="108" h="112">
                <a:moveTo>
                  <a:pt x="108" y="70"/>
                </a:moveTo>
                <a:lnTo>
                  <a:pt x="0" y="112"/>
                </a:lnTo>
                <a:lnTo>
                  <a:pt x="31" y="0"/>
                </a:lnTo>
                <a:lnTo>
                  <a:pt x="108" y="7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7" name="Freeform 39"/>
          <p:cNvSpPr>
            <a:spLocks/>
          </p:cNvSpPr>
          <p:nvPr/>
        </p:nvSpPr>
        <p:spPr bwMode="auto">
          <a:xfrm>
            <a:off x="6748463" y="3698875"/>
            <a:ext cx="687387" cy="1762125"/>
          </a:xfrm>
          <a:custGeom>
            <a:avLst/>
            <a:gdLst/>
            <a:ahLst/>
            <a:cxnLst>
              <a:cxn ang="0">
                <a:pos x="633" y="0"/>
              </a:cxn>
              <a:cxn ang="0">
                <a:pos x="684" y="98"/>
              </a:cxn>
              <a:cxn ang="0">
                <a:pos x="729" y="200"/>
              </a:cxn>
              <a:cxn ang="0">
                <a:pos x="765" y="306"/>
              </a:cxn>
              <a:cxn ang="0">
                <a:pos x="796" y="414"/>
              </a:cxn>
              <a:cxn ang="0">
                <a:pos x="817" y="523"/>
              </a:cxn>
              <a:cxn ang="0">
                <a:pos x="832" y="633"/>
              </a:cxn>
              <a:cxn ang="0">
                <a:pos x="840" y="745"/>
              </a:cxn>
              <a:cxn ang="0">
                <a:pos x="840" y="856"/>
              </a:cxn>
              <a:cxn ang="0">
                <a:pos x="832" y="968"/>
              </a:cxn>
              <a:cxn ang="0">
                <a:pos x="815" y="1077"/>
              </a:cxn>
              <a:cxn ang="0">
                <a:pos x="792" y="1187"/>
              </a:cxn>
              <a:cxn ang="0">
                <a:pos x="761" y="1295"/>
              </a:cxn>
              <a:cxn ang="0">
                <a:pos x="725" y="1399"/>
              </a:cxn>
              <a:cxn ang="0">
                <a:pos x="679" y="1500"/>
              </a:cxn>
              <a:cxn ang="0">
                <a:pos x="627" y="1601"/>
              </a:cxn>
              <a:cxn ang="0">
                <a:pos x="569" y="1695"/>
              </a:cxn>
              <a:cxn ang="0">
                <a:pos x="504" y="1785"/>
              </a:cxn>
              <a:cxn ang="0">
                <a:pos x="433" y="1872"/>
              </a:cxn>
              <a:cxn ang="0">
                <a:pos x="356" y="1952"/>
              </a:cxn>
              <a:cxn ang="0">
                <a:pos x="275" y="2027"/>
              </a:cxn>
              <a:cxn ang="0">
                <a:pos x="187" y="2099"/>
              </a:cxn>
              <a:cxn ang="0">
                <a:pos x="96" y="2162"/>
              </a:cxn>
              <a:cxn ang="0">
                <a:pos x="0" y="2220"/>
              </a:cxn>
            </a:cxnLst>
            <a:rect l="0" t="0" r="r" b="b"/>
            <a:pathLst>
              <a:path w="840" h="2220">
                <a:moveTo>
                  <a:pt x="633" y="0"/>
                </a:moveTo>
                <a:lnTo>
                  <a:pt x="684" y="98"/>
                </a:lnTo>
                <a:lnTo>
                  <a:pt x="729" y="200"/>
                </a:lnTo>
                <a:lnTo>
                  <a:pt x="765" y="306"/>
                </a:lnTo>
                <a:lnTo>
                  <a:pt x="796" y="414"/>
                </a:lnTo>
                <a:lnTo>
                  <a:pt x="817" y="523"/>
                </a:lnTo>
                <a:lnTo>
                  <a:pt x="832" y="633"/>
                </a:lnTo>
                <a:lnTo>
                  <a:pt x="840" y="745"/>
                </a:lnTo>
                <a:lnTo>
                  <a:pt x="840" y="856"/>
                </a:lnTo>
                <a:lnTo>
                  <a:pt x="832" y="968"/>
                </a:lnTo>
                <a:lnTo>
                  <a:pt x="815" y="1077"/>
                </a:lnTo>
                <a:lnTo>
                  <a:pt x="792" y="1187"/>
                </a:lnTo>
                <a:lnTo>
                  <a:pt x="761" y="1295"/>
                </a:lnTo>
                <a:lnTo>
                  <a:pt x="725" y="1399"/>
                </a:lnTo>
                <a:lnTo>
                  <a:pt x="679" y="1500"/>
                </a:lnTo>
                <a:lnTo>
                  <a:pt x="627" y="1601"/>
                </a:lnTo>
                <a:lnTo>
                  <a:pt x="569" y="1695"/>
                </a:lnTo>
                <a:lnTo>
                  <a:pt x="504" y="1785"/>
                </a:lnTo>
                <a:lnTo>
                  <a:pt x="433" y="1872"/>
                </a:lnTo>
                <a:lnTo>
                  <a:pt x="356" y="1952"/>
                </a:lnTo>
                <a:lnTo>
                  <a:pt x="275" y="2027"/>
                </a:lnTo>
                <a:lnTo>
                  <a:pt x="187" y="2099"/>
                </a:lnTo>
                <a:lnTo>
                  <a:pt x="96" y="2162"/>
                </a:lnTo>
                <a:lnTo>
                  <a:pt x="0" y="222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8" name="Freeform 40"/>
          <p:cNvSpPr>
            <a:spLocks/>
          </p:cNvSpPr>
          <p:nvPr/>
        </p:nvSpPr>
        <p:spPr bwMode="auto">
          <a:xfrm>
            <a:off x="6700838" y="5418138"/>
            <a:ext cx="95250" cy="74612"/>
          </a:xfrm>
          <a:custGeom>
            <a:avLst/>
            <a:gdLst/>
            <a:ahLst/>
            <a:cxnLst>
              <a:cxn ang="0">
                <a:pos x="115" y="92"/>
              </a:cxn>
              <a:cxn ang="0">
                <a:pos x="0" y="94"/>
              </a:cxn>
              <a:cxn ang="0">
                <a:pos x="69" y="0"/>
              </a:cxn>
              <a:cxn ang="0">
                <a:pos x="115" y="92"/>
              </a:cxn>
            </a:cxnLst>
            <a:rect l="0" t="0" r="r" b="b"/>
            <a:pathLst>
              <a:path w="115" h="94">
                <a:moveTo>
                  <a:pt x="115" y="92"/>
                </a:moveTo>
                <a:lnTo>
                  <a:pt x="0" y="94"/>
                </a:lnTo>
                <a:lnTo>
                  <a:pt x="69" y="0"/>
                </a:lnTo>
                <a:lnTo>
                  <a:pt x="115" y="92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9" name="Freeform 41"/>
          <p:cNvSpPr>
            <a:spLocks/>
          </p:cNvSpPr>
          <p:nvPr/>
        </p:nvSpPr>
        <p:spPr bwMode="auto">
          <a:xfrm>
            <a:off x="4959350" y="4710113"/>
            <a:ext cx="1225550" cy="52228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05" y="0"/>
              </a:cxn>
              <a:cxn ang="0">
                <a:pos x="213" y="0"/>
              </a:cxn>
              <a:cxn ang="0">
                <a:pos x="319" y="5"/>
              </a:cxn>
              <a:cxn ang="0">
                <a:pos x="424" y="17"/>
              </a:cxn>
              <a:cxn ang="0">
                <a:pos x="530" y="36"/>
              </a:cxn>
              <a:cxn ang="0">
                <a:pos x="634" y="63"/>
              </a:cxn>
              <a:cxn ang="0">
                <a:pos x="734" y="96"/>
              </a:cxn>
              <a:cxn ang="0">
                <a:pos x="834" y="134"/>
              </a:cxn>
              <a:cxn ang="0">
                <a:pos x="930" y="180"/>
              </a:cxn>
              <a:cxn ang="0">
                <a:pos x="1024" y="232"/>
              </a:cxn>
              <a:cxn ang="0">
                <a:pos x="1114" y="290"/>
              </a:cxn>
              <a:cxn ang="0">
                <a:pos x="1199" y="353"/>
              </a:cxn>
              <a:cxn ang="0">
                <a:pos x="1281" y="423"/>
              </a:cxn>
              <a:cxn ang="0">
                <a:pos x="1358" y="496"/>
              </a:cxn>
              <a:cxn ang="0">
                <a:pos x="1429" y="575"/>
              </a:cxn>
              <a:cxn ang="0">
                <a:pos x="1496" y="657"/>
              </a:cxn>
            </a:cxnLst>
            <a:rect l="0" t="0" r="r" b="b"/>
            <a:pathLst>
              <a:path w="1496" h="657">
                <a:moveTo>
                  <a:pt x="0" y="7"/>
                </a:moveTo>
                <a:lnTo>
                  <a:pt x="105" y="0"/>
                </a:lnTo>
                <a:lnTo>
                  <a:pt x="213" y="0"/>
                </a:lnTo>
                <a:lnTo>
                  <a:pt x="319" y="5"/>
                </a:lnTo>
                <a:lnTo>
                  <a:pt x="424" y="17"/>
                </a:lnTo>
                <a:lnTo>
                  <a:pt x="530" y="36"/>
                </a:lnTo>
                <a:lnTo>
                  <a:pt x="634" y="63"/>
                </a:lnTo>
                <a:lnTo>
                  <a:pt x="734" y="96"/>
                </a:lnTo>
                <a:lnTo>
                  <a:pt x="834" y="134"/>
                </a:lnTo>
                <a:lnTo>
                  <a:pt x="930" y="180"/>
                </a:lnTo>
                <a:lnTo>
                  <a:pt x="1024" y="232"/>
                </a:lnTo>
                <a:lnTo>
                  <a:pt x="1114" y="290"/>
                </a:lnTo>
                <a:lnTo>
                  <a:pt x="1199" y="353"/>
                </a:lnTo>
                <a:lnTo>
                  <a:pt x="1281" y="423"/>
                </a:lnTo>
                <a:lnTo>
                  <a:pt x="1358" y="496"/>
                </a:lnTo>
                <a:lnTo>
                  <a:pt x="1429" y="575"/>
                </a:lnTo>
                <a:lnTo>
                  <a:pt x="1496" y="6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0" name="Freeform 42"/>
          <p:cNvSpPr>
            <a:spLocks/>
          </p:cNvSpPr>
          <p:nvPr/>
        </p:nvSpPr>
        <p:spPr bwMode="auto">
          <a:xfrm>
            <a:off x="6142038" y="5199063"/>
            <a:ext cx="84137" cy="92075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102" y="115"/>
              </a:cxn>
              <a:cxn ang="0">
                <a:pos x="0" y="61"/>
              </a:cxn>
              <a:cxn ang="0">
                <a:pos x="85" y="0"/>
              </a:cxn>
            </a:cxnLst>
            <a:rect l="0" t="0" r="r" b="b"/>
            <a:pathLst>
              <a:path w="102" h="115">
                <a:moveTo>
                  <a:pt x="85" y="0"/>
                </a:moveTo>
                <a:lnTo>
                  <a:pt x="102" y="115"/>
                </a:lnTo>
                <a:lnTo>
                  <a:pt x="0" y="61"/>
                </a:lnTo>
                <a:lnTo>
                  <a:pt x="85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1" name="Freeform 43"/>
          <p:cNvSpPr>
            <a:spLocks/>
          </p:cNvSpPr>
          <p:nvPr/>
        </p:nvSpPr>
        <p:spPr bwMode="auto">
          <a:xfrm>
            <a:off x="7729538" y="4683125"/>
            <a:ext cx="708025" cy="6873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4" y="375"/>
              </a:cxn>
              <a:cxn ang="0">
                <a:pos x="15" y="319"/>
              </a:cxn>
              <a:cxn ang="0">
                <a:pos x="32" y="267"/>
              </a:cxn>
              <a:cxn ang="0">
                <a:pos x="57" y="215"/>
              </a:cxn>
              <a:cxn ang="0">
                <a:pos x="88" y="169"/>
              </a:cxn>
              <a:cxn ang="0">
                <a:pos x="127" y="127"/>
              </a:cxn>
              <a:cxn ang="0">
                <a:pos x="169" y="88"/>
              </a:cxn>
              <a:cxn ang="0">
                <a:pos x="217" y="58"/>
              </a:cxn>
              <a:cxn ang="0">
                <a:pos x="267" y="33"/>
              </a:cxn>
              <a:cxn ang="0">
                <a:pos x="321" y="13"/>
              </a:cxn>
              <a:cxn ang="0">
                <a:pos x="376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3"/>
              </a:cxn>
              <a:cxn ang="0">
                <a:pos x="597" y="33"/>
              </a:cxn>
              <a:cxn ang="0">
                <a:pos x="649" y="58"/>
              </a:cxn>
              <a:cxn ang="0">
                <a:pos x="695" y="88"/>
              </a:cxn>
              <a:cxn ang="0">
                <a:pos x="738" y="127"/>
              </a:cxn>
              <a:cxn ang="0">
                <a:pos x="776" y="169"/>
              </a:cxn>
              <a:cxn ang="0">
                <a:pos x="807" y="215"/>
              </a:cxn>
              <a:cxn ang="0">
                <a:pos x="832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4" y="433"/>
              </a:cxn>
              <a:cxn ang="0">
                <a:pos x="861" y="488"/>
              </a:cxn>
              <a:cxn ang="0">
                <a:pos x="849" y="544"/>
              </a:cxn>
              <a:cxn ang="0">
                <a:pos x="832" y="598"/>
              </a:cxn>
              <a:cxn ang="0">
                <a:pos x="807" y="648"/>
              </a:cxn>
              <a:cxn ang="0">
                <a:pos x="776" y="696"/>
              </a:cxn>
              <a:cxn ang="0">
                <a:pos x="738" y="738"/>
              </a:cxn>
              <a:cxn ang="0">
                <a:pos x="695" y="775"/>
              </a:cxn>
              <a:cxn ang="0">
                <a:pos x="649" y="808"/>
              </a:cxn>
              <a:cxn ang="0">
                <a:pos x="597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2" y="865"/>
              </a:cxn>
              <a:cxn ang="0">
                <a:pos x="376" y="862"/>
              </a:cxn>
              <a:cxn ang="0">
                <a:pos x="321" y="850"/>
              </a:cxn>
              <a:cxn ang="0">
                <a:pos x="267" y="833"/>
              </a:cxn>
              <a:cxn ang="0">
                <a:pos x="217" y="808"/>
              </a:cxn>
              <a:cxn ang="0">
                <a:pos x="169" y="775"/>
              </a:cxn>
              <a:cxn ang="0">
                <a:pos x="127" y="738"/>
              </a:cxn>
              <a:cxn ang="0">
                <a:pos x="88" y="696"/>
              </a:cxn>
              <a:cxn ang="0">
                <a:pos x="57" y="648"/>
              </a:cxn>
              <a:cxn ang="0">
                <a:pos x="32" y="598"/>
              </a:cxn>
              <a:cxn ang="0">
                <a:pos x="15" y="544"/>
              </a:cxn>
              <a:cxn ang="0">
                <a:pos x="4" y="488"/>
              </a:cxn>
              <a:cxn ang="0">
                <a:pos x="0" y="433"/>
              </a:cxn>
            </a:cxnLst>
            <a:rect l="0" t="0" r="r" b="b"/>
            <a:pathLst>
              <a:path w="864" h="865">
                <a:moveTo>
                  <a:pt x="0" y="433"/>
                </a:moveTo>
                <a:lnTo>
                  <a:pt x="4" y="375"/>
                </a:lnTo>
                <a:lnTo>
                  <a:pt x="15" y="319"/>
                </a:lnTo>
                <a:lnTo>
                  <a:pt x="32" y="267"/>
                </a:lnTo>
                <a:lnTo>
                  <a:pt x="57" y="215"/>
                </a:lnTo>
                <a:lnTo>
                  <a:pt x="88" y="169"/>
                </a:lnTo>
                <a:lnTo>
                  <a:pt x="127" y="127"/>
                </a:lnTo>
                <a:lnTo>
                  <a:pt x="169" y="88"/>
                </a:lnTo>
                <a:lnTo>
                  <a:pt x="217" y="58"/>
                </a:lnTo>
                <a:lnTo>
                  <a:pt x="267" y="33"/>
                </a:lnTo>
                <a:lnTo>
                  <a:pt x="321" y="13"/>
                </a:lnTo>
                <a:lnTo>
                  <a:pt x="376" y="4"/>
                </a:lnTo>
                <a:lnTo>
                  <a:pt x="432" y="0"/>
                </a:lnTo>
                <a:lnTo>
                  <a:pt x="488" y="4"/>
                </a:lnTo>
                <a:lnTo>
                  <a:pt x="544" y="13"/>
                </a:lnTo>
                <a:lnTo>
                  <a:pt x="597" y="33"/>
                </a:lnTo>
                <a:lnTo>
                  <a:pt x="649" y="58"/>
                </a:lnTo>
                <a:lnTo>
                  <a:pt x="695" y="88"/>
                </a:lnTo>
                <a:lnTo>
                  <a:pt x="738" y="127"/>
                </a:lnTo>
                <a:lnTo>
                  <a:pt x="776" y="169"/>
                </a:lnTo>
                <a:lnTo>
                  <a:pt x="807" y="215"/>
                </a:lnTo>
                <a:lnTo>
                  <a:pt x="832" y="267"/>
                </a:lnTo>
                <a:lnTo>
                  <a:pt x="849" y="319"/>
                </a:lnTo>
                <a:lnTo>
                  <a:pt x="861" y="375"/>
                </a:lnTo>
                <a:lnTo>
                  <a:pt x="864" y="433"/>
                </a:lnTo>
                <a:lnTo>
                  <a:pt x="861" y="488"/>
                </a:lnTo>
                <a:lnTo>
                  <a:pt x="849" y="544"/>
                </a:lnTo>
                <a:lnTo>
                  <a:pt x="832" y="598"/>
                </a:lnTo>
                <a:lnTo>
                  <a:pt x="807" y="648"/>
                </a:lnTo>
                <a:lnTo>
                  <a:pt x="776" y="696"/>
                </a:lnTo>
                <a:lnTo>
                  <a:pt x="738" y="738"/>
                </a:lnTo>
                <a:lnTo>
                  <a:pt x="695" y="775"/>
                </a:lnTo>
                <a:lnTo>
                  <a:pt x="649" y="808"/>
                </a:lnTo>
                <a:lnTo>
                  <a:pt x="597" y="833"/>
                </a:lnTo>
                <a:lnTo>
                  <a:pt x="544" y="850"/>
                </a:lnTo>
                <a:lnTo>
                  <a:pt x="488" y="862"/>
                </a:lnTo>
                <a:lnTo>
                  <a:pt x="432" y="865"/>
                </a:lnTo>
                <a:lnTo>
                  <a:pt x="376" y="862"/>
                </a:lnTo>
                <a:lnTo>
                  <a:pt x="321" y="850"/>
                </a:lnTo>
                <a:lnTo>
                  <a:pt x="267" y="833"/>
                </a:lnTo>
                <a:lnTo>
                  <a:pt x="217" y="808"/>
                </a:lnTo>
                <a:lnTo>
                  <a:pt x="169" y="775"/>
                </a:lnTo>
                <a:lnTo>
                  <a:pt x="127" y="738"/>
                </a:lnTo>
                <a:lnTo>
                  <a:pt x="88" y="696"/>
                </a:lnTo>
                <a:lnTo>
                  <a:pt x="57" y="648"/>
                </a:lnTo>
                <a:lnTo>
                  <a:pt x="32" y="598"/>
                </a:lnTo>
                <a:lnTo>
                  <a:pt x="15" y="544"/>
                </a:lnTo>
                <a:lnTo>
                  <a:pt x="4" y="488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2" name="Rectangle 44"/>
          <p:cNvSpPr>
            <a:spLocks noChangeArrowheads="1"/>
          </p:cNvSpPr>
          <p:nvPr/>
        </p:nvSpPr>
        <p:spPr bwMode="auto">
          <a:xfrm>
            <a:off x="7891463" y="4889500"/>
            <a:ext cx="3810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421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73773" name="Freeform 45"/>
          <p:cNvSpPr>
            <a:spLocks/>
          </p:cNvSpPr>
          <p:nvPr/>
        </p:nvSpPr>
        <p:spPr bwMode="auto">
          <a:xfrm>
            <a:off x="8235950" y="2660650"/>
            <a:ext cx="487363" cy="207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" y="85"/>
              </a:cxn>
              <a:cxn ang="0">
                <a:pos x="161" y="177"/>
              </a:cxn>
              <a:cxn ang="0">
                <a:pos x="234" y="272"/>
              </a:cxn>
              <a:cxn ang="0">
                <a:pos x="300" y="372"/>
              </a:cxn>
              <a:cxn ang="0">
                <a:pos x="359" y="475"/>
              </a:cxn>
              <a:cxn ang="0">
                <a:pos x="413" y="583"/>
              </a:cxn>
              <a:cxn ang="0">
                <a:pos x="461" y="693"/>
              </a:cxn>
              <a:cxn ang="0">
                <a:pos x="501" y="804"/>
              </a:cxn>
              <a:cxn ang="0">
                <a:pos x="534" y="920"/>
              </a:cxn>
              <a:cxn ang="0">
                <a:pos x="561" y="1037"/>
              </a:cxn>
              <a:cxn ang="0">
                <a:pos x="580" y="1154"/>
              </a:cxn>
              <a:cxn ang="0">
                <a:pos x="592" y="1274"/>
              </a:cxn>
              <a:cxn ang="0">
                <a:pos x="596" y="1395"/>
              </a:cxn>
              <a:cxn ang="0">
                <a:pos x="594" y="1514"/>
              </a:cxn>
              <a:cxn ang="0">
                <a:pos x="582" y="1633"/>
              </a:cxn>
              <a:cxn ang="0">
                <a:pos x="565" y="1751"/>
              </a:cxn>
              <a:cxn ang="0">
                <a:pos x="540" y="1868"/>
              </a:cxn>
              <a:cxn ang="0">
                <a:pos x="509" y="1983"/>
              </a:cxn>
              <a:cxn ang="0">
                <a:pos x="471" y="2097"/>
              </a:cxn>
              <a:cxn ang="0">
                <a:pos x="425" y="2208"/>
              </a:cxn>
              <a:cxn ang="0">
                <a:pos x="373" y="2316"/>
              </a:cxn>
              <a:cxn ang="0">
                <a:pos x="313" y="2420"/>
              </a:cxn>
              <a:cxn ang="0">
                <a:pos x="248" y="2520"/>
              </a:cxn>
              <a:cxn ang="0">
                <a:pos x="177" y="2616"/>
              </a:cxn>
            </a:cxnLst>
            <a:rect l="0" t="0" r="r" b="b"/>
            <a:pathLst>
              <a:path w="596" h="2616">
                <a:moveTo>
                  <a:pt x="0" y="0"/>
                </a:moveTo>
                <a:lnTo>
                  <a:pt x="83" y="85"/>
                </a:lnTo>
                <a:lnTo>
                  <a:pt x="161" y="177"/>
                </a:lnTo>
                <a:lnTo>
                  <a:pt x="234" y="272"/>
                </a:lnTo>
                <a:lnTo>
                  <a:pt x="300" y="372"/>
                </a:lnTo>
                <a:lnTo>
                  <a:pt x="359" y="475"/>
                </a:lnTo>
                <a:lnTo>
                  <a:pt x="413" y="583"/>
                </a:lnTo>
                <a:lnTo>
                  <a:pt x="461" y="693"/>
                </a:lnTo>
                <a:lnTo>
                  <a:pt x="501" y="804"/>
                </a:lnTo>
                <a:lnTo>
                  <a:pt x="534" y="920"/>
                </a:lnTo>
                <a:lnTo>
                  <a:pt x="561" y="1037"/>
                </a:lnTo>
                <a:lnTo>
                  <a:pt x="580" y="1154"/>
                </a:lnTo>
                <a:lnTo>
                  <a:pt x="592" y="1274"/>
                </a:lnTo>
                <a:lnTo>
                  <a:pt x="596" y="1395"/>
                </a:lnTo>
                <a:lnTo>
                  <a:pt x="594" y="1514"/>
                </a:lnTo>
                <a:lnTo>
                  <a:pt x="582" y="1633"/>
                </a:lnTo>
                <a:lnTo>
                  <a:pt x="565" y="1751"/>
                </a:lnTo>
                <a:lnTo>
                  <a:pt x="540" y="1868"/>
                </a:lnTo>
                <a:lnTo>
                  <a:pt x="509" y="1983"/>
                </a:lnTo>
                <a:lnTo>
                  <a:pt x="471" y="2097"/>
                </a:lnTo>
                <a:lnTo>
                  <a:pt x="425" y="2208"/>
                </a:lnTo>
                <a:lnTo>
                  <a:pt x="373" y="2316"/>
                </a:lnTo>
                <a:lnTo>
                  <a:pt x="313" y="2420"/>
                </a:lnTo>
                <a:lnTo>
                  <a:pt x="248" y="2520"/>
                </a:lnTo>
                <a:lnTo>
                  <a:pt x="177" y="2616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4" name="Freeform 46"/>
          <p:cNvSpPr>
            <a:spLocks/>
          </p:cNvSpPr>
          <p:nvPr/>
        </p:nvSpPr>
        <p:spPr bwMode="auto">
          <a:xfrm>
            <a:off x="8342313" y="4703763"/>
            <a:ext cx="87312" cy="90487"/>
          </a:xfrm>
          <a:custGeom>
            <a:avLst/>
            <a:gdLst/>
            <a:ahLst/>
            <a:cxnLst>
              <a:cxn ang="0">
                <a:pos x="106" y="65"/>
              </a:cxn>
              <a:cxn ang="0">
                <a:pos x="0" y="113"/>
              </a:cxn>
              <a:cxn ang="0">
                <a:pos x="27" y="0"/>
              </a:cxn>
              <a:cxn ang="0">
                <a:pos x="106" y="65"/>
              </a:cxn>
            </a:cxnLst>
            <a:rect l="0" t="0" r="r" b="b"/>
            <a:pathLst>
              <a:path w="106" h="113">
                <a:moveTo>
                  <a:pt x="106" y="65"/>
                </a:moveTo>
                <a:lnTo>
                  <a:pt x="0" y="113"/>
                </a:lnTo>
                <a:lnTo>
                  <a:pt x="27" y="0"/>
                </a:lnTo>
                <a:lnTo>
                  <a:pt x="106" y="6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5" name="Freeform 47"/>
          <p:cNvSpPr>
            <a:spLocks/>
          </p:cNvSpPr>
          <p:nvPr/>
        </p:nvSpPr>
        <p:spPr bwMode="auto">
          <a:xfrm>
            <a:off x="7378700" y="3397250"/>
            <a:ext cx="936625" cy="127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4"/>
              </a:cxn>
              <a:cxn ang="0">
                <a:pos x="190" y="33"/>
              </a:cxn>
              <a:cxn ang="0">
                <a:pos x="282" y="60"/>
              </a:cxn>
              <a:cxn ang="0">
                <a:pos x="372" y="95"/>
              </a:cxn>
              <a:cxn ang="0">
                <a:pos x="461" y="135"/>
              </a:cxn>
              <a:cxn ang="0">
                <a:pos x="545" y="183"/>
              </a:cxn>
              <a:cxn ang="0">
                <a:pos x="624" y="237"/>
              </a:cxn>
              <a:cxn ang="0">
                <a:pos x="701" y="297"/>
              </a:cxn>
              <a:cxn ang="0">
                <a:pos x="772" y="362"/>
              </a:cxn>
              <a:cxn ang="0">
                <a:pos x="837" y="431"/>
              </a:cxn>
              <a:cxn ang="0">
                <a:pos x="897" y="508"/>
              </a:cxn>
              <a:cxn ang="0">
                <a:pos x="953" y="587"/>
              </a:cxn>
              <a:cxn ang="0">
                <a:pos x="1001" y="672"/>
              </a:cxn>
              <a:cxn ang="0">
                <a:pos x="1041" y="758"/>
              </a:cxn>
              <a:cxn ang="0">
                <a:pos x="1077" y="849"/>
              </a:cxn>
              <a:cxn ang="0">
                <a:pos x="1104" y="941"/>
              </a:cxn>
              <a:cxn ang="0">
                <a:pos x="1125" y="1035"/>
              </a:cxn>
              <a:cxn ang="0">
                <a:pos x="1139" y="1129"/>
              </a:cxn>
              <a:cxn ang="0">
                <a:pos x="1145" y="1226"/>
              </a:cxn>
              <a:cxn ang="0">
                <a:pos x="1145" y="1324"/>
              </a:cxn>
              <a:cxn ang="0">
                <a:pos x="1135" y="1420"/>
              </a:cxn>
              <a:cxn ang="0">
                <a:pos x="1120" y="1514"/>
              </a:cxn>
              <a:cxn ang="0">
                <a:pos x="1097" y="1608"/>
              </a:cxn>
            </a:cxnLst>
            <a:rect l="0" t="0" r="r" b="b"/>
            <a:pathLst>
              <a:path w="1145" h="1608">
                <a:moveTo>
                  <a:pt x="0" y="0"/>
                </a:moveTo>
                <a:lnTo>
                  <a:pt x="96" y="14"/>
                </a:lnTo>
                <a:lnTo>
                  <a:pt x="190" y="33"/>
                </a:lnTo>
                <a:lnTo>
                  <a:pt x="282" y="60"/>
                </a:lnTo>
                <a:lnTo>
                  <a:pt x="372" y="95"/>
                </a:lnTo>
                <a:lnTo>
                  <a:pt x="461" y="135"/>
                </a:lnTo>
                <a:lnTo>
                  <a:pt x="545" y="183"/>
                </a:lnTo>
                <a:lnTo>
                  <a:pt x="624" y="237"/>
                </a:lnTo>
                <a:lnTo>
                  <a:pt x="701" y="297"/>
                </a:lnTo>
                <a:lnTo>
                  <a:pt x="772" y="362"/>
                </a:lnTo>
                <a:lnTo>
                  <a:pt x="837" y="431"/>
                </a:lnTo>
                <a:lnTo>
                  <a:pt x="897" y="508"/>
                </a:lnTo>
                <a:lnTo>
                  <a:pt x="953" y="587"/>
                </a:lnTo>
                <a:lnTo>
                  <a:pt x="1001" y="672"/>
                </a:lnTo>
                <a:lnTo>
                  <a:pt x="1041" y="758"/>
                </a:lnTo>
                <a:lnTo>
                  <a:pt x="1077" y="849"/>
                </a:lnTo>
                <a:lnTo>
                  <a:pt x="1104" y="941"/>
                </a:lnTo>
                <a:lnTo>
                  <a:pt x="1125" y="1035"/>
                </a:lnTo>
                <a:lnTo>
                  <a:pt x="1139" y="1129"/>
                </a:lnTo>
                <a:lnTo>
                  <a:pt x="1145" y="1226"/>
                </a:lnTo>
                <a:lnTo>
                  <a:pt x="1145" y="1324"/>
                </a:lnTo>
                <a:lnTo>
                  <a:pt x="1135" y="1420"/>
                </a:lnTo>
                <a:lnTo>
                  <a:pt x="1120" y="1514"/>
                </a:lnTo>
                <a:lnTo>
                  <a:pt x="1097" y="1608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6" name="Freeform 48"/>
          <p:cNvSpPr>
            <a:spLocks/>
          </p:cNvSpPr>
          <p:nvPr/>
        </p:nvSpPr>
        <p:spPr bwMode="auto">
          <a:xfrm>
            <a:off x="8248650" y="4656138"/>
            <a:ext cx="61913" cy="69850"/>
          </a:xfrm>
          <a:custGeom>
            <a:avLst/>
            <a:gdLst/>
            <a:ahLst/>
            <a:cxnLst>
              <a:cxn ang="0">
                <a:pos x="77" y="23"/>
              </a:cxn>
              <a:cxn ang="0">
                <a:pos x="14" y="89"/>
              </a:cxn>
              <a:cxn ang="0">
                <a:pos x="0" y="0"/>
              </a:cxn>
              <a:cxn ang="0">
                <a:pos x="77" y="23"/>
              </a:cxn>
            </a:cxnLst>
            <a:rect l="0" t="0" r="r" b="b"/>
            <a:pathLst>
              <a:path w="77" h="89">
                <a:moveTo>
                  <a:pt x="77" y="23"/>
                </a:moveTo>
                <a:lnTo>
                  <a:pt x="14" y="89"/>
                </a:lnTo>
                <a:lnTo>
                  <a:pt x="0" y="0"/>
                </a:lnTo>
                <a:lnTo>
                  <a:pt x="77" y="2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7" name="Text Box 49"/>
          <p:cNvSpPr txBox="1">
            <a:spLocks noChangeArrowheads="1"/>
          </p:cNvSpPr>
          <p:nvPr/>
        </p:nvSpPr>
        <p:spPr bwMode="auto">
          <a:xfrm>
            <a:off x="319088" y="2740025"/>
            <a:ext cx="3365500" cy="2530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rgbClr val="0000FF"/>
                </a:solidFill>
              </a:rPr>
              <a:t>Problem</a:t>
            </a:r>
            <a:r>
              <a:rPr lang="en-US"/>
              <a:t>: Find an order in</a:t>
            </a:r>
          </a:p>
          <a:p>
            <a:r>
              <a:rPr lang="en-US"/>
              <a:t>which all these courses can </a:t>
            </a:r>
          </a:p>
          <a:p>
            <a:r>
              <a:rPr lang="en-US"/>
              <a:t>be taken.</a:t>
            </a:r>
          </a:p>
          <a:p>
            <a:endParaRPr lang="en-US"/>
          </a:p>
          <a:p>
            <a:r>
              <a:rPr lang="en-US"/>
              <a:t>Example: 142 </a:t>
            </a:r>
            <a:r>
              <a:rPr lang="en-US">
                <a:sym typeface="Wingdings" pitchFamily="-101" charset="2"/>
              </a:rPr>
              <a:t> 143  378</a:t>
            </a:r>
          </a:p>
          <a:p>
            <a:pPr>
              <a:buFont typeface="Wingdings" pitchFamily="-101" charset="2"/>
              <a:buChar char="à"/>
            </a:pPr>
            <a:r>
              <a:rPr lang="en-US">
                <a:sym typeface="Wingdings" pitchFamily="-101" charset="2"/>
              </a:rPr>
              <a:t> 370  321  341  322</a:t>
            </a:r>
          </a:p>
          <a:p>
            <a:pPr>
              <a:buFont typeface="Wingdings" pitchFamily="-101" charset="2"/>
              <a:buChar char="à"/>
            </a:pPr>
            <a:r>
              <a:rPr lang="en-US">
                <a:sym typeface="Wingdings" pitchFamily="-101" charset="2"/>
              </a:rPr>
              <a:t> 326  421  401</a:t>
            </a:r>
            <a:endParaRPr lang="en-US"/>
          </a:p>
          <a:p>
            <a:pPr>
              <a:buFont typeface="Wingdings" pitchFamily="-101" charset="2"/>
              <a:buChar char="à"/>
            </a:pPr>
            <a:endParaRPr lang="en-US"/>
          </a:p>
        </p:txBody>
      </p:sp>
      <p:sp>
        <p:nvSpPr>
          <p:cNvPr id="73778" name="Text Box 50"/>
          <p:cNvSpPr txBox="1">
            <a:spLocks noChangeArrowheads="1"/>
          </p:cNvSpPr>
          <p:nvPr/>
        </p:nvSpPr>
        <p:spPr bwMode="auto">
          <a:xfrm>
            <a:off x="1905000" y="5407025"/>
            <a:ext cx="41687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 order to take a course, you must </a:t>
            </a:r>
          </a:p>
          <a:p>
            <a:r>
              <a:rPr lang="en-US"/>
              <a:t>take </a:t>
            </a:r>
            <a:r>
              <a:rPr lang="en-US" u="sng"/>
              <a:t>all</a:t>
            </a:r>
            <a:r>
              <a:rPr lang="en-US"/>
              <a:t> of its prerequisites first</a:t>
            </a:r>
          </a:p>
        </p:txBody>
      </p:sp>
      <p:sp>
        <p:nvSpPr>
          <p:cNvPr id="73784" name="Oval 56"/>
          <p:cNvSpPr>
            <a:spLocks noChangeArrowheads="1"/>
          </p:cNvSpPr>
          <p:nvPr/>
        </p:nvSpPr>
        <p:spPr bwMode="auto">
          <a:xfrm>
            <a:off x="2514600" y="1905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142</a:t>
            </a:r>
          </a:p>
        </p:txBody>
      </p:sp>
      <p:sp>
        <p:nvSpPr>
          <p:cNvPr id="73788" name="Freeform 60"/>
          <p:cNvSpPr>
            <a:spLocks/>
          </p:cNvSpPr>
          <p:nvPr/>
        </p:nvSpPr>
        <p:spPr bwMode="auto">
          <a:xfrm>
            <a:off x="3124200" y="2184400"/>
            <a:ext cx="609600" cy="1778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40" y="16"/>
              </a:cxn>
              <a:cxn ang="0">
                <a:pos x="384" y="112"/>
              </a:cxn>
            </a:cxnLst>
            <a:rect l="0" t="0" r="r" b="b"/>
            <a:pathLst>
              <a:path w="384" h="112">
                <a:moveTo>
                  <a:pt x="0" y="16"/>
                </a:moveTo>
                <a:cubicBezTo>
                  <a:pt x="88" y="8"/>
                  <a:pt x="176" y="0"/>
                  <a:pt x="240" y="16"/>
                </a:cubicBezTo>
                <a:cubicBezTo>
                  <a:pt x="304" y="32"/>
                  <a:pt x="344" y="72"/>
                  <a:pt x="384" y="1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98B-10A1-8F47-98F1-4D97F50157E8}" type="slidenum">
              <a:rPr lang="en-US"/>
              <a:pPr/>
              <a:t>73</a:t>
            </a:fld>
            <a:endParaRPr 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39738" y="1936750"/>
            <a:ext cx="85185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Given a digraph </a:t>
            </a:r>
            <a:r>
              <a:rPr lang="en-US" sz="2800" i="1"/>
              <a:t>G</a:t>
            </a:r>
            <a:r>
              <a:rPr lang="en-US" sz="2800"/>
              <a:t> = (</a:t>
            </a:r>
            <a:r>
              <a:rPr lang="en-US" sz="2800" i="1"/>
              <a:t>V</a:t>
            </a:r>
            <a:r>
              <a:rPr lang="en-US" sz="2800"/>
              <a:t>, </a:t>
            </a:r>
            <a:r>
              <a:rPr lang="en-US" sz="2800" i="1"/>
              <a:t>E</a:t>
            </a:r>
            <a:r>
              <a:rPr lang="en-US" sz="2800"/>
              <a:t>), find a linear ordering of </a:t>
            </a:r>
          </a:p>
          <a:p>
            <a:pPr>
              <a:lnSpc>
                <a:spcPct val="90000"/>
              </a:lnSpc>
            </a:pPr>
            <a:r>
              <a:rPr lang="en-US" sz="2800"/>
              <a:t>its vertices such that: </a:t>
            </a:r>
          </a:p>
          <a:p>
            <a:pPr>
              <a:lnSpc>
                <a:spcPct val="70000"/>
              </a:lnSpc>
            </a:pPr>
            <a:endParaRPr lang="en-US" sz="2800"/>
          </a:p>
          <a:p>
            <a:pPr>
              <a:lnSpc>
                <a:spcPct val="70000"/>
              </a:lnSpc>
            </a:pPr>
            <a:r>
              <a:rPr lang="en-US" sz="2800"/>
              <a:t>for any edge (</a:t>
            </a:r>
            <a:r>
              <a:rPr lang="en-US" sz="2800" i="1"/>
              <a:t>v, w</a:t>
            </a:r>
            <a:r>
              <a:rPr lang="en-US" sz="2800"/>
              <a:t>) </a:t>
            </a:r>
            <a:r>
              <a:rPr lang="en-US" sz="2800">
                <a:sym typeface="Math A" pitchFamily="18" charset="2"/>
              </a:rPr>
              <a:t>in </a:t>
            </a:r>
            <a:r>
              <a:rPr lang="en-US" sz="2800" i="1">
                <a:sym typeface="Math A" pitchFamily="18" charset="2"/>
              </a:rPr>
              <a:t>E</a:t>
            </a:r>
            <a:r>
              <a:rPr lang="en-US" sz="2800">
                <a:sym typeface="Math A" pitchFamily="18" charset="2"/>
              </a:rPr>
              <a:t>, </a:t>
            </a:r>
            <a:r>
              <a:rPr lang="en-US" sz="2800" i="1"/>
              <a:t>v</a:t>
            </a:r>
            <a:r>
              <a:rPr lang="en-US" sz="2800"/>
              <a:t> precedes </a:t>
            </a:r>
            <a:r>
              <a:rPr lang="en-US" sz="2800" i="1"/>
              <a:t>w</a:t>
            </a:r>
            <a:r>
              <a:rPr lang="en-US" sz="2800"/>
              <a:t> in the ordering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3303588" y="4262438"/>
            <a:ext cx="412750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4481513" y="3606800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6249988" y="3898900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6308725" y="5575300"/>
            <a:ext cx="412750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4541838" y="5502275"/>
            <a:ext cx="411162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V="1">
            <a:off x="3716338" y="3971925"/>
            <a:ext cx="765175" cy="436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4894263" y="3898900"/>
            <a:ext cx="13557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3657600" y="4700588"/>
            <a:ext cx="884238" cy="947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4953000" y="5721350"/>
            <a:ext cx="1355725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6484938" y="4408488"/>
            <a:ext cx="1587" cy="1166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894263" y="4335463"/>
            <a:ext cx="1414462" cy="1239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7054850" y="4752975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3321050" y="4271963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4491038" y="3638550"/>
            <a:ext cx="27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6278563" y="3930650"/>
            <a:ext cx="27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7072313" y="4795838"/>
            <a:ext cx="27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4549775" y="5511800"/>
            <a:ext cx="27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327775" y="5638800"/>
            <a:ext cx="25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Topological Sort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CF65-349A-EB4F-B660-310F658FEAE8}" type="slidenum">
              <a:rPr lang="en-US"/>
              <a:pPr/>
              <a:t>74</a:t>
            </a:fld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 rot="1813310">
            <a:off x="4684713" y="4419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457200" y="2789238"/>
            <a:ext cx="412750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1635125" y="2133600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3403600" y="2425700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3462338" y="4102100"/>
            <a:ext cx="412750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1695450" y="4029075"/>
            <a:ext cx="411163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V="1">
            <a:off x="869950" y="2498725"/>
            <a:ext cx="765175" cy="436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2047875" y="2425700"/>
            <a:ext cx="13557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811213" y="3227388"/>
            <a:ext cx="884237" cy="947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2106613" y="4248150"/>
            <a:ext cx="1355725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V="1">
            <a:off x="3638550" y="2935288"/>
            <a:ext cx="1588" cy="1166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 flipV="1">
            <a:off x="2047875" y="2862263"/>
            <a:ext cx="1414463" cy="1239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4208463" y="3279775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74663" y="2798763"/>
            <a:ext cx="27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1644650" y="2165350"/>
            <a:ext cx="27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3432175" y="2457450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4225925" y="3322638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1703388" y="4038600"/>
            <a:ext cx="27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3481388" y="4165600"/>
            <a:ext cx="25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8161338" y="4968875"/>
            <a:ext cx="449262" cy="485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8229600" y="4962525"/>
            <a:ext cx="30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75801" name="Oval 25"/>
          <p:cNvSpPr>
            <a:spLocks noChangeArrowheads="1"/>
          </p:cNvSpPr>
          <p:nvPr/>
        </p:nvSpPr>
        <p:spPr bwMode="auto">
          <a:xfrm>
            <a:off x="5054600" y="4962525"/>
            <a:ext cx="447675" cy="487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5118100" y="496252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75803" name="Oval 27"/>
          <p:cNvSpPr>
            <a:spLocks noChangeArrowheads="1"/>
          </p:cNvSpPr>
          <p:nvPr/>
        </p:nvSpPr>
        <p:spPr bwMode="auto">
          <a:xfrm>
            <a:off x="7620000" y="4962525"/>
            <a:ext cx="447675" cy="485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7696200" y="496252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auto">
          <a:xfrm>
            <a:off x="6400800" y="4968875"/>
            <a:ext cx="447675" cy="485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6" name="Text Box 30"/>
          <p:cNvSpPr txBox="1">
            <a:spLocks noChangeArrowheads="1"/>
          </p:cNvSpPr>
          <p:nvPr/>
        </p:nvSpPr>
        <p:spPr bwMode="auto">
          <a:xfrm>
            <a:off x="6477000" y="496252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auto">
          <a:xfrm>
            <a:off x="5791200" y="4975225"/>
            <a:ext cx="449263" cy="485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Text Box 32"/>
          <p:cNvSpPr txBox="1">
            <a:spLocks noChangeArrowheads="1"/>
          </p:cNvSpPr>
          <p:nvPr/>
        </p:nvSpPr>
        <p:spPr bwMode="auto">
          <a:xfrm>
            <a:off x="5856288" y="496887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75809" name="Oval 33"/>
          <p:cNvSpPr>
            <a:spLocks noChangeArrowheads="1"/>
          </p:cNvSpPr>
          <p:nvPr/>
        </p:nvSpPr>
        <p:spPr bwMode="auto">
          <a:xfrm>
            <a:off x="7005638" y="4975225"/>
            <a:ext cx="447675" cy="485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Text Box 34"/>
          <p:cNvSpPr txBox="1">
            <a:spLocks noChangeArrowheads="1"/>
          </p:cNvSpPr>
          <p:nvPr/>
        </p:nvSpPr>
        <p:spPr bwMode="auto">
          <a:xfrm>
            <a:off x="7038975" y="496887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75811" name="Line 35"/>
          <p:cNvSpPr>
            <a:spLocks noChangeShapeType="1"/>
          </p:cNvSpPr>
          <p:nvPr/>
        </p:nvSpPr>
        <p:spPr bwMode="auto">
          <a:xfrm>
            <a:off x="5499100" y="51911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36"/>
          <p:cNvSpPr>
            <a:spLocks noChangeShapeType="1"/>
          </p:cNvSpPr>
          <p:nvPr/>
        </p:nvSpPr>
        <p:spPr bwMode="auto">
          <a:xfrm>
            <a:off x="7480300" y="5191125"/>
            <a:ext cx="139700" cy="66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Arc 37"/>
          <p:cNvSpPr>
            <a:spLocks/>
          </p:cNvSpPr>
          <p:nvPr/>
        </p:nvSpPr>
        <p:spPr bwMode="auto">
          <a:xfrm flipH="1">
            <a:off x="6019800" y="4511675"/>
            <a:ext cx="1168400" cy="517525"/>
          </a:xfrm>
          <a:custGeom>
            <a:avLst/>
            <a:gdLst>
              <a:gd name="G0" fmla="+- 21554 0 0"/>
              <a:gd name="G1" fmla="+- 21600 0 0"/>
              <a:gd name="G2" fmla="+- 21600 0 0"/>
              <a:gd name="T0" fmla="*/ 0 w 43154"/>
              <a:gd name="T1" fmla="*/ 20197 h 21600"/>
              <a:gd name="T2" fmla="*/ 43154 w 43154"/>
              <a:gd name="T3" fmla="*/ 21600 h 21600"/>
              <a:gd name="T4" fmla="*/ 21554 w 43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54" h="21600" fill="none" extrusionOk="0">
                <a:moveTo>
                  <a:pt x="-1" y="20196"/>
                </a:moveTo>
                <a:cubicBezTo>
                  <a:pt x="739" y="8836"/>
                  <a:pt x="10169" y="-1"/>
                  <a:pt x="21554" y="-1"/>
                </a:cubicBezTo>
                <a:cubicBezTo>
                  <a:pt x="33483" y="-1"/>
                  <a:pt x="43154" y="9670"/>
                  <a:pt x="43154" y="21600"/>
                </a:cubicBezTo>
              </a:path>
              <a:path w="43154" h="21600" stroke="0" extrusionOk="0">
                <a:moveTo>
                  <a:pt x="-1" y="20196"/>
                </a:moveTo>
                <a:cubicBezTo>
                  <a:pt x="739" y="8836"/>
                  <a:pt x="10169" y="-1"/>
                  <a:pt x="21554" y="-1"/>
                </a:cubicBezTo>
                <a:cubicBezTo>
                  <a:pt x="33483" y="-1"/>
                  <a:pt x="43154" y="9670"/>
                  <a:pt x="43154" y="21600"/>
                </a:cubicBezTo>
                <a:lnTo>
                  <a:pt x="21554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38"/>
          <p:cNvSpPr>
            <a:spLocks noChangeShapeType="1"/>
          </p:cNvSpPr>
          <p:nvPr/>
        </p:nvSpPr>
        <p:spPr bwMode="auto">
          <a:xfrm>
            <a:off x="8077200" y="5181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Arc 39"/>
          <p:cNvSpPr>
            <a:spLocks/>
          </p:cNvSpPr>
          <p:nvPr/>
        </p:nvSpPr>
        <p:spPr bwMode="auto">
          <a:xfrm flipH="1">
            <a:off x="7239000" y="4505325"/>
            <a:ext cx="1154113" cy="458788"/>
          </a:xfrm>
          <a:custGeom>
            <a:avLst/>
            <a:gdLst>
              <a:gd name="G0" fmla="+- 21554 0 0"/>
              <a:gd name="G1" fmla="+- 21600 0 0"/>
              <a:gd name="G2" fmla="+- 21600 0 0"/>
              <a:gd name="T0" fmla="*/ 0 w 43089"/>
              <a:gd name="T1" fmla="*/ 20197 h 21600"/>
              <a:gd name="T2" fmla="*/ 43089 w 43089"/>
              <a:gd name="T3" fmla="*/ 19930 h 21600"/>
              <a:gd name="T4" fmla="*/ 21554 w 4308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89" h="21600" fill="none" extrusionOk="0">
                <a:moveTo>
                  <a:pt x="-1" y="20196"/>
                </a:moveTo>
                <a:cubicBezTo>
                  <a:pt x="739" y="8836"/>
                  <a:pt x="10169" y="-1"/>
                  <a:pt x="21554" y="-1"/>
                </a:cubicBezTo>
                <a:cubicBezTo>
                  <a:pt x="32835" y="-1"/>
                  <a:pt x="42217" y="8682"/>
                  <a:pt x="43089" y="19929"/>
                </a:cubicBezTo>
              </a:path>
              <a:path w="43089" h="21600" stroke="0" extrusionOk="0">
                <a:moveTo>
                  <a:pt x="-1" y="20196"/>
                </a:moveTo>
                <a:cubicBezTo>
                  <a:pt x="739" y="8836"/>
                  <a:pt x="10169" y="-1"/>
                  <a:pt x="21554" y="-1"/>
                </a:cubicBezTo>
                <a:cubicBezTo>
                  <a:pt x="32835" y="-1"/>
                  <a:pt x="42217" y="8682"/>
                  <a:pt x="43089" y="19929"/>
                </a:cubicBezTo>
                <a:lnTo>
                  <a:pt x="21554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4800600" y="2590800"/>
            <a:ext cx="3946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Any linear ordering in which</a:t>
            </a:r>
          </a:p>
          <a:p>
            <a:r>
              <a:rPr lang="en-US" sz="2400">
                <a:solidFill>
                  <a:srgbClr val="0000FF"/>
                </a:solidFill>
              </a:rPr>
              <a:t>all the arrows go to the right</a:t>
            </a:r>
          </a:p>
          <a:p>
            <a:r>
              <a:rPr lang="en-US" sz="2400">
                <a:solidFill>
                  <a:srgbClr val="0000FF"/>
                </a:solidFill>
              </a:rPr>
              <a:t>is a valid solution</a:t>
            </a:r>
          </a:p>
        </p:txBody>
      </p:sp>
      <p:sp>
        <p:nvSpPr>
          <p:cNvPr id="75818" name="Rectangle 4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Topo sort - good example</a:t>
            </a:r>
          </a:p>
        </p:txBody>
      </p:sp>
      <p:sp>
        <p:nvSpPr>
          <p:cNvPr id="75819" name="Freeform 43"/>
          <p:cNvSpPr>
            <a:spLocks/>
          </p:cNvSpPr>
          <p:nvPr/>
        </p:nvSpPr>
        <p:spPr bwMode="auto">
          <a:xfrm>
            <a:off x="5334000" y="4254500"/>
            <a:ext cx="2590800" cy="698500"/>
          </a:xfrm>
          <a:custGeom>
            <a:avLst/>
            <a:gdLst/>
            <a:ahLst/>
            <a:cxnLst>
              <a:cxn ang="0">
                <a:pos x="0" y="440"/>
              </a:cxn>
              <a:cxn ang="0">
                <a:pos x="300" y="123"/>
              </a:cxn>
              <a:cxn ang="0">
                <a:pos x="814" y="3"/>
              </a:cxn>
              <a:cxn ang="0">
                <a:pos x="1344" y="104"/>
              </a:cxn>
              <a:cxn ang="0">
                <a:pos x="1632" y="440"/>
              </a:cxn>
            </a:cxnLst>
            <a:rect l="0" t="0" r="r" b="b"/>
            <a:pathLst>
              <a:path w="1632" h="440">
                <a:moveTo>
                  <a:pt x="0" y="440"/>
                </a:moveTo>
                <a:cubicBezTo>
                  <a:pt x="50" y="387"/>
                  <a:pt x="164" y="196"/>
                  <a:pt x="300" y="123"/>
                </a:cubicBezTo>
                <a:cubicBezTo>
                  <a:pt x="436" y="50"/>
                  <a:pt x="640" y="6"/>
                  <a:pt x="814" y="3"/>
                </a:cubicBezTo>
                <a:cubicBezTo>
                  <a:pt x="988" y="0"/>
                  <a:pt x="1208" y="31"/>
                  <a:pt x="1344" y="104"/>
                </a:cubicBezTo>
                <a:cubicBezTo>
                  <a:pt x="1480" y="177"/>
                  <a:pt x="1556" y="304"/>
                  <a:pt x="1632" y="4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Line 44"/>
          <p:cNvSpPr>
            <a:spLocks noChangeShapeType="1"/>
          </p:cNvSpPr>
          <p:nvPr/>
        </p:nvSpPr>
        <p:spPr bwMode="auto">
          <a:xfrm>
            <a:off x="4953000" y="5486400"/>
            <a:ext cx="3733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 flipV="1">
            <a:off x="49530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2" name="Line 46"/>
          <p:cNvSpPr>
            <a:spLocks noChangeShapeType="1"/>
          </p:cNvSpPr>
          <p:nvPr/>
        </p:nvSpPr>
        <p:spPr bwMode="auto">
          <a:xfrm flipV="1">
            <a:off x="56388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47"/>
          <p:cNvSpPr>
            <a:spLocks noChangeShapeType="1"/>
          </p:cNvSpPr>
          <p:nvPr/>
        </p:nvSpPr>
        <p:spPr bwMode="auto">
          <a:xfrm flipV="1">
            <a:off x="63246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Line 48"/>
          <p:cNvSpPr>
            <a:spLocks noChangeShapeType="1"/>
          </p:cNvSpPr>
          <p:nvPr/>
        </p:nvSpPr>
        <p:spPr bwMode="auto">
          <a:xfrm flipV="1">
            <a:off x="69342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5" name="Line 49"/>
          <p:cNvSpPr>
            <a:spLocks noChangeShapeType="1"/>
          </p:cNvSpPr>
          <p:nvPr/>
        </p:nvSpPr>
        <p:spPr bwMode="auto">
          <a:xfrm flipV="1">
            <a:off x="75438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50"/>
          <p:cNvSpPr>
            <a:spLocks noChangeShapeType="1"/>
          </p:cNvSpPr>
          <p:nvPr/>
        </p:nvSpPr>
        <p:spPr bwMode="auto">
          <a:xfrm flipV="1">
            <a:off x="81534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51"/>
          <p:cNvSpPr>
            <a:spLocks noChangeShapeType="1"/>
          </p:cNvSpPr>
          <p:nvPr/>
        </p:nvSpPr>
        <p:spPr bwMode="auto">
          <a:xfrm flipV="1">
            <a:off x="86868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Text Box 52"/>
          <p:cNvSpPr txBox="1">
            <a:spLocks noChangeArrowheads="1"/>
          </p:cNvSpPr>
          <p:nvPr/>
        </p:nvSpPr>
        <p:spPr bwMode="auto">
          <a:xfrm>
            <a:off x="1839913" y="5592763"/>
            <a:ext cx="634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Times New Roman" pitchFamily="-101" charset="0"/>
              </a:rPr>
              <a:t>Note that F can go anywhere in this list because it is not connected.</a:t>
            </a:r>
          </a:p>
          <a:p>
            <a:pPr algn="ctr"/>
            <a:r>
              <a:rPr lang="en-US" sz="1800">
                <a:latin typeface="Times New Roman" pitchFamily="-101" charset="0"/>
              </a:rPr>
              <a:t>Also the solution is not unique.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2E4D-4EE2-FA41-AD54-C870CEC6E477}" type="slidenum">
              <a:rPr lang="en-US"/>
              <a:pPr/>
              <a:t>75</a:t>
            </a:fld>
            <a:endParaRPr lang="en-US"/>
          </a:p>
        </p:txBody>
      </p:sp>
      <p:sp>
        <p:nvSpPr>
          <p:cNvPr id="101378" name="AutoShape 2050"/>
          <p:cNvSpPr>
            <a:spLocks noChangeArrowheads="1"/>
          </p:cNvSpPr>
          <p:nvPr/>
        </p:nvSpPr>
        <p:spPr bwMode="auto">
          <a:xfrm rot="1813310">
            <a:off x="4495800" y="42672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79" name="Oval 2051"/>
          <p:cNvSpPr>
            <a:spLocks noChangeArrowheads="1"/>
          </p:cNvSpPr>
          <p:nvPr/>
        </p:nvSpPr>
        <p:spPr bwMode="auto">
          <a:xfrm>
            <a:off x="457200" y="2789238"/>
            <a:ext cx="412750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Oval 2052"/>
          <p:cNvSpPr>
            <a:spLocks noChangeArrowheads="1"/>
          </p:cNvSpPr>
          <p:nvPr/>
        </p:nvSpPr>
        <p:spPr bwMode="auto">
          <a:xfrm>
            <a:off x="1635125" y="2133600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1" name="Oval 2053"/>
          <p:cNvSpPr>
            <a:spLocks noChangeArrowheads="1"/>
          </p:cNvSpPr>
          <p:nvPr/>
        </p:nvSpPr>
        <p:spPr bwMode="auto">
          <a:xfrm>
            <a:off x="3403600" y="2425700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2" name="Oval 2054"/>
          <p:cNvSpPr>
            <a:spLocks noChangeArrowheads="1"/>
          </p:cNvSpPr>
          <p:nvPr/>
        </p:nvSpPr>
        <p:spPr bwMode="auto">
          <a:xfrm>
            <a:off x="3462338" y="4102100"/>
            <a:ext cx="412750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3" name="Oval 2055"/>
          <p:cNvSpPr>
            <a:spLocks noChangeArrowheads="1"/>
          </p:cNvSpPr>
          <p:nvPr/>
        </p:nvSpPr>
        <p:spPr bwMode="auto">
          <a:xfrm>
            <a:off x="1695450" y="4029075"/>
            <a:ext cx="411163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4" name="Line 2056"/>
          <p:cNvSpPr>
            <a:spLocks noChangeShapeType="1"/>
          </p:cNvSpPr>
          <p:nvPr/>
        </p:nvSpPr>
        <p:spPr bwMode="auto">
          <a:xfrm flipV="1">
            <a:off x="869950" y="2498725"/>
            <a:ext cx="765175" cy="436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5" name="Line 2057"/>
          <p:cNvSpPr>
            <a:spLocks noChangeShapeType="1"/>
          </p:cNvSpPr>
          <p:nvPr/>
        </p:nvSpPr>
        <p:spPr bwMode="auto">
          <a:xfrm>
            <a:off x="2047875" y="2425700"/>
            <a:ext cx="13557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6" name="Line 2058"/>
          <p:cNvSpPr>
            <a:spLocks noChangeShapeType="1"/>
          </p:cNvSpPr>
          <p:nvPr/>
        </p:nvSpPr>
        <p:spPr bwMode="auto">
          <a:xfrm>
            <a:off x="811213" y="3227388"/>
            <a:ext cx="884237" cy="947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7" name="Line 2059"/>
          <p:cNvSpPr>
            <a:spLocks noChangeShapeType="1"/>
          </p:cNvSpPr>
          <p:nvPr/>
        </p:nvSpPr>
        <p:spPr bwMode="auto">
          <a:xfrm>
            <a:off x="2106613" y="4248150"/>
            <a:ext cx="1355725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8" name="Line 2060"/>
          <p:cNvSpPr>
            <a:spLocks noChangeShapeType="1"/>
          </p:cNvSpPr>
          <p:nvPr/>
        </p:nvSpPr>
        <p:spPr bwMode="auto">
          <a:xfrm flipV="1">
            <a:off x="3638550" y="2935288"/>
            <a:ext cx="1588" cy="1166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9" name="Line 2061"/>
          <p:cNvSpPr>
            <a:spLocks noChangeShapeType="1"/>
          </p:cNvSpPr>
          <p:nvPr/>
        </p:nvSpPr>
        <p:spPr bwMode="auto">
          <a:xfrm flipV="1">
            <a:off x="2047875" y="2862263"/>
            <a:ext cx="1414463" cy="1239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0" name="Oval 2062"/>
          <p:cNvSpPr>
            <a:spLocks noChangeArrowheads="1"/>
          </p:cNvSpPr>
          <p:nvPr/>
        </p:nvSpPr>
        <p:spPr bwMode="auto">
          <a:xfrm>
            <a:off x="4208463" y="3279775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1" name="Text Box 2063"/>
          <p:cNvSpPr txBox="1">
            <a:spLocks noChangeArrowheads="1"/>
          </p:cNvSpPr>
          <p:nvPr/>
        </p:nvSpPr>
        <p:spPr bwMode="auto">
          <a:xfrm>
            <a:off x="474663" y="2798763"/>
            <a:ext cx="27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1392" name="Text Box 2064"/>
          <p:cNvSpPr txBox="1">
            <a:spLocks noChangeArrowheads="1"/>
          </p:cNvSpPr>
          <p:nvPr/>
        </p:nvSpPr>
        <p:spPr bwMode="auto">
          <a:xfrm>
            <a:off x="1644650" y="2165350"/>
            <a:ext cx="27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1393" name="Text Box 2065"/>
          <p:cNvSpPr txBox="1">
            <a:spLocks noChangeArrowheads="1"/>
          </p:cNvSpPr>
          <p:nvPr/>
        </p:nvSpPr>
        <p:spPr bwMode="auto">
          <a:xfrm>
            <a:off x="3432175" y="2457450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1394" name="Text Box 2066"/>
          <p:cNvSpPr txBox="1">
            <a:spLocks noChangeArrowheads="1"/>
          </p:cNvSpPr>
          <p:nvPr/>
        </p:nvSpPr>
        <p:spPr bwMode="auto">
          <a:xfrm>
            <a:off x="4225925" y="3322638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01395" name="Text Box 2067"/>
          <p:cNvSpPr txBox="1">
            <a:spLocks noChangeArrowheads="1"/>
          </p:cNvSpPr>
          <p:nvPr/>
        </p:nvSpPr>
        <p:spPr bwMode="auto">
          <a:xfrm>
            <a:off x="1703388" y="4038600"/>
            <a:ext cx="27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1396" name="Text Box 2068"/>
          <p:cNvSpPr txBox="1">
            <a:spLocks noChangeArrowheads="1"/>
          </p:cNvSpPr>
          <p:nvPr/>
        </p:nvSpPr>
        <p:spPr bwMode="auto">
          <a:xfrm>
            <a:off x="3481388" y="4165600"/>
            <a:ext cx="25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1397" name="Oval 2069"/>
          <p:cNvSpPr>
            <a:spLocks noChangeArrowheads="1"/>
          </p:cNvSpPr>
          <p:nvPr/>
        </p:nvSpPr>
        <p:spPr bwMode="auto">
          <a:xfrm>
            <a:off x="8161338" y="4968875"/>
            <a:ext cx="449262" cy="485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8" name="Text Box 2070"/>
          <p:cNvSpPr txBox="1">
            <a:spLocks noChangeArrowheads="1"/>
          </p:cNvSpPr>
          <p:nvPr/>
        </p:nvSpPr>
        <p:spPr bwMode="auto">
          <a:xfrm>
            <a:off x="8229600" y="4962525"/>
            <a:ext cx="30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1399" name="Oval 2071"/>
          <p:cNvSpPr>
            <a:spLocks noChangeArrowheads="1"/>
          </p:cNvSpPr>
          <p:nvPr/>
        </p:nvSpPr>
        <p:spPr bwMode="auto">
          <a:xfrm>
            <a:off x="5054600" y="4962525"/>
            <a:ext cx="447675" cy="487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0" name="Text Box 2072"/>
          <p:cNvSpPr txBox="1">
            <a:spLocks noChangeArrowheads="1"/>
          </p:cNvSpPr>
          <p:nvPr/>
        </p:nvSpPr>
        <p:spPr bwMode="auto">
          <a:xfrm>
            <a:off x="5118100" y="496252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1401" name="Oval 2073"/>
          <p:cNvSpPr>
            <a:spLocks noChangeArrowheads="1"/>
          </p:cNvSpPr>
          <p:nvPr/>
        </p:nvSpPr>
        <p:spPr bwMode="auto">
          <a:xfrm>
            <a:off x="7620000" y="4972050"/>
            <a:ext cx="447675" cy="485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2" name="Text Box 2074"/>
          <p:cNvSpPr txBox="1">
            <a:spLocks noChangeArrowheads="1"/>
          </p:cNvSpPr>
          <p:nvPr/>
        </p:nvSpPr>
        <p:spPr bwMode="auto">
          <a:xfrm>
            <a:off x="7696200" y="496252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1403" name="Oval 2075"/>
          <p:cNvSpPr>
            <a:spLocks noChangeArrowheads="1"/>
          </p:cNvSpPr>
          <p:nvPr/>
        </p:nvSpPr>
        <p:spPr bwMode="auto">
          <a:xfrm>
            <a:off x="6400800" y="4968875"/>
            <a:ext cx="447675" cy="485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4" name="Text Box 2076"/>
          <p:cNvSpPr txBox="1">
            <a:spLocks noChangeArrowheads="1"/>
          </p:cNvSpPr>
          <p:nvPr/>
        </p:nvSpPr>
        <p:spPr bwMode="auto">
          <a:xfrm>
            <a:off x="6477000" y="496252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01405" name="Oval 2077"/>
          <p:cNvSpPr>
            <a:spLocks noChangeArrowheads="1"/>
          </p:cNvSpPr>
          <p:nvPr/>
        </p:nvSpPr>
        <p:spPr bwMode="auto">
          <a:xfrm>
            <a:off x="5791200" y="4975225"/>
            <a:ext cx="449263" cy="485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6" name="Text Box 2078"/>
          <p:cNvSpPr txBox="1">
            <a:spLocks noChangeArrowheads="1"/>
          </p:cNvSpPr>
          <p:nvPr/>
        </p:nvSpPr>
        <p:spPr bwMode="auto">
          <a:xfrm>
            <a:off x="5856288" y="496887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1407" name="Oval 2079"/>
          <p:cNvSpPr>
            <a:spLocks noChangeArrowheads="1"/>
          </p:cNvSpPr>
          <p:nvPr/>
        </p:nvSpPr>
        <p:spPr bwMode="auto">
          <a:xfrm>
            <a:off x="7005638" y="4975225"/>
            <a:ext cx="447675" cy="485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08" name="Text Box 2080"/>
          <p:cNvSpPr txBox="1">
            <a:spLocks noChangeArrowheads="1"/>
          </p:cNvSpPr>
          <p:nvPr/>
        </p:nvSpPr>
        <p:spPr bwMode="auto">
          <a:xfrm>
            <a:off x="7038975" y="496887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1411" name="Arc 2083"/>
          <p:cNvSpPr>
            <a:spLocks/>
          </p:cNvSpPr>
          <p:nvPr/>
        </p:nvSpPr>
        <p:spPr bwMode="auto">
          <a:xfrm flipH="1">
            <a:off x="6019800" y="4511675"/>
            <a:ext cx="1168400" cy="517525"/>
          </a:xfrm>
          <a:custGeom>
            <a:avLst/>
            <a:gdLst>
              <a:gd name="G0" fmla="+- 21554 0 0"/>
              <a:gd name="G1" fmla="+- 21600 0 0"/>
              <a:gd name="G2" fmla="+- 21600 0 0"/>
              <a:gd name="T0" fmla="*/ 0 w 43154"/>
              <a:gd name="T1" fmla="*/ 20197 h 21600"/>
              <a:gd name="T2" fmla="*/ 43154 w 43154"/>
              <a:gd name="T3" fmla="*/ 21600 h 21600"/>
              <a:gd name="T4" fmla="*/ 21554 w 43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54" h="21600" fill="none" extrusionOk="0">
                <a:moveTo>
                  <a:pt x="-1" y="20196"/>
                </a:moveTo>
                <a:cubicBezTo>
                  <a:pt x="739" y="8836"/>
                  <a:pt x="10169" y="-1"/>
                  <a:pt x="21554" y="-1"/>
                </a:cubicBezTo>
                <a:cubicBezTo>
                  <a:pt x="33483" y="-1"/>
                  <a:pt x="43154" y="9670"/>
                  <a:pt x="43154" y="21600"/>
                </a:cubicBezTo>
              </a:path>
              <a:path w="43154" h="21600" stroke="0" extrusionOk="0">
                <a:moveTo>
                  <a:pt x="-1" y="20196"/>
                </a:moveTo>
                <a:cubicBezTo>
                  <a:pt x="739" y="8836"/>
                  <a:pt x="10169" y="-1"/>
                  <a:pt x="21554" y="-1"/>
                </a:cubicBezTo>
                <a:cubicBezTo>
                  <a:pt x="33483" y="-1"/>
                  <a:pt x="43154" y="9670"/>
                  <a:pt x="43154" y="21600"/>
                </a:cubicBezTo>
                <a:lnTo>
                  <a:pt x="21554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3" name="Arc 2085"/>
          <p:cNvSpPr>
            <a:spLocks/>
          </p:cNvSpPr>
          <p:nvPr/>
        </p:nvSpPr>
        <p:spPr bwMode="auto">
          <a:xfrm flipH="1">
            <a:off x="7239000" y="4505325"/>
            <a:ext cx="1154113" cy="458788"/>
          </a:xfrm>
          <a:custGeom>
            <a:avLst/>
            <a:gdLst>
              <a:gd name="G0" fmla="+- 21554 0 0"/>
              <a:gd name="G1" fmla="+- 21600 0 0"/>
              <a:gd name="G2" fmla="+- 21600 0 0"/>
              <a:gd name="T0" fmla="*/ 0 w 43089"/>
              <a:gd name="T1" fmla="*/ 20197 h 21600"/>
              <a:gd name="T2" fmla="*/ 43089 w 43089"/>
              <a:gd name="T3" fmla="*/ 19930 h 21600"/>
              <a:gd name="T4" fmla="*/ 21554 w 4308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89" h="21600" fill="none" extrusionOk="0">
                <a:moveTo>
                  <a:pt x="-1" y="20196"/>
                </a:moveTo>
                <a:cubicBezTo>
                  <a:pt x="739" y="8836"/>
                  <a:pt x="10169" y="-1"/>
                  <a:pt x="21554" y="-1"/>
                </a:cubicBezTo>
                <a:cubicBezTo>
                  <a:pt x="32835" y="-1"/>
                  <a:pt x="42217" y="8682"/>
                  <a:pt x="43089" y="19929"/>
                </a:cubicBezTo>
              </a:path>
              <a:path w="43089" h="21600" stroke="0" extrusionOk="0">
                <a:moveTo>
                  <a:pt x="-1" y="20196"/>
                </a:moveTo>
                <a:cubicBezTo>
                  <a:pt x="739" y="8836"/>
                  <a:pt x="10169" y="-1"/>
                  <a:pt x="21554" y="-1"/>
                </a:cubicBezTo>
                <a:cubicBezTo>
                  <a:pt x="32835" y="-1"/>
                  <a:pt x="42217" y="8682"/>
                  <a:pt x="43089" y="19929"/>
                </a:cubicBezTo>
                <a:lnTo>
                  <a:pt x="2155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4" name="Text Box 2086"/>
          <p:cNvSpPr txBox="1">
            <a:spLocks noChangeArrowheads="1"/>
          </p:cNvSpPr>
          <p:nvPr/>
        </p:nvSpPr>
        <p:spPr bwMode="auto">
          <a:xfrm>
            <a:off x="5105400" y="2665413"/>
            <a:ext cx="3933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Any linear ordering in which</a:t>
            </a:r>
          </a:p>
          <a:p>
            <a:r>
              <a:rPr lang="en-US" sz="2400">
                <a:solidFill>
                  <a:srgbClr val="0000FF"/>
                </a:solidFill>
              </a:rPr>
              <a:t>an arrow goes to the </a:t>
            </a:r>
            <a:r>
              <a:rPr lang="en-US" sz="2400">
                <a:solidFill>
                  <a:srgbClr val="008000"/>
                </a:solidFill>
              </a:rPr>
              <a:t>left</a:t>
            </a:r>
          </a:p>
          <a:p>
            <a:r>
              <a:rPr lang="en-US" sz="2400">
                <a:solidFill>
                  <a:srgbClr val="0000FF"/>
                </a:solidFill>
              </a:rPr>
              <a:t>is not a valid solution</a:t>
            </a:r>
          </a:p>
        </p:txBody>
      </p:sp>
      <p:sp>
        <p:nvSpPr>
          <p:cNvPr id="101415" name="Rectangle 208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Topo sort - bad example</a:t>
            </a:r>
          </a:p>
        </p:txBody>
      </p:sp>
      <p:sp>
        <p:nvSpPr>
          <p:cNvPr id="101416" name="Freeform 2088"/>
          <p:cNvSpPr>
            <a:spLocks/>
          </p:cNvSpPr>
          <p:nvPr/>
        </p:nvSpPr>
        <p:spPr bwMode="auto">
          <a:xfrm>
            <a:off x="5334000" y="4254500"/>
            <a:ext cx="2590800" cy="698500"/>
          </a:xfrm>
          <a:custGeom>
            <a:avLst/>
            <a:gdLst/>
            <a:ahLst/>
            <a:cxnLst>
              <a:cxn ang="0">
                <a:pos x="0" y="440"/>
              </a:cxn>
              <a:cxn ang="0">
                <a:pos x="300" y="123"/>
              </a:cxn>
              <a:cxn ang="0">
                <a:pos x="814" y="3"/>
              </a:cxn>
              <a:cxn ang="0">
                <a:pos x="1344" y="104"/>
              </a:cxn>
              <a:cxn ang="0">
                <a:pos x="1632" y="440"/>
              </a:cxn>
            </a:cxnLst>
            <a:rect l="0" t="0" r="r" b="b"/>
            <a:pathLst>
              <a:path w="1632" h="440">
                <a:moveTo>
                  <a:pt x="0" y="440"/>
                </a:moveTo>
                <a:cubicBezTo>
                  <a:pt x="50" y="387"/>
                  <a:pt x="164" y="196"/>
                  <a:pt x="300" y="123"/>
                </a:cubicBezTo>
                <a:cubicBezTo>
                  <a:pt x="436" y="50"/>
                  <a:pt x="640" y="6"/>
                  <a:pt x="814" y="3"/>
                </a:cubicBezTo>
                <a:cubicBezTo>
                  <a:pt x="988" y="0"/>
                  <a:pt x="1208" y="31"/>
                  <a:pt x="1344" y="104"/>
                </a:cubicBezTo>
                <a:cubicBezTo>
                  <a:pt x="1480" y="177"/>
                  <a:pt x="1556" y="304"/>
                  <a:pt x="1632" y="4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7" name="Line 2089"/>
          <p:cNvSpPr>
            <a:spLocks noChangeShapeType="1"/>
          </p:cNvSpPr>
          <p:nvPr/>
        </p:nvSpPr>
        <p:spPr bwMode="auto">
          <a:xfrm>
            <a:off x="4953000" y="5486400"/>
            <a:ext cx="3733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8" name="Line 2090"/>
          <p:cNvSpPr>
            <a:spLocks noChangeShapeType="1"/>
          </p:cNvSpPr>
          <p:nvPr/>
        </p:nvSpPr>
        <p:spPr bwMode="auto">
          <a:xfrm flipV="1">
            <a:off x="49530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19" name="Line 2091"/>
          <p:cNvSpPr>
            <a:spLocks noChangeShapeType="1"/>
          </p:cNvSpPr>
          <p:nvPr/>
        </p:nvSpPr>
        <p:spPr bwMode="auto">
          <a:xfrm flipV="1">
            <a:off x="56388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0" name="Line 2092"/>
          <p:cNvSpPr>
            <a:spLocks noChangeShapeType="1"/>
          </p:cNvSpPr>
          <p:nvPr/>
        </p:nvSpPr>
        <p:spPr bwMode="auto">
          <a:xfrm flipV="1">
            <a:off x="63246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1" name="Line 2093"/>
          <p:cNvSpPr>
            <a:spLocks noChangeShapeType="1"/>
          </p:cNvSpPr>
          <p:nvPr/>
        </p:nvSpPr>
        <p:spPr bwMode="auto">
          <a:xfrm flipV="1">
            <a:off x="69342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2" name="Line 2094"/>
          <p:cNvSpPr>
            <a:spLocks noChangeShapeType="1"/>
          </p:cNvSpPr>
          <p:nvPr/>
        </p:nvSpPr>
        <p:spPr bwMode="auto">
          <a:xfrm flipV="1">
            <a:off x="75438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3" name="Line 2095"/>
          <p:cNvSpPr>
            <a:spLocks noChangeShapeType="1"/>
          </p:cNvSpPr>
          <p:nvPr/>
        </p:nvSpPr>
        <p:spPr bwMode="auto">
          <a:xfrm flipV="1">
            <a:off x="81534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4" name="Line 2096"/>
          <p:cNvSpPr>
            <a:spLocks noChangeShapeType="1"/>
          </p:cNvSpPr>
          <p:nvPr/>
        </p:nvSpPr>
        <p:spPr bwMode="auto">
          <a:xfrm flipV="1">
            <a:off x="8686800" y="5029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5" name="Freeform 2097"/>
          <p:cNvSpPr>
            <a:spLocks/>
          </p:cNvSpPr>
          <p:nvPr/>
        </p:nvSpPr>
        <p:spPr bwMode="auto">
          <a:xfrm>
            <a:off x="7924800" y="5410200"/>
            <a:ext cx="484188" cy="312738"/>
          </a:xfrm>
          <a:custGeom>
            <a:avLst/>
            <a:gdLst/>
            <a:ahLst/>
            <a:cxnLst>
              <a:cxn ang="0">
                <a:pos x="305" y="29"/>
              </a:cxn>
              <a:cxn ang="0">
                <a:pos x="192" y="192"/>
              </a:cxn>
              <a:cxn ang="0">
                <a:pos x="0" y="0"/>
              </a:cxn>
            </a:cxnLst>
            <a:rect l="0" t="0" r="r" b="b"/>
            <a:pathLst>
              <a:path w="305" h="197">
                <a:moveTo>
                  <a:pt x="305" y="29"/>
                </a:moveTo>
                <a:cubicBezTo>
                  <a:pt x="285" y="56"/>
                  <a:pt x="243" y="197"/>
                  <a:pt x="192" y="192"/>
                </a:cubicBezTo>
                <a:cubicBezTo>
                  <a:pt x="141" y="187"/>
                  <a:pt x="68" y="92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6" name="Freeform 2098"/>
          <p:cNvSpPr>
            <a:spLocks/>
          </p:cNvSpPr>
          <p:nvPr/>
        </p:nvSpPr>
        <p:spPr bwMode="auto">
          <a:xfrm>
            <a:off x="7307263" y="4864100"/>
            <a:ext cx="465137" cy="1651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49" y="8"/>
              </a:cxn>
              <a:cxn ang="0">
                <a:pos x="293" y="104"/>
              </a:cxn>
            </a:cxnLst>
            <a:rect l="0" t="0" r="r" b="b"/>
            <a:pathLst>
              <a:path w="293" h="104">
                <a:moveTo>
                  <a:pt x="0" y="56"/>
                </a:moveTo>
                <a:cubicBezTo>
                  <a:pt x="25" y="47"/>
                  <a:pt x="100" y="0"/>
                  <a:pt x="149" y="8"/>
                </a:cubicBezTo>
                <a:cubicBezTo>
                  <a:pt x="198" y="16"/>
                  <a:pt x="245" y="56"/>
                  <a:pt x="293" y="10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7" name="Freeform 2099"/>
          <p:cNvSpPr>
            <a:spLocks/>
          </p:cNvSpPr>
          <p:nvPr/>
        </p:nvSpPr>
        <p:spPr bwMode="auto">
          <a:xfrm>
            <a:off x="5410200" y="4940300"/>
            <a:ext cx="465138" cy="1651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49" y="8"/>
              </a:cxn>
              <a:cxn ang="0">
                <a:pos x="293" y="104"/>
              </a:cxn>
            </a:cxnLst>
            <a:rect l="0" t="0" r="r" b="b"/>
            <a:pathLst>
              <a:path w="293" h="104">
                <a:moveTo>
                  <a:pt x="0" y="56"/>
                </a:moveTo>
                <a:cubicBezTo>
                  <a:pt x="25" y="47"/>
                  <a:pt x="100" y="0"/>
                  <a:pt x="149" y="8"/>
                </a:cubicBezTo>
                <a:cubicBezTo>
                  <a:pt x="198" y="16"/>
                  <a:pt x="245" y="56"/>
                  <a:pt x="293" y="10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28" name="Text Box 2100"/>
          <p:cNvSpPr txBox="1">
            <a:spLocks noChangeArrowheads="1"/>
          </p:cNvSpPr>
          <p:nvPr/>
        </p:nvSpPr>
        <p:spPr bwMode="auto">
          <a:xfrm>
            <a:off x="7350125" y="5562600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8000"/>
                </a:solidFill>
                <a:latin typeface="Times New Roman" pitchFamily="-101" charset="0"/>
              </a:rPr>
              <a:t>NO!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78A-3E1C-5940-B023-C4DCF9069164}" type="slidenum">
              <a:rPr lang="en-US"/>
              <a:pPr/>
              <a:t>76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Paths and Cycles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Given a digraph G = (V,E), a </a:t>
            </a:r>
            <a:r>
              <a:rPr lang="en-US" sz="2800">
                <a:solidFill>
                  <a:schemeClr val="accent2"/>
                </a:solidFill>
              </a:rPr>
              <a:t>path</a:t>
            </a:r>
            <a:r>
              <a:rPr lang="en-US" sz="2800"/>
              <a:t> is a sequence of vertices v</a:t>
            </a:r>
            <a:r>
              <a:rPr lang="en-US" sz="2800" baseline="-25000"/>
              <a:t>1</a:t>
            </a:r>
            <a:r>
              <a:rPr lang="en-US" sz="2800"/>
              <a:t>,v</a:t>
            </a:r>
            <a:r>
              <a:rPr lang="en-US" sz="2800" baseline="-25000"/>
              <a:t>2</a:t>
            </a:r>
            <a:r>
              <a:rPr lang="en-US" sz="2800"/>
              <a:t>, …,v</a:t>
            </a:r>
            <a:r>
              <a:rPr lang="en-US" sz="2800" baseline="-25000"/>
              <a:t>k</a:t>
            </a:r>
            <a:r>
              <a:rPr lang="en-US" sz="2800"/>
              <a:t> such that:</a:t>
            </a:r>
            <a:endParaRPr lang="en-US" sz="2800" baseline="-25000"/>
          </a:p>
          <a:p>
            <a:pPr lvl="1"/>
            <a:r>
              <a:rPr lang="en-US" sz="2400">
                <a:solidFill>
                  <a:srgbClr val="A50021"/>
                </a:solidFill>
              </a:rPr>
              <a:t>(v</a:t>
            </a:r>
            <a:r>
              <a:rPr lang="en-US" sz="2400" baseline="-25000">
                <a:solidFill>
                  <a:srgbClr val="A50021"/>
                </a:solidFill>
              </a:rPr>
              <a:t>i</a:t>
            </a:r>
            <a:r>
              <a:rPr lang="en-US" sz="2400">
                <a:solidFill>
                  <a:srgbClr val="A50021"/>
                </a:solidFill>
              </a:rPr>
              <a:t>,v</a:t>
            </a:r>
            <a:r>
              <a:rPr lang="en-US" sz="2400" baseline="-25000">
                <a:solidFill>
                  <a:srgbClr val="A50021"/>
                </a:solidFill>
              </a:rPr>
              <a:t>i+1</a:t>
            </a:r>
            <a:r>
              <a:rPr lang="en-US" sz="2400">
                <a:solidFill>
                  <a:srgbClr val="A50021"/>
                </a:solidFill>
              </a:rPr>
              <a:t>) in E for 1 </a:t>
            </a:r>
            <a:r>
              <a:rPr lang="en-US" sz="2400" u="sng">
                <a:solidFill>
                  <a:srgbClr val="A50021"/>
                </a:solidFill>
              </a:rPr>
              <a:t>&lt;</a:t>
            </a:r>
            <a:r>
              <a:rPr lang="en-US" sz="2400">
                <a:solidFill>
                  <a:srgbClr val="A50021"/>
                </a:solidFill>
              </a:rPr>
              <a:t> i &lt; k</a:t>
            </a:r>
          </a:p>
          <a:p>
            <a:pPr lvl="1"/>
            <a:r>
              <a:rPr lang="en-US" sz="2400"/>
              <a:t>path </a:t>
            </a:r>
            <a:r>
              <a:rPr lang="en-US" sz="2400">
                <a:solidFill>
                  <a:srgbClr val="A50021"/>
                </a:solidFill>
              </a:rPr>
              <a:t>length</a:t>
            </a:r>
            <a:r>
              <a:rPr lang="en-US" sz="2400"/>
              <a:t> = number of edges in the path</a:t>
            </a:r>
          </a:p>
          <a:p>
            <a:pPr lvl="1"/>
            <a:r>
              <a:rPr lang="en-US" sz="2400"/>
              <a:t>path </a:t>
            </a:r>
            <a:r>
              <a:rPr lang="en-US" sz="2400">
                <a:solidFill>
                  <a:srgbClr val="A50021"/>
                </a:solidFill>
              </a:rPr>
              <a:t>cost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/>
              <a:t>= sum of costs of each edge </a:t>
            </a:r>
            <a:endParaRPr lang="en-US" sz="2000"/>
          </a:p>
          <a:p>
            <a:r>
              <a:rPr lang="en-US" sz="2800"/>
              <a:t>A path is a </a:t>
            </a:r>
            <a:r>
              <a:rPr lang="en-US" sz="2800">
                <a:solidFill>
                  <a:schemeClr val="accent2"/>
                </a:solidFill>
              </a:rPr>
              <a:t>cycle</a:t>
            </a:r>
            <a:r>
              <a:rPr lang="en-US" sz="2800"/>
              <a:t> if :</a:t>
            </a:r>
          </a:p>
          <a:p>
            <a:pPr lvl="1"/>
            <a:r>
              <a:rPr lang="en-US" sz="2400"/>
              <a:t>k &gt; 1; v</a:t>
            </a:r>
            <a:r>
              <a:rPr lang="en-US" sz="2400" baseline="-25000"/>
              <a:t>1</a:t>
            </a:r>
            <a:r>
              <a:rPr lang="en-US" sz="2400"/>
              <a:t> = v</a:t>
            </a:r>
            <a:r>
              <a:rPr lang="en-US" sz="2400" baseline="-25000"/>
              <a:t>k </a:t>
            </a:r>
            <a:endParaRPr lang="en-US" sz="2400"/>
          </a:p>
          <a:p>
            <a:r>
              <a:rPr lang="en-US" sz="2800"/>
              <a:t>G is </a:t>
            </a:r>
            <a:r>
              <a:rPr lang="en-US" sz="2800">
                <a:solidFill>
                  <a:schemeClr val="accent2"/>
                </a:solidFill>
              </a:rPr>
              <a:t>acyclic</a:t>
            </a:r>
            <a:r>
              <a:rPr lang="en-US" sz="2800"/>
              <a:t> if it has no cycles.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4D0A-0A09-034E-99A7-3870DEEE6786}" type="slidenum">
              <a:rPr lang="en-US"/>
              <a:pPr/>
              <a:t>77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</a:rPr>
              <a:t>Only acyclic graphs can be topo. sorted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 directed graph with a cycle cannot be topologically sorted.</a:t>
            </a:r>
          </a:p>
        </p:txBody>
      </p:sp>
      <p:sp>
        <p:nvSpPr>
          <p:cNvPr id="145412" name="Oval 4"/>
          <p:cNvSpPr>
            <a:spLocks noChangeArrowheads="1"/>
          </p:cNvSpPr>
          <p:nvPr/>
        </p:nvSpPr>
        <p:spPr bwMode="auto">
          <a:xfrm>
            <a:off x="2054225" y="3760788"/>
            <a:ext cx="412750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3" name="Oval 5"/>
          <p:cNvSpPr>
            <a:spLocks noChangeArrowheads="1"/>
          </p:cNvSpPr>
          <p:nvPr/>
        </p:nvSpPr>
        <p:spPr bwMode="auto">
          <a:xfrm>
            <a:off x="3232150" y="3105150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4" name="Oval 6"/>
          <p:cNvSpPr>
            <a:spLocks noChangeArrowheads="1"/>
          </p:cNvSpPr>
          <p:nvPr/>
        </p:nvSpPr>
        <p:spPr bwMode="auto">
          <a:xfrm>
            <a:off x="5000625" y="3397250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5" name="Oval 7"/>
          <p:cNvSpPr>
            <a:spLocks noChangeArrowheads="1"/>
          </p:cNvSpPr>
          <p:nvPr/>
        </p:nvSpPr>
        <p:spPr bwMode="auto">
          <a:xfrm>
            <a:off x="5059363" y="5073650"/>
            <a:ext cx="412750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3292475" y="5000625"/>
            <a:ext cx="411163" cy="51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V="1">
            <a:off x="2466975" y="3470275"/>
            <a:ext cx="765175" cy="436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3644900" y="3397250"/>
            <a:ext cx="13557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2408238" y="4198938"/>
            <a:ext cx="884237" cy="947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3703638" y="5219700"/>
            <a:ext cx="1355725" cy="730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V="1">
            <a:off x="5235575" y="3906838"/>
            <a:ext cx="1588" cy="11668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 flipV="1">
            <a:off x="3644900" y="3833813"/>
            <a:ext cx="1414463" cy="12398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3" name="Oval 15"/>
          <p:cNvSpPr>
            <a:spLocks noChangeArrowheads="1"/>
          </p:cNvSpPr>
          <p:nvPr/>
        </p:nvSpPr>
        <p:spPr bwMode="auto">
          <a:xfrm>
            <a:off x="5805488" y="4251325"/>
            <a:ext cx="412750" cy="50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2071688" y="3770313"/>
            <a:ext cx="27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3241675" y="3136900"/>
            <a:ext cx="27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5029200" y="3429000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5822950" y="4294188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3300413" y="5010150"/>
            <a:ext cx="27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5078413" y="5137150"/>
            <a:ext cx="25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E290-5EF2-6341-A0F0-D88A0542123F}" type="slidenum">
              <a:rPr lang="en-US"/>
              <a:pPr/>
              <a:t>78</a:t>
            </a:fld>
            <a:endParaRPr lang="en-US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04800" y="1905000"/>
            <a:ext cx="85375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</a:rPr>
              <a:t>Step 1</a:t>
            </a:r>
            <a:r>
              <a:rPr lang="en-US" sz="2800"/>
              <a:t>: Identify vertices that have no incoming edges</a:t>
            </a:r>
          </a:p>
          <a:p>
            <a:pPr lvl="1">
              <a:buFontTx/>
              <a:buChar char="•"/>
            </a:pPr>
            <a:r>
              <a:rPr lang="en-US" sz="2400"/>
              <a:t> The “</a:t>
            </a:r>
            <a:r>
              <a:rPr lang="en-US" sz="2400">
                <a:solidFill>
                  <a:srgbClr val="0000FF"/>
                </a:solidFill>
              </a:rPr>
              <a:t>in-degree</a:t>
            </a:r>
            <a:r>
              <a:rPr lang="en-US" sz="2400"/>
              <a:t>” of these vertices is zero</a:t>
            </a:r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2362200" y="4090988"/>
            <a:ext cx="447675" cy="487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3641725" y="3467100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5562600" y="3744913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3706813" y="5272088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2809875" y="3814763"/>
            <a:ext cx="83185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4090988" y="3744913"/>
            <a:ext cx="1471612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2746375" y="4508500"/>
            <a:ext cx="960438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4154488" y="5480050"/>
            <a:ext cx="1471612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flipV="1">
            <a:off x="5818188" y="4230688"/>
            <a:ext cx="0" cy="1109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V="1">
            <a:off x="4090988" y="4160838"/>
            <a:ext cx="1535112" cy="1179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auto">
          <a:xfrm>
            <a:off x="6334125" y="446405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2425700" y="40909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3706813" y="353695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5626100" y="381476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6397625" y="45339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3770313" y="52720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5626100" y="5340350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5691188" y="5410200"/>
            <a:ext cx="30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77845" name="AutoShape 21"/>
          <p:cNvSpPr>
            <a:spLocks noChangeArrowheads="1"/>
          </p:cNvSpPr>
          <p:nvPr/>
        </p:nvSpPr>
        <p:spPr bwMode="auto">
          <a:xfrm rot="4415445">
            <a:off x="2400300" y="36576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6" name="AutoShape 22"/>
          <p:cNvSpPr>
            <a:spLocks noChangeArrowheads="1"/>
          </p:cNvSpPr>
          <p:nvPr/>
        </p:nvSpPr>
        <p:spPr bwMode="auto">
          <a:xfrm rot="4415445">
            <a:off x="6286500" y="40386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Topo sort algorithm - 1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741B-387E-474D-9932-A729BD8D1732}" type="slidenum">
              <a:rPr lang="en-US"/>
              <a:pPr/>
              <a:t>79</a:t>
            </a:fld>
            <a:endParaRPr lang="en-US"/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4800" y="1905000"/>
            <a:ext cx="853757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</a:rPr>
              <a:t>Step 1</a:t>
            </a:r>
            <a:r>
              <a:rPr lang="en-US" sz="2800"/>
              <a:t>: Identify vertices that have no incoming edges</a:t>
            </a:r>
          </a:p>
          <a:p>
            <a:pPr lvl="1">
              <a:buFontTx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</a:rPr>
              <a:t>If </a:t>
            </a:r>
            <a:r>
              <a:rPr lang="en-US" sz="2400" i="1">
                <a:solidFill>
                  <a:srgbClr val="0000FF"/>
                </a:solidFill>
              </a:rPr>
              <a:t>no such vertices</a:t>
            </a:r>
            <a:r>
              <a:rPr lang="en-US" sz="2400">
                <a:solidFill>
                  <a:srgbClr val="0000FF"/>
                </a:solidFill>
              </a:rPr>
              <a:t>, graph has only </a:t>
            </a:r>
            <a:r>
              <a:rPr lang="en-US" sz="2400" u="sng">
                <a:solidFill>
                  <a:srgbClr val="0000FF"/>
                </a:solidFill>
              </a:rPr>
              <a:t>cycle(s)</a:t>
            </a:r>
            <a:r>
              <a:rPr lang="en-US" sz="2400">
                <a:solidFill>
                  <a:srgbClr val="0000FF"/>
                </a:solidFill>
              </a:rPr>
              <a:t> (cyclic graph)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00FF"/>
                </a:solidFill>
              </a:rPr>
              <a:t> Topological sort not possible – Halt.</a:t>
            </a:r>
          </a:p>
        </p:txBody>
      </p:sp>
      <p:sp>
        <p:nvSpPr>
          <p:cNvPr id="78851" name="Oval 3"/>
          <p:cNvSpPr>
            <a:spLocks noChangeArrowheads="1"/>
          </p:cNvSpPr>
          <p:nvPr/>
        </p:nvSpPr>
        <p:spPr bwMode="auto">
          <a:xfrm>
            <a:off x="2012950" y="4200525"/>
            <a:ext cx="447675" cy="487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3292475" y="3576638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5213350" y="385445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3357563" y="5381625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2460625" y="3924300"/>
            <a:ext cx="83185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3741738" y="3854450"/>
            <a:ext cx="1471612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2397125" y="4618038"/>
            <a:ext cx="960438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V="1">
            <a:off x="3741738" y="4270375"/>
            <a:ext cx="1535112" cy="117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2076450" y="420052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3357563" y="36464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5276850" y="39243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3421063" y="538162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4648200" y="5027613"/>
            <a:ext cx="3659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Example of a cyclic graph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Topo sort algorithm - 1a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7809-D5BD-1440-9706-BF3477AC19CA}" type="slidenum">
              <a:rPr lang="en-US"/>
              <a:pPr/>
              <a:t>8</a:t>
            </a:fld>
            <a:endParaRPr lang="en-US"/>
          </a:p>
        </p:txBody>
      </p:sp>
      <p:sp>
        <p:nvSpPr>
          <p:cNvPr id="98306" name="Line 2"/>
          <p:cNvSpPr>
            <a:spLocks noChangeShapeType="1"/>
          </p:cNvSpPr>
          <p:nvPr/>
        </p:nvSpPr>
        <p:spPr bwMode="auto">
          <a:xfrm>
            <a:off x="5338763" y="3424238"/>
            <a:ext cx="8001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Representing a Maze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1600200" y="2622550"/>
            <a:ext cx="1588" cy="5365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1017588" y="4224338"/>
            <a:ext cx="174625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2763838" y="3641725"/>
            <a:ext cx="1587" cy="58261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1600200" y="3641725"/>
            <a:ext cx="582613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2763838" y="3059113"/>
            <a:ext cx="58261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V="1">
            <a:off x="3346450" y="3059113"/>
            <a:ext cx="1588" cy="116522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V="1">
            <a:off x="2182813" y="2622550"/>
            <a:ext cx="1587" cy="4365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2182813" y="3059113"/>
            <a:ext cx="1587" cy="58261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1017588" y="2622550"/>
            <a:ext cx="58261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 flipV="1">
            <a:off x="1009650" y="2992438"/>
            <a:ext cx="7938" cy="12319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1600200" y="2622550"/>
            <a:ext cx="174625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3346450" y="2622550"/>
            <a:ext cx="1588" cy="4365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5332413" y="2625725"/>
            <a:ext cx="1587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V="1">
            <a:off x="5332413" y="3425825"/>
            <a:ext cx="1587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 flipH="1">
            <a:off x="5332413" y="4227513"/>
            <a:ext cx="8001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 flipH="1">
            <a:off x="6132513" y="4227513"/>
            <a:ext cx="8016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6934200" y="3425825"/>
            <a:ext cx="158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7" name="Line 23"/>
          <p:cNvSpPr>
            <a:spLocks noChangeShapeType="1"/>
          </p:cNvSpPr>
          <p:nvPr/>
        </p:nvSpPr>
        <p:spPr bwMode="auto">
          <a:xfrm>
            <a:off x="6934200" y="2625725"/>
            <a:ext cx="1588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 flipH="1" flipV="1">
            <a:off x="6934200" y="2590800"/>
            <a:ext cx="800100" cy="34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>
            <a:off x="6934200" y="3425825"/>
            <a:ext cx="8001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 flipH="1" flipV="1">
            <a:off x="7772400" y="3429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6132513" y="2625725"/>
            <a:ext cx="1587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2" name="Freeform 28"/>
          <p:cNvSpPr>
            <a:spLocks/>
          </p:cNvSpPr>
          <p:nvPr/>
        </p:nvSpPr>
        <p:spPr bwMode="auto">
          <a:xfrm>
            <a:off x="5141913" y="3235325"/>
            <a:ext cx="381000" cy="3825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3" y="319"/>
              </a:cxn>
              <a:cxn ang="0">
                <a:pos x="32" y="267"/>
              </a:cxn>
              <a:cxn ang="0">
                <a:pos x="57" y="215"/>
              </a:cxn>
              <a:cxn ang="0">
                <a:pos x="88" y="169"/>
              </a:cxn>
              <a:cxn ang="0">
                <a:pos x="125" y="127"/>
              </a:cxn>
              <a:cxn ang="0">
                <a:pos x="169" y="89"/>
              </a:cxn>
              <a:cxn ang="0">
                <a:pos x="215" y="58"/>
              </a:cxn>
              <a:cxn ang="0">
                <a:pos x="265" y="33"/>
              </a:cxn>
              <a:cxn ang="0">
                <a:pos x="319" y="14"/>
              </a:cxn>
              <a:cxn ang="0">
                <a:pos x="374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4"/>
              </a:cxn>
              <a:cxn ang="0">
                <a:pos x="597" y="33"/>
              </a:cxn>
              <a:cxn ang="0">
                <a:pos x="647" y="58"/>
              </a:cxn>
              <a:cxn ang="0">
                <a:pos x="693" y="89"/>
              </a:cxn>
              <a:cxn ang="0">
                <a:pos x="738" y="127"/>
              </a:cxn>
              <a:cxn ang="0">
                <a:pos x="774" y="169"/>
              </a:cxn>
              <a:cxn ang="0">
                <a:pos x="805" y="215"/>
              </a:cxn>
              <a:cxn ang="0">
                <a:pos x="830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4" y="433"/>
              </a:cxn>
              <a:cxn ang="0">
                <a:pos x="861" y="489"/>
              </a:cxn>
              <a:cxn ang="0">
                <a:pos x="849" y="544"/>
              </a:cxn>
              <a:cxn ang="0">
                <a:pos x="830" y="598"/>
              </a:cxn>
              <a:cxn ang="0">
                <a:pos x="805" y="648"/>
              </a:cxn>
              <a:cxn ang="0">
                <a:pos x="774" y="696"/>
              </a:cxn>
              <a:cxn ang="0">
                <a:pos x="738" y="739"/>
              </a:cxn>
              <a:cxn ang="0">
                <a:pos x="693" y="775"/>
              </a:cxn>
              <a:cxn ang="0">
                <a:pos x="647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4" y="862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9"/>
              </a:cxn>
              <a:cxn ang="0">
                <a:pos x="88" y="696"/>
              </a:cxn>
              <a:cxn ang="0">
                <a:pos x="57" y="648"/>
              </a:cxn>
              <a:cxn ang="0">
                <a:pos x="32" y="598"/>
              </a:cxn>
              <a:cxn ang="0">
                <a:pos x="13" y="544"/>
              </a:cxn>
              <a:cxn ang="0">
                <a:pos x="2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2" y="375"/>
                </a:lnTo>
                <a:lnTo>
                  <a:pt x="13" y="319"/>
                </a:lnTo>
                <a:lnTo>
                  <a:pt x="32" y="267"/>
                </a:lnTo>
                <a:lnTo>
                  <a:pt x="57" y="215"/>
                </a:lnTo>
                <a:lnTo>
                  <a:pt x="88" y="169"/>
                </a:lnTo>
                <a:lnTo>
                  <a:pt x="125" y="127"/>
                </a:lnTo>
                <a:lnTo>
                  <a:pt x="169" y="89"/>
                </a:lnTo>
                <a:lnTo>
                  <a:pt x="215" y="58"/>
                </a:lnTo>
                <a:lnTo>
                  <a:pt x="265" y="33"/>
                </a:lnTo>
                <a:lnTo>
                  <a:pt x="319" y="14"/>
                </a:lnTo>
                <a:lnTo>
                  <a:pt x="374" y="4"/>
                </a:lnTo>
                <a:lnTo>
                  <a:pt x="432" y="0"/>
                </a:lnTo>
                <a:lnTo>
                  <a:pt x="488" y="4"/>
                </a:lnTo>
                <a:lnTo>
                  <a:pt x="543" y="14"/>
                </a:lnTo>
                <a:lnTo>
                  <a:pt x="597" y="33"/>
                </a:lnTo>
                <a:lnTo>
                  <a:pt x="647" y="58"/>
                </a:lnTo>
                <a:lnTo>
                  <a:pt x="693" y="89"/>
                </a:lnTo>
                <a:lnTo>
                  <a:pt x="738" y="127"/>
                </a:lnTo>
                <a:lnTo>
                  <a:pt x="774" y="169"/>
                </a:lnTo>
                <a:lnTo>
                  <a:pt x="805" y="215"/>
                </a:lnTo>
                <a:lnTo>
                  <a:pt x="830" y="267"/>
                </a:lnTo>
                <a:lnTo>
                  <a:pt x="849" y="319"/>
                </a:lnTo>
                <a:lnTo>
                  <a:pt x="861" y="375"/>
                </a:lnTo>
                <a:lnTo>
                  <a:pt x="864" y="433"/>
                </a:lnTo>
                <a:lnTo>
                  <a:pt x="861" y="489"/>
                </a:lnTo>
                <a:lnTo>
                  <a:pt x="849" y="544"/>
                </a:lnTo>
                <a:lnTo>
                  <a:pt x="830" y="598"/>
                </a:lnTo>
                <a:lnTo>
                  <a:pt x="805" y="648"/>
                </a:lnTo>
                <a:lnTo>
                  <a:pt x="774" y="696"/>
                </a:lnTo>
                <a:lnTo>
                  <a:pt x="738" y="739"/>
                </a:lnTo>
                <a:lnTo>
                  <a:pt x="693" y="775"/>
                </a:lnTo>
                <a:lnTo>
                  <a:pt x="647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6"/>
                </a:lnTo>
                <a:lnTo>
                  <a:pt x="374" y="862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9"/>
                </a:lnTo>
                <a:lnTo>
                  <a:pt x="88" y="696"/>
                </a:lnTo>
                <a:lnTo>
                  <a:pt x="57" y="648"/>
                </a:lnTo>
                <a:lnTo>
                  <a:pt x="32" y="598"/>
                </a:lnTo>
                <a:lnTo>
                  <a:pt x="13" y="544"/>
                </a:lnTo>
                <a:lnTo>
                  <a:pt x="2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3" name="Freeform 29"/>
          <p:cNvSpPr>
            <a:spLocks/>
          </p:cNvSpPr>
          <p:nvPr/>
        </p:nvSpPr>
        <p:spPr bwMode="auto">
          <a:xfrm>
            <a:off x="5102225" y="2433638"/>
            <a:ext cx="384175" cy="385762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3" y="320"/>
              </a:cxn>
              <a:cxn ang="0">
                <a:pos x="32" y="268"/>
              </a:cxn>
              <a:cxn ang="0">
                <a:pos x="57" y="216"/>
              </a:cxn>
              <a:cxn ang="0">
                <a:pos x="88" y="170"/>
              </a:cxn>
              <a:cxn ang="0">
                <a:pos x="125" y="127"/>
              </a:cxn>
              <a:cxn ang="0">
                <a:pos x="169" y="89"/>
              </a:cxn>
              <a:cxn ang="0">
                <a:pos x="215" y="58"/>
              </a:cxn>
              <a:cxn ang="0">
                <a:pos x="265" y="33"/>
              </a:cxn>
              <a:cxn ang="0">
                <a:pos x="319" y="14"/>
              </a:cxn>
              <a:cxn ang="0">
                <a:pos x="374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4"/>
              </a:cxn>
              <a:cxn ang="0">
                <a:pos x="597" y="33"/>
              </a:cxn>
              <a:cxn ang="0">
                <a:pos x="647" y="58"/>
              </a:cxn>
              <a:cxn ang="0">
                <a:pos x="693" y="89"/>
              </a:cxn>
              <a:cxn ang="0">
                <a:pos x="738" y="127"/>
              </a:cxn>
              <a:cxn ang="0">
                <a:pos x="774" y="170"/>
              </a:cxn>
              <a:cxn ang="0">
                <a:pos x="805" y="216"/>
              </a:cxn>
              <a:cxn ang="0">
                <a:pos x="830" y="268"/>
              </a:cxn>
              <a:cxn ang="0">
                <a:pos x="849" y="320"/>
              </a:cxn>
              <a:cxn ang="0">
                <a:pos x="861" y="375"/>
              </a:cxn>
              <a:cxn ang="0">
                <a:pos x="864" y="433"/>
              </a:cxn>
              <a:cxn ang="0">
                <a:pos x="861" y="489"/>
              </a:cxn>
              <a:cxn ang="0">
                <a:pos x="849" y="545"/>
              </a:cxn>
              <a:cxn ang="0">
                <a:pos x="830" y="598"/>
              </a:cxn>
              <a:cxn ang="0">
                <a:pos x="805" y="648"/>
              </a:cxn>
              <a:cxn ang="0">
                <a:pos x="774" y="697"/>
              </a:cxn>
              <a:cxn ang="0">
                <a:pos x="738" y="739"/>
              </a:cxn>
              <a:cxn ang="0">
                <a:pos x="693" y="775"/>
              </a:cxn>
              <a:cxn ang="0">
                <a:pos x="647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4" y="862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9"/>
              </a:cxn>
              <a:cxn ang="0">
                <a:pos x="88" y="697"/>
              </a:cxn>
              <a:cxn ang="0">
                <a:pos x="57" y="648"/>
              </a:cxn>
              <a:cxn ang="0">
                <a:pos x="32" y="598"/>
              </a:cxn>
              <a:cxn ang="0">
                <a:pos x="13" y="545"/>
              </a:cxn>
              <a:cxn ang="0">
                <a:pos x="2" y="489"/>
              </a:cxn>
              <a:cxn ang="0">
                <a:pos x="0" y="433"/>
              </a:cxn>
            </a:cxnLst>
            <a:rect l="0" t="0" r="r" b="b"/>
            <a:pathLst>
              <a:path w="864" h="866">
                <a:moveTo>
                  <a:pt x="0" y="433"/>
                </a:moveTo>
                <a:lnTo>
                  <a:pt x="2" y="375"/>
                </a:lnTo>
                <a:lnTo>
                  <a:pt x="13" y="320"/>
                </a:lnTo>
                <a:lnTo>
                  <a:pt x="32" y="268"/>
                </a:lnTo>
                <a:lnTo>
                  <a:pt x="57" y="216"/>
                </a:lnTo>
                <a:lnTo>
                  <a:pt x="88" y="170"/>
                </a:lnTo>
                <a:lnTo>
                  <a:pt x="125" y="127"/>
                </a:lnTo>
                <a:lnTo>
                  <a:pt x="169" y="89"/>
                </a:lnTo>
                <a:lnTo>
                  <a:pt x="215" y="58"/>
                </a:lnTo>
                <a:lnTo>
                  <a:pt x="265" y="33"/>
                </a:lnTo>
                <a:lnTo>
                  <a:pt x="319" y="14"/>
                </a:lnTo>
                <a:lnTo>
                  <a:pt x="374" y="4"/>
                </a:lnTo>
                <a:lnTo>
                  <a:pt x="432" y="0"/>
                </a:lnTo>
                <a:lnTo>
                  <a:pt x="488" y="4"/>
                </a:lnTo>
                <a:lnTo>
                  <a:pt x="543" y="14"/>
                </a:lnTo>
                <a:lnTo>
                  <a:pt x="597" y="33"/>
                </a:lnTo>
                <a:lnTo>
                  <a:pt x="647" y="58"/>
                </a:lnTo>
                <a:lnTo>
                  <a:pt x="693" y="89"/>
                </a:lnTo>
                <a:lnTo>
                  <a:pt x="738" y="127"/>
                </a:lnTo>
                <a:lnTo>
                  <a:pt x="774" y="170"/>
                </a:lnTo>
                <a:lnTo>
                  <a:pt x="805" y="216"/>
                </a:lnTo>
                <a:lnTo>
                  <a:pt x="830" y="268"/>
                </a:lnTo>
                <a:lnTo>
                  <a:pt x="849" y="320"/>
                </a:lnTo>
                <a:lnTo>
                  <a:pt x="861" y="375"/>
                </a:lnTo>
                <a:lnTo>
                  <a:pt x="864" y="433"/>
                </a:lnTo>
                <a:lnTo>
                  <a:pt x="861" y="489"/>
                </a:lnTo>
                <a:lnTo>
                  <a:pt x="849" y="545"/>
                </a:lnTo>
                <a:lnTo>
                  <a:pt x="830" y="598"/>
                </a:lnTo>
                <a:lnTo>
                  <a:pt x="805" y="648"/>
                </a:lnTo>
                <a:lnTo>
                  <a:pt x="774" y="697"/>
                </a:lnTo>
                <a:lnTo>
                  <a:pt x="738" y="739"/>
                </a:lnTo>
                <a:lnTo>
                  <a:pt x="693" y="775"/>
                </a:lnTo>
                <a:lnTo>
                  <a:pt x="647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6"/>
                </a:lnTo>
                <a:lnTo>
                  <a:pt x="374" y="862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9"/>
                </a:lnTo>
                <a:lnTo>
                  <a:pt x="88" y="697"/>
                </a:lnTo>
                <a:lnTo>
                  <a:pt x="57" y="648"/>
                </a:lnTo>
                <a:lnTo>
                  <a:pt x="32" y="598"/>
                </a:lnTo>
                <a:lnTo>
                  <a:pt x="13" y="545"/>
                </a:lnTo>
                <a:lnTo>
                  <a:pt x="2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5181600" y="2514600"/>
            <a:ext cx="1524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98335" name="Freeform 31"/>
          <p:cNvSpPr>
            <a:spLocks/>
          </p:cNvSpPr>
          <p:nvPr/>
        </p:nvSpPr>
        <p:spPr bwMode="auto">
          <a:xfrm>
            <a:off x="5141913" y="4037013"/>
            <a:ext cx="381000" cy="3825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3" y="319"/>
              </a:cxn>
              <a:cxn ang="0">
                <a:pos x="32" y="267"/>
              </a:cxn>
              <a:cxn ang="0">
                <a:pos x="57" y="215"/>
              </a:cxn>
              <a:cxn ang="0">
                <a:pos x="88" y="169"/>
              </a:cxn>
              <a:cxn ang="0">
                <a:pos x="125" y="127"/>
              </a:cxn>
              <a:cxn ang="0">
                <a:pos x="169" y="88"/>
              </a:cxn>
              <a:cxn ang="0">
                <a:pos x="215" y="58"/>
              </a:cxn>
              <a:cxn ang="0">
                <a:pos x="265" y="33"/>
              </a:cxn>
              <a:cxn ang="0">
                <a:pos x="319" y="13"/>
              </a:cxn>
              <a:cxn ang="0">
                <a:pos x="374" y="4"/>
              </a:cxn>
              <a:cxn ang="0">
                <a:pos x="432" y="0"/>
              </a:cxn>
              <a:cxn ang="0">
                <a:pos x="488" y="4"/>
              </a:cxn>
              <a:cxn ang="0">
                <a:pos x="543" y="13"/>
              </a:cxn>
              <a:cxn ang="0">
                <a:pos x="597" y="33"/>
              </a:cxn>
              <a:cxn ang="0">
                <a:pos x="647" y="58"/>
              </a:cxn>
              <a:cxn ang="0">
                <a:pos x="693" y="88"/>
              </a:cxn>
              <a:cxn ang="0">
                <a:pos x="738" y="127"/>
              </a:cxn>
              <a:cxn ang="0">
                <a:pos x="774" y="169"/>
              </a:cxn>
              <a:cxn ang="0">
                <a:pos x="805" y="215"/>
              </a:cxn>
              <a:cxn ang="0">
                <a:pos x="830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4" y="433"/>
              </a:cxn>
              <a:cxn ang="0">
                <a:pos x="861" y="488"/>
              </a:cxn>
              <a:cxn ang="0">
                <a:pos x="849" y="544"/>
              </a:cxn>
              <a:cxn ang="0">
                <a:pos x="830" y="598"/>
              </a:cxn>
              <a:cxn ang="0">
                <a:pos x="805" y="648"/>
              </a:cxn>
              <a:cxn ang="0">
                <a:pos x="774" y="696"/>
              </a:cxn>
              <a:cxn ang="0">
                <a:pos x="738" y="738"/>
              </a:cxn>
              <a:cxn ang="0">
                <a:pos x="693" y="775"/>
              </a:cxn>
              <a:cxn ang="0">
                <a:pos x="647" y="808"/>
              </a:cxn>
              <a:cxn ang="0">
                <a:pos x="597" y="833"/>
              </a:cxn>
              <a:cxn ang="0">
                <a:pos x="543" y="850"/>
              </a:cxn>
              <a:cxn ang="0">
                <a:pos x="488" y="862"/>
              </a:cxn>
              <a:cxn ang="0">
                <a:pos x="432" y="865"/>
              </a:cxn>
              <a:cxn ang="0">
                <a:pos x="374" y="862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8"/>
              </a:cxn>
              <a:cxn ang="0">
                <a:pos x="88" y="696"/>
              </a:cxn>
              <a:cxn ang="0">
                <a:pos x="57" y="648"/>
              </a:cxn>
              <a:cxn ang="0">
                <a:pos x="32" y="598"/>
              </a:cxn>
              <a:cxn ang="0">
                <a:pos x="13" y="544"/>
              </a:cxn>
              <a:cxn ang="0">
                <a:pos x="2" y="488"/>
              </a:cxn>
              <a:cxn ang="0">
                <a:pos x="0" y="433"/>
              </a:cxn>
            </a:cxnLst>
            <a:rect l="0" t="0" r="r" b="b"/>
            <a:pathLst>
              <a:path w="864" h="865">
                <a:moveTo>
                  <a:pt x="0" y="433"/>
                </a:moveTo>
                <a:lnTo>
                  <a:pt x="2" y="375"/>
                </a:lnTo>
                <a:lnTo>
                  <a:pt x="13" y="319"/>
                </a:lnTo>
                <a:lnTo>
                  <a:pt x="32" y="267"/>
                </a:lnTo>
                <a:lnTo>
                  <a:pt x="57" y="215"/>
                </a:lnTo>
                <a:lnTo>
                  <a:pt x="88" y="169"/>
                </a:lnTo>
                <a:lnTo>
                  <a:pt x="125" y="127"/>
                </a:lnTo>
                <a:lnTo>
                  <a:pt x="169" y="88"/>
                </a:lnTo>
                <a:lnTo>
                  <a:pt x="215" y="58"/>
                </a:lnTo>
                <a:lnTo>
                  <a:pt x="265" y="33"/>
                </a:lnTo>
                <a:lnTo>
                  <a:pt x="319" y="13"/>
                </a:lnTo>
                <a:lnTo>
                  <a:pt x="374" y="4"/>
                </a:lnTo>
                <a:lnTo>
                  <a:pt x="432" y="0"/>
                </a:lnTo>
                <a:lnTo>
                  <a:pt x="488" y="4"/>
                </a:lnTo>
                <a:lnTo>
                  <a:pt x="543" y="13"/>
                </a:lnTo>
                <a:lnTo>
                  <a:pt x="597" y="33"/>
                </a:lnTo>
                <a:lnTo>
                  <a:pt x="647" y="58"/>
                </a:lnTo>
                <a:lnTo>
                  <a:pt x="693" y="88"/>
                </a:lnTo>
                <a:lnTo>
                  <a:pt x="738" y="127"/>
                </a:lnTo>
                <a:lnTo>
                  <a:pt x="774" y="169"/>
                </a:lnTo>
                <a:lnTo>
                  <a:pt x="805" y="215"/>
                </a:lnTo>
                <a:lnTo>
                  <a:pt x="830" y="267"/>
                </a:lnTo>
                <a:lnTo>
                  <a:pt x="849" y="319"/>
                </a:lnTo>
                <a:lnTo>
                  <a:pt x="861" y="375"/>
                </a:lnTo>
                <a:lnTo>
                  <a:pt x="864" y="433"/>
                </a:lnTo>
                <a:lnTo>
                  <a:pt x="861" y="488"/>
                </a:lnTo>
                <a:lnTo>
                  <a:pt x="849" y="544"/>
                </a:lnTo>
                <a:lnTo>
                  <a:pt x="830" y="598"/>
                </a:lnTo>
                <a:lnTo>
                  <a:pt x="805" y="648"/>
                </a:lnTo>
                <a:lnTo>
                  <a:pt x="774" y="696"/>
                </a:lnTo>
                <a:lnTo>
                  <a:pt x="738" y="738"/>
                </a:lnTo>
                <a:lnTo>
                  <a:pt x="693" y="775"/>
                </a:lnTo>
                <a:lnTo>
                  <a:pt x="647" y="808"/>
                </a:lnTo>
                <a:lnTo>
                  <a:pt x="597" y="833"/>
                </a:lnTo>
                <a:lnTo>
                  <a:pt x="543" y="850"/>
                </a:lnTo>
                <a:lnTo>
                  <a:pt x="488" y="862"/>
                </a:lnTo>
                <a:lnTo>
                  <a:pt x="432" y="865"/>
                </a:lnTo>
                <a:lnTo>
                  <a:pt x="374" y="862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8"/>
                </a:lnTo>
                <a:lnTo>
                  <a:pt x="88" y="696"/>
                </a:lnTo>
                <a:lnTo>
                  <a:pt x="57" y="648"/>
                </a:lnTo>
                <a:lnTo>
                  <a:pt x="32" y="598"/>
                </a:lnTo>
                <a:lnTo>
                  <a:pt x="13" y="544"/>
                </a:lnTo>
                <a:lnTo>
                  <a:pt x="2" y="488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6" name="Freeform 32"/>
          <p:cNvSpPr>
            <a:spLocks/>
          </p:cNvSpPr>
          <p:nvPr/>
        </p:nvSpPr>
        <p:spPr bwMode="auto">
          <a:xfrm>
            <a:off x="5942013" y="4037013"/>
            <a:ext cx="382587" cy="3825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4" y="319"/>
              </a:cxn>
              <a:cxn ang="0">
                <a:pos x="33" y="267"/>
              </a:cxn>
              <a:cxn ang="0">
                <a:pos x="58" y="215"/>
              </a:cxn>
              <a:cxn ang="0">
                <a:pos x="89" y="169"/>
              </a:cxn>
              <a:cxn ang="0">
                <a:pos x="125" y="127"/>
              </a:cxn>
              <a:cxn ang="0">
                <a:pos x="170" y="88"/>
              </a:cxn>
              <a:cxn ang="0">
                <a:pos x="216" y="58"/>
              </a:cxn>
              <a:cxn ang="0">
                <a:pos x="266" y="33"/>
              </a:cxn>
              <a:cxn ang="0">
                <a:pos x="319" y="13"/>
              </a:cxn>
              <a:cxn ang="0">
                <a:pos x="375" y="4"/>
              </a:cxn>
              <a:cxn ang="0">
                <a:pos x="433" y="0"/>
              </a:cxn>
              <a:cxn ang="0">
                <a:pos x="489" y="4"/>
              </a:cxn>
              <a:cxn ang="0">
                <a:pos x="544" y="13"/>
              </a:cxn>
              <a:cxn ang="0">
                <a:pos x="598" y="33"/>
              </a:cxn>
              <a:cxn ang="0">
                <a:pos x="648" y="58"/>
              </a:cxn>
              <a:cxn ang="0">
                <a:pos x="694" y="88"/>
              </a:cxn>
              <a:cxn ang="0">
                <a:pos x="738" y="127"/>
              </a:cxn>
              <a:cxn ang="0">
                <a:pos x="775" y="169"/>
              </a:cxn>
              <a:cxn ang="0">
                <a:pos x="806" y="215"/>
              </a:cxn>
              <a:cxn ang="0">
                <a:pos x="831" y="267"/>
              </a:cxn>
              <a:cxn ang="0">
                <a:pos x="850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8"/>
              </a:cxn>
              <a:cxn ang="0">
                <a:pos x="850" y="544"/>
              </a:cxn>
              <a:cxn ang="0">
                <a:pos x="831" y="598"/>
              </a:cxn>
              <a:cxn ang="0">
                <a:pos x="806" y="648"/>
              </a:cxn>
              <a:cxn ang="0">
                <a:pos x="775" y="696"/>
              </a:cxn>
              <a:cxn ang="0">
                <a:pos x="738" y="738"/>
              </a:cxn>
              <a:cxn ang="0">
                <a:pos x="694" y="775"/>
              </a:cxn>
              <a:cxn ang="0">
                <a:pos x="648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9" y="862"/>
              </a:cxn>
              <a:cxn ang="0">
                <a:pos x="433" y="865"/>
              </a:cxn>
              <a:cxn ang="0">
                <a:pos x="375" y="862"/>
              </a:cxn>
              <a:cxn ang="0">
                <a:pos x="319" y="850"/>
              </a:cxn>
              <a:cxn ang="0">
                <a:pos x="266" y="833"/>
              </a:cxn>
              <a:cxn ang="0">
                <a:pos x="216" y="808"/>
              </a:cxn>
              <a:cxn ang="0">
                <a:pos x="170" y="775"/>
              </a:cxn>
              <a:cxn ang="0">
                <a:pos x="125" y="738"/>
              </a:cxn>
              <a:cxn ang="0">
                <a:pos x="89" y="696"/>
              </a:cxn>
              <a:cxn ang="0">
                <a:pos x="58" y="648"/>
              </a:cxn>
              <a:cxn ang="0">
                <a:pos x="33" y="598"/>
              </a:cxn>
              <a:cxn ang="0">
                <a:pos x="14" y="544"/>
              </a:cxn>
              <a:cxn ang="0">
                <a:pos x="2" y="488"/>
              </a:cxn>
              <a:cxn ang="0">
                <a:pos x="0" y="433"/>
              </a:cxn>
            </a:cxnLst>
            <a:rect l="0" t="0" r="r" b="b"/>
            <a:pathLst>
              <a:path w="865" h="865">
                <a:moveTo>
                  <a:pt x="0" y="433"/>
                </a:moveTo>
                <a:lnTo>
                  <a:pt x="2" y="375"/>
                </a:lnTo>
                <a:lnTo>
                  <a:pt x="14" y="319"/>
                </a:lnTo>
                <a:lnTo>
                  <a:pt x="33" y="267"/>
                </a:lnTo>
                <a:lnTo>
                  <a:pt x="58" y="215"/>
                </a:lnTo>
                <a:lnTo>
                  <a:pt x="89" y="169"/>
                </a:lnTo>
                <a:lnTo>
                  <a:pt x="125" y="127"/>
                </a:lnTo>
                <a:lnTo>
                  <a:pt x="170" y="88"/>
                </a:lnTo>
                <a:lnTo>
                  <a:pt x="216" y="58"/>
                </a:lnTo>
                <a:lnTo>
                  <a:pt x="266" y="33"/>
                </a:lnTo>
                <a:lnTo>
                  <a:pt x="319" y="13"/>
                </a:lnTo>
                <a:lnTo>
                  <a:pt x="375" y="4"/>
                </a:lnTo>
                <a:lnTo>
                  <a:pt x="433" y="0"/>
                </a:lnTo>
                <a:lnTo>
                  <a:pt x="489" y="4"/>
                </a:lnTo>
                <a:lnTo>
                  <a:pt x="544" y="13"/>
                </a:lnTo>
                <a:lnTo>
                  <a:pt x="598" y="33"/>
                </a:lnTo>
                <a:lnTo>
                  <a:pt x="648" y="58"/>
                </a:lnTo>
                <a:lnTo>
                  <a:pt x="694" y="88"/>
                </a:lnTo>
                <a:lnTo>
                  <a:pt x="738" y="127"/>
                </a:lnTo>
                <a:lnTo>
                  <a:pt x="775" y="169"/>
                </a:lnTo>
                <a:lnTo>
                  <a:pt x="806" y="215"/>
                </a:lnTo>
                <a:lnTo>
                  <a:pt x="831" y="267"/>
                </a:lnTo>
                <a:lnTo>
                  <a:pt x="850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8"/>
                </a:lnTo>
                <a:lnTo>
                  <a:pt x="850" y="544"/>
                </a:lnTo>
                <a:lnTo>
                  <a:pt x="831" y="598"/>
                </a:lnTo>
                <a:lnTo>
                  <a:pt x="806" y="648"/>
                </a:lnTo>
                <a:lnTo>
                  <a:pt x="775" y="696"/>
                </a:lnTo>
                <a:lnTo>
                  <a:pt x="738" y="738"/>
                </a:lnTo>
                <a:lnTo>
                  <a:pt x="694" y="775"/>
                </a:lnTo>
                <a:lnTo>
                  <a:pt x="648" y="808"/>
                </a:lnTo>
                <a:lnTo>
                  <a:pt x="598" y="833"/>
                </a:lnTo>
                <a:lnTo>
                  <a:pt x="544" y="850"/>
                </a:lnTo>
                <a:lnTo>
                  <a:pt x="489" y="862"/>
                </a:lnTo>
                <a:lnTo>
                  <a:pt x="433" y="865"/>
                </a:lnTo>
                <a:lnTo>
                  <a:pt x="375" y="862"/>
                </a:lnTo>
                <a:lnTo>
                  <a:pt x="319" y="850"/>
                </a:lnTo>
                <a:lnTo>
                  <a:pt x="266" y="833"/>
                </a:lnTo>
                <a:lnTo>
                  <a:pt x="216" y="808"/>
                </a:lnTo>
                <a:lnTo>
                  <a:pt x="170" y="775"/>
                </a:lnTo>
                <a:lnTo>
                  <a:pt x="125" y="738"/>
                </a:lnTo>
                <a:lnTo>
                  <a:pt x="89" y="696"/>
                </a:lnTo>
                <a:lnTo>
                  <a:pt x="58" y="648"/>
                </a:lnTo>
                <a:lnTo>
                  <a:pt x="33" y="598"/>
                </a:lnTo>
                <a:lnTo>
                  <a:pt x="14" y="544"/>
                </a:lnTo>
                <a:lnTo>
                  <a:pt x="2" y="488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7" name="Freeform 33"/>
          <p:cNvSpPr>
            <a:spLocks/>
          </p:cNvSpPr>
          <p:nvPr/>
        </p:nvSpPr>
        <p:spPr bwMode="auto">
          <a:xfrm>
            <a:off x="5942013" y="3235325"/>
            <a:ext cx="382587" cy="3825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4" y="319"/>
              </a:cxn>
              <a:cxn ang="0">
                <a:pos x="33" y="267"/>
              </a:cxn>
              <a:cxn ang="0">
                <a:pos x="58" y="215"/>
              </a:cxn>
              <a:cxn ang="0">
                <a:pos x="89" y="169"/>
              </a:cxn>
              <a:cxn ang="0">
                <a:pos x="125" y="127"/>
              </a:cxn>
              <a:cxn ang="0">
                <a:pos x="170" y="89"/>
              </a:cxn>
              <a:cxn ang="0">
                <a:pos x="216" y="58"/>
              </a:cxn>
              <a:cxn ang="0">
                <a:pos x="266" y="33"/>
              </a:cxn>
              <a:cxn ang="0">
                <a:pos x="319" y="14"/>
              </a:cxn>
              <a:cxn ang="0">
                <a:pos x="375" y="4"/>
              </a:cxn>
              <a:cxn ang="0">
                <a:pos x="433" y="0"/>
              </a:cxn>
              <a:cxn ang="0">
                <a:pos x="489" y="4"/>
              </a:cxn>
              <a:cxn ang="0">
                <a:pos x="544" y="14"/>
              </a:cxn>
              <a:cxn ang="0">
                <a:pos x="598" y="33"/>
              </a:cxn>
              <a:cxn ang="0">
                <a:pos x="648" y="58"/>
              </a:cxn>
              <a:cxn ang="0">
                <a:pos x="694" y="89"/>
              </a:cxn>
              <a:cxn ang="0">
                <a:pos x="738" y="127"/>
              </a:cxn>
              <a:cxn ang="0">
                <a:pos x="775" y="169"/>
              </a:cxn>
              <a:cxn ang="0">
                <a:pos x="806" y="215"/>
              </a:cxn>
              <a:cxn ang="0">
                <a:pos x="831" y="267"/>
              </a:cxn>
              <a:cxn ang="0">
                <a:pos x="850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9"/>
              </a:cxn>
              <a:cxn ang="0">
                <a:pos x="850" y="544"/>
              </a:cxn>
              <a:cxn ang="0">
                <a:pos x="831" y="598"/>
              </a:cxn>
              <a:cxn ang="0">
                <a:pos x="806" y="648"/>
              </a:cxn>
              <a:cxn ang="0">
                <a:pos x="775" y="696"/>
              </a:cxn>
              <a:cxn ang="0">
                <a:pos x="738" y="739"/>
              </a:cxn>
              <a:cxn ang="0">
                <a:pos x="694" y="775"/>
              </a:cxn>
              <a:cxn ang="0">
                <a:pos x="648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9" y="862"/>
              </a:cxn>
              <a:cxn ang="0">
                <a:pos x="433" y="866"/>
              </a:cxn>
              <a:cxn ang="0">
                <a:pos x="375" y="862"/>
              </a:cxn>
              <a:cxn ang="0">
                <a:pos x="319" y="850"/>
              </a:cxn>
              <a:cxn ang="0">
                <a:pos x="266" y="833"/>
              </a:cxn>
              <a:cxn ang="0">
                <a:pos x="216" y="808"/>
              </a:cxn>
              <a:cxn ang="0">
                <a:pos x="170" y="775"/>
              </a:cxn>
              <a:cxn ang="0">
                <a:pos x="125" y="739"/>
              </a:cxn>
              <a:cxn ang="0">
                <a:pos x="89" y="696"/>
              </a:cxn>
              <a:cxn ang="0">
                <a:pos x="58" y="648"/>
              </a:cxn>
              <a:cxn ang="0">
                <a:pos x="33" y="598"/>
              </a:cxn>
              <a:cxn ang="0">
                <a:pos x="14" y="544"/>
              </a:cxn>
              <a:cxn ang="0">
                <a:pos x="2" y="489"/>
              </a:cxn>
              <a:cxn ang="0">
                <a:pos x="0" y="433"/>
              </a:cxn>
            </a:cxnLst>
            <a:rect l="0" t="0" r="r" b="b"/>
            <a:pathLst>
              <a:path w="865" h="866">
                <a:moveTo>
                  <a:pt x="0" y="433"/>
                </a:moveTo>
                <a:lnTo>
                  <a:pt x="2" y="375"/>
                </a:lnTo>
                <a:lnTo>
                  <a:pt x="14" y="319"/>
                </a:lnTo>
                <a:lnTo>
                  <a:pt x="33" y="267"/>
                </a:lnTo>
                <a:lnTo>
                  <a:pt x="58" y="215"/>
                </a:lnTo>
                <a:lnTo>
                  <a:pt x="89" y="169"/>
                </a:lnTo>
                <a:lnTo>
                  <a:pt x="125" y="127"/>
                </a:lnTo>
                <a:lnTo>
                  <a:pt x="170" y="89"/>
                </a:lnTo>
                <a:lnTo>
                  <a:pt x="216" y="58"/>
                </a:lnTo>
                <a:lnTo>
                  <a:pt x="266" y="33"/>
                </a:lnTo>
                <a:lnTo>
                  <a:pt x="319" y="14"/>
                </a:lnTo>
                <a:lnTo>
                  <a:pt x="375" y="4"/>
                </a:lnTo>
                <a:lnTo>
                  <a:pt x="433" y="0"/>
                </a:lnTo>
                <a:lnTo>
                  <a:pt x="489" y="4"/>
                </a:lnTo>
                <a:lnTo>
                  <a:pt x="544" y="14"/>
                </a:lnTo>
                <a:lnTo>
                  <a:pt x="598" y="33"/>
                </a:lnTo>
                <a:lnTo>
                  <a:pt x="648" y="58"/>
                </a:lnTo>
                <a:lnTo>
                  <a:pt x="694" y="89"/>
                </a:lnTo>
                <a:lnTo>
                  <a:pt x="738" y="127"/>
                </a:lnTo>
                <a:lnTo>
                  <a:pt x="775" y="169"/>
                </a:lnTo>
                <a:lnTo>
                  <a:pt x="806" y="215"/>
                </a:lnTo>
                <a:lnTo>
                  <a:pt x="831" y="267"/>
                </a:lnTo>
                <a:lnTo>
                  <a:pt x="850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9"/>
                </a:lnTo>
                <a:lnTo>
                  <a:pt x="850" y="544"/>
                </a:lnTo>
                <a:lnTo>
                  <a:pt x="831" y="598"/>
                </a:lnTo>
                <a:lnTo>
                  <a:pt x="806" y="648"/>
                </a:lnTo>
                <a:lnTo>
                  <a:pt x="775" y="696"/>
                </a:lnTo>
                <a:lnTo>
                  <a:pt x="738" y="739"/>
                </a:lnTo>
                <a:lnTo>
                  <a:pt x="694" y="775"/>
                </a:lnTo>
                <a:lnTo>
                  <a:pt x="648" y="808"/>
                </a:lnTo>
                <a:lnTo>
                  <a:pt x="598" y="833"/>
                </a:lnTo>
                <a:lnTo>
                  <a:pt x="544" y="850"/>
                </a:lnTo>
                <a:lnTo>
                  <a:pt x="489" y="862"/>
                </a:lnTo>
                <a:lnTo>
                  <a:pt x="433" y="866"/>
                </a:lnTo>
                <a:lnTo>
                  <a:pt x="375" y="862"/>
                </a:lnTo>
                <a:lnTo>
                  <a:pt x="319" y="850"/>
                </a:lnTo>
                <a:lnTo>
                  <a:pt x="266" y="833"/>
                </a:lnTo>
                <a:lnTo>
                  <a:pt x="216" y="808"/>
                </a:lnTo>
                <a:lnTo>
                  <a:pt x="170" y="775"/>
                </a:lnTo>
                <a:lnTo>
                  <a:pt x="125" y="739"/>
                </a:lnTo>
                <a:lnTo>
                  <a:pt x="89" y="696"/>
                </a:lnTo>
                <a:lnTo>
                  <a:pt x="58" y="648"/>
                </a:lnTo>
                <a:lnTo>
                  <a:pt x="33" y="598"/>
                </a:lnTo>
                <a:lnTo>
                  <a:pt x="14" y="544"/>
                </a:lnTo>
                <a:lnTo>
                  <a:pt x="2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8" name="Freeform 34"/>
          <p:cNvSpPr>
            <a:spLocks/>
          </p:cNvSpPr>
          <p:nvPr/>
        </p:nvSpPr>
        <p:spPr bwMode="auto">
          <a:xfrm>
            <a:off x="5942013" y="2433638"/>
            <a:ext cx="382587" cy="3825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4" y="320"/>
              </a:cxn>
              <a:cxn ang="0">
                <a:pos x="33" y="268"/>
              </a:cxn>
              <a:cxn ang="0">
                <a:pos x="58" y="216"/>
              </a:cxn>
              <a:cxn ang="0">
                <a:pos x="89" y="170"/>
              </a:cxn>
              <a:cxn ang="0">
                <a:pos x="125" y="127"/>
              </a:cxn>
              <a:cxn ang="0">
                <a:pos x="170" y="89"/>
              </a:cxn>
              <a:cxn ang="0">
                <a:pos x="216" y="58"/>
              </a:cxn>
              <a:cxn ang="0">
                <a:pos x="266" y="33"/>
              </a:cxn>
              <a:cxn ang="0">
                <a:pos x="319" y="14"/>
              </a:cxn>
              <a:cxn ang="0">
                <a:pos x="375" y="4"/>
              </a:cxn>
              <a:cxn ang="0">
                <a:pos x="433" y="0"/>
              </a:cxn>
              <a:cxn ang="0">
                <a:pos x="489" y="4"/>
              </a:cxn>
              <a:cxn ang="0">
                <a:pos x="544" y="14"/>
              </a:cxn>
              <a:cxn ang="0">
                <a:pos x="598" y="33"/>
              </a:cxn>
              <a:cxn ang="0">
                <a:pos x="648" y="58"/>
              </a:cxn>
              <a:cxn ang="0">
                <a:pos x="694" y="89"/>
              </a:cxn>
              <a:cxn ang="0">
                <a:pos x="738" y="127"/>
              </a:cxn>
              <a:cxn ang="0">
                <a:pos x="775" y="170"/>
              </a:cxn>
              <a:cxn ang="0">
                <a:pos x="806" y="216"/>
              </a:cxn>
              <a:cxn ang="0">
                <a:pos x="831" y="268"/>
              </a:cxn>
              <a:cxn ang="0">
                <a:pos x="850" y="320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9"/>
              </a:cxn>
              <a:cxn ang="0">
                <a:pos x="850" y="545"/>
              </a:cxn>
              <a:cxn ang="0">
                <a:pos x="831" y="598"/>
              </a:cxn>
              <a:cxn ang="0">
                <a:pos x="806" y="648"/>
              </a:cxn>
              <a:cxn ang="0">
                <a:pos x="775" y="697"/>
              </a:cxn>
              <a:cxn ang="0">
                <a:pos x="738" y="739"/>
              </a:cxn>
              <a:cxn ang="0">
                <a:pos x="694" y="775"/>
              </a:cxn>
              <a:cxn ang="0">
                <a:pos x="648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9" y="862"/>
              </a:cxn>
              <a:cxn ang="0">
                <a:pos x="433" y="866"/>
              </a:cxn>
              <a:cxn ang="0">
                <a:pos x="375" y="862"/>
              </a:cxn>
              <a:cxn ang="0">
                <a:pos x="319" y="850"/>
              </a:cxn>
              <a:cxn ang="0">
                <a:pos x="266" y="833"/>
              </a:cxn>
              <a:cxn ang="0">
                <a:pos x="216" y="808"/>
              </a:cxn>
              <a:cxn ang="0">
                <a:pos x="170" y="775"/>
              </a:cxn>
              <a:cxn ang="0">
                <a:pos x="125" y="739"/>
              </a:cxn>
              <a:cxn ang="0">
                <a:pos x="89" y="697"/>
              </a:cxn>
              <a:cxn ang="0">
                <a:pos x="58" y="648"/>
              </a:cxn>
              <a:cxn ang="0">
                <a:pos x="33" y="598"/>
              </a:cxn>
              <a:cxn ang="0">
                <a:pos x="14" y="545"/>
              </a:cxn>
              <a:cxn ang="0">
                <a:pos x="2" y="489"/>
              </a:cxn>
              <a:cxn ang="0">
                <a:pos x="0" y="433"/>
              </a:cxn>
            </a:cxnLst>
            <a:rect l="0" t="0" r="r" b="b"/>
            <a:pathLst>
              <a:path w="865" h="866">
                <a:moveTo>
                  <a:pt x="0" y="433"/>
                </a:moveTo>
                <a:lnTo>
                  <a:pt x="2" y="375"/>
                </a:lnTo>
                <a:lnTo>
                  <a:pt x="14" y="320"/>
                </a:lnTo>
                <a:lnTo>
                  <a:pt x="33" y="268"/>
                </a:lnTo>
                <a:lnTo>
                  <a:pt x="58" y="216"/>
                </a:lnTo>
                <a:lnTo>
                  <a:pt x="89" y="170"/>
                </a:lnTo>
                <a:lnTo>
                  <a:pt x="125" y="127"/>
                </a:lnTo>
                <a:lnTo>
                  <a:pt x="170" y="89"/>
                </a:lnTo>
                <a:lnTo>
                  <a:pt x="216" y="58"/>
                </a:lnTo>
                <a:lnTo>
                  <a:pt x="266" y="33"/>
                </a:lnTo>
                <a:lnTo>
                  <a:pt x="319" y="14"/>
                </a:lnTo>
                <a:lnTo>
                  <a:pt x="375" y="4"/>
                </a:lnTo>
                <a:lnTo>
                  <a:pt x="433" y="0"/>
                </a:lnTo>
                <a:lnTo>
                  <a:pt x="489" y="4"/>
                </a:lnTo>
                <a:lnTo>
                  <a:pt x="544" y="14"/>
                </a:lnTo>
                <a:lnTo>
                  <a:pt x="598" y="33"/>
                </a:lnTo>
                <a:lnTo>
                  <a:pt x="648" y="58"/>
                </a:lnTo>
                <a:lnTo>
                  <a:pt x="694" y="89"/>
                </a:lnTo>
                <a:lnTo>
                  <a:pt x="738" y="127"/>
                </a:lnTo>
                <a:lnTo>
                  <a:pt x="775" y="170"/>
                </a:lnTo>
                <a:lnTo>
                  <a:pt x="806" y="216"/>
                </a:lnTo>
                <a:lnTo>
                  <a:pt x="831" y="268"/>
                </a:lnTo>
                <a:lnTo>
                  <a:pt x="850" y="320"/>
                </a:lnTo>
                <a:lnTo>
                  <a:pt x="861" y="375"/>
                </a:lnTo>
                <a:lnTo>
                  <a:pt x="865" y="433"/>
                </a:lnTo>
                <a:lnTo>
                  <a:pt x="861" y="489"/>
                </a:lnTo>
                <a:lnTo>
                  <a:pt x="850" y="545"/>
                </a:lnTo>
                <a:lnTo>
                  <a:pt x="831" y="598"/>
                </a:lnTo>
                <a:lnTo>
                  <a:pt x="806" y="648"/>
                </a:lnTo>
                <a:lnTo>
                  <a:pt x="775" y="697"/>
                </a:lnTo>
                <a:lnTo>
                  <a:pt x="738" y="739"/>
                </a:lnTo>
                <a:lnTo>
                  <a:pt x="694" y="775"/>
                </a:lnTo>
                <a:lnTo>
                  <a:pt x="648" y="808"/>
                </a:lnTo>
                <a:lnTo>
                  <a:pt x="598" y="833"/>
                </a:lnTo>
                <a:lnTo>
                  <a:pt x="544" y="850"/>
                </a:lnTo>
                <a:lnTo>
                  <a:pt x="489" y="862"/>
                </a:lnTo>
                <a:lnTo>
                  <a:pt x="433" y="866"/>
                </a:lnTo>
                <a:lnTo>
                  <a:pt x="375" y="862"/>
                </a:lnTo>
                <a:lnTo>
                  <a:pt x="319" y="850"/>
                </a:lnTo>
                <a:lnTo>
                  <a:pt x="266" y="833"/>
                </a:lnTo>
                <a:lnTo>
                  <a:pt x="216" y="808"/>
                </a:lnTo>
                <a:lnTo>
                  <a:pt x="170" y="775"/>
                </a:lnTo>
                <a:lnTo>
                  <a:pt x="125" y="739"/>
                </a:lnTo>
                <a:lnTo>
                  <a:pt x="89" y="697"/>
                </a:lnTo>
                <a:lnTo>
                  <a:pt x="58" y="648"/>
                </a:lnTo>
                <a:lnTo>
                  <a:pt x="33" y="598"/>
                </a:lnTo>
                <a:lnTo>
                  <a:pt x="14" y="545"/>
                </a:lnTo>
                <a:lnTo>
                  <a:pt x="2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9" name="Freeform 35"/>
          <p:cNvSpPr>
            <a:spLocks/>
          </p:cNvSpPr>
          <p:nvPr/>
        </p:nvSpPr>
        <p:spPr bwMode="auto">
          <a:xfrm>
            <a:off x="6743700" y="3235325"/>
            <a:ext cx="381000" cy="3825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4" y="319"/>
              </a:cxn>
              <a:cxn ang="0">
                <a:pos x="33" y="267"/>
              </a:cxn>
              <a:cxn ang="0">
                <a:pos x="58" y="215"/>
              </a:cxn>
              <a:cxn ang="0">
                <a:pos x="89" y="169"/>
              </a:cxn>
              <a:cxn ang="0">
                <a:pos x="125" y="127"/>
              </a:cxn>
              <a:cxn ang="0">
                <a:pos x="169" y="89"/>
              </a:cxn>
              <a:cxn ang="0">
                <a:pos x="215" y="58"/>
              </a:cxn>
              <a:cxn ang="0">
                <a:pos x="265" y="33"/>
              </a:cxn>
              <a:cxn ang="0">
                <a:pos x="319" y="14"/>
              </a:cxn>
              <a:cxn ang="0">
                <a:pos x="375" y="4"/>
              </a:cxn>
              <a:cxn ang="0">
                <a:pos x="433" y="0"/>
              </a:cxn>
              <a:cxn ang="0">
                <a:pos x="488" y="4"/>
              </a:cxn>
              <a:cxn ang="0">
                <a:pos x="544" y="14"/>
              </a:cxn>
              <a:cxn ang="0">
                <a:pos x="598" y="33"/>
              </a:cxn>
              <a:cxn ang="0">
                <a:pos x="648" y="58"/>
              </a:cxn>
              <a:cxn ang="0">
                <a:pos x="694" y="89"/>
              </a:cxn>
              <a:cxn ang="0">
                <a:pos x="738" y="127"/>
              </a:cxn>
              <a:cxn ang="0">
                <a:pos x="775" y="169"/>
              </a:cxn>
              <a:cxn ang="0">
                <a:pos x="805" y="215"/>
              </a:cxn>
              <a:cxn ang="0">
                <a:pos x="830" y="267"/>
              </a:cxn>
              <a:cxn ang="0">
                <a:pos x="850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9"/>
              </a:cxn>
              <a:cxn ang="0">
                <a:pos x="850" y="544"/>
              </a:cxn>
              <a:cxn ang="0">
                <a:pos x="830" y="598"/>
              </a:cxn>
              <a:cxn ang="0">
                <a:pos x="805" y="648"/>
              </a:cxn>
              <a:cxn ang="0">
                <a:pos x="775" y="696"/>
              </a:cxn>
              <a:cxn ang="0">
                <a:pos x="738" y="739"/>
              </a:cxn>
              <a:cxn ang="0">
                <a:pos x="694" y="775"/>
              </a:cxn>
              <a:cxn ang="0">
                <a:pos x="648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3" y="866"/>
              </a:cxn>
              <a:cxn ang="0">
                <a:pos x="375" y="862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9"/>
              </a:cxn>
              <a:cxn ang="0">
                <a:pos x="89" y="696"/>
              </a:cxn>
              <a:cxn ang="0">
                <a:pos x="58" y="648"/>
              </a:cxn>
              <a:cxn ang="0">
                <a:pos x="33" y="598"/>
              </a:cxn>
              <a:cxn ang="0">
                <a:pos x="14" y="544"/>
              </a:cxn>
              <a:cxn ang="0">
                <a:pos x="2" y="489"/>
              </a:cxn>
              <a:cxn ang="0">
                <a:pos x="0" y="433"/>
              </a:cxn>
            </a:cxnLst>
            <a:rect l="0" t="0" r="r" b="b"/>
            <a:pathLst>
              <a:path w="865" h="866">
                <a:moveTo>
                  <a:pt x="0" y="433"/>
                </a:moveTo>
                <a:lnTo>
                  <a:pt x="2" y="375"/>
                </a:lnTo>
                <a:lnTo>
                  <a:pt x="14" y="319"/>
                </a:lnTo>
                <a:lnTo>
                  <a:pt x="33" y="267"/>
                </a:lnTo>
                <a:lnTo>
                  <a:pt x="58" y="215"/>
                </a:lnTo>
                <a:lnTo>
                  <a:pt x="89" y="169"/>
                </a:lnTo>
                <a:lnTo>
                  <a:pt x="125" y="127"/>
                </a:lnTo>
                <a:lnTo>
                  <a:pt x="169" y="89"/>
                </a:lnTo>
                <a:lnTo>
                  <a:pt x="215" y="58"/>
                </a:lnTo>
                <a:lnTo>
                  <a:pt x="265" y="33"/>
                </a:lnTo>
                <a:lnTo>
                  <a:pt x="319" y="14"/>
                </a:lnTo>
                <a:lnTo>
                  <a:pt x="375" y="4"/>
                </a:lnTo>
                <a:lnTo>
                  <a:pt x="433" y="0"/>
                </a:lnTo>
                <a:lnTo>
                  <a:pt x="488" y="4"/>
                </a:lnTo>
                <a:lnTo>
                  <a:pt x="544" y="14"/>
                </a:lnTo>
                <a:lnTo>
                  <a:pt x="598" y="33"/>
                </a:lnTo>
                <a:lnTo>
                  <a:pt x="648" y="58"/>
                </a:lnTo>
                <a:lnTo>
                  <a:pt x="694" y="89"/>
                </a:lnTo>
                <a:lnTo>
                  <a:pt x="738" y="127"/>
                </a:lnTo>
                <a:lnTo>
                  <a:pt x="775" y="169"/>
                </a:lnTo>
                <a:lnTo>
                  <a:pt x="805" y="215"/>
                </a:lnTo>
                <a:lnTo>
                  <a:pt x="830" y="267"/>
                </a:lnTo>
                <a:lnTo>
                  <a:pt x="850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9"/>
                </a:lnTo>
                <a:lnTo>
                  <a:pt x="850" y="544"/>
                </a:lnTo>
                <a:lnTo>
                  <a:pt x="830" y="598"/>
                </a:lnTo>
                <a:lnTo>
                  <a:pt x="805" y="648"/>
                </a:lnTo>
                <a:lnTo>
                  <a:pt x="775" y="696"/>
                </a:lnTo>
                <a:lnTo>
                  <a:pt x="738" y="739"/>
                </a:lnTo>
                <a:lnTo>
                  <a:pt x="694" y="775"/>
                </a:lnTo>
                <a:lnTo>
                  <a:pt x="648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2"/>
                </a:lnTo>
                <a:lnTo>
                  <a:pt x="433" y="866"/>
                </a:lnTo>
                <a:lnTo>
                  <a:pt x="375" y="862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9"/>
                </a:lnTo>
                <a:lnTo>
                  <a:pt x="89" y="696"/>
                </a:lnTo>
                <a:lnTo>
                  <a:pt x="58" y="648"/>
                </a:lnTo>
                <a:lnTo>
                  <a:pt x="33" y="598"/>
                </a:lnTo>
                <a:lnTo>
                  <a:pt x="14" y="544"/>
                </a:lnTo>
                <a:lnTo>
                  <a:pt x="2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0" name="Freeform 36"/>
          <p:cNvSpPr>
            <a:spLocks/>
          </p:cNvSpPr>
          <p:nvPr/>
        </p:nvSpPr>
        <p:spPr bwMode="auto">
          <a:xfrm>
            <a:off x="6743700" y="2433638"/>
            <a:ext cx="381000" cy="3825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4" y="320"/>
              </a:cxn>
              <a:cxn ang="0">
                <a:pos x="33" y="268"/>
              </a:cxn>
              <a:cxn ang="0">
                <a:pos x="58" y="216"/>
              </a:cxn>
              <a:cxn ang="0">
                <a:pos x="89" y="170"/>
              </a:cxn>
              <a:cxn ang="0">
                <a:pos x="125" y="127"/>
              </a:cxn>
              <a:cxn ang="0">
                <a:pos x="169" y="89"/>
              </a:cxn>
              <a:cxn ang="0">
                <a:pos x="215" y="58"/>
              </a:cxn>
              <a:cxn ang="0">
                <a:pos x="265" y="33"/>
              </a:cxn>
              <a:cxn ang="0">
                <a:pos x="319" y="14"/>
              </a:cxn>
              <a:cxn ang="0">
                <a:pos x="375" y="4"/>
              </a:cxn>
              <a:cxn ang="0">
                <a:pos x="433" y="0"/>
              </a:cxn>
              <a:cxn ang="0">
                <a:pos x="488" y="4"/>
              </a:cxn>
              <a:cxn ang="0">
                <a:pos x="544" y="14"/>
              </a:cxn>
              <a:cxn ang="0">
                <a:pos x="598" y="33"/>
              </a:cxn>
              <a:cxn ang="0">
                <a:pos x="648" y="58"/>
              </a:cxn>
              <a:cxn ang="0">
                <a:pos x="694" y="89"/>
              </a:cxn>
              <a:cxn ang="0">
                <a:pos x="738" y="127"/>
              </a:cxn>
              <a:cxn ang="0">
                <a:pos x="775" y="170"/>
              </a:cxn>
              <a:cxn ang="0">
                <a:pos x="805" y="216"/>
              </a:cxn>
              <a:cxn ang="0">
                <a:pos x="830" y="268"/>
              </a:cxn>
              <a:cxn ang="0">
                <a:pos x="850" y="320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9"/>
              </a:cxn>
              <a:cxn ang="0">
                <a:pos x="850" y="545"/>
              </a:cxn>
              <a:cxn ang="0">
                <a:pos x="830" y="598"/>
              </a:cxn>
              <a:cxn ang="0">
                <a:pos x="805" y="648"/>
              </a:cxn>
              <a:cxn ang="0">
                <a:pos x="775" y="697"/>
              </a:cxn>
              <a:cxn ang="0">
                <a:pos x="738" y="739"/>
              </a:cxn>
              <a:cxn ang="0">
                <a:pos x="694" y="775"/>
              </a:cxn>
              <a:cxn ang="0">
                <a:pos x="648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3" y="866"/>
              </a:cxn>
              <a:cxn ang="0">
                <a:pos x="375" y="862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9"/>
              </a:cxn>
              <a:cxn ang="0">
                <a:pos x="89" y="697"/>
              </a:cxn>
              <a:cxn ang="0">
                <a:pos x="58" y="648"/>
              </a:cxn>
              <a:cxn ang="0">
                <a:pos x="33" y="598"/>
              </a:cxn>
              <a:cxn ang="0">
                <a:pos x="14" y="545"/>
              </a:cxn>
              <a:cxn ang="0">
                <a:pos x="2" y="489"/>
              </a:cxn>
              <a:cxn ang="0">
                <a:pos x="0" y="433"/>
              </a:cxn>
            </a:cxnLst>
            <a:rect l="0" t="0" r="r" b="b"/>
            <a:pathLst>
              <a:path w="865" h="866">
                <a:moveTo>
                  <a:pt x="0" y="433"/>
                </a:moveTo>
                <a:lnTo>
                  <a:pt x="2" y="375"/>
                </a:lnTo>
                <a:lnTo>
                  <a:pt x="14" y="320"/>
                </a:lnTo>
                <a:lnTo>
                  <a:pt x="33" y="268"/>
                </a:lnTo>
                <a:lnTo>
                  <a:pt x="58" y="216"/>
                </a:lnTo>
                <a:lnTo>
                  <a:pt x="89" y="170"/>
                </a:lnTo>
                <a:lnTo>
                  <a:pt x="125" y="127"/>
                </a:lnTo>
                <a:lnTo>
                  <a:pt x="169" y="89"/>
                </a:lnTo>
                <a:lnTo>
                  <a:pt x="215" y="58"/>
                </a:lnTo>
                <a:lnTo>
                  <a:pt x="265" y="33"/>
                </a:lnTo>
                <a:lnTo>
                  <a:pt x="319" y="14"/>
                </a:lnTo>
                <a:lnTo>
                  <a:pt x="375" y="4"/>
                </a:lnTo>
                <a:lnTo>
                  <a:pt x="433" y="0"/>
                </a:lnTo>
                <a:lnTo>
                  <a:pt x="488" y="4"/>
                </a:lnTo>
                <a:lnTo>
                  <a:pt x="544" y="14"/>
                </a:lnTo>
                <a:lnTo>
                  <a:pt x="598" y="33"/>
                </a:lnTo>
                <a:lnTo>
                  <a:pt x="648" y="58"/>
                </a:lnTo>
                <a:lnTo>
                  <a:pt x="694" y="89"/>
                </a:lnTo>
                <a:lnTo>
                  <a:pt x="738" y="127"/>
                </a:lnTo>
                <a:lnTo>
                  <a:pt x="775" y="170"/>
                </a:lnTo>
                <a:lnTo>
                  <a:pt x="805" y="216"/>
                </a:lnTo>
                <a:lnTo>
                  <a:pt x="830" y="268"/>
                </a:lnTo>
                <a:lnTo>
                  <a:pt x="850" y="320"/>
                </a:lnTo>
                <a:lnTo>
                  <a:pt x="861" y="375"/>
                </a:lnTo>
                <a:lnTo>
                  <a:pt x="865" y="433"/>
                </a:lnTo>
                <a:lnTo>
                  <a:pt x="861" y="489"/>
                </a:lnTo>
                <a:lnTo>
                  <a:pt x="850" y="545"/>
                </a:lnTo>
                <a:lnTo>
                  <a:pt x="830" y="598"/>
                </a:lnTo>
                <a:lnTo>
                  <a:pt x="805" y="648"/>
                </a:lnTo>
                <a:lnTo>
                  <a:pt x="775" y="697"/>
                </a:lnTo>
                <a:lnTo>
                  <a:pt x="738" y="739"/>
                </a:lnTo>
                <a:lnTo>
                  <a:pt x="694" y="775"/>
                </a:lnTo>
                <a:lnTo>
                  <a:pt x="648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2"/>
                </a:lnTo>
                <a:lnTo>
                  <a:pt x="433" y="866"/>
                </a:lnTo>
                <a:lnTo>
                  <a:pt x="375" y="862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9"/>
                </a:lnTo>
                <a:lnTo>
                  <a:pt x="89" y="697"/>
                </a:lnTo>
                <a:lnTo>
                  <a:pt x="58" y="648"/>
                </a:lnTo>
                <a:lnTo>
                  <a:pt x="33" y="598"/>
                </a:lnTo>
                <a:lnTo>
                  <a:pt x="14" y="545"/>
                </a:lnTo>
                <a:lnTo>
                  <a:pt x="2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1" name="Freeform 37"/>
          <p:cNvSpPr>
            <a:spLocks/>
          </p:cNvSpPr>
          <p:nvPr/>
        </p:nvSpPr>
        <p:spPr bwMode="auto">
          <a:xfrm>
            <a:off x="6743700" y="4037013"/>
            <a:ext cx="381000" cy="3825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4" y="319"/>
              </a:cxn>
              <a:cxn ang="0">
                <a:pos x="33" y="267"/>
              </a:cxn>
              <a:cxn ang="0">
                <a:pos x="58" y="215"/>
              </a:cxn>
              <a:cxn ang="0">
                <a:pos x="89" y="169"/>
              </a:cxn>
              <a:cxn ang="0">
                <a:pos x="125" y="127"/>
              </a:cxn>
              <a:cxn ang="0">
                <a:pos x="169" y="88"/>
              </a:cxn>
              <a:cxn ang="0">
                <a:pos x="215" y="58"/>
              </a:cxn>
              <a:cxn ang="0">
                <a:pos x="265" y="33"/>
              </a:cxn>
              <a:cxn ang="0">
                <a:pos x="319" y="13"/>
              </a:cxn>
              <a:cxn ang="0">
                <a:pos x="375" y="4"/>
              </a:cxn>
              <a:cxn ang="0">
                <a:pos x="433" y="0"/>
              </a:cxn>
              <a:cxn ang="0">
                <a:pos x="488" y="4"/>
              </a:cxn>
              <a:cxn ang="0">
                <a:pos x="544" y="13"/>
              </a:cxn>
              <a:cxn ang="0">
                <a:pos x="598" y="33"/>
              </a:cxn>
              <a:cxn ang="0">
                <a:pos x="648" y="58"/>
              </a:cxn>
              <a:cxn ang="0">
                <a:pos x="694" y="88"/>
              </a:cxn>
              <a:cxn ang="0">
                <a:pos x="738" y="127"/>
              </a:cxn>
              <a:cxn ang="0">
                <a:pos x="775" y="169"/>
              </a:cxn>
              <a:cxn ang="0">
                <a:pos x="805" y="215"/>
              </a:cxn>
              <a:cxn ang="0">
                <a:pos x="830" y="267"/>
              </a:cxn>
              <a:cxn ang="0">
                <a:pos x="850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8"/>
              </a:cxn>
              <a:cxn ang="0">
                <a:pos x="850" y="544"/>
              </a:cxn>
              <a:cxn ang="0">
                <a:pos x="830" y="598"/>
              </a:cxn>
              <a:cxn ang="0">
                <a:pos x="805" y="648"/>
              </a:cxn>
              <a:cxn ang="0">
                <a:pos x="775" y="696"/>
              </a:cxn>
              <a:cxn ang="0">
                <a:pos x="738" y="738"/>
              </a:cxn>
              <a:cxn ang="0">
                <a:pos x="694" y="775"/>
              </a:cxn>
              <a:cxn ang="0">
                <a:pos x="648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3" y="865"/>
              </a:cxn>
              <a:cxn ang="0">
                <a:pos x="375" y="862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8"/>
              </a:cxn>
              <a:cxn ang="0">
                <a:pos x="89" y="696"/>
              </a:cxn>
              <a:cxn ang="0">
                <a:pos x="58" y="648"/>
              </a:cxn>
              <a:cxn ang="0">
                <a:pos x="33" y="598"/>
              </a:cxn>
              <a:cxn ang="0">
                <a:pos x="14" y="544"/>
              </a:cxn>
              <a:cxn ang="0">
                <a:pos x="2" y="488"/>
              </a:cxn>
              <a:cxn ang="0">
                <a:pos x="0" y="433"/>
              </a:cxn>
            </a:cxnLst>
            <a:rect l="0" t="0" r="r" b="b"/>
            <a:pathLst>
              <a:path w="865" h="865">
                <a:moveTo>
                  <a:pt x="0" y="433"/>
                </a:moveTo>
                <a:lnTo>
                  <a:pt x="2" y="375"/>
                </a:lnTo>
                <a:lnTo>
                  <a:pt x="14" y="319"/>
                </a:lnTo>
                <a:lnTo>
                  <a:pt x="33" y="267"/>
                </a:lnTo>
                <a:lnTo>
                  <a:pt x="58" y="215"/>
                </a:lnTo>
                <a:lnTo>
                  <a:pt x="89" y="169"/>
                </a:lnTo>
                <a:lnTo>
                  <a:pt x="125" y="127"/>
                </a:lnTo>
                <a:lnTo>
                  <a:pt x="169" y="88"/>
                </a:lnTo>
                <a:lnTo>
                  <a:pt x="215" y="58"/>
                </a:lnTo>
                <a:lnTo>
                  <a:pt x="265" y="33"/>
                </a:lnTo>
                <a:lnTo>
                  <a:pt x="319" y="13"/>
                </a:lnTo>
                <a:lnTo>
                  <a:pt x="375" y="4"/>
                </a:lnTo>
                <a:lnTo>
                  <a:pt x="433" y="0"/>
                </a:lnTo>
                <a:lnTo>
                  <a:pt x="488" y="4"/>
                </a:lnTo>
                <a:lnTo>
                  <a:pt x="544" y="13"/>
                </a:lnTo>
                <a:lnTo>
                  <a:pt x="598" y="33"/>
                </a:lnTo>
                <a:lnTo>
                  <a:pt x="648" y="58"/>
                </a:lnTo>
                <a:lnTo>
                  <a:pt x="694" y="88"/>
                </a:lnTo>
                <a:lnTo>
                  <a:pt x="738" y="127"/>
                </a:lnTo>
                <a:lnTo>
                  <a:pt x="775" y="169"/>
                </a:lnTo>
                <a:lnTo>
                  <a:pt x="805" y="215"/>
                </a:lnTo>
                <a:lnTo>
                  <a:pt x="830" y="267"/>
                </a:lnTo>
                <a:lnTo>
                  <a:pt x="850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8"/>
                </a:lnTo>
                <a:lnTo>
                  <a:pt x="850" y="544"/>
                </a:lnTo>
                <a:lnTo>
                  <a:pt x="830" y="598"/>
                </a:lnTo>
                <a:lnTo>
                  <a:pt x="805" y="648"/>
                </a:lnTo>
                <a:lnTo>
                  <a:pt x="775" y="696"/>
                </a:lnTo>
                <a:lnTo>
                  <a:pt x="738" y="738"/>
                </a:lnTo>
                <a:lnTo>
                  <a:pt x="694" y="775"/>
                </a:lnTo>
                <a:lnTo>
                  <a:pt x="648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2"/>
                </a:lnTo>
                <a:lnTo>
                  <a:pt x="433" y="865"/>
                </a:lnTo>
                <a:lnTo>
                  <a:pt x="375" y="862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8"/>
                </a:lnTo>
                <a:lnTo>
                  <a:pt x="89" y="696"/>
                </a:lnTo>
                <a:lnTo>
                  <a:pt x="58" y="648"/>
                </a:lnTo>
                <a:lnTo>
                  <a:pt x="33" y="598"/>
                </a:lnTo>
                <a:lnTo>
                  <a:pt x="14" y="544"/>
                </a:lnTo>
                <a:lnTo>
                  <a:pt x="2" y="488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4" name="Freeform 40"/>
          <p:cNvSpPr>
            <a:spLocks/>
          </p:cNvSpPr>
          <p:nvPr/>
        </p:nvSpPr>
        <p:spPr bwMode="auto">
          <a:xfrm>
            <a:off x="7543800" y="3235325"/>
            <a:ext cx="381000" cy="382588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3" y="319"/>
              </a:cxn>
              <a:cxn ang="0">
                <a:pos x="33" y="267"/>
              </a:cxn>
              <a:cxn ang="0">
                <a:pos x="58" y="215"/>
              </a:cxn>
              <a:cxn ang="0">
                <a:pos x="88" y="169"/>
              </a:cxn>
              <a:cxn ang="0">
                <a:pos x="125" y="127"/>
              </a:cxn>
              <a:cxn ang="0">
                <a:pos x="169" y="89"/>
              </a:cxn>
              <a:cxn ang="0">
                <a:pos x="215" y="58"/>
              </a:cxn>
              <a:cxn ang="0">
                <a:pos x="265" y="33"/>
              </a:cxn>
              <a:cxn ang="0">
                <a:pos x="319" y="14"/>
              </a:cxn>
              <a:cxn ang="0">
                <a:pos x="375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4"/>
              </a:cxn>
              <a:cxn ang="0">
                <a:pos x="598" y="33"/>
              </a:cxn>
              <a:cxn ang="0">
                <a:pos x="648" y="58"/>
              </a:cxn>
              <a:cxn ang="0">
                <a:pos x="694" y="89"/>
              </a:cxn>
              <a:cxn ang="0">
                <a:pos x="738" y="127"/>
              </a:cxn>
              <a:cxn ang="0">
                <a:pos x="774" y="169"/>
              </a:cxn>
              <a:cxn ang="0">
                <a:pos x="805" y="215"/>
              </a:cxn>
              <a:cxn ang="0">
                <a:pos x="830" y="267"/>
              </a:cxn>
              <a:cxn ang="0">
                <a:pos x="849" y="319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9"/>
              </a:cxn>
              <a:cxn ang="0">
                <a:pos x="849" y="544"/>
              </a:cxn>
              <a:cxn ang="0">
                <a:pos x="830" y="598"/>
              </a:cxn>
              <a:cxn ang="0">
                <a:pos x="805" y="648"/>
              </a:cxn>
              <a:cxn ang="0">
                <a:pos x="774" y="696"/>
              </a:cxn>
              <a:cxn ang="0">
                <a:pos x="738" y="739"/>
              </a:cxn>
              <a:cxn ang="0">
                <a:pos x="694" y="775"/>
              </a:cxn>
              <a:cxn ang="0">
                <a:pos x="648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5" y="862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9"/>
              </a:cxn>
              <a:cxn ang="0">
                <a:pos x="88" y="696"/>
              </a:cxn>
              <a:cxn ang="0">
                <a:pos x="58" y="648"/>
              </a:cxn>
              <a:cxn ang="0">
                <a:pos x="33" y="598"/>
              </a:cxn>
              <a:cxn ang="0">
                <a:pos x="13" y="544"/>
              </a:cxn>
              <a:cxn ang="0">
                <a:pos x="2" y="489"/>
              </a:cxn>
              <a:cxn ang="0">
                <a:pos x="0" y="433"/>
              </a:cxn>
            </a:cxnLst>
            <a:rect l="0" t="0" r="r" b="b"/>
            <a:pathLst>
              <a:path w="865" h="866">
                <a:moveTo>
                  <a:pt x="0" y="433"/>
                </a:moveTo>
                <a:lnTo>
                  <a:pt x="2" y="375"/>
                </a:lnTo>
                <a:lnTo>
                  <a:pt x="13" y="319"/>
                </a:lnTo>
                <a:lnTo>
                  <a:pt x="33" y="267"/>
                </a:lnTo>
                <a:lnTo>
                  <a:pt x="58" y="215"/>
                </a:lnTo>
                <a:lnTo>
                  <a:pt x="88" y="169"/>
                </a:lnTo>
                <a:lnTo>
                  <a:pt x="125" y="127"/>
                </a:lnTo>
                <a:lnTo>
                  <a:pt x="169" y="89"/>
                </a:lnTo>
                <a:lnTo>
                  <a:pt x="215" y="58"/>
                </a:lnTo>
                <a:lnTo>
                  <a:pt x="265" y="33"/>
                </a:lnTo>
                <a:lnTo>
                  <a:pt x="319" y="14"/>
                </a:lnTo>
                <a:lnTo>
                  <a:pt x="375" y="4"/>
                </a:lnTo>
                <a:lnTo>
                  <a:pt x="432" y="0"/>
                </a:lnTo>
                <a:lnTo>
                  <a:pt x="488" y="4"/>
                </a:lnTo>
                <a:lnTo>
                  <a:pt x="544" y="14"/>
                </a:lnTo>
                <a:lnTo>
                  <a:pt x="598" y="33"/>
                </a:lnTo>
                <a:lnTo>
                  <a:pt x="648" y="58"/>
                </a:lnTo>
                <a:lnTo>
                  <a:pt x="694" y="89"/>
                </a:lnTo>
                <a:lnTo>
                  <a:pt x="738" y="127"/>
                </a:lnTo>
                <a:lnTo>
                  <a:pt x="774" y="169"/>
                </a:lnTo>
                <a:lnTo>
                  <a:pt x="805" y="215"/>
                </a:lnTo>
                <a:lnTo>
                  <a:pt x="830" y="267"/>
                </a:lnTo>
                <a:lnTo>
                  <a:pt x="849" y="319"/>
                </a:lnTo>
                <a:lnTo>
                  <a:pt x="861" y="375"/>
                </a:lnTo>
                <a:lnTo>
                  <a:pt x="865" y="433"/>
                </a:lnTo>
                <a:lnTo>
                  <a:pt x="861" y="489"/>
                </a:lnTo>
                <a:lnTo>
                  <a:pt x="849" y="544"/>
                </a:lnTo>
                <a:lnTo>
                  <a:pt x="830" y="598"/>
                </a:lnTo>
                <a:lnTo>
                  <a:pt x="805" y="648"/>
                </a:lnTo>
                <a:lnTo>
                  <a:pt x="774" y="696"/>
                </a:lnTo>
                <a:lnTo>
                  <a:pt x="738" y="739"/>
                </a:lnTo>
                <a:lnTo>
                  <a:pt x="694" y="775"/>
                </a:lnTo>
                <a:lnTo>
                  <a:pt x="648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2"/>
                </a:lnTo>
                <a:lnTo>
                  <a:pt x="432" y="866"/>
                </a:lnTo>
                <a:lnTo>
                  <a:pt x="375" y="862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9"/>
                </a:lnTo>
                <a:lnTo>
                  <a:pt x="88" y="696"/>
                </a:lnTo>
                <a:lnTo>
                  <a:pt x="58" y="648"/>
                </a:lnTo>
                <a:lnTo>
                  <a:pt x="33" y="598"/>
                </a:lnTo>
                <a:lnTo>
                  <a:pt x="13" y="544"/>
                </a:lnTo>
                <a:lnTo>
                  <a:pt x="2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5" name="Freeform 41"/>
          <p:cNvSpPr>
            <a:spLocks/>
          </p:cNvSpPr>
          <p:nvPr/>
        </p:nvSpPr>
        <p:spPr bwMode="auto">
          <a:xfrm>
            <a:off x="7543800" y="2436813"/>
            <a:ext cx="381000" cy="382587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2" y="375"/>
              </a:cxn>
              <a:cxn ang="0">
                <a:pos x="13" y="320"/>
              </a:cxn>
              <a:cxn ang="0">
                <a:pos x="33" y="268"/>
              </a:cxn>
              <a:cxn ang="0">
                <a:pos x="58" y="216"/>
              </a:cxn>
              <a:cxn ang="0">
                <a:pos x="88" y="170"/>
              </a:cxn>
              <a:cxn ang="0">
                <a:pos x="125" y="127"/>
              </a:cxn>
              <a:cxn ang="0">
                <a:pos x="169" y="89"/>
              </a:cxn>
              <a:cxn ang="0">
                <a:pos x="215" y="58"/>
              </a:cxn>
              <a:cxn ang="0">
                <a:pos x="265" y="33"/>
              </a:cxn>
              <a:cxn ang="0">
                <a:pos x="319" y="14"/>
              </a:cxn>
              <a:cxn ang="0">
                <a:pos x="375" y="4"/>
              </a:cxn>
              <a:cxn ang="0">
                <a:pos x="432" y="0"/>
              </a:cxn>
              <a:cxn ang="0">
                <a:pos x="488" y="4"/>
              </a:cxn>
              <a:cxn ang="0">
                <a:pos x="544" y="14"/>
              </a:cxn>
              <a:cxn ang="0">
                <a:pos x="598" y="33"/>
              </a:cxn>
              <a:cxn ang="0">
                <a:pos x="648" y="58"/>
              </a:cxn>
              <a:cxn ang="0">
                <a:pos x="694" y="89"/>
              </a:cxn>
              <a:cxn ang="0">
                <a:pos x="738" y="127"/>
              </a:cxn>
              <a:cxn ang="0">
                <a:pos x="774" y="170"/>
              </a:cxn>
              <a:cxn ang="0">
                <a:pos x="805" y="216"/>
              </a:cxn>
              <a:cxn ang="0">
                <a:pos x="830" y="268"/>
              </a:cxn>
              <a:cxn ang="0">
                <a:pos x="849" y="320"/>
              </a:cxn>
              <a:cxn ang="0">
                <a:pos x="861" y="375"/>
              </a:cxn>
              <a:cxn ang="0">
                <a:pos x="865" y="433"/>
              </a:cxn>
              <a:cxn ang="0">
                <a:pos x="861" y="489"/>
              </a:cxn>
              <a:cxn ang="0">
                <a:pos x="849" y="545"/>
              </a:cxn>
              <a:cxn ang="0">
                <a:pos x="830" y="598"/>
              </a:cxn>
              <a:cxn ang="0">
                <a:pos x="805" y="648"/>
              </a:cxn>
              <a:cxn ang="0">
                <a:pos x="774" y="697"/>
              </a:cxn>
              <a:cxn ang="0">
                <a:pos x="738" y="739"/>
              </a:cxn>
              <a:cxn ang="0">
                <a:pos x="694" y="775"/>
              </a:cxn>
              <a:cxn ang="0">
                <a:pos x="648" y="808"/>
              </a:cxn>
              <a:cxn ang="0">
                <a:pos x="598" y="833"/>
              </a:cxn>
              <a:cxn ang="0">
                <a:pos x="544" y="850"/>
              </a:cxn>
              <a:cxn ang="0">
                <a:pos x="488" y="862"/>
              </a:cxn>
              <a:cxn ang="0">
                <a:pos x="432" y="866"/>
              </a:cxn>
              <a:cxn ang="0">
                <a:pos x="375" y="862"/>
              </a:cxn>
              <a:cxn ang="0">
                <a:pos x="319" y="850"/>
              </a:cxn>
              <a:cxn ang="0">
                <a:pos x="265" y="833"/>
              </a:cxn>
              <a:cxn ang="0">
                <a:pos x="215" y="808"/>
              </a:cxn>
              <a:cxn ang="0">
                <a:pos x="169" y="775"/>
              </a:cxn>
              <a:cxn ang="0">
                <a:pos x="125" y="739"/>
              </a:cxn>
              <a:cxn ang="0">
                <a:pos x="88" y="697"/>
              </a:cxn>
              <a:cxn ang="0">
                <a:pos x="58" y="648"/>
              </a:cxn>
              <a:cxn ang="0">
                <a:pos x="33" y="598"/>
              </a:cxn>
              <a:cxn ang="0">
                <a:pos x="13" y="545"/>
              </a:cxn>
              <a:cxn ang="0">
                <a:pos x="2" y="489"/>
              </a:cxn>
              <a:cxn ang="0">
                <a:pos x="0" y="433"/>
              </a:cxn>
            </a:cxnLst>
            <a:rect l="0" t="0" r="r" b="b"/>
            <a:pathLst>
              <a:path w="865" h="866">
                <a:moveTo>
                  <a:pt x="0" y="433"/>
                </a:moveTo>
                <a:lnTo>
                  <a:pt x="2" y="375"/>
                </a:lnTo>
                <a:lnTo>
                  <a:pt x="13" y="320"/>
                </a:lnTo>
                <a:lnTo>
                  <a:pt x="33" y="268"/>
                </a:lnTo>
                <a:lnTo>
                  <a:pt x="58" y="216"/>
                </a:lnTo>
                <a:lnTo>
                  <a:pt x="88" y="170"/>
                </a:lnTo>
                <a:lnTo>
                  <a:pt x="125" y="127"/>
                </a:lnTo>
                <a:lnTo>
                  <a:pt x="169" y="89"/>
                </a:lnTo>
                <a:lnTo>
                  <a:pt x="215" y="58"/>
                </a:lnTo>
                <a:lnTo>
                  <a:pt x="265" y="33"/>
                </a:lnTo>
                <a:lnTo>
                  <a:pt x="319" y="14"/>
                </a:lnTo>
                <a:lnTo>
                  <a:pt x="375" y="4"/>
                </a:lnTo>
                <a:lnTo>
                  <a:pt x="432" y="0"/>
                </a:lnTo>
                <a:lnTo>
                  <a:pt x="488" y="4"/>
                </a:lnTo>
                <a:lnTo>
                  <a:pt x="544" y="14"/>
                </a:lnTo>
                <a:lnTo>
                  <a:pt x="598" y="33"/>
                </a:lnTo>
                <a:lnTo>
                  <a:pt x="648" y="58"/>
                </a:lnTo>
                <a:lnTo>
                  <a:pt x="694" y="89"/>
                </a:lnTo>
                <a:lnTo>
                  <a:pt x="738" y="127"/>
                </a:lnTo>
                <a:lnTo>
                  <a:pt x="774" y="170"/>
                </a:lnTo>
                <a:lnTo>
                  <a:pt x="805" y="216"/>
                </a:lnTo>
                <a:lnTo>
                  <a:pt x="830" y="268"/>
                </a:lnTo>
                <a:lnTo>
                  <a:pt x="849" y="320"/>
                </a:lnTo>
                <a:lnTo>
                  <a:pt x="861" y="375"/>
                </a:lnTo>
                <a:lnTo>
                  <a:pt x="865" y="433"/>
                </a:lnTo>
                <a:lnTo>
                  <a:pt x="861" y="489"/>
                </a:lnTo>
                <a:lnTo>
                  <a:pt x="849" y="545"/>
                </a:lnTo>
                <a:lnTo>
                  <a:pt x="830" y="598"/>
                </a:lnTo>
                <a:lnTo>
                  <a:pt x="805" y="648"/>
                </a:lnTo>
                <a:lnTo>
                  <a:pt x="774" y="697"/>
                </a:lnTo>
                <a:lnTo>
                  <a:pt x="738" y="739"/>
                </a:lnTo>
                <a:lnTo>
                  <a:pt x="694" y="775"/>
                </a:lnTo>
                <a:lnTo>
                  <a:pt x="648" y="808"/>
                </a:lnTo>
                <a:lnTo>
                  <a:pt x="598" y="833"/>
                </a:lnTo>
                <a:lnTo>
                  <a:pt x="544" y="850"/>
                </a:lnTo>
                <a:lnTo>
                  <a:pt x="488" y="862"/>
                </a:lnTo>
                <a:lnTo>
                  <a:pt x="432" y="866"/>
                </a:lnTo>
                <a:lnTo>
                  <a:pt x="375" y="862"/>
                </a:lnTo>
                <a:lnTo>
                  <a:pt x="319" y="850"/>
                </a:lnTo>
                <a:lnTo>
                  <a:pt x="265" y="833"/>
                </a:lnTo>
                <a:lnTo>
                  <a:pt x="215" y="808"/>
                </a:lnTo>
                <a:lnTo>
                  <a:pt x="169" y="775"/>
                </a:lnTo>
                <a:lnTo>
                  <a:pt x="125" y="739"/>
                </a:lnTo>
                <a:lnTo>
                  <a:pt x="88" y="697"/>
                </a:lnTo>
                <a:lnTo>
                  <a:pt x="58" y="648"/>
                </a:lnTo>
                <a:lnTo>
                  <a:pt x="33" y="598"/>
                </a:lnTo>
                <a:lnTo>
                  <a:pt x="13" y="545"/>
                </a:lnTo>
                <a:lnTo>
                  <a:pt x="2" y="489"/>
                </a:lnTo>
                <a:lnTo>
                  <a:pt x="0" y="433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6" name="Text Box 42"/>
          <p:cNvSpPr txBox="1">
            <a:spLocks noChangeArrowheads="1"/>
          </p:cNvSpPr>
          <p:nvPr/>
        </p:nvSpPr>
        <p:spPr bwMode="auto">
          <a:xfrm>
            <a:off x="2667000" y="5027613"/>
            <a:ext cx="34480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Nodes = rooms</a:t>
            </a:r>
          </a:p>
          <a:p>
            <a:r>
              <a:rPr lang="en-US" sz="2400"/>
              <a:t>Edge = door or passage</a:t>
            </a:r>
          </a:p>
        </p:txBody>
      </p:sp>
      <p:sp>
        <p:nvSpPr>
          <p:cNvPr id="98347" name="Rectangle 43"/>
          <p:cNvSpPr>
            <a:spLocks noChangeArrowheads="1"/>
          </p:cNvSpPr>
          <p:nvPr/>
        </p:nvSpPr>
        <p:spPr bwMode="auto">
          <a:xfrm>
            <a:off x="1236663" y="275113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</a:t>
            </a:r>
            <a:endParaRPr lang="en-US" sz="2400">
              <a:latin typeface="Courier New" pitchFamily="-101" charset="0"/>
            </a:endParaRPr>
          </a:p>
        </p:txBody>
      </p:sp>
      <p:sp>
        <p:nvSpPr>
          <p:cNvPr id="98348" name="Rectangle 44"/>
          <p:cNvSpPr>
            <a:spLocks noChangeArrowheads="1"/>
          </p:cNvSpPr>
          <p:nvPr/>
        </p:nvSpPr>
        <p:spPr bwMode="auto">
          <a:xfrm>
            <a:off x="2968625" y="38830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E</a:t>
            </a:r>
            <a:endParaRPr lang="en-US" sz="2400">
              <a:latin typeface="Courier New" pitchFamily="-101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876800" y="2133600"/>
            <a:ext cx="3276600" cy="2514600"/>
            <a:chOff x="3072" y="1344"/>
            <a:chExt cx="2064" cy="1584"/>
          </a:xfrm>
        </p:grpSpPr>
        <p:sp>
          <p:nvSpPr>
            <p:cNvPr id="98349" name="Line 45"/>
            <p:cNvSpPr>
              <a:spLocks noChangeShapeType="1"/>
            </p:cNvSpPr>
            <p:nvPr/>
          </p:nvSpPr>
          <p:spPr bwMode="auto">
            <a:xfrm>
              <a:off x="3072" y="1344"/>
              <a:ext cx="20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0" name="Line 46"/>
            <p:cNvSpPr>
              <a:spLocks noChangeShapeType="1"/>
            </p:cNvSpPr>
            <p:nvPr/>
          </p:nvSpPr>
          <p:spPr bwMode="auto">
            <a:xfrm flipV="1">
              <a:off x="4608" y="1912"/>
              <a:ext cx="528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1" name="Line 47"/>
            <p:cNvSpPr>
              <a:spLocks noChangeShapeType="1"/>
            </p:cNvSpPr>
            <p:nvPr/>
          </p:nvSpPr>
          <p:spPr bwMode="auto">
            <a:xfrm flipV="1">
              <a:off x="5136" y="1344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2" name="Line 48"/>
            <p:cNvSpPr>
              <a:spLocks noChangeShapeType="1"/>
            </p:cNvSpPr>
            <p:nvPr/>
          </p:nvSpPr>
          <p:spPr bwMode="auto">
            <a:xfrm flipV="1">
              <a:off x="3072" y="1920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3" name="Line 49"/>
            <p:cNvSpPr>
              <a:spLocks noChangeShapeType="1"/>
            </p:cNvSpPr>
            <p:nvPr/>
          </p:nvSpPr>
          <p:spPr bwMode="auto">
            <a:xfrm>
              <a:off x="3072" y="2928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4" name="Line 50"/>
            <p:cNvSpPr>
              <a:spLocks noChangeShapeType="1"/>
            </p:cNvSpPr>
            <p:nvPr/>
          </p:nvSpPr>
          <p:spPr bwMode="auto">
            <a:xfrm>
              <a:off x="3648" y="240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5" name="Line 51"/>
            <p:cNvSpPr>
              <a:spLocks noChangeShapeType="1"/>
            </p:cNvSpPr>
            <p:nvPr/>
          </p:nvSpPr>
          <p:spPr bwMode="auto">
            <a:xfrm flipV="1">
              <a:off x="4128" y="1344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6" name="Line 52"/>
            <p:cNvSpPr>
              <a:spLocks noChangeShapeType="1"/>
            </p:cNvSpPr>
            <p:nvPr/>
          </p:nvSpPr>
          <p:spPr bwMode="auto">
            <a:xfrm flipV="1">
              <a:off x="3616" y="1344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57" name="Line 53"/>
            <p:cNvSpPr>
              <a:spLocks noChangeShapeType="1"/>
            </p:cNvSpPr>
            <p:nvPr/>
          </p:nvSpPr>
          <p:spPr bwMode="auto">
            <a:xfrm flipV="1">
              <a:off x="4624" y="240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362" name="Rectangle 58"/>
          <p:cNvSpPr>
            <a:spLocks noChangeArrowheads="1"/>
          </p:cNvSpPr>
          <p:nvPr/>
        </p:nvSpPr>
        <p:spPr bwMode="auto">
          <a:xfrm>
            <a:off x="4403725" y="32448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98363" name="Oval 59"/>
          <p:cNvSpPr>
            <a:spLocks noChangeArrowheads="1"/>
          </p:cNvSpPr>
          <p:nvPr/>
        </p:nvSpPr>
        <p:spPr bwMode="auto">
          <a:xfrm>
            <a:off x="7543800" y="4038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69A8-C34A-E241-BFAB-5CCEEFD45FD8}" type="slidenum">
              <a:rPr lang="en-US"/>
              <a:pPr/>
              <a:t>80</a:t>
            </a:fld>
            <a:endParaRPr lang="en-US"/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04800" y="1905000"/>
            <a:ext cx="85375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</a:rPr>
              <a:t>Step 1</a:t>
            </a:r>
            <a:r>
              <a:rPr lang="en-US" sz="2800"/>
              <a:t>: Identify vertices that have no incoming edges</a:t>
            </a:r>
          </a:p>
          <a:p>
            <a:pPr lvl="1">
              <a:buFontTx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</a:rPr>
              <a:t>Select one such vertex</a:t>
            </a:r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2209800" y="4090988"/>
            <a:ext cx="447675" cy="487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3489325" y="3467100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5410200" y="3744913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3554413" y="5272088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2657475" y="3814763"/>
            <a:ext cx="83185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938588" y="3744913"/>
            <a:ext cx="1471612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2593975" y="4508500"/>
            <a:ext cx="960438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002088" y="5480050"/>
            <a:ext cx="1471612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5665788" y="4230688"/>
            <a:ext cx="0" cy="1109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 flipV="1">
            <a:off x="3938588" y="4160838"/>
            <a:ext cx="1535112" cy="1179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5" name="Oval 13"/>
          <p:cNvSpPr>
            <a:spLocks noChangeArrowheads="1"/>
          </p:cNvSpPr>
          <p:nvPr/>
        </p:nvSpPr>
        <p:spPr bwMode="auto">
          <a:xfrm>
            <a:off x="6181725" y="446405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2273300" y="40909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3554413" y="353695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5473700" y="381476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245225" y="45339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3617913" y="52720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5473700" y="5340350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5538788" y="5410200"/>
            <a:ext cx="30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79893" name="AutoShape 21"/>
          <p:cNvSpPr>
            <a:spLocks noChangeArrowheads="1"/>
          </p:cNvSpPr>
          <p:nvPr/>
        </p:nvSpPr>
        <p:spPr bwMode="auto">
          <a:xfrm rot="4415445">
            <a:off x="2247900" y="36576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5" name="AutoShape 23"/>
          <p:cNvSpPr>
            <a:spLocks noChangeArrowheads="1"/>
          </p:cNvSpPr>
          <p:nvPr/>
        </p:nvSpPr>
        <p:spPr bwMode="auto">
          <a:xfrm rot="4415445">
            <a:off x="6134100" y="40386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1900238" y="3152775"/>
            <a:ext cx="927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Select</a:t>
            </a:r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Topo sort algorithm - 1b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93E-CB37-874C-9040-573B709E8986}" type="slidenum">
              <a:rPr lang="en-US"/>
              <a:pPr/>
              <a:t>81</a:t>
            </a:fld>
            <a:endParaRPr lang="en-US"/>
          </a:p>
        </p:txBody>
      </p:sp>
      <p:sp>
        <p:nvSpPr>
          <p:cNvPr id="80898" name="Oval 2"/>
          <p:cNvSpPr>
            <a:spLocks noChangeArrowheads="1"/>
          </p:cNvSpPr>
          <p:nvPr/>
        </p:nvSpPr>
        <p:spPr bwMode="auto">
          <a:xfrm>
            <a:off x="7248525" y="4152900"/>
            <a:ext cx="447675" cy="487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9" name="Oval 3"/>
          <p:cNvSpPr>
            <a:spLocks noChangeArrowheads="1"/>
          </p:cNvSpPr>
          <p:nvPr/>
        </p:nvSpPr>
        <p:spPr bwMode="auto">
          <a:xfrm>
            <a:off x="2438400" y="3162300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4359275" y="3440113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2503488" y="4967288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2887663" y="3440113"/>
            <a:ext cx="1471612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2951163" y="5175250"/>
            <a:ext cx="1471612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V="1">
            <a:off x="4614863" y="3925888"/>
            <a:ext cx="0" cy="1109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V="1">
            <a:off x="2887663" y="3856038"/>
            <a:ext cx="1535112" cy="1179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auto">
          <a:xfrm>
            <a:off x="5130800" y="415925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312025" y="41529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503488" y="323215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4422775" y="350996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5194300" y="42291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566988" y="49672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80912" name="Oval 16"/>
          <p:cNvSpPr>
            <a:spLocks noChangeArrowheads="1"/>
          </p:cNvSpPr>
          <p:nvPr/>
        </p:nvSpPr>
        <p:spPr bwMode="auto">
          <a:xfrm>
            <a:off x="4422775" y="5035550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4487863" y="5105400"/>
            <a:ext cx="30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80914" name="AutoShape 18"/>
          <p:cNvSpPr>
            <a:spLocks noChangeArrowheads="1"/>
          </p:cNvSpPr>
          <p:nvPr/>
        </p:nvSpPr>
        <p:spPr bwMode="auto">
          <a:xfrm>
            <a:off x="6324600" y="42291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679450" y="1889125"/>
            <a:ext cx="7872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u="sng">
                <a:solidFill>
                  <a:srgbClr val="0000FF"/>
                </a:solidFill>
              </a:rPr>
              <a:t>Step 2</a:t>
            </a:r>
            <a:r>
              <a:rPr lang="en-US" sz="2800"/>
              <a:t>: Delete this vertex of in-degree 0 and all its outgoing edges from the graph. Place it in the output.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Topo sort algorithm - 2</a:t>
            </a:r>
          </a:p>
        </p:txBody>
      </p:sp>
      <p:sp>
        <p:nvSpPr>
          <p:cNvPr id="80918" name="Oval 22"/>
          <p:cNvSpPr>
            <a:spLocks noChangeArrowheads="1"/>
          </p:cNvSpPr>
          <p:nvPr/>
        </p:nvSpPr>
        <p:spPr bwMode="auto">
          <a:xfrm>
            <a:off x="1169988" y="3781425"/>
            <a:ext cx="447675" cy="4873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V="1">
            <a:off x="1617663" y="3505200"/>
            <a:ext cx="831850" cy="415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>
            <a:off x="1554163" y="4198938"/>
            <a:ext cx="960437" cy="901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233488" y="3781425"/>
            <a:ext cx="30162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C70D-0A5F-4A4C-A4DD-BADBD2E23041}" type="slidenum">
              <a:rPr lang="en-US"/>
              <a:pPr/>
              <a:t>82</a:t>
            </a:fld>
            <a:endParaRPr lang="en-US"/>
          </a:p>
        </p:txBody>
      </p:sp>
      <p:sp>
        <p:nvSpPr>
          <p:cNvPr id="81922" name="Oval 2"/>
          <p:cNvSpPr>
            <a:spLocks noChangeArrowheads="1"/>
          </p:cNvSpPr>
          <p:nvPr/>
        </p:nvSpPr>
        <p:spPr bwMode="auto">
          <a:xfrm>
            <a:off x="5475288" y="4167188"/>
            <a:ext cx="447675" cy="487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1636713" y="3176588"/>
            <a:ext cx="449262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3557588" y="345440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1701800" y="4981575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2085975" y="3454400"/>
            <a:ext cx="1471613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2149475" y="5189538"/>
            <a:ext cx="1471613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3813175" y="3940175"/>
            <a:ext cx="0" cy="1109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V="1">
            <a:off x="2085975" y="3870325"/>
            <a:ext cx="1535113" cy="117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4329113" y="4173538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5519738" y="415607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681163" y="318452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3609975" y="34925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392613" y="42433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1765300" y="498157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3621088" y="5049838"/>
            <a:ext cx="449262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3686175" y="5119688"/>
            <a:ext cx="30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81938" name="AutoShape 18"/>
          <p:cNvSpPr>
            <a:spLocks noChangeArrowheads="1"/>
          </p:cNvSpPr>
          <p:nvPr/>
        </p:nvSpPr>
        <p:spPr bwMode="auto">
          <a:xfrm>
            <a:off x="5005388" y="4243388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9" name="AutoShape 19"/>
          <p:cNvSpPr>
            <a:spLocks noChangeArrowheads="1"/>
          </p:cNvSpPr>
          <p:nvPr/>
        </p:nvSpPr>
        <p:spPr bwMode="auto">
          <a:xfrm rot="4415445">
            <a:off x="1538288" y="2833688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685800" y="1752600"/>
            <a:ext cx="7872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Repeat </a:t>
            </a:r>
            <a:r>
              <a:rPr lang="en-US" sz="2800" u="sng">
                <a:solidFill>
                  <a:srgbClr val="0000FF"/>
                </a:solidFill>
              </a:rPr>
              <a:t>Step 1</a:t>
            </a:r>
            <a:r>
              <a:rPr lang="en-US" sz="2800">
                <a:solidFill>
                  <a:srgbClr val="0000FF"/>
                </a:solidFill>
              </a:rPr>
              <a:t> and </a:t>
            </a:r>
            <a:r>
              <a:rPr lang="en-US" sz="2800" u="sng">
                <a:solidFill>
                  <a:srgbClr val="0000FF"/>
                </a:solidFill>
              </a:rPr>
              <a:t>Step 2</a:t>
            </a:r>
            <a:r>
              <a:rPr lang="en-US" sz="2800">
                <a:solidFill>
                  <a:srgbClr val="0000FF"/>
                </a:solidFill>
              </a:rPr>
              <a:t> until graph is empty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1184275" y="2403475"/>
            <a:ext cx="927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Select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Continue until done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2F0A-65D9-A444-BE5D-457A0A003381}" type="slidenum">
              <a:rPr lang="en-US"/>
              <a:pPr/>
              <a:t>83</a:t>
            </a:fld>
            <a:endParaRPr lang="en-US"/>
          </a:p>
        </p:txBody>
      </p:sp>
      <p:sp>
        <p:nvSpPr>
          <p:cNvPr id="102402" name="Oval 2"/>
          <p:cNvSpPr>
            <a:spLocks noChangeArrowheads="1"/>
          </p:cNvSpPr>
          <p:nvPr/>
        </p:nvSpPr>
        <p:spPr bwMode="auto">
          <a:xfrm>
            <a:off x="6611938" y="4160838"/>
            <a:ext cx="447675" cy="487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3" name="Oval 3"/>
          <p:cNvSpPr>
            <a:spLocks noChangeArrowheads="1"/>
          </p:cNvSpPr>
          <p:nvPr/>
        </p:nvSpPr>
        <p:spPr bwMode="auto">
          <a:xfrm>
            <a:off x="1801813" y="3162300"/>
            <a:ext cx="449262" cy="48577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3722688" y="3468688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1866900" y="4995863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2251075" y="3440113"/>
            <a:ext cx="1471613" cy="207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2314575" y="5203825"/>
            <a:ext cx="1471613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V="1">
            <a:off x="3978275" y="3954463"/>
            <a:ext cx="0" cy="1109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V="1">
            <a:off x="2251075" y="3884613"/>
            <a:ext cx="1535113" cy="1179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4494213" y="415925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6675438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1866900" y="323215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3786188" y="350996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557713" y="42291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1930400" y="50292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2416" name="Oval 16"/>
          <p:cNvSpPr>
            <a:spLocks noChangeArrowheads="1"/>
          </p:cNvSpPr>
          <p:nvPr/>
        </p:nvSpPr>
        <p:spPr bwMode="auto">
          <a:xfrm>
            <a:off x="3786188" y="5064125"/>
            <a:ext cx="449262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3851275" y="5105400"/>
            <a:ext cx="30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5688013" y="42291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3" name="Oval 23"/>
          <p:cNvSpPr>
            <a:spLocks noChangeArrowheads="1"/>
          </p:cNvSpPr>
          <p:nvPr/>
        </p:nvSpPr>
        <p:spPr bwMode="auto">
          <a:xfrm>
            <a:off x="7094538" y="4162425"/>
            <a:ext cx="449262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7159625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1152525" y="1889125"/>
            <a:ext cx="768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10000"/>
                </a:solidFill>
              </a:rPr>
              <a:t>Select B.  Copy to sorted list.  Delete B and its edges.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F95-8D89-6F45-8A13-13D0767523EA}" type="slidenum">
              <a:rPr lang="en-US"/>
              <a:pPr/>
              <a:t>84</a:t>
            </a:fld>
            <a:endParaRPr lang="en-US"/>
          </a:p>
        </p:txBody>
      </p:sp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6611938" y="4160838"/>
            <a:ext cx="447675" cy="487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3722688" y="3468688"/>
            <a:ext cx="447675" cy="48577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1866900" y="4995863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2314575" y="5203825"/>
            <a:ext cx="1471613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 flipV="1">
            <a:off x="3978275" y="3954463"/>
            <a:ext cx="0" cy="11096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 flipV="1">
            <a:off x="2251075" y="3884613"/>
            <a:ext cx="1535113" cy="1179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4494213" y="415925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6675438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786188" y="350996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4557713" y="42291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1930400" y="50292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3440" name="Oval 16"/>
          <p:cNvSpPr>
            <a:spLocks noChangeArrowheads="1"/>
          </p:cNvSpPr>
          <p:nvPr/>
        </p:nvSpPr>
        <p:spPr bwMode="auto">
          <a:xfrm>
            <a:off x="3786188" y="5064125"/>
            <a:ext cx="449262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851275" y="5105400"/>
            <a:ext cx="30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3442" name="AutoShape 18"/>
          <p:cNvSpPr>
            <a:spLocks noChangeArrowheads="1"/>
          </p:cNvSpPr>
          <p:nvPr/>
        </p:nvSpPr>
        <p:spPr bwMode="auto">
          <a:xfrm>
            <a:off x="5688013" y="42291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3" name="Oval 19"/>
          <p:cNvSpPr>
            <a:spLocks noChangeArrowheads="1"/>
          </p:cNvSpPr>
          <p:nvPr/>
        </p:nvSpPr>
        <p:spPr bwMode="auto">
          <a:xfrm>
            <a:off x="7094538" y="4162425"/>
            <a:ext cx="449262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59625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3445" name="Oval 21"/>
          <p:cNvSpPr>
            <a:spLocks noChangeArrowheads="1"/>
          </p:cNvSpPr>
          <p:nvPr/>
        </p:nvSpPr>
        <p:spPr bwMode="auto">
          <a:xfrm>
            <a:off x="7586663" y="4149725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7650163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685800" y="188912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10000"/>
                </a:solidFill>
              </a:rPr>
              <a:t>Select C.  Copy to sorted list.  Delete C and its edges.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0988-0E53-664A-8227-C8F5636AC7A6}" type="slidenum">
              <a:rPr lang="en-US"/>
              <a:pPr/>
              <a:t>85</a:t>
            </a:fld>
            <a:endParaRPr lang="en-US"/>
          </a:p>
        </p:txBody>
      </p:sp>
      <p:sp>
        <p:nvSpPr>
          <p:cNvPr id="104450" name="Oval 2"/>
          <p:cNvSpPr>
            <a:spLocks noChangeArrowheads="1"/>
          </p:cNvSpPr>
          <p:nvPr/>
        </p:nvSpPr>
        <p:spPr bwMode="auto">
          <a:xfrm>
            <a:off x="6611938" y="4160838"/>
            <a:ext cx="447675" cy="487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1866900" y="4995863"/>
            <a:ext cx="447675" cy="48577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2314575" y="5203825"/>
            <a:ext cx="1471613" cy="69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4494213" y="415925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675438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4557713" y="42291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930400" y="5029200"/>
            <a:ext cx="30162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3786188" y="5064125"/>
            <a:ext cx="449262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3851275" y="5105400"/>
            <a:ext cx="30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>
            <a:off x="5688013" y="42291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4" name="Oval 16"/>
          <p:cNvSpPr>
            <a:spLocks noChangeArrowheads="1"/>
          </p:cNvSpPr>
          <p:nvPr/>
        </p:nvSpPr>
        <p:spPr bwMode="auto">
          <a:xfrm>
            <a:off x="7094538" y="4162425"/>
            <a:ext cx="449262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7159625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7586663" y="4149725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7650163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4468" name="Oval 20"/>
          <p:cNvSpPr>
            <a:spLocks noChangeArrowheads="1"/>
          </p:cNvSpPr>
          <p:nvPr/>
        </p:nvSpPr>
        <p:spPr bwMode="auto">
          <a:xfrm>
            <a:off x="8086725" y="4162425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8150225" y="417671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838200" y="1889125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10000"/>
                </a:solidFill>
              </a:rPr>
              <a:t>Select D.  Copy to sorted list.  Delete D and its edges.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04471" name="Rectangle 2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18D3-18BA-D844-B1A1-1AE9B988CE89}" type="slidenum">
              <a:rPr lang="en-US"/>
              <a:pPr/>
              <a:t>86</a:t>
            </a:fld>
            <a:endParaRPr lang="en-US"/>
          </a:p>
        </p:txBody>
      </p:sp>
      <p:sp>
        <p:nvSpPr>
          <p:cNvPr id="105474" name="Oval 2"/>
          <p:cNvSpPr>
            <a:spLocks noChangeArrowheads="1"/>
          </p:cNvSpPr>
          <p:nvPr/>
        </p:nvSpPr>
        <p:spPr bwMode="auto">
          <a:xfrm>
            <a:off x="5340350" y="4160838"/>
            <a:ext cx="447675" cy="487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>
            <a:off x="3222625" y="4159250"/>
            <a:ext cx="447675" cy="48577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403850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286125" y="42291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2514600" y="5064125"/>
            <a:ext cx="449263" cy="48577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2590800" y="5105400"/>
            <a:ext cx="30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4416425" y="42291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4" name="Oval 12"/>
          <p:cNvSpPr>
            <a:spLocks noChangeArrowheads="1"/>
          </p:cNvSpPr>
          <p:nvPr/>
        </p:nvSpPr>
        <p:spPr bwMode="auto">
          <a:xfrm>
            <a:off x="5822950" y="4162425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5888038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5486" name="Oval 14"/>
          <p:cNvSpPr>
            <a:spLocks noChangeArrowheads="1"/>
          </p:cNvSpPr>
          <p:nvPr/>
        </p:nvSpPr>
        <p:spPr bwMode="auto">
          <a:xfrm>
            <a:off x="6315075" y="4149725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6378575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5488" name="Oval 16"/>
          <p:cNvSpPr>
            <a:spLocks noChangeArrowheads="1"/>
          </p:cNvSpPr>
          <p:nvPr/>
        </p:nvSpPr>
        <p:spPr bwMode="auto">
          <a:xfrm>
            <a:off x="6815138" y="4162425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6878638" y="417671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5490" name="Oval 18"/>
          <p:cNvSpPr>
            <a:spLocks noChangeArrowheads="1"/>
          </p:cNvSpPr>
          <p:nvPr/>
        </p:nvSpPr>
        <p:spPr bwMode="auto">
          <a:xfrm>
            <a:off x="7350125" y="4149725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7415213" y="4191000"/>
            <a:ext cx="30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5492" name="Oval 20"/>
          <p:cNvSpPr>
            <a:spLocks noChangeArrowheads="1"/>
          </p:cNvSpPr>
          <p:nvPr/>
        </p:nvSpPr>
        <p:spPr bwMode="auto">
          <a:xfrm>
            <a:off x="7861300" y="412115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924800" y="41910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838200" y="1889125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10000"/>
                </a:solidFill>
              </a:rPr>
              <a:t>Select E.  Copy to sorted list.  Delete E and its edges.</a:t>
            </a:r>
          </a:p>
          <a:p>
            <a:r>
              <a:rPr lang="en-US" sz="2400">
                <a:solidFill>
                  <a:srgbClr val="010000"/>
                </a:solidFill>
              </a:rPr>
              <a:t>Select F.  Copy to sorted list.  Delete F and its edges.</a:t>
            </a:r>
          </a:p>
        </p:txBody>
      </p:sp>
      <p:sp>
        <p:nvSpPr>
          <p:cNvPr id="105495" name="Rectangle 2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E, F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0FB-1171-5446-869A-58982DB78E15}" type="slidenum">
              <a:rPr lang="en-US"/>
              <a:pPr/>
              <a:t>87</a:t>
            </a:fld>
            <a:endParaRPr lang="en-US"/>
          </a:p>
        </p:txBody>
      </p:sp>
      <p:sp>
        <p:nvSpPr>
          <p:cNvPr id="106498" name="Oval 2"/>
          <p:cNvSpPr>
            <a:spLocks noChangeArrowheads="1"/>
          </p:cNvSpPr>
          <p:nvPr/>
        </p:nvSpPr>
        <p:spPr bwMode="auto">
          <a:xfrm>
            <a:off x="5340350" y="5151438"/>
            <a:ext cx="447675" cy="487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403850" y="51816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 rot="2400000">
            <a:off x="5029200" y="42291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5822950" y="5153025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888038" y="51816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6315075" y="5140325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6378575" y="51816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6509" name="Oval 13"/>
          <p:cNvSpPr>
            <a:spLocks noChangeArrowheads="1"/>
          </p:cNvSpPr>
          <p:nvPr/>
        </p:nvSpPr>
        <p:spPr bwMode="auto">
          <a:xfrm>
            <a:off x="6815138" y="5153025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6878638" y="516731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7350125" y="5140325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7415213" y="5181600"/>
            <a:ext cx="30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106513" name="Oval 17"/>
          <p:cNvSpPr>
            <a:spLocks noChangeArrowheads="1"/>
          </p:cNvSpPr>
          <p:nvPr/>
        </p:nvSpPr>
        <p:spPr bwMode="auto">
          <a:xfrm>
            <a:off x="7861300" y="5153025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7924800" y="51816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Done</a:t>
            </a:r>
          </a:p>
        </p:txBody>
      </p:sp>
      <p:sp>
        <p:nvSpPr>
          <p:cNvPr id="106517" name="Oval 21"/>
          <p:cNvSpPr>
            <a:spLocks noChangeArrowheads="1"/>
          </p:cNvSpPr>
          <p:nvPr/>
        </p:nvSpPr>
        <p:spPr bwMode="auto">
          <a:xfrm>
            <a:off x="533400" y="2681288"/>
            <a:ext cx="447675" cy="487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8" name="Oval 22"/>
          <p:cNvSpPr>
            <a:spLocks noChangeArrowheads="1"/>
          </p:cNvSpPr>
          <p:nvPr/>
        </p:nvSpPr>
        <p:spPr bwMode="auto">
          <a:xfrm>
            <a:off x="1812925" y="2057400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9" name="Oval 23"/>
          <p:cNvSpPr>
            <a:spLocks noChangeArrowheads="1"/>
          </p:cNvSpPr>
          <p:nvPr/>
        </p:nvSpPr>
        <p:spPr bwMode="auto">
          <a:xfrm>
            <a:off x="3733800" y="2335213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1878013" y="3862388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 flipV="1">
            <a:off x="981075" y="2405063"/>
            <a:ext cx="83185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2262188" y="2335213"/>
            <a:ext cx="1471612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917575" y="3098800"/>
            <a:ext cx="960438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2325688" y="4070350"/>
            <a:ext cx="1471612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 flipV="1">
            <a:off x="3989388" y="2820988"/>
            <a:ext cx="0" cy="1109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 flipV="1">
            <a:off x="2262188" y="2751138"/>
            <a:ext cx="1535112" cy="1179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7" name="Oval 31"/>
          <p:cNvSpPr>
            <a:spLocks noChangeArrowheads="1"/>
          </p:cNvSpPr>
          <p:nvPr/>
        </p:nvSpPr>
        <p:spPr bwMode="auto">
          <a:xfrm>
            <a:off x="4505325" y="305435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596900" y="26812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1878013" y="212725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3797300" y="240506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4568825" y="31242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1941513" y="38623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106533" name="Oval 37"/>
          <p:cNvSpPr>
            <a:spLocks noChangeArrowheads="1"/>
          </p:cNvSpPr>
          <p:nvPr/>
        </p:nvSpPr>
        <p:spPr bwMode="auto">
          <a:xfrm>
            <a:off x="3797300" y="3930650"/>
            <a:ext cx="449263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3862388" y="4000500"/>
            <a:ext cx="30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A9-8637-584B-BEFF-627DC8E9B37A}" type="slidenum">
              <a:rPr lang="en-US"/>
              <a:pPr/>
              <a:t>88</a:t>
            </a:fld>
            <a:endParaRPr lang="en-US"/>
          </a:p>
        </p:txBody>
      </p:sp>
      <p:sp>
        <p:nvSpPr>
          <p:cNvPr id="86019" name="Oval 3"/>
          <p:cNvSpPr>
            <a:spLocks noChangeArrowheads="1"/>
          </p:cNvSpPr>
          <p:nvPr/>
        </p:nvSpPr>
        <p:spPr bwMode="auto">
          <a:xfrm>
            <a:off x="636588" y="3068638"/>
            <a:ext cx="447675" cy="487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1916113" y="2444750"/>
            <a:ext cx="449262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836988" y="2722563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1981200" y="4249738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V="1">
            <a:off x="1084263" y="2792413"/>
            <a:ext cx="83185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2365375" y="2722563"/>
            <a:ext cx="1471613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1020763" y="3486150"/>
            <a:ext cx="960437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2428875" y="4457700"/>
            <a:ext cx="1471613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4092575" y="3208338"/>
            <a:ext cx="0" cy="1109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2365375" y="3138488"/>
            <a:ext cx="1535113" cy="1179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4608513" y="3441700"/>
            <a:ext cx="447675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700088" y="306863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1981200" y="251460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3900488" y="279241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4672013" y="351155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2044700" y="424973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86035" name="Oval 19"/>
          <p:cNvSpPr>
            <a:spLocks noChangeArrowheads="1"/>
          </p:cNvSpPr>
          <p:nvPr/>
        </p:nvSpPr>
        <p:spPr bwMode="auto">
          <a:xfrm>
            <a:off x="3900488" y="4318000"/>
            <a:ext cx="449262" cy="485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3965575" y="4387850"/>
            <a:ext cx="30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5991225" y="2698750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5991225" y="3241675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5991225" y="3784600"/>
            <a:ext cx="492125" cy="5445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5991225" y="432911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5991225" y="4872038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5991225" y="541496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831138" y="3835400"/>
            <a:ext cx="989012" cy="466725"/>
            <a:chOff x="3802" y="3869"/>
            <a:chExt cx="868" cy="289"/>
          </a:xfrm>
        </p:grpSpPr>
        <p:sp>
          <p:nvSpPr>
            <p:cNvPr id="86045" name="Rectangle 29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6" name="Rectangle 30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705600" y="2743200"/>
            <a:ext cx="989013" cy="466725"/>
            <a:chOff x="3802" y="3869"/>
            <a:chExt cx="868" cy="289"/>
          </a:xfrm>
        </p:grpSpPr>
        <p:sp>
          <p:nvSpPr>
            <p:cNvPr id="86048" name="Rectangle 32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9" name="Rectangle 33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837488" y="2743200"/>
            <a:ext cx="989012" cy="466725"/>
            <a:chOff x="3802" y="3869"/>
            <a:chExt cx="868" cy="289"/>
          </a:xfrm>
        </p:grpSpPr>
        <p:sp>
          <p:nvSpPr>
            <p:cNvPr id="86051" name="Rectangle 35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2" name="Rectangle 36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688138" y="4383088"/>
            <a:ext cx="989012" cy="466725"/>
            <a:chOff x="3802" y="3869"/>
            <a:chExt cx="868" cy="289"/>
          </a:xfrm>
        </p:grpSpPr>
        <p:sp>
          <p:nvSpPr>
            <p:cNvPr id="86054" name="Rectangle 38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5" name="Rectangle 39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686550" y="3840163"/>
            <a:ext cx="989013" cy="466725"/>
            <a:chOff x="3802" y="3869"/>
            <a:chExt cx="868" cy="289"/>
          </a:xfrm>
        </p:grpSpPr>
        <p:sp>
          <p:nvSpPr>
            <p:cNvPr id="86057" name="Rectangle 41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58" name="Rectangle 42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059" name="Text Box 43"/>
          <p:cNvSpPr txBox="1">
            <a:spLocks noChangeArrowheads="1"/>
          </p:cNvSpPr>
          <p:nvPr/>
        </p:nvSpPr>
        <p:spPr bwMode="auto">
          <a:xfrm>
            <a:off x="6762750" y="27289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2</a:t>
            </a:r>
          </a:p>
        </p:txBody>
      </p:sp>
      <p:sp>
        <p:nvSpPr>
          <p:cNvPr id="86060" name="Text Box 44"/>
          <p:cNvSpPr txBox="1">
            <a:spLocks noChangeArrowheads="1"/>
          </p:cNvSpPr>
          <p:nvPr/>
        </p:nvSpPr>
        <p:spPr bwMode="auto">
          <a:xfrm>
            <a:off x="7880350" y="27511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4</a:t>
            </a:r>
          </a:p>
        </p:txBody>
      </p:sp>
      <p:sp>
        <p:nvSpPr>
          <p:cNvPr id="86061" name="Text Box 45"/>
          <p:cNvSpPr txBox="1">
            <a:spLocks noChangeArrowheads="1"/>
          </p:cNvSpPr>
          <p:nvPr/>
        </p:nvSpPr>
        <p:spPr bwMode="auto">
          <a:xfrm>
            <a:off x="6726238" y="43719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5</a:t>
            </a:r>
          </a:p>
        </p:txBody>
      </p:sp>
      <p:sp>
        <p:nvSpPr>
          <p:cNvPr id="86062" name="Text Box 46"/>
          <p:cNvSpPr txBox="1">
            <a:spLocks noChangeArrowheads="1"/>
          </p:cNvSpPr>
          <p:nvPr/>
        </p:nvSpPr>
        <p:spPr bwMode="auto">
          <a:xfrm>
            <a:off x="7856538" y="38481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5</a:t>
            </a:r>
          </a:p>
        </p:txBody>
      </p:sp>
      <p:sp>
        <p:nvSpPr>
          <p:cNvPr id="86063" name="Text Box 47"/>
          <p:cNvSpPr txBox="1">
            <a:spLocks noChangeArrowheads="1"/>
          </p:cNvSpPr>
          <p:nvPr/>
        </p:nvSpPr>
        <p:spPr bwMode="auto">
          <a:xfrm>
            <a:off x="6726238" y="3876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4</a:t>
            </a: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6704013" y="3305175"/>
            <a:ext cx="989012" cy="466725"/>
            <a:chOff x="3802" y="3869"/>
            <a:chExt cx="868" cy="289"/>
          </a:xfrm>
        </p:grpSpPr>
        <p:sp>
          <p:nvSpPr>
            <p:cNvPr id="86065" name="Rectangle 49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66" name="Rectangle 50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067" name="Text Box 51"/>
          <p:cNvSpPr txBox="1">
            <a:spLocks noChangeArrowheads="1"/>
          </p:cNvSpPr>
          <p:nvPr/>
        </p:nvSpPr>
        <p:spPr bwMode="auto">
          <a:xfrm>
            <a:off x="6764338" y="330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3</a:t>
            </a:r>
          </a:p>
        </p:txBody>
      </p:sp>
      <p:sp>
        <p:nvSpPr>
          <p:cNvPr id="86068" name="Line 52"/>
          <p:cNvSpPr>
            <a:spLocks noChangeShapeType="1"/>
          </p:cNvSpPr>
          <p:nvPr/>
        </p:nvSpPr>
        <p:spPr bwMode="auto">
          <a:xfrm>
            <a:off x="6243638" y="298608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69" name="Line 53"/>
          <p:cNvSpPr>
            <a:spLocks noChangeShapeType="1"/>
          </p:cNvSpPr>
          <p:nvPr/>
        </p:nvSpPr>
        <p:spPr bwMode="auto">
          <a:xfrm>
            <a:off x="6254750" y="352583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70" name="Line 54"/>
          <p:cNvSpPr>
            <a:spLocks noChangeShapeType="1"/>
          </p:cNvSpPr>
          <p:nvPr/>
        </p:nvSpPr>
        <p:spPr bwMode="auto">
          <a:xfrm>
            <a:off x="6243638" y="406558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71" name="Line 55"/>
          <p:cNvSpPr>
            <a:spLocks noChangeShapeType="1"/>
          </p:cNvSpPr>
          <p:nvPr/>
        </p:nvSpPr>
        <p:spPr bwMode="auto">
          <a:xfrm>
            <a:off x="6257925" y="45831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72" name="Line 56"/>
          <p:cNvSpPr>
            <a:spLocks noChangeShapeType="1"/>
          </p:cNvSpPr>
          <p:nvPr/>
        </p:nvSpPr>
        <p:spPr bwMode="auto">
          <a:xfrm>
            <a:off x="7372350" y="40243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73" name="Line 57"/>
          <p:cNvSpPr>
            <a:spLocks noChangeShapeType="1"/>
          </p:cNvSpPr>
          <p:nvPr/>
        </p:nvSpPr>
        <p:spPr bwMode="auto">
          <a:xfrm>
            <a:off x="7407275" y="30083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74" name="Line 58"/>
          <p:cNvSpPr>
            <a:spLocks noChangeShapeType="1"/>
          </p:cNvSpPr>
          <p:nvPr/>
        </p:nvSpPr>
        <p:spPr bwMode="auto">
          <a:xfrm flipV="1">
            <a:off x="7207250" y="4384675"/>
            <a:ext cx="481013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75" name="Line 59"/>
          <p:cNvSpPr>
            <a:spLocks noChangeShapeType="1"/>
          </p:cNvSpPr>
          <p:nvPr/>
        </p:nvSpPr>
        <p:spPr bwMode="auto">
          <a:xfrm flipV="1">
            <a:off x="8348663" y="2760663"/>
            <a:ext cx="48101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76" name="Line 60"/>
          <p:cNvSpPr>
            <a:spLocks noChangeShapeType="1"/>
          </p:cNvSpPr>
          <p:nvPr/>
        </p:nvSpPr>
        <p:spPr bwMode="auto">
          <a:xfrm flipV="1">
            <a:off x="7208838" y="3325813"/>
            <a:ext cx="48101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77" name="Line 61"/>
          <p:cNvSpPr>
            <a:spLocks noChangeShapeType="1"/>
          </p:cNvSpPr>
          <p:nvPr/>
        </p:nvSpPr>
        <p:spPr bwMode="auto">
          <a:xfrm flipV="1">
            <a:off x="8324850" y="3836988"/>
            <a:ext cx="481013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78" name="Line 62"/>
          <p:cNvSpPr>
            <a:spLocks noChangeShapeType="1"/>
          </p:cNvSpPr>
          <p:nvPr/>
        </p:nvSpPr>
        <p:spPr bwMode="auto">
          <a:xfrm flipV="1">
            <a:off x="6007100" y="5451475"/>
            <a:ext cx="481013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79" name="Line 63"/>
          <p:cNvSpPr>
            <a:spLocks noChangeShapeType="1"/>
          </p:cNvSpPr>
          <p:nvPr/>
        </p:nvSpPr>
        <p:spPr bwMode="auto">
          <a:xfrm flipV="1">
            <a:off x="6032500" y="4881563"/>
            <a:ext cx="458788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80" name="Text Box 64"/>
          <p:cNvSpPr txBox="1">
            <a:spLocks noChangeArrowheads="1"/>
          </p:cNvSpPr>
          <p:nvPr/>
        </p:nvSpPr>
        <p:spPr bwMode="auto">
          <a:xfrm>
            <a:off x="5556250" y="2692400"/>
            <a:ext cx="44291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1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2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3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4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5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6</a:t>
            </a:r>
          </a:p>
        </p:txBody>
      </p: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4902200" y="1828800"/>
            <a:ext cx="42418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Assume adjacency list</a:t>
            </a:r>
          </a:p>
          <a:p>
            <a:r>
              <a:rPr lang="en-US" sz="2400">
                <a:solidFill>
                  <a:srgbClr val="0000FF"/>
                </a:solidFill>
              </a:rPr>
              <a:t>representation</a:t>
            </a:r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Implementation</a:t>
            </a:r>
          </a:p>
        </p:txBody>
      </p:sp>
      <p:sp>
        <p:nvSpPr>
          <p:cNvPr id="86083" name="Rectangle 67"/>
          <p:cNvSpPr>
            <a:spLocks noChangeArrowheads="1"/>
          </p:cNvSpPr>
          <p:nvPr/>
        </p:nvSpPr>
        <p:spPr bwMode="auto">
          <a:xfrm>
            <a:off x="1981200" y="5638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A</a:t>
            </a:r>
          </a:p>
        </p:txBody>
      </p:sp>
      <p:sp>
        <p:nvSpPr>
          <p:cNvPr id="86084" name="Rectangle 68"/>
          <p:cNvSpPr>
            <a:spLocks noChangeArrowheads="1"/>
          </p:cNvSpPr>
          <p:nvPr/>
        </p:nvSpPr>
        <p:spPr bwMode="auto">
          <a:xfrm>
            <a:off x="2362200" y="5638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B</a:t>
            </a:r>
          </a:p>
        </p:txBody>
      </p:sp>
      <p:sp>
        <p:nvSpPr>
          <p:cNvPr id="86085" name="Rectangle 69"/>
          <p:cNvSpPr>
            <a:spLocks noChangeArrowheads="1"/>
          </p:cNvSpPr>
          <p:nvPr/>
        </p:nvSpPr>
        <p:spPr bwMode="auto">
          <a:xfrm>
            <a:off x="2743200" y="5638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C</a:t>
            </a:r>
          </a:p>
        </p:txBody>
      </p:sp>
      <p:sp>
        <p:nvSpPr>
          <p:cNvPr id="86086" name="Rectangle 70"/>
          <p:cNvSpPr>
            <a:spLocks noChangeArrowheads="1"/>
          </p:cNvSpPr>
          <p:nvPr/>
        </p:nvSpPr>
        <p:spPr bwMode="auto">
          <a:xfrm>
            <a:off x="3124200" y="5638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D</a:t>
            </a:r>
          </a:p>
        </p:txBody>
      </p:sp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3505200" y="5638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E</a:t>
            </a:r>
          </a:p>
        </p:txBody>
      </p:sp>
      <p:sp>
        <p:nvSpPr>
          <p:cNvPr id="86088" name="Rectangle 72"/>
          <p:cNvSpPr>
            <a:spLocks noChangeArrowheads="1"/>
          </p:cNvSpPr>
          <p:nvPr/>
        </p:nvSpPr>
        <p:spPr bwMode="auto">
          <a:xfrm>
            <a:off x="3886200" y="5638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F</a:t>
            </a:r>
          </a:p>
        </p:txBody>
      </p:sp>
      <p:sp>
        <p:nvSpPr>
          <p:cNvPr id="86089" name="Text Box 73"/>
          <p:cNvSpPr txBox="1">
            <a:spLocks noChangeArrowheads="1"/>
          </p:cNvSpPr>
          <p:nvPr/>
        </p:nvSpPr>
        <p:spPr bwMode="auto">
          <a:xfrm>
            <a:off x="1981200" y="5257800"/>
            <a:ext cx="224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1   2   3   4   5   6</a:t>
            </a:r>
          </a:p>
        </p:txBody>
      </p:sp>
      <p:sp>
        <p:nvSpPr>
          <p:cNvPr id="86090" name="Text Box 74"/>
          <p:cNvSpPr txBox="1">
            <a:spLocks noChangeArrowheads="1"/>
          </p:cNvSpPr>
          <p:nvPr/>
        </p:nvSpPr>
        <p:spPr bwMode="auto">
          <a:xfrm>
            <a:off x="288925" y="5221288"/>
            <a:ext cx="1693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Translation</a:t>
            </a:r>
          </a:p>
          <a:p>
            <a:r>
              <a:rPr lang="en-US" sz="2400"/>
              <a:t>array</a:t>
            </a:r>
          </a:p>
        </p:txBody>
      </p:sp>
      <p:sp>
        <p:nvSpPr>
          <p:cNvPr id="86091" name="Text Box 75"/>
          <p:cNvSpPr txBox="1">
            <a:spLocks noChangeArrowheads="1"/>
          </p:cNvSpPr>
          <p:nvPr/>
        </p:nvSpPr>
        <p:spPr bwMode="auto">
          <a:xfrm>
            <a:off x="7162800" y="5257800"/>
            <a:ext cx="134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value next</a:t>
            </a:r>
          </a:p>
        </p:txBody>
      </p: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7391400" y="5638800"/>
            <a:ext cx="989013" cy="466725"/>
            <a:chOff x="3802" y="3869"/>
            <a:chExt cx="868" cy="289"/>
          </a:xfrm>
        </p:grpSpPr>
        <p:sp>
          <p:nvSpPr>
            <p:cNvPr id="86093" name="Rectangle 77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94" name="Rectangle 78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8DFC-9F69-1A4E-A674-CC0897EBB5CA}" type="slidenum">
              <a:rPr lang="en-US"/>
              <a:pPr/>
              <a:t>89</a:t>
            </a:fld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878263" y="2897188"/>
            <a:ext cx="457200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3878263" y="236378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3954463" y="24098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0</a:t>
            </a: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3954463" y="2960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1</a:t>
            </a:r>
          </a:p>
        </p:txBody>
      </p:sp>
      <p:sp>
        <p:nvSpPr>
          <p:cNvPr id="87091" name="Rectangle 51"/>
          <p:cNvSpPr>
            <a:spLocks noChangeArrowheads="1"/>
          </p:cNvSpPr>
          <p:nvPr/>
        </p:nvSpPr>
        <p:spPr bwMode="auto">
          <a:xfrm>
            <a:off x="3878263" y="3459163"/>
            <a:ext cx="457200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3878263" y="396398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3878263" y="4497388"/>
            <a:ext cx="457200" cy="565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3878263" y="5062538"/>
            <a:ext cx="457200" cy="544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3965575" y="51244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0</a:t>
            </a:r>
          </a:p>
        </p:txBody>
      </p:sp>
      <p:sp>
        <p:nvSpPr>
          <p:cNvPr id="87096" name="Text Box 56"/>
          <p:cNvSpPr txBox="1">
            <a:spLocks noChangeArrowheads="1"/>
          </p:cNvSpPr>
          <p:nvPr/>
        </p:nvSpPr>
        <p:spPr bwMode="auto">
          <a:xfrm>
            <a:off x="3965575" y="4016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2</a:t>
            </a:r>
          </a:p>
        </p:txBody>
      </p:sp>
      <p:sp>
        <p:nvSpPr>
          <p:cNvPr id="87097" name="Text Box 57"/>
          <p:cNvSpPr txBox="1">
            <a:spLocks noChangeArrowheads="1"/>
          </p:cNvSpPr>
          <p:nvPr/>
        </p:nvSpPr>
        <p:spPr bwMode="auto">
          <a:xfrm>
            <a:off x="3965575" y="45688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2</a:t>
            </a:r>
          </a:p>
        </p:txBody>
      </p:sp>
      <p:sp>
        <p:nvSpPr>
          <p:cNvPr id="87098" name="Text Box 58"/>
          <p:cNvSpPr txBox="1">
            <a:spLocks noChangeArrowheads="1"/>
          </p:cNvSpPr>
          <p:nvPr/>
        </p:nvSpPr>
        <p:spPr bwMode="auto">
          <a:xfrm>
            <a:off x="3941763" y="35020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1</a:t>
            </a:r>
          </a:p>
        </p:txBody>
      </p:sp>
      <p:sp>
        <p:nvSpPr>
          <p:cNvPr id="87117" name="Text Box 77"/>
          <p:cNvSpPr txBox="1">
            <a:spLocks noChangeArrowheads="1"/>
          </p:cNvSpPr>
          <p:nvPr/>
        </p:nvSpPr>
        <p:spPr bwMode="auto">
          <a:xfrm>
            <a:off x="867186" y="3657600"/>
            <a:ext cx="218122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In-Degree array; or add a field to array A</a:t>
            </a:r>
          </a:p>
        </p:txBody>
      </p:sp>
      <p:sp>
        <p:nvSpPr>
          <p:cNvPr id="87118" name="Freeform 78"/>
          <p:cNvSpPr>
            <a:spLocks/>
          </p:cNvSpPr>
          <p:nvPr/>
        </p:nvSpPr>
        <p:spPr bwMode="auto">
          <a:xfrm>
            <a:off x="3054350" y="3856038"/>
            <a:ext cx="574675" cy="122237"/>
          </a:xfrm>
          <a:custGeom>
            <a:avLst/>
            <a:gdLst/>
            <a:ahLst/>
            <a:cxnLst>
              <a:cxn ang="0">
                <a:pos x="362" y="38"/>
              </a:cxn>
              <a:cxn ang="0">
                <a:pos x="181" y="6"/>
              </a:cxn>
              <a:cxn ang="0">
                <a:pos x="0" y="77"/>
              </a:cxn>
            </a:cxnLst>
            <a:rect l="0" t="0" r="r" b="b"/>
            <a:pathLst>
              <a:path w="362" h="77">
                <a:moveTo>
                  <a:pt x="362" y="38"/>
                </a:moveTo>
                <a:cubicBezTo>
                  <a:pt x="301" y="19"/>
                  <a:pt x="241" y="0"/>
                  <a:pt x="181" y="6"/>
                </a:cubicBezTo>
                <a:cubicBezTo>
                  <a:pt x="121" y="12"/>
                  <a:pt x="60" y="44"/>
                  <a:pt x="0" y="7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19" name="Rectangle 79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Calculate In-degrees</a:t>
            </a:r>
          </a:p>
        </p:txBody>
      </p:sp>
      <p:sp>
        <p:nvSpPr>
          <p:cNvPr id="87120" name="Rectangle 80"/>
          <p:cNvSpPr>
            <a:spLocks noChangeArrowheads="1"/>
          </p:cNvSpPr>
          <p:nvPr/>
        </p:nvSpPr>
        <p:spPr bwMode="auto">
          <a:xfrm>
            <a:off x="4935538" y="2317750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21" name="Rectangle 81"/>
          <p:cNvSpPr>
            <a:spLocks noChangeArrowheads="1"/>
          </p:cNvSpPr>
          <p:nvPr/>
        </p:nvSpPr>
        <p:spPr bwMode="auto">
          <a:xfrm>
            <a:off x="4935538" y="2860675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22" name="Rectangle 82"/>
          <p:cNvSpPr>
            <a:spLocks noChangeArrowheads="1"/>
          </p:cNvSpPr>
          <p:nvPr/>
        </p:nvSpPr>
        <p:spPr bwMode="auto">
          <a:xfrm>
            <a:off x="4935538" y="3403600"/>
            <a:ext cx="492125" cy="5445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23" name="Rectangle 83"/>
          <p:cNvSpPr>
            <a:spLocks noChangeArrowheads="1"/>
          </p:cNvSpPr>
          <p:nvPr/>
        </p:nvSpPr>
        <p:spPr bwMode="auto">
          <a:xfrm>
            <a:off x="4935538" y="394811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24" name="Rectangle 84"/>
          <p:cNvSpPr>
            <a:spLocks noChangeArrowheads="1"/>
          </p:cNvSpPr>
          <p:nvPr/>
        </p:nvSpPr>
        <p:spPr bwMode="auto">
          <a:xfrm>
            <a:off x="4935538" y="4491038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25" name="Rectangle 85"/>
          <p:cNvSpPr>
            <a:spLocks noChangeArrowheads="1"/>
          </p:cNvSpPr>
          <p:nvPr/>
        </p:nvSpPr>
        <p:spPr bwMode="auto">
          <a:xfrm>
            <a:off x="4935538" y="503396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6775450" y="3454400"/>
            <a:ext cx="989013" cy="466725"/>
            <a:chOff x="3802" y="3869"/>
            <a:chExt cx="868" cy="289"/>
          </a:xfrm>
        </p:grpSpPr>
        <p:sp>
          <p:nvSpPr>
            <p:cNvPr id="87127" name="Rectangle 87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28" name="Rectangle 88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5649913" y="2362200"/>
            <a:ext cx="989012" cy="466725"/>
            <a:chOff x="3802" y="3869"/>
            <a:chExt cx="868" cy="289"/>
          </a:xfrm>
        </p:grpSpPr>
        <p:sp>
          <p:nvSpPr>
            <p:cNvPr id="87130" name="Rectangle 90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31" name="Rectangle 91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6781800" y="2362200"/>
            <a:ext cx="989013" cy="466725"/>
            <a:chOff x="3802" y="3869"/>
            <a:chExt cx="868" cy="289"/>
          </a:xfrm>
        </p:grpSpPr>
        <p:sp>
          <p:nvSpPr>
            <p:cNvPr id="87133" name="Rectangle 93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34" name="Rectangle 94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5632450" y="4002088"/>
            <a:ext cx="989013" cy="466725"/>
            <a:chOff x="3802" y="3869"/>
            <a:chExt cx="868" cy="289"/>
          </a:xfrm>
        </p:grpSpPr>
        <p:sp>
          <p:nvSpPr>
            <p:cNvPr id="87136" name="Rectangle 96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37" name="Rectangle 97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5630863" y="3459163"/>
            <a:ext cx="989012" cy="466725"/>
            <a:chOff x="3802" y="3869"/>
            <a:chExt cx="868" cy="289"/>
          </a:xfrm>
        </p:grpSpPr>
        <p:sp>
          <p:nvSpPr>
            <p:cNvPr id="87139" name="Rectangle 99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40" name="Rectangle 100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141" name="Text Box 101"/>
          <p:cNvSpPr txBox="1">
            <a:spLocks noChangeArrowheads="1"/>
          </p:cNvSpPr>
          <p:nvPr/>
        </p:nvSpPr>
        <p:spPr bwMode="auto">
          <a:xfrm>
            <a:off x="5707063" y="23479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2</a:t>
            </a:r>
          </a:p>
        </p:txBody>
      </p:sp>
      <p:sp>
        <p:nvSpPr>
          <p:cNvPr id="87142" name="Text Box 102"/>
          <p:cNvSpPr txBox="1">
            <a:spLocks noChangeArrowheads="1"/>
          </p:cNvSpPr>
          <p:nvPr/>
        </p:nvSpPr>
        <p:spPr bwMode="auto">
          <a:xfrm>
            <a:off x="6824663" y="23701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4</a:t>
            </a:r>
          </a:p>
        </p:txBody>
      </p:sp>
      <p:sp>
        <p:nvSpPr>
          <p:cNvPr id="87143" name="Text Box 103"/>
          <p:cNvSpPr txBox="1">
            <a:spLocks noChangeArrowheads="1"/>
          </p:cNvSpPr>
          <p:nvPr/>
        </p:nvSpPr>
        <p:spPr bwMode="auto">
          <a:xfrm>
            <a:off x="5670550" y="39909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5</a:t>
            </a:r>
          </a:p>
        </p:txBody>
      </p:sp>
      <p:sp>
        <p:nvSpPr>
          <p:cNvPr id="87144" name="Text Box 104"/>
          <p:cNvSpPr txBox="1">
            <a:spLocks noChangeArrowheads="1"/>
          </p:cNvSpPr>
          <p:nvPr/>
        </p:nvSpPr>
        <p:spPr bwMode="auto">
          <a:xfrm>
            <a:off x="6800850" y="34671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5</a:t>
            </a:r>
          </a:p>
        </p:txBody>
      </p:sp>
      <p:sp>
        <p:nvSpPr>
          <p:cNvPr id="87145" name="Text Box 105"/>
          <p:cNvSpPr txBox="1">
            <a:spLocks noChangeArrowheads="1"/>
          </p:cNvSpPr>
          <p:nvPr/>
        </p:nvSpPr>
        <p:spPr bwMode="auto">
          <a:xfrm>
            <a:off x="5670550" y="3495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4</a:t>
            </a:r>
          </a:p>
        </p:txBody>
      </p: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5648325" y="2924175"/>
            <a:ext cx="989013" cy="466725"/>
            <a:chOff x="3802" y="3869"/>
            <a:chExt cx="868" cy="289"/>
          </a:xfrm>
        </p:grpSpPr>
        <p:sp>
          <p:nvSpPr>
            <p:cNvPr id="87147" name="Rectangle 107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48" name="Rectangle 108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149" name="Text Box 109"/>
          <p:cNvSpPr txBox="1">
            <a:spLocks noChangeArrowheads="1"/>
          </p:cNvSpPr>
          <p:nvPr/>
        </p:nvSpPr>
        <p:spPr bwMode="auto">
          <a:xfrm>
            <a:off x="5708650" y="292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3</a:t>
            </a:r>
          </a:p>
        </p:txBody>
      </p:sp>
      <p:sp>
        <p:nvSpPr>
          <p:cNvPr id="87150" name="Line 110"/>
          <p:cNvSpPr>
            <a:spLocks noChangeShapeType="1"/>
          </p:cNvSpPr>
          <p:nvPr/>
        </p:nvSpPr>
        <p:spPr bwMode="auto">
          <a:xfrm>
            <a:off x="5187950" y="260508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51" name="Line 111"/>
          <p:cNvSpPr>
            <a:spLocks noChangeShapeType="1"/>
          </p:cNvSpPr>
          <p:nvPr/>
        </p:nvSpPr>
        <p:spPr bwMode="auto">
          <a:xfrm>
            <a:off x="5199063" y="314483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52" name="Line 112"/>
          <p:cNvSpPr>
            <a:spLocks noChangeShapeType="1"/>
          </p:cNvSpPr>
          <p:nvPr/>
        </p:nvSpPr>
        <p:spPr bwMode="auto">
          <a:xfrm>
            <a:off x="5187950" y="368458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53" name="Line 113"/>
          <p:cNvSpPr>
            <a:spLocks noChangeShapeType="1"/>
          </p:cNvSpPr>
          <p:nvPr/>
        </p:nvSpPr>
        <p:spPr bwMode="auto">
          <a:xfrm>
            <a:off x="5202238" y="42021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54" name="Line 114"/>
          <p:cNvSpPr>
            <a:spLocks noChangeShapeType="1"/>
          </p:cNvSpPr>
          <p:nvPr/>
        </p:nvSpPr>
        <p:spPr bwMode="auto">
          <a:xfrm>
            <a:off x="6316663" y="36433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55" name="Line 115"/>
          <p:cNvSpPr>
            <a:spLocks noChangeShapeType="1"/>
          </p:cNvSpPr>
          <p:nvPr/>
        </p:nvSpPr>
        <p:spPr bwMode="auto">
          <a:xfrm>
            <a:off x="6351588" y="26273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56" name="Line 116"/>
          <p:cNvSpPr>
            <a:spLocks noChangeShapeType="1"/>
          </p:cNvSpPr>
          <p:nvPr/>
        </p:nvSpPr>
        <p:spPr bwMode="auto">
          <a:xfrm flipV="1">
            <a:off x="6151563" y="4003675"/>
            <a:ext cx="48101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57" name="Line 117"/>
          <p:cNvSpPr>
            <a:spLocks noChangeShapeType="1"/>
          </p:cNvSpPr>
          <p:nvPr/>
        </p:nvSpPr>
        <p:spPr bwMode="auto">
          <a:xfrm flipV="1">
            <a:off x="7292975" y="2379663"/>
            <a:ext cx="481013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58" name="Line 118"/>
          <p:cNvSpPr>
            <a:spLocks noChangeShapeType="1"/>
          </p:cNvSpPr>
          <p:nvPr/>
        </p:nvSpPr>
        <p:spPr bwMode="auto">
          <a:xfrm flipV="1">
            <a:off x="6153150" y="2944813"/>
            <a:ext cx="481013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59" name="Line 119"/>
          <p:cNvSpPr>
            <a:spLocks noChangeShapeType="1"/>
          </p:cNvSpPr>
          <p:nvPr/>
        </p:nvSpPr>
        <p:spPr bwMode="auto">
          <a:xfrm flipV="1">
            <a:off x="7269163" y="3455988"/>
            <a:ext cx="48101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60" name="Line 120"/>
          <p:cNvSpPr>
            <a:spLocks noChangeShapeType="1"/>
          </p:cNvSpPr>
          <p:nvPr/>
        </p:nvSpPr>
        <p:spPr bwMode="auto">
          <a:xfrm flipV="1">
            <a:off x="4951413" y="5070475"/>
            <a:ext cx="48101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61" name="Line 121"/>
          <p:cNvSpPr>
            <a:spLocks noChangeShapeType="1"/>
          </p:cNvSpPr>
          <p:nvPr/>
        </p:nvSpPr>
        <p:spPr bwMode="auto">
          <a:xfrm flipV="1">
            <a:off x="4976813" y="4500563"/>
            <a:ext cx="458787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62" name="Text Box 122"/>
          <p:cNvSpPr txBox="1">
            <a:spLocks noChangeArrowheads="1"/>
          </p:cNvSpPr>
          <p:nvPr/>
        </p:nvSpPr>
        <p:spPr bwMode="auto">
          <a:xfrm>
            <a:off x="4500563" y="2311400"/>
            <a:ext cx="442912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1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2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3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4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5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6</a:t>
            </a:r>
          </a:p>
        </p:txBody>
      </p:sp>
      <p:sp>
        <p:nvSpPr>
          <p:cNvPr id="87163" name="Text Box 123"/>
          <p:cNvSpPr txBox="1">
            <a:spLocks noChangeArrowheads="1"/>
          </p:cNvSpPr>
          <p:nvPr/>
        </p:nvSpPr>
        <p:spPr bwMode="auto">
          <a:xfrm>
            <a:off x="5029200" y="19050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7165" name="Text Box 125"/>
          <p:cNvSpPr txBox="1">
            <a:spLocks noChangeArrowheads="1"/>
          </p:cNvSpPr>
          <p:nvPr/>
        </p:nvSpPr>
        <p:spPr bwMode="auto">
          <a:xfrm>
            <a:off x="3962400" y="1905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 Terminology - Lecture 13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EC5F-E0EF-F543-914C-F38725BBBE2C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954088"/>
            <a:ext cx="7772400" cy="51752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3300"/>
                </a:solidFill>
              </a:rPr>
              <a:t>Representing Electrical Circuits</a:t>
            </a:r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>
            <a:off x="5143500" y="3270250"/>
            <a:ext cx="758825" cy="303213"/>
          </a:xfrm>
          <a:custGeom>
            <a:avLst/>
            <a:gdLst/>
            <a:ahLst/>
            <a:cxnLst>
              <a:cxn ang="0">
                <a:pos x="0" y="193"/>
              </a:cxn>
              <a:cxn ang="0">
                <a:pos x="78" y="0"/>
              </a:cxn>
              <a:cxn ang="0">
                <a:pos x="238" y="383"/>
              </a:cxn>
              <a:cxn ang="0">
                <a:pos x="397" y="0"/>
              </a:cxn>
              <a:cxn ang="0">
                <a:pos x="557" y="383"/>
              </a:cxn>
              <a:cxn ang="0">
                <a:pos x="716" y="0"/>
              </a:cxn>
              <a:cxn ang="0">
                <a:pos x="874" y="383"/>
              </a:cxn>
              <a:cxn ang="0">
                <a:pos x="955" y="193"/>
              </a:cxn>
            </a:cxnLst>
            <a:rect l="0" t="0" r="r" b="b"/>
            <a:pathLst>
              <a:path w="955" h="383">
                <a:moveTo>
                  <a:pt x="0" y="193"/>
                </a:moveTo>
                <a:lnTo>
                  <a:pt x="78" y="0"/>
                </a:lnTo>
                <a:lnTo>
                  <a:pt x="238" y="383"/>
                </a:lnTo>
                <a:lnTo>
                  <a:pt x="397" y="0"/>
                </a:lnTo>
                <a:lnTo>
                  <a:pt x="557" y="383"/>
                </a:lnTo>
                <a:lnTo>
                  <a:pt x="716" y="0"/>
                </a:lnTo>
                <a:lnTo>
                  <a:pt x="874" y="383"/>
                </a:lnTo>
                <a:lnTo>
                  <a:pt x="955" y="193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3122613" y="4110038"/>
            <a:ext cx="1524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3046413" y="4033838"/>
            <a:ext cx="3048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970213" y="3957638"/>
            <a:ext cx="4572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3198813" y="3194050"/>
            <a:ext cx="1587" cy="763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3771900" y="2384425"/>
            <a:ext cx="10175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4926013" y="2384425"/>
            <a:ext cx="10191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4789488" y="1978025"/>
            <a:ext cx="1587" cy="814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4918075" y="2163763"/>
            <a:ext cx="7938" cy="514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4654550" y="2058988"/>
            <a:ext cx="1588" cy="1095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4598988" y="2112963"/>
            <a:ext cx="1095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5006975" y="2112963"/>
            <a:ext cx="1095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Freeform 15"/>
          <p:cNvSpPr>
            <a:spLocks/>
          </p:cNvSpPr>
          <p:nvPr/>
        </p:nvSpPr>
        <p:spPr bwMode="auto">
          <a:xfrm>
            <a:off x="5757863" y="4797425"/>
            <a:ext cx="758825" cy="301625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81" y="0"/>
              </a:cxn>
              <a:cxn ang="0">
                <a:pos x="238" y="380"/>
              </a:cxn>
              <a:cxn ang="0">
                <a:pos x="398" y="0"/>
              </a:cxn>
              <a:cxn ang="0">
                <a:pos x="557" y="380"/>
              </a:cxn>
              <a:cxn ang="0">
                <a:pos x="717" y="0"/>
              </a:cxn>
              <a:cxn ang="0">
                <a:pos x="876" y="380"/>
              </a:cxn>
              <a:cxn ang="0">
                <a:pos x="955" y="190"/>
              </a:cxn>
            </a:cxnLst>
            <a:rect l="0" t="0" r="r" b="b"/>
            <a:pathLst>
              <a:path w="955" h="380">
                <a:moveTo>
                  <a:pt x="0" y="190"/>
                </a:moveTo>
                <a:lnTo>
                  <a:pt x="81" y="0"/>
                </a:lnTo>
                <a:lnTo>
                  <a:pt x="238" y="380"/>
                </a:lnTo>
                <a:lnTo>
                  <a:pt x="398" y="0"/>
                </a:lnTo>
                <a:lnTo>
                  <a:pt x="557" y="380"/>
                </a:lnTo>
                <a:lnTo>
                  <a:pt x="717" y="0"/>
                </a:lnTo>
                <a:lnTo>
                  <a:pt x="876" y="380"/>
                </a:lnTo>
                <a:lnTo>
                  <a:pt x="955" y="19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6881813" y="3232150"/>
            <a:ext cx="1857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Freeform 17"/>
          <p:cNvSpPr>
            <a:spLocks/>
          </p:cNvSpPr>
          <p:nvPr/>
        </p:nvSpPr>
        <p:spPr bwMode="auto">
          <a:xfrm>
            <a:off x="6881813" y="3279775"/>
            <a:ext cx="185737" cy="46038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21" y="36"/>
              </a:cxn>
              <a:cxn ang="0">
                <a:pos x="44" y="19"/>
              </a:cxn>
              <a:cxn ang="0">
                <a:pos x="73" y="7"/>
              </a:cxn>
              <a:cxn ang="0">
                <a:pos x="102" y="0"/>
              </a:cxn>
              <a:cxn ang="0">
                <a:pos x="133" y="0"/>
              </a:cxn>
              <a:cxn ang="0">
                <a:pos x="162" y="7"/>
              </a:cxn>
              <a:cxn ang="0">
                <a:pos x="190" y="19"/>
              </a:cxn>
              <a:cxn ang="0">
                <a:pos x="213" y="36"/>
              </a:cxn>
              <a:cxn ang="0">
                <a:pos x="235" y="57"/>
              </a:cxn>
            </a:cxnLst>
            <a:rect l="0" t="0" r="r" b="b"/>
            <a:pathLst>
              <a:path w="235" h="57">
                <a:moveTo>
                  <a:pt x="0" y="57"/>
                </a:moveTo>
                <a:lnTo>
                  <a:pt x="21" y="36"/>
                </a:lnTo>
                <a:lnTo>
                  <a:pt x="44" y="19"/>
                </a:lnTo>
                <a:lnTo>
                  <a:pt x="73" y="7"/>
                </a:lnTo>
                <a:lnTo>
                  <a:pt x="102" y="0"/>
                </a:lnTo>
                <a:lnTo>
                  <a:pt x="133" y="0"/>
                </a:lnTo>
                <a:lnTo>
                  <a:pt x="162" y="7"/>
                </a:lnTo>
                <a:lnTo>
                  <a:pt x="190" y="19"/>
                </a:lnTo>
                <a:lnTo>
                  <a:pt x="213" y="36"/>
                </a:lnTo>
                <a:lnTo>
                  <a:pt x="235" y="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V="1">
            <a:off x="6973888" y="3279775"/>
            <a:ext cx="1587" cy="3730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V="1">
            <a:off x="6973888" y="2906713"/>
            <a:ext cx="1587" cy="325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6973888" y="2592388"/>
            <a:ext cx="3365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7953375" y="2592388"/>
            <a:ext cx="3365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Freeform 22"/>
          <p:cNvSpPr>
            <a:spLocks noEditPoints="1"/>
          </p:cNvSpPr>
          <p:nvPr/>
        </p:nvSpPr>
        <p:spPr bwMode="auto">
          <a:xfrm>
            <a:off x="7310438" y="2557463"/>
            <a:ext cx="642937" cy="69850"/>
          </a:xfrm>
          <a:custGeom>
            <a:avLst/>
            <a:gdLst/>
            <a:ahLst/>
            <a:cxnLst>
              <a:cxn ang="0">
                <a:pos x="721" y="44"/>
              </a:cxn>
              <a:cxn ang="0">
                <a:pos x="767" y="44"/>
              </a:cxn>
              <a:cxn ang="0">
                <a:pos x="811" y="44"/>
              </a:cxn>
              <a:cxn ang="0">
                <a:pos x="721" y="44"/>
              </a:cxn>
              <a:cxn ang="0">
                <a:pos x="0" y="44"/>
              </a:cxn>
              <a:cxn ang="0">
                <a:pos x="4" y="29"/>
              </a:cxn>
              <a:cxn ang="0">
                <a:pos x="13" y="13"/>
              </a:cxn>
              <a:cxn ang="0">
                <a:pos x="29" y="4"/>
              </a:cxn>
              <a:cxn ang="0">
                <a:pos x="46" y="0"/>
              </a:cxn>
              <a:cxn ang="0">
                <a:pos x="63" y="4"/>
              </a:cxn>
              <a:cxn ang="0">
                <a:pos x="77" y="13"/>
              </a:cxn>
              <a:cxn ang="0">
                <a:pos x="87" y="29"/>
              </a:cxn>
              <a:cxn ang="0">
                <a:pos x="90" y="44"/>
              </a:cxn>
              <a:cxn ang="0">
                <a:pos x="87" y="62"/>
              </a:cxn>
              <a:cxn ang="0">
                <a:pos x="77" y="77"/>
              </a:cxn>
              <a:cxn ang="0">
                <a:pos x="63" y="87"/>
              </a:cxn>
              <a:cxn ang="0">
                <a:pos x="46" y="88"/>
              </a:cxn>
              <a:cxn ang="0">
                <a:pos x="29" y="87"/>
              </a:cxn>
              <a:cxn ang="0">
                <a:pos x="13" y="77"/>
              </a:cxn>
              <a:cxn ang="0">
                <a:pos x="4" y="62"/>
              </a:cxn>
              <a:cxn ang="0">
                <a:pos x="0" y="44"/>
              </a:cxn>
            </a:cxnLst>
            <a:rect l="0" t="0" r="r" b="b"/>
            <a:pathLst>
              <a:path w="811" h="88">
                <a:moveTo>
                  <a:pt x="721" y="44"/>
                </a:moveTo>
                <a:lnTo>
                  <a:pt x="767" y="44"/>
                </a:lnTo>
                <a:lnTo>
                  <a:pt x="811" y="44"/>
                </a:lnTo>
                <a:lnTo>
                  <a:pt x="721" y="44"/>
                </a:lnTo>
                <a:close/>
                <a:moveTo>
                  <a:pt x="0" y="44"/>
                </a:moveTo>
                <a:lnTo>
                  <a:pt x="4" y="29"/>
                </a:lnTo>
                <a:lnTo>
                  <a:pt x="13" y="13"/>
                </a:lnTo>
                <a:lnTo>
                  <a:pt x="29" y="4"/>
                </a:lnTo>
                <a:lnTo>
                  <a:pt x="46" y="0"/>
                </a:lnTo>
                <a:lnTo>
                  <a:pt x="63" y="4"/>
                </a:lnTo>
                <a:lnTo>
                  <a:pt x="77" y="13"/>
                </a:lnTo>
                <a:lnTo>
                  <a:pt x="87" y="29"/>
                </a:lnTo>
                <a:lnTo>
                  <a:pt x="90" y="44"/>
                </a:lnTo>
                <a:lnTo>
                  <a:pt x="87" y="62"/>
                </a:lnTo>
                <a:lnTo>
                  <a:pt x="77" y="77"/>
                </a:lnTo>
                <a:lnTo>
                  <a:pt x="63" y="87"/>
                </a:lnTo>
                <a:lnTo>
                  <a:pt x="46" y="88"/>
                </a:lnTo>
                <a:lnTo>
                  <a:pt x="29" y="87"/>
                </a:lnTo>
                <a:lnTo>
                  <a:pt x="13" y="77"/>
                </a:lnTo>
                <a:lnTo>
                  <a:pt x="4" y="62"/>
                </a:lnTo>
                <a:lnTo>
                  <a:pt x="0" y="44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flipV="1">
            <a:off x="7380288" y="2414588"/>
            <a:ext cx="46672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Freeform 24"/>
          <p:cNvSpPr>
            <a:spLocks/>
          </p:cNvSpPr>
          <p:nvPr/>
        </p:nvSpPr>
        <p:spPr bwMode="auto">
          <a:xfrm>
            <a:off x="7881938" y="2520950"/>
            <a:ext cx="71437" cy="71438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90" y="90"/>
              </a:cxn>
              <a:cxn ang="0">
                <a:pos x="46" y="0"/>
              </a:cxn>
              <a:cxn ang="0">
                <a:pos x="0" y="90"/>
              </a:cxn>
            </a:cxnLst>
            <a:rect l="0" t="0" r="r" b="b"/>
            <a:pathLst>
              <a:path w="90" h="90">
                <a:moveTo>
                  <a:pt x="0" y="90"/>
                </a:moveTo>
                <a:lnTo>
                  <a:pt x="90" y="90"/>
                </a:lnTo>
                <a:lnTo>
                  <a:pt x="46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H="1">
            <a:off x="3198813" y="2384425"/>
            <a:ext cx="573087" cy="809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 flipH="1" flipV="1">
            <a:off x="3771900" y="2384425"/>
            <a:ext cx="1371600" cy="1038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 flipH="1" flipV="1">
            <a:off x="3771900" y="2384425"/>
            <a:ext cx="1985963" cy="2563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5945188" y="2384425"/>
            <a:ext cx="1028700" cy="5222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 flipH="1" flipV="1">
            <a:off x="5902325" y="3422650"/>
            <a:ext cx="1071563" cy="230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flipH="1" flipV="1">
            <a:off x="5945188" y="2384425"/>
            <a:ext cx="1028700" cy="2079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 flipH="1">
            <a:off x="6516688" y="2592388"/>
            <a:ext cx="1773237" cy="2355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381000" y="5105400"/>
            <a:ext cx="5187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Nodes = battery, switch, resistor, etc.</a:t>
            </a:r>
          </a:p>
          <a:p>
            <a:r>
              <a:rPr lang="en-US" sz="2400"/>
              <a:t>Edges = connections</a:t>
            </a:r>
          </a:p>
        </p:txBody>
      </p:sp>
      <p:sp>
        <p:nvSpPr>
          <p:cNvPr id="56353" name="Oval 33"/>
          <p:cNvSpPr>
            <a:spLocks noChangeArrowheads="1"/>
          </p:cNvSpPr>
          <p:nvPr/>
        </p:nvSpPr>
        <p:spPr bwMode="auto">
          <a:xfrm>
            <a:off x="5003800" y="2835275"/>
            <a:ext cx="1017588" cy="1017588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FF"/>
              </a:solidFill>
              <a:latin typeface="Courier New" pitchFamily="-101" charset="0"/>
            </a:endParaRPr>
          </a:p>
        </p:txBody>
      </p:sp>
      <p:sp>
        <p:nvSpPr>
          <p:cNvPr id="56354" name="Oval 34"/>
          <p:cNvSpPr>
            <a:spLocks noChangeArrowheads="1"/>
          </p:cNvSpPr>
          <p:nvPr/>
        </p:nvSpPr>
        <p:spPr bwMode="auto">
          <a:xfrm>
            <a:off x="5607050" y="4435475"/>
            <a:ext cx="1017588" cy="1017588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FF"/>
              </a:solidFill>
              <a:latin typeface="Courier New" pitchFamily="-101" charset="0"/>
            </a:endParaRPr>
          </a:p>
        </p:txBody>
      </p:sp>
      <p:sp>
        <p:nvSpPr>
          <p:cNvPr id="56355" name="Oval 35"/>
          <p:cNvSpPr>
            <a:spLocks noChangeArrowheads="1"/>
          </p:cNvSpPr>
          <p:nvPr/>
        </p:nvSpPr>
        <p:spPr bwMode="auto">
          <a:xfrm>
            <a:off x="4354513" y="1878013"/>
            <a:ext cx="1017587" cy="1017587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FF"/>
              </a:solidFill>
              <a:latin typeface="Courier New" pitchFamily="-101" charset="0"/>
            </a:endParaRPr>
          </a:p>
        </p:txBody>
      </p:sp>
      <p:sp>
        <p:nvSpPr>
          <p:cNvPr id="56356" name="Oval 36"/>
          <p:cNvSpPr>
            <a:spLocks noChangeArrowheads="1"/>
          </p:cNvSpPr>
          <p:nvPr/>
        </p:nvSpPr>
        <p:spPr bwMode="auto">
          <a:xfrm>
            <a:off x="7127875" y="2028825"/>
            <a:ext cx="1017588" cy="1017588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FF"/>
              </a:solidFill>
              <a:latin typeface="Courier New" pitchFamily="-101" charset="0"/>
            </a:endParaRPr>
          </a:p>
        </p:txBody>
      </p:sp>
      <p:sp>
        <p:nvSpPr>
          <p:cNvPr id="56357" name="Oval 37"/>
          <p:cNvSpPr>
            <a:spLocks noChangeArrowheads="1"/>
          </p:cNvSpPr>
          <p:nvPr/>
        </p:nvSpPr>
        <p:spPr bwMode="auto">
          <a:xfrm>
            <a:off x="6354763" y="2786063"/>
            <a:ext cx="1017587" cy="1017587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FF"/>
              </a:solidFill>
              <a:latin typeface="Courier New" pitchFamily="-101" charset="0"/>
            </a:endParaRPr>
          </a:p>
        </p:txBody>
      </p:sp>
      <p:sp>
        <p:nvSpPr>
          <p:cNvPr id="56358" name="Oval 38"/>
          <p:cNvSpPr>
            <a:spLocks noChangeArrowheads="1"/>
          </p:cNvSpPr>
          <p:nvPr/>
        </p:nvSpPr>
        <p:spPr bwMode="auto">
          <a:xfrm>
            <a:off x="2708275" y="3506788"/>
            <a:ext cx="1017588" cy="1017587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FF"/>
              </a:solidFill>
              <a:latin typeface="Courier New" pitchFamily="-101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3359150" y="1712913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Battery</a:t>
            </a: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6316663" y="1711325"/>
            <a:ext cx="1082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Switch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6521450" y="5122863"/>
            <a:ext cx="13033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Resistor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525E-ABF7-1D42-8AE1-C8EDB0B74E76}" type="slidenum">
              <a:rPr lang="en-US"/>
              <a:pPr/>
              <a:t>90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Calculate In-degrees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752600" y="2209800"/>
            <a:ext cx="50329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 New" pitchFamily="-101" charset="0"/>
              </a:rPr>
              <a:t>for </a:t>
            </a:r>
            <a:r>
              <a:rPr lang="en-US" dirty="0" err="1">
                <a:latin typeface="Courier New" pitchFamily="-101" charset="0"/>
              </a:rPr>
              <a:t>i</a:t>
            </a:r>
            <a:r>
              <a:rPr lang="en-US" dirty="0">
                <a:latin typeface="Courier New" pitchFamily="-101" charset="0"/>
              </a:rPr>
              <a:t> = 1 to </a:t>
            </a:r>
            <a:r>
              <a:rPr lang="en-US" dirty="0" err="1">
                <a:latin typeface="Courier New" pitchFamily="-101" charset="0"/>
              </a:rPr>
              <a:t>n</a:t>
            </a:r>
            <a:r>
              <a:rPr lang="en-US" dirty="0">
                <a:latin typeface="Courier New" pitchFamily="-101" charset="0"/>
              </a:rPr>
              <a:t> do </a:t>
            </a:r>
            <a:r>
              <a:rPr lang="en-US" dirty="0" err="1">
                <a:latin typeface="Courier New" pitchFamily="-101" charset="0"/>
              </a:rPr>
              <a:t>D[i</a:t>
            </a:r>
            <a:r>
              <a:rPr lang="en-US" dirty="0">
                <a:latin typeface="Courier New" pitchFamily="-101" charset="0"/>
              </a:rPr>
              <a:t>] := 0; </a:t>
            </a:r>
            <a:r>
              <a:rPr lang="en-US" dirty="0" err="1">
                <a:latin typeface="Courier New" pitchFamily="-101" charset="0"/>
              </a:rPr>
              <a:t>endfor</a:t>
            </a:r>
            <a:endParaRPr lang="en-US" dirty="0">
              <a:latin typeface="Courier New" pitchFamily="-101" charset="0"/>
            </a:endParaRPr>
          </a:p>
          <a:p>
            <a:r>
              <a:rPr lang="en-US" dirty="0">
                <a:latin typeface="Courier New" pitchFamily="-101" charset="0"/>
              </a:rPr>
              <a:t>for </a:t>
            </a:r>
            <a:r>
              <a:rPr lang="en-US" dirty="0" err="1">
                <a:latin typeface="Courier New" pitchFamily="-101" charset="0"/>
              </a:rPr>
              <a:t>i</a:t>
            </a:r>
            <a:r>
              <a:rPr lang="en-US" dirty="0">
                <a:latin typeface="Courier New" pitchFamily="-101" charset="0"/>
              </a:rPr>
              <a:t> = 1 to </a:t>
            </a:r>
            <a:r>
              <a:rPr lang="en-US" dirty="0" err="1">
                <a:latin typeface="Courier New" pitchFamily="-101" charset="0"/>
              </a:rPr>
              <a:t>n</a:t>
            </a:r>
            <a:r>
              <a:rPr lang="en-US" dirty="0">
                <a:latin typeface="Courier New" pitchFamily="-101" charset="0"/>
              </a:rPr>
              <a:t> do </a:t>
            </a:r>
          </a:p>
          <a:p>
            <a:r>
              <a:rPr lang="en-US" dirty="0">
                <a:latin typeface="Courier New" pitchFamily="-101" charset="0"/>
              </a:rPr>
              <a:t>  </a:t>
            </a:r>
            <a:r>
              <a:rPr lang="en-US" dirty="0" err="1">
                <a:latin typeface="Courier New" pitchFamily="-101" charset="0"/>
              </a:rPr>
              <a:t>x</a:t>
            </a:r>
            <a:r>
              <a:rPr lang="en-US" dirty="0">
                <a:latin typeface="Courier New" pitchFamily="-101" charset="0"/>
              </a:rPr>
              <a:t> := </a:t>
            </a:r>
            <a:r>
              <a:rPr lang="en-US" dirty="0" err="1">
                <a:latin typeface="Courier New" pitchFamily="-101" charset="0"/>
              </a:rPr>
              <a:t>A[i</a:t>
            </a:r>
            <a:r>
              <a:rPr lang="en-US" dirty="0">
                <a:latin typeface="Courier New" pitchFamily="-101" charset="0"/>
              </a:rPr>
              <a:t>];</a:t>
            </a:r>
          </a:p>
          <a:p>
            <a:r>
              <a:rPr lang="en-US" dirty="0">
                <a:latin typeface="Courier New" pitchFamily="-101" charset="0"/>
              </a:rPr>
              <a:t>  while </a:t>
            </a:r>
            <a:r>
              <a:rPr lang="en-US" dirty="0" err="1">
                <a:latin typeface="Courier New" pitchFamily="-101" charset="0"/>
              </a:rPr>
              <a:t>x</a:t>
            </a:r>
            <a:r>
              <a:rPr lang="en-US" dirty="0" smtClean="0">
                <a:latin typeface="Courier New" pitchFamily="-101" charset="0"/>
              </a:rPr>
              <a:t> ≠ </a:t>
            </a:r>
            <a:r>
              <a:rPr lang="en-US" dirty="0" smtClean="0">
                <a:latin typeface="Courier New" pitchFamily="-101" charset="0"/>
                <a:sym typeface="Symbol" pitchFamily="-101" charset="2"/>
              </a:rPr>
              <a:t>null </a:t>
            </a:r>
            <a:r>
              <a:rPr lang="en-US" dirty="0">
                <a:latin typeface="Courier New" pitchFamily="-101" charset="0"/>
                <a:sym typeface="Symbol" pitchFamily="-101" charset="2"/>
              </a:rPr>
              <a:t>do</a:t>
            </a:r>
          </a:p>
          <a:p>
            <a:r>
              <a:rPr lang="en-US" dirty="0">
                <a:latin typeface="Courier New" pitchFamily="-101" charset="0"/>
                <a:sym typeface="Symbol" pitchFamily="-101" charset="2"/>
              </a:rPr>
              <a:t>    </a:t>
            </a:r>
            <a:r>
              <a:rPr lang="en-US" dirty="0" err="1">
                <a:latin typeface="Courier New" pitchFamily="-101" charset="0"/>
                <a:sym typeface="Symbol" pitchFamily="-101" charset="2"/>
              </a:rPr>
              <a:t>D[x.value</a:t>
            </a:r>
            <a:r>
              <a:rPr lang="en-US" dirty="0">
                <a:latin typeface="Courier New" pitchFamily="-101" charset="0"/>
                <a:sym typeface="Symbol" pitchFamily="-101" charset="2"/>
              </a:rPr>
              <a:t>] := </a:t>
            </a:r>
            <a:r>
              <a:rPr lang="en-US" dirty="0" err="1">
                <a:latin typeface="Courier New" pitchFamily="-101" charset="0"/>
                <a:sym typeface="Symbol" pitchFamily="-101" charset="2"/>
              </a:rPr>
              <a:t>D[x.value</a:t>
            </a:r>
            <a:r>
              <a:rPr lang="en-US" dirty="0">
                <a:latin typeface="Courier New" pitchFamily="-101" charset="0"/>
                <a:sym typeface="Symbol" pitchFamily="-101" charset="2"/>
              </a:rPr>
              <a:t>] + 1;</a:t>
            </a:r>
          </a:p>
          <a:p>
            <a:r>
              <a:rPr lang="en-US" dirty="0">
                <a:latin typeface="Courier New" pitchFamily="-101" charset="0"/>
                <a:sym typeface="Symbol" pitchFamily="-101" charset="2"/>
              </a:rPr>
              <a:t>    </a:t>
            </a:r>
            <a:r>
              <a:rPr lang="en-US" dirty="0" err="1">
                <a:latin typeface="Courier New" pitchFamily="-101" charset="0"/>
                <a:sym typeface="Symbol" pitchFamily="-101" charset="2"/>
              </a:rPr>
              <a:t>x</a:t>
            </a:r>
            <a:r>
              <a:rPr lang="en-US" dirty="0">
                <a:latin typeface="Courier New" pitchFamily="-101" charset="0"/>
                <a:sym typeface="Symbol" pitchFamily="-101" charset="2"/>
              </a:rPr>
              <a:t> := </a:t>
            </a:r>
            <a:r>
              <a:rPr lang="en-US" dirty="0" err="1">
                <a:latin typeface="Courier New" pitchFamily="-101" charset="0"/>
                <a:sym typeface="Symbol" pitchFamily="-101" charset="2"/>
              </a:rPr>
              <a:t>x.next</a:t>
            </a:r>
            <a:r>
              <a:rPr lang="en-US" dirty="0">
                <a:latin typeface="Courier New" pitchFamily="-101" charset="0"/>
                <a:sym typeface="Symbol" pitchFamily="-101" charset="2"/>
              </a:rPr>
              <a:t>;</a:t>
            </a:r>
          </a:p>
          <a:p>
            <a:r>
              <a:rPr lang="en-US" dirty="0">
                <a:latin typeface="Courier New" pitchFamily="-101" charset="0"/>
                <a:sym typeface="Symbol" pitchFamily="-101" charset="2"/>
              </a:rPr>
              <a:t>  </a:t>
            </a:r>
            <a:r>
              <a:rPr lang="en-US" dirty="0" err="1">
                <a:latin typeface="Courier New" pitchFamily="-101" charset="0"/>
                <a:sym typeface="Symbol" pitchFamily="-101" charset="2"/>
              </a:rPr>
              <a:t>endwhile</a:t>
            </a:r>
            <a:endParaRPr lang="en-US" dirty="0">
              <a:latin typeface="Courier New" pitchFamily="-101" charset="0"/>
              <a:sym typeface="Symbol" pitchFamily="-101" charset="2"/>
            </a:endParaRPr>
          </a:p>
          <a:p>
            <a:r>
              <a:rPr lang="en-US" dirty="0" err="1">
                <a:latin typeface="Courier New" pitchFamily="-101" charset="0"/>
                <a:sym typeface="Symbol" pitchFamily="-101" charset="2"/>
              </a:rPr>
              <a:t>endfor</a:t>
            </a:r>
            <a:endParaRPr lang="en-US" dirty="0">
              <a:latin typeface="Courier New" pitchFamily="-101" charset="0"/>
              <a:sym typeface="Symbol" pitchFamily="-101" charset="2"/>
            </a:endParaRPr>
          </a:p>
          <a:p>
            <a:r>
              <a:rPr lang="en-US" dirty="0">
                <a:latin typeface="Courier New" pitchFamily="-101" charset="0"/>
              </a:rPr>
              <a:t> 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309-40E3-2146-BEAB-D9AF857BEF00}" type="slidenum">
              <a:rPr lang="en-US"/>
              <a:pPr/>
              <a:t>91</a:t>
            </a:fld>
            <a:endParaRPr lang="en-US"/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669925" y="1797050"/>
            <a:ext cx="7815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u="sng">
                <a:solidFill>
                  <a:srgbClr val="0000FF"/>
                </a:solidFill>
              </a:rPr>
              <a:t>Key idea</a:t>
            </a:r>
            <a:r>
              <a:rPr lang="en-US" sz="2400"/>
              <a:t>: Initialize and maintain a</a:t>
            </a:r>
            <a:r>
              <a:rPr lang="en-US" sz="2400" i="1"/>
              <a:t> queue (or stack)</a:t>
            </a:r>
          </a:p>
          <a:p>
            <a:r>
              <a:rPr lang="en-US" sz="2400"/>
              <a:t>of </a:t>
            </a:r>
            <a:r>
              <a:rPr lang="en-US" sz="2400">
                <a:solidFill>
                  <a:srgbClr val="FF0000"/>
                </a:solidFill>
              </a:rPr>
              <a:t>vertices with In-Degree 0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835150" y="3070225"/>
            <a:ext cx="434975" cy="4349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1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85800" y="3041650"/>
            <a:ext cx="1096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ourier New" pitchFamily="-101" charset="0"/>
              </a:rPr>
              <a:t>Queue</a:t>
            </a:r>
          </a:p>
        </p:txBody>
      </p:sp>
      <p:sp>
        <p:nvSpPr>
          <p:cNvPr id="115775" name="Rectangle 63"/>
          <p:cNvSpPr>
            <a:spLocks noChangeArrowheads="1"/>
          </p:cNvSpPr>
          <p:nvPr/>
        </p:nvSpPr>
        <p:spPr bwMode="auto">
          <a:xfrm>
            <a:off x="2351088" y="3068638"/>
            <a:ext cx="434975" cy="4349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6</a:t>
            </a:r>
          </a:p>
        </p:txBody>
      </p:sp>
      <p:sp>
        <p:nvSpPr>
          <p:cNvPr id="115776" name="Oval 64"/>
          <p:cNvSpPr>
            <a:spLocks noChangeArrowheads="1"/>
          </p:cNvSpPr>
          <p:nvPr/>
        </p:nvSpPr>
        <p:spPr bwMode="auto">
          <a:xfrm>
            <a:off x="609600" y="4532313"/>
            <a:ext cx="447675" cy="4873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7" name="Oval 65"/>
          <p:cNvSpPr>
            <a:spLocks noChangeArrowheads="1"/>
          </p:cNvSpPr>
          <p:nvPr/>
        </p:nvSpPr>
        <p:spPr bwMode="auto">
          <a:xfrm>
            <a:off x="1547813" y="4057650"/>
            <a:ext cx="449262" cy="4857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8" name="Oval 66"/>
          <p:cNvSpPr>
            <a:spLocks noChangeArrowheads="1"/>
          </p:cNvSpPr>
          <p:nvPr/>
        </p:nvSpPr>
        <p:spPr bwMode="auto">
          <a:xfrm>
            <a:off x="3151188" y="4229100"/>
            <a:ext cx="447675" cy="4857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9" name="Oval 67"/>
          <p:cNvSpPr>
            <a:spLocks noChangeArrowheads="1"/>
          </p:cNvSpPr>
          <p:nvPr/>
        </p:nvSpPr>
        <p:spPr bwMode="auto">
          <a:xfrm>
            <a:off x="1539875" y="5149850"/>
            <a:ext cx="447675" cy="4857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0" name="Line 68"/>
          <p:cNvSpPr>
            <a:spLocks noChangeShapeType="1"/>
          </p:cNvSpPr>
          <p:nvPr/>
        </p:nvSpPr>
        <p:spPr bwMode="auto">
          <a:xfrm flipV="1">
            <a:off x="1036638" y="4352925"/>
            <a:ext cx="503237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1" name="Line 69"/>
          <p:cNvSpPr>
            <a:spLocks noChangeShapeType="1"/>
          </p:cNvSpPr>
          <p:nvPr/>
        </p:nvSpPr>
        <p:spPr bwMode="auto">
          <a:xfrm>
            <a:off x="2000250" y="4333875"/>
            <a:ext cx="1141413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2" name="Line 70"/>
          <p:cNvSpPr>
            <a:spLocks noChangeShapeType="1"/>
          </p:cNvSpPr>
          <p:nvPr/>
        </p:nvSpPr>
        <p:spPr bwMode="auto">
          <a:xfrm>
            <a:off x="1016000" y="4949825"/>
            <a:ext cx="523875" cy="338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3" name="Line 71"/>
          <p:cNvSpPr>
            <a:spLocks noChangeShapeType="1"/>
          </p:cNvSpPr>
          <p:nvPr/>
        </p:nvSpPr>
        <p:spPr bwMode="auto">
          <a:xfrm>
            <a:off x="1987550" y="5357813"/>
            <a:ext cx="1471613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4" name="Line 72"/>
          <p:cNvSpPr>
            <a:spLocks noChangeShapeType="1"/>
          </p:cNvSpPr>
          <p:nvPr/>
        </p:nvSpPr>
        <p:spPr bwMode="auto">
          <a:xfrm flipH="1" flipV="1">
            <a:off x="3449638" y="4694238"/>
            <a:ext cx="169862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5" name="Line 73"/>
          <p:cNvSpPr>
            <a:spLocks noChangeShapeType="1"/>
          </p:cNvSpPr>
          <p:nvPr/>
        </p:nvSpPr>
        <p:spPr bwMode="auto">
          <a:xfrm flipV="1">
            <a:off x="1924050" y="4654550"/>
            <a:ext cx="1279525" cy="563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6" name="Oval 74"/>
          <p:cNvSpPr>
            <a:spLocks noChangeArrowheads="1"/>
          </p:cNvSpPr>
          <p:nvPr/>
        </p:nvSpPr>
        <p:spPr bwMode="auto">
          <a:xfrm>
            <a:off x="3932238" y="4384675"/>
            <a:ext cx="447675" cy="4857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7" name="Text Box 75"/>
          <p:cNvSpPr txBox="1">
            <a:spLocks noChangeArrowheads="1"/>
          </p:cNvSpPr>
          <p:nvPr/>
        </p:nvSpPr>
        <p:spPr bwMode="auto">
          <a:xfrm>
            <a:off x="673100" y="453231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1</a:t>
            </a:r>
          </a:p>
        </p:txBody>
      </p:sp>
      <p:sp>
        <p:nvSpPr>
          <p:cNvPr id="115788" name="Text Box 76"/>
          <p:cNvSpPr txBox="1">
            <a:spLocks noChangeArrowheads="1"/>
          </p:cNvSpPr>
          <p:nvPr/>
        </p:nvSpPr>
        <p:spPr bwMode="auto">
          <a:xfrm>
            <a:off x="1603375" y="408463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2</a:t>
            </a:r>
          </a:p>
        </p:txBody>
      </p:sp>
      <p:sp>
        <p:nvSpPr>
          <p:cNvPr id="115789" name="Text Box 77"/>
          <p:cNvSpPr txBox="1">
            <a:spLocks noChangeArrowheads="1"/>
          </p:cNvSpPr>
          <p:nvPr/>
        </p:nvSpPr>
        <p:spPr bwMode="auto">
          <a:xfrm>
            <a:off x="3192463" y="4214813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3</a:t>
            </a:r>
          </a:p>
        </p:txBody>
      </p:sp>
      <p:sp>
        <p:nvSpPr>
          <p:cNvPr id="115790" name="Text Box 78"/>
          <p:cNvSpPr txBox="1">
            <a:spLocks noChangeArrowheads="1"/>
          </p:cNvSpPr>
          <p:nvPr/>
        </p:nvSpPr>
        <p:spPr bwMode="auto">
          <a:xfrm>
            <a:off x="4016375" y="441325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6</a:t>
            </a:r>
          </a:p>
        </p:txBody>
      </p:sp>
      <p:sp>
        <p:nvSpPr>
          <p:cNvPr id="115791" name="Text Box 79"/>
          <p:cNvSpPr txBox="1">
            <a:spLocks noChangeArrowheads="1"/>
          </p:cNvSpPr>
          <p:nvPr/>
        </p:nvSpPr>
        <p:spPr bwMode="auto">
          <a:xfrm>
            <a:off x="1603375" y="514985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4</a:t>
            </a:r>
          </a:p>
        </p:txBody>
      </p:sp>
      <p:sp>
        <p:nvSpPr>
          <p:cNvPr id="115792" name="Oval 80"/>
          <p:cNvSpPr>
            <a:spLocks noChangeArrowheads="1"/>
          </p:cNvSpPr>
          <p:nvPr/>
        </p:nvSpPr>
        <p:spPr bwMode="auto">
          <a:xfrm>
            <a:off x="3449638" y="5111750"/>
            <a:ext cx="449262" cy="4857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3" name="Text Box 81"/>
          <p:cNvSpPr txBox="1">
            <a:spLocks noChangeArrowheads="1"/>
          </p:cNvSpPr>
          <p:nvPr/>
        </p:nvSpPr>
        <p:spPr bwMode="auto">
          <a:xfrm>
            <a:off x="3514725" y="5181600"/>
            <a:ext cx="30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5</a:t>
            </a:r>
          </a:p>
        </p:txBody>
      </p:sp>
      <p:sp>
        <p:nvSpPr>
          <p:cNvPr id="115794" name="Rectangle 8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Maintaining Degree 0 Vertices</a:t>
            </a:r>
          </a:p>
        </p:txBody>
      </p:sp>
      <p:sp>
        <p:nvSpPr>
          <p:cNvPr id="115795" name="Rectangle 83"/>
          <p:cNvSpPr>
            <a:spLocks noChangeArrowheads="1"/>
          </p:cNvSpPr>
          <p:nvPr/>
        </p:nvSpPr>
        <p:spPr bwMode="auto">
          <a:xfrm>
            <a:off x="4857750" y="3278188"/>
            <a:ext cx="457200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6" name="Rectangle 84"/>
          <p:cNvSpPr>
            <a:spLocks noChangeArrowheads="1"/>
          </p:cNvSpPr>
          <p:nvPr/>
        </p:nvSpPr>
        <p:spPr bwMode="auto">
          <a:xfrm>
            <a:off x="4857750" y="274478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7" name="Text Box 85"/>
          <p:cNvSpPr txBox="1">
            <a:spLocks noChangeArrowheads="1"/>
          </p:cNvSpPr>
          <p:nvPr/>
        </p:nvSpPr>
        <p:spPr bwMode="auto">
          <a:xfrm>
            <a:off x="4933950" y="27908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0</a:t>
            </a:r>
          </a:p>
        </p:txBody>
      </p:sp>
      <p:sp>
        <p:nvSpPr>
          <p:cNvPr id="115798" name="Text Box 86"/>
          <p:cNvSpPr txBox="1">
            <a:spLocks noChangeArrowheads="1"/>
          </p:cNvSpPr>
          <p:nvPr/>
        </p:nvSpPr>
        <p:spPr bwMode="auto">
          <a:xfrm>
            <a:off x="4933950" y="3341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1</a:t>
            </a:r>
          </a:p>
        </p:txBody>
      </p:sp>
      <p:sp>
        <p:nvSpPr>
          <p:cNvPr id="115799" name="Rectangle 87"/>
          <p:cNvSpPr>
            <a:spLocks noChangeArrowheads="1"/>
          </p:cNvSpPr>
          <p:nvPr/>
        </p:nvSpPr>
        <p:spPr bwMode="auto">
          <a:xfrm>
            <a:off x="4857750" y="3840163"/>
            <a:ext cx="457200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0" name="Rectangle 88"/>
          <p:cNvSpPr>
            <a:spLocks noChangeArrowheads="1"/>
          </p:cNvSpPr>
          <p:nvPr/>
        </p:nvSpPr>
        <p:spPr bwMode="auto">
          <a:xfrm>
            <a:off x="4857750" y="434498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1" name="Rectangle 89"/>
          <p:cNvSpPr>
            <a:spLocks noChangeArrowheads="1"/>
          </p:cNvSpPr>
          <p:nvPr/>
        </p:nvSpPr>
        <p:spPr bwMode="auto">
          <a:xfrm>
            <a:off x="4857750" y="4878388"/>
            <a:ext cx="457200" cy="565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2" name="Rectangle 90"/>
          <p:cNvSpPr>
            <a:spLocks noChangeArrowheads="1"/>
          </p:cNvSpPr>
          <p:nvPr/>
        </p:nvSpPr>
        <p:spPr bwMode="auto">
          <a:xfrm>
            <a:off x="4857750" y="5443538"/>
            <a:ext cx="457200" cy="544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3" name="Text Box 91"/>
          <p:cNvSpPr txBox="1">
            <a:spLocks noChangeArrowheads="1"/>
          </p:cNvSpPr>
          <p:nvPr/>
        </p:nvSpPr>
        <p:spPr bwMode="auto">
          <a:xfrm>
            <a:off x="4945063" y="55054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0</a:t>
            </a:r>
          </a:p>
        </p:txBody>
      </p:sp>
      <p:sp>
        <p:nvSpPr>
          <p:cNvPr id="115804" name="Text Box 92"/>
          <p:cNvSpPr txBox="1">
            <a:spLocks noChangeArrowheads="1"/>
          </p:cNvSpPr>
          <p:nvPr/>
        </p:nvSpPr>
        <p:spPr bwMode="auto">
          <a:xfrm>
            <a:off x="4945063" y="4397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2</a:t>
            </a:r>
          </a:p>
        </p:txBody>
      </p:sp>
      <p:sp>
        <p:nvSpPr>
          <p:cNvPr id="115805" name="Text Box 93"/>
          <p:cNvSpPr txBox="1">
            <a:spLocks noChangeArrowheads="1"/>
          </p:cNvSpPr>
          <p:nvPr/>
        </p:nvSpPr>
        <p:spPr bwMode="auto">
          <a:xfrm>
            <a:off x="4945063" y="49498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2</a:t>
            </a:r>
          </a:p>
        </p:txBody>
      </p:sp>
      <p:sp>
        <p:nvSpPr>
          <p:cNvPr id="115806" name="Text Box 94"/>
          <p:cNvSpPr txBox="1">
            <a:spLocks noChangeArrowheads="1"/>
          </p:cNvSpPr>
          <p:nvPr/>
        </p:nvSpPr>
        <p:spPr bwMode="auto">
          <a:xfrm>
            <a:off x="4921250" y="38830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1</a:t>
            </a:r>
          </a:p>
        </p:txBody>
      </p:sp>
      <p:sp>
        <p:nvSpPr>
          <p:cNvPr id="115807" name="Rectangle 95"/>
          <p:cNvSpPr>
            <a:spLocks noChangeArrowheads="1"/>
          </p:cNvSpPr>
          <p:nvPr/>
        </p:nvSpPr>
        <p:spPr bwMode="auto">
          <a:xfrm>
            <a:off x="5915025" y="2698750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8" name="Rectangle 96"/>
          <p:cNvSpPr>
            <a:spLocks noChangeArrowheads="1"/>
          </p:cNvSpPr>
          <p:nvPr/>
        </p:nvSpPr>
        <p:spPr bwMode="auto">
          <a:xfrm>
            <a:off x="5915025" y="3241675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9" name="Rectangle 97"/>
          <p:cNvSpPr>
            <a:spLocks noChangeArrowheads="1"/>
          </p:cNvSpPr>
          <p:nvPr/>
        </p:nvSpPr>
        <p:spPr bwMode="auto">
          <a:xfrm>
            <a:off x="5915025" y="3784600"/>
            <a:ext cx="492125" cy="5445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0" name="Rectangle 98"/>
          <p:cNvSpPr>
            <a:spLocks noChangeArrowheads="1"/>
          </p:cNvSpPr>
          <p:nvPr/>
        </p:nvSpPr>
        <p:spPr bwMode="auto">
          <a:xfrm>
            <a:off x="5915025" y="432911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1" name="Rectangle 99"/>
          <p:cNvSpPr>
            <a:spLocks noChangeArrowheads="1"/>
          </p:cNvSpPr>
          <p:nvPr/>
        </p:nvSpPr>
        <p:spPr bwMode="auto">
          <a:xfrm>
            <a:off x="5915025" y="4872038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2" name="Rectangle 100"/>
          <p:cNvSpPr>
            <a:spLocks noChangeArrowheads="1"/>
          </p:cNvSpPr>
          <p:nvPr/>
        </p:nvSpPr>
        <p:spPr bwMode="auto">
          <a:xfrm>
            <a:off x="5915025" y="541496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7754938" y="3835400"/>
            <a:ext cx="989012" cy="466725"/>
            <a:chOff x="3802" y="3869"/>
            <a:chExt cx="868" cy="289"/>
          </a:xfrm>
        </p:grpSpPr>
        <p:sp>
          <p:nvSpPr>
            <p:cNvPr id="115814" name="Rectangle 102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15" name="Rectangle 103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6629400" y="2743200"/>
            <a:ext cx="989013" cy="466725"/>
            <a:chOff x="3802" y="3869"/>
            <a:chExt cx="868" cy="289"/>
          </a:xfrm>
        </p:grpSpPr>
        <p:sp>
          <p:nvSpPr>
            <p:cNvPr id="115817" name="Rectangle 105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18" name="Rectangle 106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7761288" y="2743200"/>
            <a:ext cx="989012" cy="466725"/>
            <a:chOff x="3802" y="3869"/>
            <a:chExt cx="868" cy="289"/>
          </a:xfrm>
        </p:grpSpPr>
        <p:sp>
          <p:nvSpPr>
            <p:cNvPr id="115820" name="Rectangle 108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21" name="Rectangle 109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6611938" y="4383088"/>
            <a:ext cx="989012" cy="466725"/>
            <a:chOff x="3802" y="3869"/>
            <a:chExt cx="868" cy="289"/>
          </a:xfrm>
        </p:grpSpPr>
        <p:sp>
          <p:nvSpPr>
            <p:cNvPr id="115823" name="Rectangle 111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24" name="Rectangle 112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6610350" y="3840163"/>
            <a:ext cx="989013" cy="466725"/>
            <a:chOff x="3802" y="3869"/>
            <a:chExt cx="868" cy="289"/>
          </a:xfrm>
        </p:grpSpPr>
        <p:sp>
          <p:nvSpPr>
            <p:cNvPr id="115826" name="Rectangle 114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27" name="Rectangle 115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828" name="Text Box 116"/>
          <p:cNvSpPr txBox="1">
            <a:spLocks noChangeArrowheads="1"/>
          </p:cNvSpPr>
          <p:nvPr/>
        </p:nvSpPr>
        <p:spPr bwMode="auto">
          <a:xfrm>
            <a:off x="6686550" y="27289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2</a:t>
            </a:r>
          </a:p>
        </p:txBody>
      </p:sp>
      <p:sp>
        <p:nvSpPr>
          <p:cNvPr id="115829" name="Text Box 117"/>
          <p:cNvSpPr txBox="1">
            <a:spLocks noChangeArrowheads="1"/>
          </p:cNvSpPr>
          <p:nvPr/>
        </p:nvSpPr>
        <p:spPr bwMode="auto">
          <a:xfrm>
            <a:off x="7804150" y="27511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4</a:t>
            </a:r>
          </a:p>
        </p:txBody>
      </p:sp>
      <p:sp>
        <p:nvSpPr>
          <p:cNvPr id="115830" name="Text Box 118"/>
          <p:cNvSpPr txBox="1">
            <a:spLocks noChangeArrowheads="1"/>
          </p:cNvSpPr>
          <p:nvPr/>
        </p:nvSpPr>
        <p:spPr bwMode="auto">
          <a:xfrm>
            <a:off x="6650038" y="43719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5</a:t>
            </a:r>
          </a:p>
        </p:txBody>
      </p:sp>
      <p:sp>
        <p:nvSpPr>
          <p:cNvPr id="115831" name="Text Box 119"/>
          <p:cNvSpPr txBox="1">
            <a:spLocks noChangeArrowheads="1"/>
          </p:cNvSpPr>
          <p:nvPr/>
        </p:nvSpPr>
        <p:spPr bwMode="auto">
          <a:xfrm>
            <a:off x="7780338" y="38481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5</a:t>
            </a:r>
          </a:p>
        </p:txBody>
      </p:sp>
      <p:sp>
        <p:nvSpPr>
          <p:cNvPr id="115832" name="Text Box 120"/>
          <p:cNvSpPr txBox="1">
            <a:spLocks noChangeArrowheads="1"/>
          </p:cNvSpPr>
          <p:nvPr/>
        </p:nvSpPr>
        <p:spPr bwMode="auto">
          <a:xfrm>
            <a:off x="6650038" y="3876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4</a:t>
            </a:r>
          </a:p>
        </p:txBody>
      </p:sp>
      <p:grpSp>
        <p:nvGrpSpPr>
          <p:cNvPr id="7" name="Group 121"/>
          <p:cNvGrpSpPr>
            <a:grpSpLocks/>
          </p:cNvGrpSpPr>
          <p:nvPr/>
        </p:nvGrpSpPr>
        <p:grpSpPr bwMode="auto">
          <a:xfrm>
            <a:off x="6627813" y="3305175"/>
            <a:ext cx="989012" cy="466725"/>
            <a:chOff x="3802" y="3869"/>
            <a:chExt cx="868" cy="289"/>
          </a:xfrm>
        </p:grpSpPr>
        <p:sp>
          <p:nvSpPr>
            <p:cNvPr id="115834" name="Rectangle 122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35" name="Rectangle 123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836" name="Text Box 124"/>
          <p:cNvSpPr txBox="1">
            <a:spLocks noChangeArrowheads="1"/>
          </p:cNvSpPr>
          <p:nvPr/>
        </p:nvSpPr>
        <p:spPr bwMode="auto">
          <a:xfrm>
            <a:off x="6688138" y="330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3</a:t>
            </a:r>
          </a:p>
        </p:txBody>
      </p:sp>
      <p:sp>
        <p:nvSpPr>
          <p:cNvPr id="115837" name="Line 125"/>
          <p:cNvSpPr>
            <a:spLocks noChangeShapeType="1"/>
          </p:cNvSpPr>
          <p:nvPr/>
        </p:nvSpPr>
        <p:spPr bwMode="auto">
          <a:xfrm>
            <a:off x="6167438" y="298608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38" name="Line 126"/>
          <p:cNvSpPr>
            <a:spLocks noChangeShapeType="1"/>
          </p:cNvSpPr>
          <p:nvPr/>
        </p:nvSpPr>
        <p:spPr bwMode="auto">
          <a:xfrm>
            <a:off x="6178550" y="352583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39" name="Line 127"/>
          <p:cNvSpPr>
            <a:spLocks noChangeShapeType="1"/>
          </p:cNvSpPr>
          <p:nvPr/>
        </p:nvSpPr>
        <p:spPr bwMode="auto">
          <a:xfrm>
            <a:off x="6167438" y="406558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40" name="Line 128"/>
          <p:cNvSpPr>
            <a:spLocks noChangeShapeType="1"/>
          </p:cNvSpPr>
          <p:nvPr/>
        </p:nvSpPr>
        <p:spPr bwMode="auto">
          <a:xfrm>
            <a:off x="6181725" y="45831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41" name="Line 129"/>
          <p:cNvSpPr>
            <a:spLocks noChangeShapeType="1"/>
          </p:cNvSpPr>
          <p:nvPr/>
        </p:nvSpPr>
        <p:spPr bwMode="auto">
          <a:xfrm>
            <a:off x="7296150" y="40243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42" name="Line 130"/>
          <p:cNvSpPr>
            <a:spLocks noChangeShapeType="1"/>
          </p:cNvSpPr>
          <p:nvPr/>
        </p:nvSpPr>
        <p:spPr bwMode="auto">
          <a:xfrm>
            <a:off x="7331075" y="30083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43" name="Line 131"/>
          <p:cNvSpPr>
            <a:spLocks noChangeShapeType="1"/>
          </p:cNvSpPr>
          <p:nvPr/>
        </p:nvSpPr>
        <p:spPr bwMode="auto">
          <a:xfrm flipV="1">
            <a:off x="7131050" y="4384675"/>
            <a:ext cx="481013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44" name="Line 132"/>
          <p:cNvSpPr>
            <a:spLocks noChangeShapeType="1"/>
          </p:cNvSpPr>
          <p:nvPr/>
        </p:nvSpPr>
        <p:spPr bwMode="auto">
          <a:xfrm flipV="1">
            <a:off x="8272463" y="2760663"/>
            <a:ext cx="48101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45" name="Line 133"/>
          <p:cNvSpPr>
            <a:spLocks noChangeShapeType="1"/>
          </p:cNvSpPr>
          <p:nvPr/>
        </p:nvSpPr>
        <p:spPr bwMode="auto">
          <a:xfrm flipV="1">
            <a:off x="7132638" y="3325813"/>
            <a:ext cx="48101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46" name="Line 134"/>
          <p:cNvSpPr>
            <a:spLocks noChangeShapeType="1"/>
          </p:cNvSpPr>
          <p:nvPr/>
        </p:nvSpPr>
        <p:spPr bwMode="auto">
          <a:xfrm flipV="1">
            <a:off x="8248650" y="3836988"/>
            <a:ext cx="481013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47" name="Line 135"/>
          <p:cNvSpPr>
            <a:spLocks noChangeShapeType="1"/>
          </p:cNvSpPr>
          <p:nvPr/>
        </p:nvSpPr>
        <p:spPr bwMode="auto">
          <a:xfrm flipV="1">
            <a:off x="5930900" y="5451475"/>
            <a:ext cx="481013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48" name="Line 136"/>
          <p:cNvSpPr>
            <a:spLocks noChangeShapeType="1"/>
          </p:cNvSpPr>
          <p:nvPr/>
        </p:nvSpPr>
        <p:spPr bwMode="auto">
          <a:xfrm flipV="1">
            <a:off x="5956300" y="4881563"/>
            <a:ext cx="458788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49" name="Text Box 137"/>
          <p:cNvSpPr txBox="1">
            <a:spLocks noChangeArrowheads="1"/>
          </p:cNvSpPr>
          <p:nvPr/>
        </p:nvSpPr>
        <p:spPr bwMode="auto">
          <a:xfrm>
            <a:off x="5480050" y="2692400"/>
            <a:ext cx="44291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1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2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3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4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5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6</a:t>
            </a:r>
          </a:p>
        </p:txBody>
      </p:sp>
      <p:sp>
        <p:nvSpPr>
          <p:cNvPr id="115850" name="Text Box 138"/>
          <p:cNvSpPr txBox="1">
            <a:spLocks noChangeArrowheads="1"/>
          </p:cNvSpPr>
          <p:nvPr/>
        </p:nvSpPr>
        <p:spPr bwMode="auto">
          <a:xfrm>
            <a:off x="6008688" y="228600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15851" name="Text Box 139"/>
          <p:cNvSpPr txBox="1">
            <a:spLocks noChangeArrowheads="1"/>
          </p:cNvSpPr>
          <p:nvPr/>
        </p:nvSpPr>
        <p:spPr bwMode="auto">
          <a:xfrm>
            <a:off x="4941888" y="2286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F87E-ED47-EB41-824A-0DEC80B288BC}" type="slidenum">
              <a:rPr lang="en-US"/>
              <a:pPr/>
              <a:t>92</a:t>
            </a:fld>
            <a:endParaRPr lang="en-US"/>
          </a:p>
        </p:txBody>
      </p:sp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After each vertex is output, when updating In-Degree array, </a:t>
            </a:r>
            <a:r>
              <a:rPr lang="en-US" sz="2400" i="1"/>
              <a:t>enqueue any vertex whose In-Degree becomes zero</a:t>
            </a:r>
          </a:p>
          <a:p>
            <a:endParaRPr lang="en-US" sz="2400" i="1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789238" y="3617913"/>
            <a:ext cx="434975" cy="4349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1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568450" y="2684463"/>
            <a:ext cx="1096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ourier New" pitchFamily="-101" charset="0"/>
              </a:rPr>
              <a:t>Queue</a:t>
            </a:r>
          </a:p>
        </p:txBody>
      </p:sp>
      <p:sp>
        <p:nvSpPr>
          <p:cNvPr id="116799" name="Rectangle 63"/>
          <p:cNvSpPr>
            <a:spLocks noChangeArrowheads="1"/>
          </p:cNvSpPr>
          <p:nvPr/>
        </p:nvSpPr>
        <p:spPr bwMode="auto">
          <a:xfrm>
            <a:off x="3233738" y="2667000"/>
            <a:ext cx="434975" cy="4349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6</a:t>
            </a:r>
          </a:p>
        </p:txBody>
      </p:sp>
      <p:sp>
        <p:nvSpPr>
          <p:cNvPr id="116800" name="Text Box 64"/>
          <p:cNvSpPr txBox="1">
            <a:spLocks noChangeArrowheads="1"/>
          </p:cNvSpPr>
          <p:nvPr/>
        </p:nvSpPr>
        <p:spPr bwMode="auto">
          <a:xfrm>
            <a:off x="1466850" y="3624263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ourier New" pitchFamily="-101" charset="0"/>
              </a:rPr>
              <a:t>Output</a:t>
            </a:r>
          </a:p>
        </p:txBody>
      </p:sp>
      <p:sp>
        <p:nvSpPr>
          <p:cNvPr id="116801" name="Rectangle 65"/>
          <p:cNvSpPr>
            <a:spLocks noChangeArrowheads="1"/>
          </p:cNvSpPr>
          <p:nvPr/>
        </p:nvSpPr>
        <p:spPr bwMode="auto">
          <a:xfrm>
            <a:off x="3768725" y="2667000"/>
            <a:ext cx="434975" cy="4349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latin typeface="Times New Roman" pitchFamily="-101" charset="0"/>
              </a:rPr>
              <a:t>2</a:t>
            </a:r>
          </a:p>
        </p:txBody>
      </p:sp>
      <p:sp>
        <p:nvSpPr>
          <p:cNvPr id="116802" name="Freeform 66"/>
          <p:cNvSpPr>
            <a:spLocks/>
          </p:cNvSpPr>
          <p:nvPr/>
        </p:nvSpPr>
        <p:spPr bwMode="auto">
          <a:xfrm>
            <a:off x="4343400" y="2971800"/>
            <a:ext cx="703263" cy="850900"/>
          </a:xfrm>
          <a:custGeom>
            <a:avLst/>
            <a:gdLst/>
            <a:ahLst/>
            <a:cxnLst>
              <a:cxn ang="0">
                <a:pos x="587" y="388"/>
              </a:cxn>
              <a:cxn ang="0">
                <a:pos x="372" y="336"/>
              </a:cxn>
              <a:cxn ang="0">
                <a:pos x="402" y="54"/>
              </a:cxn>
              <a:cxn ang="0">
                <a:pos x="0" y="13"/>
              </a:cxn>
            </a:cxnLst>
            <a:rect l="0" t="0" r="r" b="b"/>
            <a:pathLst>
              <a:path w="587" h="392">
                <a:moveTo>
                  <a:pt x="587" y="388"/>
                </a:moveTo>
                <a:cubicBezTo>
                  <a:pt x="553" y="379"/>
                  <a:pt x="403" y="392"/>
                  <a:pt x="372" y="336"/>
                </a:cubicBezTo>
                <a:cubicBezTo>
                  <a:pt x="341" y="280"/>
                  <a:pt x="464" y="108"/>
                  <a:pt x="402" y="54"/>
                </a:cubicBezTo>
                <a:cubicBezTo>
                  <a:pt x="340" y="0"/>
                  <a:pt x="64" y="21"/>
                  <a:pt x="0" y="1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3" name="Line 67"/>
          <p:cNvSpPr>
            <a:spLocks noChangeShapeType="1"/>
          </p:cNvSpPr>
          <p:nvPr/>
        </p:nvSpPr>
        <p:spPr bwMode="auto">
          <a:xfrm>
            <a:off x="2998788" y="3157538"/>
            <a:ext cx="0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4" name="Text Box 68"/>
          <p:cNvSpPr txBox="1">
            <a:spLocks noChangeArrowheads="1"/>
          </p:cNvSpPr>
          <p:nvPr/>
        </p:nvSpPr>
        <p:spPr bwMode="auto">
          <a:xfrm>
            <a:off x="1828800" y="3124200"/>
            <a:ext cx="1173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dequeue</a:t>
            </a:r>
          </a:p>
        </p:txBody>
      </p:sp>
      <p:sp>
        <p:nvSpPr>
          <p:cNvPr id="116805" name="Text Box 69"/>
          <p:cNvSpPr txBox="1">
            <a:spLocks noChangeArrowheads="1"/>
          </p:cNvSpPr>
          <p:nvPr/>
        </p:nvSpPr>
        <p:spPr bwMode="auto">
          <a:xfrm>
            <a:off x="3657600" y="3200400"/>
            <a:ext cx="1173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enqueue</a:t>
            </a:r>
          </a:p>
        </p:txBody>
      </p:sp>
      <p:sp>
        <p:nvSpPr>
          <p:cNvPr id="116806" name="Oval 70"/>
          <p:cNvSpPr>
            <a:spLocks noChangeArrowheads="1"/>
          </p:cNvSpPr>
          <p:nvPr/>
        </p:nvSpPr>
        <p:spPr bwMode="auto">
          <a:xfrm>
            <a:off x="385763" y="4883150"/>
            <a:ext cx="447675" cy="4873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7" name="Oval 71"/>
          <p:cNvSpPr>
            <a:spLocks noChangeArrowheads="1"/>
          </p:cNvSpPr>
          <p:nvPr/>
        </p:nvSpPr>
        <p:spPr bwMode="auto">
          <a:xfrm>
            <a:off x="1323975" y="4408488"/>
            <a:ext cx="449263" cy="4857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8" name="Oval 72"/>
          <p:cNvSpPr>
            <a:spLocks noChangeArrowheads="1"/>
          </p:cNvSpPr>
          <p:nvPr/>
        </p:nvSpPr>
        <p:spPr bwMode="auto">
          <a:xfrm>
            <a:off x="2927350" y="4579938"/>
            <a:ext cx="447675" cy="4857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9" name="Oval 73"/>
          <p:cNvSpPr>
            <a:spLocks noChangeArrowheads="1"/>
          </p:cNvSpPr>
          <p:nvPr/>
        </p:nvSpPr>
        <p:spPr bwMode="auto">
          <a:xfrm>
            <a:off x="1316038" y="5500688"/>
            <a:ext cx="447675" cy="4857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0" name="Line 74"/>
          <p:cNvSpPr>
            <a:spLocks noChangeShapeType="1"/>
          </p:cNvSpPr>
          <p:nvPr/>
        </p:nvSpPr>
        <p:spPr bwMode="auto">
          <a:xfrm flipV="1">
            <a:off x="812800" y="4703763"/>
            <a:ext cx="503238" cy="298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1" name="Line 75"/>
          <p:cNvSpPr>
            <a:spLocks noChangeShapeType="1"/>
          </p:cNvSpPr>
          <p:nvPr/>
        </p:nvSpPr>
        <p:spPr bwMode="auto">
          <a:xfrm>
            <a:off x="1776413" y="4684713"/>
            <a:ext cx="1141412" cy="153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2" name="Line 76"/>
          <p:cNvSpPr>
            <a:spLocks noChangeShapeType="1"/>
          </p:cNvSpPr>
          <p:nvPr/>
        </p:nvSpPr>
        <p:spPr bwMode="auto">
          <a:xfrm>
            <a:off x="792163" y="5300663"/>
            <a:ext cx="523875" cy="338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3" name="Line 77"/>
          <p:cNvSpPr>
            <a:spLocks noChangeShapeType="1"/>
          </p:cNvSpPr>
          <p:nvPr/>
        </p:nvSpPr>
        <p:spPr bwMode="auto">
          <a:xfrm>
            <a:off x="1763713" y="5708650"/>
            <a:ext cx="1471612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4" name="Line 78"/>
          <p:cNvSpPr>
            <a:spLocks noChangeShapeType="1"/>
          </p:cNvSpPr>
          <p:nvPr/>
        </p:nvSpPr>
        <p:spPr bwMode="auto">
          <a:xfrm flipH="1" flipV="1">
            <a:off x="3225800" y="5045075"/>
            <a:ext cx="169863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5" name="Line 79"/>
          <p:cNvSpPr>
            <a:spLocks noChangeShapeType="1"/>
          </p:cNvSpPr>
          <p:nvPr/>
        </p:nvSpPr>
        <p:spPr bwMode="auto">
          <a:xfrm flipV="1">
            <a:off x="1700213" y="5005388"/>
            <a:ext cx="1279525" cy="563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6" name="Oval 80"/>
          <p:cNvSpPr>
            <a:spLocks noChangeArrowheads="1"/>
          </p:cNvSpPr>
          <p:nvPr/>
        </p:nvSpPr>
        <p:spPr bwMode="auto">
          <a:xfrm>
            <a:off x="3708400" y="4735513"/>
            <a:ext cx="447675" cy="4857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7" name="Text Box 81"/>
          <p:cNvSpPr txBox="1">
            <a:spLocks noChangeArrowheads="1"/>
          </p:cNvSpPr>
          <p:nvPr/>
        </p:nvSpPr>
        <p:spPr bwMode="auto">
          <a:xfrm>
            <a:off x="449263" y="488315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1</a:t>
            </a:r>
          </a:p>
        </p:txBody>
      </p:sp>
      <p:sp>
        <p:nvSpPr>
          <p:cNvPr id="116818" name="Text Box 82"/>
          <p:cNvSpPr txBox="1">
            <a:spLocks noChangeArrowheads="1"/>
          </p:cNvSpPr>
          <p:nvPr/>
        </p:nvSpPr>
        <p:spPr bwMode="auto">
          <a:xfrm>
            <a:off x="1379538" y="4435475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2</a:t>
            </a:r>
          </a:p>
        </p:txBody>
      </p:sp>
      <p:sp>
        <p:nvSpPr>
          <p:cNvPr id="116819" name="Text Box 83"/>
          <p:cNvSpPr txBox="1">
            <a:spLocks noChangeArrowheads="1"/>
          </p:cNvSpPr>
          <p:nvPr/>
        </p:nvSpPr>
        <p:spPr bwMode="auto">
          <a:xfrm>
            <a:off x="2968625" y="4565650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3</a:t>
            </a:r>
          </a:p>
        </p:txBody>
      </p:sp>
      <p:sp>
        <p:nvSpPr>
          <p:cNvPr id="116820" name="Text Box 84"/>
          <p:cNvSpPr txBox="1">
            <a:spLocks noChangeArrowheads="1"/>
          </p:cNvSpPr>
          <p:nvPr/>
        </p:nvSpPr>
        <p:spPr bwMode="auto">
          <a:xfrm>
            <a:off x="3792538" y="47640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6</a:t>
            </a:r>
          </a:p>
        </p:txBody>
      </p:sp>
      <p:sp>
        <p:nvSpPr>
          <p:cNvPr id="116821" name="Text Box 85"/>
          <p:cNvSpPr txBox="1">
            <a:spLocks noChangeArrowheads="1"/>
          </p:cNvSpPr>
          <p:nvPr/>
        </p:nvSpPr>
        <p:spPr bwMode="auto">
          <a:xfrm>
            <a:off x="1379538" y="5500688"/>
            <a:ext cx="30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4</a:t>
            </a:r>
          </a:p>
        </p:txBody>
      </p:sp>
      <p:sp>
        <p:nvSpPr>
          <p:cNvPr id="116822" name="Oval 86"/>
          <p:cNvSpPr>
            <a:spLocks noChangeArrowheads="1"/>
          </p:cNvSpPr>
          <p:nvPr/>
        </p:nvSpPr>
        <p:spPr bwMode="auto">
          <a:xfrm>
            <a:off x="3225800" y="5462588"/>
            <a:ext cx="449263" cy="4857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23" name="Text Box 87"/>
          <p:cNvSpPr txBox="1">
            <a:spLocks noChangeArrowheads="1"/>
          </p:cNvSpPr>
          <p:nvPr/>
        </p:nvSpPr>
        <p:spPr bwMode="auto">
          <a:xfrm>
            <a:off x="3290888" y="5532438"/>
            <a:ext cx="30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-101" charset="0"/>
              </a:rPr>
              <a:t>5</a:t>
            </a:r>
          </a:p>
        </p:txBody>
      </p:sp>
      <p:sp>
        <p:nvSpPr>
          <p:cNvPr id="116824" name="Rectangle 8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Topo Sort using a Queue (breadth-first)</a:t>
            </a:r>
          </a:p>
        </p:txBody>
      </p:sp>
      <p:sp>
        <p:nvSpPr>
          <p:cNvPr id="116825" name="Rectangle 89"/>
          <p:cNvSpPr>
            <a:spLocks noChangeArrowheads="1"/>
          </p:cNvSpPr>
          <p:nvPr/>
        </p:nvSpPr>
        <p:spPr bwMode="auto">
          <a:xfrm>
            <a:off x="5010150" y="3582988"/>
            <a:ext cx="457200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26" name="Rectangle 90"/>
          <p:cNvSpPr>
            <a:spLocks noChangeArrowheads="1"/>
          </p:cNvSpPr>
          <p:nvPr/>
        </p:nvSpPr>
        <p:spPr bwMode="auto">
          <a:xfrm>
            <a:off x="5010150" y="304958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27" name="Text Box 91"/>
          <p:cNvSpPr txBox="1">
            <a:spLocks noChangeArrowheads="1"/>
          </p:cNvSpPr>
          <p:nvPr/>
        </p:nvSpPr>
        <p:spPr bwMode="auto">
          <a:xfrm>
            <a:off x="5086350" y="30956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0</a:t>
            </a:r>
          </a:p>
        </p:txBody>
      </p:sp>
      <p:sp>
        <p:nvSpPr>
          <p:cNvPr id="116828" name="Text Box 92"/>
          <p:cNvSpPr txBox="1">
            <a:spLocks noChangeArrowheads="1"/>
          </p:cNvSpPr>
          <p:nvPr/>
        </p:nvSpPr>
        <p:spPr bwMode="auto">
          <a:xfrm>
            <a:off x="5086350" y="3646488"/>
            <a:ext cx="33655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>
                <a:solidFill>
                  <a:srgbClr val="0000FF"/>
                </a:solidFill>
                <a:latin typeface="Times New Roman" pitchFamily="-101" charset="0"/>
              </a:rPr>
              <a:t>0</a:t>
            </a:r>
          </a:p>
        </p:txBody>
      </p:sp>
      <p:sp>
        <p:nvSpPr>
          <p:cNvPr id="116829" name="Rectangle 93"/>
          <p:cNvSpPr>
            <a:spLocks noChangeArrowheads="1"/>
          </p:cNvSpPr>
          <p:nvPr/>
        </p:nvSpPr>
        <p:spPr bwMode="auto">
          <a:xfrm>
            <a:off x="5010150" y="4144963"/>
            <a:ext cx="457200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30" name="Rectangle 94"/>
          <p:cNvSpPr>
            <a:spLocks noChangeArrowheads="1"/>
          </p:cNvSpPr>
          <p:nvPr/>
        </p:nvSpPr>
        <p:spPr bwMode="auto">
          <a:xfrm>
            <a:off x="5010150" y="4649788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31" name="Rectangle 95"/>
          <p:cNvSpPr>
            <a:spLocks noChangeArrowheads="1"/>
          </p:cNvSpPr>
          <p:nvPr/>
        </p:nvSpPr>
        <p:spPr bwMode="auto">
          <a:xfrm>
            <a:off x="5010150" y="5183188"/>
            <a:ext cx="457200" cy="565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32" name="Rectangle 96"/>
          <p:cNvSpPr>
            <a:spLocks noChangeArrowheads="1"/>
          </p:cNvSpPr>
          <p:nvPr/>
        </p:nvSpPr>
        <p:spPr bwMode="auto">
          <a:xfrm>
            <a:off x="5010150" y="5748338"/>
            <a:ext cx="457200" cy="544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33" name="Text Box 97"/>
          <p:cNvSpPr txBox="1">
            <a:spLocks noChangeArrowheads="1"/>
          </p:cNvSpPr>
          <p:nvPr/>
        </p:nvSpPr>
        <p:spPr bwMode="auto">
          <a:xfrm>
            <a:off x="5097463" y="58102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0</a:t>
            </a:r>
          </a:p>
        </p:txBody>
      </p:sp>
      <p:sp>
        <p:nvSpPr>
          <p:cNvPr id="116834" name="Text Box 98"/>
          <p:cNvSpPr txBox="1">
            <a:spLocks noChangeArrowheads="1"/>
          </p:cNvSpPr>
          <p:nvPr/>
        </p:nvSpPr>
        <p:spPr bwMode="auto">
          <a:xfrm>
            <a:off x="5097463" y="4702175"/>
            <a:ext cx="33655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>
                <a:solidFill>
                  <a:srgbClr val="0000FF"/>
                </a:solidFill>
                <a:latin typeface="Times New Roman" pitchFamily="-101" charset="0"/>
              </a:rPr>
              <a:t>1</a:t>
            </a:r>
          </a:p>
        </p:txBody>
      </p:sp>
      <p:sp>
        <p:nvSpPr>
          <p:cNvPr id="116835" name="Text Box 99"/>
          <p:cNvSpPr txBox="1">
            <a:spLocks noChangeArrowheads="1"/>
          </p:cNvSpPr>
          <p:nvPr/>
        </p:nvSpPr>
        <p:spPr bwMode="auto">
          <a:xfrm>
            <a:off x="5097463" y="52546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2</a:t>
            </a:r>
          </a:p>
        </p:txBody>
      </p:sp>
      <p:sp>
        <p:nvSpPr>
          <p:cNvPr id="116836" name="Text Box 100"/>
          <p:cNvSpPr txBox="1">
            <a:spLocks noChangeArrowheads="1"/>
          </p:cNvSpPr>
          <p:nvPr/>
        </p:nvSpPr>
        <p:spPr bwMode="auto">
          <a:xfrm>
            <a:off x="5073650" y="41878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itchFamily="-101" charset="0"/>
              </a:rPr>
              <a:t>1</a:t>
            </a:r>
          </a:p>
        </p:txBody>
      </p:sp>
      <p:sp>
        <p:nvSpPr>
          <p:cNvPr id="116837" name="Rectangle 101"/>
          <p:cNvSpPr>
            <a:spLocks noChangeArrowheads="1"/>
          </p:cNvSpPr>
          <p:nvPr/>
        </p:nvSpPr>
        <p:spPr bwMode="auto">
          <a:xfrm>
            <a:off x="6067425" y="3003550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38" name="Rectangle 102"/>
          <p:cNvSpPr>
            <a:spLocks noChangeArrowheads="1"/>
          </p:cNvSpPr>
          <p:nvPr/>
        </p:nvSpPr>
        <p:spPr bwMode="auto">
          <a:xfrm>
            <a:off x="6067425" y="3546475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39" name="Rectangle 103"/>
          <p:cNvSpPr>
            <a:spLocks noChangeArrowheads="1"/>
          </p:cNvSpPr>
          <p:nvPr/>
        </p:nvSpPr>
        <p:spPr bwMode="auto">
          <a:xfrm>
            <a:off x="6067425" y="4089400"/>
            <a:ext cx="492125" cy="5445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40" name="Rectangle 104"/>
          <p:cNvSpPr>
            <a:spLocks noChangeArrowheads="1"/>
          </p:cNvSpPr>
          <p:nvPr/>
        </p:nvSpPr>
        <p:spPr bwMode="auto">
          <a:xfrm>
            <a:off x="6067425" y="463391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41" name="Rectangle 105"/>
          <p:cNvSpPr>
            <a:spLocks noChangeArrowheads="1"/>
          </p:cNvSpPr>
          <p:nvPr/>
        </p:nvSpPr>
        <p:spPr bwMode="auto">
          <a:xfrm>
            <a:off x="6067425" y="5176838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42" name="Rectangle 106"/>
          <p:cNvSpPr>
            <a:spLocks noChangeArrowheads="1"/>
          </p:cNvSpPr>
          <p:nvPr/>
        </p:nvSpPr>
        <p:spPr bwMode="auto">
          <a:xfrm>
            <a:off x="6067425" y="5719763"/>
            <a:ext cx="492125" cy="5429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7907338" y="4140200"/>
            <a:ext cx="989012" cy="466725"/>
            <a:chOff x="3802" y="3869"/>
            <a:chExt cx="868" cy="289"/>
          </a:xfrm>
        </p:grpSpPr>
        <p:sp>
          <p:nvSpPr>
            <p:cNvPr id="116844" name="Rectangle 108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45" name="Rectangle 109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6781800" y="3048000"/>
            <a:ext cx="989013" cy="466725"/>
            <a:chOff x="3802" y="3869"/>
            <a:chExt cx="868" cy="289"/>
          </a:xfrm>
        </p:grpSpPr>
        <p:sp>
          <p:nvSpPr>
            <p:cNvPr id="116847" name="Rectangle 111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48" name="Rectangle 112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7913688" y="3048000"/>
            <a:ext cx="989012" cy="466725"/>
            <a:chOff x="3802" y="3869"/>
            <a:chExt cx="868" cy="289"/>
          </a:xfrm>
        </p:grpSpPr>
        <p:sp>
          <p:nvSpPr>
            <p:cNvPr id="116850" name="Rectangle 114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51" name="Rectangle 115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6764338" y="4687888"/>
            <a:ext cx="989012" cy="466725"/>
            <a:chOff x="3802" y="3869"/>
            <a:chExt cx="868" cy="289"/>
          </a:xfrm>
        </p:grpSpPr>
        <p:sp>
          <p:nvSpPr>
            <p:cNvPr id="116853" name="Rectangle 117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54" name="Rectangle 118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19"/>
          <p:cNvGrpSpPr>
            <a:grpSpLocks/>
          </p:cNvGrpSpPr>
          <p:nvPr/>
        </p:nvGrpSpPr>
        <p:grpSpPr bwMode="auto">
          <a:xfrm>
            <a:off x="6762750" y="4144963"/>
            <a:ext cx="989013" cy="466725"/>
            <a:chOff x="3802" y="3869"/>
            <a:chExt cx="868" cy="289"/>
          </a:xfrm>
        </p:grpSpPr>
        <p:sp>
          <p:nvSpPr>
            <p:cNvPr id="116856" name="Rectangle 120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57" name="Rectangle 121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858" name="Text Box 122"/>
          <p:cNvSpPr txBox="1">
            <a:spLocks noChangeArrowheads="1"/>
          </p:cNvSpPr>
          <p:nvPr/>
        </p:nvSpPr>
        <p:spPr bwMode="auto">
          <a:xfrm>
            <a:off x="6838950" y="30337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2</a:t>
            </a:r>
          </a:p>
        </p:txBody>
      </p:sp>
      <p:sp>
        <p:nvSpPr>
          <p:cNvPr id="116859" name="Text Box 123"/>
          <p:cNvSpPr txBox="1">
            <a:spLocks noChangeArrowheads="1"/>
          </p:cNvSpPr>
          <p:nvPr/>
        </p:nvSpPr>
        <p:spPr bwMode="auto">
          <a:xfrm>
            <a:off x="7956550" y="30559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4</a:t>
            </a:r>
          </a:p>
        </p:txBody>
      </p:sp>
      <p:sp>
        <p:nvSpPr>
          <p:cNvPr id="116860" name="Text Box 124"/>
          <p:cNvSpPr txBox="1">
            <a:spLocks noChangeArrowheads="1"/>
          </p:cNvSpPr>
          <p:nvPr/>
        </p:nvSpPr>
        <p:spPr bwMode="auto">
          <a:xfrm>
            <a:off x="6802438" y="4676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5</a:t>
            </a:r>
          </a:p>
        </p:txBody>
      </p:sp>
      <p:sp>
        <p:nvSpPr>
          <p:cNvPr id="116861" name="Text Box 125"/>
          <p:cNvSpPr txBox="1">
            <a:spLocks noChangeArrowheads="1"/>
          </p:cNvSpPr>
          <p:nvPr/>
        </p:nvSpPr>
        <p:spPr bwMode="auto">
          <a:xfrm>
            <a:off x="7932738" y="41529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5</a:t>
            </a:r>
          </a:p>
        </p:txBody>
      </p:sp>
      <p:sp>
        <p:nvSpPr>
          <p:cNvPr id="116862" name="Text Box 126"/>
          <p:cNvSpPr txBox="1">
            <a:spLocks noChangeArrowheads="1"/>
          </p:cNvSpPr>
          <p:nvPr/>
        </p:nvSpPr>
        <p:spPr bwMode="auto">
          <a:xfrm>
            <a:off x="6802438" y="4181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4</a:t>
            </a:r>
          </a:p>
        </p:txBody>
      </p:sp>
      <p:grpSp>
        <p:nvGrpSpPr>
          <p:cNvPr id="7" name="Group 127"/>
          <p:cNvGrpSpPr>
            <a:grpSpLocks/>
          </p:cNvGrpSpPr>
          <p:nvPr/>
        </p:nvGrpSpPr>
        <p:grpSpPr bwMode="auto">
          <a:xfrm>
            <a:off x="6780213" y="3609975"/>
            <a:ext cx="989012" cy="466725"/>
            <a:chOff x="3802" y="3869"/>
            <a:chExt cx="868" cy="289"/>
          </a:xfrm>
        </p:grpSpPr>
        <p:sp>
          <p:nvSpPr>
            <p:cNvPr id="116864" name="Rectangle 128"/>
            <p:cNvSpPr>
              <a:spLocks noChangeArrowheads="1"/>
            </p:cNvSpPr>
            <p:nvPr/>
          </p:nvSpPr>
          <p:spPr bwMode="auto">
            <a:xfrm>
              <a:off x="3802" y="3869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65" name="Rectangle 129"/>
            <p:cNvSpPr>
              <a:spLocks noChangeArrowheads="1"/>
            </p:cNvSpPr>
            <p:nvPr/>
          </p:nvSpPr>
          <p:spPr bwMode="auto">
            <a:xfrm>
              <a:off x="4238" y="3870"/>
              <a:ext cx="432" cy="28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866" name="Text Box 130"/>
          <p:cNvSpPr txBox="1">
            <a:spLocks noChangeArrowheads="1"/>
          </p:cNvSpPr>
          <p:nvPr/>
        </p:nvSpPr>
        <p:spPr bwMode="auto">
          <a:xfrm>
            <a:off x="6840538" y="360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pitchFamily="-101" charset="0"/>
              </a:rPr>
              <a:t>3</a:t>
            </a:r>
          </a:p>
        </p:txBody>
      </p:sp>
      <p:sp>
        <p:nvSpPr>
          <p:cNvPr id="116867" name="Line 131"/>
          <p:cNvSpPr>
            <a:spLocks noChangeShapeType="1"/>
          </p:cNvSpPr>
          <p:nvPr/>
        </p:nvSpPr>
        <p:spPr bwMode="auto">
          <a:xfrm>
            <a:off x="6319838" y="329088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68" name="Line 132"/>
          <p:cNvSpPr>
            <a:spLocks noChangeShapeType="1"/>
          </p:cNvSpPr>
          <p:nvPr/>
        </p:nvSpPr>
        <p:spPr bwMode="auto">
          <a:xfrm>
            <a:off x="6330950" y="383063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69" name="Line 133"/>
          <p:cNvSpPr>
            <a:spLocks noChangeShapeType="1"/>
          </p:cNvSpPr>
          <p:nvPr/>
        </p:nvSpPr>
        <p:spPr bwMode="auto">
          <a:xfrm>
            <a:off x="6319838" y="4370388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70" name="Line 134"/>
          <p:cNvSpPr>
            <a:spLocks noChangeShapeType="1"/>
          </p:cNvSpPr>
          <p:nvPr/>
        </p:nvSpPr>
        <p:spPr bwMode="auto">
          <a:xfrm>
            <a:off x="6334125" y="48879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71" name="Line 135"/>
          <p:cNvSpPr>
            <a:spLocks noChangeShapeType="1"/>
          </p:cNvSpPr>
          <p:nvPr/>
        </p:nvSpPr>
        <p:spPr bwMode="auto">
          <a:xfrm>
            <a:off x="7448550" y="43291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72" name="Line 136"/>
          <p:cNvSpPr>
            <a:spLocks noChangeShapeType="1"/>
          </p:cNvSpPr>
          <p:nvPr/>
        </p:nvSpPr>
        <p:spPr bwMode="auto">
          <a:xfrm>
            <a:off x="7483475" y="3313113"/>
            <a:ext cx="46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73" name="Line 137"/>
          <p:cNvSpPr>
            <a:spLocks noChangeShapeType="1"/>
          </p:cNvSpPr>
          <p:nvPr/>
        </p:nvSpPr>
        <p:spPr bwMode="auto">
          <a:xfrm flipV="1">
            <a:off x="7283450" y="4689475"/>
            <a:ext cx="481013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74" name="Line 138"/>
          <p:cNvSpPr>
            <a:spLocks noChangeShapeType="1"/>
          </p:cNvSpPr>
          <p:nvPr/>
        </p:nvSpPr>
        <p:spPr bwMode="auto">
          <a:xfrm flipV="1">
            <a:off x="8424863" y="3065463"/>
            <a:ext cx="48101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75" name="Line 139"/>
          <p:cNvSpPr>
            <a:spLocks noChangeShapeType="1"/>
          </p:cNvSpPr>
          <p:nvPr/>
        </p:nvSpPr>
        <p:spPr bwMode="auto">
          <a:xfrm flipV="1">
            <a:off x="7285038" y="3630613"/>
            <a:ext cx="48101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76" name="Line 140"/>
          <p:cNvSpPr>
            <a:spLocks noChangeShapeType="1"/>
          </p:cNvSpPr>
          <p:nvPr/>
        </p:nvSpPr>
        <p:spPr bwMode="auto">
          <a:xfrm flipV="1">
            <a:off x="8401050" y="4141788"/>
            <a:ext cx="481013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77" name="Line 141"/>
          <p:cNvSpPr>
            <a:spLocks noChangeShapeType="1"/>
          </p:cNvSpPr>
          <p:nvPr/>
        </p:nvSpPr>
        <p:spPr bwMode="auto">
          <a:xfrm flipV="1">
            <a:off x="6083300" y="5756275"/>
            <a:ext cx="481013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78" name="Line 142"/>
          <p:cNvSpPr>
            <a:spLocks noChangeShapeType="1"/>
          </p:cNvSpPr>
          <p:nvPr/>
        </p:nvSpPr>
        <p:spPr bwMode="auto">
          <a:xfrm flipV="1">
            <a:off x="6108700" y="5186363"/>
            <a:ext cx="458788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79" name="Text Box 143"/>
          <p:cNvSpPr txBox="1">
            <a:spLocks noChangeArrowheads="1"/>
          </p:cNvSpPr>
          <p:nvPr/>
        </p:nvSpPr>
        <p:spPr bwMode="auto">
          <a:xfrm>
            <a:off x="5632450" y="2997200"/>
            <a:ext cx="44291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1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2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3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4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5</a:t>
            </a:r>
          </a:p>
          <a:p>
            <a:pPr>
              <a:spcBef>
                <a:spcPct val="55000"/>
              </a:spcBef>
            </a:pPr>
            <a:r>
              <a:rPr lang="en-US" sz="2400">
                <a:latin typeface="Times New Roman" pitchFamily="-101" charset="0"/>
              </a:rPr>
              <a:t>6</a:t>
            </a:r>
          </a:p>
        </p:txBody>
      </p:sp>
      <p:sp>
        <p:nvSpPr>
          <p:cNvPr id="116880" name="Text Box 144"/>
          <p:cNvSpPr txBox="1">
            <a:spLocks noChangeArrowheads="1"/>
          </p:cNvSpPr>
          <p:nvPr/>
        </p:nvSpPr>
        <p:spPr bwMode="auto">
          <a:xfrm>
            <a:off x="6161088" y="259080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16881" name="Text Box 145"/>
          <p:cNvSpPr txBox="1">
            <a:spLocks noChangeArrowheads="1"/>
          </p:cNvSpPr>
          <p:nvPr/>
        </p:nvSpPr>
        <p:spPr bwMode="auto">
          <a:xfrm>
            <a:off x="5094288" y="25908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12/26/03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Digraphs - Lecture 14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885E-699E-AA45-934D-6C3FB643A5E7}" type="slidenum">
              <a:rPr lang="en-US"/>
              <a:pPr/>
              <a:t>93</a:t>
            </a:fld>
            <a:endParaRPr lang="en-US"/>
          </a:p>
        </p:txBody>
      </p:sp>
      <p:sp>
        <p:nvSpPr>
          <p:cNvPr id="11778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Topological Sort Algorithm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09600" y="1905000"/>
            <a:ext cx="82677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/>
              <a:t>Store each vertex’s In-Degree in an array D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/>
              <a:t>Initialize queue with all </a:t>
            </a:r>
            <a:r>
              <a:rPr lang="en-US" sz="2800">
                <a:solidFill>
                  <a:srgbClr val="FF0000"/>
                </a:solidFill>
              </a:rPr>
              <a:t>“in-degree=0”</a:t>
            </a:r>
            <a:r>
              <a:rPr lang="en-US" sz="2800"/>
              <a:t> vertices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/>
              <a:t>While there are vertices remaining in the queue: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ea typeface="ＭＳ Ｐゴシック" pitchFamily="-101" charset="-128"/>
              </a:rPr>
              <a:t>(a) </a:t>
            </a:r>
            <a:r>
              <a:rPr lang="en-US" sz="2400">
                <a:solidFill>
                  <a:srgbClr val="FF0000"/>
                </a:solidFill>
                <a:ea typeface="ＭＳ Ｐゴシック" pitchFamily="-101" charset="-128"/>
              </a:rPr>
              <a:t>Dequeue </a:t>
            </a:r>
            <a:r>
              <a:rPr lang="en-US" sz="2400">
                <a:solidFill>
                  <a:schemeClr val="accent2"/>
                </a:solidFill>
                <a:ea typeface="ＭＳ Ｐゴシック" pitchFamily="-101" charset="-128"/>
              </a:rPr>
              <a:t>and </a:t>
            </a:r>
            <a:r>
              <a:rPr lang="en-US" sz="2400">
                <a:solidFill>
                  <a:srgbClr val="FF0000"/>
                </a:solidFill>
                <a:ea typeface="ＭＳ Ｐゴシック" pitchFamily="-101" charset="-128"/>
              </a:rPr>
              <a:t>output </a:t>
            </a:r>
            <a:r>
              <a:rPr lang="en-US" sz="2400">
                <a:solidFill>
                  <a:schemeClr val="accent2"/>
                </a:solidFill>
                <a:ea typeface="ＭＳ Ｐゴシック" pitchFamily="-101" charset="-128"/>
              </a:rPr>
              <a:t>a vertex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ea typeface="ＭＳ Ｐゴシック" pitchFamily="-101" charset="-128"/>
              </a:rPr>
              <a:t>(b) </a:t>
            </a:r>
            <a:r>
              <a:rPr lang="en-US" sz="2400">
                <a:solidFill>
                  <a:srgbClr val="FF0000"/>
                </a:solidFill>
                <a:ea typeface="ＭＳ Ｐゴシック" pitchFamily="-101" charset="-128"/>
              </a:rPr>
              <a:t>Reduce In-Degree</a:t>
            </a:r>
            <a:r>
              <a:rPr lang="en-US" sz="2400">
                <a:solidFill>
                  <a:schemeClr val="accent2"/>
                </a:solidFill>
                <a:ea typeface="ＭＳ Ｐゴシック" pitchFamily="-101" charset="-128"/>
              </a:rPr>
              <a:t> of all vertices adjacent to it </a:t>
            </a:r>
            <a:r>
              <a:rPr lang="en-US" sz="2400">
                <a:solidFill>
                  <a:srgbClr val="FF0000"/>
                </a:solidFill>
                <a:ea typeface="ＭＳ Ｐゴシック" pitchFamily="-101" charset="-128"/>
              </a:rPr>
              <a:t>by 1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ea typeface="ＭＳ Ｐゴシック" pitchFamily="-101" charset="-128"/>
              </a:rPr>
              <a:t>(c) </a:t>
            </a:r>
            <a:r>
              <a:rPr lang="en-US" sz="2400">
                <a:solidFill>
                  <a:srgbClr val="FF0000"/>
                </a:solidFill>
                <a:ea typeface="ＭＳ Ｐゴシック" pitchFamily="-101" charset="-128"/>
              </a:rPr>
              <a:t>Enqueue</a:t>
            </a:r>
            <a:r>
              <a:rPr lang="en-US" sz="2400">
                <a:solidFill>
                  <a:schemeClr val="accent2"/>
                </a:solidFill>
                <a:ea typeface="ＭＳ Ｐゴシック" pitchFamily="-101" charset="-128"/>
              </a:rPr>
              <a:t> any of these vertices whose In-Degree </a:t>
            </a:r>
            <a:r>
              <a:rPr lang="en-US" sz="2400">
                <a:solidFill>
                  <a:srgbClr val="FF0000"/>
                </a:solidFill>
                <a:ea typeface="ＭＳ Ｐゴシック" pitchFamily="-101" charset="-128"/>
              </a:rPr>
              <a:t>became zero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/>
              <a:t>If all vertices are output then success, otherwise there is a cycle.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400">
              <a:ea typeface="ＭＳ Ｐゴシック" pitchFamily="-101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4393</Words>
  <Application>Microsoft Macintosh PowerPoint</Application>
  <PresentationFormat>On-screen Show (4:3)</PresentationFormat>
  <Paragraphs>1184</Paragraphs>
  <Slides>93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5" baseType="lpstr">
      <vt:lpstr>Office Theme</vt:lpstr>
      <vt:lpstr>Equation</vt:lpstr>
      <vt:lpstr>Graphs</vt:lpstr>
      <vt:lpstr>What are graphs?</vt:lpstr>
      <vt:lpstr>Graphs </vt:lpstr>
      <vt:lpstr>Varieties</vt:lpstr>
      <vt:lpstr>Motivation for Graphs</vt:lpstr>
      <vt:lpstr>Motivation for Graphs</vt:lpstr>
      <vt:lpstr>CSE Course Prerequisites</vt:lpstr>
      <vt:lpstr>Representing a Maze</vt:lpstr>
      <vt:lpstr>Representing Electrical Circuits</vt:lpstr>
      <vt:lpstr>Program statements</vt:lpstr>
      <vt:lpstr>Precedence</vt:lpstr>
      <vt:lpstr>Information Transmission in a Computer Network</vt:lpstr>
      <vt:lpstr>Traffic Flow on Highways</vt:lpstr>
      <vt:lpstr>Graph Definition</vt:lpstr>
      <vt:lpstr>Graph Example</vt:lpstr>
      <vt:lpstr>Directed vs Undirected Graphs</vt:lpstr>
      <vt:lpstr>Undirected Terminology</vt:lpstr>
      <vt:lpstr>Undirected Terminology</vt:lpstr>
      <vt:lpstr>Directed Terminology</vt:lpstr>
      <vt:lpstr>Directed Terminology</vt:lpstr>
      <vt:lpstr>Handshaking Theorem</vt:lpstr>
      <vt:lpstr>Graph Representations</vt:lpstr>
      <vt:lpstr>Adjacency Matrix</vt:lpstr>
      <vt:lpstr>Adjacency Matrix for a Digraph</vt:lpstr>
      <vt:lpstr>Adjacency List</vt:lpstr>
      <vt:lpstr>Adjacency List for a Digraph</vt:lpstr>
      <vt:lpstr>Searching in graphs</vt:lpstr>
      <vt:lpstr>Graph Searching Methodology Depth-First Search (DFS) </vt:lpstr>
      <vt:lpstr>Depth First Search Algorithm</vt:lpstr>
      <vt:lpstr>DFS Application: Spanning Tree</vt:lpstr>
      <vt:lpstr>Example of DFS: Graph connectivity and spanning tree</vt:lpstr>
      <vt:lpstr>Example Step 2</vt:lpstr>
      <vt:lpstr>Example Step 5</vt:lpstr>
      <vt:lpstr>Example Steps 6 and 7</vt:lpstr>
      <vt:lpstr>Example Steps 8 and 9</vt:lpstr>
      <vt:lpstr>Example Step 10 (backtrack)</vt:lpstr>
      <vt:lpstr>Example Step 12</vt:lpstr>
      <vt:lpstr>Example Step 13</vt:lpstr>
      <vt:lpstr>Example Step 14</vt:lpstr>
      <vt:lpstr>Example Step 17</vt:lpstr>
      <vt:lpstr>Finding Connected Components using DFS</vt:lpstr>
      <vt:lpstr>Connected Components</vt:lpstr>
      <vt:lpstr>Performance DFS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Graph Searching Methodology Breadth-First Search (BFS) 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Breadth-First Search</vt:lpstr>
      <vt:lpstr>Comparison</vt:lpstr>
      <vt:lpstr>Depth-First vs Breadth-First</vt:lpstr>
      <vt:lpstr>Topological Sort</vt:lpstr>
      <vt:lpstr>Topological Sort</vt:lpstr>
      <vt:lpstr>Slide 73</vt:lpstr>
      <vt:lpstr>Slide 74</vt:lpstr>
      <vt:lpstr>Slide 75</vt:lpstr>
      <vt:lpstr>Paths and Cycles</vt:lpstr>
      <vt:lpstr>Only acyclic graphs can be topo. sorted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Calculate In-degrees</vt:lpstr>
      <vt:lpstr>Slide 91</vt:lpstr>
      <vt:lpstr>Slide 92</vt:lpstr>
      <vt:lpstr>Topological Sort Algorithm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</dc:title>
  <dc:creator>Shweta Agrawal</dc:creator>
  <cp:lastModifiedBy>Shweta Agrawal</cp:lastModifiedBy>
  <cp:revision>20</cp:revision>
  <dcterms:created xsi:type="dcterms:W3CDTF">2014-10-30T05:22:18Z</dcterms:created>
  <dcterms:modified xsi:type="dcterms:W3CDTF">2014-10-31T05:33:36Z</dcterms:modified>
</cp:coreProperties>
</file>