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14.xml" ContentType="application/vnd.openxmlformats-officedocument.presentationml.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6.xml" ContentType="application/vnd.openxmlformats-officedocument.presentationml.slide+xml"/>
  <Default Extension="rels" ContentType="application/vnd.openxmlformats-package.relationships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Default Extension="wmf" ContentType="image/x-wmf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2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87" r:id="rId23"/>
    <p:sldId id="282" r:id="rId24"/>
    <p:sldId id="283" r:id="rId25"/>
    <p:sldId id="284" r:id="rId26"/>
    <p:sldId id="285" r:id="rId27"/>
    <p:sldId id="286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379" r:id="rId39"/>
    <p:sldId id="299" r:id="rId40"/>
    <p:sldId id="300" r:id="rId41"/>
    <p:sldId id="301" r:id="rId42"/>
    <p:sldId id="303" r:id="rId43"/>
    <p:sldId id="304" r:id="rId44"/>
    <p:sldId id="305" r:id="rId45"/>
    <p:sldId id="306" r:id="rId46"/>
    <p:sldId id="307" r:id="rId47"/>
    <p:sldId id="308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5" r:id="rId102"/>
    <p:sldId id="381" r:id="rId103"/>
    <p:sldId id="382" r:id="rId104"/>
    <p:sldId id="384" r:id="rId105"/>
    <p:sldId id="385" r:id="rId106"/>
    <p:sldId id="386" r:id="rId107"/>
    <p:sldId id="387" r:id="rId108"/>
    <p:sldId id="388" r:id="rId109"/>
    <p:sldId id="389" r:id="rId110"/>
    <p:sldId id="390" r:id="rId111"/>
    <p:sldId id="391" r:id="rId112"/>
    <p:sldId id="392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93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2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notesMaster" Target="notesMasters/notesMaster1.xml"/><Relationship Id="rId128" Type="http://schemas.openxmlformats.org/officeDocument/2006/relationships/printerSettings" Target="printerSettings/printerSettings1.bin"/><Relationship Id="rId12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viewProps" Target="viewProps.xml"/><Relationship Id="rId131" Type="http://schemas.openxmlformats.org/officeDocument/2006/relationships/theme" Target="theme/theme1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6448D-7614-BB47-8CE6-C3DA0CF4A295}" type="datetimeFigureOut">
              <a:rPr lang="en-US" smtClean="0"/>
              <a:t>8/18/14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2A887-568A-C545-B474-DE42E5C03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B773FF-976A-49A5-899A-B5567000A82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3A05F-E5B6-43F5-91C4-9D67E91E87F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9F8A35-89CA-4FFC-B5BF-B56AEE78A8C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EA6A1-8670-4E9A-98B2-507024A29AF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DF7971-FAE8-4766-BC16-DF6DF9FD90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FEFB50-1202-4951-AFC0-8C3E7608922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CEE0DF-1C56-4973-8A0B-5B817F5C28B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121D00-F060-4AC8-A77E-5B992D96E30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05D009-E83A-4ECA-BACF-D3C1E7D759D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385E9-67EB-46A8-87AE-1249EAC3B0A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EEEEF-D401-4EF4-844D-4761CB43A69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0E25-E981-4516-A3C2-83DD797AF1C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A334D0-D0B8-42D9-9D58-6B2587ACE02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80836-19BF-4C22-A3C5-C3241E9FA8A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DDADD-6EE9-4901-B29D-3AC01CCF4F4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870B8B-2894-4390-9C41-02865854EA3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9AB30-F013-43A2-864C-3F3AFE753D4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9AB30-F013-43A2-864C-3F3AFE753D4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DA0E31-3F46-4439-8357-5825DAC97E5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DA11C7-B0B7-424A-9130-1F010456E76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C8AC1-5277-47D6-A7AD-19978E08A17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8B14-A4F2-420D-AB69-5764A11387C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668DC9-B9A7-4B92-AB95-042C2D778A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E12724-7DED-4F21-BEB3-1CA3E1D4A90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B3299-39E0-4E1F-A557-22FF1BAB52A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BCA50-D4AD-40CC-9F00-95A64E3BE61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FE8E11-1383-47F2-8648-B4EF25521E9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BBE88-839E-481F-A058-7130888E274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E86E5-1878-4B5F-A4F1-5F523A8EE50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BC768-8DE6-4292-B53A-587DD355799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1DA1A-E4BE-44A0-BF76-163D8E58068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C5C487-6683-44F0-9FF3-FD13FA230EC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161589-05C9-46E6-B68E-8045B34C6A9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FC9ACD-A98B-4785-8A86-C0E8F508302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B26A0A-B9AC-4037-ADF8-ACA79D00DE6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2B8302-3920-422A-A0A2-B84B3543F23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703097-E633-4B7D-A240-736BBA22A46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86D34-1561-45D7-B000-2168E201B2C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37184D-4D01-4CB4-B68B-E3C9A61465E5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10D443-3639-4683-A7EC-BEDFCBAFE9F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09A8AA-F225-4926-9FC0-A4CA10D53B2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CE9889-C91F-4BF5-8A60-5BBAE16A43A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96884B-5566-483A-8962-DF84FCB501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73484-7A51-4792-B6D9-47E5B6E85C3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5EB48A-0546-4C06-BDEB-F695B334D1D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3CD6FD-7325-4082-9E37-D10BB6E2D44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3BA4F-A901-4044-B375-C9D155800FE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buFont typeface="Arial" charset="0"/>
              <a:buNone/>
              <a:defRPr>
                <a:latin typeface="Arial" charset="0"/>
              </a:defRPr>
            </a:lvl1pPr>
          </a:lstStyle>
          <a:p>
            <a:pPr>
              <a:defRPr/>
            </a:pPr>
            <a:fld id="{B9816B34-7C1E-EF4B-A4AB-90BF228F0257}" type="datetime1">
              <a:rPr lang="en-US"/>
              <a:pPr>
                <a:defRPr/>
              </a:pPr>
              <a:t>8/13/14</a:t>
            </a:fld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buFont typeface="Arial" charset="0"/>
              <a:buNone/>
              <a:defRPr>
                <a:latin typeface="Arial" charset="0"/>
              </a:defRPr>
            </a:lvl1pPr>
          </a:lstStyle>
          <a:p>
            <a:pPr>
              <a:defRPr/>
            </a:pPr>
            <a:fld id="{1F454533-B479-0146-A6B2-32FDC31E0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19D5-D837-C443-9370-95E88D3929FD}" type="datetimeFigureOut">
              <a:rPr lang="en-US" smtClean="0"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B7D77-6019-5945-B368-0EFF522DD2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4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691" y="660400"/>
            <a:ext cx="8143519" cy="1470025"/>
          </a:xfrm>
        </p:spPr>
        <p:txBody>
          <a:bodyPr/>
          <a:lstStyle/>
          <a:p>
            <a:r>
              <a:rPr lang="en-US" dirty="0" smtClean="0"/>
              <a:t>AVL Trees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0179" y="2130425"/>
            <a:ext cx="6400800" cy="1752600"/>
          </a:xfrm>
        </p:spPr>
        <p:txBody>
          <a:bodyPr/>
          <a:lstStyle/>
          <a:p>
            <a:r>
              <a:rPr lang="en-US" dirty="0" smtClean="0"/>
              <a:t>COL 106</a:t>
            </a:r>
          </a:p>
          <a:p>
            <a:r>
              <a:rPr lang="en-US" dirty="0" err="1" smtClean="0"/>
              <a:t>Amit</a:t>
            </a:r>
            <a:r>
              <a:rPr lang="en-US" dirty="0" smtClean="0"/>
              <a:t> Kumar </a:t>
            </a:r>
          </a:p>
          <a:p>
            <a:r>
              <a:rPr lang="en-US" dirty="0" smtClean="0"/>
              <a:t>Shweta Agrawal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0179" y="4978442"/>
            <a:ext cx="64007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en-US" dirty="0" smtClean="0"/>
              <a:t>Slide Courtesy : </a:t>
            </a:r>
            <a:r>
              <a:rPr lang="en-US" sz="1600" dirty="0">
                <a:solidFill>
                  <a:srgbClr val="000000"/>
                </a:solidFill>
              </a:rPr>
              <a:t>Douglas Wilhelm Harder, </a:t>
            </a:r>
            <a:r>
              <a:rPr lang="en-US" sz="1600" dirty="0" err="1" smtClean="0">
                <a:solidFill>
                  <a:srgbClr val="000000"/>
                </a:solidFill>
              </a:rPr>
              <a:t>MMath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UWaterloo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</a:rPr>
              <a:t>						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</a:rPr>
              <a:t>dwharder@alumni.uwaterloo.ca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Users\dwharder\Desktop\k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335213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The result is, again, a perfect tree</a:t>
            </a: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These examples may seem trivial, but they are the basis for the corrections in the next data structure we will see:  AVL trees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56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0" y="4138695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root node is imbalanced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right-left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root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63 is that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64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result is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56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85800" y="1682750"/>
            <a:ext cx="68394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Let the node that needs rebalancing be</a:t>
            </a:r>
            <a:r>
              <a:rPr lang="en-US" sz="2400" dirty="0" smtClean="0"/>
              <a:t> </a:t>
            </a:r>
            <a:r>
              <a:rPr lang="en-US" sz="2400" dirty="0" err="1">
                <a:solidFill>
                  <a:schemeClr val="accent2"/>
                </a:solidFill>
                <a:sym typeface="Symbol" pitchFamily="-101" charset="2"/>
              </a:rPr>
              <a:t>j</a:t>
            </a:r>
            <a:r>
              <a:rPr lang="en-US" sz="2400" dirty="0" smtClean="0">
                <a:sym typeface="Symbol" pitchFamily="-101" charset="2"/>
              </a:rPr>
              <a:t>.</a:t>
            </a:r>
            <a:endParaRPr lang="en-US" sz="2400" dirty="0">
              <a:sym typeface="Symbol" pitchFamily="-101" charset="2"/>
            </a:endParaRPr>
          </a:p>
          <a:p>
            <a:endParaRPr lang="en-US" sz="2400" dirty="0">
              <a:sym typeface="Symbol" pitchFamily="-101" charset="2"/>
            </a:endParaRPr>
          </a:p>
          <a:p>
            <a:r>
              <a:rPr lang="en-US" sz="2400" dirty="0">
                <a:sym typeface="Symbol" pitchFamily="-101" charset="2"/>
              </a:rPr>
              <a:t>There are 4 cases:</a:t>
            </a:r>
          </a:p>
          <a:p>
            <a:r>
              <a:rPr lang="en-US" sz="2400" dirty="0">
                <a:sym typeface="Symbol" pitchFamily="-101" charset="2"/>
              </a:rPr>
              <a:t>  </a:t>
            </a:r>
            <a:r>
              <a:rPr lang="en-US" sz="2400" dirty="0">
                <a:solidFill>
                  <a:schemeClr val="accent2"/>
                </a:solidFill>
                <a:sym typeface="Symbol" pitchFamily="-101" charset="2"/>
              </a:rPr>
              <a:t>Outside Cases</a:t>
            </a:r>
            <a:r>
              <a:rPr lang="en-US" sz="2400" dirty="0">
                <a:sym typeface="Symbol" pitchFamily="-101" charset="2"/>
              </a:rPr>
              <a:t> (require single rotation) :</a:t>
            </a:r>
          </a:p>
          <a:p>
            <a:r>
              <a:rPr lang="en-US" sz="2400" dirty="0">
                <a:sym typeface="Symbol" pitchFamily="-101" charset="2"/>
              </a:rPr>
              <a:t>     1. Insertion into </a:t>
            </a:r>
            <a:r>
              <a:rPr lang="en-US" sz="2400" dirty="0">
                <a:solidFill>
                  <a:srgbClr val="FF3300"/>
                </a:solidFill>
                <a:sym typeface="Symbol" pitchFamily="-101" charset="2"/>
              </a:rPr>
              <a:t>left</a:t>
            </a:r>
            <a:r>
              <a:rPr lang="en-US" sz="2400" dirty="0">
                <a:sym typeface="Symbol" pitchFamily="-101" charset="2"/>
              </a:rPr>
              <a:t> </a:t>
            </a:r>
            <a:r>
              <a:rPr lang="en-US" sz="2400" dirty="0" err="1">
                <a:sym typeface="Symbol" pitchFamily="-101" charset="2"/>
              </a:rPr>
              <a:t>subtree</a:t>
            </a:r>
            <a:r>
              <a:rPr lang="en-US" sz="2400" dirty="0">
                <a:sym typeface="Symbol" pitchFamily="-101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sym typeface="Symbol" pitchFamily="-101" charset="2"/>
              </a:rPr>
              <a:t>of left</a:t>
            </a:r>
            <a:r>
              <a:rPr lang="en-US" sz="2400" dirty="0">
                <a:sym typeface="Symbol" pitchFamily="-101" charset="2"/>
              </a:rPr>
              <a:t> child of</a:t>
            </a:r>
            <a:r>
              <a:rPr lang="en-US" sz="2400" dirty="0" smtClean="0">
                <a:sym typeface="Symbol" pitchFamily="-101" charset="2"/>
              </a:rPr>
              <a:t> </a:t>
            </a:r>
            <a:r>
              <a:rPr lang="en-US" sz="2400" dirty="0" err="1">
                <a:sym typeface="Symbol" pitchFamily="-101" charset="2"/>
              </a:rPr>
              <a:t>j</a:t>
            </a:r>
            <a:r>
              <a:rPr lang="en-US" sz="2400" dirty="0" smtClean="0">
                <a:sym typeface="Symbol" pitchFamily="-101" charset="2"/>
              </a:rPr>
              <a:t>.</a:t>
            </a:r>
            <a:endParaRPr lang="en-US" sz="2400" dirty="0">
              <a:sym typeface="Symbol" pitchFamily="-101" charset="2"/>
            </a:endParaRPr>
          </a:p>
          <a:p>
            <a:r>
              <a:rPr lang="en-US" sz="2400" dirty="0">
                <a:sym typeface="Symbol" pitchFamily="-101" charset="2"/>
              </a:rPr>
              <a:t>     2. Insertion into </a:t>
            </a:r>
            <a:r>
              <a:rPr lang="en-US" sz="2400" dirty="0">
                <a:solidFill>
                  <a:srgbClr val="FF3300"/>
                </a:solidFill>
                <a:sym typeface="Symbol" pitchFamily="-101" charset="2"/>
              </a:rPr>
              <a:t>right</a:t>
            </a:r>
            <a:r>
              <a:rPr lang="en-US" sz="2400" dirty="0">
                <a:sym typeface="Symbol" pitchFamily="-101" charset="2"/>
              </a:rPr>
              <a:t> </a:t>
            </a:r>
            <a:r>
              <a:rPr lang="en-US" sz="2400" dirty="0" err="1">
                <a:sym typeface="Symbol" pitchFamily="-101" charset="2"/>
              </a:rPr>
              <a:t>subtree</a:t>
            </a:r>
            <a:r>
              <a:rPr lang="en-US" sz="2400" dirty="0">
                <a:sym typeface="Symbol" pitchFamily="-101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sym typeface="Symbol" pitchFamily="-101" charset="2"/>
              </a:rPr>
              <a:t>of right</a:t>
            </a:r>
            <a:r>
              <a:rPr lang="en-US" sz="2400" dirty="0">
                <a:sym typeface="Symbol" pitchFamily="-101" charset="2"/>
              </a:rPr>
              <a:t> child of</a:t>
            </a:r>
            <a:r>
              <a:rPr lang="en-US" sz="2400" dirty="0" smtClean="0">
                <a:sym typeface="Symbol" pitchFamily="-101" charset="2"/>
              </a:rPr>
              <a:t> </a:t>
            </a:r>
            <a:r>
              <a:rPr lang="en-US" sz="2400" dirty="0" err="1">
                <a:sym typeface="Symbol" pitchFamily="-101" charset="2"/>
              </a:rPr>
              <a:t>j</a:t>
            </a:r>
            <a:r>
              <a:rPr lang="en-US" sz="2400" dirty="0" smtClean="0">
                <a:sym typeface="Symbol" pitchFamily="-101" charset="2"/>
              </a:rPr>
              <a:t>.</a:t>
            </a:r>
            <a:endParaRPr lang="en-US" sz="2400" dirty="0">
              <a:sym typeface="Symbol" pitchFamily="-101" charset="2"/>
            </a:endParaRPr>
          </a:p>
          <a:p>
            <a:r>
              <a:rPr lang="en-US" sz="2400" dirty="0">
                <a:sym typeface="Symbol" pitchFamily="-101" charset="2"/>
              </a:rPr>
              <a:t>  </a:t>
            </a:r>
            <a:r>
              <a:rPr lang="en-US" sz="2400" dirty="0">
                <a:solidFill>
                  <a:schemeClr val="accent2"/>
                </a:solidFill>
                <a:sym typeface="Symbol" pitchFamily="-101" charset="2"/>
              </a:rPr>
              <a:t>Inside Cases</a:t>
            </a:r>
            <a:r>
              <a:rPr lang="en-US" sz="2400" dirty="0">
                <a:sym typeface="Symbol" pitchFamily="-101" charset="2"/>
              </a:rPr>
              <a:t> (require double rotation) :</a:t>
            </a:r>
          </a:p>
          <a:p>
            <a:r>
              <a:rPr lang="en-US" sz="2400" dirty="0">
                <a:sym typeface="Symbol" pitchFamily="-101" charset="2"/>
              </a:rPr>
              <a:t>     3. Insertion into </a:t>
            </a:r>
            <a:r>
              <a:rPr lang="en-US" sz="2400" dirty="0">
                <a:solidFill>
                  <a:srgbClr val="FF3300"/>
                </a:solidFill>
                <a:sym typeface="Symbol" pitchFamily="-101" charset="2"/>
              </a:rPr>
              <a:t>right</a:t>
            </a:r>
            <a:r>
              <a:rPr lang="en-US" sz="2400" dirty="0">
                <a:sym typeface="Symbol" pitchFamily="-101" charset="2"/>
              </a:rPr>
              <a:t> </a:t>
            </a:r>
            <a:r>
              <a:rPr lang="en-US" sz="2400" dirty="0" err="1">
                <a:sym typeface="Symbol" pitchFamily="-101" charset="2"/>
              </a:rPr>
              <a:t>subtree</a:t>
            </a:r>
            <a:r>
              <a:rPr lang="en-US" sz="2400" dirty="0">
                <a:sym typeface="Symbol" pitchFamily="-101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sym typeface="Symbol" pitchFamily="-101" charset="2"/>
              </a:rPr>
              <a:t>of left</a:t>
            </a:r>
            <a:r>
              <a:rPr lang="en-US" sz="2400" dirty="0">
                <a:sym typeface="Symbol" pitchFamily="-101" charset="2"/>
              </a:rPr>
              <a:t> child of</a:t>
            </a:r>
            <a:r>
              <a:rPr lang="en-US" sz="2400" dirty="0" smtClean="0">
                <a:sym typeface="Symbol" pitchFamily="-101" charset="2"/>
              </a:rPr>
              <a:t> </a:t>
            </a:r>
            <a:r>
              <a:rPr lang="en-US" sz="2400" dirty="0" err="1">
                <a:sym typeface="Symbol" pitchFamily="-101" charset="2"/>
              </a:rPr>
              <a:t>j</a:t>
            </a:r>
            <a:r>
              <a:rPr lang="en-US" sz="2400" dirty="0" smtClean="0">
                <a:sym typeface="Symbol" pitchFamily="-101" charset="2"/>
              </a:rPr>
              <a:t>.</a:t>
            </a:r>
            <a:endParaRPr lang="en-US" sz="2400" dirty="0">
              <a:sym typeface="Symbol" pitchFamily="-101" charset="2"/>
            </a:endParaRPr>
          </a:p>
          <a:p>
            <a:r>
              <a:rPr lang="en-US" sz="2400" dirty="0">
                <a:sym typeface="Symbol" pitchFamily="-101" charset="2"/>
              </a:rPr>
              <a:t>     4. Insertion into </a:t>
            </a:r>
            <a:r>
              <a:rPr lang="en-US" sz="2400" dirty="0">
                <a:solidFill>
                  <a:srgbClr val="FF3300"/>
                </a:solidFill>
                <a:sym typeface="Symbol" pitchFamily="-101" charset="2"/>
              </a:rPr>
              <a:t>left</a:t>
            </a:r>
            <a:r>
              <a:rPr lang="en-US" sz="2400" dirty="0">
                <a:sym typeface="Symbol" pitchFamily="-101" charset="2"/>
              </a:rPr>
              <a:t> </a:t>
            </a:r>
            <a:r>
              <a:rPr lang="en-US" sz="2400" dirty="0" err="1">
                <a:sym typeface="Symbol" pitchFamily="-101" charset="2"/>
              </a:rPr>
              <a:t>subtree</a:t>
            </a:r>
            <a:r>
              <a:rPr lang="en-US" sz="2400" dirty="0">
                <a:sym typeface="Symbol" pitchFamily="-101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sym typeface="Symbol" pitchFamily="-101" charset="2"/>
              </a:rPr>
              <a:t>of right</a:t>
            </a:r>
            <a:r>
              <a:rPr lang="en-US" sz="2400" dirty="0">
                <a:sym typeface="Symbol" pitchFamily="-101" charset="2"/>
              </a:rPr>
              <a:t> child of</a:t>
            </a:r>
            <a:r>
              <a:rPr lang="en-US" sz="2400" dirty="0" smtClean="0">
                <a:sym typeface="Symbol" pitchFamily="-101" charset="2"/>
              </a:rPr>
              <a:t> </a:t>
            </a:r>
            <a:r>
              <a:rPr lang="en-US" sz="2400" dirty="0" err="1">
                <a:sym typeface="Symbol" pitchFamily="-101" charset="2"/>
              </a:rPr>
              <a:t>j</a:t>
            </a:r>
            <a:r>
              <a:rPr lang="en-US" sz="2400" dirty="0" smtClean="0">
                <a:sym typeface="Symbol" pitchFamily="-101" charset="2"/>
              </a:rPr>
              <a:t>.</a:t>
            </a:r>
            <a:endParaRPr lang="en-US" sz="2400" dirty="0">
              <a:sym typeface="Symbol" pitchFamily="-101" charset="2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874713" y="5187950"/>
            <a:ext cx="5965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The rebalancing is performed through four </a:t>
            </a:r>
            <a:br>
              <a:rPr lang="en-US" sz="2400"/>
            </a:br>
            <a:r>
              <a:rPr lang="en-US" sz="2400"/>
              <a:t>separate rotation algorithms.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65163" y="646113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/>
              <a:t>Summary : Insertions</a:t>
            </a:r>
            <a:endParaRPr lang="en-US" sz="44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dwharder\Desktop\v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1927" y="2124364"/>
            <a:ext cx="5154981" cy="311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240361" y="2497"/>
            <a:ext cx="708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Outside Case</a:t>
            </a:r>
          </a:p>
          <a:p>
            <a:pPr algn="ctr"/>
            <a:endParaRPr lang="en-US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rgbClr val="FF6600"/>
                </a:solidFill>
              </a:rPr>
              <a:t>Left </a:t>
            </a:r>
            <a:r>
              <a:rPr lang="en-US" sz="2800" dirty="0" err="1" smtClean="0"/>
              <a:t>subtree</a:t>
            </a:r>
            <a:r>
              <a:rPr lang="en-US" sz="2800" dirty="0" smtClean="0"/>
              <a:t> of </a:t>
            </a:r>
            <a:r>
              <a:rPr lang="en-US" sz="2800" dirty="0" smtClean="0">
                <a:solidFill>
                  <a:srgbClr val="FF6600"/>
                </a:solidFill>
              </a:rPr>
              <a:t>left </a:t>
            </a:r>
            <a:r>
              <a:rPr lang="en-US" sz="2800" dirty="0" smtClean="0"/>
              <a:t>child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056619" y="-12271"/>
            <a:ext cx="708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58ED5"/>
                </a:solidFill>
              </a:rPr>
              <a:t>Inside Case</a:t>
            </a:r>
          </a:p>
          <a:p>
            <a:pPr algn="ctr"/>
            <a:endParaRPr lang="en-US" sz="2800" dirty="0" smtClean="0">
              <a:solidFill>
                <a:srgbClr val="558ED5"/>
              </a:solidFill>
            </a:endParaRPr>
          </a:p>
          <a:p>
            <a:pPr algn="ctr"/>
            <a:r>
              <a:rPr lang="en-US" sz="2800" dirty="0" smtClean="0">
                <a:solidFill>
                  <a:srgbClr val="FF6600"/>
                </a:solidFill>
              </a:rPr>
              <a:t>Right </a:t>
            </a:r>
            <a:r>
              <a:rPr lang="en-US" sz="2800" dirty="0" err="1" smtClean="0"/>
              <a:t>subtree</a:t>
            </a:r>
            <a:r>
              <a:rPr lang="en-US" sz="2800" dirty="0" smtClean="0"/>
              <a:t> of </a:t>
            </a:r>
            <a:r>
              <a:rPr lang="en-US" sz="2800" dirty="0" smtClean="0">
                <a:solidFill>
                  <a:srgbClr val="FF6600"/>
                </a:solidFill>
              </a:rPr>
              <a:t>left </a:t>
            </a:r>
            <a:r>
              <a:rPr lang="en-US" sz="2800" dirty="0" smtClean="0"/>
              <a:t>child</a:t>
            </a:r>
            <a:endParaRPr lang="en-US" sz="2800" dirty="0"/>
          </a:p>
        </p:txBody>
      </p:sp>
      <p:pic>
        <p:nvPicPr>
          <p:cNvPr id="5" name="Picture 18" descr="C:\Users\dwharder\Desktop\v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832" y="2094828"/>
            <a:ext cx="4628684" cy="32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1052552" y="3406851"/>
            <a:ext cx="6858000" cy="44298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1676" y="5774381"/>
            <a:ext cx="335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“right” Rotation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843055" y="5715309"/>
            <a:ext cx="371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“left-right” Double Rotation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val 2"/>
          <p:cNvSpPr>
            <a:spLocks noChangeArrowheads="1"/>
          </p:cNvSpPr>
          <p:nvPr/>
        </p:nvSpPr>
        <p:spPr bwMode="auto">
          <a:xfrm>
            <a:off x="3962400" y="1692275"/>
            <a:ext cx="8382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191000" y="1539875"/>
            <a:ext cx="511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j</a:t>
            </a:r>
            <a:endParaRPr lang="en-US" sz="2800"/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2286000" y="3063875"/>
            <a:ext cx="8382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514600" y="2987675"/>
            <a:ext cx="511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k</a:t>
            </a:r>
            <a:endParaRPr lang="en-US" sz="2800"/>
          </a:p>
        </p:txBody>
      </p:sp>
      <p:cxnSp>
        <p:nvCxnSpPr>
          <p:cNvPr id="67590" name="AutoShape 6"/>
          <p:cNvCxnSpPr>
            <a:cxnSpLocks noChangeShapeType="1"/>
            <a:stCxn id="67586" idx="3"/>
            <a:endCxn id="67588" idx="7"/>
          </p:cNvCxnSpPr>
          <p:nvPr/>
        </p:nvCxnSpPr>
        <p:spPr bwMode="auto">
          <a:xfrm flipH="1">
            <a:off x="3001963" y="2408238"/>
            <a:ext cx="1082675" cy="7778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67591" name="AutoShape 7"/>
          <p:cNvSpPr>
            <a:spLocks noChangeArrowheads="1"/>
          </p:cNvSpPr>
          <p:nvPr/>
        </p:nvSpPr>
        <p:spPr bwMode="auto">
          <a:xfrm>
            <a:off x="609600" y="4435475"/>
            <a:ext cx="1600200" cy="1295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7592" name="AutoShape 8"/>
          <p:cNvCxnSpPr>
            <a:cxnSpLocks noChangeShapeType="1"/>
            <a:stCxn id="67588" idx="3"/>
            <a:endCxn id="67591" idx="0"/>
          </p:cNvCxnSpPr>
          <p:nvPr/>
        </p:nvCxnSpPr>
        <p:spPr bwMode="auto">
          <a:xfrm flipH="1">
            <a:off x="1409700" y="3779838"/>
            <a:ext cx="998538" cy="6556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1143000" y="4892675"/>
            <a:ext cx="511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X</a:t>
            </a:r>
            <a:endParaRPr lang="en-US" sz="2800"/>
          </a:p>
        </p:txBody>
      </p:sp>
      <p:sp>
        <p:nvSpPr>
          <p:cNvPr id="67594" name="AutoShape 10"/>
          <p:cNvSpPr>
            <a:spLocks noChangeArrowheads="1"/>
          </p:cNvSpPr>
          <p:nvPr/>
        </p:nvSpPr>
        <p:spPr bwMode="auto">
          <a:xfrm>
            <a:off x="3276600" y="4511675"/>
            <a:ext cx="1524000" cy="1219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3733800" y="4892675"/>
            <a:ext cx="511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 dirty="0"/>
              <a:t>Y</a:t>
            </a:r>
            <a:endParaRPr lang="en-US" sz="2800" dirty="0"/>
          </a:p>
        </p:txBody>
      </p:sp>
      <p:sp>
        <p:nvSpPr>
          <p:cNvPr id="67596" name="AutoShape 12"/>
          <p:cNvSpPr>
            <a:spLocks noChangeArrowheads="1"/>
          </p:cNvSpPr>
          <p:nvPr/>
        </p:nvSpPr>
        <p:spPr bwMode="auto">
          <a:xfrm>
            <a:off x="5257800" y="3521075"/>
            <a:ext cx="1600200" cy="1295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5791200" y="3825875"/>
            <a:ext cx="511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Z</a:t>
            </a:r>
            <a:endParaRPr lang="en-US" sz="2800"/>
          </a:p>
        </p:txBody>
      </p:sp>
      <p:cxnSp>
        <p:nvCxnSpPr>
          <p:cNvPr id="67598" name="AutoShape 14"/>
          <p:cNvCxnSpPr>
            <a:cxnSpLocks noChangeShapeType="1"/>
            <a:stCxn id="67588" idx="5"/>
            <a:endCxn id="67594" idx="0"/>
          </p:cNvCxnSpPr>
          <p:nvPr/>
        </p:nvCxnSpPr>
        <p:spPr bwMode="auto">
          <a:xfrm>
            <a:off x="3001963" y="3779838"/>
            <a:ext cx="1036637" cy="7318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67599" name="AutoShape 15"/>
          <p:cNvCxnSpPr>
            <a:cxnSpLocks noChangeShapeType="1"/>
            <a:stCxn id="67586" idx="5"/>
            <a:endCxn id="67596" idx="0"/>
          </p:cNvCxnSpPr>
          <p:nvPr/>
        </p:nvCxnSpPr>
        <p:spPr bwMode="auto">
          <a:xfrm>
            <a:off x="4678363" y="2408238"/>
            <a:ext cx="1379537" cy="11128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771525" y="245269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Inside Case Recap</a:t>
            </a:r>
            <a:r>
              <a:rPr lang="en-US" sz="4400" dirty="0" smtClean="0">
                <a:solidFill>
                  <a:schemeClr val="accent2"/>
                </a:solidFill>
              </a:rPr>
              <a:t>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6248400" y="3352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4191000" y="41910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1676400" y="42672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973342" y="6078709"/>
            <a:ext cx="54326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7032625" y="43894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7032625" y="51768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7102475" y="6030913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647700" y="1744663"/>
            <a:ext cx="3184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Consider the structure</a:t>
            </a:r>
          </a:p>
          <a:p>
            <a:r>
              <a:rPr lang="en-US" sz="2400"/>
              <a:t>of subtree Y…</a:t>
            </a:r>
          </a:p>
        </p:txBody>
      </p:sp>
      <p:sp>
        <p:nvSpPr>
          <p:cNvPr id="70659" name="Oval 3"/>
          <p:cNvSpPr>
            <a:spLocks noChangeArrowheads="1"/>
          </p:cNvSpPr>
          <p:nvPr/>
        </p:nvSpPr>
        <p:spPr bwMode="auto">
          <a:xfrm>
            <a:off x="4478338" y="1830388"/>
            <a:ext cx="693737" cy="669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678363" y="1608138"/>
            <a:ext cx="425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j</a:t>
            </a:r>
            <a:endParaRPr lang="en-US" sz="2800"/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3090863" y="2927350"/>
            <a:ext cx="693737" cy="669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213100" y="2811463"/>
            <a:ext cx="4222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k</a:t>
            </a:r>
            <a:endParaRPr lang="en-US" sz="2800"/>
          </a:p>
        </p:txBody>
      </p:sp>
      <p:cxnSp>
        <p:nvCxnSpPr>
          <p:cNvPr id="70663" name="AutoShape 7"/>
          <p:cNvCxnSpPr>
            <a:cxnSpLocks noChangeShapeType="1"/>
            <a:stCxn id="70659" idx="3"/>
            <a:endCxn id="70661" idx="7"/>
          </p:cNvCxnSpPr>
          <p:nvPr/>
        </p:nvCxnSpPr>
        <p:spPr bwMode="auto">
          <a:xfrm flipH="1">
            <a:off x="3683000" y="2403475"/>
            <a:ext cx="896938" cy="622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0664" name="AutoShape 8"/>
          <p:cNvSpPr>
            <a:spLocks noChangeArrowheads="1"/>
          </p:cNvSpPr>
          <p:nvPr/>
        </p:nvSpPr>
        <p:spPr bwMode="auto">
          <a:xfrm>
            <a:off x="1701800" y="4024313"/>
            <a:ext cx="1325563" cy="103663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0665" name="AutoShape 9"/>
          <p:cNvCxnSpPr>
            <a:cxnSpLocks noChangeShapeType="1"/>
            <a:stCxn id="70661" idx="3"/>
            <a:endCxn id="70664" idx="0"/>
          </p:cNvCxnSpPr>
          <p:nvPr/>
        </p:nvCxnSpPr>
        <p:spPr bwMode="auto">
          <a:xfrm flipH="1">
            <a:off x="2363788" y="3500438"/>
            <a:ext cx="827087" cy="5238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2054225" y="4244975"/>
            <a:ext cx="4238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X</a:t>
            </a:r>
            <a:endParaRPr lang="en-US" sz="2800"/>
          </a:p>
        </p:txBody>
      </p:sp>
      <p:sp>
        <p:nvSpPr>
          <p:cNvPr id="70667" name="AutoShape 11"/>
          <p:cNvSpPr>
            <a:spLocks noChangeArrowheads="1"/>
          </p:cNvSpPr>
          <p:nvPr/>
        </p:nvSpPr>
        <p:spPr bwMode="auto">
          <a:xfrm>
            <a:off x="3910013" y="4084638"/>
            <a:ext cx="1262062" cy="1768475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4256088" y="4800600"/>
            <a:ext cx="4238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Y</a:t>
            </a:r>
            <a:endParaRPr lang="en-US" sz="2800"/>
          </a:p>
        </p:txBody>
      </p:sp>
      <p:sp>
        <p:nvSpPr>
          <p:cNvPr id="70669" name="AutoShape 13"/>
          <p:cNvSpPr>
            <a:spLocks noChangeArrowheads="1"/>
          </p:cNvSpPr>
          <p:nvPr/>
        </p:nvSpPr>
        <p:spPr bwMode="auto">
          <a:xfrm>
            <a:off x="5551488" y="3292475"/>
            <a:ext cx="1325562" cy="103663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5903913" y="3471863"/>
            <a:ext cx="4238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Z</a:t>
            </a:r>
            <a:endParaRPr lang="en-US" sz="2800"/>
          </a:p>
        </p:txBody>
      </p:sp>
      <p:cxnSp>
        <p:nvCxnSpPr>
          <p:cNvPr id="70671" name="AutoShape 15"/>
          <p:cNvCxnSpPr>
            <a:cxnSpLocks noChangeShapeType="1"/>
            <a:stCxn id="70661" idx="5"/>
            <a:endCxn id="70667" idx="0"/>
          </p:cNvCxnSpPr>
          <p:nvPr/>
        </p:nvCxnSpPr>
        <p:spPr bwMode="auto">
          <a:xfrm>
            <a:off x="3683000" y="3500438"/>
            <a:ext cx="858838" cy="584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0672" name="AutoShape 16"/>
          <p:cNvCxnSpPr>
            <a:cxnSpLocks noChangeShapeType="1"/>
            <a:stCxn id="70659" idx="5"/>
            <a:endCxn id="70669" idx="0"/>
          </p:cNvCxnSpPr>
          <p:nvPr/>
        </p:nvCxnSpPr>
        <p:spPr bwMode="auto">
          <a:xfrm>
            <a:off x="5072063" y="2403475"/>
            <a:ext cx="1141412" cy="889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665163" y="646113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AVL Insertion: Inside Case</a:t>
            </a:r>
          </a:p>
        </p:txBody>
      </p:sp>
      <p:sp>
        <p:nvSpPr>
          <p:cNvPr id="70677" name="Text Box 21"/>
          <p:cNvSpPr txBox="1">
            <a:spLocks noChangeArrowheads="1"/>
          </p:cNvSpPr>
          <p:nvPr/>
        </p:nvSpPr>
        <p:spPr bwMode="auto">
          <a:xfrm>
            <a:off x="6324600" y="30480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70679" name="Text Box 23"/>
          <p:cNvSpPr txBox="1">
            <a:spLocks noChangeArrowheads="1"/>
          </p:cNvSpPr>
          <p:nvPr/>
        </p:nvSpPr>
        <p:spPr bwMode="auto">
          <a:xfrm>
            <a:off x="4800600" y="3962400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h+1</a:t>
            </a:r>
          </a:p>
        </p:txBody>
      </p:sp>
      <p:sp>
        <p:nvSpPr>
          <p:cNvPr id="70680" name="Text Box 24"/>
          <p:cNvSpPr txBox="1">
            <a:spLocks noChangeArrowheads="1"/>
          </p:cNvSpPr>
          <p:nvPr/>
        </p:nvSpPr>
        <p:spPr bwMode="auto">
          <a:xfrm>
            <a:off x="2514600" y="3962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7032625" y="43894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>
            <a:off x="7032625" y="51768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7102475" y="6030913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val 2"/>
          <p:cNvSpPr>
            <a:spLocks noChangeArrowheads="1"/>
          </p:cNvSpPr>
          <p:nvPr/>
        </p:nvSpPr>
        <p:spPr bwMode="auto">
          <a:xfrm>
            <a:off x="4051300" y="1695450"/>
            <a:ext cx="762000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259263" y="1497013"/>
            <a:ext cx="4667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j</a:t>
            </a:r>
            <a:endParaRPr lang="en-US" sz="2800"/>
          </a:p>
        </p:txBody>
      </p:sp>
      <p:sp>
        <p:nvSpPr>
          <p:cNvPr id="71684" name="Oval 4"/>
          <p:cNvSpPr>
            <a:spLocks noChangeArrowheads="1"/>
          </p:cNvSpPr>
          <p:nvPr/>
        </p:nvSpPr>
        <p:spPr bwMode="auto">
          <a:xfrm>
            <a:off x="2525713" y="2878138"/>
            <a:ext cx="762000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678113" y="2755900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k</a:t>
            </a:r>
            <a:endParaRPr lang="en-US" sz="2800"/>
          </a:p>
        </p:txBody>
      </p:sp>
      <p:cxnSp>
        <p:nvCxnSpPr>
          <p:cNvPr id="71686" name="AutoShape 6"/>
          <p:cNvCxnSpPr>
            <a:cxnSpLocks noChangeShapeType="1"/>
            <a:stCxn id="71682" idx="3"/>
            <a:endCxn id="71684" idx="7"/>
          </p:cNvCxnSpPr>
          <p:nvPr/>
        </p:nvCxnSpPr>
        <p:spPr bwMode="auto">
          <a:xfrm flipH="1">
            <a:off x="3176588" y="2312988"/>
            <a:ext cx="985837" cy="66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1687" name="AutoShape 7"/>
          <p:cNvSpPr>
            <a:spLocks noChangeArrowheads="1"/>
          </p:cNvSpPr>
          <p:nvPr/>
        </p:nvSpPr>
        <p:spPr bwMode="auto">
          <a:xfrm>
            <a:off x="1000125" y="4060825"/>
            <a:ext cx="1455738" cy="11160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1688" name="AutoShape 8"/>
          <p:cNvCxnSpPr>
            <a:cxnSpLocks noChangeShapeType="1"/>
            <a:stCxn id="71684" idx="3"/>
            <a:endCxn id="71687" idx="0"/>
          </p:cNvCxnSpPr>
          <p:nvPr/>
        </p:nvCxnSpPr>
        <p:spPr bwMode="auto">
          <a:xfrm flipH="1">
            <a:off x="1728788" y="3495675"/>
            <a:ext cx="908050" cy="565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1462088" y="4298950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X</a:t>
            </a:r>
            <a:endParaRPr lang="en-US" sz="2800"/>
          </a:p>
        </p:txBody>
      </p:sp>
      <p:sp>
        <p:nvSpPr>
          <p:cNvPr id="71690" name="AutoShape 10"/>
          <p:cNvSpPr>
            <a:spLocks noChangeArrowheads="1"/>
          </p:cNvSpPr>
          <p:nvPr/>
        </p:nvSpPr>
        <p:spPr bwMode="auto">
          <a:xfrm>
            <a:off x="2595563" y="4914900"/>
            <a:ext cx="1317625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2978150" y="5275263"/>
            <a:ext cx="4651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V</a:t>
            </a:r>
            <a:endParaRPr lang="en-US" sz="2800"/>
          </a:p>
        </p:txBody>
      </p:sp>
      <p:sp>
        <p:nvSpPr>
          <p:cNvPr id="71692" name="AutoShape 12"/>
          <p:cNvSpPr>
            <a:spLocks noChangeArrowheads="1"/>
          </p:cNvSpPr>
          <p:nvPr/>
        </p:nvSpPr>
        <p:spPr bwMode="auto">
          <a:xfrm>
            <a:off x="5229225" y="3271838"/>
            <a:ext cx="1457325" cy="1117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5646738" y="3546475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Z</a:t>
            </a:r>
            <a:endParaRPr lang="en-US" sz="2800"/>
          </a:p>
        </p:txBody>
      </p:sp>
      <p:cxnSp>
        <p:nvCxnSpPr>
          <p:cNvPr id="71694" name="AutoShape 14"/>
          <p:cNvCxnSpPr>
            <a:cxnSpLocks noChangeShapeType="1"/>
            <a:stCxn id="71684" idx="5"/>
            <a:endCxn id="71701" idx="1"/>
          </p:cNvCxnSpPr>
          <p:nvPr/>
        </p:nvCxnSpPr>
        <p:spPr bwMode="auto">
          <a:xfrm>
            <a:off x="3176588" y="3495675"/>
            <a:ext cx="639762" cy="4730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1695" name="AutoShape 15"/>
          <p:cNvCxnSpPr>
            <a:cxnSpLocks noChangeShapeType="1"/>
            <a:stCxn id="71682" idx="5"/>
            <a:endCxn id="71692" idx="0"/>
          </p:cNvCxnSpPr>
          <p:nvPr/>
        </p:nvCxnSpPr>
        <p:spPr bwMode="auto">
          <a:xfrm>
            <a:off x="4702175" y="2312988"/>
            <a:ext cx="1255713" cy="9588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1699" name="AutoShape 19"/>
          <p:cNvSpPr>
            <a:spLocks noChangeArrowheads="1"/>
          </p:cNvSpPr>
          <p:nvPr/>
        </p:nvSpPr>
        <p:spPr bwMode="auto">
          <a:xfrm>
            <a:off x="4329113" y="4914900"/>
            <a:ext cx="1316037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4572000" y="5262563"/>
            <a:ext cx="463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W</a:t>
            </a:r>
            <a:endParaRPr lang="en-US" sz="2800"/>
          </a:p>
        </p:txBody>
      </p:sp>
      <p:sp>
        <p:nvSpPr>
          <p:cNvPr id="71701" name="Oval 21"/>
          <p:cNvSpPr>
            <a:spLocks noChangeArrowheads="1"/>
          </p:cNvSpPr>
          <p:nvPr/>
        </p:nvSpPr>
        <p:spPr bwMode="auto">
          <a:xfrm>
            <a:off x="3703638" y="3863975"/>
            <a:ext cx="763587" cy="72231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3890963" y="3763963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i</a:t>
            </a:r>
            <a:endParaRPr lang="en-US" sz="2800"/>
          </a:p>
        </p:txBody>
      </p:sp>
      <p:cxnSp>
        <p:nvCxnSpPr>
          <p:cNvPr id="71703" name="AutoShape 23"/>
          <p:cNvCxnSpPr>
            <a:cxnSpLocks noChangeShapeType="1"/>
            <a:stCxn id="71701" idx="3"/>
            <a:endCxn id="71690" idx="0"/>
          </p:cNvCxnSpPr>
          <p:nvPr/>
        </p:nvCxnSpPr>
        <p:spPr bwMode="auto">
          <a:xfrm flipH="1">
            <a:off x="3254375" y="4479925"/>
            <a:ext cx="561975" cy="4349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1704" name="AutoShape 24"/>
          <p:cNvCxnSpPr>
            <a:cxnSpLocks noChangeShapeType="1"/>
            <a:stCxn id="71701" idx="5"/>
            <a:endCxn id="71699" idx="0"/>
          </p:cNvCxnSpPr>
          <p:nvPr/>
        </p:nvCxnSpPr>
        <p:spPr bwMode="auto">
          <a:xfrm>
            <a:off x="4356100" y="4479925"/>
            <a:ext cx="631825" cy="4349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665163" y="646113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AVL Insertion: Inside Case</a:t>
            </a:r>
          </a:p>
        </p:txBody>
      </p:sp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6019800" y="30480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71709" name="Text Box 29"/>
          <p:cNvSpPr txBox="1">
            <a:spLocks noChangeArrowheads="1"/>
          </p:cNvSpPr>
          <p:nvPr/>
        </p:nvSpPr>
        <p:spPr bwMode="auto">
          <a:xfrm>
            <a:off x="4495800" y="3962400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h+1</a:t>
            </a:r>
          </a:p>
        </p:txBody>
      </p:sp>
      <p:sp>
        <p:nvSpPr>
          <p:cNvPr id="71710" name="Text Box 30"/>
          <p:cNvSpPr txBox="1">
            <a:spLocks noChangeArrowheads="1"/>
          </p:cNvSpPr>
          <p:nvPr/>
        </p:nvSpPr>
        <p:spPr bwMode="auto">
          <a:xfrm>
            <a:off x="1981200" y="3962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71711" name="Text Box 31"/>
          <p:cNvSpPr txBox="1">
            <a:spLocks noChangeArrowheads="1"/>
          </p:cNvSpPr>
          <p:nvPr/>
        </p:nvSpPr>
        <p:spPr bwMode="auto">
          <a:xfrm>
            <a:off x="3657600" y="4800600"/>
            <a:ext cx="105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 or h-1</a:t>
            </a: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7032625" y="43894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>
            <a:off x="7032625" y="51768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>
            <a:off x="7102475" y="6030913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val 2"/>
          <p:cNvSpPr>
            <a:spLocks noChangeArrowheads="1"/>
          </p:cNvSpPr>
          <p:nvPr/>
        </p:nvSpPr>
        <p:spPr bwMode="auto">
          <a:xfrm>
            <a:off x="4051300" y="1695450"/>
            <a:ext cx="762000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259263" y="1497013"/>
            <a:ext cx="4667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j</a:t>
            </a:r>
            <a:endParaRPr lang="en-US" sz="2800"/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>
            <a:off x="2525713" y="2878138"/>
            <a:ext cx="762000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678113" y="2755900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k</a:t>
            </a:r>
            <a:endParaRPr lang="en-US" sz="2800"/>
          </a:p>
        </p:txBody>
      </p:sp>
      <p:cxnSp>
        <p:nvCxnSpPr>
          <p:cNvPr id="72710" name="AutoShape 6"/>
          <p:cNvCxnSpPr>
            <a:cxnSpLocks noChangeShapeType="1"/>
            <a:stCxn id="72706" idx="3"/>
            <a:endCxn id="72708" idx="7"/>
          </p:cNvCxnSpPr>
          <p:nvPr/>
        </p:nvCxnSpPr>
        <p:spPr bwMode="auto">
          <a:xfrm flipH="1">
            <a:off x="3176588" y="2312988"/>
            <a:ext cx="985837" cy="66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1000125" y="4060825"/>
            <a:ext cx="1455738" cy="11160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2712" name="AutoShape 8"/>
          <p:cNvCxnSpPr>
            <a:cxnSpLocks noChangeShapeType="1"/>
            <a:stCxn id="72708" idx="3"/>
            <a:endCxn id="72711" idx="0"/>
          </p:cNvCxnSpPr>
          <p:nvPr/>
        </p:nvCxnSpPr>
        <p:spPr bwMode="auto">
          <a:xfrm flipH="1">
            <a:off x="1728788" y="3495675"/>
            <a:ext cx="908050" cy="565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1462088" y="4298950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X</a:t>
            </a:r>
            <a:endParaRPr lang="en-US" sz="2800"/>
          </a:p>
        </p:txBody>
      </p:sp>
      <p:sp>
        <p:nvSpPr>
          <p:cNvPr id="72714" name="AutoShape 10"/>
          <p:cNvSpPr>
            <a:spLocks noChangeArrowheads="1"/>
          </p:cNvSpPr>
          <p:nvPr/>
        </p:nvSpPr>
        <p:spPr bwMode="auto">
          <a:xfrm>
            <a:off x="2595563" y="4914900"/>
            <a:ext cx="1317625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2978150" y="5275263"/>
            <a:ext cx="4651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V</a:t>
            </a:r>
            <a:endParaRPr lang="en-US" sz="2800"/>
          </a:p>
        </p:txBody>
      </p:sp>
      <p:sp>
        <p:nvSpPr>
          <p:cNvPr id="72716" name="AutoShape 12"/>
          <p:cNvSpPr>
            <a:spLocks noChangeArrowheads="1"/>
          </p:cNvSpPr>
          <p:nvPr/>
        </p:nvSpPr>
        <p:spPr bwMode="auto">
          <a:xfrm>
            <a:off x="5229225" y="3271838"/>
            <a:ext cx="1457325" cy="1117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5646738" y="3546475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Z</a:t>
            </a:r>
            <a:endParaRPr lang="en-US" sz="2800"/>
          </a:p>
        </p:txBody>
      </p:sp>
      <p:cxnSp>
        <p:nvCxnSpPr>
          <p:cNvPr id="72718" name="AutoShape 14"/>
          <p:cNvCxnSpPr>
            <a:cxnSpLocks noChangeShapeType="1"/>
            <a:stCxn id="72708" idx="5"/>
            <a:endCxn id="72725" idx="1"/>
          </p:cNvCxnSpPr>
          <p:nvPr/>
        </p:nvCxnSpPr>
        <p:spPr bwMode="auto">
          <a:xfrm>
            <a:off x="3176588" y="3495675"/>
            <a:ext cx="639762" cy="4730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2719" name="AutoShape 15"/>
          <p:cNvCxnSpPr>
            <a:cxnSpLocks noChangeShapeType="1"/>
            <a:stCxn id="72706" idx="5"/>
            <a:endCxn id="72716" idx="0"/>
          </p:cNvCxnSpPr>
          <p:nvPr/>
        </p:nvCxnSpPr>
        <p:spPr bwMode="auto">
          <a:xfrm>
            <a:off x="4702175" y="2312988"/>
            <a:ext cx="1255713" cy="9588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2723" name="AutoShape 19"/>
          <p:cNvSpPr>
            <a:spLocks noChangeArrowheads="1"/>
          </p:cNvSpPr>
          <p:nvPr/>
        </p:nvSpPr>
        <p:spPr bwMode="auto">
          <a:xfrm>
            <a:off x="4329113" y="4914900"/>
            <a:ext cx="1316037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4572000" y="5262563"/>
            <a:ext cx="463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W</a:t>
            </a:r>
            <a:endParaRPr lang="en-US" sz="2800"/>
          </a:p>
        </p:txBody>
      </p:sp>
      <p:sp>
        <p:nvSpPr>
          <p:cNvPr id="72725" name="Oval 21"/>
          <p:cNvSpPr>
            <a:spLocks noChangeArrowheads="1"/>
          </p:cNvSpPr>
          <p:nvPr/>
        </p:nvSpPr>
        <p:spPr bwMode="auto">
          <a:xfrm>
            <a:off x="3703638" y="3863975"/>
            <a:ext cx="763587" cy="72231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3890963" y="3763963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i</a:t>
            </a:r>
            <a:endParaRPr lang="en-US" sz="2800"/>
          </a:p>
        </p:txBody>
      </p:sp>
      <p:cxnSp>
        <p:nvCxnSpPr>
          <p:cNvPr id="72727" name="AutoShape 23"/>
          <p:cNvCxnSpPr>
            <a:cxnSpLocks noChangeShapeType="1"/>
            <a:stCxn id="72725" idx="3"/>
            <a:endCxn id="72714" idx="0"/>
          </p:cNvCxnSpPr>
          <p:nvPr/>
        </p:nvCxnSpPr>
        <p:spPr bwMode="auto">
          <a:xfrm flipH="1">
            <a:off x="3254375" y="4479925"/>
            <a:ext cx="561975" cy="4349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72728" name="AutoShape 24"/>
          <p:cNvCxnSpPr>
            <a:cxnSpLocks noChangeShapeType="1"/>
            <a:stCxn id="72725" idx="5"/>
            <a:endCxn id="72723" idx="0"/>
          </p:cNvCxnSpPr>
          <p:nvPr/>
        </p:nvCxnSpPr>
        <p:spPr bwMode="auto">
          <a:xfrm>
            <a:off x="4356100" y="4479925"/>
            <a:ext cx="631825" cy="4349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795337" y="178220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AVL Insertion: Inside Case</a:t>
            </a: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5357813" y="1768475"/>
            <a:ext cx="3098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We will do a </a:t>
            </a:r>
            <a:r>
              <a:rPr lang="en-US" sz="2400">
                <a:solidFill>
                  <a:schemeClr val="accent2"/>
                </a:solidFill>
              </a:rPr>
              <a:t>left-right </a:t>
            </a:r>
          </a:p>
          <a:p>
            <a:r>
              <a:rPr lang="en-US" sz="2400">
                <a:solidFill>
                  <a:schemeClr val="accent2"/>
                </a:solidFill>
              </a:rPr>
              <a:t>“double rotation” .</a:t>
            </a:r>
            <a:r>
              <a:rPr lang="en-US" sz="2400"/>
              <a:t> . .</a:t>
            </a:r>
          </a:p>
        </p:txBody>
      </p:sp>
      <p:sp>
        <p:nvSpPr>
          <p:cNvPr id="72731" name="Freeform 27"/>
          <p:cNvSpPr>
            <a:spLocks/>
          </p:cNvSpPr>
          <p:nvPr/>
        </p:nvSpPr>
        <p:spPr bwMode="auto">
          <a:xfrm>
            <a:off x="3490913" y="2984500"/>
            <a:ext cx="735012" cy="839788"/>
          </a:xfrm>
          <a:custGeom>
            <a:avLst/>
            <a:gdLst/>
            <a:ahLst/>
            <a:cxnLst>
              <a:cxn ang="0">
                <a:pos x="463" y="529"/>
              </a:cxn>
              <a:cxn ang="0">
                <a:pos x="365" y="87"/>
              </a:cxn>
              <a:cxn ang="0">
                <a:pos x="0" y="10"/>
              </a:cxn>
            </a:cxnLst>
            <a:rect l="0" t="0" r="r" b="b"/>
            <a:pathLst>
              <a:path w="463" h="529">
                <a:moveTo>
                  <a:pt x="463" y="529"/>
                </a:moveTo>
                <a:cubicBezTo>
                  <a:pt x="452" y="351"/>
                  <a:pt x="442" y="174"/>
                  <a:pt x="365" y="87"/>
                </a:cubicBezTo>
                <a:cubicBezTo>
                  <a:pt x="288" y="0"/>
                  <a:pt x="144" y="5"/>
                  <a:pt x="0" y="1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2" name="Freeform 28"/>
          <p:cNvSpPr>
            <a:spLocks/>
          </p:cNvSpPr>
          <p:nvPr/>
        </p:nvSpPr>
        <p:spPr bwMode="auto">
          <a:xfrm>
            <a:off x="3062288" y="2152650"/>
            <a:ext cx="817562" cy="825500"/>
          </a:xfrm>
          <a:custGeom>
            <a:avLst/>
            <a:gdLst/>
            <a:ahLst/>
            <a:cxnLst>
              <a:cxn ang="0">
                <a:pos x="206" y="520"/>
              </a:cxn>
              <a:cxn ang="0">
                <a:pos x="52" y="91"/>
              </a:cxn>
              <a:cxn ang="0">
                <a:pos x="515" y="0"/>
              </a:cxn>
            </a:cxnLst>
            <a:rect l="0" t="0" r="r" b="b"/>
            <a:pathLst>
              <a:path w="515" h="520">
                <a:moveTo>
                  <a:pt x="206" y="520"/>
                </a:moveTo>
                <a:cubicBezTo>
                  <a:pt x="103" y="349"/>
                  <a:pt x="0" y="178"/>
                  <a:pt x="52" y="91"/>
                </a:cubicBezTo>
                <a:cubicBezTo>
                  <a:pt x="104" y="4"/>
                  <a:pt x="309" y="2"/>
                  <a:pt x="515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4" name="Oval 30"/>
          <p:cNvSpPr>
            <a:spLocks noChangeArrowheads="1"/>
          </p:cNvSpPr>
          <p:nvPr/>
        </p:nvSpPr>
        <p:spPr bwMode="auto">
          <a:xfrm rot="1680000">
            <a:off x="1752600" y="3008313"/>
            <a:ext cx="3429000" cy="14874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35" name="Oval 31"/>
          <p:cNvSpPr>
            <a:spLocks noChangeArrowheads="1"/>
          </p:cNvSpPr>
          <p:nvPr/>
        </p:nvSpPr>
        <p:spPr bwMode="auto">
          <a:xfrm rot="19500000">
            <a:off x="1981200" y="1828800"/>
            <a:ext cx="3429000" cy="148748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7032625" y="43894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>
            <a:off x="7032625" y="51768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>
            <a:off x="7102475" y="6030913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Oval 2"/>
          <p:cNvSpPr>
            <a:spLocks noChangeArrowheads="1"/>
          </p:cNvSpPr>
          <p:nvPr/>
        </p:nvSpPr>
        <p:spPr bwMode="auto">
          <a:xfrm>
            <a:off x="4051300" y="1695450"/>
            <a:ext cx="762000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4259263" y="1497013"/>
            <a:ext cx="4667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j</a:t>
            </a:r>
            <a:endParaRPr lang="en-US" sz="2800"/>
          </a:p>
        </p:txBody>
      </p:sp>
      <p:sp>
        <p:nvSpPr>
          <p:cNvPr id="84996" name="Oval 4"/>
          <p:cNvSpPr>
            <a:spLocks noChangeArrowheads="1"/>
          </p:cNvSpPr>
          <p:nvPr/>
        </p:nvSpPr>
        <p:spPr bwMode="auto">
          <a:xfrm>
            <a:off x="1828800" y="3779838"/>
            <a:ext cx="762000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k</a:t>
            </a:r>
          </a:p>
        </p:txBody>
      </p:sp>
      <p:cxnSp>
        <p:nvCxnSpPr>
          <p:cNvPr id="84998" name="AutoShape 6"/>
          <p:cNvCxnSpPr>
            <a:cxnSpLocks noChangeShapeType="1"/>
            <a:stCxn id="84994" idx="3"/>
            <a:endCxn id="85013" idx="0"/>
          </p:cNvCxnSpPr>
          <p:nvPr/>
        </p:nvCxnSpPr>
        <p:spPr bwMode="auto">
          <a:xfrm flipH="1">
            <a:off x="2897188" y="2311400"/>
            <a:ext cx="1265237" cy="584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4999" name="AutoShape 7"/>
          <p:cNvSpPr>
            <a:spLocks noChangeArrowheads="1"/>
          </p:cNvSpPr>
          <p:nvPr/>
        </p:nvSpPr>
        <p:spPr bwMode="auto">
          <a:xfrm>
            <a:off x="609600" y="4953000"/>
            <a:ext cx="1455738" cy="11160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5000" name="AutoShape 8"/>
          <p:cNvCxnSpPr>
            <a:cxnSpLocks noChangeShapeType="1"/>
            <a:stCxn id="84996" idx="3"/>
            <a:endCxn id="84999" idx="0"/>
          </p:cNvCxnSpPr>
          <p:nvPr/>
        </p:nvCxnSpPr>
        <p:spPr bwMode="auto">
          <a:xfrm flipH="1">
            <a:off x="1338263" y="4395788"/>
            <a:ext cx="601662" cy="5572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1071563" y="5257800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X</a:t>
            </a:r>
            <a:endParaRPr lang="en-US" sz="2800"/>
          </a:p>
        </p:txBody>
      </p:sp>
      <p:sp>
        <p:nvSpPr>
          <p:cNvPr id="85002" name="AutoShape 10"/>
          <p:cNvSpPr>
            <a:spLocks noChangeArrowheads="1"/>
          </p:cNvSpPr>
          <p:nvPr/>
        </p:nvSpPr>
        <p:spPr bwMode="auto">
          <a:xfrm>
            <a:off x="2357438" y="4876800"/>
            <a:ext cx="1317625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V</a:t>
            </a:r>
          </a:p>
        </p:txBody>
      </p:sp>
      <p:sp>
        <p:nvSpPr>
          <p:cNvPr id="85004" name="AutoShape 12"/>
          <p:cNvSpPr>
            <a:spLocks noChangeArrowheads="1"/>
          </p:cNvSpPr>
          <p:nvPr/>
        </p:nvSpPr>
        <p:spPr bwMode="auto">
          <a:xfrm>
            <a:off x="5229225" y="3271838"/>
            <a:ext cx="1457325" cy="1117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5646738" y="3546475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Z</a:t>
            </a:r>
            <a:endParaRPr lang="en-US" sz="2800"/>
          </a:p>
        </p:txBody>
      </p:sp>
      <p:cxnSp>
        <p:nvCxnSpPr>
          <p:cNvPr id="85006" name="AutoShape 14"/>
          <p:cNvCxnSpPr>
            <a:cxnSpLocks noChangeShapeType="1"/>
            <a:stCxn id="84996" idx="5"/>
            <a:endCxn id="85002" idx="0"/>
          </p:cNvCxnSpPr>
          <p:nvPr/>
        </p:nvCxnSpPr>
        <p:spPr bwMode="auto">
          <a:xfrm>
            <a:off x="2479675" y="4395788"/>
            <a:ext cx="536575" cy="481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5007" name="AutoShape 15"/>
          <p:cNvCxnSpPr>
            <a:cxnSpLocks noChangeShapeType="1"/>
            <a:stCxn id="84994" idx="5"/>
            <a:endCxn id="85004" idx="0"/>
          </p:cNvCxnSpPr>
          <p:nvPr/>
        </p:nvCxnSpPr>
        <p:spPr bwMode="auto">
          <a:xfrm>
            <a:off x="4702175" y="2312988"/>
            <a:ext cx="1255713" cy="9588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5011" name="AutoShape 19"/>
          <p:cNvSpPr>
            <a:spLocks noChangeArrowheads="1"/>
          </p:cNvSpPr>
          <p:nvPr/>
        </p:nvSpPr>
        <p:spPr bwMode="auto">
          <a:xfrm>
            <a:off x="3810000" y="4038600"/>
            <a:ext cx="1316038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2" name="Text Box 20"/>
          <p:cNvSpPr txBox="1">
            <a:spLocks noChangeArrowheads="1"/>
          </p:cNvSpPr>
          <p:nvPr/>
        </p:nvSpPr>
        <p:spPr bwMode="auto">
          <a:xfrm>
            <a:off x="4052888" y="4386263"/>
            <a:ext cx="463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W</a:t>
            </a:r>
            <a:endParaRPr lang="en-US" sz="2800"/>
          </a:p>
        </p:txBody>
      </p:sp>
      <p:sp>
        <p:nvSpPr>
          <p:cNvPr id="85013" name="Oval 21"/>
          <p:cNvSpPr>
            <a:spLocks noChangeArrowheads="1"/>
          </p:cNvSpPr>
          <p:nvPr/>
        </p:nvSpPr>
        <p:spPr bwMode="auto">
          <a:xfrm>
            <a:off x="2514600" y="2895600"/>
            <a:ext cx="763588" cy="72231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i</a:t>
            </a:r>
          </a:p>
        </p:txBody>
      </p:sp>
      <p:cxnSp>
        <p:nvCxnSpPr>
          <p:cNvPr id="85016" name="AutoShape 24"/>
          <p:cNvCxnSpPr>
            <a:cxnSpLocks noChangeShapeType="1"/>
            <a:stCxn id="85013" idx="5"/>
            <a:endCxn id="85011" idx="0"/>
          </p:cNvCxnSpPr>
          <p:nvPr/>
        </p:nvCxnSpPr>
        <p:spPr bwMode="auto">
          <a:xfrm>
            <a:off x="3167063" y="3511550"/>
            <a:ext cx="1301750" cy="527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5017" name="Rectangle 25"/>
          <p:cNvSpPr>
            <a:spLocks noChangeArrowheads="1"/>
          </p:cNvSpPr>
          <p:nvPr/>
        </p:nvSpPr>
        <p:spPr bwMode="auto">
          <a:xfrm>
            <a:off x="665163" y="646113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Double rotation : first rotation</a:t>
            </a:r>
          </a:p>
        </p:txBody>
      </p:sp>
      <p:sp>
        <p:nvSpPr>
          <p:cNvPr id="85018" name="Text Box 26"/>
          <p:cNvSpPr txBox="1">
            <a:spLocks noChangeArrowheads="1"/>
          </p:cNvSpPr>
          <p:nvPr/>
        </p:nvSpPr>
        <p:spPr bwMode="auto">
          <a:xfrm>
            <a:off x="5357813" y="1768475"/>
            <a:ext cx="3014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left rotation complete</a:t>
            </a:r>
          </a:p>
        </p:txBody>
      </p:sp>
      <p:cxnSp>
        <p:nvCxnSpPr>
          <p:cNvPr id="85023" name="AutoShape 31"/>
          <p:cNvCxnSpPr>
            <a:cxnSpLocks noChangeShapeType="1"/>
            <a:stCxn id="85013" idx="3"/>
            <a:endCxn id="84996" idx="0"/>
          </p:cNvCxnSpPr>
          <p:nvPr/>
        </p:nvCxnSpPr>
        <p:spPr bwMode="auto">
          <a:xfrm flipH="1">
            <a:off x="2209800" y="3511550"/>
            <a:ext cx="415925" cy="2682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5026" name="Oval 34"/>
          <p:cNvSpPr>
            <a:spLocks noChangeArrowheads="1"/>
          </p:cNvSpPr>
          <p:nvPr/>
        </p:nvSpPr>
        <p:spPr bwMode="auto">
          <a:xfrm rot="19500000">
            <a:off x="685800" y="2971800"/>
            <a:ext cx="3429000" cy="14874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7032625" y="43894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7032625" y="51768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7102475" y="6030913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val 2"/>
          <p:cNvSpPr>
            <a:spLocks noChangeArrowheads="1"/>
          </p:cNvSpPr>
          <p:nvPr/>
        </p:nvSpPr>
        <p:spPr bwMode="auto">
          <a:xfrm>
            <a:off x="4051300" y="1695450"/>
            <a:ext cx="762000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4259263" y="1497013"/>
            <a:ext cx="4667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j</a:t>
            </a:r>
            <a:endParaRPr lang="en-US" sz="2800"/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1828800" y="3779838"/>
            <a:ext cx="762000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k</a:t>
            </a:r>
          </a:p>
        </p:txBody>
      </p:sp>
      <p:cxnSp>
        <p:nvCxnSpPr>
          <p:cNvPr id="86021" name="AutoShape 5"/>
          <p:cNvCxnSpPr>
            <a:cxnSpLocks noChangeShapeType="1"/>
            <a:stCxn id="86018" idx="3"/>
            <a:endCxn id="86035" idx="0"/>
          </p:cNvCxnSpPr>
          <p:nvPr/>
        </p:nvCxnSpPr>
        <p:spPr bwMode="auto">
          <a:xfrm flipH="1">
            <a:off x="2897188" y="2311400"/>
            <a:ext cx="1265237" cy="584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6022" name="AutoShape 6"/>
          <p:cNvSpPr>
            <a:spLocks noChangeArrowheads="1"/>
          </p:cNvSpPr>
          <p:nvPr/>
        </p:nvSpPr>
        <p:spPr bwMode="auto">
          <a:xfrm>
            <a:off x="609600" y="4953000"/>
            <a:ext cx="1455738" cy="11160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6023" name="AutoShape 7"/>
          <p:cNvCxnSpPr>
            <a:cxnSpLocks noChangeShapeType="1"/>
            <a:stCxn id="86020" idx="3"/>
            <a:endCxn id="86022" idx="0"/>
          </p:cNvCxnSpPr>
          <p:nvPr/>
        </p:nvCxnSpPr>
        <p:spPr bwMode="auto">
          <a:xfrm flipH="1">
            <a:off x="1338263" y="4395788"/>
            <a:ext cx="601662" cy="5572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1071563" y="5257800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X</a:t>
            </a:r>
            <a:endParaRPr lang="en-US" sz="2800"/>
          </a:p>
        </p:txBody>
      </p:sp>
      <p:sp>
        <p:nvSpPr>
          <p:cNvPr id="86025" name="AutoShape 9"/>
          <p:cNvSpPr>
            <a:spLocks noChangeArrowheads="1"/>
          </p:cNvSpPr>
          <p:nvPr/>
        </p:nvSpPr>
        <p:spPr bwMode="auto">
          <a:xfrm>
            <a:off x="2357438" y="4876800"/>
            <a:ext cx="1317625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V</a:t>
            </a:r>
          </a:p>
        </p:txBody>
      </p:sp>
      <p:sp>
        <p:nvSpPr>
          <p:cNvPr id="86026" name="AutoShape 10"/>
          <p:cNvSpPr>
            <a:spLocks noChangeArrowheads="1"/>
          </p:cNvSpPr>
          <p:nvPr/>
        </p:nvSpPr>
        <p:spPr bwMode="auto">
          <a:xfrm>
            <a:off x="5229225" y="3271838"/>
            <a:ext cx="1457325" cy="1117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5646738" y="3546475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Z</a:t>
            </a:r>
            <a:endParaRPr lang="en-US" sz="2800"/>
          </a:p>
        </p:txBody>
      </p:sp>
      <p:cxnSp>
        <p:nvCxnSpPr>
          <p:cNvPr id="86028" name="AutoShape 12"/>
          <p:cNvCxnSpPr>
            <a:cxnSpLocks noChangeShapeType="1"/>
            <a:stCxn id="86020" idx="5"/>
            <a:endCxn id="86025" idx="0"/>
          </p:cNvCxnSpPr>
          <p:nvPr/>
        </p:nvCxnSpPr>
        <p:spPr bwMode="auto">
          <a:xfrm>
            <a:off x="2479675" y="4395788"/>
            <a:ext cx="536575" cy="481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6029" name="AutoShape 13"/>
          <p:cNvCxnSpPr>
            <a:cxnSpLocks noChangeShapeType="1"/>
            <a:stCxn id="86018" idx="5"/>
            <a:endCxn id="86026" idx="0"/>
          </p:cNvCxnSpPr>
          <p:nvPr/>
        </p:nvCxnSpPr>
        <p:spPr bwMode="auto">
          <a:xfrm>
            <a:off x="4702175" y="2312988"/>
            <a:ext cx="1255713" cy="9588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6030" name="Line 14"/>
          <p:cNvSpPr>
            <a:spLocks noChangeShapeType="1"/>
          </p:cNvSpPr>
          <p:nvPr/>
        </p:nvSpPr>
        <p:spPr bwMode="auto">
          <a:xfrm>
            <a:off x="7032625" y="43894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>
            <a:off x="7032625" y="51768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>
            <a:off x="7102475" y="6030913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3" name="AutoShape 17"/>
          <p:cNvSpPr>
            <a:spLocks noChangeArrowheads="1"/>
          </p:cNvSpPr>
          <p:nvPr/>
        </p:nvSpPr>
        <p:spPr bwMode="auto">
          <a:xfrm>
            <a:off x="3810000" y="4038600"/>
            <a:ext cx="1316038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4052888" y="4386263"/>
            <a:ext cx="463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W</a:t>
            </a:r>
            <a:endParaRPr lang="en-US" sz="2800"/>
          </a:p>
        </p:txBody>
      </p:sp>
      <p:sp>
        <p:nvSpPr>
          <p:cNvPr id="86035" name="Oval 19"/>
          <p:cNvSpPr>
            <a:spLocks noChangeArrowheads="1"/>
          </p:cNvSpPr>
          <p:nvPr/>
        </p:nvSpPr>
        <p:spPr bwMode="auto">
          <a:xfrm>
            <a:off x="2514600" y="2895600"/>
            <a:ext cx="763588" cy="72231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i</a:t>
            </a:r>
          </a:p>
        </p:txBody>
      </p:sp>
      <p:cxnSp>
        <p:nvCxnSpPr>
          <p:cNvPr id="86036" name="AutoShape 20"/>
          <p:cNvCxnSpPr>
            <a:cxnSpLocks noChangeShapeType="1"/>
            <a:stCxn id="86035" idx="5"/>
            <a:endCxn id="86033" idx="0"/>
          </p:cNvCxnSpPr>
          <p:nvPr/>
        </p:nvCxnSpPr>
        <p:spPr bwMode="auto">
          <a:xfrm>
            <a:off x="3167063" y="3511550"/>
            <a:ext cx="1301750" cy="527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6037" name="Rectangle 21"/>
          <p:cNvSpPr>
            <a:spLocks noChangeArrowheads="1"/>
          </p:cNvSpPr>
          <p:nvPr/>
        </p:nvSpPr>
        <p:spPr bwMode="auto">
          <a:xfrm>
            <a:off x="665163" y="646113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Double rotation : second rotation</a:t>
            </a:r>
          </a:p>
        </p:txBody>
      </p:sp>
      <p:cxnSp>
        <p:nvCxnSpPr>
          <p:cNvPr id="86039" name="AutoShape 23"/>
          <p:cNvCxnSpPr>
            <a:cxnSpLocks noChangeShapeType="1"/>
            <a:stCxn id="86035" idx="3"/>
            <a:endCxn id="86020" idx="0"/>
          </p:cNvCxnSpPr>
          <p:nvPr/>
        </p:nvCxnSpPr>
        <p:spPr bwMode="auto">
          <a:xfrm flipH="1">
            <a:off x="2209800" y="3511550"/>
            <a:ext cx="415925" cy="2682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6040" name="Oval 24"/>
          <p:cNvSpPr>
            <a:spLocks noChangeArrowheads="1"/>
          </p:cNvSpPr>
          <p:nvPr/>
        </p:nvSpPr>
        <p:spPr bwMode="auto">
          <a:xfrm rot="19500000">
            <a:off x="1905000" y="1941513"/>
            <a:ext cx="3429000" cy="14874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5318125" y="1954213"/>
            <a:ext cx="3252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Now do a right rotation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will focus on the first strategy:  AVL trees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Named after Adelson-Velskii and Landis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Balance is defined by comparing the height of the two sub-trees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Recall: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An empty tree has height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–1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 tree with a single node has height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0</a:t>
            </a:r>
          </a:p>
          <a:p>
            <a:pPr lvl="1"/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29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Oval 2"/>
          <p:cNvSpPr>
            <a:spLocks noChangeArrowheads="1"/>
          </p:cNvSpPr>
          <p:nvPr/>
        </p:nvSpPr>
        <p:spPr bwMode="auto">
          <a:xfrm>
            <a:off x="4810125" y="3773488"/>
            <a:ext cx="762000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j</a:t>
            </a:r>
          </a:p>
        </p:txBody>
      </p:sp>
      <p:sp>
        <p:nvSpPr>
          <p:cNvPr id="87044" name="Oval 4"/>
          <p:cNvSpPr>
            <a:spLocks noChangeArrowheads="1"/>
          </p:cNvSpPr>
          <p:nvPr/>
        </p:nvSpPr>
        <p:spPr bwMode="auto">
          <a:xfrm>
            <a:off x="1828800" y="3779838"/>
            <a:ext cx="762000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k</a:t>
            </a:r>
          </a:p>
        </p:txBody>
      </p:sp>
      <p:sp>
        <p:nvSpPr>
          <p:cNvPr id="87046" name="AutoShape 6"/>
          <p:cNvSpPr>
            <a:spLocks noChangeArrowheads="1"/>
          </p:cNvSpPr>
          <p:nvPr/>
        </p:nvSpPr>
        <p:spPr bwMode="auto">
          <a:xfrm>
            <a:off x="609600" y="4953000"/>
            <a:ext cx="1455738" cy="11160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7047" name="AutoShape 7"/>
          <p:cNvCxnSpPr>
            <a:cxnSpLocks noChangeShapeType="1"/>
            <a:stCxn id="87044" idx="3"/>
            <a:endCxn id="87046" idx="0"/>
          </p:cNvCxnSpPr>
          <p:nvPr/>
        </p:nvCxnSpPr>
        <p:spPr bwMode="auto">
          <a:xfrm flipH="1">
            <a:off x="1338263" y="4395788"/>
            <a:ext cx="601662" cy="5572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1071563" y="5257800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>
                <a:latin typeface="Times New Roman" pitchFamily="-101" charset="0"/>
              </a:rPr>
              <a:t>X</a:t>
            </a:r>
            <a:endParaRPr lang="en-US" sz="2800">
              <a:latin typeface="Times New Roman" pitchFamily="-101" charset="0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>
            <a:off x="2357438" y="4876800"/>
            <a:ext cx="1317625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V</a:t>
            </a: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5229225" y="4906963"/>
            <a:ext cx="1457325" cy="1117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5646738" y="5181600"/>
            <a:ext cx="465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Z</a:t>
            </a:r>
            <a:endParaRPr lang="en-US" sz="2800"/>
          </a:p>
        </p:txBody>
      </p:sp>
      <p:cxnSp>
        <p:nvCxnSpPr>
          <p:cNvPr id="87052" name="AutoShape 12"/>
          <p:cNvCxnSpPr>
            <a:cxnSpLocks noChangeShapeType="1"/>
            <a:stCxn id="87044" idx="5"/>
            <a:endCxn id="87049" idx="0"/>
          </p:cNvCxnSpPr>
          <p:nvPr/>
        </p:nvCxnSpPr>
        <p:spPr bwMode="auto">
          <a:xfrm>
            <a:off x="2479675" y="4395788"/>
            <a:ext cx="536575" cy="481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7053" name="AutoShape 13"/>
          <p:cNvCxnSpPr>
            <a:cxnSpLocks noChangeShapeType="1"/>
            <a:stCxn id="87042" idx="5"/>
            <a:endCxn id="87050" idx="0"/>
          </p:cNvCxnSpPr>
          <p:nvPr/>
        </p:nvCxnSpPr>
        <p:spPr bwMode="auto">
          <a:xfrm>
            <a:off x="5461000" y="4389438"/>
            <a:ext cx="496888" cy="5175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7032625" y="43894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7032625" y="5176838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>
            <a:off x="7102475" y="6030913"/>
            <a:ext cx="145573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7" name="AutoShape 17"/>
          <p:cNvSpPr>
            <a:spLocks noChangeArrowheads="1"/>
          </p:cNvSpPr>
          <p:nvPr/>
        </p:nvSpPr>
        <p:spPr bwMode="auto">
          <a:xfrm>
            <a:off x="3810000" y="4876800"/>
            <a:ext cx="1316038" cy="11826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4052888" y="5224463"/>
            <a:ext cx="463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1"/>
              <a:t>W</a:t>
            </a:r>
            <a:endParaRPr lang="en-US" sz="2800"/>
          </a:p>
        </p:txBody>
      </p:sp>
      <p:sp>
        <p:nvSpPr>
          <p:cNvPr id="87059" name="Oval 19"/>
          <p:cNvSpPr>
            <a:spLocks noChangeArrowheads="1"/>
          </p:cNvSpPr>
          <p:nvPr/>
        </p:nvSpPr>
        <p:spPr bwMode="auto">
          <a:xfrm>
            <a:off x="3200400" y="2895600"/>
            <a:ext cx="763588" cy="72231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5400" i="1"/>
              <a:t>i</a:t>
            </a:r>
          </a:p>
        </p:txBody>
      </p:sp>
      <p:cxnSp>
        <p:nvCxnSpPr>
          <p:cNvPr id="87060" name="AutoShape 20"/>
          <p:cNvCxnSpPr>
            <a:cxnSpLocks noChangeShapeType="1"/>
            <a:stCxn id="87042" idx="3"/>
            <a:endCxn id="87057" idx="0"/>
          </p:cNvCxnSpPr>
          <p:nvPr/>
        </p:nvCxnSpPr>
        <p:spPr bwMode="auto">
          <a:xfrm flipH="1">
            <a:off x="4468813" y="4389438"/>
            <a:ext cx="452437" cy="4873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7061" name="Rectangle 21"/>
          <p:cNvSpPr>
            <a:spLocks noChangeArrowheads="1"/>
          </p:cNvSpPr>
          <p:nvPr/>
        </p:nvSpPr>
        <p:spPr bwMode="auto">
          <a:xfrm>
            <a:off x="665163" y="646113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Double rotation : second rotation</a:t>
            </a:r>
          </a:p>
        </p:txBody>
      </p:sp>
      <p:cxnSp>
        <p:nvCxnSpPr>
          <p:cNvPr id="87062" name="AutoShape 22"/>
          <p:cNvCxnSpPr>
            <a:cxnSpLocks noChangeShapeType="1"/>
            <a:stCxn id="87059" idx="3"/>
            <a:endCxn id="87044" idx="0"/>
          </p:cNvCxnSpPr>
          <p:nvPr/>
        </p:nvCxnSpPr>
        <p:spPr bwMode="auto">
          <a:xfrm flipH="1">
            <a:off x="2209800" y="3511550"/>
            <a:ext cx="1101725" cy="2682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7066" name="AutoShape 26"/>
          <p:cNvCxnSpPr>
            <a:cxnSpLocks noChangeShapeType="1"/>
            <a:stCxn id="87042" idx="0"/>
            <a:endCxn id="87059" idx="5"/>
          </p:cNvCxnSpPr>
          <p:nvPr/>
        </p:nvCxnSpPr>
        <p:spPr bwMode="auto">
          <a:xfrm flipH="1" flipV="1">
            <a:off x="3852863" y="3511550"/>
            <a:ext cx="1338262" cy="2619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7067" name="Oval 27"/>
          <p:cNvSpPr>
            <a:spLocks noChangeArrowheads="1"/>
          </p:cNvSpPr>
          <p:nvPr/>
        </p:nvSpPr>
        <p:spPr bwMode="auto">
          <a:xfrm rot="1680000">
            <a:off x="2743200" y="3008313"/>
            <a:ext cx="3429000" cy="14874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5181600" y="1954213"/>
            <a:ext cx="320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right rotation complete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5562600" y="2667000"/>
            <a:ext cx="2711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/>
              <a:t>Balance has been </a:t>
            </a:r>
          </a:p>
          <a:p>
            <a:r>
              <a:rPr lang="en-US" sz="2400"/>
              <a:t>restored</a:t>
            </a: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6172200" y="45720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914400" y="46482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87074" name="Text Box 34"/>
          <p:cNvSpPr txBox="1">
            <a:spLocks noChangeArrowheads="1"/>
          </p:cNvSpPr>
          <p:nvPr/>
        </p:nvSpPr>
        <p:spPr bwMode="auto">
          <a:xfrm>
            <a:off x="3276600" y="4724400"/>
            <a:ext cx="105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 or h-1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12/26/03</a:t>
            </a:r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AVL Trees - Lecture 8</a:t>
            </a:r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FEA5D-3DE4-4C4F-B9A5-7CB81C4D3C4B}" type="slidenum">
              <a:rPr lang="en-US"/>
              <a:pPr/>
              <a:t>111</a:t>
            </a:fld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Implementation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3810000" y="32004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4191000" y="32004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810000" y="2819400"/>
            <a:ext cx="762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 flipH="1">
            <a:off x="3581400" y="34290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4419600" y="34290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3810000" y="2438400"/>
            <a:ext cx="762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4632325" y="2373313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balance (1,0,-1)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4632325" y="2754313"/>
            <a:ext cx="579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key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4708525" y="3211513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right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3124200" y="3200400"/>
            <a:ext cx="522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left</a:t>
            </a:r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1066800" y="4191000"/>
            <a:ext cx="7543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No need to keep the height; just the difference in height,            i.e. the </a:t>
            </a:r>
            <a:r>
              <a:rPr lang="en-US">
                <a:solidFill>
                  <a:schemeClr val="accent2"/>
                </a:solidFill>
              </a:rPr>
              <a:t>balance</a:t>
            </a:r>
            <a:r>
              <a:rPr lang="en-US"/>
              <a:t> factor; this has to be modified on the path of insertion even if you don’t perform rotations</a:t>
            </a:r>
          </a:p>
          <a:p>
            <a:pPr>
              <a:spcBef>
                <a:spcPct val="50000"/>
              </a:spcBef>
            </a:pPr>
            <a:r>
              <a:rPr lang="en-US"/>
              <a:t>Once you have performed a rotation (single or double) you won’t need to go back up the tree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Insertion in AVL Trees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114800"/>
          </a:xfrm>
        </p:spPr>
        <p:txBody>
          <a:bodyPr/>
          <a:lstStyle/>
          <a:p>
            <a:r>
              <a:rPr lang="en-US" dirty="0"/>
              <a:t>Insert at the leaf (as for all BST)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only nodes on the path from insertion point to root node have possibly changed in height</a:t>
            </a:r>
          </a:p>
          <a:p>
            <a:pPr lvl="1"/>
            <a:r>
              <a:rPr lang="en-US" dirty="0"/>
              <a:t>So after the Insert, </a:t>
            </a:r>
            <a:r>
              <a:rPr lang="en-US" dirty="0">
                <a:solidFill>
                  <a:schemeClr val="accent2"/>
                </a:solidFill>
              </a:rPr>
              <a:t>go back up</a:t>
            </a:r>
            <a:r>
              <a:rPr lang="en-US" dirty="0"/>
              <a:t> to the root node by node, updating heights</a:t>
            </a:r>
          </a:p>
          <a:p>
            <a:pPr lvl="1"/>
            <a:r>
              <a:rPr lang="en-US" dirty="0"/>
              <a:t>If a new balance factor (the difference </a:t>
            </a:r>
            <a:r>
              <a:rPr lang="en-US" dirty="0" err="1"/>
              <a:t>h</a:t>
            </a:r>
            <a:r>
              <a:rPr lang="en-US" baseline="-25000" dirty="0" err="1"/>
              <a:t>left</a:t>
            </a:r>
            <a:r>
              <a:rPr lang="en-US" dirty="0" err="1"/>
              <a:t>-h</a:t>
            </a:r>
            <a:r>
              <a:rPr lang="en-US" baseline="-25000" dirty="0" err="1"/>
              <a:t>right</a:t>
            </a:r>
            <a:r>
              <a:rPr lang="en-US" dirty="0"/>
              <a:t>) is 2 or –2, adjust tree by </a:t>
            </a:r>
            <a:r>
              <a:rPr lang="en-US" i="1" dirty="0">
                <a:solidFill>
                  <a:schemeClr val="accent2"/>
                </a:solidFill>
              </a:rPr>
              <a:t>rotation</a:t>
            </a:r>
            <a:r>
              <a:rPr lang="en-US" dirty="0"/>
              <a:t> around the node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1676" y="5774381"/>
            <a:ext cx="7845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Correctness</a:t>
            </a:r>
            <a:r>
              <a:rPr lang="en-US" sz="2400" dirty="0" smtClean="0"/>
              <a:t>:  Rotations preserve </a:t>
            </a:r>
            <a:r>
              <a:rPr lang="en-US" sz="2400" dirty="0" err="1" smtClean="0"/>
              <a:t>inorder</a:t>
            </a:r>
            <a:r>
              <a:rPr lang="en-US" sz="2400" dirty="0" smtClean="0"/>
              <a:t> traversal ordering  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 smtClean="0">
                <a:latin typeface="Arial" charset="0"/>
                <a:cs typeface="Arial" charset="0"/>
              </a:rPr>
              <a:t>	Removing a node from an AVL tree may cause more than one AVL imbalance</a:t>
            </a:r>
          </a:p>
          <a:p>
            <a:pPr lvl="1"/>
            <a:r>
              <a:rPr lang="en-CA" altLang="en-US" dirty="0" smtClean="0">
                <a:latin typeface="Arial" charset="0"/>
                <a:cs typeface="Arial" charset="0"/>
              </a:rPr>
              <a:t>Like insert, erase must check after it has been successfully called on a child to see if it caused an imbalance</a:t>
            </a:r>
          </a:p>
          <a:p>
            <a:pPr lvl="1"/>
            <a:r>
              <a:rPr lang="en-CA" altLang="en-US" dirty="0" smtClean="0">
                <a:latin typeface="Arial" charset="0"/>
                <a:cs typeface="Arial" charset="0"/>
              </a:rPr>
              <a:t>Unfortunately, it may cause</a:t>
            </a:r>
            <a:r>
              <a:rPr lang="en-CA" altLang="en-US" dirty="0" smtClean="0">
                <a:latin typeface="Arial" charset="0"/>
                <a:cs typeface="Arial" charset="0"/>
              </a:rPr>
              <a:t> </a:t>
            </a:r>
            <a:r>
              <a:rPr lang="en-CA" altLang="en-US" dirty="0" smtClean="0">
                <a:latin typeface="Times New Roman" pitchFamily="18" charset="0"/>
                <a:cs typeface="Times New Roman" pitchFamily="18" charset="0"/>
              </a:rPr>
              <a:t>multiple</a:t>
            </a:r>
            <a:r>
              <a:rPr lang="en-CA" altLang="en-US" dirty="0" smtClean="0">
                <a:latin typeface="Arial" charset="0"/>
                <a:cs typeface="Arial" charset="0"/>
              </a:rPr>
              <a:t> </a:t>
            </a:r>
            <a:r>
              <a:rPr lang="en-CA" altLang="en-US" dirty="0" smtClean="0">
                <a:latin typeface="Arial" charset="0"/>
                <a:cs typeface="Arial" charset="0"/>
              </a:rPr>
              <a:t>imbalances that must be corrected</a:t>
            </a:r>
          </a:p>
          <a:p>
            <a:pPr lvl="2"/>
            <a:r>
              <a:rPr lang="en-CA" altLang="en-US" dirty="0" smtClean="0">
                <a:latin typeface="Arial" charset="0"/>
                <a:cs typeface="Arial" charset="0"/>
              </a:rPr>
              <a:t>Insertions will only cause one imbalance that must be fixed</a:t>
            </a:r>
          </a:p>
          <a:p>
            <a:pPr lvl="1"/>
            <a:endParaRPr lang="en-CA" alt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42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Consider the following AVL tree</a:t>
            </a:r>
          </a:p>
        </p:txBody>
      </p:sp>
      <p:pic>
        <p:nvPicPr>
          <p:cNvPr id="90116" name="Picture 12" descr="C:\Users\dwharder\Desktop\b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19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Suppose we erase the front node:  1</a:t>
            </a:r>
          </a:p>
        </p:txBody>
      </p:sp>
      <p:pic>
        <p:nvPicPr>
          <p:cNvPr id="91140" name="Picture 13" descr="C:\Users\dwharder\Desktop\b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72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While its previous parent, 2, is not unbalanced, its grandparent 3 is</a:t>
            </a:r>
          </a:p>
          <a:p>
            <a:pPr lvl="1"/>
            <a:r>
              <a:rPr lang="en-CA" altLang="en-US" dirty="0" smtClean="0">
                <a:latin typeface="Arial" charset="0"/>
                <a:cs typeface="Arial" charset="0"/>
              </a:rPr>
              <a:t>The imbalance is in the right-right </a:t>
            </a:r>
            <a:r>
              <a:rPr lang="en-CA" altLang="en-US" dirty="0" err="1" smtClean="0">
                <a:latin typeface="Arial" charset="0"/>
                <a:cs typeface="Arial" charset="0"/>
              </a:rPr>
              <a:t>subtree</a:t>
            </a:r>
            <a:endParaRPr lang="en-CA" altLang="en-US" dirty="0" smtClean="0">
              <a:latin typeface="Arial" charset="0"/>
              <a:cs typeface="Arial" charset="0"/>
            </a:endParaRPr>
          </a:p>
        </p:txBody>
      </p:sp>
      <p:pic>
        <p:nvPicPr>
          <p:cNvPr id="92164" name="Picture 14" descr="C:\Users\dwharder\Desktop\b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48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We can correct this with a simple balance</a:t>
            </a:r>
          </a:p>
        </p:txBody>
      </p:sp>
      <p:pic>
        <p:nvPicPr>
          <p:cNvPr id="93188" name="Picture 15" descr="C:\Users\dwharder\Desktop\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0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The node of that </a:t>
            </a:r>
            <a:r>
              <a:rPr lang="en-CA" altLang="en-US" sz="2400" dirty="0" err="1" smtClean="0">
                <a:latin typeface="Arial" charset="0"/>
                <a:cs typeface="Arial" charset="0"/>
              </a:rPr>
              <a:t>subtree</a:t>
            </a:r>
            <a:r>
              <a:rPr lang="en-CA" altLang="en-US" sz="2400" dirty="0" smtClean="0">
                <a:latin typeface="Arial" charset="0"/>
                <a:cs typeface="Arial" charset="0"/>
              </a:rPr>
              <a:t>, 5, is now balanced</a:t>
            </a:r>
          </a:p>
        </p:txBody>
      </p:sp>
      <p:pic>
        <p:nvPicPr>
          <p:cNvPr id="94212" name="Picture 16" descr="C:\Users\dwharder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6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</a:t>
            </a:r>
            <a:r>
              <a:rPr lang="en-CA" altLang="en-US" sz="2400" dirty="0" err="1" smtClean="0">
                <a:latin typeface="Arial" charset="0"/>
                <a:cs typeface="Arial" charset="0"/>
              </a:rPr>
              <a:t>Recursing</a:t>
            </a:r>
            <a:r>
              <a:rPr lang="en-CA" altLang="en-US" sz="2400" dirty="0" smtClean="0">
                <a:latin typeface="Arial" charset="0"/>
                <a:cs typeface="Arial" charset="0"/>
              </a:rPr>
              <a:t> to the root, however, 8 is also unbalanced</a:t>
            </a:r>
          </a:p>
          <a:p>
            <a:pPr lvl="1"/>
            <a:r>
              <a:rPr lang="en-CA" altLang="en-US" sz="2400" dirty="0" smtClean="0">
                <a:latin typeface="Arial" charset="0"/>
                <a:cs typeface="Arial" charset="0"/>
              </a:rPr>
              <a:t>This is a right-left imbalance</a:t>
            </a:r>
          </a:p>
        </p:txBody>
      </p:sp>
      <p:pic>
        <p:nvPicPr>
          <p:cNvPr id="95236" name="Picture 17" descr="C:\Users\dwharder\Desktop\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579" y="3144180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94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A binary search tree is said to be AVL balanced if: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difference in the heights between the left and right sub-trees is at most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1</a:t>
            </a:r>
            <a:r>
              <a:rPr lang="en-US" altLang="en-US" smtClean="0">
                <a:latin typeface="Arial" charset="0"/>
                <a:cs typeface="Arial" charset="0"/>
              </a:rPr>
              <a:t>, and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Both sub-trees are themselves AVL trees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47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Promoting 11 to the root corrects the imbalance </a:t>
            </a:r>
          </a:p>
        </p:txBody>
      </p:sp>
      <p:pic>
        <p:nvPicPr>
          <p:cNvPr id="96260" name="Picture 18" descr="C:\Users\dwharder\Desktop\b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1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At this point, the node 11 is balanced</a:t>
            </a:r>
          </a:p>
        </p:txBody>
      </p:sp>
      <p:pic>
        <p:nvPicPr>
          <p:cNvPr id="97284" name="Picture 23" descr="C:\Users\dwharder\Desktop\b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4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Still, the root node is unbalanced</a:t>
            </a:r>
          </a:p>
          <a:p>
            <a:pPr lvl="1"/>
            <a:r>
              <a:rPr lang="en-CA" altLang="en-US" sz="2400" dirty="0" smtClean="0">
                <a:latin typeface="Arial" charset="0"/>
                <a:cs typeface="Arial" charset="0"/>
              </a:rPr>
              <a:t>This is a right-right imbalance</a:t>
            </a:r>
          </a:p>
        </p:txBody>
      </p:sp>
      <p:pic>
        <p:nvPicPr>
          <p:cNvPr id="98308" name="Picture 20" descr="C:\Users\dwharder\Desktop\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93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2492375"/>
            <a:ext cx="91408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933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Again, a simple balance fixes the imbalance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78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3301513"/>
            <a:ext cx="91408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The resulting tree is now AVL </a:t>
            </a:r>
            <a:r>
              <a:rPr lang="en-CA" altLang="en-US" sz="2400" dirty="0" smtClean="0">
                <a:latin typeface="Arial" charset="0"/>
                <a:cs typeface="Arial" charset="0"/>
              </a:rPr>
              <a:t>balanced</a:t>
            </a:r>
            <a:endParaRPr lang="en-CA" altLang="en-US" sz="2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5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539750" y="1122386"/>
            <a:ext cx="831850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400" dirty="0" smtClean="0">
                <a:solidFill>
                  <a:schemeClr val="accent1"/>
                </a:solidFill>
              </a:rPr>
              <a:t>Arguments for AVL trees</a:t>
            </a:r>
            <a:r>
              <a:rPr lang="en-US" sz="2400" dirty="0" smtClean="0">
                <a:solidFill>
                  <a:schemeClr val="accent2"/>
                </a:solidFill>
              </a:rPr>
              <a:t>:</a:t>
            </a:r>
          </a:p>
          <a:p>
            <a:pPr marL="457200" indent="-457200"/>
            <a:endParaRPr lang="en-US" sz="2400" dirty="0" smtClean="0"/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Search is </a:t>
            </a:r>
            <a:r>
              <a:rPr lang="en-US" sz="2400" dirty="0" err="1" smtClean="0"/>
              <a:t>O(log</a:t>
            </a:r>
            <a:r>
              <a:rPr lang="en-US" sz="2400" dirty="0" smtClean="0"/>
              <a:t> N) since AVL trees are </a:t>
            </a:r>
            <a:r>
              <a:rPr lang="en-US" sz="2400" dirty="0" smtClean="0">
                <a:solidFill>
                  <a:srgbClr val="009999"/>
                </a:solidFill>
              </a:rPr>
              <a:t>always balanced</a:t>
            </a:r>
            <a:r>
              <a:rPr lang="en-US" sz="2400" dirty="0" smtClean="0"/>
              <a:t>.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Insertion and deletions are also </a:t>
            </a:r>
            <a:r>
              <a:rPr lang="en-US" sz="2400" dirty="0" err="1" smtClean="0"/>
              <a:t>O(logn</a:t>
            </a:r>
            <a:r>
              <a:rPr lang="en-US" sz="2400" dirty="0" smtClean="0"/>
              <a:t>)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The height balancing adds no more than a constant factor to the speed of insertion.</a:t>
            </a:r>
          </a:p>
          <a:p>
            <a:pPr marL="457200" indent="-457200"/>
            <a:endParaRPr lang="en-US" sz="2400" dirty="0" smtClean="0"/>
          </a:p>
          <a:p>
            <a:pPr marL="457200" indent="-457200"/>
            <a:r>
              <a:rPr lang="en-US" sz="2400" dirty="0" smtClean="0">
                <a:solidFill>
                  <a:schemeClr val="accent1"/>
                </a:solidFill>
              </a:rPr>
              <a:t>Arguments against using AVL trees:</a:t>
            </a:r>
          </a:p>
          <a:p>
            <a:pPr marL="457200" indent="-457200"/>
            <a:endParaRPr lang="en-US" sz="2400" dirty="0" smtClean="0">
              <a:solidFill>
                <a:schemeClr val="accent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Difficult to program &amp; debug; more space for balance factor.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Asymptotically faster but rebalancing costs time.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Most large searches are done in database systems on disk and use other structures (e.g. B-trees).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May be OK to have O(N) for a single operation if total run time for many consecutive operations is fast (e.g. Splay trees).</a:t>
            </a:r>
            <a:endParaRPr lang="en-US" sz="2400" dirty="0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65163" y="0"/>
            <a:ext cx="7813675" cy="801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Pros and Cons of AVL Trees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AVL trees with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1</a:t>
            </a:r>
            <a:r>
              <a:rPr lang="en-US" altLang="en-US" smtClean="0">
                <a:latin typeface="Arial" charset="0"/>
                <a:cs typeface="Arial" charset="0"/>
              </a:rPr>
              <a:t>,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2</a:t>
            </a:r>
            <a:r>
              <a:rPr lang="en-US" altLang="en-US" smtClean="0">
                <a:latin typeface="Arial" charset="0"/>
                <a:cs typeface="Arial" charset="0"/>
              </a:rPr>
              <a:t>,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3</a:t>
            </a:r>
            <a:r>
              <a:rPr lang="en-US" altLang="en-US" smtClean="0">
                <a:latin typeface="Arial" charset="0"/>
                <a:cs typeface="Arial" charset="0"/>
              </a:rPr>
              <a:t>, and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4</a:t>
            </a:r>
            <a:r>
              <a:rPr lang="en-US" altLang="en-US" smtClean="0">
                <a:latin typeface="Arial" charset="0"/>
                <a:cs typeface="Arial" charset="0"/>
              </a:rPr>
              <a:t> nodes:</a:t>
            </a:r>
          </a:p>
        </p:txBody>
      </p:sp>
      <p:pic>
        <p:nvPicPr>
          <p:cNvPr id="17412" name="Picture 6" descr="AVLTrees0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55435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77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Here is a larger AVL tree (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42</a:t>
            </a:r>
            <a:r>
              <a:rPr lang="en-US" altLang="en-US" smtClean="0">
                <a:latin typeface="Arial" charset="0"/>
                <a:cs typeface="Arial" charset="0"/>
              </a:rPr>
              <a:t> nodes):</a:t>
            </a:r>
          </a:p>
        </p:txBody>
      </p:sp>
      <p:pic>
        <p:nvPicPr>
          <p:cNvPr id="18436" name="Picture 13" descr="av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39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6064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The root node is AVL-balanced: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Both sub-trees are of height </a:t>
            </a:r>
            <a:r>
              <a:rPr lang="en-US" altLang="en-US" sz="2400" dirty="0" smtClean="0">
                <a:latin typeface="Times New Roman" pitchFamily="18" charset="0"/>
                <a:cs typeface="Arial" charset="0"/>
              </a:rPr>
              <a:t>4</a:t>
            </a:r>
            <a:r>
              <a:rPr lang="en-US" altLang="en-US" sz="2400" dirty="0" smtClean="0">
                <a:latin typeface="Arial" charset="0"/>
                <a:cs typeface="Arial" charset="0"/>
              </a:rPr>
              <a:t>:</a:t>
            </a:r>
          </a:p>
        </p:txBody>
      </p:sp>
      <p:pic>
        <p:nvPicPr>
          <p:cNvPr id="19460" name="Picture 5" descr="av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57355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56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avl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94" y="4117402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All other </a:t>
            </a:r>
            <a:r>
              <a:rPr lang="en-US" altLang="en-US" dirty="0" smtClean="0">
                <a:latin typeface="Arial" charset="0"/>
                <a:cs typeface="Arial" charset="0"/>
              </a:rPr>
              <a:t>nodes </a:t>
            </a:r>
            <a:r>
              <a:rPr lang="en-US" altLang="en-US" dirty="0" smtClean="0">
                <a:latin typeface="Arial" charset="0"/>
                <a:cs typeface="Arial" charset="0"/>
              </a:rPr>
              <a:t>are AVL 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The sub-trees differ in height by at most one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49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By the definition of complete trees, any complete binary search tree is an AVL tree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Thus an upper bound on the number of nodes in an AVL tree of height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Arial" charset="0"/>
                <a:cs typeface="Arial" charset="0"/>
              </a:rPr>
              <a:t> a perfect binary tree with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2</a:t>
            </a:r>
            <a:r>
              <a:rPr lang="en-US" altLang="en-US" i="1" baseline="30000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baseline="30000" smtClean="0">
                <a:latin typeface="Times New Roman" pitchFamily="18" charset="0"/>
                <a:cs typeface="Arial" charset="0"/>
              </a:rPr>
              <a:t> + 1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– 1</a:t>
            </a:r>
            <a:r>
              <a:rPr lang="en-US" altLang="en-US" smtClean="0">
                <a:latin typeface="Arial" charset="0"/>
                <a:cs typeface="Arial" charset="0"/>
              </a:rPr>
              <a:t> nodes</a:t>
            </a:r>
            <a:endParaRPr lang="en-US" altLang="en-US" smtClean="0">
              <a:latin typeface="Times New Roman" pitchFamily="18" charset="0"/>
              <a:cs typeface="Arial" charset="0"/>
            </a:endParaRP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What is an lower bound?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25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Let </a:t>
            </a:r>
            <a:r>
              <a:rPr lang="en-US" altLang="en-US" sz="2400" dirty="0" err="1" smtClean="0">
                <a:latin typeface="Times New Roman" pitchFamily="18" charset="0"/>
                <a:cs typeface="Arial" charset="0"/>
              </a:rPr>
              <a:t>F(</a:t>
            </a:r>
            <a:r>
              <a:rPr lang="en-US" altLang="en-US" sz="2400" i="1" dirty="0" err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z="2400" dirty="0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be the fewest number of nodes in a tree of height </a:t>
            </a:r>
            <a:r>
              <a:rPr lang="en-US" altLang="en-US" sz="2400" i="1" dirty="0" err="1" smtClean="0">
                <a:latin typeface="Times New Roman" pitchFamily="18" charset="0"/>
                <a:cs typeface="Arial" charset="0"/>
              </a:rPr>
              <a:t>h</a:t>
            </a:r>
            <a:endParaRPr lang="en-US" altLang="en-US" sz="2400" i="1" dirty="0" smtClean="0">
              <a:latin typeface="Times New Roman" pitchFamily="18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sz="24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From a previous slide:</a:t>
            </a:r>
          </a:p>
          <a:p>
            <a:pPr lvl="1">
              <a:buFontTx/>
              <a:buNone/>
            </a:pPr>
            <a:r>
              <a:rPr lang="en-US" altLang="en-US" sz="2400" dirty="0" smtClean="0">
                <a:latin typeface="Times New Roman" pitchFamily="18" charset="0"/>
                <a:cs typeface="Arial" charset="0"/>
              </a:rPr>
              <a:t>		F(0) = 1</a:t>
            </a:r>
          </a:p>
          <a:p>
            <a:pPr lvl="1">
              <a:buFontTx/>
              <a:buNone/>
            </a:pPr>
            <a:r>
              <a:rPr lang="en-US" altLang="en-US" sz="2400" dirty="0" smtClean="0">
                <a:latin typeface="Times New Roman" pitchFamily="18" charset="0"/>
                <a:cs typeface="Arial" charset="0"/>
              </a:rPr>
              <a:t>		F(1) = 2</a:t>
            </a:r>
          </a:p>
          <a:p>
            <a:pPr lvl="1">
              <a:buFontTx/>
              <a:buNone/>
            </a:pPr>
            <a:r>
              <a:rPr lang="en-US" altLang="en-US" sz="2400" dirty="0" smtClean="0">
                <a:latin typeface="Times New Roman" pitchFamily="18" charset="0"/>
                <a:cs typeface="Arial" charset="0"/>
              </a:rPr>
              <a:t>		F(2) = 4</a:t>
            </a:r>
          </a:p>
          <a:p>
            <a:pPr>
              <a:buFont typeface="Arial" charset="0"/>
              <a:buNone/>
            </a:pPr>
            <a:endParaRPr lang="en-US" altLang="en-US" sz="24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Can we find </a:t>
            </a:r>
            <a:r>
              <a:rPr lang="en-US" altLang="en-US" sz="2400" dirty="0" err="1" smtClean="0">
                <a:latin typeface="Times New Roman" pitchFamily="18" charset="0"/>
                <a:cs typeface="Arial" charset="0"/>
              </a:rPr>
              <a:t>F(</a:t>
            </a:r>
            <a:r>
              <a:rPr lang="en-US" altLang="en-US" sz="2400" i="1" dirty="0" err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z="2400" dirty="0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sz="2400" dirty="0" smtClean="0">
                <a:latin typeface="Arial" charset="0"/>
                <a:cs typeface="Arial" charset="0"/>
              </a:rPr>
              <a:t>?</a:t>
            </a:r>
          </a:p>
        </p:txBody>
      </p:sp>
      <p:pic>
        <p:nvPicPr>
          <p:cNvPr id="22532" name="Picture 6" descr="AVLTrees0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65400"/>
            <a:ext cx="36385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3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The worst-case AVL tree of height 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Arial" charset="0"/>
                <a:cs typeface="Arial" charset="0"/>
              </a:rPr>
              <a:t> would have: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 worst-case AVL tree of height </a:t>
            </a:r>
            <a:r>
              <a:rPr lang="en-US" altLang="en-US" i="1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– 1</a:t>
            </a:r>
            <a:r>
              <a:rPr lang="en-US" altLang="en-US" smtClean="0">
                <a:solidFill>
                  <a:srgbClr val="00B0F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mtClean="0">
                <a:latin typeface="Arial" charset="0"/>
                <a:cs typeface="Arial" charset="0"/>
              </a:rPr>
              <a:t>on one side,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A worst-case AVL tree of height </a:t>
            </a:r>
            <a:r>
              <a:rPr lang="en-US" altLang="en-US" i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– 2</a:t>
            </a:r>
            <a:r>
              <a:rPr lang="en-US" altLang="en-US" smtClean="0">
                <a:latin typeface="Arial" charset="0"/>
                <a:cs typeface="Arial" charset="0"/>
              </a:rPr>
              <a:t> on the other, and</a:t>
            </a:r>
          </a:p>
          <a:p>
            <a:pPr lvl="1"/>
            <a:r>
              <a:rPr lang="en-US" altLang="en-US" smtClean="0">
                <a:latin typeface="Arial" charset="0"/>
                <a:cs typeface="Arial" charset="0"/>
              </a:rPr>
              <a:t>The </a:t>
            </a:r>
            <a:r>
              <a:rPr lang="en-US" altLang="en-US" smtClean="0">
                <a:solidFill>
                  <a:srgbClr val="CC3399"/>
                </a:solidFill>
                <a:latin typeface="Arial" charset="0"/>
                <a:cs typeface="Arial" charset="0"/>
              </a:rPr>
              <a:t>root</a:t>
            </a:r>
            <a:r>
              <a:rPr lang="en-US" altLang="en-US" smtClean="0">
                <a:latin typeface="Arial" charset="0"/>
                <a:cs typeface="Arial" charset="0"/>
              </a:rPr>
              <a:t> node</a:t>
            </a:r>
          </a:p>
          <a:p>
            <a:pPr>
              <a:buFont typeface="Arial" charset="0"/>
              <a:buNone/>
            </a:pPr>
            <a:endParaRPr lang="en-US" altLang="en-US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get: 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smtClean="0"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) = </a:t>
            </a:r>
            <a:r>
              <a:rPr lang="en-US" altLang="en-US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– 1)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 + </a:t>
            </a:r>
            <a:r>
              <a:rPr lang="en-US" altLang="en-US" smtClean="0">
                <a:solidFill>
                  <a:srgbClr val="CC3399"/>
                </a:solidFill>
                <a:latin typeface="Times New Roman" pitchFamily="18" charset="0"/>
                <a:cs typeface="Arial" charset="0"/>
              </a:rPr>
              <a:t>1</a:t>
            </a:r>
            <a:r>
              <a:rPr lang="en-US" altLang="en-US" smtClean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mtClean="0">
                <a:latin typeface="Times New Roman" pitchFamily="18" charset="0"/>
                <a:cs typeface="Arial" charset="0"/>
              </a:rPr>
              <a:t>+ 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– 2)</a:t>
            </a:r>
            <a:endParaRPr lang="en-US" altLang="en-US" smtClean="0">
              <a:solidFill>
                <a:srgbClr val="CC3399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61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Background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So far …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Binary search trees store linearly ordered data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Best case height:	  </a:t>
            </a:r>
            <a:r>
              <a:rPr lang="en-US" altLang="en-US" b="1" dirty="0" err="1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dirty="0" err="1" smtClean="0">
                <a:latin typeface="Times New Roman" pitchFamily="18" charset="0"/>
                <a:cs typeface="Arial" charset="0"/>
              </a:rPr>
              <a:t>(ln(</a:t>
            </a:r>
            <a:r>
              <a:rPr lang="en-US" altLang="en-US" i="1" dirty="0" err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))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Worst case height: </a:t>
            </a:r>
            <a:r>
              <a:rPr lang="en-US" altLang="en-US" b="1" dirty="0" err="1" smtClean="0">
                <a:latin typeface="Times New Roman" pitchFamily="18" charset="0"/>
                <a:cs typeface="Arial" charset="0"/>
              </a:rPr>
              <a:t>O</a:t>
            </a:r>
            <a:r>
              <a:rPr lang="en-US" altLang="en-US" dirty="0" err="1" smtClean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 err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</a:t>
            </a:r>
            <a:r>
              <a:rPr lang="en-US" altLang="en-US" dirty="0" smtClean="0">
                <a:latin typeface="Arial" charset="0"/>
                <a:cs typeface="Arial" charset="0"/>
              </a:rPr>
              <a:t> </a:t>
            </a: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Requirement: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Define and maintain a </a:t>
            </a:r>
            <a:r>
              <a:rPr lang="en-US" altLang="en-US" i="1" dirty="0" smtClean="0">
                <a:latin typeface="Arial" charset="0"/>
                <a:cs typeface="Arial" charset="0"/>
              </a:rPr>
              <a:t>balance</a:t>
            </a:r>
            <a:r>
              <a:rPr lang="en-US" altLang="en-US" dirty="0" smtClean="0">
                <a:latin typeface="Arial" charset="0"/>
                <a:cs typeface="Arial" charset="0"/>
              </a:rPr>
              <a:t> to ensure </a:t>
            </a:r>
            <a:r>
              <a:rPr lang="en-US" altLang="en-US" b="1" dirty="0" err="1" smtClean="0">
                <a:latin typeface="Symbol" pitchFamily="18" charset="2"/>
                <a:cs typeface="Arial" charset="0"/>
              </a:rPr>
              <a:t>Q</a:t>
            </a:r>
            <a:r>
              <a:rPr lang="en-US" altLang="en-US" dirty="0" err="1" smtClean="0">
                <a:latin typeface="Times New Roman" pitchFamily="18" charset="0"/>
                <a:cs typeface="Arial" charset="0"/>
              </a:rPr>
              <a:t>(ln(</a:t>
            </a:r>
            <a:r>
              <a:rPr lang="en-US" altLang="en-US" i="1" dirty="0" err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 smtClean="0">
                <a:latin typeface="Times New Roman" pitchFamily="18" charset="0"/>
                <a:cs typeface="Arial" charset="0"/>
              </a:rPr>
              <a:t>))</a:t>
            </a:r>
            <a:r>
              <a:rPr lang="en-US" altLang="en-US" dirty="0" smtClean="0">
                <a:latin typeface="Arial" charset="0"/>
                <a:cs typeface="Arial" charset="0"/>
              </a:rPr>
              <a:t> height  </a:t>
            </a:r>
            <a:endParaRPr lang="en-US" altLang="en-US" dirty="0" smtClean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92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This is a recurrence relation:</a:t>
            </a:r>
          </a:p>
          <a:p>
            <a:endParaRPr lang="pt-BR" altLang="en-US" dirty="0" smtClean="0">
              <a:latin typeface="Arial" charset="0"/>
              <a:cs typeface="Arial" charset="0"/>
            </a:endParaRPr>
          </a:p>
          <a:p>
            <a:endParaRPr lang="pt-BR" altLang="en-US" dirty="0" smtClean="0">
              <a:latin typeface="Arial" charset="0"/>
              <a:cs typeface="Arial" charset="0"/>
            </a:endParaRPr>
          </a:p>
          <a:p>
            <a:endParaRPr lang="pt-BR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pt-BR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pt-BR" altLang="en-US" sz="2400" dirty="0" smtClean="0">
                <a:latin typeface="Arial" charset="0"/>
                <a:cs typeface="Arial" charset="0"/>
              </a:rPr>
              <a:t>	</a:t>
            </a:r>
            <a:r>
              <a:rPr lang="pt-BR" altLang="en-US" sz="2400" dirty="0" err="1" smtClean="0">
                <a:latin typeface="Arial" charset="0"/>
                <a:cs typeface="Arial" charset="0"/>
              </a:rPr>
              <a:t>The</a:t>
            </a:r>
            <a:r>
              <a:rPr lang="pt-BR" altLang="en-US" sz="2400" dirty="0" smtClean="0">
                <a:latin typeface="Arial" charset="0"/>
                <a:cs typeface="Arial" charset="0"/>
              </a:rPr>
              <a:t> solution?</a:t>
            </a:r>
          </a:p>
          <a:p>
            <a:pPr lvl="1"/>
            <a:endParaRPr lang="en-US" altLang="en-US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24580" name="Object 2"/>
          <p:cNvGraphicFramePr>
            <a:graphicFrameLocks noChangeAspect="1"/>
          </p:cNvGraphicFramePr>
          <p:nvPr/>
        </p:nvGraphicFramePr>
        <p:xfrm>
          <a:off x="1908175" y="2190305"/>
          <a:ext cx="4895850" cy="1474787"/>
        </p:xfrm>
        <a:graphic>
          <a:graphicData uri="http://schemas.openxmlformats.org/presentationml/2006/ole">
            <p:oleObj spid="_x0000_s51202" name="Equation" r:id="rId4" imgW="2362200" imgH="71120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0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In this example, </a:t>
            </a:r>
            <a:r>
              <a:rPr lang="en-US" altLang="en-US" sz="2400" i="1" dirty="0" err="1" smtClean="0">
                <a:latin typeface="Times New Roman" pitchFamily="18" charset="0"/>
                <a:cs typeface="Arial" charset="0"/>
              </a:rPr>
              <a:t>n</a:t>
            </a:r>
            <a:r>
              <a:rPr lang="en-US" altLang="en-US" sz="2400" dirty="0" smtClean="0">
                <a:latin typeface="Times New Roman" pitchFamily="18" charset="0"/>
                <a:cs typeface="Arial" charset="0"/>
              </a:rPr>
              <a:t> = 88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the worst- and best-case scenarios differ in height by only </a:t>
            </a:r>
            <a:r>
              <a:rPr lang="en-US" altLang="en-US" sz="2400" dirty="0" smtClean="0">
                <a:latin typeface="Times New Roman" pitchFamily="18" charset="0"/>
                <a:cs typeface="Arial" charset="0"/>
              </a:rPr>
              <a:t>2</a:t>
            </a:r>
          </a:p>
        </p:txBody>
      </p:sp>
      <p:pic>
        <p:nvPicPr>
          <p:cNvPr id="27652" name="Picture 4" descr="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99847"/>
            <a:ext cx="84756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53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Height of an AVL Tree</a:t>
            </a:r>
          </a:p>
        </p:txBody>
      </p:sp>
      <p:sp>
        <p:nvSpPr>
          <p:cNvPr id="430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161868" y="1526976"/>
            <a:ext cx="8905932" cy="4876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b="1" dirty="0">
                <a:solidFill>
                  <a:srgbClr val="3028FF"/>
                </a:solidFill>
              </a:rPr>
              <a:t>Fact</a:t>
            </a:r>
            <a:r>
              <a:rPr lang="en-US" sz="2100" dirty="0"/>
              <a:t>: The </a:t>
            </a:r>
            <a:r>
              <a:rPr lang="en-US" sz="2100" b="1" i="1" dirty="0"/>
              <a:t>height</a:t>
            </a:r>
            <a:r>
              <a:rPr lang="en-US" sz="2100" dirty="0"/>
              <a:t> of an AVL tree storing </a:t>
            </a:r>
            <a:r>
              <a:rPr lang="en-US" sz="2100" dirty="0" err="1"/>
              <a:t>n</a:t>
            </a:r>
            <a:r>
              <a:rPr lang="en-US" sz="2100" dirty="0"/>
              <a:t> keys is </a:t>
            </a:r>
            <a:r>
              <a:rPr lang="en-US" sz="2100" dirty="0" err="1"/>
              <a:t>O(log</a:t>
            </a:r>
            <a:r>
              <a:rPr lang="en-US" sz="2100" dirty="0"/>
              <a:t> </a:t>
            </a:r>
            <a:r>
              <a:rPr lang="en-US" sz="2100" dirty="0" err="1"/>
              <a:t>n</a:t>
            </a:r>
            <a:r>
              <a:rPr lang="en-US" sz="2100" dirty="0"/>
              <a:t>).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b="1" dirty="0">
                <a:solidFill>
                  <a:srgbClr val="3028FF"/>
                </a:solidFill>
              </a:rPr>
              <a:t>Proof</a:t>
            </a:r>
            <a:r>
              <a:rPr lang="en-US" sz="2100" dirty="0"/>
              <a:t>: Let us bound </a:t>
            </a:r>
            <a:r>
              <a:rPr lang="en-US" sz="2100" b="1" dirty="0" err="1"/>
              <a:t>n(h</a:t>
            </a:r>
            <a:r>
              <a:rPr lang="en-US" sz="2100" b="1" dirty="0"/>
              <a:t>):</a:t>
            </a:r>
            <a:r>
              <a:rPr lang="en-US" sz="2100" dirty="0"/>
              <a:t> the minimum number of internal nodes of an AVL tree of height </a:t>
            </a:r>
            <a:r>
              <a:rPr lang="en-US" sz="2100" dirty="0" err="1"/>
              <a:t>h</a:t>
            </a:r>
            <a:r>
              <a:rPr lang="en-US" sz="2100" dirty="0"/>
              <a:t>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dirty="0"/>
              <a:t>We easily see that n(1) = 1 and n(2) = 2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dirty="0"/>
              <a:t>For </a:t>
            </a:r>
            <a:r>
              <a:rPr lang="en-US" sz="2100" dirty="0" err="1"/>
              <a:t>n</a:t>
            </a:r>
            <a:r>
              <a:rPr lang="en-US" sz="2100" dirty="0"/>
              <a:t> &gt; 2, an AVL tree of height </a:t>
            </a:r>
            <a:r>
              <a:rPr lang="en-US" sz="2100" dirty="0" err="1"/>
              <a:t>h</a:t>
            </a:r>
            <a:r>
              <a:rPr lang="en-US" sz="2100" dirty="0"/>
              <a:t> contains the root node, one AVL </a:t>
            </a:r>
            <a:r>
              <a:rPr lang="en-US" sz="2100" dirty="0" err="1"/>
              <a:t>subtree</a:t>
            </a:r>
            <a:r>
              <a:rPr lang="en-US" sz="2100" dirty="0"/>
              <a:t> of height h-1 and another of height h-2.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dirty="0"/>
              <a:t>That is, </a:t>
            </a:r>
            <a:r>
              <a:rPr lang="en-US" sz="2100" dirty="0" err="1"/>
              <a:t>n(h</a:t>
            </a:r>
            <a:r>
              <a:rPr lang="en-US" sz="2100" dirty="0"/>
              <a:t>) = 1 + n(h-1) + n(h-2)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dirty="0"/>
              <a:t>Knowing n(h-1) &gt; n(h-2), we get </a:t>
            </a:r>
            <a:r>
              <a:rPr lang="en-US" sz="2100" dirty="0" err="1"/>
              <a:t>n(h</a:t>
            </a:r>
            <a:r>
              <a:rPr lang="en-US" sz="2100" dirty="0"/>
              <a:t>) &gt; 2n(h-2). So</a:t>
            </a:r>
          </a:p>
          <a:p>
            <a:pPr lvl="1">
              <a:lnSpc>
                <a:spcPct val="90000"/>
              </a:lnSpc>
              <a:buFont typeface="Times" pitchFamily="-101" charset="0"/>
              <a:buChar char="•"/>
            </a:pPr>
            <a:r>
              <a:rPr lang="en-US" sz="1800" dirty="0" err="1">
                <a:solidFill>
                  <a:schemeClr val="tx2"/>
                </a:solidFill>
              </a:rPr>
              <a:t>n(h</a:t>
            </a:r>
            <a:r>
              <a:rPr lang="en-US" sz="1800" dirty="0">
                <a:solidFill>
                  <a:schemeClr val="tx2"/>
                </a:solidFill>
              </a:rPr>
              <a:t>) &gt; 2n(h-2), </a:t>
            </a:r>
            <a:r>
              <a:rPr lang="en-US" sz="1800" dirty="0" err="1">
                <a:solidFill>
                  <a:schemeClr val="tx2"/>
                </a:solidFill>
              </a:rPr>
              <a:t>n(h</a:t>
            </a:r>
            <a:r>
              <a:rPr lang="en-US" sz="1800" dirty="0">
                <a:solidFill>
                  <a:schemeClr val="tx2"/>
                </a:solidFill>
              </a:rPr>
              <a:t>) &gt; 4n(h-4), </a:t>
            </a:r>
            <a:r>
              <a:rPr lang="en-US" sz="1800" dirty="0" err="1">
                <a:solidFill>
                  <a:schemeClr val="tx2"/>
                </a:solidFill>
              </a:rPr>
              <a:t>n(h</a:t>
            </a:r>
            <a:r>
              <a:rPr lang="en-US" sz="1800" dirty="0">
                <a:solidFill>
                  <a:schemeClr val="tx2"/>
                </a:solidFill>
              </a:rPr>
              <a:t>) &gt; 8n(n-6), … (by induction),</a:t>
            </a:r>
          </a:p>
          <a:p>
            <a:pPr lvl="1">
              <a:lnSpc>
                <a:spcPct val="90000"/>
              </a:lnSpc>
              <a:buFont typeface="Times" pitchFamily="-101" charset="0"/>
              <a:buChar char="•"/>
            </a:pPr>
            <a:r>
              <a:rPr lang="en-US" sz="1800" dirty="0" err="1">
                <a:solidFill>
                  <a:schemeClr val="tx2"/>
                </a:solidFill>
              </a:rPr>
              <a:t>n(h</a:t>
            </a:r>
            <a:r>
              <a:rPr lang="en-US" sz="1800" dirty="0">
                <a:solidFill>
                  <a:schemeClr val="tx2"/>
                </a:solidFill>
              </a:rPr>
              <a:t>) &gt; 2</a:t>
            </a:r>
            <a:r>
              <a:rPr lang="en-US" sz="1800" baseline="30000" dirty="0">
                <a:solidFill>
                  <a:schemeClr val="tx2"/>
                </a:solidFill>
              </a:rPr>
              <a:t>i</a:t>
            </a:r>
            <a:r>
              <a:rPr lang="en-US" sz="1800" dirty="0">
                <a:solidFill>
                  <a:schemeClr val="tx2"/>
                </a:solidFill>
              </a:rPr>
              <a:t>n(h-2i)</a:t>
            </a:r>
            <a:endParaRPr lang="en-US" sz="1800" dirty="0"/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dirty="0"/>
              <a:t>Solving the base case we get: </a:t>
            </a:r>
            <a:r>
              <a:rPr lang="en-US" sz="2100" dirty="0" err="1"/>
              <a:t>n(h</a:t>
            </a:r>
            <a:r>
              <a:rPr lang="en-US" sz="2100" dirty="0"/>
              <a:t>) &gt; 2 </a:t>
            </a:r>
            <a:r>
              <a:rPr lang="en-US" sz="2100" baseline="30000" dirty="0"/>
              <a:t>h/2-1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dirty="0"/>
              <a:t>Taking logarithms: </a:t>
            </a:r>
            <a:r>
              <a:rPr lang="en-US" sz="2100" dirty="0" err="1"/>
              <a:t>h</a:t>
            </a:r>
            <a:r>
              <a:rPr lang="en-US" sz="2100" dirty="0"/>
              <a:t> &lt; 2log </a:t>
            </a:r>
            <a:r>
              <a:rPr lang="en-US" sz="2100" dirty="0" err="1"/>
              <a:t>n(h</a:t>
            </a:r>
            <a:r>
              <a:rPr lang="en-US" sz="2100" dirty="0"/>
              <a:t>) +2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01" charset="0"/>
              <a:buChar char="•"/>
            </a:pPr>
            <a:r>
              <a:rPr lang="en-US" sz="2100" dirty="0"/>
              <a:t>Thus the height of an AVL tree is </a:t>
            </a:r>
            <a:r>
              <a:rPr lang="en-US" sz="2100" dirty="0" err="1"/>
              <a:t>O(log</a:t>
            </a:r>
            <a:r>
              <a:rPr lang="en-US" sz="2100" dirty="0"/>
              <a:t> </a:t>
            </a:r>
            <a:r>
              <a:rPr lang="en-US" sz="2100" dirty="0" err="1"/>
              <a:t>n</a:t>
            </a:r>
            <a:r>
              <a:rPr lang="en-US" sz="2100" dirty="0"/>
              <a:t>)</a:t>
            </a:r>
          </a:p>
          <a:p>
            <a:pPr>
              <a:lnSpc>
                <a:spcPct val="90000"/>
              </a:lnSpc>
            </a:pPr>
            <a:endParaRPr lang="en-US" sz="21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73787" y="4804647"/>
            <a:ext cx="2360613" cy="1371600"/>
            <a:chOff x="3984" y="144"/>
            <a:chExt cx="1487" cy="864"/>
          </a:xfrm>
        </p:grpSpPr>
        <p:sp>
          <p:nvSpPr>
            <p:cNvPr id="43013" name="Oval 5"/>
            <p:cNvSpPr>
              <a:spLocks noChangeArrowheads="1"/>
            </p:cNvSpPr>
            <p:nvPr/>
          </p:nvSpPr>
          <p:spPr bwMode="auto">
            <a:xfrm>
              <a:off x="4545" y="254"/>
              <a:ext cx="156" cy="16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0" tIns="0" rIns="0" anchor="ctr" anchorCtr="1">
              <a:prstTxWarp prst="textNoShape">
                <a:avLst/>
              </a:prstTxWarp>
            </a:bodyPr>
            <a:lstStyle/>
            <a:p>
              <a:r>
                <a:rPr lang="en-US" sz="1600">
                  <a:solidFill>
                    <a:schemeClr val="tx2"/>
                  </a:solidFill>
                  <a:latin typeface="Times New Roman" pitchFamily="-101" charset="0"/>
                  <a:sym typeface="Symbol" pitchFamily="-101" charset="2"/>
                </a:rPr>
                <a:t>3</a:t>
              </a:r>
            </a:p>
          </p:txBody>
        </p:sp>
        <p:sp>
          <p:nvSpPr>
            <p:cNvPr id="43014" name="Rectangle 6"/>
            <p:cNvSpPr>
              <a:spLocks noChangeAspect="1" noChangeArrowheads="1"/>
            </p:cNvSpPr>
            <p:nvPr/>
          </p:nvSpPr>
          <p:spPr bwMode="auto">
            <a:xfrm>
              <a:off x="4368" y="549"/>
              <a:ext cx="112" cy="118"/>
            </a:xfrm>
            <a:prstGeom prst="rect">
              <a:avLst/>
            </a:prstGeom>
            <a:solidFill>
              <a:schemeClr val="folHlink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cxnSp>
          <p:nvCxnSpPr>
            <p:cNvPr id="43015" name="AutoShape 7"/>
            <p:cNvCxnSpPr>
              <a:cxnSpLocks noChangeShapeType="1"/>
              <a:stCxn id="43014" idx="0"/>
              <a:endCxn id="43013" idx="3"/>
            </p:cNvCxnSpPr>
            <p:nvPr/>
          </p:nvCxnSpPr>
          <p:spPr bwMode="auto">
            <a:xfrm flipV="1">
              <a:off x="4424" y="399"/>
              <a:ext cx="145" cy="14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3016" name="Oval 8"/>
            <p:cNvSpPr>
              <a:spLocks noChangeArrowheads="1"/>
            </p:cNvSpPr>
            <p:nvPr/>
          </p:nvSpPr>
          <p:spPr bwMode="auto">
            <a:xfrm>
              <a:off x="4749" y="547"/>
              <a:ext cx="155" cy="16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0" tIns="0" rIns="0" anchor="ctr" anchorCtr="1">
              <a:prstTxWarp prst="textNoShape">
                <a:avLst/>
              </a:prstTxWarp>
            </a:bodyPr>
            <a:lstStyle/>
            <a:p>
              <a:r>
                <a:rPr lang="en-US" sz="1600">
                  <a:solidFill>
                    <a:schemeClr val="tx2"/>
                  </a:solidFill>
                  <a:latin typeface="Times New Roman" pitchFamily="-101" charset="0"/>
                  <a:sym typeface="Symbol" pitchFamily="-101" charset="2"/>
                </a:rPr>
                <a:t>4</a:t>
              </a:r>
            </a:p>
          </p:txBody>
        </p:sp>
        <p:sp>
          <p:nvSpPr>
            <p:cNvPr id="43017" name="Rectangle 9"/>
            <p:cNvSpPr>
              <a:spLocks noChangeAspect="1" noChangeArrowheads="1"/>
            </p:cNvSpPr>
            <p:nvPr/>
          </p:nvSpPr>
          <p:spPr bwMode="auto">
            <a:xfrm>
              <a:off x="4628" y="842"/>
              <a:ext cx="112" cy="118"/>
            </a:xfrm>
            <a:prstGeom prst="rect">
              <a:avLst/>
            </a:prstGeom>
            <a:solidFill>
              <a:schemeClr val="folHlink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3018" name="Rectangle 10"/>
            <p:cNvSpPr>
              <a:spLocks noChangeAspect="1" noChangeArrowheads="1"/>
            </p:cNvSpPr>
            <p:nvPr/>
          </p:nvSpPr>
          <p:spPr bwMode="auto">
            <a:xfrm>
              <a:off x="4942" y="842"/>
              <a:ext cx="112" cy="118"/>
            </a:xfrm>
            <a:prstGeom prst="rect">
              <a:avLst/>
            </a:prstGeom>
            <a:solidFill>
              <a:schemeClr val="folHlink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cxnSp>
          <p:nvCxnSpPr>
            <p:cNvPr id="43019" name="AutoShape 11"/>
            <p:cNvCxnSpPr>
              <a:cxnSpLocks noChangeShapeType="1"/>
              <a:stCxn id="43018" idx="0"/>
              <a:endCxn id="43016" idx="5"/>
            </p:cNvCxnSpPr>
            <p:nvPr/>
          </p:nvCxnSpPr>
          <p:spPr bwMode="auto">
            <a:xfrm flipH="1" flipV="1">
              <a:off x="4882" y="692"/>
              <a:ext cx="116" cy="14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0" name="AutoShape 12"/>
            <p:cNvCxnSpPr>
              <a:cxnSpLocks noChangeShapeType="1"/>
              <a:stCxn id="43017" idx="0"/>
              <a:endCxn id="43016" idx="3"/>
            </p:cNvCxnSpPr>
            <p:nvPr/>
          </p:nvCxnSpPr>
          <p:spPr bwMode="auto">
            <a:xfrm flipV="1">
              <a:off x="4684" y="692"/>
              <a:ext cx="87" cy="14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1" name="AutoShape 13"/>
            <p:cNvCxnSpPr>
              <a:cxnSpLocks noChangeShapeType="1"/>
              <a:stCxn id="43016" idx="0"/>
              <a:endCxn id="43013" idx="5"/>
            </p:cNvCxnSpPr>
            <p:nvPr/>
          </p:nvCxnSpPr>
          <p:spPr bwMode="auto">
            <a:xfrm flipH="1" flipV="1">
              <a:off x="4678" y="399"/>
              <a:ext cx="149" cy="143"/>
            </a:xfrm>
            <a:prstGeom prst="straightConnector1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</p:cxnSp>
        <p:sp>
          <p:nvSpPr>
            <p:cNvPr id="43022" name="Text Box 14"/>
            <p:cNvSpPr txBox="1">
              <a:spLocks noChangeArrowheads="1"/>
            </p:cNvSpPr>
            <p:nvPr/>
          </p:nvSpPr>
          <p:spPr bwMode="auto">
            <a:xfrm>
              <a:off x="4944" y="480"/>
              <a:ext cx="527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chemeClr val="tx2"/>
                  </a:solidFill>
                </a:rPr>
                <a:t>n(1)</a:t>
              </a:r>
              <a:endParaRPr lang="en-US" sz="1600" b="1" i="1">
                <a:solidFill>
                  <a:schemeClr val="tx2"/>
                </a:solidFill>
              </a:endParaRPr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>
              <a:off x="4033" y="192"/>
              <a:ext cx="527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n(2)</a:t>
              </a:r>
              <a:endParaRPr lang="en-US" sz="1600" b="1" i="1"/>
            </a:p>
          </p:txBody>
        </p:sp>
        <p:sp>
          <p:nvSpPr>
            <p:cNvPr id="43024" name="AutoShape 16"/>
            <p:cNvSpPr>
              <a:spLocks noChangeArrowheads="1"/>
            </p:cNvSpPr>
            <p:nvPr/>
          </p:nvSpPr>
          <p:spPr bwMode="auto">
            <a:xfrm>
              <a:off x="4416" y="432"/>
              <a:ext cx="768" cy="528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2"/>
              </a:solidFill>
              <a:prstDash val="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5" name="AutoShape 17"/>
            <p:cNvSpPr>
              <a:spLocks noChangeArrowheads="1"/>
            </p:cNvSpPr>
            <p:nvPr/>
          </p:nvSpPr>
          <p:spPr bwMode="auto">
            <a:xfrm>
              <a:off x="3984" y="144"/>
              <a:ext cx="1296" cy="864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To maintain AVL balance, observe that: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Inserting a node can increase the height of a tree by at most 1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Removing a node can decrease the height of a tree by at most </a:t>
            </a:r>
            <a:r>
              <a:rPr lang="en-US" altLang="en-US" dirty="0" smtClean="0">
                <a:latin typeface="Arial" charset="0"/>
                <a:cs typeface="Arial" charset="0"/>
              </a:rPr>
              <a:t>1</a:t>
            </a:r>
          </a:p>
          <a:p>
            <a:pPr lvl="1"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61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8" name="Picture 10" descr="C:\Users\dwharder\Desktop\a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Consider this AVL tree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21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Consider inserting 15 into this tree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In this case, the heights of none of the trees change</a:t>
            </a:r>
          </a:p>
        </p:txBody>
      </p:sp>
      <p:pic>
        <p:nvPicPr>
          <p:cNvPr id="5" name="Picture 6" descr="C:\Users\dwharder\Desktop\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11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tree remains balanced</a:t>
            </a:r>
          </a:p>
        </p:txBody>
      </p:sp>
      <p:pic>
        <p:nvPicPr>
          <p:cNvPr id="5" name="Picture 7" descr="C:\Users\dwharder\Desktop\a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288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Consider inserting 42 into this tree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 this case, the heights of none of the trees change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8" descr="C:\Users\dwharder\Desktop\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83243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49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If a tree is AVL balanced, for an insertion to cause an imbalance: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The heights of the sub-trees must differ by 1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The insertion must increase the height of the deeper sub-tree by 1</a:t>
            </a:r>
          </a:p>
        </p:txBody>
      </p:sp>
      <p:pic>
        <p:nvPicPr>
          <p:cNvPr id="4" name="Picture 5" descr="C:\Users\dwharder\Desktop\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60734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84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Suppose we insert 23 into our initial tree</a:t>
            </a:r>
          </a:p>
        </p:txBody>
      </p:sp>
      <p:pic>
        <p:nvPicPr>
          <p:cNvPr id="5" name="Picture 2" descr="C:\Users\dwharder\Desktop\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5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C:\Users\dwharder\Desktop\y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3228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These two examples demonstrate how we can correct for imbalances:  starting with this tree, add 1:</a:t>
            </a: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endParaRPr lang="en-US" altLang="en-US" dirty="0" smtClean="0">
              <a:latin typeface="Arial" charset="0"/>
              <a:cs typeface="Arial" charset="0"/>
            </a:endParaRPr>
          </a:p>
          <a:p>
            <a:endParaRPr lang="en-US" alt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51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heights of each of the sub-trees from here to the root are increased by one</a:t>
            </a:r>
          </a:p>
        </p:txBody>
      </p:sp>
      <p:pic>
        <p:nvPicPr>
          <p:cNvPr id="5" name="Picture 11" descr="C:\Users\dwharder\Desktop\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1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However, only two of the nodes are unbalanced:  17 and 36</a:t>
            </a:r>
          </a:p>
        </p:txBody>
      </p:sp>
      <p:pic>
        <p:nvPicPr>
          <p:cNvPr id="6" name="Picture 12" descr="C:\Users\dwharder\Desktop\a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79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</a:t>
            </a:r>
            <a:r>
              <a:rPr lang="en-US" altLang="en-US" sz="2400" dirty="0">
                <a:latin typeface="Arial" charset="0"/>
                <a:cs typeface="Arial" charset="0"/>
              </a:rPr>
              <a:t>However, only two of the nodes are unbalanced:  17 and 36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We only have to fix the imbalance at the lowest node</a:t>
            </a:r>
          </a:p>
        </p:txBody>
      </p:sp>
      <p:pic>
        <p:nvPicPr>
          <p:cNvPr id="6" name="Picture 13" descr="C:\Users\dwharder\Desktop\a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20252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7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We can promote 23 to where 17 is, and make 17 the left child of 23</a:t>
            </a:r>
          </a:p>
        </p:txBody>
      </p:sp>
      <p:pic>
        <p:nvPicPr>
          <p:cNvPr id="5" name="Picture 14" descr="C:\Users\dwharder\Desktop\a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95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Thus, that node is no longer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Incidentally, neither is the root now balanced again, too</a:t>
            </a:r>
          </a:p>
        </p:txBody>
      </p:sp>
      <p:pic>
        <p:nvPicPr>
          <p:cNvPr id="6" name="Picture 15" descr="C:\Users\dwharder\Desktop\a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58339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26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Consider adding 6:</a:t>
            </a:r>
          </a:p>
        </p:txBody>
      </p:sp>
      <p:pic>
        <p:nvPicPr>
          <p:cNvPr id="5" name="Picture 16" descr="C:\Users\dwharder\Desktop\a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03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	The height of each of the trees in the path back to the root are increased by one</a:t>
            </a:r>
          </a:p>
        </p:txBody>
      </p:sp>
      <p:pic>
        <p:nvPicPr>
          <p:cNvPr id="5" name="Picture 17" descr="C:\Users\dwharder\Desktop\a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16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height of each of the trees in the path back to the root are increased by </a:t>
            </a:r>
            <a:r>
              <a:rPr lang="en-US" altLang="en-US" dirty="0" smtClean="0">
                <a:latin typeface="Arial" charset="0"/>
                <a:cs typeface="Arial" charset="0"/>
              </a:rPr>
              <a:t>one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However, only the root node is </a:t>
            </a:r>
            <a:r>
              <a:rPr lang="en-US" altLang="en-US" dirty="0" smtClean="0">
                <a:latin typeface="Arial" charset="0"/>
                <a:cs typeface="Arial" charset="0"/>
              </a:rPr>
              <a:t>now </a:t>
            </a:r>
            <a:r>
              <a:rPr lang="en-US" altLang="en-US" dirty="0" smtClean="0">
                <a:latin typeface="Arial" charset="0"/>
                <a:cs typeface="Arial" charset="0"/>
              </a:rPr>
              <a:t>unbalanced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18" descr="C:\Users\dwharder\Desktop\a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79705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35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</a:t>
            </a:r>
            <a:r>
              <a:rPr lang="en-US" altLang="en-US" dirty="0" smtClean="0">
                <a:latin typeface="Arial" charset="0"/>
                <a:cs typeface="Arial" charset="0"/>
              </a:rPr>
              <a:t>Balance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We may fix this by rotating the root to the </a:t>
            </a:r>
            <a:r>
              <a:rPr lang="en-US" altLang="en-US" dirty="0" smtClean="0">
                <a:latin typeface="Arial" charset="0"/>
                <a:cs typeface="Arial" charset="0"/>
              </a:rPr>
              <a:t>right</a:t>
            </a:r>
          </a:p>
          <a:p>
            <a:pPr>
              <a:buNone/>
            </a:pPr>
            <a:endParaRPr lang="en-US" altLang="en-US" i="1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en-US" altLang="en-US" i="1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en-US" altLang="en-US" i="1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en-US" altLang="en-US" i="1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en-US" altLang="en-US" i="1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en-US" altLang="en-US" i="1" dirty="0" smtClean="0">
              <a:latin typeface="Arial" charset="0"/>
              <a:cs typeface="Arial" charset="0"/>
            </a:endParaRPr>
          </a:p>
          <a:p>
            <a:pPr>
              <a:buNone/>
            </a:pPr>
            <a:r>
              <a:rPr lang="en-US" altLang="en-US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Note: the </a:t>
            </a:r>
            <a:r>
              <a:rPr lang="en-US" altLang="en-US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right </a:t>
            </a:r>
            <a:r>
              <a:rPr lang="en-US" altLang="en-US" i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subtree</a:t>
            </a:r>
            <a:r>
              <a:rPr lang="en-US" altLang="en-US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of 12 became the left </a:t>
            </a:r>
            <a:r>
              <a:rPr lang="en-US" altLang="en-US" i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subtree</a:t>
            </a:r>
            <a:r>
              <a:rPr lang="en-US" altLang="en-US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of 36</a:t>
            </a:r>
            <a:endParaRPr lang="en-US" altLang="en-US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C:\Users\dwharder\Desktop\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481" y="3068960"/>
            <a:ext cx="8799007" cy="25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82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Case 1 </a:t>
            </a:r>
            <a:r>
              <a:rPr lang="en-US" altLang="en-US" dirty="0" smtClean="0">
                <a:latin typeface="Arial" charset="0"/>
                <a:cs typeface="Arial" charset="0"/>
              </a:rPr>
              <a:t>setup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Consider the following setup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Each blue triangle represents a tree of height </a:t>
            </a:r>
            <a:r>
              <a:rPr lang="en-US" altLang="en-US" sz="240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altLang="en-US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10" descr="C:\Users\dwharder\Desktop\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633663"/>
            <a:ext cx="6215063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50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This is more like a linked list; however, we can fix this…</a:t>
            </a:r>
          </a:p>
        </p:txBody>
      </p:sp>
      <p:pic>
        <p:nvPicPr>
          <p:cNvPr id="8196" name="Picture 8" descr="C:\Users\dwharder\Desktop\y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99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1" descr="C:\Users\dwharder\Desktop\v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008771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</a:t>
            </a:r>
            <a:r>
              <a:rPr lang="en-US" altLang="en-US" sz="2400" dirty="0" smtClean="0">
                <a:latin typeface="Arial" charset="0"/>
                <a:cs typeface="Arial" charset="0"/>
              </a:rPr>
              <a:t>Insert 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into this tree:  it falls into the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left </a:t>
            </a:r>
            <a:r>
              <a:rPr lang="en-US" altLang="en-US" sz="2400" dirty="0" err="1" smtClean="0">
                <a:solidFill>
                  <a:schemeClr val="accent2"/>
                </a:solidFill>
                <a:latin typeface="Arial" charset="0"/>
                <a:cs typeface="Arial" charset="0"/>
              </a:rPr>
              <a:t>subtree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 baseline="-25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24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of </a:t>
            </a:r>
            <a:r>
              <a:rPr lang="en-US" altLang="en-US" sz="2400" b="1" i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en-US" sz="24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Assume 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remains balanced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Thus, the tree rooted at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is also balanced</a:t>
            </a:r>
          </a:p>
          <a:p>
            <a:pPr>
              <a:buFont typeface="Arial" charset="0"/>
              <a:buNone/>
            </a:pPr>
            <a:endParaRPr lang="en-CA" alt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871" y="6259075"/>
            <a:ext cx="708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Left </a:t>
            </a:r>
            <a:r>
              <a:rPr lang="en-US" sz="2400" dirty="0" err="1" smtClean="0"/>
              <a:t>subtree</a:t>
            </a:r>
            <a:r>
              <a:rPr lang="en-US" sz="2400" dirty="0" smtClean="0"/>
              <a:t> of left child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70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The tree rooted at node 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is now unbalanced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We will correct the imbalance at this node</a:t>
            </a:r>
          </a:p>
        </p:txBody>
      </p:sp>
      <p:pic>
        <p:nvPicPr>
          <p:cNvPr id="52228" name="Picture 12" descr="C:\Users\dwharder\Desktop\v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6838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99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We will modify these three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pointers:</a:t>
            </a:r>
            <a:endParaRPr lang="en-US" altLang="en-US" sz="2400" dirty="0" smtClean="0">
              <a:latin typeface="Arial" charset="0"/>
              <a:cs typeface="Arial" charset="0"/>
            </a:endParaRPr>
          </a:p>
        </p:txBody>
      </p:sp>
      <p:pic>
        <p:nvPicPr>
          <p:cNvPr id="53252" name="Picture 13" descr="C:\Users\dwharder\Desktop\v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963" y="2749218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23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C:\Users\dwharder\Desktop\v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109913"/>
            <a:ext cx="619125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Specifically, we will rotate these two nodes around the root: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Recall the first prototypical example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Promote node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to the root and demote node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to be the right child of</a:t>
            </a:r>
            <a:r>
              <a:rPr lang="en-US" alt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en-US" sz="2400" b="1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02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C:\Users\dwharder\Desktop\v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33663"/>
            <a:ext cx="619125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Make </a:t>
            </a:r>
            <a:r>
              <a:rPr lang="en-US" altLang="en-US" sz="2400" b="1" i="1" dirty="0" err="1" smtClean="0">
                <a:latin typeface="Arial" charset="0"/>
                <a:cs typeface="Arial" charset="0"/>
              </a:rPr>
              <a:t>f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the right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child of </a:t>
            </a:r>
            <a:r>
              <a:rPr lang="en-US" altLang="en-US" sz="2400" b="1" i="1" dirty="0" err="1" smtClean="0">
                <a:latin typeface="Arial" charset="0"/>
                <a:cs typeface="Arial" charset="0"/>
              </a:rPr>
              <a:t>b</a:t>
            </a:r>
            <a:endParaRPr lang="en-US" altLang="en-US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05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863" y="1600200"/>
            <a:ext cx="8551937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Assign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former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parent of node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to poin</a:t>
            </a:r>
            <a:r>
              <a:rPr lang="en-US" altLang="en-US" sz="2400" dirty="0" smtClean="0">
                <a:latin typeface="Arial" charset="0"/>
                <a:cs typeface="Arial" charset="0"/>
              </a:rPr>
              <a:t>t to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node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en-US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Make 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 baseline="-25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smtClean="0">
                <a:latin typeface="Arial"/>
                <a:cs typeface="Arial"/>
              </a:rPr>
              <a:t>left child of </a:t>
            </a:r>
            <a:r>
              <a:rPr lang="en-US" altLang="en-US" sz="2400" dirty="0" smtClean="0">
                <a:latin typeface="Arial"/>
                <a:cs typeface="Arial"/>
              </a:rPr>
              <a:t>node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56324" name="Picture 16" descr="C:\Users\dwharder\Desktop\v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382" y="3109913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58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The nodes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and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are now balanced and all remaining nodes of the </a:t>
            </a:r>
            <a:r>
              <a:rPr lang="en-US" altLang="en-US" sz="2400" dirty="0" err="1" smtClean="0">
                <a:latin typeface="Arial" charset="0"/>
                <a:cs typeface="Arial" charset="0"/>
              </a:rPr>
              <a:t>subtrees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are in their correct positions</a:t>
            </a:r>
          </a:p>
        </p:txBody>
      </p:sp>
      <p:pic>
        <p:nvPicPr>
          <p:cNvPr id="57348" name="Picture 17" descr="C:\Users\dwharder\Desktop\v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3663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08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8" descr="C:\Users\dwharder\Desktop\v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8642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57200" y="-51264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Case 1</a:t>
            </a:r>
            <a:endParaRPr lang="en-CA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58372" name="Content Placeholder 2"/>
          <p:cNvSpPr>
            <a:spLocks noGrp="1"/>
          </p:cNvSpPr>
          <p:nvPr>
            <p:ph idx="1"/>
          </p:nvPr>
        </p:nvSpPr>
        <p:spPr>
          <a:xfrm>
            <a:off x="457200" y="1049538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Additionally, height of the tree rooted at </a:t>
            </a:r>
            <a:r>
              <a:rPr lang="en-CA" altLang="en-US" sz="2400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CA" altLang="en-US" sz="2400" i="1" dirty="0" smtClean="0">
                <a:latin typeface="Arial" charset="0"/>
                <a:cs typeface="Arial" charset="0"/>
              </a:rPr>
              <a:t> </a:t>
            </a:r>
            <a:r>
              <a:rPr lang="en-CA" altLang="en-US" sz="2400" dirty="0" smtClean="0">
                <a:latin typeface="Arial" charset="0"/>
                <a:cs typeface="Arial" charset="0"/>
              </a:rPr>
              <a:t>equals the original height of the tree rooted at </a:t>
            </a:r>
            <a:r>
              <a:rPr lang="en-CA" altLang="en-US" sz="2400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CA" altLang="en-US" sz="2400" b="1" dirty="0" smtClean="0">
                <a:latin typeface="Arial" charset="0"/>
                <a:cs typeface="Arial" charset="0"/>
              </a:rPr>
              <a:t> </a:t>
            </a:r>
          </a:p>
          <a:p>
            <a:pPr lvl="1"/>
            <a:r>
              <a:rPr lang="en-CA" altLang="en-US" sz="2400" dirty="0" smtClean="0">
                <a:latin typeface="Arial" charset="0"/>
                <a:cs typeface="Arial" charset="0"/>
              </a:rPr>
              <a:t>Thus, this insertion will no longer affect the balance of any ancestors all the way back to the root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6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1466900" y="1417638"/>
            <a:ext cx="6081471" cy="49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More Examples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9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7" descr="C:\Users\dwharder\Desktop\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600200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Alternatively, consider the insertion of 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where 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i="1" dirty="0" smtClean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400" i="1" dirty="0" smtClean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into our original tree</a:t>
            </a:r>
            <a:endParaRPr lang="en-US" altLang="en-US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53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Promote 2 to the root, demote 3 to be 2’s right child, and 1 remains the left child of 2</a:t>
            </a:r>
          </a:p>
        </p:txBody>
      </p:sp>
      <p:pic>
        <p:nvPicPr>
          <p:cNvPr id="9220" name="Picture 9" descr="C:\Users\dwharder\Desktop\y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51405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38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8" descr="C:\Users\dwharder\Desktop\v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054870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914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914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Assume that the insertion of </a:t>
            </a:r>
            <a:r>
              <a:rPr lang="en-US" altLang="en-US" sz="2400" b="1" i="1" dirty="0" err="1" smtClean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400" dirty="0" smtClean="0">
                <a:solidFill>
                  <a:srgbClr val="C0504D"/>
                </a:solidFill>
                <a:latin typeface="Arial" charset="0"/>
                <a:cs typeface="Arial" charset="0"/>
              </a:rPr>
              <a:t> increases the height of </a:t>
            </a:r>
            <a:r>
              <a:rPr lang="en-US" altLang="en-US" sz="2400" b="1" dirty="0" smtClean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 baseline="-25000" dirty="0" smtClean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altLang="en-US" sz="2400" b="1" dirty="0" smtClean="0">
              <a:solidFill>
                <a:srgbClr val="C0504D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Once again,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becomes unbalanced</a:t>
            </a:r>
            <a:endParaRPr lang="en-US" altLang="en-US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871" y="6356995"/>
            <a:ext cx="708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Right </a:t>
            </a:r>
            <a:r>
              <a:rPr lang="en-US" sz="2400" dirty="0" err="1" smtClean="0"/>
              <a:t>subtree</a:t>
            </a:r>
            <a:r>
              <a:rPr lang="en-US" sz="2400" dirty="0" smtClean="0"/>
              <a:t> of left child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714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C:\Users\dwharder\Desktop\v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1317"/>
            <a:ext cx="4895514" cy="34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Case 2</a:t>
            </a:r>
            <a:endParaRPr lang="en-CA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</a:t>
            </a:r>
            <a:r>
              <a:rPr lang="en-US" altLang="en-US" sz="2400" dirty="0" smtClean="0">
                <a:latin typeface="Arial" charset="0"/>
                <a:cs typeface="Arial" charset="0"/>
              </a:rPr>
              <a:t>Here are examples of when the </a:t>
            </a:r>
            <a:r>
              <a:rPr lang="en-US" altLang="en-US" sz="2400" dirty="0">
                <a:latin typeface="Arial" charset="0"/>
                <a:cs typeface="Arial" charset="0"/>
              </a:rPr>
              <a:t/>
            </a:r>
            <a:br>
              <a:rPr lang="en-US" altLang="en-US" sz="2400" dirty="0">
                <a:latin typeface="Arial" charset="0"/>
                <a:cs typeface="Arial" charset="0"/>
              </a:rPr>
            </a:br>
            <a:r>
              <a:rPr lang="en-US" altLang="en-US" sz="2400" dirty="0" smtClean="0">
                <a:latin typeface="Arial" charset="0"/>
                <a:cs typeface="Arial" charset="0"/>
              </a:rPr>
              <a:t>insertion of 14 may cause this</a:t>
            </a:r>
            <a:br>
              <a:rPr lang="en-US" altLang="en-US" sz="2400" dirty="0" smtClean="0">
                <a:latin typeface="Arial" charset="0"/>
                <a:cs typeface="Arial" charset="0"/>
              </a:rPr>
            </a:br>
            <a:r>
              <a:rPr lang="en-US" altLang="en-US" sz="2400" dirty="0" smtClean="0">
                <a:latin typeface="Arial" charset="0"/>
                <a:cs typeface="Arial" charset="0"/>
              </a:rPr>
              <a:t>situation when 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and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66" name="Picture 2" descr="C:\Users\dwharder\Desktop\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316095" cy="56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71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9" descr="C:\Users\dwharder\Desktop\v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Unfortunately, the previous correction does not fix the imbalance at the root of this sub-tree:  the new root, 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remains unbalanced</a:t>
            </a:r>
            <a:endParaRPr lang="en-US" altLang="en-US" sz="24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72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3161043" y="1647228"/>
            <a:ext cx="5981178" cy="49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</a:t>
            </a:r>
            <a:r>
              <a:rPr lang="en-US" altLang="en-US" dirty="0" smtClean="0">
                <a:latin typeface="Arial" charset="0"/>
                <a:cs typeface="Arial" charset="0"/>
              </a:rPr>
              <a:t>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3533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en-US" sz="2200" dirty="0">
                <a:latin typeface="Arial" charset="0"/>
                <a:cs typeface="Arial" charset="0"/>
              </a:rPr>
              <a:t>	</a:t>
            </a:r>
            <a:r>
              <a:rPr lang="en-US" altLang="en-US" sz="2200" dirty="0" smtClean="0">
                <a:latin typeface="Arial" charset="0"/>
                <a:cs typeface="Arial" charset="0"/>
              </a:rPr>
              <a:t>In our three sample cases</a:t>
            </a:r>
            <a:br>
              <a:rPr lang="en-US" altLang="en-US" sz="2200" dirty="0" smtClean="0">
                <a:latin typeface="Arial" charset="0"/>
                <a:cs typeface="Arial" charset="0"/>
              </a:rPr>
            </a:br>
            <a:r>
              <a:rPr lang="en-US" altLang="en-US" sz="2200" dirty="0" smtClean="0">
                <a:latin typeface="Arial" charset="0"/>
                <a:cs typeface="Arial" charset="0"/>
              </a:rPr>
              <a:t>with 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sz="2200" dirty="0">
                <a:latin typeface="Arial" charset="0"/>
                <a:cs typeface="Arial" charset="0"/>
              </a:rPr>
              <a:t>,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200" dirty="0">
                <a:latin typeface="Arial" charset="0"/>
                <a:cs typeface="Arial" charset="0"/>
              </a:rPr>
              <a:t>, and 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200" dirty="0" smtClean="0">
                <a:latin typeface="Arial" charset="0"/>
                <a:cs typeface="Arial" charset="0"/>
              </a:rPr>
              <a:t>,</a:t>
            </a:r>
            <a:br>
              <a:rPr lang="en-US" altLang="en-US" sz="2200" dirty="0" smtClean="0">
                <a:latin typeface="Arial" charset="0"/>
                <a:cs typeface="Arial" charset="0"/>
              </a:rPr>
            </a:br>
            <a:r>
              <a:rPr lang="en-US" altLang="en-US" sz="2200" dirty="0" smtClean="0">
                <a:latin typeface="Arial" charset="0"/>
                <a:cs typeface="Arial" charset="0"/>
              </a:rPr>
              <a:t>doing the same thing</a:t>
            </a:r>
            <a:br>
              <a:rPr lang="en-US" altLang="en-US" sz="2200" dirty="0" smtClean="0">
                <a:latin typeface="Arial" charset="0"/>
                <a:cs typeface="Arial" charset="0"/>
              </a:rPr>
            </a:br>
            <a:r>
              <a:rPr lang="en-US" altLang="en-US" sz="2200" dirty="0" smtClean="0">
                <a:latin typeface="Arial" charset="0"/>
                <a:cs typeface="Arial" charset="0"/>
              </a:rPr>
              <a:t>as before results in</a:t>
            </a:r>
            <a:br>
              <a:rPr lang="en-US" altLang="en-US" sz="2200" dirty="0" smtClean="0">
                <a:latin typeface="Arial" charset="0"/>
                <a:cs typeface="Arial" charset="0"/>
              </a:rPr>
            </a:br>
            <a:r>
              <a:rPr lang="en-US" altLang="en-US" sz="2200" dirty="0" smtClean="0">
                <a:latin typeface="Arial" charset="0"/>
                <a:cs typeface="Arial" charset="0"/>
              </a:rPr>
              <a:t>a tree that is still </a:t>
            </a:r>
            <a:br>
              <a:rPr lang="en-US" altLang="en-US" sz="2200" dirty="0" smtClean="0">
                <a:latin typeface="Arial" charset="0"/>
                <a:cs typeface="Arial" charset="0"/>
              </a:rPr>
            </a:br>
            <a:r>
              <a:rPr lang="en-US" altLang="en-US" sz="2200" dirty="0" smtClean="0">
                <a:latin typeface="Arial" charset="0"/>
                <a:cs typeface="Arial" charset="0"/>
              </a:rPr>
              <a:t>unbalanced…</a:t>
            </a:r>
          </a:p>
          <a:p>
            <a:pPr lvl="1"/>
            <a:r>
              <a:rPr lang="en-US" altLang="en-US" sz="2200" dirty="0" smtClean="0">
                <a:latin typeface="Arial" charset="0"/>
                <a:cs typeface="Arial" charset="0"/>
              </a:rPr>
              <a:t>The imbalance is just</a:t>
            </a:r>
            <a:br>
              <a:rPr lang="en-US" altLang="en-US" sz="2200" dirty="0" smtClean="0">
                <a:latin typeface="Arial" charset="0"/>
                <a:cs typeface="Arial" charset="0"/>
              </a:rPr>
            </a:br>
            <a:r>
              <a:rPr lang="en-US" altLang="en-US" sz="2200" dirty="0" smtClean="0">
                <a:latin typeface="Arial" charset="0"/>
                <a:cs typeface="Arial" charset="0"/>
              </a:rPr>
              <a:t>shifted to the other</a:t>
            </a:r>
            <a:br>
              <a:rPr lang="en-US" altLang="en-US" sz="2200" dirty="0" smtClean="0">
                <a:latin typeface="Arial" charset="0"/>
                <a:cs typeface="Arial" charset="0"/>
              </a:rPr>
            </a:br>
            <a:r>
              <a:rPr lang="en-US" altLang="en-US" sz="2200" dirty="0" smtClean="0">
                <a:latin typeface="Arial" charset="0"/>
                <a:cs typeface="Arial" charset="0"/>
              </a:rPr>
              <a:t>side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48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0" descr="C:\Users\dwharder\Desktop\v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Lets start over …</a:t>
            </a:r>
            <a:endParaRPr lang="en-US" altLang="en-US" sz="24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51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1" descr="C:\Users\dwharder\Desktop\v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Re-label the tree by dividing the left </a:t>
            </a:r>
            <a:r>
              <a:rPr lang="en-US" altLang="en-US" sz="2400" dirty="0" err="1" smtClean="0">
                <a:latin typeface="Arial" charset="0"/>
                <a:cs typeface="Arial" charset="0"/>
              </a:rPr>
              <a:t>subtree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of </a:t>
            </a:r>
            <a:r>
              <a:rPr lang="en-US" altLang="en-US" sz="24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into a tree rooted at </a:t>
            </a:r>
            <a:r>
              <a:rPr lang="en-US" altLang="en-US" sz="2400" i="1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with two </a:t>
            </a:r>
            <a:r>
              <a:rPr lang="en-US" altLang="en-US" sz="2400" dirty="0" err="1" smtClean="0">
                <a:latin typeface="Arial" charset="0"/>
                <a:cs typeface="Arial" charset="0"/>
              </a:rPr>
              <a:t>subtrees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of height </a:t>
            </a:r>
            <a:r>
              <a:rPr lang="en-US" altLang="en-US" sz="240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– 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16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2" descr="C:\Users\dwharder\Desktop\v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Now an insertion causes an imbalance at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sz="2400" b="1" dirty="0" smtClean="0">
              <a:latin typeface="Arial" charset="0"/>
              <a:cs typeface="Arial" charset="0"/>
            </a:endParaRP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The addition of either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or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will cause this</a:t>
            </a:r>
            <a:endParaRPr lang="en-US" alt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96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We will reassign the following pointers</a:t>
            </a:r>
          </a:p>
        </p:txBody>
      </p:sp>
      <p:pic>
        <p:nvPicPr>
          <p:cNvPr id="65540" name="Picture 23" descr="C:\Users\dwharder\Desktop\v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732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14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8088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Specifically, we will order these three nodes as a perfect tree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Recall the second prototypical example</a:t>
            </a:r>
          </a:p>
        </p:txBody>
      </p:sp>
      <p:pic>
        <p:nvPicPr>
          <p:cNvPr id="66564" name="Picture 24" descr="C:\Users\dwharder\Desktop\v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954" y="2529417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76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C:\Users\dwharder\Desktop\bl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8550"/>
            <a:ext cx="619442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To achieve this,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mtClean="0">
                <a:latin typeface="Arial" charset="0"/>
                <a:cs typeface="Arial" charset="0"/>
              </a:rPr>
              <a:t> and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mtClean="0">
                <a:latin typeface="Arial" charset="0"/>
                <a:cs typeface="Arial" charset="0"/>
              </a:rPr>
              <a:t> will be assigned as children of the new root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43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smtClean="0">
                <a:latin typeface="Arial" charset="0"/>
                <a:cs typeface="Arial" charset="0"/>
              </a:rPr>
              <a:t>	The result is a perfect, though trivial tree</a:t>
            </a:r>
          </a:p>
        </p:txBody>
      </p:sp>
      <p:pic>
        <p:nvPicPr>
          <p:cNvPr id="10244" name="Picture 6" descr="C:\Users\dwharder\Desktop\v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50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pic>
        <p:nvPicPr>
          <p:cNvPr id="68611" name="Picture 26" descr="C:\Users\dwharder\Desktop\v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	We also have to connect the two subtrees and original parent of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sz="2400" b="1" i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en-US" altLang="en-US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46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Now the tree rooted at </a:t>
            </a:r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mtClean="0">
                <a:latin typeface="Arial" charset="0"/>
                <a:cs typeface="Arial" charset="0"/>
              </a:rPr>
              <a:t> is balanced</a:t>
            </a:r>
          </a:p>
        </p:txBody>
      </p:sp>
      <p:pic>
        <p:nvPicPr>
          <p:cNvPr id="69636" name="Picture 15" descr="C:\Users\dwharder\Desktop\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50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Maintaining Balance: Case 2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Again, the height of the root did not change</a:t>
            </a:r>
          </a:p>
        </p:txBody>
      </p:sp>
      <p:pic>
        <p:nvPicPr>
          <p:cNvPr id="70660" name="Picture 16" descr="C:\Users\dwharder\Desktop\v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55950"/>
            <a:ext cx="842486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64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3076420" y="1647228"/>
            <a:ext cx="6081470" cy="49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</a:t>
            </a:r>
            <a:r>
              <a:rPr lang="en-US" altLang="en-US" dirty="0" smtClean="0">
                <a:latin typeface="Arial" charset="0"/>
                <a:cs typeface="Arial" charset="0"/>
              </a:rPr>
              <a:t>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en-US" sz="2400" dirty="0">
                <a:latin typeface="Arial" charset="0"/>
                <a:cs typeface="Arial" charset="0"/>
              </a:rPr>
              <a:t>	</a:t>
            </a:r>
            <a:r>
              <a:rPr lang="en-US" altLang="en-US" sz="2400" dirty="0" smtClean="0">
                <a:latin typeface="Arial" charset="0"/>
                <a:cs typeface="Arial" charset="0"/>
              </a:rPr>
              <a:t>In our three sample cases</a:t>
            </a:r>
            <a:br>
              <a:rPr lang="en-US" altLang="en-US" sz="2400" dirty="0" smtClean="0">
                <a:latin typeface="Arial" charset="0"/>
                <a:cs typeface="Arial" charset="0"/>
              </a:rPr>
            </a:br>
            <a:r>
              <a:rPr lang="en-US" altLang="en-US" sz="2400" dirty="0" smtClean="0">
                <a:latin typeface="Arial" charset="0"/>
                <a:cs typeface="Arial" charset="0"/>
              </a:rPr>
              <a:t>with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sz="2400" dirty="0">
                <a:latin typeface="Arial" charset="0"/>
                <a:cs typeface="Arial" charset="0"/>
              </a:rPr>
              <a:t>,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Arial" charset="0"/>
                <a:cs typeface="Arial" charset="0"/>
              </a:rPr>
              <a:t>, and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the</a:t>
            </a:r>
            <a:br>
              <a:rPr lang="en-US" altLang="en-US" sz="2400" dirty="0" smtClean="0">
                <a:latin typeface="Arial" charset="0"/>
                <a:cs typeface="Arial" charset="0"/>
              </a:rPr>
            </a:br>
            <a:r>
              <a:rPr lang="en-US" altLang="en-US" sz="2400" dirty="0" smtClean="0">
                <a:latin typeface="Arial" charset="0"/>
                <a:cs typeface="Arial" charset="0"/>
              </a:rPr>
              <a:t>node is now balanced</a:t>
            </a:r>
            <a:br>
              <a:rPr lang="en-US" altLang="en-US" sz="2400" dirty="0" smtClean="0">
                <a:latin typeface="Arial" charset="0"/>
                <a:cs typeface="Arial" charset="0"/>
              </a:rPr>
            </a:br>
            <a:r>
              <a:rPr lang="en-US" altLang="en-US" sz="2400" dirty="0" smtClean="0">
                <a:latin typeface="Arial" charset="0"/>
                <a:cs typeface="Arial" charset="0"/>
              </a:rPr>
              <a:t>and the same height</a:t>
            </a:r>
            <a:br>
              <a:rPr lang="en-US" altLang="en-US" sz="2400" dirty="0" smtClean="0">
                <a:latin typeface="Arial" charset="0"/>
                <a:cs typeface="Arial" charset="0"/>
              </a:rPr>
            </a:br>
            <a:r>
              <a:rPr lang="en-US" altLang="en-US" sz="2400" dirty="0" smtClean="0">
                <a:latin typeface="Arial" charset="0"/>
                <a:cs typeface="Arial" charset="0"/>
              </a:rPr>
              <a:t>as the tree before the</a:t>
            </a:r>
            <a:br>
              <a:rPr lang="en-US" altLang="en-US" sz="2400" dirty="0" smtClean="0">
                <a:latin typeface="Arial" charset="0"/>
                <a:cs typeface="Arial" charset="0"/>
              </a:rPr>
            </a:br>
            <a:r>
              <a:rPr lang="en-US" altLang="en-US" sz="2400" dirty="0" smtClean="0">
                <a:latin typeface="Arial" charset="0"/>
                <a:cs typeface="Arial" charset="0"/>
              </a:rPr>
              <a:t>insertion</a:t>
            </a:r>
            <a:endParaRPr lang="en-US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013969" y="3824973"/>
            <a:ext cx="295325" cy="2658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309294" y="4090802"/>
            <a:ext cx="265792" cy="2658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78726" y="407603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7678452" y="3928349"/>
            <a:ext cx="679247" cy="531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24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8718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Maintaining balance:  Summary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77195" y="1199829"/>
            <a:ext cx="9321195" cy="5311578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	There are two symmetric cases to those we have examined: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Insertions into the right-right sub-tree</a:t>
            </a:r>
          </a:p>
          <a:p>
            <a:pPr lvl="1"/>
            <a:endParaRPr lang="en-US" altLang="en-US" sz="2400" dirty="0" smtClean="0">
              <a:latin typeface="Arial" charset="0"/>
              <a:cs typeface="Arial" charset="0"/>
            </a:endParaRPr>
          </a:p>
          <a:p>
            <a:pPr lvl="1"/>
            <a:endParaRPr lang="en-US" altLang="en-US" sz="2400" dirty="0">
              <a:latin typeface="Arial" charset="0"/>
              <a:cs typeface="Arial" charset="0"/>
            </a:endParaRPr>
          </a:p>
          <a:p>
            <a:pPr lvl="1"/>
            <a:endParaRPr lang="en-US" altLang="en-US" sz="2400" dirty="0" smtClean="0">
              <a:latin typeface="Arial" charset="0"/>
              <a:cs typeface="Arial" charset="0"/>
            </a:endParaRPr>
          </a:p>
          <a:p>
            <a:pPr lvl="1">
              <a:buNone/>
            </a:pPr>
            <a:endParaRPr lang="en-US" altLang="en-US" sz="2400" dirty="0" smtClean="0">
              <a:latin typeface="Arial" charset="0"/>
              <a:cs typeface="Arial" charset="0"/>
            </a:endParaRPr>
          </a:p>
          <a:p>
            <a:pPr lvl="1">
              <a:buNone/>
            </a:pPr>
            <a:endParaRPr lang="en-US" altLang="en-US" sz="2400" dirty="0" smtClean="0">
              <a:latin typeface="Arial" charset="0"/>
              <a:cs typeface="Arial" charset="0"/>
            </a:endParaRPr>
          </a:p>
          <a:p>
            <a:pPr lvl="1">
              <a:buNone/>
            </a:pPr>
            <a:r>
              <a:rPr lang="en-US" altLang="en-US" sz="2400" dirty="0" smtClean="0">
                <a:latin typeface="Arial" charset="0"/>
                <a:cs typeface="Arial" charset="0"/>
              </a:rPr>
              <a:t>-- Insertions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into either the right-left sub-tree </a:t>
            </a:r>
          </a:p>
        </p:txBody>
      </p:sp>
      <p:pic>
        <p:nvPicPr>
          <p:cNvPr id="83970" name="Picture 2" descr="C:\Users\dwharder\Desktop\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2651" y="4911121"/>
            <a:ext cx="6357701" cy="18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Users\dwharder\Desktop\a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939" y="2073688"/>
            <a:ext cx="6162413" cy="18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7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More examples : Insertion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</a:t>
            </a:r>
            <a:r>
              <a:rPr lang="en-US" altLang="en-US" dirty="0" smtClean="0">
                <a:latin typeface="Arial" charset="0"/>
                <a:cs typeface="Arial" charset="0"/>
              </a:rPr>
              <a:t>this AVL </a:t>
            </a:r>
            <a:r>
              <a:rPr lang="en-US" altLang="en-US" dirty="0">
                <a:latin typeface="Arial" charset="0"/>
                <a:cs typeface="Arial" charset="0"/>
              </a:rPr>
              <a:t>tree</a:t>
            </a:r>
          </a:p>
          <a:p>
            <a:endParaRPr lang="en-CA" dirty="0"/>
          </a:p>
        </p:txBody>
      </p:sp>
      <p:pic>
        <p:nvPicPr>
          <p:cNvPr id="4" name="Picture 30" descr="C:\Users\dwharder\Desktop\a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3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73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 descr="C:\Users\dwharder\Desktop\a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7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81 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left-left imbalance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64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81 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left-left imbalance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dwharder\Desktop\y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7" y="4581128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78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81 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dwharder\Desktop\y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003" y="4584221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51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:\Users\dwharder\Desktop\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335213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	Alternatively, given this tree, insert 2 </a:t>
            </a:r>
          </a:p>
          <a:p>
            <a:endParaRPr lang="en-US" altLang="en-US" smtClean="0">
              <a:latin typeface="Arial" charset="0"/>
              <a:cs typeface="Arial" charset="0"/>
            </a:endParaRPr>
          </a:p>
          <a:p>
            <a:endParaRPr lang="en-US" altLang="en-US" smtClean="0">
              <a:latin typeface="Arial" charset="0"/>
              <a:cs typeface="Arial" charset="0"/>
            </a:endParaRPr>
          </a:p>
          <a:p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52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4256839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81 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left-left imbalance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to </a:t>
            </a:r>
            <a:r>
              <a:rPr lang="en-US" altLang="en-US" dirty="0">
                <a:latin typeface="Arial" charset="0"/>
                <a:cs typeface="Arial" charset="0"/>
              </a:rPr>
              <a:t>the imbalanced node</a:t>
            </a:r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75 is that node</a:t>
            </a: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54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wharder\Desktop\a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8" y="4436804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81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</a:t>
            </a:r>
            <a:r>
              <a:rPr lang="en-US" altLang="en-US" dirty="0">
                <a:latin typeface="Arial" charset="0"/>
                <a:cs typeface="Arial" charset="0"/>
              </a:rPr>
              <a:t>to the imbalanced node</a:t>
            </a:r>
            <a:endParaRPr lang="en-US" alt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75 is that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13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tree is AVL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5" descr="C:\Users\dwharder\Desktop\a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73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77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6" descr="C:\Users\dwharder\Desktop\a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73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87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left-right imbalance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23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87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left-right imbalance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dwharder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575" y="4437112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88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87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left-right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to </a:t>
            </a:r>
            <a:r>
              <a:rPr lang="en-US" altLang="en-US" dirty="0">
                <a:latin typeface="Arial" charset="0"/>
                <a:cs typeface="Arial" charset="0"/>
              </a:rPr>
              <a:t>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dwharder\Desktop\k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9888" y="4437112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55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52" y="4182999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87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left-right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</a:t>
            </a:r>
            <a:r>
              <a:rPr lang="en-US" altLang="en-US" dirty="0">
                <a:latin typeface="Arial" charset="0"/>
                <a:cs typeface="Arial" charset="0"/>
              </a:rPr>
              <a:t>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81 is that value</a:t>
            </a: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7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dwharder\Desktop\a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50" y="4212535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87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</a:t>
            </a:r>
            <a:r>
              <a:rPr lang="en-US" altLang="en-US" dirty="0" smtClean="0">
                <a:latin typeface="Arial" charset="0"/>
                <a:cs typeface="Arial" charset="0"/>
              </a:rPr>
              <a:t>node </a:t>
            </a:r>
            <a:r>
              <a:rPr lang="en-US" altLang="en-US" dirty="0">
                <a:latin typeface="Arial" charset="0"/>
                <a:cs typeface="Arial" charset="0"/>
              </a:rPr>
              <a:t>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81 is that value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734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tree is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9" descr="C:\Users\dwharder\Desktop\a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2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Again, the product is a linked list; however, we can fix this, too</a:t>
            </a:r>
          </a:p>
        </p:txBody>
      </p:sp>
      <p:pic>
        <p:nvPicPr>
          <p:cNvPr id="12292" name="Picture 7" descr="C:\Users\dwharder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335213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92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76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0" descr="C:\Users\dwharder\Desktop\a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192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78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left-left imbalance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1" descr="C:\Users\dwharder\Desktop\a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27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78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Promote 77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44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Again,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3" descr="C:\Users\dwharder\Desktop\a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18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80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4" descr="C:\Users\dwharder\Desktop\a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74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Users\dwharder\Desktop\a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282" y="4138695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69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A right-left imbalance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67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94787" y="3702654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en-US" sz="2400" dirty="0">
                <a:latin typeface="Arial" charset="0"/>
                <a:cs typeface="Arial" charset="0"/>
              </a:rPr>
              <a:t>	The node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69 </a:t>
            </a:r>
            <a:r>
              <a:rPr lang="en-US" altLang="en-US" sz="2400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sz="2400" dirty="0">
                <a:latin typeface="Arial" charset="0"/>
                <a:cs typeface="Arial" charset="0"/>
              </a:rPr>
              <a:t>A left-right imbalance</a:t>
            </a:r>
          </a:p>
          <a:p>
            <a:pPr lvl="1"/>
            <a:r>
              <a:rPr lang="en-US" altLang="en-US" sz="2400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imbalanced node</a:t>
            </a:r>
          </a:p>
          <a:p>
            <a:pPr lvl="1"/>
            <a:r>
              <a:rPr lang="en-US" altLang="en-US" sz="2400" dirty="0">
                <a:latin typeface="Arial" charset="0"/>
                <a:cs typeface="Arial" charset="0"/>
              </a:rPr>
              <a:t>75 is that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value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37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Again,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7" descr="C:\Users\dwharder\Desktop\a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75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74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18" descr="C:\Users\dwharder\Desktop\a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8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</a:t>
            </a:r>
            <a:r>
              <a:rPr lang="en-US" altLang="en-US" dirty="0" smtClean="0">
                <a:latin typeface="Arial" charset="0"/>
                <a:cs typeface="Arial" charset="0"/>
              </a:rPr>
              <a:t>72 </a:t>
            </a:r>
            <a:r>
              <a:rPr lang="en-US" altLang="en-US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right-right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value</a:t>
            </a:r>
          </a:p>
        </p:txBody>
      </p:sp>
      <p:pic>
        <p:nvPicPr>
          <p:cNvPr id="4" name="Picture 19" descr="C:\Users\dwharder\Desktop\a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88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Prototypical Examples</a:t>
            </a:r>
            <a:endParaRPr lang="en-CA" altLang="en-US" smtClean="0">
              <a:latin typeface="Arial" charset="0"/>
              <a:cs typeface="Arial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CA" altLang="en-US" sz="2400" dirty="0" smtClean="0">
                <a:latin typeface="Arial" charset="0"/>
                <a:cs typeface="Arial" charset="0"/>
              </a:rPr>
              <a:t>	Promote 2 to the root, and assign 1 and 3 to be its children</a:t>
            </a:r>
          </a:p>
        </p:txBody>
      </p:sp>
      <p:pic>
        <p:nvPicPr>
          <p:cNvPr id="13316" name="Picture 8" descr="C:\Users\dwharder\Desktop\k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335213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40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:\Users\dwharder\Desktop\a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3203393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en-US" sz="2400" dirty="0">
                <a:latin typeface="Arial" charset="0"/>
                <a:cs typeface="Arial" charset="0"/>
              </a:rPr>
              <a:t>	The node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72 </a:t>
            </a:r>
            <a:r>
              <a:rPr lang="en-US" altLang="en-US" sz="2400" dirty="0">
                <a:latin typeface="Arial" charset="0"/>
                <a:cs typeface="Arial" charset="0"/>
              </a:rPr>
              <a:t>is unbalanced</a:t>
            </a:r>
          </a:p>
          <a:p>
            <a:pPr lvl="1"/>
            <a:r>
              <a:rPr lang="en-US" altLang="en-US" sz="2400" dirty="0">
                <a:latin typeface="Arial" charset="0"/>
                <a:cs typeface="Arial" charset="0"/>
              </a:rPr>
              <a:t>A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right-right </a:t>
            </a:r>
            <a:r>
              <a:rPr lang="en-US" altLang="en-US" sz="2400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sz="2400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imbalanced node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52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Again,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1" descr="C:\Users\dwharder\Desktop\a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32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55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2" descr="C:\Users\dwharder\Desktop\a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38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node 69 is imbalanced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left-left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dirty="0" smtClean="0">
                <a:latin typeface="Arial" charset="0"/>
                <a:cs typeface="Arial" charset="0"/>
              </a:rPr>
              <a:t>imbalanced node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3" descr="C:\Users\dwharder\Desktop\a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04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:\Users\dwharder\Desktop\a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43959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en-US" sz="2400" dirty="0">
                <a:latin typeface="Arial" charset="0"/>
                <a:cs typeface="Arial" charset="0"/>
              </a:rPr>
              <a:t>	The node 69 is imbalanced</a:t>
            </a:r>
          </a:p>
          <a:p>
            <a:pPr lvl="1"/>
            <a:r>
              <a:rPr lang="en-US" altLang="en-US" sz="2400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sz="2400" dirty="0">
                <a:latin typeface="Arial" charset="0"/>
                <a:cs typeface="Arial" charset="0"/>
              </a:rPr>
              <a:t>Promote the intermediate node to the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imbalanced node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63 </a:t>
            </a:r>
            <a:r>
              <a:rPr lang="en-US" altLang="en-US" sz="2400" dirty="0">
                <a:latin typeface="Arial" charset="0"/>
                <a:cs typeface="Arial" charset="0"/>
              </a:rPr>
              <a:t>is that value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58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</a:t>
            </a:r>
            <a:r>
              <a:rPr lang="en-US" altLang="en-US" dirty="0" smtClean="0">
                <a:latin typeface="Arial" charset="0"/>
                <a:cs typeface="Arial" charset="0"/>
              </a:rPr>
              <a:t>55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No imbalances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5" descr="C:\Users\dwharder\Desktop\a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13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Again,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46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Again, balanced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15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Insert 70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7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 smtClean="0">
                <a:latin typeface="Arial" charset="0"/>
                <a:cs typeface="Arial" charset="0"/>
              </a:rPr>
              <a:t>The root node is now imbalanced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</a:t>
            </a:r>
            <a:r>
              <a:rPr lang="en-US" altLang="en-US" dirty="0" smtClean="0">
                <a:latin typeface="Arial" charset="0"/>
                <a:cs typeface="Arial" charset="0"/>
              </a:rPr>
              <a:t>right-left </a:t>
            </a:r>
            <a:r>
              <a:rPr lang="en-US" altLang="en-US" dirty="0">
                <a:latin typeface="Arial" charset="0"/>
                <a:cs typeface="Arial" charset="0"/>
              </a:rPr>
              <a:t>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root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value</a:t>
            </a:r>
          </a:p>
        </p:txBody>
      </p:sp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69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</TotalTime>
  <Words>3168</Words>
  <Application>Microsoft Macintosh PowerPoint</Application>
  <PresentationFormat>On-screen Show (4:3)</PresentationFormat>
  <Paragraphs>550</Paragraphs>
  <Slides>125</Slides>
  <Notes>47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7" baseType="lpstr">
      <vt:lpstr>Office Theme</vt:lpstr>
      <vt:lpstr>MathType 6.0 Equation</vt:lpstr>
      <vt:lpstr>AVL Trees</vt:lpstr>
      <vt:lpstr>Background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AVL Trees</vt:lpstr>
      <vt:lpstr>AVL Trees</vt:lpstr>
      <vt:lpstr>AVL Trees</vt:lpstr>
      <vt:lpstr>AVL Trees</vt:lpstr>
      <vt:lpstr>AVL Trees</vt:lpstr>
      <vt:lpstr>AVL Trees</vt:lpstr>
      <vt:lpstr>Height of an AVL Tree</vt:lpstr>
      <vt:lpstr>Height of an AVL Tree</vt:lpstr>
      <vt:lpstr>Height of an AVL Tree</vt:lpstr>
      <vt:lpstr>Height of an AVL Tree</vt:lpstr>
      <vt:lpstr>Height of an AVL Tree</vt:lpstr>
      <vt:lpstr>Height of an AVL Tree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Case 1 setup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More Examples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 Summary</vt:lpstr>
      <vt:lpstr>More examples : 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Implementation</vt:lpstr>
      <vt:lpstr>Insertion in AVL Trees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Slide 125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AVL Trees</dc:title>
  <dc:creator>Shweta Agrawal</dc:creator>
  <cp:lastModifiedBy>Shweta Agrawal</cp:lastModifiedBy>
  <cp:revision>40</cp:revision>
  <dcterms:created xsi:type="dcterms:W3CDTF">2014-08-18T09:38:55Z</dcterms:created>
  <dcterms:modified xsi:type="dcterms:W3CDTF">2014-08-21T08:49:06Z</dcterms:modified>
</cp:coreProperties>
</file>