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301" r:id="rId21"/>
    <p:sldId id="277" r:id="rId22"/>
    <p:sldId id="278" r:id="rId23"/>
    <p:sldId id="279" r:id="rId24"/>
    <p:sldId id="280" r:id="rId25"/>
    <p:sldId id="281" r:id="rId26"/>
    <p:sldId id="311" r:id="rId27"/>
    <p:sldId id="312" r:id="rId28"/>
    <p:sldId id="313" r:id="rId29"/>
    <p:sldId id="305" r:id="rId30"/>
    <p:sldId id="315" r:id="rId31"/>
    <p:sldId id="283" r:id="rId32"/>
    <p:sldId id="316" r:id="rId33"/>
    <p:sldId id="284" r:id="rId34"/>
    <p:sldId id="285" r:id="rId35"/>
    <p:sldId id="286" r:id="rId36"/>
    <p:sldId id="287" r:id="rId37"/>
    <p:sldId id="306" r:id="rId38"/>
    <p:sldId id="288" r:id="rId39"/>
    <p:sldId id="302" r:id="rId40"/>
    <p:sldId id="289" r:id="rId41"/>
    <p:sldId id="308" r:id="rId42"/>
    <p:sldId id="307" r:id="rId43"/>
    <p:sldId id="314" r:id="rId44"/>
    <p:sldId id="290" r:id="rId45"/>
    <p:sldId id="291" r:id="rId46"/>
    <p:sldId id="309" r:id="rId47"/>
    <p:sldId id="310" r:id="rId48"/>
    <p:sldId id="303" r:id="rId49"/>
    <p:sldId id="292" r:id="rId50"/>
    <p:sldId id="293" r:id="rId51"/>
    <p:sldId id="294" r:id="rId52"/>
    <p:sldId id="295" r:id="rId53"/>
    <p:sldId id="296" r:id="rId54"/>
    <p:sldId id="304" r:id="rId55"/>
    <p:sldId id="297" r:id="rId56"/>
    <p:sldId id="300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4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6.wmf"/><Relationship Id="rId9" Type="http://schemas.openxmlformats.org/officeDocument/2006/relationships/image" Target="../media/image33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13" Type="http://schemas.openxmlformats.org/officeDocument/2006/relationships/image" Target="../media/image34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12" Type="http://schemas.openxmlformats.org/officeDocument/2006/relationships/image" Target="../media/image37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30.wmf"/><Relationship Id="rId11" Type="http://schemas.openxmlformats.org/officeDocument/2006/relationships/image" Target="../media/image33.wmf"/><Relationship Id="rId5" Type="http://schemas.openxmlformats.org/officeDocument/2006/relationships/image" Target="../media/image29.wmf"/><Relationship Id="rId10" Type="http://schemas.openxmlformats.org/officeDocument/2006/relationships/image" Target="../media/image36.wmf"/><Relationship Id="rId4" Type="http://schemas.openxmlformats.org/officeDocument/2006/relationships/image" Target="../media/image26.wmf"/><Relationship Id="rId9" Type="http://schemas.openxmlformats.org/officeDocument/2006/relationships/image" Target="../media/image32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38.wmf"/><Relationship Id="rId5" Type="http://schemas.openxmlformats.org/officeDocument/2006/relationships/image" Target="../media/image45.wmf"/><Relationship Id="rId4" Type="http://schemas.openxmlformats.org/officeDocument/2006/relationships/image" Target="../media/image41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8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7" Type="http://schemas.openxmlformats.org/officeDocument/2006/relationships/image" Target="../media/image57.wmf"/><Relationship Id="rId2" Type="http://schemas.openxmlformats.org/officeDocument/2006/relationships/image" Target="../media/image52.wmf"/><Relationship Id="rId1" Type="http://schemas.openxmlformats.org/officeDocument/2006/relationships/image" Target="../media/image23.wmf"/><Relationship Id="rId6" Type="http://schemas.openxmlformats.org/officeDocument/2006/relationships/image" Target="../media/image56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9.png"/><Relationship Id="rId1" Type="http://schemas.openxmlformats.org/officeDocument/2006/relationships/image" Target="../media/image58.png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image" Target="../media/image60.png"/></Relationships>
</file>

<file path=ppt/drawings/_rels/vmlDrawing3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image" Target="../media/image62.png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D76-1F96-4F38-83F6-58E0B9193A3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997D74F-ED4D-4467-9E65-EFB368C74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D76-1F96-4F38-83F6-58E0B9193A3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4F-ED4D-4467-9E65-EFB368C74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D76-1F96-4F38-83F6-58E0B9193A3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4F-ED4D-4467-9E65-EFB368C74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D76-1F96-4F38-83F6-58E0B9193A3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4F-ED4D-4467-9E65-EFB368C74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D76-1F96-4F38-83F6-58E0B9193A3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97D74F-ED4D-4467-9E65-EFB368C74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D76-1F96-4F38-83F6-58E0B9193A3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4F-ED4D-4467-9E65-EFB368C74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D76-1F96-4F38-83F6-58E0B9193A3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4F-ED4D-4467-9E65-EFB368C74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D76-1F96-4F38-83F6-58E0B9193A3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4F-ED4D-4467-9E65-EFB368C74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D76-1F96-4F38-83F6-58E0B9193A3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4F-ED4D-4467-9E65-EFB368C74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D76-1F96-4F38-83F6-58E0B9193A3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7D74F-ED4D-4467-9E65-EFB368C74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D76-1F96-4F38-83F6-58E0B9193A3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997D74F-ED4D-4467-9E65-EFB368C740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F79D76-1F96-4F38-83F6-58E0B9193A33}" type="datetimeFigureOut">
              <a:rPr lang="en-US" smtClean="0"/>
              <a:pPr/>
              <a:t>11/12/2014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997D74F-ED4D-4467-9E65-EFB368C740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appy.Mittal@cse.iitd.ac.in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Relationship Id="rId9" Type="http://schemas.openxmlformats.org/officeDocument/2006/relationships/oleObject" Target="../embeddings/oleObject3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Relationship Id="rId9" Type="http://schemas.openxmlformats.org/officeDocument/2006/relationships/oleObject" Target="../embeddings/oleObject43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47.bin"/><Relationship Id="rId5" Type="http://schemas.openxmlformats.org/officeDocument/2006/relationships/oleObject" Target="../embeddings/oleObject46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5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6.bin"/><Relationship Id="rId13" Type="http://schemas.openxmlformats.org/officeDocument/2006/relationships/oleObject" Target="../embeddings/oleObject61.bin"/><Relationship Id="rId3" Type="http://schemas.openxmlformats.org/officeDocument/2006/relationships/oleObject" Target="../embeddings/oleObject51.bin"/><Relationship Id="rId7" Type="http://schemas.openxmlformats.org/officeDocument/2006/relationships/oleObject" Target="../embeddings/oleObject55.bin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54.bin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3.bin"/><Relationship Id="rId15" Type="http://schemas.openxmlformats.org/officeDocument/2006/relationships/oleObject" Target="../embeddings/oleObject63.bin"/><Relationship Id="rId10" Type="http://schemas.openxmlformats.org/officeDocument/2006/relationships/oleObject" Target="../embeddings/oleObject58.bin"/><Relationship Id="rId4" Type="http://schemas.openxmlformats.org/officeDocument/2006/relationships/oleObject" Target="../embeddings/oleObject52.bin"/><Relationship Id="rId9" Type="http://schemas.openxmlformats.org/officeDocument/2006/relationships/oleObject" Target="../embeddings/oleObject57.bin"/><Relationship Id="rId14" Type="http://schemas.openxmlformats.org/officeDocument/2006/relationships/oleObject" Target="../embeddings/oleObject62.bin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9.bin"/><Relationship Id="rId13" Type="http://schemas.openxmlformats.org/officeDocument/2006/relationships/oleObject" Target="../embeddings/oleObject74.bin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8.bin"/><Relationship Id="rId12" Type="http://schemas.openxmlformats.org/officeDocument/2006/relationships/oleObject" Target="../embeddings/oleObject7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67.bin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6.bin"/><Relationship Id="rId10" Type="http://schemas.openxmlformats.org/officeDocument/2006/relationships/oleObject" Target="../embeddings/oleObject71.bin"/><Relationship Id="rId4" Type="http://schemas.openxmlformats.org/officeDocument/2006/relationships/oleObject" Target="../embeddings/oleObject65.bin"/><Relationship Id="rId9" Type="http://schemas.openxmlformats.org/officeDocument/2006/relationships/oleObject" Target="../embeddings/oleObject70.bin"/><Relationship Id="rId14" Type="http://schemas.openxmlformats.org/officeDocument/2006/relationships/oleObject" Target="../embeddings/oleObject75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oleObject" Target="../embeddings/oleObject77.bin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oleObject" Target="../embeddings/oleObject83.bin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4" Type="http://schemas.openxmlformats.org/officeDocument/2006/relationships/oleObject" Target="../embeddings/oleObject84.bin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4" Type="http://schemas.openxmlformats.org/officeDocument/2006/relationships/oleObject" Target="../embeddings/oleObject90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oleObject" Target="../embeddings/oleObject95.bin"/><Relationship Id="rId7" Type="http://schemas.openxmlformats.org/officeDocument/2006/relationships/oleObject" Target="../embeddings/oleObject9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4" Type="http://schemas.openxmlformats.org/officeDocument/2006/relationships/oleObject" Target="../embeddings/oleObject96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5" Type="http://schemas.openxmlformats.org/officeDocument/2006/relationships/oleObject" Target="../embeddings/oleObject103.bin"/><Relationship Id="rId4" Type="http://schemas.openxmlformats.org/officeDocument/2006/relationships/oleObject" Target="../embeddings/oleObject102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2.bin"/><Relationship Id="rId3" Type="http://schemas.openxmlformats.org/officeDocument/2006/relationships/oleObject" Target="../embeddings/oleObject107.bin"/><Relationship Id="rId7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10.bin"/><Relationship Id="rId5" Type="http://schemas.openxmlformats.org/officeDocument/2006/relationships/oleObject" Target="../embeddings/oleObject109.bin"/><Relationship Id="rId4" Type="http://schemas.openxmlformats.org/officeDocument/2006/relationships/oleObject" Target="../embeddings/oleObject108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3" Type="http://schemas.openxmlformats.org/officeDocument/2006/relationships/oleObject" Target="../embeddings/oleObject113.bin"/><Relationship Id="rId7" Type="http://schemas.openxmlformats.org/officeDocument/2006/relationships/oleObject" Target="../embeddings/oleObject1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16.bin"/><Relationship Id="rId5" Type="http://schemas.openxmlformats.org/officeDocument/2006/relationships/oleObject" Target="../embeddings/oleObject115.bin"/><Relationship Id="rId4" Type="http://schemas.openxmlformats.org/officeDocument/2006/relationships/oleObject" Target="../embeddings/oleObject114.bin"/><Relationship Id="rId9" Type="http://schemas.openxmlformats.org/officeDocument/2006/relationships/oleObject" Target="../embeddings/oleObject119.bin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oleObject" Target="../embeddings/oleObject122.bin"/><Relationship Id="rId4" Type="http://schemas.openxmlformats.org/officeDocument/2006/relationships/oleObject" Target="../embeddings/oleObject121.bin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oleObject" Target="../embeddings/oleObject125.bin"/><Relationship Id="rId4" Type="http://schemas.openxmlformats.org/officeDocument/2006/relationships/oleObject" Target="../embeddings/oleObject124.bin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oleObject" Target="../embeddings/oleObject128.bin"/><Relationship Id="rId4" Type="http://schemas.openxmlformats.org/officeDocument/2006/relationships/oleObject" Target="../embeddings/oleObject127.bin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Happy </a:t>
            </a:r>
            <a:r>
              <a:rPr lang="en-US" dirty="0" err="1" smtClean="0"/>
              <a:t>Mittal</a:t>
            </a:r>
            <a:endParaRPr lang="en-US" dirty="0" smtClean="0"/>
          </a:p>
          <a:p>
            <a:r>
              <a:rPr lang="en-US" dirty="0" smtClean="0"/>
              <a:t>(Joint work with </a:t>
            </a:r>
            <a:r>
              <a:rPr lang="en-US" dirty="0" err="1" smtClean="0"/>
              <a:t>Prasoon</a:t>
            </a:r>
            <a:r>
              <a:rPr lang="en-US" dirty="0" smtClean="0"/>
              <a:t> </a:t>
            </a:r>
            <a:r>
              <a:rPr lang="en-US" dirty="0" err="1" smtClean="0"/>
              <a:t>Goyal</a:t>
            </a:r>
            <a:r>
              <a:rPr lang="en-US" dirty="0" smtClean="0"/>
              <a:t>, </a:t>
            </a:r>
            <a:r>
              <a:rPr lang="en-US" dirty="0" err="1" smtClean="0"/>
              <a:t>Parag</a:t>
            </a:r>
            <a:r>
              <a:rPr lang="en-US" dirty="0" smtClean="0"/>
              <a:t> </a:t>
            </a:r>
            <a:r>
              <a:rPr lang="en-US" dirty="0" err="1" smtClean="0"/>
              <a:t>Singla</a:t>
            </a:r>
            <a:r>
              <a:rPr lang="en-US" dirty="0" smtClean="0"/>
              <a:t> and </a:t>
            </a:r>
            <a:r>
              <a:rPr lang="en-US" dirty="0" err="1" smtClean="0"/>
              <a:t>Vibhav</a:t>
            </a:r>
            <a:r>
              <a:rPr lang="en-US" dirty="0" smtClean="0"/>
              <a:t> </a:t>
            </a:r>
            <a:r>
              <a:rPr lang="en-US" dirty="0" err="1" smtClean="0"/>
              <a:t>Gogate</a:t>
            </a:r>
            <a:r>
              <a:rPr lang="en-US" dirty="0" smtClean="0"/>
              <a:t>)</a:t>
            </a:r>
          </a:p>
          <a:p>
            <a:r>
              <a:rPr lang="en-US" dirty="0" smtClean="0">
                <a:hlinkClick r:id="rId2"/>
              </a:rPr>
              <a:t>Happy.Mittal@cse.iitd.ac.in</a:t>
            </a:r>
            <a:endParaRPr lang="en-US" dirty="0" smtClean="0"/>
          </a:p>
          <a:p>
            <a:r>
              <a:rPr lang="en-US" dirty="0" smtClean="0"/>
              <a:t>IIT Delhi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Rules for Domain Independent Lifted MAP Inference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Friends &amp; Smokers</a:t>
            </a:r>
            <a:endParaRPr lang="en-US" dirty="0"/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1295400" y="16002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030" name="Object 4"/>
          <p:cNvGraphicFramePr>
            <a:graphicFrameLocks noChangeAspect="1"/>
          </p:cNvGraphicFramePr>
          <p:nvPr/>
        </p:nvGraphicFramePr>
        <p:xfrm>
          <a:off x="1541463" y="1662112"/>
          <a:ext cx="5665787" cy="852488"/>
        </p:xfrm>
        <a:graphic>
          <a:graphicData uri="http://schemas.openxmlformats.org/presentationml/2006/ole">
            <p:oleObj spid="_x0000_s7170" name="Equation" r:id="rId3" imgW="2869920" imgH="431640" progId="Equation.3">
              <p:embed/>
            </p:oleObj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09600" y="16002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749300" y="1666875"/>
          <a:ext cx="425450" cy="803275"/>
        </p:xfrm>
        <a:graphic>
          <a:graphicData uri="http://schemas.openxmlformats.org/presentationml/2006/ole">
            <p:oleObj spid="_x0000_s7171" name="Equation" r:id="rId4" imgW="215640" imgH="406080" progId="Equation.3">
              <p:embed/>
            </p:oleObj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3400" y="2514600"/>
            <a:ext cx="514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Two constants: </a:t>
            </a:r>
            <a:r>
              <a:rPr lang="en-US" sz="2400" dirty="0">
                <a:solidFill>
                  <a:schemeClr val="tx1"/>
                </a:solidFill>
              </a:rPr>
              <a:t>Ana</a:t>
            </a:r>
            <a:r>
              <a:rPr lang="en-US" sz="2400" b="0" dirty="0">
                <a:solidFill>
                  <a:schemeClr val="tx1"/>
                </a:solidFill>
              </a:rPr>
              <a:t> (A) and </a:t>
            </a:r>
            <a:r>
              <a:rPr lang="en-US" sz="2400" dirty="0">
                <a:solidFill>
                  <a:schemeClr val="tx1"/>
                </a:solidFill>
              </a:rPr>
              <a:t>Bob</a:t>
            </a:r>
            <a:r>
              <a:rPr lang="en-US" sz="2400" b="0" dirty="0">
                <a:solidFill>
                  <a:schemeClr val="tx1"/>
                </a:solidFill>
              </a:rPr>
              <a:t> (B)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Cancer(A)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Smokes(A)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Smokes(B)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Cancer(B)</a:t>
            </a: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Friends(A,A)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Friends(B,A)</a:t>
            </a: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Friends(A,B)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Friends(B,B)</a:t>
            </a:r>
          </a:p>
        </p:txBody>
      </p:sp>
      <p:cxnSp>
        <p:nvCxnSpPr>
          <p:cNvPr id="16" name="AutoShape 12"/>
          <p:cNvCxnSpPr>
            <a:cxnSpLocks noChangeShapeType="1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AutoShape 16"/>
          <p:cNvCxnSpPr>
            <a:cxnSpLocks noChangeShapeType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8" name="AutoShape 12"/>
          <p:cNvCxnSpPr>
            <a:cxnSpLocks noChangeShapeType="1"/>
          </p:cNvCxnSpPr>
          <p:nvPr/>
        </p:nvCxnSpPr>
        <p:spPr bwMode="auto">
          <a:xfrm flipH="1" flipV="1">
            <a:off x="3429000" y="4572000"/>
            <a:ext cx="9525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AutoShape 13"/>
          <p:cNvCxnSpPr>
            <a:cxnSpLocks noChangeShapeType="1"/>
          </p:cNvCxnSpPr>
          <p:nvPr/>
        </p:nvCxnSpPr>
        <p:spPr bwMode="auto">
          <a:xfrm>
            <a:off x="41148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AutoShape 14"/>
          <p:cNvCxnSpPr>
            <a:cxnSpLocks noChangeShapeType="1"/>
          </p:cNvCxnSpPr>
          <p:nvPr/>
        </p:nvCxnSpPr>
        <p:spPr bwMode="auto">
          <a:xfrm flipH="1">
            <a:off x="4381500" y="4572000"/>
            <a:ext cx="876300" cy="762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" name="AutoShape 16"/>
          <p:cNvCxnSpPr>
            <a:cxnSpLocks noChangeShapeType="1"/>
          </p:cNvCxnSpPr>
          <p:nvPr/>
        </p:nvCxnSpPr>
        <p:spPr bwMode="auto">
          <a:xfrm>
            <a:off x="2133600" y="4305300"/>
            <a:ext cx="6096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AutoShape 18"/>
          <p:cNvCxnSpPr>
            <a:cxnSpLocks noChangeShapeType="1"/>
          </p:cNvCxnSpPr>
          <p:nvPr/>
        </p:nvCxnSpPr>
        <p:spPr bwMode="auto">
          <a:xfrm flipH="1">
            <a:off x="3429000" y="3505200"/>
            <a:ext cx="9525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" name="AutoShape 19"/>
          <p:cNvCxnSpPr>
            <a:cxnSpLocks noChangeShapeType="1"/>
          </p:cNvCxnSpPr>
          <p:nvPr/>
        </p:nvCxnSpPr>
        <p:spPr bwMode="auto">
          <a:xfrm flipH="1" flipV="1">
            <a:off x="4381500" y="3505200"/>
            <a:ext cx="876300" cy="5334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4" name="AutoShape 23"/>
          <p:cNvCxnSpPr>
            <a:cxnSpLocks noChangeShapeType="1"/>
          </p:cNvCxnSpPr>
          <p:nvPr/>
        </p:nvCxnSpPr>
        <p:spPr bwMode="auto">
          <a:xfrm flipH="1">
            <a:off x="5943600" y="4305300"/>
            <a:ext cx="4572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Logic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MLN is </a:t>
            </a:r>
            <a:r>
              <a:rPr lang="en-US" b="1" dirty="0" smtClean="0"/>
              <a:t>template</a:t>
            </a:r>
            <a:r>
              <a:rPr lang="en-US" dirty="0" smtClean="0"/>
              <a:t> for ground Markov nets</a:t>
            </a:r>
          </a:p>
          <a:p>
            <a:r>
              <a:rPr lang="en-US" dirty="0" smtClean="0"/>
              <a:t>Probability of a world </a:t>
            </a:r>
            <a:r>
              <a:rPr lang="en-US" sz="3200" i="1" dirty="0" smtClean="0">
                <a:latin typeface="Times" pitchFamily="18" charset="0"/>
              </a:rPr>
              <a:t>x</a:t>
            </a:r>
            <a:r>
              <a:rPr lang="en-US" dirty="0" smtClean="0"/>
              <a:t>:</a:t>
            </a:r>
            <a:endParaRPr lang="en-US" b="1" dirty="0" smtClean="0"/>
          </a:p>
          <a:p>
            <a:endParaRPr lang="en-US" dirty="0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371600" y="4495800"/>
            <a:ext cx="7200900" cy="1681163"/>
            <a:chOff x="864" y="2832"/>
            <a:chExt cx="4536" cy="1059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040" y="3077"/>
              <a:ext cx="464" cy="240"/>
            </a:xfrm>
            <a:prstGeom prst="rect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880" y="3077"/>
              <a:ext cx="160" cy="240"/>
            </a:xfrm>
            <a:prstGeom prst="rect">
              <a:avLst/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7" name="Text Box 7"/>
            <p:cNvSpPr txBox="1">
              <a:spLocks noChangeArrowheads="1"/>
            </p:cNvSpPr>
            <p:nvPr/>
          </p:nvSpPr>
          <p:spPr bwMode="auto">
            <a:xfrm>
              <a:off x="1344" y="3648"/>
              <a:ext cx="1328" cy="243"/>
            </a:xfrm>
            <a:prstGeom prst="rect">
              <a:avLst/>
            </a:prstGeom>
            <a:noFill/>
            <a:ln w="190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0">
                  <a:solidFill>
                    <a:schemeClr val="tx1"/>
                  </a:solidFill>
                </a:rPr>
                <a:t>Weight of formula </a:t>
              </a:r>
              <a:r>
                <a:rPr lang="en-US" sz="1800" b="0" i="1">
                  <a:solidFill>
                    <a:schemeClr val="tx1"/>
                  </a:solidFill>
                </a:rPr>
                <a:t>i</a:t>
              </a:r>
            </a:p>
          </p:txBody>
        </p:sp>
        <p:sp>
          <p:nvSpPr>
            <p:cNvPr id="8" name="Text Box 8"/>
            <p:cNvSpPr txBox="1">
              <a:spLocks noChangeArrowheads="1"/>
            </p:cNvSpPr>
            <p:nvPr/>
          </p:nvSpPr>
          <p:spPr bwMode="auto">
            <a:xfrm>
              <a:off x="2832" y="3648"/>
              <a:ext cx="2568" cy="243"/>
            </a:xfrm>
            <a:prstGeom prst="rect">
              <a:avLst/>
            </a:prstGeom>
            <a:noFill/>
            <a:ln w="19050">
              <a:solidFill>
                <a:srgbClr val="339966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 b="0">
                  <a:solidFill>
                    <a:schemeClr val="tx1"/>
                  </a:solidFill>
                </a:rPr>
                <a:t>No. of true groundings of formula </a:t>
              </a:r>
              <a:r>
                <a:rPr lang="en-US" sz="1800" b="0" i="1">
                  <a:solidFill>
                    <a:schemeClr val="tx1"/>
                  </a:solidFill>
                </a:rPr>
                <a:t>i </a:t>
              </a:r>
              <a:r>
                <a:rPr lang="en-US" sz="1800" b="0">
                  <a:solidFill>
                    <a:schemeClr val="tx1"/>
                  </a:solidFill>
                </a:rPr>
                <a:t>in </a:t>
              </a:r>
              <a:r>
                <a:rPr lang="en-US" sz="1800" b="0" i="1">
                  <a:solidFill>
                    <a:schemeClr val="tx1"/>
                  </a:solidFill>
                </a:rPr>
                <a:t>x</a:t>
              </a:r>
              <a:endParaRPr lang="en-US" sz="1800" b="0">
                <a:solidFill>
                  <a:schemeClr val="tx1"/>
                </a:solidFill>
              </a:endParaRPr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 flipV="1">
              <a:off x="2544" y="3360"/>
              <a:ext cx="336" cy="288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 flipH="1" flipV="1">
              <a:off x="3168" y="3351"/>
              <a:ext cx="96" cy="297"/>
            </a:xfrm>
            <a:prstGeom prst="line">
              <a:avLst/>
            </a:prstGeom>
            <a:noFill/>
            <a:ln w="19050">
              <a:solidFill>
                <a:srgbClr val="3399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graphicFrame>
          <p:nvGraphicFramePr>
            <p:cNvPr id="11" name="Object 11"/>
            <p:cNvGraphicFramePr>
              <a:graphicFrameLocks noChangeAspect="1"/>
            </p:cNvGraphicFramePr>
            <p:nvPr/>
          </p:nvGraphicFramePr>
          <p:xfrm>
            <a:off x="864" y="2832"/>
            <a:ext cx="2792" cy="688"/>
          </p:xfrm>
          <a:graphic>
            <a:graphicData uri="http://schemas.openxmlformats.org/presentationml/2006/ole">
              <p:oleObj spid="_x0000_s9218" name="Equation" r:id="rId3" imgW="1854000" imgH="457200" progId="Equation.3">
                <p:embed/>
              </p:oleObj>
            </a:graphicData>
          </a:graphic>
        </p:graphicFrame>
      </p:grpSp>
      <p:graphicFrame>
        <p:nvGraphicFramePr>
          <p:cNvPr id="12" name="Object 12"/>
          <p:cNvGraphicFramePr>
            <a:graphicFrameLocks noChangeAspect="1"/>
          </p:cNvGraphicFramePr>
          <p:nvPr/>
        </p:nvGraphicFramePr>
        <p:xfrm>
          <a:off x="1447800" y="3048000"/>
          <a:ext cx="4495800" cy="1101725"/>
        </p:xfrm>
        <a:graphic>
          <a:graphicData uri="http://schemas.openxmlformats.org/presentationml/2006/ole">
            <p:oleObj spid="_x0000_s9219" name="Equation" r:id="rId4" imgW="196848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MAP/MPE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800600"/>
            <a:ext cx="7772400" cy="121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is just the weighted </a:t>
            </a:r>
            <a:r>
              <a:rPr lang="en-US" dirty="0" err="1" smtClean="0"/>
              <a:t>MaxSAT</a:t>
            </a:r>
            <a:r>
              <a:rPr lang="en-US" dirty="0" smtClean="0"/>
              <a:t> problem</a:t>
            </a:r>
          </a:p>
          <a:p>
            <a:r>
              <a:rPr lang="en-US" dirty="0" smtClean="0"/>
              <a:t>Use weighted SAT solver</a:t>
            </a:r>
            <a:br>
              <a:rPr lang="en-US" dirty="0" smtClean="0"/>
            </a:br>
            <a:r>
              <a:rPr lang="en-US" dirty="0" smtClean="0"/>
              <a:t>(e.g., </a:t>
            </a:r>
            <a:r>
              <a:rPr lang="en-US" dirty="0" err="1" smtClean="0"/>
              <a:t>MaxWalkSAT</a:t>
            </a:r>
            <a:r>
              <a:rPr lang="en-US" dirty="0" smtClean="0"/>
              <a:t> </a:t>
            </a:r>
            <a:r>
              <a:rPr lang="en-US" sz="2000" dirty="0" smtClean="0"/>
              <a:t>[</a:t>
            </a:r>
            <a:r>
              <a:rPr lang="en-US" sz="2000" dirty="0" err="1" smtClean="0"/>
              <a:t>Kautz</a:t>
            </a:r>
            <a:r>
              <a:rPr lang="en-US" sz="2000" dirty="0" smtClean="0"/>
              <a:t> et al. 97] 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2235200" y="1506538"/>
          <a:ext cx="5238750" cy="1363662"/>
        </p:xfrm>
        <a:graphic>
          <a:graphicData uri="http://schemas.openxmlformats.org/presentationml/2006/ole">
            <p:oleObj spid="_x0000_s11266" name="Equation" r:id="rId3" imgW="1803240" imgH="469800" progId="Equation.3">
              <p:embed/>
            </p:oleObj>
          </a:graphicData>
        </a:graphic>
      </p:graphicFrame>
      <p:graphicFrame>
        <p:nvGraphicFramePr>
          <p:cNvPr id="11267" name="Object 4"/>
          <p:cNvGraphicFramePr>
            <a:graphicFrameLocks noChangeAspect="1"/>
          </p:cNvGraphicFramePr>
          <p:nvPr/>
        </p:nvGraphicFramePr>
        <p:xfrm>
          <a:off x="2259013" y="2997200"/>
          <a:ext cx="3836987" cy="1327150"/>
        </p:xfrm>
        <a:graphic>
          <a:graphicData uri="http://schemas.openxmlformats.org/presentationml/2006/ole">
            <p:oleObj spid="_x0000_s11267" name="Equation" r:id="rId4" imgW="13204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MLN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An MLN is in normal form </a:t>
            </a:r>
            <a:r>
              <a:rPr lang="en-US" dirty="0" err="1" smtClean="0"/>
              <a:t>iff</a:t>
            </a:r>
            <a:r>
              <a:rPr lang="en-US" dirty="0" smtClean="0"/>
              <a:t> : </a:t>
            </a:r>
          </a:p>
          <a:p>
            <a:pPr lvl="1"/>
            <a:r>
              <a:rPr lang="en-US" dirty="0" smtClean="0"/>
              <a:t>No constants in any formula</a:t>
            </a:r>
          </a:p>
          <a:p>
            <a:pPr lvl="1"/>
            <a:r>
              <a:rPr lang="en-US" dirty="0" smtClean="0"/>
              <a:t>Variables X and Y at same position of predicate implies      </a:t>
            </a:r>
            <a:r>
              <a:rPr lang="en-US" dirty="0" err="1" smtClean="0"/>
              <a:t>dom</a:t>
            </a:r>
            <a:r>
              <a:rPr lang="en-US" dirty="0" smtClean="0"/>
              <a:t>(X) = </a:t>
            </a:r>
            <a:r>
              <a:rPr lang="en-US" dirty="0" err="1" smtClean="0"/>
              <a:t>dom</a:t>
            </a:r>
            <a:r>
              <a:rPr lang="en-US" dirty="0" smtClean="0"/>
              <a:t>(Y)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Any MLN can be converted into normal form in polynomial time.</a:t>
            </a: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817563" y="3403600"/>
          <a:ext cx="4994275" cy="558800"/>
        </p:xfrm>
        <a:graphic>
          <a:graphicData uri="http://schemas.openxmlformats.org/presentationml/2006/ole">
            <p:oleObj spid="_x0000_s10242" name="Equation" r:id="rId3" imgW="1815840" imgH="2030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0" y="3377625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Normal Form</a:t>
            </a:r>
            <a:endParaRPr lang="en-US" sz="3200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63575" y="4241800"/>
          <a:ext cx="5343525" cy="558800"/>
        </p:xfrm>
        <a:graphic>
          <a:graphicData uri="http://schemas.openxmlformats.org/presentationml/2006/ole">
            <p:oleObj spid="_x0000_s10243" name="Equation" r:id="rId4" imgW="1942920" imgH="203040" progId="Equation.3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16637" y="4215825"/>
            <a:ext cx="274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Not Normal Form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Motivation</a:t>
            </a:r>
          </a:p>
          <a:p>
            <a:r>
              <a:rPr lang="en-US" dirty="0" smtClean="0"/>
              <a:t>Notations and preliminaries</a:t>
            </a:r>
          </a:p>
          <a:p>
            <a:r>
              <a:rPr lang="en-US" dirty="0" smtClean="0"/>
              <a:t>First rule</a:t>
            </a:r>
          </a:p>
          <a:p>
            <a:r>
              <a:rPr lang="en-US" dirty="0" smtClean="0"/>
              <a:t>Second rule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MAP/MPE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Naïve way : Solve on fully grounded theory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Exponential</a:t>
            </a:r>
            <a:r>
              <a:rPr lang="en-US" dirty="0" smtClean="0"/>
              <a:t> in size of domain of predicates.</a:t>
            </a:r>
          </a:p>
          <a:p>
            <a:r>
              <a:rPr lang="en-US" dirty="0" smtClean="0"/>
              <a:t>Exploit symmetries in the theory</a:t>
            </a:r>
          </a:p>
          <a:p>
            <a:r>
              <a:rPr lang="en-US" dirty="0" smtClean="0"/>
              <a:t>Example :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All are identical up to constant renaming.</a:t>
            </a:r>
          </a:p>
          <a:p>
            <a:r>
              <a:rPr lang="en-US" dirty="0" smtClean="0"/>
              <a:t>Solve one, get solutions for others also.</a:t>
            </a:r>
          </a:p>
          <a:p>
            <a:r>
              <a:rPr lang="en-US" dirty="0" smtClean="0"/>
              <a:t>Used </a:t>
            </a:r>
            <a:r>
              <a:rPr lang="en-US" dirty="0" smtClean="0">
                <a:solidFill>
                  <a:srgbClr val="FF0000"/>
                </a:solidFill>
              </a:rPr>
              <a:t>decomposer</a:t>
            </a:r>
            <a:r>
              <a:rPr lang="en-US" dirty="0" smtClean="0"/>
              <a:t> : a variable must appear in each atom of formula</a:t>
            </a:r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2986088" y="2895600"/>
          <a:ext cx="3171825" cy="427038"/>
        </p:xfrm>
        <a:graphic>
          <a:graphicData uri="http://schemas.openxmlformats.org/presentationml/2006/ole">
            <p:oleObj spid="_x0000_s12290" name="Equation" r:id="rId3" imgW="1511280" imgH="203040" progId="Equation.3">
              <p:embed/>
            </p:oleObj>
          </a:graphicData>
        </a:graphic>
      </p:graphicFrame>
      <p:graphicFrame>
        <p:nvGraphicFramePr>
          <p:cNvPr id="12291" name="Object 3"/>
          <p:cNvGraphicFramePr>
            <a:graphicFrameLocks noChangeAspect="1"/>
          </p:cNvGraphicFramePr>
          <p:nvPr/>
        </p:nvGraphicFramePr>
        <p:xfrm>
          <a:off x="360363" y="3962400"/>
          <a:ext cx="1963737" cy="293688"/>
        </p:xfrm>
        <a:graphic>
          <a:graphicData uri="http://schemas.openxmlformats.org/presentationml/2006/ole">
            <p:oleObj spid="_x0000_s12291" name="Equation" r:id="rId4" imgW="1358640" imgH="203040" progId="Equation.3">
              <p:embed/>
            </p:oleObj>
          </a:graphicData>
        </a:graphic>
      </p:graphicFrame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2514600" y="3992563"/>
          <a:ext cx="1946275" cy="293687"/>
        </p:xfrm>
        <a:graphic>
          <a:graphicData uri="http://schemas.openxmlformats.org/presentationml/2006/ole">
            <p:oleObj spid="_x0000_s12292" name="Equation" r:id="rId5" imgW="1346040" imgH="203040" progId="Equation.3">
              <p:embed/>
            </p:oleObj>
          </a:graphicData>
        </a:graphic>
      </p:graphicFrame>
      <p:graphicFrame>
        <p:nvGraphicFramePr>
          <p:cNvPr id="12293" name="Object 5"/>
          <p:cNvGraphicFramePr>
            <a:graphicFrameLocks noChangeAspect="1"/>
          </p:cNvGraphicFramePr>
          <p:nvPr/>
        </p:nvGraphicFramePr>
        <p:xfrm>
          <a:off x="6313488" y="3992563"/>
          <a:ext cx="1946275" cy="293687"/>
        </p:xfrm>
        <a:graphic>
          <a:graphicData uri="http://schemas.openxmlformats.org/presentationml/2006/ole">
            <p:oleObj spid="_x0000_s12293" name="Equation" r:id="rId6" imgW="1346040" imgH="203040" progId="Equation.3">
              <p:embed/>
            </p:oleObj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>
            <a:off x="1600200" y="3276600"/>
            <a:ext cx="1981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657600" y="3276600"/>
            <a:ext cx="304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95800" y="3352800"/>
            <a:ext cx="3810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648200" y="3352800"/>
            <a:ext cx="7620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5105400" y="3276600"/>
            <a:ext cx="1981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48200" y="3048000"/>
            <a:ext cx="1676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…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MAP/MPE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about </a:t>
            </a:r>
          </a:p>
          <a:p>
            <a:r>
              <a:rPr lang="en-US" dirty="0" smtClean="0"/>
              <a:t>No decomposer here.</a:t>
            </a:r>
          </a:p>
          <a:p>
            <a:r>
              <a:rPr lang="en-US" dirty="0" smtClean="0"/>
              <a:t>No current technique handle below rule without grounding : </a:t>
            </a:r>
          </a:p>
          <a:p>
            <a:endParaRPr lang="en-US" dirty="0" smtClean="0"/>
          </a:p>
          <a:p>
            <a:r>
              <a:rPr lang="en-US" dirty="0" smtClean="0"/>
              <a:t>We give two rules which make MLN having above formulas </a:t>
            </a:r>
            <a:r>
              <a:rPr lang="en-US" dirty="0" smtClean="0">
                <a:solidFill>
                  <a:srgbClr val="FF0000"/>
                </a:solidFill>
              </a:rPr>
              <a:t>domain independent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Domain Independent inference </a:t>
            </a:r>
            <a:r>
              <a:rPr lang="en-US" dirty="0" smtClean="0"/>
              <a:t>: Time complexity independent of size of variable domains.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2743200" y="1524000"/>
          <a:ext cx="5511800" cy="395288"/>
        </p:xfrm>
        <a:graphic>
          <a:graphicData uri="http://schemas.openxmlformats.org/presentationml/2006/ole">
            <p:oleObj spid="_x0000_s13314" name="Equation" r:id="rId3" imgW="2844720" imgH="203040" progId="Equation.3">
              <p:embed/>
            </p:oleObj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1258888" y="2957513"/>
          <a:ext cx="5535612" cy="395287"/>
        </p:xfrm>
        <a:graphic>
          <a:graphicData uri="http://schemas.openxmlformats.org/presentationml/2006/ole">
            <p:oleObj spid="_x0000_s13315" name="Equation" r:id="rId4" imgW="28573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Notations and preliminaries</a:t>
            </a:r>
          </a:p>
          <a:p>
            <a:r>
              <a:rPr lang="en-US" dirty="0" smtClean="0"/>
              <a:t>First rule</a:t>
            </a:r>
          </a:p>
          <a:p>
            <a:r>
              <a:rPr lang="en-US" dirty="0" smtClean="0"/>
              <a:t>Second rule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Notations and preliminaries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Binding relation</a:t>
            </a:r>
            <a:r>
              <a:rPr lang="en-US" dirty="0" smtClean="0"/>
              <a:t> : variables X and Y are related if : </a:t>
            </a:r>
          </a:p>
          <a:p>
            <a:pPr lvl="1"/>
            <a:r>
              <a:rPr lang="en-US" dirty="0" smtClean="0"/>
              <a:t>They appear in same position of a predicate P, or</a:t>
            </a:r>
          </a:p>
          <a:p>
            <a:pPr lvl="1"/>
            <a:r>
              <a:rPr lang="en-US" dirty="0" smtClean="0"/>
              <a:t>X,Z and Y,Z are related.</a:t>
            </a:r>
          </a:p>
          <a:p>
            <a:pPr lvl="1"/>
            <a:r>
              <a:rPr lang="en-US" dirty="0" smtClean="0"/>
              <a:t>Example :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X ,Z are related, X,</a:t>
            </a:r>
            <a:r>
              <a:rPr lang="en-US" dirty="0" smtClean="0">
                <a:latin typeface="Times" pitchFamily="18" charset="0"/>
                <a:cs typeface="Times" pitchFamily="18" charset="0"/>
              </a:rPr>
              <a:t>U</a:t>
            </a:r>
            <a:r>
              <a:rPr lang="en-US" dirty="0" smtClean="0"/>
              <a:t> are related, Y,V are related.</a:t>
            </a:r>
          </a:p>
          <a:p>
            <a:pPr lvl="1"/>
            <a:r>
              <a:rPr lang="en-US" dirty="0" smtClean="0"/>
              <a:t>Intuitively,  related variables have to be split together.</a:t>
            </a:r>
          </a:p>
          <a:p>
            <a:pPr lvl="1"/>
            <a:r>
              <a:rPr lang="en-US" dirty="0" smtClean="0"/>
              <a:t>Relation is symmetric, and transitive, hence  splits variables into </a:t>
            </a:r>
            <a:r>
              <a:rPr lang="en-US" dirty="0" smtClean="0">
                <a:solidFill>
                  <a:srgbClr val="FF0000"/>
                </a:solidFill>
              </a:rPr>
              <a:t>equivalence classes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X and Y bind to each other if they belong to same equivalence class (denote as X ~ Y)</a:t>
            </a:r>
          </a:p>
          <a:p>
            <a:pPr lvl="1"/>
            <a:r>
              <a:rPr lang="en-US" dirty="0" smtClean="0"/>
              <a:t>In above example : two equivalence classes {X,Z,U}, {Y,V}</a:t>
            </a: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1524000" y="3048000"/>
          <a:ext cx="1828800" cy="700087"/>
        </p:xfrm>
        <a:graphic>
          <a:graphicData uri="http://schemas.openxmlformats.org/presentationml/2006/ole">
            <p:oleObj spid="_x0000_s14338" name="Equation" r:id="rId3" imgW="11300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occurrence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Single occurrence equivalence class : </a:t>
            </a:r>
          </a:p>
          <a:p>
            <a:pPr lvl="1"/>
            <a:r>
              <a:rPr lang="en-US" dirty="0" smtClean="0"/>
              <a:t>If  no two variables of that class appear together in any formula.</a:t>
            </a:r>
          </a:p>
          <a:p>
            <a:pPr lvl="1"/>
            <a:r>
              <a:rPr lang="en-US" dirty="0" smtClean="0"/>
              <a:t>Example :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{Y,V} is single occurrence</a:t>
            </a:r>
          </a:p>
          <a:p>
            <a:pPr lvl="1"/>
            <a:r>
              <a:rPr lang="en-US" dirty="0" smtClean="0"/>
              <a:t>{X,Z,U} is </a:t>
            </a:r>
            <a:r>
              <a:rPr lang="en-US" dirty="0" smtClean="0">
                <a:solidFill>
                  <a:srgbClr val="FF0000"/>
                </a:solidFill>
              </a:rPr>
              <a:t>not </a:t>
            </a:r>
            <a:r>
              <a:rPr lang="en-US" dirty="0" smtClean="0"/>
              <a:t>single occurrence (Z,U appear together)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Single occurrence MLN : </a:t>
            </a:r>
          </a:p>
          <a:p>
            <a:pPr lvl="1"/>
            <a:r>
              <a:rPr lang="en-US" dirty="0" smtClean="0"/>
              <a:t>If each equivalence class is single occurrence.</a:t>
            </a:r>
          </a:p>
          <a:p>
            <a:r>
              <a:rPr lang="en-US" dirty="0" smtClean="0"/>
              <a:t>Intuition : Variables in any formula are not tied together.</a:t>
            </a: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524000" y="2819400"/>
          <a:ext cx="1828800" cy="700087"/>
        </p:xfrm>
        <a:graphic>
          <a:graphicData uri="http://schemas.openxmlformats.org/presentationml/2006/ole">
            <p:oleObj spid="_x0000_s15362" name="Equation" r:id="rId3" imgW="11300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Introduction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Notations and preliminaries</a:t>
            </a:r>
          </a:p>
          <a:p>
            <a:r>
              <a:rPr lang="en-US" dirty="0" smtClean="0"/>
              <a:t>First rule</a:t>
            </a:r>
          </a:p>
          <a:p>
            <a:r>
              <a:rPr lang="en-US" dirty="0" smtClean="0"/>
              <a:t>Second rule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Notations and preliminaries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First rule</a:t>
            </a:r>
          </a:p>
          <a:p>
            <a:r>
              <a:rPr lang="en-US" dirty="0" smtClean="0"/>
              <a:t>Second rule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rule for lifted MAP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an MLN theory M.</a:t>
            </a:r>
          </a:p>
          <a:p>
            <a:r>
              <a:rPr lang="en-US" dirty="0" smtClean="0"/>
              <a:t>Let a single occurrence equivalence class be E.</a:t>
            </a:r>
          </a:p>
          <a:p>
            <a:r>
              <a:rPr lang="en-US" dirty="0" smtClean="0"/>
              <a:t>MAP inference over M can be reduced to MAP inference over simpler theory M’ such that M’ has : </a:t>
            </a:r>
          </a:p>
          <a:p>
            <a:pPr lvl="1"/>
            <a:r>
              <a:rPr lang="en-US" dirty="0" smtClean="0"/>
              <a:t>Same formulas as of M (with modified weights)</a:t>
            </a:r>
          </a:p>
          <a:p>
            <a:pPr lvl="1"/>
            <a:r>
              <a:rPr lang="en-US" dirty="0" smtClean="0"/>
              <a:t>Domain of E is single constant.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M’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Consider MLN M :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Let domain of all variables be {</a:t>
            </a:r>
            <a:r>
              <a:rPr lang="en-US" dirty="0" err="1" smtClean="0"/>
              <a:t>a,b,c</a:t>
            </a:r>
            <a:r>
              <a:rPr lang="en-US" dirty="0" smtClean="0"/>
              <a:t>}</a:t>
            </a:r>
          </a:p>
          <a:p>
            <a:r>
              <a:rPr lang="en-US" dirty="0" smtClean="0"/>
              <a:t>3 equivalence classes : E1={X,Z,U}, E2={Y,V}, E3={W}</a:t>
            </a:r>
          </a:p>
          <a:p>
            <a:r>
              <a:rPr lang="en-US" dirty="0" smtClean="0"/>
              <a:t>E2,E3 are single occurrence, E1 is not.</a:t>
            </a:r>
          </a:p>
          <a:p>
            <a:r>
              <a:rPr lang="en-US" dirty="0" smtClean="0"/>
              <a:t>Split according to single occurrence equivalence classes.</a:t>
            </a:r>
          </a:p>
          <a:p>
            <a:r>
              <a:rPr lang="en-US" dirty="0" smtClean="0"/>
              <a:t>Lets split according to E2 first.</a:t>
            </a:r>
            <a:endParaRPr lang="en-US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298575" y="1981200"/>
          <a:ext cx="2054225" cy="1071562"/>
        </p:xfrm>
        <a:graphic>
          <a:graphicData uri="http://schemas.openxmlformats.org/presentationml/2006/ole">
            <p:oleObj spid="_x0000_s16386" name="Equation" r:id="rId3" imgW="126972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M’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667000"/>
            <a:ext cx="7772400" cy="3352800"/>
          </a:xfrm>
        </p:spPr>
        <p:txBody>
          <a:bodyPr/>
          <a:lstStyle/>
          <a:p>
            <a:r>
              <a:rPr lang="en-US" dirty="0" smtClean="0"/>
              <a:t>Split into ∆</a:t>
            </a:r>
            <a:r>
              <a:rPr lang="en-US" sz="1600" dirty="0" smtClean="0"/>
              <a:t>E2 </a:t>
            </a:r>
            <a:r>
              <a:rPr lang="en-US" dirty="0" smtClean="0"/>
              <a:t>theories (having same formulas)</a:t>
            </a:r>
            <a:endParaRPr lang="en-US" sz="1600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810000" y="1524000"/>
          <a:ext cx="2054225" cy="1071563"/>
        </p:xfrm>
        <a:graphic>
          <a:graphicData uri="http://schemas.openxmlformats.org/presentationml/2006/ole">
            <p:oleObj spid="_x0000_s17410" name="Equation" r:id="rId3" imgW="1269720" imgH="660240" progId="Equation.3">
              <p:embed/>
            </p:oleObj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81800" y="14433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E2={Y,V}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M’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257800"/>
            <a:ext cx="7772400" cy="76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every formula not containing equivalence class E2, divide its weight by </a:t>
            </a:r>
            <a:r>
              <a:rPr lang="en-US" sz="2800" dirty="0" smtClean="0"/>
              <a:t>∆</a:t>
            </a:r>
            <a:r>
              <a:rPr lang="en-US" sz="1700" dirty="0" smtClean="0"/>
              <a:t>E2</a:t>
            </a:r>
            <a:endParaRPr lang="en-US" sz="1700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810000" y="1524000"/>
          <a:ext cx="2054225" cy="1071563"/>
        </p:xfrm>
        <a:graphic>
          <a:graphicData uri="http://schemas.openxmlformats.org/presentationml/2006/ole">
            <p:oleObj spid="_x0000_s18434" name="Equation" r:id="rId3" imgW="1269720" imgH="660240" progId="Equation.3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2438400" y="26670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19600" y="2667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2667000"/>
            <a:ext cx="2971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52600" y="4684772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M1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4608572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M2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15200" y="4572000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M3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781800" y="14433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E2={Y,V}</a:t>
            </a:r>
            <a:endParaRPr lang="en-US" sz="2400" b="1" dirty="0">
              <a:solidFill>
                <a:srgbClr val="00B050"/>
              </a:solidFill>
            </a:endParaRPr>
          </a:p>
        </p:txBody>
      </p:sp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1003300" y="3686175"/>
          <a:ext cx="2033588" cy="700088"/>
        </p:xfrm>
        <a:graphic>
          <a:graphicData uri="http://schemas.openxmlformats.org/presentationml/2006/ole">
            <p:oleObj spid="_x0000_s18444" name="Equation" r:id="rId4" imgW="1257120" imgH="431640" progId="Equation.3">
              <p:embed/>
            </p:oleObj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3757613" y="3686175"/>
          <a:ext cx="2012950" cy="700088"/>
        </p:xfrm>
        <a:graphic>
          <a:graphicData uri="http://schemas.openxmlformats.org/presentationml/2006/ole">
            <p:oleObj spid="_x0000_s18445" name="Equation" r:id="rId5" imgW="1244520" imgH="431640" progId="Equation.3">
              <p:embed/>
            </p:oleObj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6651625" y="3686175"/>
          <a:ext cx="2014538" cy="700088"/>
        </p:xfrm>
        <a:graphic>
          <a:graphicData uri="http://schemas.openxmlformats.org/presentationml/2006/ole">
            <p:oleObj spid="_x0000_s18446" name="Equation" r:id="rId6" imgW="1244520" imgH="431640" progId="Equation.3">
              <p:embed/>
            </p:oleObj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990600" y="4395788"/>
          <a:ext cx="1047750" cy="328612"/>
        </p:xfrm>
        <a:graphic>
          <a:graphicData uri="http://schemas.openxmlformats.org/presentationml/2006/ole">
            <p:oleObj spid="_x0000_s18447" name="Equation" r:id="rId7" imgW="647640" imgH="203040" progId="Equation.3">
              <p:embed/>
            </p:oleObj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3752850" y="4343400"/>
          <a:ext cx="1047750" cy="328612"/>
        </p:xfrm>
        <a:graphic>
          <a:graphicData uri="http://schemas.openxmlformats.org/presentationml/2006/ole">
            <p:oleObj spid="_x0000_s18448" name="Equation" r:id="rId8" imgW="647640" imgH="203040" progId="Equation.3">
              <p:embed/>
            </p:oleObj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6657536" y="4395787"/>
          <a:ext cx="1047750" cy="328613"/>
        </p:xfrm>
        <a:graphic>
          <a:graphicData uri="http://schemas.openxmlformats.org/presentationml/2006/ole">
            <p:oleObj spid="_x0000_s18449" name="Equation" r:id="rId9" imgW="647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M’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257800"/>
            <a:ext cx="7772400" cy="762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M’ can be any of the M1, M2, or M3</a:t>
            </a:r>
          </a:p>
          <a:p>
            <a:r>
              <a:rPr lang="en-US" dirty="0" smtClean="0"/>
              <a:t>MAP inference over M can be reduced to MAP inference over M’.</a:t>
            </a:r>
            <a:endParaRPr lang="en-US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810000" y="1524000"/>
          <a:ext cx="2054225" cy="1071563"/>
        </p:xfrm>
        <a:graphic>
          <a:graphicData uri="http://schemas.openxmlformats.org/presentationml/2006/ole">
            <p:oleObj spid="_x0000_s19458" name="Equation" r:id="rId3" imgW="1269720" imgH="660240" progId="Equation.3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2438400" y="26670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19600" y="2667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2667000"/>
            <a:ext cx="2971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52600" y="4684772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M1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4608572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M2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15200" y="4608572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M3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003300" y="3686175"/>
          <a:ext cx="2033588" cy="700088"/>
        </p:xfrm>
        <a:graphic>
          <a:graphicData uri="http://schemas.openxmlformats.org/presentationml/2006/ole">
            <p:oleObj spid="_x0000_s19462" name="Equation" r:id="rId4" imgW="1257120" imgH="43164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3757613" y="3686175"/>
          <a:ext cx="2012950" cy="700088"/>
        </p:xfrm>
        <a:graphic>
          <a:graphicData uri="http://schemas.openxmlformats.org/presentationml/2006/ole">
            <p:oleObj spid="_x0000_s19463" name="Equation" r:id="rId5" imgW="1244520" imgH="431640" progId="Equation.3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6651625" y="3686175"/>
          <a:ext cx="2014538" cy="700088"/>
        </p:xfrm>
        <a:graphic>
          <a:graphicData uri="http://schemas.openxmlformats.org/presentationml/2006/ole">
            <p:oleObj spid="_x0000_s19464" name="Equation" r:id="rId6" imgW="1244520" imgH="431640" progId="Equation.3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1005546" y="4395788"/>
          <a:ext cx="1314450" cy="328612"/>
        </p:xfrm>
        <a:graphic>
          <a:graphicData uri="http://schemas.openxmlformats.org/presentationml/2006/ole">
            <p:oleObj spid="_x0000_s19465" name="Equation" r:id="rId7" imgW="812520" imgH="203040" progId="Equation.3">
              <p:embed/>
            </p:oleObj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3776882" y="4357468"/>
          <a:ext cx="1314450" cy="328613"/>
        </p:xfrm>
        <a:graphic>
          <a:graphicData uri="http://schemas.openxmlformats.org/presentationml/2006/ole">
            <p:oleObj spid="_x0000_s19466" name="Equation" r:id="rId8" imgW="812520" imgH="203040" progId="Equation.3">
              <p:embed/>
            </p:oleObj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6644346" y="4395788"/>
          <a:ext cx="1314450" cy="328612"/>
        </p:xfrm>
        <a:graphic>
          <a:graphicData uri="http://schemas.openxmlformats.org/presentationml/2006/ole">
            <p:oleObj spid="_x0000_s19467" name="Equation" r:id="rId9" imgW="812520" imgH="20304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81800" y="14433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E2={Y,V}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M’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257800"/>
            <a:ext cx="77724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Split M2 according to E3 = {W} now</a:t>
            </a:r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810000" y="1524000"/>
          <a:ext cx="2054225" cy="1071563"/>
        </p:xfrm>
        <a:graphic>
          <a:graphicData uri="http://schemas.openxmlformats.org/presentationml/2006/ole">
            <p:oleObj spid="_x0000_s73730" name="Equation" r:id="rId3" imgW="1269720" imgH="660240" progId="Equation.3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2438400" y="26670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19600" y="2667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2667000"/>
            <a:ext cx="2971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52600" y="4684772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M1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4608572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M2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15200" y="4608572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M3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003300" y="3686175"/>
          <a:ext cx="2033588" cy="700088"/>
        </p:xfrm>
        <a:graphic>
          <a:graphicData uri="http://schemas.openxmlformats.org/presentationml/2006/ole">
            <p:oleObj spid="_x0000_s73731" name="Equation" r:id="rId4" imgW="1257120" imgH="43164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3757613" y="3686175"/>
          <a:ext cx="2012950" cy="700088"/>
        </p:xfrm>
        <a:graphic>
          <a:graphicData uri="http://schemas.openxmlformats.org/presentationml/2006/ole">
            <p:oleObj spid="_x0000_s73732" name="Equation" r:id="rId5" imgW="1244520" imgH="431640" progId="Equation.3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6651625" y="3686175"/>
          <a:ext cx="2014538" cy="700088"/>
        </p:xfrm>
        <a:graphic>
          <a:graphicData uri="http://schemas.openxmlformats.org/presentationml/2006/ole">
            <p:oleObj spid="_x0000_s73733" name="Equation" r:id="rId6" imgW="1244520" imgH="431640" progId="Equation.3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1005546" y="4395788"/>
          <a:ext cx="1314450" cy="328612"/>
        </p:xfrm>
        <a:graphic>
          <a:graphicData uri="http://schemas.openxmlformats.org/presentationml/2006/ole">
            <p:oleObj spid="_x0000_s73734" name="Equation" r:id="rId7" imgW="812520" imgH="203040" progId="Equation.3">
              <p:embed/>
            </p:oleObj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3776882" y="4357468"/>
          <a:ext cx="1314450" cy="328613"/>
        </p:xfrm>
        <a:graphic>
          <a:graphicData uri="http://schemas.openxmlformats.org/presentationml/2006/ole">
            <p:oleObj spid="_x0000_s73735" name="Equation" r:id="rId8" imgW="812520" imgH="203040" progId="Equation.3">
              <p:embed/>
            </p:oleObj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6644346" y="4395788"/>
          <a:ext cx="1314450" cy="328612"/>
        </p:xfrm>
        <a:graphic>
          <a:graphicData uri="http://schemas.openxmlformats.org/presentationml/2006/ole">
            <p:oleObj spid="_x0000_s73736" name="Equation" r:id="rId9" imgW="812520" imgH="20304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81800" y="14433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E2={Y,V}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M’</a:t>
            </a:r>
            <a:endParaRPr lang="en-US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810000" y="1524000"/>
          <a:ext cx="2054225" cy="1071563"/>
        </p:xfrm>
        <a:graphic>
          <a:graphicData uri="http://schemas.openxmlformats.org/presentationml/2006/ole">
            <p:oleObj spid="_x0000_s74754" name="Equation" r:id="rId3" imgW="1269720" imgH="660240" progId="Equation.3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2438400" y="26670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19600" y="2667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2667000"/>
            <a:ext cx="2971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52600" y="4684772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M1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4608572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M2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15200" y="4608572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M3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003300" y="3686175"/>
          <a:ext cx="2033588" cy="700088"/>
        </p:xfrm>
        <a:graphic>
          <a:graphicData uri="http://schemas.openxmlformats.org/presentationml/2006/ole">
            <p:oleObj spid="_x0000_s74755" name="Equation" r:id="rId4" imgW="1257120" imgH="43164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3757613" y="3686175"/>
          <a:ext cx="2012950" cy="700088"/>
        </p:xfrm>
        <a:graphic>
          <a:graphicData uri="http://schemas.openxmlformats.org/presentationml/2006/ole">
            <p:oleObj spid="_x0000_s74756" name="Equation" r:id="rId5" imgW="1244520" imgH="431640" progId="Equation.3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6651625" y="3686175"/>
          <a:ext cx="2014538" cy="700088"/>
        </p:xfrm>
        <a:graphic>
          <a:graphicData uri="http://schemas.openxmlformats.org/presentationml/2006/ole">
            <p:oleObj spid="_x0000_s74757" name="Equation" r:id="rId6" imgW="1244520" imgH="431640" progId="Equation.3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1005546" y="4395788"/>
          <a:ext cx="1314450" cy="328612"/>
        </p:xfrm>
        <a:graphic>
          <a:graphicData uri="http://schemas.openxmlformats.org/presentationml/2006/ole">
            <p:oleObj spid="_x0000_s74758" name="Equation" r:id="rId7" imgW="812520" imgH="203040" progId="Equation.3">
              <p:embed/>
            </p:oleObj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3776882" y="4357468"/>
          <a:ext cx="1314450" cy="328613"/>
        </p:xfrm>
        <a:graphic>
          <a:graphicData uri="http://schemas.openxmlformats.org/presentationml/2006/ole">
            <p:oleObj spid="_x0000_s74759" name="Equation" r:id="rId8" imgW="812520" imgH="203040" progId="Equation.3">
              <p:embed/>
            </p:oleObj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6644346" y="4395788"/>
          <a:ext cx="1314450" cy="328612"/>
        </p:xfrm>
        <a:graphic>
          <a:graphicData uri="http://schemas.openxmlformats.org/presentationml/2006/ole">
            <p:oleObj spid="_x0000_s74760" name="Equation" r:id="rId9" imgW="812520" imgH="20304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81800" y="14433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E3={W}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47244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419600" y="4724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495800" y="4724400"/>
            <a:ext cx="2971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4761" name="Object 7"/>
          <p:cNvGraphicFramePr>
            <a:graphicFrameLocks noChangeAspect="1"/>
          </p:cNvGraphicFramePr>
          <p:nvPr/>
        </p:nvGraphicFramePr>
        <p:xfrm>
          <a:off x="1143000" y="5562600"/>
          <a:ext cx="2012950" cy="700088"/>
        </p:xfrm>
        <a:graphic>
          <a:graphicData uri="http://schemas.openxmlformats.org/presentationml/2006/ole">
            <p:oleObj spid="_x0000_s74761" name="Equation" r:id="rId10" imgW="1244520" imgH="431640" progId="Equation.3">
              <p:embed/>
            </p:oleObj>
          </a:graphicData>
        </a:graphic>
      </p:graphicFrame>
      <p:graphicFrame>
        <p:nvGraphicFramePr>
          <p:cNvPr id="74762" name="Object 10"/>
          <p:cNvGraphicFramePr>
            <a:graphicFrameLocks noChangeAspect="1"/>
          </p:cNvGraphicFramePr>
          <p:nvPr/>
        </p:nvGraphicFramePr>
        <p:xfrm>
          <a:off x="1143000" y="6234113"/>
          <a:ext cx="1211263" cy="328612"/>
        </p:xfrm>
        <a:graphic>
          <a:graphicData uri="http://schemas.openxmlformats.org/presentationml/2006/ole">
            <p:oleObj spid="_x0000_s74762" name="Equation" r:id="rId11" imgW="749160" imgH="203040" progId="Equation.3">
              <p:embed/>
            </p:oleObj>
          </a:graphicData>
        </a:graphic>
      </p:graphicFrame>
      <p:graphicFrame>
        <p:nvGraphicFramePr>
          <p:cNvPr id="74763" name="Object 7"/>
          <p:cNvGraphicFramePr>
            <a:graphicFrameLocks noChangeAspect="1"/>
          </p:cNvGraphicFramePr>
          <p:nvPr/>
        </p:nvGraphicFramePr>
        <p:xfrm>
          <a:off x="3581400" y="5562600"/>
          <a:ext cx="2012950" cy="700088"/>
        </p:xfrm>
        <a:graphic>
          <a:graphicData uri="http://schemas.openxmlformats.org/presentationml/2006/ole">
            <p:oleObj spid="_x0000_s74763" name="Equation" r:id="rId12" imgW="1244520" imgH="431640" progId="Equation.3">
              <p:embed/>
            </p:oleObj>
          </a:graphicData>
        </a:graphic>
      </p:graphicFrame>
      <p:graphicFrame>
        <p:nvGraphicFramePr>
          <p:cNvPr id="74764" name="Object 10"/>
          <p:cNvGraphicFramePr>
            <a:graphicFrameLocks noChangeAspect="1"/>
          </p:cNvGraphicFramePr>
          <p:nvPr/>
        </p:nvGraphicFramePr>
        <p:xfrm>
          <a:off x="3581400" y="6234113"/>
          <a:ext cx="1211263" cy="328612"/>
        </p:xfrm>
        <a:graphic>
          <a:graphicData uri="http://schemas.openxmlformats.org/presentationml/2006/ole">
            <p:oleObj spid="_x0000_s74764" name="Equation" r:id="rId13" imgW="749160" imgH="203040" progId="Equation.3">
              <p:embed/>
            </p:oleObj>
          </a:graphicData>
        </a:graphic>
      </p:graphicFrame>
      <p:graphicFrame>
        <p:nvGraphicFramePr>
          <p:cNvPr id="74765" name="Object 7"/>
          <p:cNvGraphicFramePr>
            <a:graphicFrameLocks noChangeAspect="1"/>
          </p:cNvGraphicFramePr>
          <p:nvPr/>
        </p:nvGraphicFramePr>
        <p:xfrm>
          <a:off x="6477000" y="5562600"/>
          <a:ext cx="2012950" cy="700088"/>
        </p:xfrm>
        <a:graphic>
          <a:graphicData uri="http://schemas.openxmlformats.org/presentationml/2006/ole">
            <p:oleObj spid="_x0000_s74765" name="Equation" r:id="rId14" imgW="1244520" imgH="431640" progId="Equation.3">
              <p:embed/>
            </p:oleObj>
          </a:graphicData>
        </a:graphic>
      </p:graphicFrame>
      <p:graphicFrame>
        <p:nvGraphicFramePr>
          <p:cNvPr id="74766" name="Object 10"/>
          <p:cNvGraphicFramePr>
            <a:graphicFrameLocks noChangeAspect="1"/>
          </p:cNvGraphicFramePr>
          <p:nvPr/>
        </p:nvGraphicFramePr>
        <p:xfrm>
          <a:off x="6477000" y="6234113"/>
          <a:ext cx="1192213" cy="328612"/>
        </p:xfrm>
        <a:graphic>
          <a:graphicData uri="http://schemas.openxmlformats.org/presentationml/2006/ole">
            <p:oleObj spid="_x0000_s74766" name="Equation" r:id="rId15" imgW="736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Constructing M’</a:t>
            </a:r>
            <a:endParaRPr lang="en-US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810000" y="1524000"/>
          <a:ext cx="2054225" cy="1071563"/>
        </p:xfrm>
        <a:graphic>
          <a:graphicData uri="http://schemas.openxmlformats.org/presentationml/2006/ole">
            <p:oleObj spid="_x0000_s75778" name="Equation" r:id="rId3" imgW="1269720" imgH="660240" progId="Equation.3">
              <p:embed/>
            </p:oleObj>
          </a:graphicData>
        </a:graphic>
      </p:graphicFrame>
      <p:cxnSp>
        <p:nvCxnSpPr>
          <p:cNvPr id="9" name="Straight Arrow Connector 8"/>
          <p:cNvCxnSpPr/>
          <p:nvPr/>
        </p:nvCxnSpPr>
        <p:spPr>
          <a:xfrm flipH="1">
            <a:off x="2438400" y="26670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419600" y="26670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2667000"/>
            <a:ext cx="2971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752600" y="4684772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M1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0" y="4608572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M2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15200" y="4608572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M3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1003300" y="3686175"/>
          <a:ext cx="2033588" cy="700088"/>
        </p:xfrm>
        <a:graphic>
          <a:graphicData uri="http://schemas.openxmlformats.org/presentationml/2006/ole">
            <p:oleObj spid="_x0000_s75779" name="Equation" r:id="rId4" imgW="1257120" imgH="43164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3757613" y="3686175"/>
          <a:ext cx="2012950" cy="700088"/>
        </p:xfrm>
        <a:graphic>
          <a:graphicData uri="http://schemas.openxmlformats.org/presentationml/2006/ole">
            <p:oleObj spid="_x0000_s75780" name="Equation" r:id="rId5" imgW="1244520" imgH="431640" progId="Equation.3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6651625" y="3686175"/>
          <a:ext cx="2014538" cy="700088"/>
        </p:xfrm>
        <a:graphic>
          <a:graphicData uri="http://schemas.openxmlformats.org/presentationml/2006/ole">
            <p:oleObj spid="_x0000_s75781" name="Equation" r:id="rId6" imgW="1244520" imgH="431640" progId="Equation.3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1005546" y="4395788"/>
          <a:ext cx="1314450" cy="328612"/>
        </p:xfrm>
        <a:graphic>
          <a:graphicData uri="http://schemas.openxmlformats.org/presentationml/2006/ole">
            <p:oleObj spid="_x0000_s75782" name="Equation" r:id="rId7" imgW="812520" imgH="203040" progId="Equation.3">
              <p:embed/>
            </p:oleObj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3776882" y="4357468"/>
          <a:ext cx="1314450" cy="328613"/>
        </p:xfrm>
        <a:graphic>
          <a:graphicData uri="http://schemas.openxmlformats.org/presentationml/2006/ole">
            <p:oleObj spid="_x0000_s75783" name="Equation" r:id="rId8" imgW="812520" imgH="203040" progId="Equation.3">
              <p:embed/>
            </p:oleObj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6644346" y="4395788"/>
          <a:ext cx="1314450" cy="328612"/>
        </p:xfrm>
        <a:graphic>
          <a:graphicData uri="http://schemas.openxmlformats.org/presentationml/2006/ole">
            <p:oleObj spid="_x0000_s75784" name="Equation" r:id="rId9" imgW="812520" imgH="203040" progId="Equation.3">
              <p:embed/>
            </p:oleObj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781800" y="14433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E3={W}</a:t>
            </a:r>
            <a:endParaRPr lang="en-US" sz="2400" b="1" dirty="0">
              <a:solidFill>
                <a:srgbClr val="00B05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H="1">
            <a:off x="2438400" y="47244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419600" y="47244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495800" y="4724400"/>
            <a:ext cx="2971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4761" name="Object 7"/>
          <p:cNvGraphicFramePr>
            <a:graphicFrameLocks noChangeAspect="1"/>
          </p:cNvGraphicFramePr>
          <p:nvPr/>
        </p:nvGraphicFramePr>
        <p:xfrm>
          <a:off x="1009650" y="5562600"/>
          <a:ext cx="2279650" cy="700088"/>
        </p:xfrm>
        <a:graphic>
          <a:graphicData uri="http://schemas.openxmlformats.org/presentationml/2006/ole">
            <p:oleObj spid="_x0000_s75785" name="Equation" r:id="rId10" imgW="1409400" imgH="431640" progId="Equation.3">
              <p:embed/>
            </p:oleObj>
          </a:graphicData>
        </a:graphic>
      </p:graphicFrame>
      <p:graphicFrame>
        <p:nvGraphicFramePr>
          <p:cNvPr id="74762" name="Object 10"/>
          <p:cNvGraphicFramePr>
            <a:graphicFrameLocks noChangeAspect="1"/>
          </p:cNvGraphicFramePr>
          <p:nvPr/>
        </p:nvGraphicFramePr>
        <p:xfrm>
          <a:off x="1018736" y="6234113"/>
          <a:ext cx="1211263" cy="328612"/>
        </p:xfrm>
        <a:graphic>
          <a:graphicData uri="http://schemas.openxmlformats.org/presentationml/2006/ole">
            <p:oleObj spid="_x0000_s75786" name="Equation" r:id="rId11" imgW="749160" imgH="203040" progId="Equation.3">
              <p:embed/>
            </p:oleObj>
          </a:graphicData>
        </a:graphic>
      </p:graphicFrame>
      <p:graphicFrame>
        <p:nvGraphicFramePr>
          <p:cNvPr id="74763" name="Object 7"/>
          <p:cNvGraphicFramePr>
            <a:graphicFrameLocks noChangeAspect="1"/>
          </p:cNvGraphicFramePr>
          <p:nvPr/>
        </p:nvGraphicFramePr>
        <p:xfrm>
          <a:off x="3448050" y="5562600"/>
          <a:ext cx="2279650" cy="700088"/>
        </p:xfrm>
        <a:graphic>
          <a:graphicData uri="http://schemas.openxmlformats.org/presentationml/2006/ole">
            <p:oleObj spid="_x0000_s75787" name="Equation" r:id="rId12" imgW="1409400" imgH="431640" progId="Equation.3">
              <p:embed/>
            </p:oleObj>
          </a:graphicData>
        </a:graphic>
      </p:graphicFrame>
      <p:graphicFrame>
        <p:nvGraphicFramePr>
          <p:cNvPr id="74764" name="Object 10"/>
          <p:cNvGraphicFramePr>
            <a:graphicFrameLocks noChangeAspect="1"/>
          </p:cNvGraphicFramePr>
          <p:nvPr/>
        </p:nvGraphicFramePr>
        <p:xfrm>
          <a:off x="3457136" y="6234113"/>
          <a:ext cx="1211263" cy="328612"/>
        </p:xfrm>
        <a:graphic>
          <a:graphicData uri="http://schemas.openxmlformats.org/presentationml/2006/ole">
            <p:oleObj spid="_x0000_s75788" name="Equation" r:id="rId13" imgW="749160" imgH="203040" progId="Equation.3">
              <p:embed/>
            </p:oleObj>
          </a:graphicData>
        </a:graphic>
      </p:graphicFrame>
      <p:graphicFrame>
        <p:nvGraphicFramePr>
          <p:cNvPr id="74765" name="Object 7"/>
          <p:cNvGraphicFramePr>
            <a:graphicFrameLocks noChangeAspect="1"/>
          </p:cNvGraphicFramePr>
          <p:nvPr/>
        </p:nvGraphicFramePr>
        <p:xfrm>
          <a:off x="6343650" y="5562600"/>
          <a:ext cx="2279650" cy="700088"/>
        </p:xfrm>
        <a:graphic>
          <a:graphicData uri="http://schemas.openxmlformats.org/presentationml/2006/ole">
            <p:oleObj spid="_x0000_s75789" name="Equation" r:id="rId14" imgW="1409400" imgH="431640" progId="Equation.3">
              <p:embed/>
            </p:oleObj>
          </a:graphicData>
        </a:graphic>
      </p:graphicFrame>
      <p:graphicFrame>
        <p:nvGraphicFramePr>
          <p:cNvPr id="74766" name="Object 10"/>
          <p:cNvGraphicFramePr>
            <a:graphicFrameLocks noChangeAspect="1"/>
          </p:cNvGraphicFramePr>
          <p:nvPr/>
        </p:nvGraphicFramePr>
        <p:xfrm>
          <a:off x="6352736" y="6234113"/>
          <a:ext cx="1192213" cy="328612"/>
        </p:xfrm>
        <a:graphic>
          <a:graphicData uri="http://schemas.openxmlformats.org/presentationml/2006/ole">
            <p:oleObj spid="_x0000_s75790" name="Equation" r:id="rId15" imgW="7365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rule for lifted MAP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an MLN theory M.</a:t>
            </a:r>
          </a:p>
          <a:p>
            <a:r>
              <a:rPr lang="en-US" dirty="0" smtClean="0"/>
              <a:t>Let a single occurrence equivalence class be E.</a:t>
            </a:r>
          </a:p>
          <a:p>
            <a:r>
              <a:rPr lang="en-US" dirty="0" smtClean="0"/>
              <a:t>MAP inference over M can be reduced to MAP inference over simpler theory M’ such that M’ has : </a:t>
            </a:r>
          </a:p>
          <a:p>
            <a:pPr lvl="1"/>
            <a:r>
              <a:rPr lang="en-US" dirty="0" smtClean="0"/>
              <a:t>Same formulas as of M (with modified weights)</a:t>
            </a:r>
          </a:p>
          <a:p>
            <a:pPr lvl="1"/>
            <a:r>
              <a:rPr lang="en-US" dirty="0" smtClean="0"/>
              <a:t>Domain of E is single constant.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dirty="0" smtClean="0"/>
              <a:t>Markov Logic Networks (MLN)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352800"/>
            <a:ext cx="7772400" cy="4572000"/>
          </a:xfrm>
        </p:spPr>
        <p:txBody>
          <a:bodyPr/>
          <a:lstStyle/>
          <a:p>
            <a:pPr marL="365760" lvl="0" indent="-283464">
              <a:spcBef>
                <a:spcPts val="600"/>
              </a:spcBef>
              <a:buSzPct val="80000"/>
              <a:defRPr/>
            </a:pPr>
            <a:r>
              <a:rPr lang="en-US" sz="2800" dirty="0" smtClean="0"/>
              <a:t>Real world problems characterized by</a:t>
            </a:r>
          </a:p>
          <a:p>
            <a:pPr marL="640080" lvl="1" indent="-237744">
              <a:spcBef>
                <a:spcPts val="550"/>
              </a:spcBef>
              <a:buClr>
                <a:schemeClr val="accent1"/>
              </a:buClr>
              <a:buSzTx/>
              <a:buFont typeface="Verdana"/>
              <a:buChar char="◦"/>
              <a:defRPr/>
            </a:pPr>
            <a:r>
              <a:rPr lang="en-US" dirty="0" smtClean="0"/>
              <a:t>Entities and Relationships &amp; Uncertain Behavior</a:t>
            </a:r>
          </a:p>
          <a:p>
            <a:pPr marL="365760" lvl="0" indent="-283464">
              <a:spcBef>
                <a:spcPts val="600"/>
              </a:spcBef>
              <a:buSzPct val="80000"/>
              <a:defRPr/>
            </a:pPr>
            <a:r>
              <a:rPr lang="en-US" sz="2800" dirty="0" smtClean="0"/>
              <a:t>Relational Models </a:t>
            </a:r>
            <a:r>
              <a:rPr lang="en-US" sz="2400" dirty="0" smtClean="0"/>
              <a:t>: Horn clauses, SQL, first-order logic</a:t>
            </a:r>
          </a:p>
          <a:p>
            <a:pPr marL="365760" lvl="0" indent="-283464">
              <a:spcBef>
                <a:spcPts val="600"/>
              </a:spcBef>
              <a:buSzPct val="80000"/>
              <a:defRPr/>
            </a:pPr>
            <a:r>
              <a:rPr lang="en-US" sz="2800" dirty="0" smtClean="0"/>
              <a:t>Statistical Models: </a:t>
            </a:r>
            <a:r>
              <a:rPr lang="en-US" sz="2400" dirty="0" smtClean="0"/>
              <a:t>Markov networks, Bayesian networks</a:t>
            </a:r>
          </a:p>
          <a:p>
            <a:pPr marL="365760" lvl="0" indent="-283464">
              <a:spcBef>
                <a:spcPts val="600"/>
              </a:spcBef>
              <a:buSzPct val="80000"/>
              <a:defRPr/>
            </a:pPr>
            <a:r>
              <a:rPr lang="en-US" sz="2800" dirty="0" smtClean="0"/>
              <a:t>Markov Logic </a:t>
            </a:r>
            <a:r>
              <a:rPr lang="en-US" sz="2400" dirty="0" smtClean="0"/>
              <a:t>[Richardson &amp; </a:t>
            </a:r>
            <a:r>
              <a:rPr lang="en-US" sz="2400" dirty="0" err="1" smtClean="0"/>
              <a:t>Domingos</a:t>
            </a:r>
            <a:r>
              <a:rPr lang="en-US" sz="2400" dirty="0" smtClean="0"/>
              <a:t> 06]</a:t>
            </a:r>
          </a:p>
          <a:p>
            <a:pPr marL="822960" lvl="1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en-US" dirty="0" smtClean="0"/>
              <a:t>Weighted First Order Formulas</a:t>
            </a:r>
          </a:p>
        </p:txBody>
      </p:sp>
      <p:pic>
        <p:nvPicPr>
          <p:cNvPr id="6" name="Picture 5" descr="smok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381016"/>
            <a:ext cx="990600" cy="1233112"/>
          </a:xfrm>
          <a:prstGeom prst="rect">
            <a:avLst/>
          </a:prstGeom>
        </p:spPr>
      </p:pic>
      <p:pic>
        <p:nvPicPr>
          <p:cNvPr id="7" name="Picture 6" descr="canc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73582" y="1114128"/>
            <a:ext cx="1000000" cy="1500000"/>
          </a:xfrm>
          <a:prstGeom prst="rect">
            <a:avLst/>
          </a:prstGeom>
        </p:spPr>
      </p:pic>
      <p:pic>
        <p:nvPicPr>
          <p:cNvPr id="8" name="Picture 7" descr="friends_smokin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339200" y="1381016"/>
            <a:ext cx="1500000" cy="925000"/>
          </a:xfrm>
          <a:prstGeom prst="rect">
            <a:avLst/>
          </a:prstGeom>
        </p:spPr>
      </p:pic>
      <p:pic>
        <p:nvPicPr>
          <p:cNvPr id="9" name="Picture 8" descr="friend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2436" y="1447800"/>
            <a:ext cx="1295400" cy="111774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26472" y="2696350"/>
            <a:ext cx="305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Smoking  </a:t>
            </a:r>
            <a:r>
              <a:rPr lang="en-US" dirty="0" smtClean="0">
                <a:solidFill>
                  <a:srgbClr val="FF0000"/>
                </a:solidFill>
              </a:rPr>
              <a:t>leads to  </a:t>
            </a:r>
            <a:r>
              <a:rPr lang="en-US" dirty="0" smtClean="0"/>
              <a:t>Cancer 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2585874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Friendship </a:t>
            </a:r>
            <a:r>
              <a:rPr lang="en-US" dirty="0" smtClean="0">
                <a:solidFill>
                  <a:srgbClr val="FF0000"/>
                </a:solidFill>
              </a:rPr>
              <a:t>leads to  </a:t>
            </a:r>
            <a:r>
              <a:rPr lang="en-US" dirty="0" smtClean="0"/>
              <a:t>Similar Smoking habits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391891" y="1114128"/>
            <a:ext cx="13855" cy="214417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Proof can be divided into 4 steps : </a:t>
            </a:r>
          </a:p>
          <a:p>
            <a:r>
              <a:rPr lang="en-US" dirty="0" smtClean="0"/>
              <a:t>Step 1</a:t>
            </a:r>
          </a:p>
          <a:p>
            <a:pPr marL="788670" lvl="1" indent="-514350"/>
            <a:r>
              <a:rPr lang="en-US" dirty="0" smtClean="0"/>
              <a:t>Set of weighted constraints in M is union of set of weighted constraints in sub theories 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2, </a:t>
            </a:r>
            <a:r>
              <a:rPr lang="en-US" dirty="0" smtClean="0"/>
              <a:t>…,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r</a:t>
            </a:r>
            <a:endParaRPr lang="en-US" baseline="-25000" dirty="0" smtClean="0"/>
          </a:p>
          <a:p>
            <a:pPr marL="788670" lvl="1" indent="-514350">
              <a:buNone/>
            </a:pPr>
            <a:endParaRPr lang="en-US" sz="2600" dirty="0" smtClean="0"/>
          </a:p>
          <a:p>
            <a:pPr marL="788670" lvl="1" indent="-514350">
              <a:buNone/>
            </a:pPr>
            <a:endParaRPr lang="en-US" dirty="0" smtClean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057400" y="3244850"/>
          <a:ext cx="1417638" cy="487363"/>
        </p:xfrm>
        <a:graphic>
          <a:graphicData uri="http://schemas.openxmlformats.org/presentationml/2006/ole">
            <p:oleObj spid="_x0000_s100354" name="Equation" r:id="rId3" imgW="1257120" imgH="43164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057400" y="3717925"/>
          <a:ext cx="915987" cy="228600"/>
        </p:xfrm>
        <a:graphic>
          <a:graphicData uri="http://schemas.openxmlformats.org/presentationml/2006/ole">
            <p:oleObj spid="_x0000_s100355" name="Equation" r:id="rId4" imgW="812520" imgH="20304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227513" y="3260725"/>
          <a:ext cx="1403350" cy="487363"/>
        </p:xfrm>
        <a:graphic>
          <a:graphicData uri="http://schemas.openxmlformats.org/presentationml/2006/ole">
            <p:oleObj spid="_x0000_s100356" name="Equation" r:id="rId5" imgW="1244520" imgH="43164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221162" y="3733800"/>
          <a:ext cx="915988" cy="228600"/>
        </p:xfrm>
        <a:graphic>
          <a:graphicData uri="http://schemas.openxmlformats.org/presentationml/2006/ole">
            <p:oleObj spid="_x0000_s100357" name="Equation" r:id="rId6" imgW="812520" imgH="20304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6711950" y="3260725"/>
          <a:ext cx="1403350" cy="487363"/>
        </p:xfrm>
        <a:graphic>
          <a:graphicData uri="http://schemas.openxmlformats.org/presentationml/2006/ole">
            <p:oleObj spid="_x0000_s100358" name="Equation" r:id="rId7" imgW="1244520" imgH="43164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6705600" y="3733800"/>
          <a:ext cx="915987" cy="228600"/>
        </p:xfrm>
        <a:graphic>
          <a:graphicData uri="http://schemas.openxmlformats.org/presentationml/2006/ole">
            <p:oleObj spid="_x0000_s100359" name="Equation" r:id="rId8" imgW="8125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Proof can be divided into 4 steps : </a:t>
            </a:r>
          </a:p>
          <a:p>
            <a:r>
              <a:rPr lang="en-US" dirty="0" smtClean="0"/>
              <a:t>Step 1</a:t>
            </a:r>
          </a:p>
          <a:p>
            <a:pPr marL="788670" lvl="1" indent="-514350"/>
            <a:r>
              <a:rPr lang="en-US" dirty="0" smtClean="0"/>
              <a:t>Set of weighted constraints in M is union of set of weighted constraints in sub theories 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2, </a:t>
            </a:r>
            <a:r>
              <a:rPr lang="en-US" dirty="0" smtClean="0"/>
              <a:t>…,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r</a:t>
            </a:r>
            <a:endParaRPr lang="en-US" baseline="-25000" dirty="0" smtClean="0"/>
          </a:p>
          <a:p>
            <a:pPr marL="788670" lvl="1" indent="-514350">
              <a:buNone/>
            </a:pPr>
            <a:endParaRPr lang="en-US" sz="2600" dirty="0" smtClean="0"/>
          </a:p>
          <a:p>
            <a:pPr marL="788670" lvl="1" indent="-514350">
              <a:buNone/>
            </a:pPr>
            <a:endParaRPr lang="en-US" dirty="0" smtClean="0"/>
          </a:p>
          <a:p>
            <a:pPr marL="788670" lvl="1" indent="-514350"/>
            <a:endParaRPr lang="en-US" smtClean="0"/>
          </a:p>
          <a:p>
            <a:pPr marL="788670" lvl="1" indent="-514350"/>
            <a:r>
              <a:rPr lang="en-US" smtClean="0"/>
              <a:t>Proof </a:t>
            </a:r>
            <a:r>
              <a:rPr lang="en-US" dirty="0" smtClean="0"/>
              <a:t>: </a:t>
            </a:r>
          </a:p>
          <a:p>
            <a:pPr marL="1062990" lvl="2" indent="-514350"/>
            <a:r>
              <a:rPr lang="en-US" dirty="0" smtClean="0"/>
              <a:t>For formula containing variable of class E2 : partial  groundings split across all sub theories.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057400" y="3244850"/>
          <a:ext cx="1417638" cy="487363"/>
        </p:xfrm>
        <a:graphic>
          <a:graphicData uri="http://schemas.openxmlformats.org/presentationml/2006/ole">
            <p:oleObj spid="_x0000_s21506" name="Equation" r:id="rId3" imgW="1257120" imgH="43164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057400" y="3717925"/>
          <a:ext cx="915987" cy="228600"/>
        </p:xfrm>
        <a:graphic>
          <a:graphicData uri="http://schemas.openxmlformats.org/presentationml/2006/ole">
            <p:oleObj spid="_x0000_s21509" name="Equation" r:id="rId4" imgW="812520" imgH="20304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227513" y="3260725"/>
          <a:ext cx="1403350" cy="487363"/>
        </p:xfrm>
        <a:graphic>
          <a:graphicData uri="http://schemas.openxmlformats.org/presentationml/2006/ole">
            <p:oleObj spid="_x0000_s21510" name="Equation" r:id="rId5" imgW="1244520" imgH="43164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221162" y="3733800"/>
          <a:ext cx="915988" cy="228600"/>
        </p:xfrm>
        <a:graphic>
          <a:graphicData uri="http://schemas.openxmlformats.org/presentationml/2006/ole">
            <p:oleObj spid="_x0000_s21511" name="Equation" r:id="rId6" imgW="812520" imgH="20304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6711950" y="3260725"/>
          <a:ext cx="1403350" cy="487363"/>
        </p:xfrm>
        <a:graphic>
          <a:graphicData uri="http://schemas.openxmlformats.org/presentationml/2006/ole">
            <p:oleObj spid="_x0000_s21512" name="Equation" r:id="rId7" imgW="1244520" imgH="43164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6705600" y="3733800"/>
          <a:ext cx="915987" cy="228600"/>
        </p:xfrm>
        <a:graphic>
          <a:graphicData uri="http://schemas.openxmlformats.org/presentationml/2006/ole">
            <p:oleObj spid="_x0000_s21513" name="Equation" r:id="rId8" imgW="8125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Proof can be divided into 4 steps : </a:t>
            </a:r>
          </a:p>
          <a:p>
            <a:r>
              <a:rPr lang="en-US" dirty="0" smtClean="0"/>
              <a:t>Step 1</a:t>
            </a:r>
          </a:p>
          <a:p>
            <a:pPr marL="788670" lvl="1" indent="-514350"/>
            <a:r>
              <a:rPr lang="en-US" dirty="0" smtClean="0"/>
              <a:t>Set of weighted constraints in M is union of set of weighted constraints in sub theories 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2, </a:t>
            </a:r>
            <a:r>
              <a:rPr lang="en-US" dirty="0" smtClean="0"/>
              <a:t>…,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r</a:t>
            </a:r>
            <a:endParaRPr lang="en-US" baseline="-25000" dirty="0" smtClean="0"/>
          </a:p>
          <a:p>
            <a:pPr marL="788670" lvl="1" indent="-514350">
              <a:buNone/>
            </a:pPr>
            <a:endParaRPr lang="en-US" sz="2600" dirty="0" smtClean="0"/>
          </a:p>
          <a:p>
            <a:pPr marL="788670" lvl="1" indent="-514350">
              <a:buNone/>
            </a:pPr>
            <a:endParaRPr lang="en-US" dirty="0" smtClean="0"/>
          </a:p>
          <a:p>
            <a:pPr marL="788670" lvl="1" indent="-514350"/>
            <a:endParaRPr lang="en-US" dirty="0" smtClean="0"/>
          </a:p>
          <a:p>
            <a:pPr marL="788670" lvl="1" indent="-514350"/>
            <a:r>
              <a:rPr lang="en-US" dirty="0" smtClean="0"/>
              <a:t>Proof : </a:t>
            </a:r>
          </a:p>
          <a:p>
            <a:pPr marL="1062990" lvl="2" indent="-514350"/>
            <a:r>
              <a:rPr lang="en-US" dirty="0" smtClean="0"/>
              <a:t>For formula containing variable of class E2 : partial  groundings split across all sub theories.</a:t>
            </a:r>
          </a:p>
          <a:p>
            <a:pPr marL="1062990" lvl="2" indent="-514350"/>
            <a:r>
              <a:rPr lang="en-US" dirty="0" smtClean="0"/>
              <a:t>For formula not containing variable of  class E2 :  weight divided equally among all sub theories, hence total weight is original weight in M.</a:t>
            </a:r>
          </a:p>
          <a:p>
            <a:pPr marL="1062990" lvl="2" indent="-514350"/>
            <a:endParaRPr lang="en-US" dirty="0" smtClean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057400" y="3244850"/>
          <a:ext cx="1417638" cy="487363"/>
        </p:xfrm>
        <a:graphic>
          <a:graphicData uri="http://schemas.openxmlformats.org/presentationml/2006/ole">
            <p:oleObj spid="_x0000_s101378" name="Equation" r:id="rId3" imgW="1257120" imgH="43164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057400" y="3717925"/>
          <a:ext cx="915987" cy="228600"/>
        </p:xfrm>
        <a:graphic>
          <a:graphicData uri="http://schemas.openxmlformats.org/presentationml/2006/ole">
            <p:oleObj spid="_x0000_s101379" name="Equation" r:id="rId4" imgW="812520" imgH="20304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227513" y="3260725"/>
          <a:ext cx="1403350" cy="487363"/>
        </p:xfrm>
        <a:graphic>
          <a:graphicData uri="http://schemas.openxmlformats.org/presentationml/2006/ole">
            <p:oleObj spid="_x0000_s101380" name="Equation" r:id="rId5" imgW="1244520" imgH="43164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221162" y="3733800"/>
          <a:ext cx="915988" cy="228600"/>
        </p:xfrm>
        <a:graphic>
          <a:graphicData uri="http://schemas.openxmlformats.org/presentationml/2006/ole">
            <p:oleObj spid="_x0000_s101381" name="Equation" r:id="rId6" imgW="812520" imgH="20304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6711950" y="3260725"/>
          <a:ext cx="1403350" cy="487363"/>
        </p:xfrm>
        <a:graphic>
          <a:graphicData uri="http://schemas.openxmlformats.org/presentationml/2006/ole">
            <p:oleObj spid="_x0000_s101382" name="Equation" r:id="rId7" imgW="1244520" imgH="43164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6705600" y="3733800"/>
          <a:ext cx="915987" cy="228600"/>
        </p:xfrm>
        <a:graphic>
          <a:graphicData uri="http://schemas.openxmlformats.org/presentationml/2006/ole">
            <p:oleObj spid="_x0000_s101383" name="Equation" r:id="rId8" imgW="8125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Step 1</a:t>
            </a:r>
          </a:p>
          <a:p>
            <a:pPr marL="788670" lvl="1" indent="-514350"/>
            <a:r>
              <a:rPr lang="en-US" dirty="0" smtClean="0"/>
              <a:t>Set of weighted constraints in M is union of set of weighted constraints in sub theories M</a:t>
            </a:r>
            <a:r>
              <a:rPr lang="en-US" baseline="-25000" dirty="0" smtClean="0"/>
              <a:t>1</a:t>
            </a:r>
            <a:r>
              <a:rPr lang="en-US" dirty="0" smtClean="0"/>
              <a:t>, M</a:t>
            </a:r>
            <a:r>
              <a:rPr lang="en-US" baseline="-25000" dirty="0" smtClean="0"/>
              <a:t>2, </a:t>
            </a:r>
            <a:r>
              <a:rPr lang="en-US" dirty="0" smtClean="0"/>
              <a:t>…,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r</a:t>
            </a:r>
            <a:endParaRPr lang="en-US" baseline="-25000" dirty="0" smtClean="0"/>
          </a:p>
          <a:p>
            <a:pPr marL="788670" lvl="1" indent="-514350">
              <a:buNone/>
            </a:pPr>
            <a:endParaRPr lang="en-US" sz="2600" dirty="0" smtClean="0"/>
          </a:p>
          <a:p>
            <a:pPr marL="788670" lvl="1" indent="-514350">
              <a:buNone/>
            </a:pPr>
            <a:endParaRPr lang="en-US" dirty="0" smtClean="0"/>
          </a:p>
          <a:p>
            <a:pPr marL="788670" lvl="1" indent="-514350"/>
            <a:r>
              <a:rPr lang="en-US" dirty="0" smtClean="0"/>
              <a:t>Proof : </a:t>
            </a:r>
          </a:p>
          <a:p>
            <a:pPr marL="1062990" lvl="2" indent="-514350"/>
            <a:r>
              <a:rPr lang="en-US" dirty="0" smtClean="0"/>
              <a:t>For formula containing variable of equivalence class E2 : partial  groundings are split across all sub theories.</a:t>
            </a:r>
          </a:p>
          <a:p>
            <a:pPr marL="1062990" lvl="2" indent="-514350"/>
            <a:r>
              <a:rPr lang="en-US" dirty="0" smtClean="0"/>
              <a:t>For formula not containing variable of  class E2 :  weight divided equally among all sub theories, hence total weight is original weight in M.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057400" y="2879725"/>
          <a:ext cx="1417638" cy="487363"/>
        </p:xfrm>
        <a:graphic>
          <a:graphicData uri="http://schemas.openxmlformats.org/presentationml/2006/ole">
            <p:oleObj spid="_x0000_s22530" name="Equation" r:id="rId3" imgW="1257120" imgH="431640" progId="Equation.3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2057400" y="3352800"/>
          <a:ext cx="915987" cy="228600"/>
        </p:xfrm>
        <a:graphic>
          <a:graphicData uri="http://schemas.openxmlformats.org/presentationml/2006/ole">
            <p:oleObj spid="_x0000_s22531" name="Equation" r:id="rId4" imgW="812520" imgH="203040" progId="Equation.3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4227513" y="2895600"/>
          <a:ext cx="1403350" cy="487363"/>
        </p:xfrm>
        <a:graphic>
          <a:graphicData uri="http://schemas.openxmlformats.org/presentationml/2006/ole">
            <p:oleObj spid="_x0000_s22532" name="Equation" r:id="rId5" imgW="1244520" imgH="431640" progId="Equation.3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4221162" y="3368675"/>
          <a:ext cx="915988" cy="228600"/>
        </p:xfrm>
        <a:graphic>
          <a:graphicData uri="http://schemas.openxmlformats.org/presentationml/2006/ole">
            <p:oleObj spid="_x0000_s22533" name="Equation" r:id="rId6" imgW="812520" imgH="203040" progId="Equation.3">
              <p:embed/>
            </p:oleObj>
          </a:graphicData>
        </a:graphic>
      </p:graphicFrame>
      <p:graphicFrame>
        <p:nvGraphicFramePr>
          <p:cNvPr id="21512" name="Object 8"/>
          <p:cNvGraphicFramePr>
            <a:graphicFrameLocks noChangeAspect="1"/>
          </p:cNvGraphicFramePr>
          <p:nvPr/>
        </p:nvGraphicFramePr>
        <p:xfrm>
          <a:off x="6711950" y="2895600"/>
          <a:ext cx="1403350" cy="487363"/>
        </p:xfrm>
        <a:graphic>
          <a:graphicData uri="http://schemas.openxmlformats.org/presentationml/2006/ole">
            <p:oleObj spid="_x0000_s22534" name="Equation" r:id="rId7" imgW="1244520" imgH="431640" progId="Equation.3">
              <p:embed/>
            </p:oleObj>
          </a:graphicData>
        </a:graphic>
      </p:graphicFrame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6705600" y="3368675"/>
          <a:ext cx="915987" cy="228600"/>
        </p:xfrm>
        <a:graphic>
          <a:graphicData uri="http://schemas.openxmlformats.org/presentationml/2006/ole">
            <p:oleObj spid="_x0000_s22535" name="Equation" r:id="rId8" imgW="81252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</a:p>
          <a:p>
            <a:pPr marL="788670" lvl="1" indent="-514350"/>
            <a:r>
              <a:rPr lang="en-US" dirty="0" smtClean="0"/>
              <a:t>MAP assignments across sub theories are same up to constant renaming.</a:t>
            </a:r>
            <a:endParaRPr lang="en-US" baseline="-25000" dirty="0" smtClean="0"/>
          </a:p>
          <a:p>
            <a:pPr marL="788670" lvl="1" indent="-514350">
              <a:buNone/>
            </a:pPr>
            <a:endParaRPr lang="en-US" sz="2600" dirty="0" smtClean="0"/>
          </a:p>
          <a:p>
            <a:pPr marL="788670" lvl="1" indent="-514350">
              <a:buNone/>
            </a:pPr>
            <a:endParaRPr lang="en-US" dirty="0" smtClean="0"/>
          </a:p>
          <a:p>
            <a:pPr marL="788670" lvl="1" indent="-514350"/>
            <a:r>
              <a:rPr lang="en-US" dirty="0" smtClean="0"/>
              <a:t>Proof : Follows from  symmetry of sub theories.</a:t>
            </a:r>
          </a:p>
          <a:p>
            <a:pPr marL="788670" lvl="1" indent="-51435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057400" y="2750712"/>
          <a:ext cx="1417320" cy="746831"/>
        </p:xfrm>
        <a:graphic>
          <a:graphicData uri="http://schemas.openxmlformats.org/presentationml/2006/ole">
            <p:oleObj spid="_x0000_s23554" name="Equation" r:id="rId3" imgW="1257120" imgH="66024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267200" y="2750712"/>
          <a:ext cx="1417320" cy="754488"/>
        </p:xfrm>
        <a:graphic>
          <a:graphicData uri="http://schemas.openxmlformats.org/presentationml/2006/ole">
            <p:oleObj spid="_x0000_s23555" name="Equation" r:id="rId4" imgW="1244520" imgH="66024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6553200" y="2750712"/>
          <a:ext cx="1417320" cy="753893"/>
        </p:xfrm>
        <a:graphic>
          <a:graphicData uri="http://schemas.openxmlformats.org/presentationml/2006/ole">
            <p:oleObj spid="_x0000_s23556" name="Equation" r:id="rId5" imgW="124452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 3</a:t>
            </a:r>
          </a:p>
          <a:p>
            <a:pPr marL="788670" lvl="1" indent="-514350"/>
            <a:r>
              <a:rPr lang="en-US" dirty="0" smtClean="0"/>
              <a:t>MAP solution X</a:t>
            </a:r>
            <a:r>
              <a:rPr lang="en-US" baseline="30000" dirty="0" smtClean="0"/>
              <a:t>MAP</a:t>
            </a:r>
            <a:r>
              <a:rPr lang="en-US" dirty="0" smtClean="0"/>
              <a:t> for M can be obtained from any of the sub-theory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..</a:t>
            </a:r>
            <a:endParaRPr lang="en-US" dirty="0" smtClean="0"/>
          </a:p>
          <a:p>
            <a:pPr marL="788670" lvl="1" indent="-514350">
              <a:buFont typeface="+mj-lt"/>
              <a:buAutoNum type="arabicPeriod" startAt="3"/>
            </a:pPr>
            <a:endParaRPr lang="en-US" baseline="-25000" dirty="0" smtClean="0"/>
          </a:p>
          <a:p>
            <a:pPr marL="788670" lvl="1" indent="-514350">
              <a:buNone/>
            </a:pPr>
            <a:endParaRPr lang="en-US" sz="2600" dirty="0" smtClean="0"/>
          </a:p>
          <a:p>
            <a:pPr marL="788670" lvl="1" indent="-514350">
              <a:buNone/>
            </a:pPr>
            <a:endParaRPr lang="en-US" dirty="0" smtClean="0"/>
          </a:p>
          <a:p>
            <a:pPr marL="788670" lvl="1" indent="-514350"/>
            <a:r>
              <a:rPr lang="en-US" dirty="0" smtClean="0"/>
              <a:t>Create MAP solution X</a:t>
            </a:r>
            <a:r>
              <a:rPr lang="en-US" baseline="30000" dirty="0" smtClean="0"/>
              <a:t>MAP</a:t>
            </a:r>
            <a:r>
              <a:rPr lang="en-US" dirty="0" smtClean="0"/>
              <a:t> for M as follows : </a:t>
            </a:r>
          </a:p>
          <a:p>
            <a:pPr marL="1062990" lvl="2" indent="-514350"/>
            <a:r>
              <a:rPr lang="en-US" dirty="0" smtClean="0"/>
              <a:t>Predicate not containing variable of class E2, : </a:t>
            </a:r>
          </a:p>
          <a:p>
            <a:pPr marL="1337310" lvl="3" indent="-514350"/>
            <a:r>
              <a:rPr lang="en-US" dirty="0" smtClean="0"/>
              <a:t>Use solution from MAP of M</a:t>
            </a:r>
            <a:r>
              <a:rPr lang="en-US" baseline="-25000" dirty="0" smtClean="0"/>
              <a:t>1 </a:t>
            </a:r>
            <a:r>
              <a:rPr lang="en-US" dirty="0" smtClean="0"/>
              <a:t>. Ex : P(X), R(W)</a:t>
            </a:r>
          </a:p>
          <a:p>
            <a:pPr marL="1062990" lvl="2" indent="-514350"/>
            <a:r>
              <a:rPr lang="en-US" dirty="0" smtClean="0"/>
              <a:t>Predicate containing variable from class E2,</a:t>
            </a:r>
          </a:p>
          <a:p>
            <a:pPr marL="1337310" lvl="3" indent="-514350"/>
            <a:r>
              <a:rPr lang="en-US" dirty="0" smtClean="0"/>
              <a:t>Read off any of its partial grounding’s assignment in any theory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j</a:t>
            </a:r>
            <a:r>
              <a:rPr lang="en-US" baseline="-25000" dirty="0" smtClean="0"/>
              <a:t>.</a:t>
            </a:r>
            <a:endParaRPr lang="en-US" dirty="0" smtClean="0"/>
          </a:p>
          <a:p>
            <a:pPr marL="1337310" lvl="3" indent="-514350"/>
            <a:r>
              <a:rPr lang="en-US" dirty="0" smtClean="0"/>
              <a:t>Ex : Any of the Q(</a:t>
            </a:r>
            <a:r>
              <a:rPr lang="en-US" dirty="0" err="1" smtClean="0"/>
              <a:t>X,a</a:t>
            </a:r>
            <a:r>
              <a:rPr lang="en-US" dirty="0" smtClean="0"/>
              <a:t>), Q(</a:t>
            </a:r>
            <a:r>
              <a:rPr lang="en-US" dirty="0" err="1" smtClean="0"/>
              <a:t>X,b</a:t>
            </a:r>
            <a:r>
              <a:rPr lang="en-US" dirty="0" smtClean="0"/>
              <a:t>), or Q(</a:t>
            </a:r>
            <a:r>
              <a:rPr lang="en-US" dirty="0" err="1" smtClean="0"/>
              <a:t>X,c</a:t>
            </a:r>
            <a:r>
              <a:rPr lang="en-US" dirty="0" smtClean="0"/>
              <a:t>) will work.</a:t>
            </a:r>
          </a:p>
          <a:p>
            <a:pPr marL="1062990" lvl="2" indent="-514350"/>
            <a:endParaRPr lang="en-US" baseline="-25000" dirty="0" smtClean="0"/>
          </a:p>
          <a:p>
            <a:pPr marL="1062990" lvl="2" indent="-514350"/>
            <a:endParaRPr lang="en-US" dirty="0" smtClean="0"/>
          </a:p>
          <a:p>
            <a:pPr marL="788670" lvl="1" indent="-514350">
              <a:buFont typeface="+mj-lt"/>
              <a:buAutoNum type="arabicPeriod"/>
            </a:pPr>
            <a:endParaRPr lang="en-US" dirty="0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057400" y="2590800"/>
          <a:ext cx="1417320" cy="746831"/>
        </p:xfrm>
        <a:graphic>
          <a:graphicData uri="http://schemas.openxmlformats.org/presentationml/2006/ole">
            <p:oleObj spid="_x0000_s24578" name="Equation" r:id="rId3" imgW="1257120" imgH="66024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267200" y="2590800"/>
          <a:ext cx="1417320" cy="754488"/>
        </p:xfrm>
        <a:graphic>
          <a:graphicData uri="http://schemas.openxmlformats.org/presentationml/2006/ole">
            <p:oleObj spid="_x0000_s24579" name="Equation" r:id="rId4" imgW="1244520" imgH="66024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6553200" y="2590800"/>
          <a:ext cx="1417320" cy="753893"/>
        </p:xfrm>
        <a:graphic>
          <a:graphicData uri="http://schemas.openxmlformats.org/presentationml/2006/ole">
            <p:oleObj spid="_x0000_s24580" name="Equation" r:id="rId5" imgW="124452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Step 4</a:t>
            </a:r>
          </a:p>
          <a:p>
            <a:pPr marL="788670" lvl="1" indent="-514350">
              <a:buFont typeface="+mj-lt"/>
              <a:buAutoNum type="arabicPeriod" startAt="4"/>
            </a:pPr>
            <a:endParaRPr lang="en-US" baseline="-25000" dirty="0" smtClean="0"/>
          </a:p>
          <a:p>
            <a:pPr marL="788670" lvl="1" indent="-514350"/>
            <a:r>
              <a:rPr lang="en-US" sz="2800" dirty="0" smtClean="0"/>
              <a:t>X</a:t>
            </a:r>
            <a:r>
              <a:rPr lang="en-US" sz="2800" baseline="30000" dirty="0" smtClean="0"/>
              <a:t>MAP</a:t>
            </a:r>
            <a:r>
              <a:rPr lang="en-US" sz="2800" dirty="0" smtClean="0"/>
              <a:t> is indeed a MAP solution for M</a:t>
            </a:r>
            <a:endParaRPr lang="en-US" sz="2600" dirty="0" smtClean="0"/>
          </a:p>
          <a:p>
            <a:pPr marL="788670" lvl="1" indent="-514350">
              <a:buNone/>
            </a:pPr>
            <a:endParaRPr lang="en-US" dirty="0" smtClean="0"/>
          </a:p>
          <a:p>
            <a:pPr marL="788670" lvl="1" indent="-514350"/>
            <a:endParaRPr lang="en-US" dirty="0" smtClean="0"/>
          </a:p>
          <a:p>
            <a:pPr marL="788670" lvl="1" indent="-514350"/>
            <a:r>
              <a:rPr lang="en-US" dirty="0" smtClean="0"/>
              <a:t>Proof : </a:t>
            </a:r>
          </a:p>
          <a:p>
            <a:pPr marL="1062990" lvl="2" indent="-514350"/>
            <a:r>
              <a:rPr lang="en-US" dirty="0" smtClean="0"/>
              <a:t>Suppose it is not, then let X</a:t>
            </a:r>
            <a:r>
              <a:rPr lang="en-US" baseline="30000" dirty="0" smtClean="0"/>
              <a:t>ALT</a:t>
            </a:r>
            <a:r>
              <a:rPr lang="en-US" dirty="0" smtClean="0"/>
              <a:t> exists such that W</a:t>
            </a:r>
            <a:r>
              <a:rPr lang="en-US" baseline="-25000" dirty="0" smtClean="0"/>
              <a:t>M</a:t>
            </a:r>
            <a:r>
              <a:rPr lang="en-US" dirty="0" smtClean="0"/>
              <a:t>(X</a:t>
            </a:r>
            <a:r>
              <a:rPr lang="en-US" baseline="30000" dirty="0" smtClean="0"/>
              <a:t>ALT</a:t>
            </a:r>
            <a:r>
              <a:rPr lang="en-US" dirty="0" smtClean="0"/>
              <a:t>) &gt; W</a:t>
            </a:r>
            <a:r>
              <a:rPr lang="en-US" baseline="-25000" dirty="0" smtClean="0"/>
              <a:t>M</a:t>
            </a:r>
            <a:r>
              <a:rPr lang="en-US" dirty="0" smtClean="0"/>
              <a:t>(X</a:t>
            </a:r>
            <a:r>
              <a:rPr lang="en-US" baseline="30000" dirty="0" smtClean="0"/>
              <a:t>MAP</a:t>
            </a:r>
            <a:r>
              <a:rPr lang="en-US" dirty="0" smtClean="0"/>
              <a:t>)</a:t>
            </a:r>
          </a:p>
          <a:p>
            <a:pPr marL="1062990" lvl="2" indent="-514350"/>
            <a:r>
              <a:rPr lang="en-US" dirty="0" smtClean="0"/>
              <a:t>But then      W</a:t>
            </a:r>
            <a:r>
              <a:rPr lang="en-US" baseline="-25000" dirty="0" smtClean="0"/>
              <a:t>M</a:t>
            </a:r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baseline="30000" dirty="0" err="1" smtClean="0"/>
              <a:t>ALT</a:t>
            </a:r>
            <a:r>
              <a:rPr lang="en-US" dirty="0" smtClean="0"/>
              <a:t>) &gt;     W</a:t>
            </a:r>
            <a:r>
              <a:rPr lang="en-US" baseline="-25000" dirty="0" smtClean="0"/>
              <a:t>M</a:t>
            </a:r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baseline="30000" dirty="0" err="1" smtClean="0"/>
              <a:t>MAP</a:t>
            </a:r>
            <a:r>
              <a:rPr lang="en-US" dirty="0" smtClean="0"/>
              <a:t>)</a:t>
            </a:r>
          </a:p>
          <a:p>
            <a:pPr marL="1062990" lvl="2" indent="-514350"/>
            <a:r>
              <a:rPr lang="en-US" dirty="0" smtClean="0"/>
              <a:t>Which means there is some sub theory j, whose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j</a:t>
            </a:r>
            <a:r>
              <a:rPr lang="en-US" baseline="30000" dirty="0" err="1" smtClean="0"/>
              <a:t>MAP</a:t>
            </a:r>
            <a:r>
              <a:rPr lang="en-US" dirty="0" smtClean="0"/>
              <a:t> is not a MAP solution, which is a contradiction.</a:t>
            </a: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2057400" y="2750712"/>
          <a:ext cx="1417320" cy="746831"/>
        </p:xfrm>
        <a:graphic>
          <a:graphicData uri="http://schemas.openxmlformats.org/presentationml/2006/ole">
            <p:oleObj spid="_x0000_s25602" name="Equation" r:id="rId3" imgW="1257120" imgH="660240" progId="Equation.3">
              <p:embed/>
            </p:oleObj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/>
        </p:nvGraphicFramePr>
        <p:xfrm>
          <a:off x="4267200" y="2750712"/>
          <a:ext cx="1417320" cy="754488"/>
        </p:xfrm>
        <a:graphic>
          <a:graphicData uri="http://schemas.openxmlformats.org/presentationml/2006/ole">
            <p:oleObj spid="_x0000_s25603" name="Equation" r:id="rId4" imgW="1244520" imgH="660240" progId="Equation.3">
              <p:embed/>
            </p:oleObj>
          </a:graphicData>
        </a:graphic>
      </p:graphicFrame>
      <p:graphicFrame>
        <p:nvGraphicFramePr>
          <p:cNvPr id="7" name="Object 5"/>
          <p:cNvGraphicFramePr>
            <a:graphicFrameLocks noChangeAspect="1"/>
          </p:cNvGraphicFramePr>
          <p:nvPr/>
        </p:nvGraphicFramePr>
        <p:xfrm>
          <a:off x="6553200" y="2750712"/>
          <a:ext cx="1417320" cy="753893"/>
        </p:xfrm>
        <a:graphic>
          <a:graphicData uri="http://schemas.openxmlformats.org/presentationml/2006/ole">
            <p:oleObj spid="_x0000_s25604" name="Equation" r:id="rId5" imgW="1244520" imgH="6602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5605" name="Equation" r:id="rId6" imgW="114120" imgH="215640" progId="Equation.3">
              <p:embed/>
            </p:oleObj>
          </a:graphicData>
        </a:graphic>
      </p:graphicFrame>
      <p:graphicFrame>
        <p:nvGraphicFramePr>
          <p:cNvPr id="25608" name="Object 4"/>
          <p:cNvGraphicFramePr>
            <a:graphicFrameLocks noChangeAspect="1"/>
          </p:cNvGraphicFramePr>
          <p:nvPr/>
        </p:nvGraphicFramePr>
        <p:xfrm>
          <a:off x="2874963" y="4136940"/>
          <a:ext cx="401637" cy="611273"/>
        </p:xfrm>
        <a:graphic>
          <a:graphicData uri="http://schemas.openxmlformats.org/presentationml/2006/ole">
            <p:oleObj spid="_x0000_s25608" name="Equation" r:id="rId7" imgW="291960" imgH="444240" progId="Equation.3">
              <p:embed/>
            </p:oleObj>
          </a:graphicData>
        </a:graphic>
      </p:graphicFrame>
      <p:graphicFrame>
        <p:nvGraphicFramePr>
          <p:cNvPr id="25610" name="Object 4"/>
          <p:cNvGraphicFramePr>
            <a:graphicFrameLocks noChangeAspect="1"/>
          </p:cNvGraphicFramePr>
          <p:nvPr/>
        </p:nvGraphicFramePr>
        <p:xfrm>
          <a:off x="4370827" y="4175344"/>
          <a:ext cx="401637" cy="611188"/>
        </p:xfrm>
        <a:graphic>
          <a:graphicData uri="http://schemas.openxmlformats.org/presentationml/2006/ole">
            <p:oleObj spid="_x0000_s25610" name="Equation" r:id="rId8" imgW="2919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Input : MLN M</a:t>
            </a:r>
          </a:p>
          <a:p>
            <a:r>
              <a:rPr lang="en-US" dirty="0" smtClean="0"/>
              <a:t>Initialize M’ = M</a:t>
            </a:r>
          </a:p>
          <a:p>
            <a:r>
              <a:rPr lang="en-US" dirty="0" smtClean="0"/>
              <a:t>For each single occurrence equivalence class E in M’ :</a:t>
            </a:r>
          </a:p>
          <a:p>
            <a:pPr lvl="1"/>
            <a:r>
              <a:rPr lang="en-US" dirty="0" smtClean="0"/>
              <a:t>For each formula F in M ‘:</a:t>
            </a:r>
          </a:p>
          <a:p>
            <a:pPr lvl="2"/>
            <a:r>
              <a:rPr lang="en-US" dirty="0" smtClean="0"/>
              <a:t>If F  doesn’t contain any variable from E :</a:t>
            </a:r>
          </a:p>
          <a:p>
            <a:pPr lvl="3"/>
            <a:r>
              <a:rPr lang="en-US" dirty="0" smtClean="0"/>
              <a:t>Set W</a:t>
            </a:r>
            <a:r>
              <a:rPr lang="en-US" baseline="-25000" dirty="0" smtClean="0"/>
              <a:t>F</a:t>
            </a:r>
            <a:r>
              <a:rPr lang="en-US" dirty="0" smtClean="0"/>
              <a:t> = W</a:t>
            </a:r>
            <a:r>
              <a:rPr lang="en-US" baseline="-25000" dirty="0" smtClean="0"/>
              <a:t>F</a:t>
            </a:r>
            <a:r>
              <a:rPr lang="en-US" dirty="0" smtClean="0"/>
              <a:t>/∆</a:t>
            </a:r>
            <a:r>
              <a:rPr lang="en-US" baseline="-25000" dirty="0" smtClean="0"/>
              <a:t>E</a:t>
            </a:r>
            <a:endParaRPr lang="en-US" dirty="0" smtClean="0"/>
          </a:p>
          <a:p>
            <a:pPr lvl="1"/>
            <a:r>
              <a:rPr lang="en-US" dirty="0" smtClean="0"/>
              <a:t>Set domain E to be single constant</a:t>
            </a:r>
          </a:p>
          <a:p>
            <a:r>
              <a:rPr lang="en-US" dirty="0" smtClean="0"/>
              <a:t>Return M’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Independent Lifted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Theorem : MAP inference in single occurrence MLN is domain independent.</a:t>
            </a:r>
          </a:p>
          <a:p>
            <a:r>
              <a:rPr lang="en-US" dirty="0" smtClean="0"/>
              <a:t>Proof : Since MLN is single occurrence, </a:t>
            </a:r>
          </a:p>
          <a:p>
            <a:pPr lvl="1"/>
            <a:r>
              <a:rPr lang="en-US" dirty="0" smtClean="0"/>
              <a:t>Successively reduce domain of each single occurrence equivalence class to be a constant.</a:t>
            </a:r>
          </a:p>
          <a:p>
            <a:pPr lvl="1"/>
            <a:r>
              <a:rPr lang="en-US" dirty="0" smtClean="0"/>
              <a:t>Since MLN is single occurrence,  all variables’ domain reduced to constant.</a:t>
            </a:r>
          </a:p>
          <a:p>
            <a:pPr lvl="1"/>
            <a:r>
              <a:rPr lang="en-US" dirty="0" smtClean="0"/>
              <a:t>Hence domain independent MAP inference.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Notations and preliminaries</a:t>
            </a:r>
          </a:p>
          <a:p>
            <a:r>
              <a:rPr lang="en-US" dirty="0" smtClean="0"/>
              <a:t>First rule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Second rule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/>
              <a:t>Conclusion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Friends &amp; Smokers</a:t>
            </a:r>
            <a:endParaRPr lang="en-US" dirty="0"/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1295400" y="16002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030" name="Object 4"/>
          <p:cNvGraphicFramePr>
            <a:graphicFrameLocks noChangeAspect="1"/>
          </p:cNvGraphicFramePr>
          <p:nvPr/>
        </p:nvGraphicFramePr>
        <p:xfrm>
          <a:off x="1541463" y="1662112"/>
          <a:ext cx="5665787" cy="852488"/>
        </p:xfrm>
        <a:graphic>
          <a:graphicData uri="http://schemas.openxmlformats.org/presentationml/2006/ole">
            <p:oleObj spid="_x0000_s1030" name="Equation" r:id="rId3" imgW="28699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Extremes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Extreme assignment : </a:t>
            </a:r>
          </a:p>
          <a:p>
            <a:pPr lvl="1"/>
            <a:r>
              <a:rPr lang="en-US" dirty="0" smtClean="0"/>
              <a:t>In assignment x, predicate P is at extreme if  all its groundings are either true or false.</a:t>
            </a:r>
          </a:p>
          <a:p>
            <a:r>
              <a:rPr lang="en-US" dirty="0" smtClean="0"/>
              <a:t>F(X,Y) ^ F(Y,Z) =&gt; F(X,Z)</a:t>
            </a:r>
          </a:p>
          <a:p>
            <a:r>
              <a:rPr lang="en-US" dirty="0" smtClean="0"/>
              <a:t>Suppose F is at extreme</a:t>
            </a:r>
          </a:p>
          <a:p>
            <a:r>
              <a:rPr lang="en-US" dirty="0" smtClean="0"/>
              <a:t>0 ^ 0 =&gt; 0 OR 1 ^ 1 =&gt; 1</a:t>
            </a:r>
          </a:p>
          <a:p>
            <a:r>
              <a:rPr lang="en-US" dirty="0" smtClean="0"/>
              <a:t>Tautology at extreme</a:t>
            </a:r>
          </a:p>
          <a:p>
            <a:r>
              <a:rPr lang="en-US" dirty="0" smtClean="0"/>
              <a:t>How can we exploit this tautology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Exploiting Extremes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MLN : </a:t>
            </a:r>
          </a:p>
          <a:p>
            <a:pPr lvl="1">
              <a:buNone/>
            </a:pPr>
            <a:r>
              <a:rPr lang="en-US" dirty="0" smtClean="0"/>
              <a:t>W1 : P(X) =&gt; Q(X,Y)</a:t>
            </a:r>
          </a:p>
          <a:p>
            <a:pPr lvl="1">
              <a:buNone/>
            </a:pPr>
            <a:r>
              <a:rPr lang="en-US" dirty="0" smtClean="0"/>
              <a:t>W2 : Q(X,Y) ^ Q(Y,Z) =&gt; Q(X,Z)</a:t>
            </a:r>
          </a:p>
          <a:p>
            <a:r>
              <a:rPr lang="en-US" dirty="0" smtClean="0"/>
              <a:t>Suppose Q is at extreme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Then Q(X,Y) ^ Q(Y,Z) =&gt; Q(X,Z) is tautology</a:t>
            </a:r>
          </a:p>
          <a:p>
            <a:r>
              <a:rPr lang="en-US" dirty="0" smtClean="0"/>
              <a:t>We can just solve</a:t>
            </a:r>
          </a:p>
          <a:p>
            <a:pPr lvl="1">
              <a:buNone/>
            </a:pPr>
            <a:r>
              <a:rPr lang="en-US" dirty="0" smtClean="0"/>
              <a:t>W1 : P(X) =&gt; Q(X,Y)</a:t>
            </a:r>
          </a:p>
          <a:p>
            <a:pPr lvl="1">
              <a:buNone/>
            </a:pPr>
            <a:r>
              <a:rPr lang="en-US" strike="sngStrike" dirty="0" smtClean="0"/>
              <a:t>W2 : Q(X,Y) ^ Q(Y,Z) =&gt; Q(X,Z)</a:t>
            </a:r>
            <a:endParaRPr lang="en-US" dirty="0" smtClean="0"/>
          </a:p>
          <a:p>
            <a:r>
              <a:rPr lang="en-US" dirty="0" smtClean="0"/>
              <a:t>How do we know if some predicate is at extreme ?</a:t>
            </a:r>
          </a:p>
          <a:p>
            <a:r>
              <a:rPr lang="en-US" dirty="0" smtClean="0"/>
              <a:t>First rule tells that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Exploiting Extremes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066800"/>
            <a:ext cx="77724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Theorem : If Predicate P is single occurrence in M, then P has an extreme assignment in X</a:t>
            </a:r>
            <a:r>
              <a:rPr lang="en-US" baseline="30000" dirty="0" smtClean="0"/>
              <a:t>MAP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In single occurrence MLN, all predicates are at extreme in MAP assignment.</a:t>
            </a: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3810000" y="2209800"/>
          <a:ext cx="2054225" cy="1071563"/>
        </p:xfrm>
        <a:graphic>
          <a:graphicData uri="http://schemas.openxmlformats.org/presentationml/2006/ole">
            <p:oleObj spid="_x0000_s57346" name="Equation" r:id="rId3" imgW="1269720" imgH="660240" progId="Equation.3">
              <p:embed/>
            </p:oleObj>
          </a:graphicData>
        </a:graphic>
      </p:graphicFrame>
      <p:cxnSp>
        <p:nvCxnSpPr>
          <p:cNvPr id="5" name="Straight Arrow Connector 4"/>
          <p:cNvCxnSpPr/>
          <p:nvPr/>
        </p:nvCxnSpPr>
        <p:spPr>
          <a:xfrm flipH="1">
            <a:off x="2438400" y="3352800"/>
            <a:ext cx="1828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419600" y="3352800"/>
            <a:ext cx="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495800" y="3352800"/>
            <a:ext cx="2971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752600" y="5334000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M1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5294372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M2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15200" y="5257800"/>
            <a:ext cx="1447800" cy="420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baseline="-25000" dirty="0" smtClean="0">
                <a:solidFill>
                  <a:srgbClr val="0070C0"/>
                </a:solidFill>
              </a:rPr>
              <a:t>M3</a:t>
            </a:r>
            <a:endParaRPr lang="en-US" sz="3200" b="1" baseline="-25000" dirty="0">
              <a:solidFill>
                <a:srgbClr val="0070C0"/>
              </a:solidFill>
            </a:endParaRPr>
          </a:p>
        </p:txBody>
      </p:sp>
      <p:graphicFrame>
        <p:nvGraphicFramePr>
          <p:cNvPr id="11" name="Object 12"/>
          <p:cNvGraphicFramePr>
            <a:graphicFrameLocks noChangeAspect="1"/>
          </p:cNvGraphicFramePr>
          <p:nvPr/>
        </p:nvGraphicFramePr>
        <p:xfrm>
          <a:off x="993775" y="4371975"/>
          <a:ext cx="2054225" cy="700088"/>
        </p:xfrm>
        <a:graphic>
          <a:graphicData uri="http://schemas.openxmlformats.org/presentationml/2006/ole">
            <p:oleObj spid="_x0000_s57347" name="Equation" r:id="rId4" imgW="1269720" imgH="431640" progId="Equation.3">
              <p:embed/>
            </p:oleObj>
          </a:graphicData>
        </a:graphic>
      </p:graphicFrame>
      <p:graphicFrame>
        <p:nvGraphicFramePr>
          <p:cNvPr id="12" name="Object 13"/>
          <p:cNvGraphicFramePr>
            <a:graphicFrameLocks noChangeAspect="1"/>
          </p:cNvGraphicFramePr>
          <p:nvPr/>
        </p:nvGraphicFramePr>
        <p:xfrm>
          <a:off x="3736975" y="4371975"/>
          <a:ext cx="2054225" cy="700088"/>
        </p:xfrm>
        <a:graphic>
          <a:graphicData uri="http://schemas.openxmlformats.org/presentationml/2006/ole">
            <p:oleObj spid="_x0000_s57348" name="Equation" r:id="rId5" imgW="1269720" imgH="431640" progId="Equation.3">
              <p:embed/>
            </p:oleObj>
          </a:graphicData>
        </a:graphic>
      </p:graphicFrame>
      <p:graphicFrame>
        <p:nvGraphicFramePr>
          <p:cNvPr id="13" name="Object 14"/>
          <p:cNvGraphicFramePr>
            <a:graphicFrameLocks noChangeAspect="1"/>
          </p:cNvGraphicFramePr>
          <p:nvPr/>
        </p:nvGraphicFramePr>
        <p:xfrm>
          <a:off x="6632575" y="4371975"/>
          <a:ext cx="2054225" cy="700088"/>
        </p:xfrm>
        <a:graphic>
          <a:graphicData uri="http://schemas.openxmlformats.org/presentationml/2006/ole">
            <p:oleObj spid="_x0000_s57349" name="Equation" r:id="rId6" imgW="1269720" imgH="431640" progId="Equation.3">
              <p:embed/>
            </p:oleObj>
          </a:graphicData>
        </a:graphic>
      </p:graphicFrame>
      <p:graphicFrame>
        <p:nvGraphicFramePr>
          <p:cNvPr id="14" name="Object 15"/>
          <p:cNvGraphicFramePr>
            <a:graphicFrameLocks noChangeAspect="1"/>
          </p:cNvGraphicFramePr>
          <p:nvPr/>
        </p:nvGraphicFramePr>
        <p:xfrm>
          <a:off x="1031875" y="5081588"/>
          <a:ext cx="965200" cy="328612"/>
        </p:xfrm>
        <a:graphic>
          <a:graphicData uri="http://schemas.openxmlformats.org/presentationml/2006/ole">
            <p:oleObj spid="_x0000_s57350" name="Equation" r:id="rId7" imgW="596880" imgH="203040" progId="Equation.3">
              <p:embed/>
            </p:oleObj>
          </a:graphicData>
        </a:graphic>
      </p:graphicFrame>
      <p:graphicFrame>
        <p:nvGraphicFramePr>
          <p:cNvPr id="15" name="Object 16"/>
          <p:cNvGraphicFramePr>
            <a:graphicFrameLocks noChangeAspect="1"/>
          </p:cNvGraphicFramePr>
          <p:nvPr/>
        </p:nvGraphicFramePr>
        <p:xfrm>
          <a:off x="3803650" y="5029200"/>
          <a:ext cx="946150" cy="328613"/>
        </p:xfrm>
        <a:graphic>
          <a:graphicData uri="http://schemas.openxmlformats.org/presentationml/2006/ole">
            <p:oleObj spid="_x0000_s57351" name="Equation" r:id="rId8" imgW="583920" imgH="203040" progId="Equation.3">
              <p:embed/>
            </p:oleObj>
          </a:graphicData>
        </a:graphic>
      </p:graphicFrame>
      <p:graphicFrame>
        <p:nvGraphicFramePr>
          <p:cNvPr id="16" name="Object 17"/>
          <p:cNvGraphicFramePr>
            <a:graphicFrameLocks noChangeAspect="1"/>
          </p:cNvGraphicFramePr>
          <p:nvPr/>
        </p:nvGraphicFramePr>
        <p:xfrm>
          <a:off x="6708775" y="5081588"/>
          <a:ext cx="944563" cy="328612"/>
        </p:xfrm>
        <a:graphic>
          <a:graphicData uri="http://schemas.openxmlformats.org/presentationml/2006/ole">
            <p:oleObj spid="_x0000_s57352" name="Equation" r:id="rId9" imgW="583920" imgH="203040" progId="Equation.3">
              <p:embed/>
            </p:oleObj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781800" y="2433935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E3={W}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0" grpId="0"/>
      <p:bldP spid="1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rule for lifted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Consider MLN : </a:t>
            </a:r>
          </a:p>
          <a:p>
            <a:pPr lvl="1">
              <a:buNone/>
            </a:pPr>
            <a:r>
              <a:rPr lang="en-US" dirty="0" smtClean="0"/>
              <a:t>W1 : P(X) =&gt; Q(X,Y)</a:t>
            </a:r>
          </a:p>
          <a:p>
            <a:pPr lvl="1">
              <a:buNone/>
            </a:pPr>
            <a:r>
              <a:rPr lang="en-US" dirty="0" smtClean="0"/>
              <a:t>W2 : Q(X,Y) ^ Q(Y,Z) =&gt; Q(X,Z)</a:t>
            </a:r>
          </a:p>
          <a:p>
            <a:r>
              <a:rPr lang="en-US" dirty="0" smtClean="0"/>
              <a:t>Is it single occurrence MLN ? </a:t>
            </a:r>
          </a:p>
          <a:p>
            <a:r>
              <a:rPr lang="en-US" dirty="0" smtClean="0"/>
              <a:t>No</a:t>
            </a:r>
          </a:p>
          <a:p>
            <a:r>
              <a:rPr lang="en-US" dirty="0" smtClean="0"/>
              <a:t>Now ?</a:t>
            </a:r>
          </a:p>
          <a:p>
            <a:pPr lvl="1">
              <a:buNone/>
            </a:pPr>
            <a:r>
              <a:rPr lang="en-US" dirty="0" smtClean="0"/>
              <a:t>W1 : P(X) =&gt; Q(X,Y)</a:t>
            </a:r>
          </a:p>
          <a:p>
            <a:pPr lvl="1">
              <a:buNone/>
            </a:pPr>
            <a:r>
              <a:rPr lang="en-US" strike="sngStrike" dirty="0" smtClean="0"/>
              <a:t>W2 : Q(X,Y) ^ Q(Y,Z) =&gt; Q(X,Z)</a:t>
            </a:r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P and Q have extreme assignments in MAP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But Q(X,Y) ^ Q(Y,Z) =&gt; Q(X,Z) is tautology at extreme.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dirty="0" smtClean="0"/>
              <a:t>So solve </a:t>
            </a:r>
          </a:p>
          <a:p>
            <a:pPr lvl="1">
              <a:buNone/>
            </a:pPr>
            <a:r>
              <a:rPr lang="en-US" dirty="0" smtClean="0"/>
              <a:t>W1 : P(X) =&gt; Q(X,Y)</a:t>
            </a:r>
          </a:p>
          <a:p>
            <a:pPr lvl="1">
              <a:buNone/>
            </a:pPr>
            <a:r>
              <a:rPr lang="en-US" strike="sngStrike" dirty="0" smtClean="0"/>
              <a:t>W2 : Q(X,Y) ^ Q(Y,Z) =&gt; Q(X,Z)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rule for Lifting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Second Rule : If MLN is single occurrence after removing tautology at extremes, then MAP inference in original MLN is domain independent.</a:t>
            </a:r>
          </a:p>
          <a:p>
            <a:r>
              <a:rPr lang="en-US" dirty="0" smtClean="0"/>
              <a:t>In general, only variables appearing in tautology at extremes must be single occurrence for second rule to apply.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rule for Lifting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identify tautology at extremes : </a:t>
            </a:r>
          </a:p>
          <a:p>
            <a:pPr lvl="1"/>
            <a:r>
              <a:rPr lang="en-US" dirty="0" smtClean="0"/>
              <a:t>Necessary and sufficient condition : A clause must have both positive and negative occurrences of same predicate symbol.</a:t>
            </a:r>
          </a:p>
          <a:p>
            <a:pPr lvl="1"/>
            <a:r>
              <a:rPr lang="en-US" dirty="0" smtClean="0"/>
              <a:t>!F(X,Y) V !F(Y,Z) V F(X,Z)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to find single occurrence tautology at extremes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Input : MLN M</a:t>
            </a:r>
          </a:p>
          <a:p>
            <a:r>
              <a:rPr lang="en-US" dirty="0" smtClean="0"/>
              <a:t>Initialization : 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te</a:t>
            </a:r>
            <a:r>
              <a:rPr lang="en-US" dirty="0" smtClean="0"/>
              <a:t> = all tautologies at extreme</a:t>
            </a:r>
          </a:p>
          <a:p>
            <a:pPr lvl="1"/>
            <a:r>
              <a:rPr lang="en-US" dirty="0" smtClean="0"/>
              <a:t>F’ = remaining formulas (F –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te</a:t>
            </a:r>
            <a:r>
              <a:rPr lang="en-US" baseline="-25000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Done = False</a:t>
            </a:r>
          </a:p>
          <a:p>
            <a:r>
              <a:rPr lang="en-US" dirty="0" smtClean="0"/>
              <a:t>While(not Done)</a:t>
            </a:r>
          </a:p>
          <a:p>
            <a:pPr lvl="1"/>
            <a:r>
              <a:rPr lang="en-US" dirty="0" smtClean="0"/>
              <a:t>Done = True</a:t>
            </a:r>
          </a:p>
          <a:p>
            <a:pPr lvl="1"/>
            <a:r>
              <a:rPr lang="en-US" dirty="0" smtClean="0"/>
              <a:t>EQ = single occurrence variables in F’</a:t>
            </a:r>
          </a:p>
          <a:p>
            <a:pPr lvl="1"/>
            <a:r>
              <a:rPr lang="en-US" dirty="0" smtClean="0"/>
              <a:t>For each formula f in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te</a:t>
            </a:r>
            <a:endParaRPr lang="en-US" baseline="-25000" dirty="0" smtClean="0"/>
          </a:p>
          <a:p>
            <a:pPr lvl="2"/>
            <a:r>
              <a:rPr lang="en-US" dirty="0" smtClean="0"/>
              <a:t>If there is variable in f not in EQ</a:t>
            </a:r>
          </a:p>
          <a:p>
            <a:pPr lvl="3"/>
            <a:r>
              <a:rPr lang="en-US" dirty="0" smtClean="0"/>
              <a:t>Add f into F’ ; Done = False</a:t>
            </a:r>
          </a:p>
          <a:p>
            <a:r>
              <a:rPr lang="en-US" dirty="0" smtClean="0"/>
              <a:t>Return F - F’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others’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Decomposer : If class E is decomposer, it is also single occurrence.</a:t>
            </a:r>
          </a:p>
          <a:p>
            <a:pPr lvl="1"/>
            <a:r>
              <a:rPr lang="en-US" dirty="0" smtClean="0"/>
              <a:t>E is decomposer </a:t>
            </a:r>
            <a:r>
              <a:rPr lang="en-US" dirty="0" err="1" smtClean="0"/>
              <a:t>iff</a:t>
            </a:r>
            <a:r>
              <a:rPr lang="en-US" dirty="0" smtClean="0"/>
              <a:t> : 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/>
              <a:t>If variable of E appears in formula, then it occurs in all </a:t>
            </a:r>
            <a:r>
              <a:rPr lang="en-US" dirty="0" err="1" smtClean="0"/>
              <a:t>preds</a:t>
            </a:r>
            <a:r>
              <a:rPr lang="en-US" dirty="0" smtClean="0"/>
              <a:t> of that formula.</a:t>
            </a:r>
          </a:p>
          <a:p>
            <a:pPr marL="1051560" lvl="2" indent="-457200">
              <a:buFont typeface="+mj-lt"/>
              <a:buAutoNum type="arabicPeriod"/>
            </a:pPr>
            <a:r>
              <a:rPr lang="en-US" dirty="0" smtClean="0"/>
              <a:t>No two variables in E appear together in a predicate i.e. P(X,Y) is not allowed if X,Y are in E.</a:t>
            </a:r>
          </a:p>
          <a:p>
            <a:pPr lvl="1"/>
            <a:r>
              <a:rPr lang="en-US" dirty="0" smtClean="0"/>
              <a:t>E is single occurrence : Because no two variables X and Y from E can occur together in formula</a:t>
            </a:r>
          </a:p>
          <a:p>
            <a:r>
              <a:rPr lang="en-US" dirty="0" err="1" smtClean="0"/>
              <a:t>Sarkhel</a:t>
            </a:r>
            <a:r>
              <a:rPr lang="en-US" dirty="0" smtClean="0"/>
              <a:t> et. al [2014]’s non-shared MLN approach : If MLN is non-shared and without self join, it is single occurrence.</a:t>
            </a:r>
          </a:p>
          <a:p>
            <a:pPr lvl="1">
              <a:buNone/>
            </a:pPr>
            <a:r>
              <a:rPr lang="en-US" dirty="0" smtClean="0"/>
              <a:t>P(X) V Q(Y,Z)</a:t>
            </a:r>
          </a:p>
          <a:p>
            <a:pPr lvl="1">
              <a:buNone/>
            </a:pPr>
            <a:r>
              <a:rPr lang="en-US" dirty="0" smtClean="0"/>
              <a:t>P(A) V Q(B,C)</a:t>
            </a:r>
          </a:p>
          <a:p>
            <a:pPr lvl="1"/>
            <a:r>
              <a:rPr lang="en-US" dirty="0" smtClean="0"/>
              <a:t>Equivalence classes : {X,A} , {Y,B}, {Z,C} -&gt; same predicate, same position</a:t>
            </a:r>
          </a:p>
          <a:p>
            <a:pPr lvl="1"/>
            <a:r>
              <a:rPr lang="en-US" dirty="0" smtClean="0"/>
              <a:t>No two variables in an equivalence class can occur in same formula : Because of non-self join.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Notations and preliminaries</a:t>
            </a:r>
          </a:p>
          <a:p>
            <a:r>
              <a:rPr lang="en-US" dirty="0" smtClean="0"/>
              <a:t>First rule</a:t>
            </a:r>
          </a:p>
          <a:p>
            <a:r>
              <a:rPr lang="en-US" dirty="0" smtClean="0"/>
              <a:t>Second rule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Experiments</a:t>
            </a:r>
            <a:endParaRPr lang="en-US" dirty="0" smtClean="0"/>
          </a:p>
          <a:p>
            <a:r>
              <a:rPr lang="en-US" dirty="0" smtClean="0"/>
              <a:t>Conclusion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Compared our performance with</a:t>
            </a:r>
          </a:p>
          <a:p>
            <a:pPr lvl="1"/>
            <a:r>
              <a:rPr lang="en-US" dirty="0" smtClean="0"/>
              <a:t>Purely grounded  version of benchmark MLNs</a:t>
            </a:r>
          </a:p>
          <a:p>
            <a:pPr lvl="1"/>
            <a:r>
              <a:rPr lang="en-US" dirty="0" err="1" smtClean="0"/>
              <a:t>Sarkhel</a:t>
            </a:r>
            <a:r>
              <a:rPr lang="en-US" dirty="0" smtClean="0"/>
              <a:t> et al. [2014]‘s non shared  MLN approach</a:t>
            </a:r>
          </a:p>
          <a:p>
            <a:r>
              <a:rPr lang="en-US" dirty="0" smtClean="0"/>
              <a:t>Used ILP based solver </a:t>
            </a:r>
            <a:r>
              <a:rPr lang="en-US" dirty="0" err="1" smtClean="0"/>
              <a:t>Gurobi</a:t>
            </a:r>
            <a:r>
              <a:rPr lang="en-US" dirty="0" smtClean="0"/>
              <a:t> as base solver.</a:t>
            </a:r>
          </a:p>
          <a:p>
            <a:r>
              <a:rPr lang="en-US" dirty="0" smtClean="0"/>
              <a:t>Notation : </a:t>
            </a:r>
          </a:p>
          <a:p>
            <a:pPr lvl="1"/>
            <a:r>
              <a:rPr lang="en-US" dirty="0" smtClean="0"/>
              <a:t>GRB : purely grounded version</a:t>
            </a:r>
          </a:p>
          <a:p>
            <a:pPr lvl="1"/>
            <a:r>
              <a:rPr lang="en-US" dirty="0" smtClean="0"/>
              <a:t>NSLGRB : </a:t>
            </a:r>
            <a:r>
              <a:rPr lang="en-US" dirty="0" err="1" smtClean="0"/>
              <a:t>Sarkhel</a:t>
            </a:r>
            <a:r>
              <a:rPr lang="en-US" dirty="0" smtClean="0"/>
              <a:t> et al. [2014]’s non shared MLN approach</a:t>
            </a:r>
          </a:p>
          <a:p>
            <a:pPr lvl="1"/>
            <a:r>
              <a:rPr lang="en-US" dirty="0" smtClean="0"/>
              <a:t>SOLGRB : our approach (single </a:t>
            </a:r>
            <a:r>
              <a:rPr lang="en-US" smtClean="0"/>
              <a:t>occurrence lifted GRB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Friends &amp; Smokers</a:t>
            </a:r>
            <a:endParaRPr lang="en-US" dirty="0"/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1295400" y="16002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030" name="Object 4"/>
          <p:cNvGraphicFramePr>
            <a:graphicFrameLocks noChangeAspect="1"/>
          </p:cNvGraphicFramePr>
          <p:nvPr/>
        </p:nvGraphicFramePr>
        <p:xfrm>
          <a:off x="1541463" y="1662112"/>
          <a:ext cx="5665787" cy="852488"/>
        </p:xfrm>
        <a:graphic>
          <a:graphicData uri="http://schemas.openxmlformats.org/presentationml/2006/ole">
            <p:oleObj spid="_x0000_s2050" name="Equation" r:id="rId3" imgW="2869920" imgH="431640" progId="Equation.3">
              <p:embed/>
            </p:oleObj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09600" y="16002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749300" y="1666875"/>
          <a:ext cx="425450" cy="803275"/>
        </p:xfrm>
        <a:graphic>
          <a:graphicData uri="http://schemas.openxmlformats.org/presentationml/2006/ole">
            <p:oleObj spid="_x0000_s2051" name="Equation" r:id="rId4" imgW="21564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Datasets and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Used 2 benchmark MLNs : 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each algorithm, we report : </a:t>
            </a:r>
          </a:p>
          <a:p>
            <a:pPr lvl="1"/>
            <a:r>
              <a:rPr lang="en-US" dirty="0" smtClean="0"/>
              <a:t>Time to reach optimal with varying domain size.</a:t>
            </a:r>
          </a:p>
          <a:p>
            <a:pPr lvl="1"/>
            <a:r>
              <a:rPr lang="en-US" dirty="0" smtClean="0"/>
              <a:t>Cost of unsatisfied clauses with varying running time (fixed domain size of 500)</a:t>
            </a:r>
          </a:p>
          <a:p>
            <a:pPr lvl="1"/>
            <a:r>
              <a:rPr lang="en-US" dirty="0" smtClean="0"/>
              <a:t>Ground theory size with varying domain size.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1950720"/>
          <a:ext cx="76200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066800"/>
                <a:gridCol w="1371600"/>
                <a:gridCol w="11430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r>
                        <a:rPr lang="en-US" baseline="0" dirty="0" smtClean="0"/>
                        <a:t> of formulas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 Occurrence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Taut.</a:t>
                      </a:r>
                      <a:r>
                        <a:rPr lang="en-US" baseline="0" dirty="0" smtClean="0"/>
                        <a:t> At </a:t>
                      </a:r>
                      <a:r>
                        <a:rPr lang="en-US" baseline="0" dirty="0" err="1" smtClean="0"/>
                        <a:t>extereme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r>
                        <a:rPr lang="en-US" baseline="0" dirty="0" smtClean="0"/>
                        <a:t> formulas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(Mix)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Token(</a:t>
                      </a:r>
                      <a:r>
                        <a:rPr lang="en-US" dirty="0" err="1" smtClean="0"/>
                        <a:t>t,p,c</a:t>
                      </a:r>
                      <a:r>
                        <a:rPr lang="en-US" dirty="0" smtClean="0"/>
                        <a:t>)=&gt;</a:t>
                      </a:r>
                      <a:r>
                        <a:rPr lang="en-US" dirty="0" err="1" smtClean="0"/>
                        <a:t>InField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p,f,c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!Equal(f1,f2)</a:t>
                      </a:r>
                      <a:r>
                        <a:rPr lang="en-US" baseline="0" dirty="0" smtClean="0"/>
                        <a:t> ^ </a:t>
                      </a:r>
                      <a:r>
                        <a:rPr lang="en-US" baseline="0" dirty="0" err="1" smtClean="0"/>
                        <a:t>InField</a:t>
                      </a:r>
                      <a:r>
                        <a:rPr lang="en-US" baseline="0" dirty="0" smtClean="0"/>
                        <a:t>(p,f1,c) =&gt; !</a:t>
                      </a:r>
                      <a:r>
                        <a:rPr lang="en-US" baseline="0" dirty="0" err="1" smtClean="0"/>
                        <a:t>InField</a:t>
                      </a:r>
                      <a:r>
                        <a:rPr lang="en-US" baseline="0" dirty="0" smtClean="0"/>
                        <a:t>(p,f2,c) </a:t>
                      </a:r>
                    </a:p>
                    <a:p>
                      <a:r>
                        <a:rPr lang="en-US" baseline="0" dirty="0" smtClean="0"/>
                        <a:t>etc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(Mix)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S(x) =&gt; C(x)</a:t>
                      </a:r>
                    </a:p>
                    <a:p>
                      <a:r>
                        <a:rPr lang="en-US" dirty="0" smtClean="0"/>
                        <a:t>F(</a:t>
                      </a:r>
                      <a:r>
                        <a:rPr lang="en-US" dirty="0" err="1" smtClean="0"/>
                        <a:t>x,y</a:t>
                      </a:r>
                      <a:r>
                        <a:rPr lang="en-US" dirty="0" smtClean="0"/>
                        <a:t>)</a:t>
                      </a:r>
                      <a:r>
                        <a:rPr lang="en-US" baseline="0" dirty="0" smtClean="0"/>
                        <a:t> ^ F(</a:t>
                      </a:r>
                      <a:r>
                        <a:rPr lang="en-US" baseline="0" dirty="0" err="1" smtClean="0"/>
                        <a:t>y,z</a:t>
                      </a:r>
                      <a:r>
                        <a:rPr lang="en-US" baseline="0" dirty="0" smtClean="0"/>
                        <a:t>) =&gt; F(</a:t>
                      </a:r>
                      <a:r>
                        <a:rPr lang="en-US" baseline="0" dirty="0" err="1" smtClean="0"/>
                        <a:t>x,z</a:t>
                      </a:r>
                      <a:r>
                        <a:rPr lang="en-US" baseline="0" dirty="0" smtClean="0"/>
                        <a:t>)</a:t>
                      </a:r>
                    </a:p>
                    <a:p>
                      <a:r>
                        <a:rPr lang="en-US" baseline="0" dirty="0" smtClean="0"/>
                        <a:t>etc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Time to reach optimal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7650" name="Acrobat Document" r:id="rId3" imgW="0" imgH="0" progId="AcroExch.Document.11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2286000"/>
          <a:ext cx="3429000" cy="2400300"/>
        </p:xfrm>
        <a:graphic>
          <a:graphicData uri="http://schemas.openxmlformats.org/presentationml/2006/ole">
            <p:oleObj spid="_x0000_s27651" name="Acrobat Document" r:id="rId4" imgW="3428571" imgH="2400635" progId="AcroExch.Document.11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876800" y="2324100"/>
          <a:ext cx="3429000" cy="2400300"/>
        </p:xfrm>
        <a:graphic>
          <a:graphicData uri="http://schemas.openxmlformats.org/presentationml/2006/ole">
            <p:oleObj spid="_x0000_s27652" name="Acrobat Document" r:id="rId5" imgW="3428571" imgH="2400635" progId="AcroExch.Document.11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0" y="4724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IE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57800" y="47244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FS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Cost of unsatisfied formulae with varying time (fixed domain size 500)</a:t>
            </a:r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8674" name="Acrobat Document" r:id="rId3" imgW="0" imgH="0" progId="AcroExch.Document.11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85800" y="2667000"/>
          <a:ext cx="3429000" cy="2400300"/>
        </p:xfrm>
        <a:graphic>
          <a:graphicData uri="http://schemas.openxmlformats.org/presentationml/2006/ole">
            <p:oleObj spid="_x0000_s28676" name="Acrobat Document" r:id="rId4" imgW="3428571" imgH="2400635" progId="AcroExch.Document.11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876800" y="2667000"/>
          <a:ext cx="3429000" cy="2400300"/>
        </p:xfrm>
        <a:graphic>
          <a:graphicData uri="http://schemas.openxmlformats.org/presentationml/2006/ole">
            <p:oleObj spid="_x0000_s28677" name="Acrobat Document" r:id="rId5" imgW="3428571" imgH="2400635" progId="AcroExch.Document.11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143000" y="51771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IE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51771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FS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Size of ground theory with varying domain size.</a:t>
            </a:r>
          </a:p>
        </p:txBody>
      </p:sp>
      <p:graphicFrame>
        <p:nvGraphicFramePr>
          <p:cNvPr id="4" name="Object 3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9698" name="Acrobat Document" r:id="rId3" imgW="0" imgH="0" progId="AcroExch.Document.11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838200" y="2438400"/>
          <a:ext cx="3429000" cy="2400300"/>
        </p:xfrm>
        <a:graphic>
          <a:graphicData uri="http://schemas.openxmlformats.org/presentationml/2006/ole">
            <p:oleObj spid="_x0000_s29700" name="Acrobat Document" r:id="rId4" imgW="3428571" imgH="2400635" progId="AcroExch.Document.11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876800" y="2476500"/>
          <a:ext cx="3429000" cy="2400300"/>
        </p:xfrm>
        <a:graphic>
          <a:graphicData uri="http://schemas.openxmlformats.org/presentationml/2006/ole">
            <p:oleObj spid="_x0000_s29701" name="Acrobat Document" r:id="rId5" imgW="3428571" imgH="2400635" progId="AcroExch.Document.11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143000" y="48723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IE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0" y="4872335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B050"/>
                </a:solidFill>
              </a:rPr>
              <a:t>FS</a:t>
            </a:r>
            <a:endParaRPr lang="en-US" sz="24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Motivation</a:t>
            </a:r>
          </a:p>
          <a:p>
            <a:r>
              <a:rPr lang="en-US" dirty="0" smtClean="0"/>
              <a:t>Notations and preliminaries</a:t>
            </a:r>
          </a:p>
          <a:p>
            <a:r>
              <a:rPr lang="en-US" dirty="0" smtClean="0"/>
              <a:t>First rule</a:t>
            </a:r>
          </a:p>
          <a:p>
            <a:r>
              <a:rPr lang="en-US" dirty="0" smtClean="0"/>
              <a:t>Second rule</a:t>
            </a:r>
          </a:p>
          <a:p>
            <a:r>
              <a:rPr lang="en-US" dirty="0" smtClean="0"/>
              <a:t>Experiments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Conclusion and Future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Presented two new rules for lifting MAP inference over MLN.</a:t>
            </a:r>
          </a:p>
          <a:p>
            <a:r>
              <a:rPr lang="en-US" dirty="0" smtClean="0"/>
              <a:t>Applicable to large classes of MLNs</a:t>
            </a:r>
          </a:p>
          <a:p>
            <a:r>
              <a:rPr lang="en-US" dirty="0" smtClean="0"/>
              <a:t>MAP inference becomes domain independent for single occurrence MLN.</a:t>
            </a:r>
          </a:p>
          <a:p>
            <a:r>
              <a:rPr lang="en-US" dirty="0" smtClean="0"/>
              <a:t>Can handle transitivity rules.</a:t>
            </a:r>
          </a:p>
          <a:p>
            <a:r>
              <a:rPr lang="en-US" dirty="0" smtClean="0"/>
              <a:t>Can we combine our new rules with existing techniques ?</a:t>
            </a:r>
          </a:p>
          <a:p>
            <a:r>
              <a:rPr lang="en-US" dirty="0" smtClean="0"/>
              <a:t>Relaxing normal MLN </a:t>
            </a:r>
          </a:p>
          <a:p>
            <a:r>
              <a:rPr lang="en-US" dirty="0" smtClean="0"/>
              <a:t>Lift any structured CSP (in general any structured LP)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2895600"/>
            <a:ext cx="7772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THANK YOU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Friends &amp; Smokers</a:t>
            </a:r>
            <a:endParaRPr lang="en-US" dirty="0"/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1295400" y="16002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030" name="Object 4"/>
          <p:cNvGraphicFramePr>
            <a:graphicFrameLocks noChangeAspect="1"/>
          </p:cNvGraphicFramePr>
          <p:nvPr/>
        </p:nvGraphicFramePr>
        <p:xfrm>
          <a:off x="1541463" y="1662112"/>
          <a:ext cx="5665787" cy="852488"/>
        </p:xfrm>
        <a:graphic>
          <a:graphicData uri="http://schemas.openxmlformats.org/presentationml/2006/ole">
            <p:oleObj spid="_x0000_s3074" name="Equation" r:id="rId3" imgW="2869920" imgH="431640" progId="Equation.3">
              <p:embed/>
            </p:oleObj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09600" y="16002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749300" y="1666875"/>
          <a:ext cx="425450" cy="803275"/>
        </p:xfrm>
        <a:graphic>
          <a:graphicData uri="http://schemas.openxmlformats.org/presentationml/2006/ole">
            <p:oleObj spid="_x0000_s3075" name="Equation" r:id="rId4" imgW="215640" imgH="406080" progId="Equation.3">
              <p:embed/>
            </p:oleObj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3400" y="2667000"/>
            <a:ext cx="514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Two constants: </a:t>
            </a:r>
            <a:r>
              <a:rPr lang="en-US" sz="2400" dirty="0">
                <a:solidFill>
                  <a:schemeClr val="tx1"/>
                </a:solidFill>
              </a:rPr>
              <a:t>Ana</a:t>
            </a:r>
            <a:r>
              <a:rPr lang="en-US" sz="2400" b="0" dirty="0">
                <a:solidFill>
                  <a:schemeClr val="tx1"/>
                </a:solidFill>
              </a:rPr>
              <a:t> (A) and </a:t>
            </a:r>
            <a:r>
              <a:rPr lang="en-US" sz="2400" dirty="0">
                <a:solidFill>
                  <a:schemeClr val="tx1"/>
                </a:solidFill>
              </a:rPr>
              <a:t>Bob</a:t>
            </a:r>
            <a:r>
              <a:rPr lang="en-US" sz="2400" b="0" dirty="0">
                <a:solidFill>
                  <a:schemeClr val="tx1"/>
                </a:solidFill>
              </a:rPr>
              <a:t> 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Friends &amp; Smokers</a:t>
            </a:r>
            <a:endParaRPr lang="en-US" dirty="0"/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1295400" y="16002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030" name="Object 4"/>
          <p:cNvGraphicFramePr>
            <a:graphicFrameLocks noChangeAspect="1"/>
          </p:cNvGraphicFramePr>
          <p:nvPr/>
        </p:nvGraphicFramePr>
        <p:xfrm>
          <a:off x="1541463" y="1662112"/>
          <a:ext cx="5665787" cy="852488"/>
        </p:xfrm>
        <a:graphic>
          <a:graphicData uri="http://schemas.openxmlformats.org/presentationml/2006/ole">
            <p:oleObj spid="_x0000_s4098" name="Equation" r:id="rId3" imgW="2869920" imgH="431640" progId="Equation.3">
              <p:embed/>
            </p:oleObj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09600" y="16002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749300" y="1666875"/>
          <a:ext cx="425450" cy="803275"/>
        </p:xfrm>
        <a:graphic>
          <a:graphicData uri="http://schemas.openxmlformats.org/presentationml/2006/ole">
            <p:oleObj spid="_x0000_s4099" name="Equation" r:id="rId4" imgW="215640" imgH="406080" progId="Equation.3">
              <p:embed/>
            </p:oleObj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3400" y="2667000"/>
            <a:ext cx="514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Two constants: </a:t>
            </a:r>
            <a:r>
              <a:rPr lang="en-US" sz="2400" dirty="0">
                <a:solidFill>
                  <a:schemeClr val="tx1"/>
                </a:solidFill>
              </a:rPr>
              <a:t>Ana</a:t>
            </a:r>
            <a:r>
              <a:rPr lang="en-US" sz="2400" b="0" dirty="0">
                <a:solidFill>
                  <a:schemeClr val="tx1"/>
                </a:solidFill>
              </a:rPr>
              <a:t> (A) and </a:t>
            </a:r>
            <a:r>
              <a:rPr lang="en-US" sz="2400" dirty="0">
                <a:solidFill>
                  <a:schemeClr val="tx1"/>
                </a:solidFill>
              </a:rPr>
              <a:t>Bob</a:t>
            </a:r>
            <a:r>
              <a:rPr lang="en-US" sz="2400" b="0" dirty="0">
                <a:solidFill>
                  <a:schemeClr val="tx1"/>
                </a:solidFill>
              </a:rPr>
              <a:t> (B)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Cancer(A)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Smokes(A)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Smokes(B)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Friends &amp; Smokers</a:t>
            </a:r>
            <a:endParaRPr lang="en-US" dirty="0"/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1295400" y="16002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030" name="Object 4"/>
          <p:cNvGraphicFramePr>
            <a:graphicFrameLocks noChangeAspect="1"/>
          </p:cNvGraphicFramePr>
          <p:nvPr/>
        </p:nvGraphicFramePr>
        <p:xfrm>
          <a:off x="1541463" y="1662112"/>
          <a:ext cx="5665787" cy="852488"/>
        </p:xfrm>
        <a:graphic>
          <a:graphicData uri="http://schemas.openxmlformats.org/presentationml/2006/ole">
            <p:oleObj spid="_x0000_s5122" name="Equation" r:id="rId3" imgW="2869920" imgH="431640" progId="Equation.3">
              <p:embed/>
            </p:oleObj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09600" y="16002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749300" y="1666875"/>
          <a:ext cx="425450" cy="803275"/>
        </p:xfrm>
        <a:graphic>
          <a:graphicData uri="http://schemas.openxmlformats.org/presentationml/2006/ole">
            <p:oleObj spid="_x0000_s5123" name="Equation" r:id="rId4" imgW="215640" imgH="406080" progId="Equation.3">
              <p:embed/>
            </p:oleObj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3400" y="2514600"/>
            <a:ext cx="514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Two constants: </a:t>
            </a:r>
            <a:r>
              <a:rPr lang="en-US" sz="2400" dirty="0">
                <a:solidFill>
                  <a:schemeClr val="tx1"/>
                </a:solidFill>
              </a:rPr>
              <a:t>Ana</a:t>
            </a:r>
            <a:r>
              <a:rPr lang="en-US" sz="2400" b="0" dirty="0">
                <a:solidFill>
                  <a:schemeClr val="tx1"/>
                </a:solidFill>
              </a:rPr>
              <a:t> (A) and </a:t>
            </a:r>
            <a:r>
              <a:rPr lang="en-US" sz="2400" dirty="0">
                <a:solidFill>
                  <a:schemeClr val="tx1"/>
                </a:solidFill>
              </a:rPr>
              <a:t>Bob</a:t>
            </a:r>
            <a:r>
              <a:rPr lang="en-US" sz="2400" b="0" dirty="0">
                <a:solidFill>
                  <a:schemeClr val="tx1"/>
                </a:solidFill>
              </a:rPr>
              <a:t> (B)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Cancer(A)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Smokes(A)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Smokes(B)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Cancer(B)</a:t>
            </a: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Friends(A,A)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Friends(B,A)</a:t>
            </a: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Friends(A,B)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Friends(B,B)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Friends &amp; Smokers</a:t>
            </a:r>
            <a:endParaRPr lang="en-US" dirty="0"/>
          </a:p>
        </p:txBody>
      </p:sp>
      <p:sp>
        <p:nvSpPr>
          <p:cNvPr id="50" name="Rectangle 2"/>
          <p:cNvSpPr>
            <a:spLocks noChangeArrowheads="1"/>
          </p:cNvSpPr>
          <p:nvPr/>
        </p:nvSpPr>
        <p:spPr bwMode="auto">
          <a:xfrm>
            <a:off x="1295400" y="1600200"/>
            <a:ext cx="65532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1030" name="Object 4"/>
          <p:cNvGraphicFramePr>
            <a:graphicFrameLocks noChangeAspect="1"/>
          </p:cNvGraphicFramePr>
          <p:nvPr/>
        </p:nvGraphicFramePr>
        <p:xfrm>
          <a:off x="1541463" y="1662112"/>
          <a:ext cx="5665787" cy="852488"/>
        </p:xfrm>
        <a:graphic>
          <a:graphicData uri="http://schemas.openxmlformats.org/presentationml/2006/ole">
            <p:oleObj spid="_x0000_s6146" name="Equation" r:id="rId3" imgW="2869920" imgH="431640" progId="Equation.3">
              <p:embed/>
            </p:oleObj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609600" y="1600200"/>
            <a:ext cx="685800" cy="990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/>
        </p:nvGraphicFramePr>
        <p:xfrm>
          <a:off x="749300" y="1666875"/>
          <a:ext cx="425450" cy="803275"/>
        </p:xfrm>
        <a:graphic>
          <a:graphicData uri="http://schemas.openxmlformats.org/presentationml/2006/ole">
            <p:oleObj spid="_x0000_s6147" name="Equation" r:id="rId4" imgW="215640" imgH="406080" progId="Equation.3">
              <p:embed/>
            </p:oleObj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33400" y="2514600"/>
            <a:ext cx="514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Two constants: </a:t>
            </a:r>
            <a:r>
              <a:rPr lang="en-US" sz="2400" dirty="0">
                <a:solidFill>
                  <a:schemeClr val="tx1"/>
                </a:solidFill>
              </a:rPr>
              <a:t>Ana</a:t>
            </a:r>
            <a:r>
              <a:rPr lang="en-US" sz="2400" b="0" dirty="0">
                <a:solidFill>
                  <a:schemeClr val="tx1"/>
                </a:solidFill>
              </a:rPr>
              <a:t> (A) and </a:t>
            </a:r>
            <a:r>
              <a:rPr lang="en-US" sz="2400" dirty="0">
                <a:solidFill>
                  <a:schemeClr val="tx1"/>
                </a:solidFill>
              </a:rPr>
              <a:t>Bob</a:t>
            </a:r>
            <a:r>
              <a:rPr lang="en-US" sz="2400" b="0" dirty="0">
                <a:solidFill>
                  <a:schemeClr val="tx1"/>
                </a:solidFill>
              </a:rPr>
              <a:t> (B)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5240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Cancer(A)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7432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Smokes(A)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4572000" y="40386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Smokes(B)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867400" y="5029200"/>
            <a:ext cx="1371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Cancer(B)</a:t>
            </a:r>
          </a:p>
        </p:txBody>
      </p:sp>
      <p:sp>
        <p:nvSpPr>
          <p:cNvPr id="12" name="Oval 9"/>
          <p:cNvSpPr>
            <a:spLocks noChangeArrowheads="1"/>
          </p:cNvSpPr>
          <p:nvPr/>
        </p:nvSpPr>
        <p:spPr bwMode="auto">
          <a:xfrm>
            <a:off x="5334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Friends(A,A)</a:t>
            </a:r>
          </a:p>
        </p:txBody>
      </p:sp>
      <p:sp>
        <p:nvSpPr>
          <p:cNvPr id="13" name="Oval 10"/>
          <p:cNvSpPr>
            <a:spLocks noChangeArrowheads="1"/>
          </p:cNvSpPr>
          <p:nvPr/>
        </p:nvSpPr>
        <p:spPr bwMode="auto">
          <a:xfrm>
            <a:off x="3505200" y="5334000"/>
            <a:ext cx="17526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Friends(B,A)</a:t>
            </a:r>
          </a:p>
        </p:txBody>
      </p:sp>
      <p:sp>
        <p:nvSpPr>
          <p:cNvPr id="14" name="Oval 12"/>
          <p:cNvSpPr>
            <a:spLocks noChangeArrowheads="1"/>
          </p:cNvSpPr>
          <p:nvPr/>
        </p:nvSpPr>
        <p:spPr bwMode="auto">
          <a:xfrm>
            <a:off x="3543300" y="2971800"/>
            <a:ext cx="16764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Friends(A,B)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6400800" y="4038600"/>
            <a:ext cx="1600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0">
                <a:solidFill>
                  <a:schemeClr val="tx1"/>
                </a:solidFill>
              </a:rPr>
              <a:t>Friends(B,B)</a:t>
            </a:r>
          </a:p>
        </p:txBody>
      </p:sp>
      <p:cxnSp>
        <p:nvCxnSpPr>
          <p:cNvPr id="16" name="AutoShape 12"/>
          <p:cNvCxnSpPr>
            <a:cxnSpLocks noChangeShapeType="1"/>
          </p:cNvCxnSpPr>
          <p:nvPr/>
        </p:nvCxnSpPr>
        <p:spPr bwMode="auto">
          <a:xfrm flipH="1">
            <a:off x="2693988" y="4494213"/>
            <a:ext cx="2508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AutoShape 16"/>
          <p:cNvCxnSpPr>
            <a:cxnSpLocks noChangeShapeType="1"/>
          </p:cNvCxnSpPr>
          <p:nvPr/>
        </p:nvCxnSpPr>
        <p:spPr bwMode="auto">
          <a:xfrm>
            <a:off x="5741988" y="4494213"/>
            <a:ext cx="327025" cy="6127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597</TotalTime>
  <Words>2346</Words>
  <Application>Microsoft Office PowerPoint</Application>
  <PresentationFormat>On-screen Show (4:3)</PresentationFormat>
  <Paragraphs>447</Paragraphs>
  <Slides>56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56</vt:i4>
      </vt:variant>
    </vt:vector>
  </HeadingPairs>
  <TitlesOfParts>
    <vt:vector size="59" baseType="lpstr">
      <vt:lpstr>Equity</vt:lpstr>
      <vt:lpstr>Equation</vt:lpstr>
      <vt:lpstr>Acrobat Document</vt:lpstr>
      <vt:lpstr>New Rules for Domain Independent Lifted MAP Inference</vt:lpstr>
      <vt:lpstr>Overview</vt:lpstr>
      <vt:lpstr>Markov Logic Networks (MLN)</vt:lpstr>
      <vt:lpstr>Example: Friends &amp; Smokers</vt:lpstr>
      <vt:lpstr>Example: Friends &amp; Smokers</vt:lpstr>
      <vt:lpstr>Example: Friends &amp; Smokers</vt:lpstr>
      <vt:lpstr>Example: Friends &amp; Smokers</vt:lpstr>
      <vt:lpstr>Example: Friends &amp; Smokers</vt:lpstr>
      <vt:lpstr>Example: Friends &amp; Smokers</vt:lpstr>
      <vt:lpstr>Example: Friends &amp; Smokers</vt:lpstr>
      <vt:lpstr>Markov Logic Networks</vt:lpstr>
      <vt:lpstr>MAP/MPE Inference</vt:lpstr>
      <vt:lpstr>Normal MLN</vt:lpstr>
      <vt:lpstr>Overview</vt:lpstr>
      <vt:lpstr>MAP/MPE Inference</vt:lpstr>
      <vt:lpstr>MAP/MPE Inference</vt:lpstr>
      <vt:lpstr>Overview</vt:lpstr>
      <vt:lpstr>Notations and preliminaries</vt:lpstr>
      <vt:lpstr>Single occurrence</vt:lpstr>
      <vt:lpstr>Overview</vt:lpstr>
      <vt:lpstr>First rule for lifted MAP inference</vt:lpstr>
      <vt:lpstr>Constructing M’</vt:lpstr>
      <vt:lpstr>Constructing M’</vt:lpstr>
      <vt:lpstr>Constructing M’</vt:lpstr>
      <vt:lpstr>Constructing M’</vt:lpstr>
      <vt:lpstr>Constructing M’</vt:lpstr>
      <vt:lpstr>Constructing M’</vt:lpstr>
      <vt:lpstr>Constructing M’</vt:lpstr>
      <vt:lpstr>First rule for lifted MAP inference</vt:lpstr>
      <vt:lpstr>Proof</vt:lpstr>
      <vt:lpstr>Proof</vt:lpstr>
      <vt:lpstr>Proof</vt:lpstr>
      <vt:lpstr>Proof</vt:lpstr>
      <vt:lpstr>Proof</vt:lpstr>
      <vt:lpstr>Proof</vt:lpstr>
      <vt:lpstr>Proof</vt:lpstr>
      <vt:lpstr>Algorithm</vt:lpstr>
      <vt:lpstr>Domain Independent Lifted MAP</vt:lpstr>
      <vt:lpstr>Overview</vt:lpstr>
      <vt:lpstr>Exploiting Extremes</vt:lpstr>
      <vt:lpstr>Exploiting Extremes</vt:lpstr>
      <vt:lpstr>Exploiting Extremes</vt:lpstr>
      <vt:lpstr>Second rule for lifted MAP</vt:lpstr>
      <vt:lpstr>Second rule for Lifting MAP</vt:lpstr>
      <vt:lpstr>Second rule for Lifting MAP</vt:lpstr>
      <vt:lpstr>Algorithm to find single occurrence tautology at extremes</vt:lpstr>
      <vt:lpstr>Comparison with others’ work</vt:lpstr>
      <vt:lpstr>Overview</vt:lpstr>
      <vt:lpstr>Experiments</vt:lpstr>
      <vt:lpstr>Datasets and Methodology</vt:lpstr>
      <vt:lpstr>Results</vt:lpstr>
      <vt:lpstr>Results</vt:lpstr>
      <vt:lpstr>Results</vt:lpstr>
      <vt:lpstr>Overview</vt:lpstr>
      <vt:lpstr>Conclusion and Future work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Rules for Domain Independent Lifted MAP Inference</dc:title>
  <dc:creator>Happy</dc:creator>
  <cp:lastModifiedBy>Happy</cp:lastModifiedBy>
  <cp:revision>231</cp:revision>
  <dcterms:created xsi:type="dcterms:W3CDTF">2014-09-10T07:12:22Z</dcterms:created>
  <dcterms:modified xsi:type="dcterms:W3CDTF">2014-11-12T17:55:55Z</dcterms:modified>
</cp:coreProperties>
</file>