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400" r:id="rId3"/>
    <p:sldId id="314" r:id="rId4"/>
    <p:sldId id="399" r:id="rId5"/>
    <p:sldId id="394" r:id="rId6"/>
    <p:sldId id="339" r:id="rId7"/>
    <p:sldId id="401" r:id="rId8"/>
    <p:sldId id="340" r:id="rId9"/>
    <p:sldId id="342" r:id="rId10"/>
    <p:sldId id="343" r:id="rId11"/>
    <p:sldId id="344" r:id="rId12"/>
    <p:sldId id="388" r:id="rId13"/>
    <p:sldId id="402" r:id="rId14"/>
    <p:sldId id="389" r:id="rId15"/>
    <p:sldId id="403" r:id="rId16"/>
    <p:sldId id="404" r:id="rId17"/>
    <p:sldId id="345" r:id="rId18"/>
    <p:sldId id="346" r:id="rId19"/>
    <p:sldId id="347" r:id="rId20"/>
    <p:sldId id="348" r:id="rId21"/>
    <p:sldId id="349" r:id="rId22"/>
    <p:sldId id="355" r:id="rId23"/>
    <p:sldId id="395" r:id="rId24"/>
    <p:sldId id="356" r:id="rId25"/>
    <p:sldId id="359" r:id="rId26"/>
    <p:sldId id="415" r:id="rId27"/>
  </p:sldIdLst>
  <p:sldSz cx="9144000" cy="6858000" type="screen4x3"/>
  <p:notesSz cx="6858000" cy="9144000"/>
  <p:custDataLst>
    <p:tags r:id="rId29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FF99"/>
    <a:srgbClr val="FFFFCC"/>
    <a:srgbClr val="A50021"/>
    <a:srgbClr val="CCFFFF"/>
    <a:srgbClr val="FFCCFF"/>
    <a:srgbClr val="008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4660"/>
  </p:normalViewPr>
  <p:slideViewPr>
    <p:cSldViewPr showGuides="1">
      <p:cViewPr>
        <p:scale>
          <a:sx n="90" d="100"/>
          <a:sy n="90" d="100"/>
        </p:scale>
        <p:origin x="-120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D142DCC-24CB-4859-8360-310FE6406F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829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34F2F-71B2-4C8D-B713-82472BEC858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7589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3CA92-D87F-4332-84B5-3FFC6DB176A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108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D4DF4-147D-4ABA-925F-853DFAD68B2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142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095ED-CE43-43D7-B41E-616661D0F10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35215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ADDB8-BEBF-4006-A13C-36B688C1F76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0138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97993-9F60-4FAE-B37B-F189614E5A1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7725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CA033-A604-46B5-9828-F0382ED47BA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444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28F70-6140-489E-A012-0B0BB6B5C42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338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1E631-1050-4079-A384-0EC9DA5555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517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04ECC-1C38-4138-82A3-3C53BECA120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4070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2B62F-E8DD-454A-B2BD-172EB878322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733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9AA762A-A7AC-4D80-8335-8679E839B04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18.png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image" Target="../media/image17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image" Target="../media/image16.png"/><Relationship Id="rId5" Type="http://schemas.openxmlformats.org/officeDocument/2006/relationships/tags" Target="../tags/tag12.xml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tags" Target="../tags/tag11.xml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image" Target="../media/image24.png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image" Target="../media/image23.png"/><Relationship Id="rId2" Type="http://schemas.openxmlformats.org/officeDocument/2006/relationships/tags" Target="../tags/tag16.xml"/><Relationship Id="rId16" Type="http://schemas.openxmlformats.org/officeDocument/2006/relationships/image" Target="../media/image27.png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image" Target="../media/image22.png"/><Relationship Id="rId5" Type="http://schemas.openxmlformats.org/officeDocument/2006/relationships/tags" Target="../tags/tag19.xml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tags" Target="../tags/tag18.xml"/><Relationship Id="rId9" Type="http://schemas.openxmlformats.org/officeDocument/2006/relationships/slideLayout" Target="../slideLayouts/slideLayout7.xml"/><Relationship Id="rId1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32.png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image" Target="../media/image31.png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image" Target="../media/image30.png"/><Relationship Id="rId5" Type="http://schemas.openxmlformats.org/officeDocument/2006/relationships/tags" Target="../tags/tag27.xml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4" Type="http://schemas.openxmlformats.org/officeDocument/2006/relationships/tags" Target="../tags/tag26.xml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slideLayout" Target="../slideLayouts/slideLayout7.xml"/><Relationship Id="rId18" Type="http://schemas.openxmlformats.org/officeDocument/2006/relationships/image" Target="../media/image39.png"/><Relationship Id="rId3" Type="http://schemas.openxmlformats.org/officeDocument/2006/relationships/tags" Target="../tags/tag32.xml"/><Relationship Id="rId21" Type="http://schemas.openxmlformats.org/officeDocument/2006/relationships/image" Target="../media/image42.png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17" Type="http://schemas.openxmlformats.org/officeDocument/2006/relationships/image" Target="../media/image38.png"/><Relationship Id="rId2" Type="http://schemas.openxmlformats.org/officeDocument/2006/relationships/tags" Target="../tags/tag31.xml"/><Relationship Id="rId16" Type="http://schemas.openxmlformats.org/officeDocument/2006/relationships/image" Target="../media/image37.png"/><Relationship Id="rId20" Type="http://schemas.openxmlformats.org/officeDocument/2006/relationships/image" Target="../media/image41.png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5" Type="http://schemas.openxmlformats.org/officeDocument/2006/relationships/tags" Target="../tags/tag34.xml"/><Relationship Id="rId15" Type="http://schemas.openxmlformats.org/officeDocument/2006/relationships/image" Target="../media/image36.png"/><Relationship Id="rId23" Type="http://schemas.openxmlformats.org/officeDocument/2006/relationships/image" Target="../media/image44.png"/><Relationship Id="rId10" Type="http://schemas.openxmlformats.org/officeDocument/2006/relationships/tags" Target="../tags/tag39.xml"/><Relationship Id="rId19" Type="http://schemas.openxmlformats.org/officeDocument/2006/relationships/image" Target="../media/image40.png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image" Target="../media/image35.png"/><Relationship Id="rId22" Type="http://schemas.openxmlformats.org/officeDocument/2006/relationships/image" Target="../media/image4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49.png"/><Relationship Id="rId3" Type="http://schemas.openxmlformats.org/officeDocument/2006/relationships/tags" Target="../tags/tag44.xml"/><Relationship Id="rId7" Type="http://schemas.openxmlformats.org/officeDocument/2006/relationships/tags" Target="../tags/tag48.xml"/><Relationship Id="rId12" Type="http://schemas.openxmlformats.org/officeDocument/2006/relationships/image" Target="../media/image48.png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image" Target="../media/image47.png"/><Relationship Id="rId5" Type="http://schemas.openxmlformats.org/officeDocument/2006/relationships/tags" Target="../tags/tag46.xml"/><Relationship Id="rId15" Type="http://schemas.openxmlformats.org/officeDocument/2006/relationships/image" Target="../media/image51.png"/><Relationship Id="rId10" Type="http://schemas.openxmlformats.org/officeDocument/2006/relationships/image" Target="../media/image46.png"/><Relationship Id="rId4" Type="http://schemas.openxmlformats.org/officeDocument/2006/relationships/tags" Target="../tags/tag45.xml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52.wmf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9.xml"/><Relationship Id="rId4" Type="http://schemas.openxmlformats.org/officeDocument/2006/relationships/image" Target="../media/image5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3.jpeg"/><Relationship Id="rId4" Type="http://schemas.openxmlformats.org/officeDocument/2006/relationships/image" Target="../media/image52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52.wmf"/><Relationship Id="rId4" Type="http://schemas.openxmlformats.org/officeDocument/2006/relationships/oleObject" Target="../embeddings/oleObject11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tags" Target="../tags/tag7.xml"/><Relationship Id="rId7" Type="http://schemas.openxmlformats.org/officeDocument/2006/relationships/oleObject" Target="../embeddings/oleObject1.bin"/><Relationship Id="rId2" Type="http://schemas.openxmlformats.org/officeDocument/2006/relationships/tags" Target="../tags/tag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slideLayout" Target="../slideLayouts/slideLayout7.xml"/><Relationship Id="rId9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609600"/>
            <a:ext cx="5943600" cy="914400"/>
          </a:xfrm>
        </p:spPr>
        <p:txBody>
          <a:bodyPr/>
          <a:lstStyle/>
          <a:p>
            <a:r>
              <a:rPr lang="en-US" altLang="zh-TW" sz="4000">
                <a:latin typeface="Comic Sans MS" pitchFamily="66" charset="0"/>
              </a:rPr>
              <a:t>Induction</a:t>
            </a:r>
          </a:p>
        </p:txBody>
      </p:sp>
      <p:pic>
        <p:nvPicPr>
          <p:cNvPr id="2080" name="Picture 32" descr="Dom_R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667000"/>
            <a:ext cx="7315200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1106488" y="5375275"/>
            <a:ext cx="68945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(chapter 4.2-4.4 of the book and chapter 3.3-3.6 of the notes)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Text Box 2"/>
          <p:cNvSpPr txBox="1">
            <a:spLocks noChangeArrowheads="1"/>
          </p:cNvSpPr>
          <p:nvPr/>
        </p:nvSpPr>
        <p:spPr bwMode="auto">
          <a:xfrm>
            <a:off x="3048000" y="457200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Proof by Induction</a:t>
            </a:r>
          </a:p>
        </p:txBody>
      </p:sp>
      <p:graphicFrame>
        <p:nvGraphicFramePr>
          <p:cNvPr id="415747" name="Object 3"/>
          <p:cNvGraphicFramePr>
            <a:graphicFrameLocks noChangeAspect="1"/>
          </p:cNvGraphicFramePr>
          <p:nvPr/>
        </p:nvGraphicFramePr>
        <p:xfrm>
          <a:off x="2060575" y="1752600"/>
          <a:ext cx="4949825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97" name="Equation" r:id="rId3" imgW="2158920" imgH="634680" progId="Equation.DSMT4">
                  <p:embed/>
                </p:oleObj>
              </mc:Choice>
              <mc:Fallback>
                <p:oleObj name="Equation" r:id="rId3" imgW="2158920" imgH="6346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575" y="1752600"/>
                        <a:ext cx="4949825" cy="145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48" name="Text Box 4"/>
          <p:cNvSpPr txBox="1">
            <a:spLocks noChangeArrowheads="1"/>
          </p:cNvSpPr>
          <p:nvPr/>
        </p:nvSpPr>
        <p:spPr bwMode="auto">
          <a:xfrm>
            <a:off x="3140075" y="1295400"/>
            <a:ext cx="2879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adding </a:t>
            </a:r>
            <a:r>
              <a:rPr kumimoji="0" lang="en-US" altLang="en-US" i="1"/>
              <a:t>r </a:t>
            </a:r>
            <a:r>
              <a:rPr kumimoji="0" lang="en-US" altLang="en-US" i="1" baseline="30000">
                <a:solidFill>
                  <a:srgbClr val="009900"/>
                </a:solidFill>
              </a:rPr>
              <a:t>n</a:t>
            </a:r>
            <a:r>
              <a:rPr kumimoji="0" lang="en-US" altLang="en-US" baseline="30000">
                <a:solidFill>
                  <a:srgbClr val="009900"/>
                </a:solidFill>
              </a:rPr>
              <a:t>+1</a:t>
            </a:r>
            <a:r>
              <a:rPr kumimoji="0" lang="en-US" altLang="en-US"/>
              <a:t> to both sides,</a:t>
            </a:r>
          </a:p>
        </p:txBody>
      </p:sp>
      <p:graphicFrame>
        <p:nvGraphicFramePr>
          <p:cNvPr id="415749" name="Object 5"/>
          <p:cNvGraphicFramePr>
            <a:graphicFrameLocks noChangeAspect="1"/>
          </p:cNvGraphicFramePr>
          <p:nvPr/>
        </p:nvGraphicFramePr>
        <p:xfrm>
          <a:off x="4572000" y="2743200"/>
          <a:ext cx="2933700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98" name="Equation" r:id="rId5" imgW="1307880" imgH="838080" progId="Equation.DSMT4">
                  <p:embed/>
                </p:oleObj>
              </mc:Choice>
              <mc:Fallback>
                <p:oleObj name="Equation" r:id="rId5" imgW="1307880" imgH="838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743200"/>
                        <a:ext cx="2933700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51" name="Text Box 7"/>
          <p:cNvSpPr txBox="1">
            <a:spLocks noChangeArrowheads="1"/>
          </p:cNvSpPr>
          <p:nvPr/>
        </p:nvSpPr>
        <p:spPr bwMode="auto">
          <a:xfrm>
            <a:off x="1063625" y="4876800"/>
            <a:ext cx="7089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/>
              <a:t>But since </a:t>
            </a:r>
            <a:r>
              <a:rPr kumimoji="0" lang="en-US" altLang="en-US" i="1"/>
              <a:t>r </a:t>
            </a:r>
            <a:r>
              <a:rPr kumimoji="0" lang="en-US" altLang="en-US" b="1">
                <a:sym typeface="Euclid Symbol" pitchFamily="18" charset="2"/>
              </a:rPr>
              <a:t></a:t>
            </a:r>
            <a:r>
              <a:rPr kumimoji="0" lang="en-US" altLang="en-US">
                <a:sym typeface="Euclid Symbol" pitchFamily="18" charset="2"/>
              </a:rPr>
              <a:t> 1</a:t>
            </a:r>
            <a:r>
              <a:rPr kumimoji="0" lang="en-US" altLang="en-US"/>
              <a:t> was arbitrary, we conclude (by UG), that</a:t>
            </a:r>
          </a:p>
        </p:txBody>
      </p:sp>
      <p:graphicFrame>
        <p:nvGraphicFramePr>
          <p:cNvPr id="415752" name="Object 8"/>
          <p:cNvGraphicFramePr>
            <a:graphicFrameLocks noChangeAspect="1"/>
          </p:cNvGraphicFramePr>
          <p:nvPr/>
        </p:nvGraphicFramePr>
        <p:xfrm>
          <a:off x="1752600" y="5226050"/>
          <a:ext cx="55626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99" name="Equation" r:id="rId7" imgW="2463480" imgH="419040" progId="Equation.DSMT4">
                  <p:embed/>
                </p:oleObj>
              </mc:Choice>
              <mc:Fallback>
                <p:oleObj name="Equation" r:id="rId7" imgW="246348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226050"/>
                        <a:ext cx="5562600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53" name="Rectangle 9"/>
          <p:cNvSpPr>
            <a:spLocks noChangeArrowheads="1"/>
          </p:cNvSpPr>
          <p:nvPr/>
        </p:nvSpPr>
        <p:spPr bwMode="auto">
          <a:xfrm>
            <a:off x="1638300" y="6261100"/>
            <a:ext cx="58293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which is </a:t>
            </a:r>
            <a:r>
              <a:rPr lang="en-US" altLang="en-US" sz="1800" i="1">
                <a:latin typeface="Comic Sans MS" pitchFamily="66" charset="0"/>
              </a:rPr>
              <a:t>P </a:t>
            </a:r>
            <a:r>
              <a:rPr lang="en-US" altLang="en-US" sz="1800">
                <a:latin typeface="Comic Sans MS" pitchFamily="66" charset="0"/>
              </a:rPr>
              <a:t>(</a:t>
            </a:r>
            <a:r>
              <a:rPr lang="en-US" altLang="en-US" sz="1800" i="1">
                <a:solidFill>
                  <a:srgbClr val="009900"/>
                </a:solidFill>
                <a:latin typeface="Comic Sans MS" pitchFamily="66" charset="0"/>
              </a:rPr>
              <a:t>n</a:t>
            </a:r>
            <a:r>
              <a:rPr lang="en-US" altLang="en-US" sz="1800">
                <a:solidFill>
                  <a:srgbClr val="009900"/>
                </a:solidFill>
                <a:latin typeface="Comic Sans MS" pitchFamily="66" charset="0"/>
              </a:rPr>
              <a:t>+1</a:t>
            </a:r>
            <a:r>
              <a:rPr lang="en-US" altLang="en-US" sz="1800">
                <a:latin typeface="Comic Sans MS" pitchFamily="66" charset="0"/>
              </a:rPr>
              <a:t>).  </a:t>
            </a:r>
            <a:r>
              <a:rPr lang="en-US" altLang="en-US" sz="1800">
                <a:solidFill>
                  <a:srgbClr val="009900"/>
                </a:solidFill>
                <a:latin typeface="Comic Sans MS" pitchFamily="66" charset="0"/>
              </a:rPr>
              <a:t>This completes the induction proof.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8" grpId="0"/>
      <p:bldP spid="4157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5" name="Text Box 5"/>
          <p:cNvSpPr txBox="1">
            <a:spLocks noChangeArrowheads="1"/>
          </p:cNvSpPr>
          <p:nvPr/>
        </p:nvSpPr>
        <p:spPr bwMode="auto">
          <a:xfrm>
            <a:off x="3059113" y="457200"/>
            <a:ext cx="296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Proving an Equality</a:t>
            </a:r>
          </a:p>
        </p:txBody>
      </p:sp>
      <p:pic>
        <p:nvPicPr>
          <p:cNvPr id="414732" name="Picture 12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19200"/>
            <a:ext cx="4881563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4733" name="Picture 1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1066800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4734" name="Text Box 14"/>
          <p:cNvSpPr txBox="1">
            <a:spLocks noChangeArrowheads="1"/>
          </p:cNvSpPr>
          <p:nvPr/>
        </p:nvSpPr>
        <p:spPr bwMode="auto">
          <a:xfrm>
            <a:off x="762000" y="2057400"/>
            <a:ext cx="760253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P(n) be the induction hypothesis that the statement is true for n.</a:t>
            </a:r>
          </a:p>
        </p:txBody>
      </p:sp>
      <p:sp>
        <p:nvSpPr>
          <p:cNvPr id="414735" name="Text Box 15"/>
          <p:cNvSpPr txBox="1">
            <a:spLocks noChangeArrowheads="1"/>
          </p:cNvSpPr>
          <p:nvPr/>
        </p:nvSpPr>
        <p:spPr bwMode="auto">
          <a:xfrm>
            <a:off x="762000" y="2743200"/>
            <a:ext cx="25320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Base case: P(1) is true</a:t>
            </a:r>
          </a:p>
        </p:txBody>
      </p:sp>
      <p:sp>
        <p:nvSpPr>
          <p:cNvPr id="414736" name="Text Box 16"/>
          <p:cNvSpPr txBox="1">
            <a:spLocks noChangeArrowheads="1"/>
          </p:cNvSpPr>
          <p:nvPr/>
        </p:nvSpPr>
        <p:spPr bwMode="auto">
          <a:xfrm>
            <a:off x="762000" y="3429000"/>
            <a:ext cx="61404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Induction step: assume P(n) is true, prove P(n+1) is true.</a:t>
            </a:r>
          </a:p>
        </p:txBody>
      </p:sp>
      <p:pic>
        <p:nvPicPr>
          <p:cNvPr id="414740" name="Picture 20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984625"/>
            <a:ext cx="43434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4741" name="Picture 21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419600"/>
            <a:ext cx="379095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4742" name="Text Box 22"/>
          <p:cNvSpPr txBox="1">
            <a:spLocks noChangeArrowheads="1"/>
          </p:cNvSpPr>
          <p:nvPr/>
        </p:nvSpPr>
        <p:spPr bwMode="auto">
          <a:xfrm>
            <a:off x="5486400" y="4495800"/>
            <a:ext cx="1481138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by induction</a:t>
            </a:r>
          </a:p>
        </p:txBody>
      </p:sp>
      <p:pic>
        <p:nvPicPr>
          <p:cNvPr id="414744" name="Picture 24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181600"/>
            <a:ext cx="3805238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4747" name="Picture 27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715000"/>
            <a:ext cx="3686175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4749" name="Picture 2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791200"/>
            <a:ext cx="3014663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34" grpId="0" animBg="1"/>
      <p:bldP spid="414735" grpId="0" animBg="1"/>
      <p:bldP spid="414736" grpId="0" animBg="1"/>
      <p:bldP spid="4147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41" name="Text Box 5"/>
          <p:cNvSpPr txBox="1">
            <a:spLocks noChangeArrowheads="1"/>
          </p:cNvSpPr>
          <p:nvPr/>
        </p:nvSpPr>
        <p:spPr bwMode="auto">
          <a:xfrm>
            <a:off x="3119438" y="457200"/>
            <a:ext cx="290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Proving a Property</a:t>
            </a:r>
          </a:p>
        </p:txBody>
      </p:sp>
      <p:pic>
        <p:nvPicPr>
          <p:cNvPr id="449544" name="Picture 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38250"/>
            <a:ext cx="5943600" cy="4381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9545" name="Rectangle 9"/>
          <p:cNvSpPr>
            <a:spLocks noChangeArrowheads="1"/>
          </p:cNvSpPr>
          <p:nvPr/>
        </p:nvSpPr>
        <p:spPr bwMode="auto">
          <a:xfrm>
            <a:off x="685800" y="2009775"/>
            <a:ext cx="223996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>
                <a:solidFill>
                  <a:srgbClr val="009900"/>
                </a:solidFill>
                <a:latin typeface="Comic Sans MS" pitchFamily="66" charset="0"/>
              </a:rPr>
              <a:t>Base Case (</a:t>
            </a:r>
            <a:r>
              <a:rPr lang="en-US" altLang="en-US" sz="1800" i="1">
                <a:solidFill>
                  <a:srgbClr val="009900"/>
                </a:solidFill>
                <a:latin typeface="Comic Sans MS" pitchFamily="66" charset="0"/>
              </a:rPr>
              <a:t>n</a:t>
            </a:r>
            <a:r>
              <a:rPr lang="en-US" altLang="en-US" sz="1800">
                <a:solidFill>
                  <a:srgbClr val="009900"/>
                </a:solidFill>
                <a:latin typeface="Comic Sans MS" pitchFamily="66" charset="0"/>
              </a:rPr>
              <a:t> = 1):</a:t>
            </a:r>
            <a:r>
              <a:rPr lang="en-US" altLang="en-US" sz="1800">
                <a:latin typeface="Comic Sans MS" pitchFamily="66" charset="0"/>
              </a:rPr>
              <a:t> </a:t>
            </a:r>
          </a:p>
          <a:p>
            <a:pPr>
              <a:buFontTx/>
              <a:buNone/>
            </a:pPr>
            <a:endParaRPr lang="en-US" altLang="en-US" sz="1800">
              <a:latin typeface="Comic Sans MS" pitchFamily="66" charset="0"/>
            </a:endParaRPr>
          </a:p>
          <a:p>
            <a:pPr>
              <a:buFontTx/>
              <a:buNone/>
            </a:pPr>
            <a:endParaRPr lang="en-US" altLang="en-US" sz="1800">
              <a:latin typeface="Comic Sans MS" pitchFamily="66" charset="0"/>
            </a:endParaRPr>
          </a:p>
        </p:txBody>
      </p:sp>
      <p:sp>
        <p:nvSpPr>
          <p:cNvPr id="449546" name="Rectangle 10"/>
          <p:cNvSpPr>
            <a:spLocks noChangeArrowheads="1"/>
          </p:cNvSpPr>
          <p:nvPr/>
        </p:nvSpPr>
        <p:spPr bwMode="auto">
          <a:xfrm>
            <a:off x="685800" y="2590800"/>
            <a:ext cx="7100888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Induction Step: Assume 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P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(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i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) for some 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i 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  <a:sym typeface="Symbol" pitchFamily="18" charset="2"/>
              </a:rPr>
              <a:t> 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1  and prove 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P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(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i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 + 1):</a:t>
            </a:r>
          </a:p>
        </p:txBody>
      </p:sp>
      <p:pic>
        <p:nvPicPr>
          <p:cNvPr id="449549" name="Picture 1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81200"/>
            <a:ext cx="3433763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9550" name="Text Box 14"/>
          <p:cNvSpPr txBox="1">
            <a:spLocks noChangeArrowheads="1"/>
          </p:cNvSpPr>
          <p:nvPr/>
        </p:nvSpPr>
        <p:spPr bwMode="auto">
          <a:xfrm>
            <a:off x="685800" y="3241675"/>
            <a:ext cx="995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Assume</a:t>
            </a:r>
          </a:p>
        </p:txBody>
      </p:sp>
      <p:pic>
        <p:nvPicPr>
          <p:cNvPr id="449552" name="Picture 16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00400"/>
            <a:ext cx="990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9553" name="Text Box 17"/>
          <p:cNvSpPr txBox="1">
            <a:spLocks noChangeArrowheads="1"/>
          </p:cNvSpPr>
          <p:nvPr/>
        </p:nvSpPr>
        <p:spPr bwMode="auto">
          <a:xfrm>
            <a:off x="2743200" y="3276600"/>
            <a:ext cx="261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is divisible by 3, prove </a:t>
            </a:r>
          </a:p>
        </p:txBody>
      </p:sp>
      <p:pic>
        <p:nvPicPr>
          <p:cNvPr id="449555" name="Picture 19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200400"/>
            <a:ext cx="1630363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9556" name="Text Box 20"/>
          <p:cNvSpPr txBox="1">
            <a:spLocks noChangeArrowheads="1"/>
          </p:cNvSpPr>
          <p:nvPr/>
        </p:nvSpPr>
        <p:spPr bwMode="auto">
          <a:xfrm>
            <a:off x="7010400" y="3241675"/>
            <a:ext cx="1946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Is divisible by 3.</a:t>
            </a:r>
          </a:p>
        </p:txBody>
      </p:sp>
      <p:pic>
        <p:nvPicPr>
          <p:cNvPr id="449557" name="Picture 21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86200"/>
            <a:ext cx="1630363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9559" name="Picture 23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886200"/>
            <a:ext cx="178276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9561" name="Picture 25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343400"/>
            <a:ext cx="179863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9563" name="Picture 27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876800"/>
            <a:ext cx="26670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9564" name="AutoShape 28"/>
          <p:cNvSpPr>
            <a:spLocks/>
          </p:cNvSpPr>
          <p:nvPr/>
        </p:nvSpPr>
        <p:spPr bwMode="auto">
          <a:xfrm rot="5400000">
            <a:off x="4343400" y="5029200"/>
            <a:ext cx="304800" cy="9144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9565" name="AutoShape 29"/>
          <p:cNvSpPr>
            <a:spLocks/>
          </p:cNvSpPr>
          <p:nvPr/>
        </p:nvSpPr>
        <p:spPr bwMode="auto">
          <a:xfrm rot="5400000">
            <a:off x="5867400" y="5029200"/>
            <a:ext cx="304800" cy="9144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9566" name="Text Box 30"/>
          <p:cNvSpPr txBox="1">
            <a:spLocks noChangeArrowheads="1"/>
          </p:cNvSpPr>
          <p:nvPr/>
        </p:nvSpPr>
        <p:spPr bwMode="auto">
          <a:xfrm>
            <a:off x="5638800" y="5791200"/>
            <a:ext cx="2979738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Divisible by 3 by induction</a:t>
            </a:r>
          </a:p>
        </p:txBody>
      </p:sp>
      <p:sp>
        <p:nvSpPr>
          <p:cNvPr id="449568" name="Text Box 32"/>
          <p:cNvSpPr txBox="1">
            <a:spLocks noChangeArrowheads="1"/>
          </p:cNvSpPr>
          <p:nvPr/>
        </p:nvSpPr>
        <p:spPr bwMode="auto">
          <a:xfrm>
            <a:off x="3633788" y="5791200"/>
            <a:ext cx="1624012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Divisible by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45" grpId="0"/>
      <p:bldP spid="449546" grpId="0" animBg="1"/>
      <p:bldP spid="449550" grpId="0"/>
      <p:bldP spid="449553" grpId="0"/>
      <p:bldP spid="449556" grpId="0"/>
      <p:bldP spid="449564" grpId="0" animBg="1"/>
      <p:bldP spid="449565" grpId="0" animBg="1"/>
      <p:bldP spid="449566" grpId="0" animBg="1"/>
      <p:bldP spid="4495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Text Box 2"/>
          <p:cNvSpPr txBox="1">
            <a:spLocks noChangeArrowheads="1"/>
          </p:cNvSpPr>
          <p:nvPr/>
        </p:nvSpPr>
        <p:spPr bwMode="auto">
          <a:xfrm>
            <a:off x="3119438" y="457200"/>
            <a:ext cx="290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Proving a Property</a:t>
            </a:r>
          </a:p>
        </p:txBody>
      </p:sp>
      <p:sp>
        <p:nvSpPr>
          <p:cNvPr id="471044" name="Rectangle 4"/>
          <p:cNvSpPr>
            <a:spLocks noChangeArrowheads="1"/>
          </p:cNvSpPr>
          <p:nvPr/>
        </p:nvSpPr>
        <p:spPr bwMode="auto">
          <a:xfrm>
            <a:off x="685800" y="2009775"/>
            <a:ext cx="223996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>
                <a:latin typeface="Comic Sans MS" pitchFamily="66" charset="0"/>
              </a:rPr>
              <a:t>Base Case (</a:t>
            </a:r>
            <a:r>
              <a:rPr lang="en-US" altLang="en-US" sz="1800" i="1">
                <a:latin typeface="Comic Sans MS" pitchFamily="66" charset="0"/>
              </a:rPr>
              <a:t>n</a:t>
            </a:r>
            <a:r>
              <a:rPr lang="en-US" altLang="en-US" sz="1800">
                <a:latin typeface="Comic Sans MS" pitchFamily="66" charset="0"/>
              </a:rPr>
              <a:t> = 2): </a:t>
            </a:r>
          </a:p>
          <a:p>
            <a:pPr>
              <a:buFontTx/>
              <a:buNone/>
            </a:pPr>
            <a:endParaRPr lang="en-US" altLang="en-US" sz="1800">
              <a:latin typeface="Comic Sans MS" pitchFamily="66" charset="0"/>
            </a:endParaRPr>
          </a:p>
          <a:p>
            <a:pPr>
              <a:buFontTx/>
              <a:buNone/>
            </a:pPr>
            <a:endParaRPr lang="en-US" altLang="en-US" sz="1800">
              <a:latin typeface="Comic Sans MS" pitchFamily="66" charset="0"/>
            </a:endParaRPr>
          </a:p>
        </p:txBody>
      </p:sp>
      <p:sp>
        <p:nvSpPr>
          <p:cNvPr id="471045" name="Rectangle 5"/>
          <p:cNvSpPr>
            <a:spLocks noChangeArrowheads="1"/>
          </p:cNvSpPr>
          <p:nvPr/>
        </p:nvSpPr>
        <p:spPr bwMode="auto">
          <a:xfrm>
            <a:off x="685800" y="2590800"/>
            <a:ext cx="7100888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>
                <a:latin typeface="Comic Sans MS" pitchFamily="66" charset="0"/>
              </a:rPr>
              <a:t>Induction Step: Assume </a:t>
            </a:r>
            <a:r>
              <a:rPr lang="en-US" altLang="en-US" sz="1800" i="1">
                <a:latin typeface="Comic Sans MS" pitchFamily="66" charset="0"/>
              </a:rPr>
              <a:t>P</a:t>
            </a:r>
            <a:r>
              <a:rPr lang="en-US" altLang="en-US" sz="1800">
                <a:latin typeface="Comic Sans MS" pitchFamily="66" charset="0"/>
              </a:rPr>
              <a:t>(</a:t>
            </a:r>
            <a:r>
              <a:rPr lang="en-US" altLang="en-US" sz="1800" i="1">
                <a:latin typeface="Comic Sans MS" pitchFamily="66" charset="0"/>
              </a:rPr>
              <a:t>i</a:t>
            </a:r>
            <a:r>
              <a:rPr lang="en-US" altLang="en-US" sz="1800">
                <a:latin typeface="Comic Sans MS" pitchFamily="66" charset="0"/>
              </a:rPr>
              <a:t>) for some </a:t>
            </a:r>
            <a:r>
              <a:rPr lang="en-US" altLang="en-US" sz="1800" i="1">
                <a:latin typeface="Comic Sans MS" pitchFamily="66" charset="0"/>
              </a:rPr>
              <a:t>i </a:t>
            </a:r>
            <a:r>
              <a:rPr lang="en-US" altLang="en-US" sz="1800">
                <a:latin typeface="Comic Sans MS" pitchFamily="66" charset="0"/>
                <a:sym typeface="Symbol" pitchFamily="18" charset="2"/>
              </a:rPr>
              <a:t> </a:t>
            </a:r>
            <a:r>
              <a:rPr lang="en-US" altLang="en-US" sz="1800">
                <a:latin typeface="Comic Sans MS" pitchFamily="66" charset="0"/>
              </a:rPr>
              <a:t>2  and prove </a:t>
            </a:r>
            <a:r>
              <a:rPr lang="en-US" altLang="en-US" sz="1800" i="1">
                <a:latin typeface="Comic Sans MS" pitchFamily="66" charset="0"/>
              </a:rPr>
              <a:t>P</a:t>
            </a:r>
            <a:r>
              <a:rPr lang="en-US" altLang="en-US" sz="1800">
                <a:latin typeface="Comic Sans MS" pitchFamily="66" charset="0"/>
              </a:rPr>
              <a:t>(</a:t>
            </a:r>
            <a:r>
              <a:rPr lang="en-US" altLang="en-US" sz="1800" i="1">
                <a:latin typeface="Comic Sans MS" pitchFamily="66" charset="0"/>
              </a:rPr>
              <a:t>i</a:t>
            </a:r>
            <a:r>
              <a:rPr lang="en-US" altLang="en-US" sz="1800">
                <a:latin typeface="Comic Sans MS" pitchFamily="66" charset="0"/>
              </a:rPr>
              <a:t> + 1):</a:t>
            </a:r>
          </a:p>
        </p:txBody>
      </p:sp>
      <p:sp>
        <p:nvSpPr>
          <p:cNvPr id="471047" name="Text Box 7"/>
          <p:cNvSpPr txBox="1">
            <a:spLocks noChangeArrowheads="1"/>
          </p:cNvSpPr>
          <p:nvPr/>
        </p:nvSpPr>
        <p:spPr bwMode="auto">
          <a:xfrm>
            <a:off x="685800" y="3241675"/>
            <a:ext cx="995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Assume</a:t>
            </a:r>
          </a:p>
        </p:txBody>
      </p:sp>
      <p:sp>
        <p:nvSpPr>
          <p:cNvPr id="471049" name="Text Box 9"/>
          <p:cNvSpPr txBox="1">
            <a:spLocks noChangeArrowheads="1"/>
          </p:cNvSpPr>
          <p:nvPr/>
        </p:nvSpPr>
        <p:spPr bwMode="auto">
          <a:xfrm>
            <a:off x="2743200" y="3200400"/>
            <a:ext cx="1895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is divisible by 6 </a:t>
            </a:r>
          </a:p>
        </p:txBody>
      </p:sp>
      <p:sp>
        <p:nvSpPr>
          <p:cNvPr id="471051" name="Text Box 11"/>
          <p:cNvSpPr txBox="1">
            <a:spLocks noChangeArrowheads="1"/>
          </p:cNvSpPr>
          <p:nvPr/>
        </p:nvSpPr>
        <p:spPr bwMode="auto">
          <a:xfrm>
            <a:off x="3830638" y="3748088"/>
            <a:ext cx="1884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is divisible by 6.</a:t>
            </a:r>
          </a:p>
        </p:txBody>
      </p:sp>
      <p:sp>
        <p:nvSpPr>
          <p:cNvPr id="471056" name="AutoShape 16"/>
          <p:cNvSpPr>
            <a:spLocks/>
          </p:cNvSpPr>
          <p:nvPr/>
        </p:nvSpPr>
        <p:spPr bwMode="auto">
          <a:xfrm rot="5400000">
            <a:off x="4572000" y="5029200"/>
            <a:ext cx="304800" cy="9144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57" name="AutoShape 17"/>
          <p:cNvSpPr>
            <a:spLocks/>
          </p:cNvSpPr>
          <p:nvPr/>
        </p:nvSpPr>
        <p:spPr bwMode="auto">
          <a:xfrm rot="5400000">
            <a:off x="6248400" y="5029200"/>
            <a:ext cx="304800" cy="9144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58" name="Text Box 18"/>
          <p:cNvSpPr txBox="1">
            <a:spLocks noChangeArrowheads="1"/>
          </p:cNvSpPr>
          <p:nvPr/>
        </p:nvSpPr>
        <p:spPr bwMode="auto">
          <a:xfrm>
            <a:off x="5943600" y="5749925"/>
            <a:ext cx="1876425" cy="650875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Divisible by 2 </a:t>
            </a:r>
          </a:p>
          <a:p>
            <a:r>
              <a:rPr lang="en-US" altLang="zh-TW"/>
              <a:t>by case analysis</a:t>
            </a:r>
          </a:p>
        </p:txBody>
      </p:sp>
      <p:sp>
        <p:nvSpPr>
          <p:cNvPr id="471059" name="Text Box 19"/>
          <p:cNvSpPr txBox="1">
            <a:spLocks noChangeArrowheads="1"/>
          </p:cNvSpPr>
          <p:nvPr/>
        </p:nvSpPr>
        <p:spPr bwMode="auto">
          <a:xfrm>
            <a:off x="3759200" y="5749925"/>
            <a:ext cx="1624013" cy="650875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Divisible by 6</a:t>
            </a:r>
          </a:p>
          <a:p>
            <a:r>
              <a:rPr lang="en-US" altLang="zh-TW"/>
              <a:t>by induction</a:t>
            </a:r>
          </a:p>
        </p:txBody>
      </p:sp>
      <p:pic>
        <p:nvPicPr>
          <p:cNvPr id="471060" name="Picture 2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235075"/>
            <a:ext cx="5761038" cy="4381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1061" name="Picture 2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78025"/>
            <a:ext cx="1538288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1062" name="Picture 22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213" y="3192463"/>
            <a:ext cx="94456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1063" name="Picture 23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768725"/>
            <a:ext cx="2209800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1064" name="Text Box 24"/>
          <p:cNvSpPr txBox="1">
            <a:spLocks noChangeArrowheads="1"/>
          </p:cNvSpPr>
          <p:nvPr/>
        </p:nvSpPr>
        <p:spPr bwMode="auto">
          <a:xfrm>
            <a:off x="746125" y="3733800"/>
            <a:ext cx="769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Prove</a:t>
            </a:r>
          </a:p>
        </p:txBody>
      </p:sp>
      <p:pic>
        <p:nvPicPr>
          <p:cNvPr id="471065" name="Picture 25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454525"/>
            <a:ext cx="228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1066" name="Picture 2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454525"/>
            <a:ext cx="4246563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1067" name="Picture 2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911725"/>
            <a:ext cx="31242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957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44" grpId="0"/>
      <p:bldP spid="471045" grpId="0" animBg="1"/>
      <p:bldP spid="471047" grpId="0"/>
      <p:bldP spid="471049" grpId="0"/>
      <p:bldP spid="471051" grpId="0"/>
      <p:bldP spid="471056" grpId="0" animBg="1"/>
      <p:bldP spid="471057" grpId="0" animBg="1"/>
      <p:bldP spid="471058" grpId="0" animBg="1"/>
      <p:bldP spid="471059" grpId="0" animBg="1"/>
      <p:bldP spid="4710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Text Box 2"/>
          <p:cNvSpPr txBox="1">
            <a:spLocks noChangeArrowheads="1"/>
          </p:cNvSpPr>
          <p:nvPr/>
        </p:nvSpPr>
        <p:spPr bwMode="auto">
          <a:xfrm>
            <a:off x="2905125" y="457200"/>
            <a:ext cx="326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Proving an Inequality</a:t>
            </a:r>
          </a:p>
        </p:txBody>
      </p:sp>
      <p:sp>
        <p:nvSpPr>
          <p:cNvPr id="450564" name="Rectangle 4"/>
          <p:cNvSpPr>
            <a:spLocks noChangeArrowheads="1"/>
          </p:cNvSpPr>
          <p:nvPr/>
        </p:nvSpPr>
        <p:spPr bwMode="auto">
          <a:xfrm>
            <a:off x="609600" y="2133600"/>
            <a:ext cx="223996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>
                <a:solidFill>
                  <a:srgbClr val="009900"/>
                </a:solidFill>
                <a:latin typeface="Comic Sans MS" pitchFamily="66" charset="0"/>
              </a:rPr>
              <a:t>Base Case (</a:t>
            </a:r>
            <a:r>
              <a:rPr lang="en-US" altLang="en-US" sz="1800" i="1">
                <a:solidFill>
                  <a:srgbClr val="009900"/>
                </a:solidFill>
                <a:latin typeface="Comic Sans MS" pitchFamily="66" charset="0"/>
              </a:rPr>
              <a:t>n</a:t>
            </a:r>
            <a:r>
              <a:rPr lang="en-US" altLang="en-US" sz="1800">
                <a:solidFill>
                  <a:srgbClr val="009900"/>
                </a:solidFill>
                <a:latin typeface="Comic Sans MS" pitchFamily="66" charset="0"/>
              </a:rPr>
              <a:t> = 3):</a:t>
            </a:r>
            <a:r>
              <a:rPr lang="en-US" altLang="en-US" sz="1800">
                <a:latin typeface="Comic Sans MS" pitchFamily="66" charset="0"/>
              </a:rPr>
              <a:t> </a:t>
            </a:r>
          </a:p>
          <a:p>
            <a:pPr>
              <a:buFontTx/>
              <a:buNone/>
            </a:pPr>
            <a:endParaRPr lang="en-US" altLang="en-US" sz="1800">
              <a:latin typeface="Comic Sans MS" pitchFamily="66" charset="0"/>
            </a:endParaRPr>
          </a:p>
          <a:p>
            <a:pPr>
              <a:buFontTx/>
              <a:buNone/>
            </a:pPr>
            <a:endParaRPr lang="en-US" altLang="en-US" sz="1800">
              <a:latin typeface="Comic Sans MS" pitchFamily="66" charset="0"/>
            </a:endParaRPr>
          </a:p>
        </p:txBody>
      </p:sp>
      <p:sp>
        <p:nvSpPr>
          <p:cNvPr id="450565" name="Rectangle 5"/>
          <p:cNvSpPr>
            <a:spLocks noChangeArrowheads="1"/>
          </p:cNvSpPr>
          <p:nvPr/>
        </p:nvSpPr>
        <p:spPr bwMode="auto">
          <a:xfrm>
            <a:off x="685800" y="2743200"/>
            <a:ext cx="7100888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Induction Step: Assume 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P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(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i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) for some 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i 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  <a:sym typeface="Symbol" pitchFamily="18" charset="2"/>
              </a:rPr>
              <a:t> 3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  and prove 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P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(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i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 + 1):</a:t>
            </a:r>
          </a:p>
        </p:txBody>
      </p:sp>
      <p:pic>
        <p:nvPicPr>
          <p:cNvPr id="450566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371600"/>
            <a:ext cx="4038600" cy="3873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568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09800"/>
            <a:ext cx="1646238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571" name="Picture 11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133600"/>
            <a:ext cx="21494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0572" name="Text Box 12"/>
          <p:cNvSpPr txBox="1">
            <a:spLocks noChangeArrowheads="1"/>
          </p:cNvSpPr>
          <p:nvPr/>
        </p:nvSpPr>
        <p:spPr bwMode="auto">
          <a:xfrm>
            <a:off x="685800" y="3505200"/>
            <a:ext cx="995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Assume</a:t>
            </a:r>
          </a:p>
        </p:txBody>
      </p:sp>
      <p:pic>
        <p:nvPicPr>
          <p:cNvPr id="450574" name="Picture 14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505200"/>
            <a:ext cx="1616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0575" name="Text Box 15"/>
          <p:cNvSpPr txBox="1">
            <a:spLocks noChangeArrowheads="1"/>
          </p:cNvSpPr>
          <p:nvPr/>
        </p:nvSpPr>
        <p:spPr bwMode="auto">
          <a:xfrm>
            <a:off x="3429000" y="3519488"/>
            <a:ext cx="904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, prove</a:t>
            </a:r>
          </a:p>
        </p:txBody>
      </p:sp>
      <p:pic>
        <p:nvPicPr>
          <p:cNvPr id="450578" name="Picture 18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975" y="3489325"/>
            <a:ext cx="3171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581" name="Picture 21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267200"/>
            <a:ext cx="18145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583" name="Picture 23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267200"/>
            <a:ext cx="1920875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585" name="Picture 25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724400"/>
            <a:ext cx="12192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0586" name="Text Box 26"/>
          <p:cNvSpPr txBox="1">
            <a:spLocks noChangeArrowheads="1"/>
          </p:cNvSpPr>
          <p:nvPr/>
        </p:nvSpPr>
        <p:spPr bwMode="auto">
          <a:xfrm>
            <a:off x="5715000" y="4724400"/>
            <a:ext cx="1481138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by induction</a:t>
            </a:r>
          </a:p>
        </p:txBody>
      </p:sp>
      <p:pic>
        <p:nvPicPr>
          <p:cNvPr id="450588" name="Picture 28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257800"/>
            <a:ext cx="1325563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0589" name="Text Box 29"/>
          <p:cNvSpPr txBox="1">
            <a:spLocks noChangeArrowheads="1"/>
          </p:cNvSpPr>
          <p:nvPr/>
        </p:nvSpPr>
        <p:spPr bwMode="auto">
          <a:xfrm>
            <a:off x="5715000" y="5257800"/>
            <a:ext cx="1341438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since i &gt;= 3</a:t>
            </a:r>
          </a:p>
        </p:txBody>
      </p:sp>
      <p:pic>
        <p:nvPicPr>
          <p:cNvPr id="450592" name="Picture 32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09800"/>
            <a:ext cx="1646238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593" name="Picture 33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133600"/>
            <a:ext cx="21494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594" name="Picture 34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791200"/>
            <a:ext cx="126365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4" grpId="0"/>
      <p:bldP spid="450565" grpId="0" animBg="1"/>
      <p:bldP spid="450572" grpId="0"/>
      <p:bldP spid="450575" grpId="0"/>
      <p:bldP spid="450586" grpId="0" animBg="1"/>
      <p:bldP spid="45058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Text Box 2"/>
          <p:cNvSpPr txBox="1">
            <a:spLocks noChangeArrowheads="1"/>
          </p:cNvSpPr>
          <p:nvPr/>
        </p:nvSpPr>
        <p:spPr bwMode="auto">
          <a:xfrm>
            <a:off x="2905125" y="457200"/>
            <a:ext cx="326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Proving an Inequality</a:t>
            </a:r>
          </a:p>
        </p:txBody>
      </p:sp>
      <p:sp>
        <p:nvSpPr>
          <p:cNvPr id="470019" name="Rectangle 3"/>
          <p:cNvSpPr>
            <a:spLocks noChangeArrowheads="1"/>
          </p:cNvSpPr>
          <p:nvPr/>
        </p:nvSpPr>
        <p:spPr bwMode="auto">
          <a:xfrm>
            <a:off x="609600" y="2133600"/>
            <a:ext cx="28956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>
                <a:latin typeface="Comic Sans MS" pitchFamily="66" charset="0"/>
              </a:rPr>
              <a:t>Base Case (</a:t>
            </a:r>
            <a:r>
              <a:rPr lang="en-US" altLang="en-US" sz="1800" i="1">
                <a:latin typeface="Comic Sans MS" pitchFamily="66" charset="0"/>
              </a:rPr>
              <a:t>n</a:t>
            </a:r>
            <a:r>
              <a:rPr lang="en-US" altLang="en-US" sz="1800">
                <a:latin typeface="Comic Sans MS" pitchFamily="66" charset="0"/>
              </a:rPr>
              <a:t> = 2): is true</a:t>
            </a:r>
          </a:p>
          <a:p>
            <a:pPr>
              <a:buFontTx/>
              <a:buNone/>
            </a:pPr>
            <a:endParaRPr lang="en-US" altLang="en-US" sz="1800">
              <a:latin typeface="Comic Sans MS" pitchFamily="66" charset="0"/>
            </a:endParaRPr>
          </a:p>
          <a:p>
            <a:pPr>
              <a:buFontTx/>
              <a:buNone/>
            </a:pPr>
            <a:endParaRPr lang="en-US" altLang="en-US" sz="1800">
              <a:latin typeface="Comic Sans MS" pitchFamily="66" charset="0"/>
            </a:endParaRPr>
          </a:p>
        </p:txBody>
      </p:sp>
      <p:sp>
        <p:nvSpPr>
          <p:cNvPr id="470020" name="Rectangle 4"/>
          <p:cNvSpPr>
            <a:spLocks noChangeArrowheads="1"/>
          </p:cNvSpPr>
          <p:nvPr/>
        </p:nvSpPr>
        <p:spPr bwMode="auto">
          <a:xfrm>
            <a:off x="685800" y="2743200"/>
            <a:ext cx="7100888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>
                <a:latin typeface="Comic Sans MS" pitchFamily="66" charset="0"/>
              </a:rPr>
              <a:t>Induction Step: Assume </a:t>
            </a:r>
            <a:r>
              <a:rPr lang="en-US" altLang="en-US" sz="1800" i="1">
                <a:latin typeface="Comic Sans MS" pitchFamily="66" charset="0"/>
              </a:rPr>
              <a:t>P</a:t>
            </a:r>
            <a:r>
              <a:rPr lang="en-US" altLang="en-US" sz="1800">
                <a:latin typeface="Comic Sans MS" pitchFamily="66" charset="0"/>
              </a:rPr>
              <a:t>(</a:t>
            </a:r>
            <a:r>
              <a:rPr lang="en-US" altLang="en-US" sz="1800" i="1">
                <a:latin typeface="Comic Sans MS" pitchFamily="66" charset="0"/>
              </a:rPr>
              <a:t>i</a:t>
            </a:r>
            <a:r>
              <a:rPr lang="en-US" altLang="en-US" sz="1800">
                <a:latin typeface="Comic Sans MS" pitchFamily="66" charset="0"/>
              </a:rPr>
              <a:t>) for some </a:t>
            </a:r>
            <a:r>
              <a:rPr lang="en-US" altLang="en-US" sz="1800" i="1">
                <a:latin typeface="Comic Sans MS" pitchFamily="66" charset="0"/>
              </a:rPr>
              <a:t>i </a:t>
            </a:r>
            <a:r>
              <a:rPr lang="en-US" altLang="en-US" sz="1800">
                <a:latin typeface="Comic Sans MS" pitchFamily="66" charset="0"/>
                <a:sym typeface="Symbol" pitchFamily="18" charset="2"/>
              </a:rPr>
              <a:t> 2</a:t>
            </a:r>
            <a:r>
              <a:rPr lang="en-US" altLang="en-US" sz="1800">
                <a:latin typeface="Comic Sans MS" pitchFamily="66" charset="0"/>
              </a:rPr>
              <a:t>  and prove </a:t>
            </a:r>
            <a:r>
              <a:rPr lang="en-US" altLang="en-US" sz="1800" i="1">
                <a:latin typeface="Comic Sans MS" pitchFamily="66" charset="0"/>
              </a:rPr>
              <a:t>P</a:t>
            </a:r>
            <a:r>
              <a:rPr lang="en-US" altLang="en-US" sz="1800">
                <a:latin typeface="Comic Sans MS" pitchFamily="66" charset="0"/>
              </a:rPr>
              <a:t>(</a:t>
            </a:r>
            <a:r>
              <a:rPr lang="en-US" altLang="en-US" sz="1800" i="1">
                <a:latin typeface="Comic Sans MS" pitchFamily="66" charset="0"/>
              </a:rPr>
              <a:t>i</a:t>
            </a:r>
            <a:r>
              <a:rPr lang="en-US" altLang="en-US" sz="1800">
                <a:latin typeface="Comic Sans MS" pitchFamily="66" charset="0"/>
              </a:rPr>
              <a:t> + 1):</a:t>
            </a:r>
          </a:p>
        </p:txBody>
      </p:sp>
      <p:sp>
        <p:nvSpPr>
          <p:cNvPr id="470031" name="Text Box 15"/>
          <p:cNvSpPr txBox="1">
            <a:spLocks noChangeArrowheads="1"/>
          </p:cNvSpPr>
          <p:nvPr/>
        </p:nvSpPr>
        <p:spPr bwMode="auto">
          <a:xfrm>
            <a:off x="4572000" y="4114800"/>
            <a:ext cx="1481138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by induction</a:t>
            </a:r>
          </a:p>
        </p:txBody>
      </p:sp>
      <p:pic>
        <p:nvPicPr>
          <p:cNvPr id="470042" name="Picture 2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463" y="1130300"/>
            <a:ext cx="5019675" cy="6731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0044" name="Picture 2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352800"/>
            <a:ext cx="3657600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0046" name="Picture 30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13" y="3962400"/>
            <a:ext cx="1804987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0048" name="Picture 32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679950"/>
            <a:ext cx="19812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0050" name="Picture 34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013" y="5419725"/>
            <a:ext cx="1474787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0052" name="Picture 3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413375"/>
            <a:ext cx="115570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0054" name="Picture 38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248400"/>
            <a:ext cx="1131888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930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19" grpId="0"/>
      <p:bldP spid="470020" grpId="0" animBg="1"/>
      <p:bldP spid="4700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Text Box 2"/>
          <p:cNvSpPr txBox="1">
            <a:spLocks noChangeArrowheads="1"/>
          </p:cNvSpPr>
          <p:nvPr/>
        </p:nvSpPr>
        <p:spPr bwMode="auto">
          <a:xfrm>
            <a:off x="350520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1143000" y="2209800"/>
            <a:ext cx="68262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The idea of mathematical induction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Basic induction proofs (e.g. equality, inequality, property,etc)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An interesting example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A paradox</a:t>
            </a:r>
          </a:p>
        </p:txBody>
      </p:sp>
    </p:spTree>
    <p:extLst>
      <p:ext uri="{BB962C8B-B14F-4D97-AF65-F5344CB8AC3E}">
        <p14:creationId xmlns:p14="http://schemas.microsoft.com/office/powerpoint/2010/main" val="38060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Text Box 2"/>
          <p:cNvSpPr txBox="1">
            <a:spLocks noChangeArrowheads="1"/>
          </p:cNvSpPr>
          <p:nvPr/>
        </p:nvSpPr>
        <p:spPr bwMode="auto">
          <a:xfrm>
            <a:off x="1524000" y="1614488"/>
            <a:ext cx="6148388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A50021"/>
                </a:solidFill>
              </a:rPr>
              <a:t>Goal:</a:t>
            </a:r>
            <a:r>
              <a:rPr kumimoji="0" lang="en-US" altLang="en-US"/>
              <a:t> tile the squares, except one in the middle for Bill. </a:t>
            </a:r>
          </a:p>
        </p:txBody>
      </p:sp>
      <p:sp>
        <p:nvSpPr>
          <p:cNvPr id="413699" name="Rectangle 3"/>
          <p:cNvSpPr>
            <a:spLocks noChangeArrowheads="1"/>
          </p:cNvSpPr>
          <p:nvPr/>
        </p:nvSpPr>
        <p:spPr bwMode="auto">
          <a:xfrm>
            <a:off x="2667000" y="2514600"/>
            <a:ext cx="3810000" cy="3505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00" name="Rectangle 4"/>
          <p:cNvSpPr>
            <a:spLocks noChangeArrowheads="1"/>
          </p:cNvSpPr>
          <p:nvPr/>
        </p:nvSpPr>
        <p:spPr bwMode="auto">
          <a:xfrm>
            <a:off x="4114800" y="3886200"/>
            <a:ext cx="952500" cy="914400"/>
          </a:xfrm>
          <a:prstGeom prst="rect">
            <a:avLst/>
          </a:prstGeom>
          <a:solidFill>
            <a:srgbClr val="C0C0C0"/>
          </a:solidFill>
          <a:ln w="9525" cap="rnd">
            <a:solidFill>
              <a:schemeClr val="tx1"/>
            </a:solidFill>
            <a:prstDash val="sysDot"/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3701" name="Picture 5" descr="billsqua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8862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3702" name="Line 6"/>
          <p:cNvSpPr>
            <a:spLocks noChangeShapeType="1"/>
          </p:cNvSpPr>
          <p:nvPr/>
        </p:nvSpPr>
        <p:spPr bwMode="auto">
          <a:xfrm>
            <a:off x="4114800" y="4343400"/>
            <a:ext cx="990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03" name="Line 7"/>
          <p:cNvSpPr>
            <a:spLocks noChangeShapeType="1"/>
          </p:cNvSpPr>
          <p:nvPr/>
        </p:nvSpPr>
        <p:spPr bwMode="auto">
          <a:xfrm>
            <a:off x="4572000" y="3886200"/>
            <a:ext cx="0" cy="914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13704" name="Object 8"/>
          <p:cNvGraphicFramePr>
            <a:graphicFrameLocks noChangeAspect="1"/>
          </p:cNvGraphicFramePr>
          <p:nvPr/>
        </p:nvGraphicFramePr>
        <p:xfrm>
          <a:off x="1981200" y="3657600"/>
          <a:ext cx="4984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27" name="Equation" r:id="rId4" imgW="177480" imgH="190440" progId="Equation.3">
                  <p:embed/>
                </p:oleObj>
              </mc:Choice>
              <mc:Fallback>
                <p:oleObj name="Equation" r:id="rId4" imgW="177480" imgH="1904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657600"/>
                        <a:ext cx="4984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705" name="Object 9"/>
          <p:cNvGraphicFramePr>
            <a:graphicFrameLocks noChangeAspect="1"/>
          </p:cNvGraphicFramePr>
          <p:nvPr/>
        </p:nvGraphicFramePr>
        <p:xfrm>
          <a:off x="4322763" y="6096000"/>
          <a:ext cx="4984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28" name="Equation" r:id="rId6" imgW="177480" imgH="190440" progId="Equation.3">
                  <p:embed/>
                </p:oleObj>
              </mc:Choice>
              <mc:Fallback>
                <p:oleObj name="Equation" r:id="rId6" imgW="177480" imgH="1904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2763" y="6096000"/>
                        <a:ext cx="4984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706" name="Line 10"/>
          <p:cNvSpPr>
            <a:spLocks noChangeShapeType="1"/>
          </p:cNvSpPr>
          <p:nvPr/>
        </p:nvSpPr>
        <p:spPr bwMode="auto">
          <a:xfrm flipV="1">
            <a:off x="2133600" y="2514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07" name="Line 11"/>
          <p:cNvSpPr>
            <a:spLocks noChangeShapeType="1"/>
          </p:cNvSpPr>
          <p:nvPr/>
        </p:nvSpPr>
        <p:spPr bwMode="auto">
          <a:xfrm>
            <a:off x="2133600" y="4191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08" name="Line 12"/>
          <p:cNvSpPr>
            <a:spLocks noChangeShapeType="1"/>
          </p:cNvSpPr>
          <p:nvPr/>
        </p:nvSpPr>
        <p:spPr bwMode="auto">
          <a:xfrm>
            <a:off x="2667000" y="6400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09" name="Line 13"/>
          <p:cNvSpPr>
            <a:spLocks noChangeShapeType="1"/>
          </p:cNvSpPr>
          <p:nvPr/>
        </p:nvSpPr>
        <p:spPr bwMode="auto">
          <a:xfrm>
            <a:off x="4800600" y="6400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10" name="Line 14"/>
          <p:cNvSpPr>
            <a:spLocks noChangeShapeType="1"/>
          </p:cNvSpPr>
          <p:nvPr/>
        </p:nvSpPr>
        <p:spPr bwMode="auto">
          <a:xfrm>
            <a:off x="2057400" y="2514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11" name="Line 15"/>
          <p:cNvSpPr>
            <a:spLocks noChangeShapeType="1"/>
          </p:cNvSpPr>
          <p:nvPr/>
        </p:nvSpPr>
        <p:spPr bwMode="auto">
          <a:xfrm>
            <a:off x="2057400" y="6019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12" name="Line 16"/>
          <p:cNvSpPr>
            <a:spLocks noChangeShapeType="1"/>
          </p:cNvSpPr>
          <p:nvPr/>
        </p:nvSpPr>
        <p:spPr bwMode="auto">
          <a:xfrm>
            <a:off x="2667000" y="632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13" name="Line 17"/>
          <p:cNvSpPr>
            <a:spLocks noChangeShapeType="1"/>
          </p:cNvSpPr>
          <p:nvPr/>
        </p:nvSpPr>
        <p:spPr bwMode="auto">
          <a:xfrm>
            <a:off x="6477000" y="632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14" name="Text Box 18"/>
          <p:cNvSpPr txBox="1">
            <a:spLocks noChangeArrowheads="1"/>
          </p:cNvSpPr>
          <p:nvPr/>
        </p:nvSpPr>
        <p:spPr bwMode="auto">
          <a:xfrm>
            <a:off x="4019550" y="457200"/>
            <a:ext cx="108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Puzzle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Text Box 2"/>
          <p:cNvSpPr txBox="1">
            <a:spLocks noChangeArrowheads="1"/>
          </p:cNvSpPr>
          <p:nvPr/>
        </p:nvSpPr>
        <p:spPr bwMode="auto">
          <a:xfrm>
            <a:off x="1600200" y="1393825"/>
            <a:ext cx="5884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There are only L-shaped tiles covering three squares:</a:t>
            </a:r>
          </a:p>
        </p:txBody>
      </p:sp>
      <p:sp>
        <p:nvSpPr>
          <p:cNvPr id="412675" name="Rectangle 3"/>
          <p:cNvSpPr>
            <a:spLocks noChangeArrowheads="1"/>
          </p:cNvSpPr>
          <p:nvPr/>
        </p:nvSpPr>
        <p:spPr bwMode="auto">
          <a:xfrm>
            <a:off x="4572000" y="1963738"/>
            <a:ext cx="304800" cy="304800"/>
          </a:xfrm>
          <a:prstGeom prst="rect">
            <a:avLst/>
          </a:prstGeom>
          <a:solidFill>
            <a:srgbClr val="00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76" name="Rectangle 4"/>
          <p:cNvSpPr>
            <a:spLocks noChangeArrowheads="1"/>
          </p:cNvSpPr>
          <p:nvPr/>
        </p:nvSpPr>
        <p:spPr bwMode="auto">
          <a:xfrm>
            <a:off x="4267200" y="2268538"/>
            <a:ext cx="304800" cy="304800"/>
          </a:xfrm>
          <a:prstGeom prst="rect">
            <a:avLst/>
          </a:prstGeom>
          <a:solidFill>
            <a:srgbClr val="00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77" name="Rectangle 5"/>
          <p:cNvSpPr>
            <a:spLocks noChangeArrowheads="1"/>
          </p:cNvSpPr>
          <p:nvPr/>
        </p:nvSpPr>
        <p:spPr bwMode="auto">
          <a:xfrm>
            <a:off x="4572000" y="2268538"/>
            <a:ext cx="304800" cy="304800"/>
          </a:xfrm>
          <a:prstGeom prst="rect">
            <a:avLst/>
          </a:prstGeom>
          <a:solidFill>
            <a:srgbClr val="00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78" name="Line 6"/>
          <p:cNvSpPr>
            <a:spLocks noChangeShapeType="1"/>
          </p:cNvSpPr>
          <p:nvPr/>
        </p:nvSpPr>
        <p:spPr bwMode="auto">
          <a:xfrm rot="-16200000">
            <a:off x="4886325" y="2589213"/>
            <a:ext cx="1587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679" name="Text Box 7"/>
          <p:cNvSpPr txBox="1">
            <a:spLocks noChangeArrowheads="1"/>
          </p:cNvSpPr>
          <p:nvPr/>
        </p:nvSpPr>
        <p:spPr bwMode="auto">
          <a:xfrm>
            <a:off x="1447800" y="2917825"/>
            <a:ext cx="624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For example, for 8 x 8 puzzle might tile for Bill this way:</a:t>
            </a:r>
          </a:p>
        </p:txBody>
      </p:sp>
      <p:grpSp>
        <p:nvGrpSpPr>
          <p:cNvPr id="412680" name="Group 8"/>
          <p:cNvGrpSpPr>
            <a:grpSpLocks/>
          </p:cNvGrpSpPr>
          <p:nvPr/>
        </p:nvGrpSpPr>
        <p:grpSpPr bwMode="auto">
          <a:xfrm>
            <a:off x="3352800" y="5562600"/>
            <a:ext cx="609600" cy="609600"/>
            <a:chOff x="1824" y="2448"/>
            <a:chExt cx="384" cy="384"/>
          </a:xfrm>
        </p:grpSpPr>
        <p:sp>
          <p:nvSpPr>
            <p:cNvPr id="412681" name="Rectangle 9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82" name="Rectangle 10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83" name="Rectangle 11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684" name="Group 12"/>
          <p:cNvGrpSpPr>
            <a:grpSpLocks/>
          </p:cNvGrpSpPr>
          <p:nvPr/>
        </p:nvGrpSpPr>
        <p:grpSpPr bwMode="auto">
          <a:xfrm rot="-27000000">
            <a:off x="3962400" y="5562600"/>
            <a:ext cx="609600" cy="609600"/>
            <a:chOff x="1824" y="2448"/>
            <a:chExt cx="384" cy="384"/>
          </a:xfrm>
        </p:grpSpPr>
        <p:sp>
          <p:nvSpPr>
            <p:cNvPr id="412685" name="Rectangle 13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00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86" name="Rectangle 14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00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87" name="Rectangle 15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00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688" name="Group 16"/>
          <p:cNvGrpSpPr>
            <a:grpSpLocks/>
          </p:cNvGrpSpPr>
          <p:nvPr/>
        </p:nvGrpSpPr>
        <p:grpSpPr bwMode="auto">
          <a:xfrm rot="-21600000">
            <a:off x="3657600" y="5257800"/>
            <a:ext cx="609600" cy="609600"/>
            <a:chOff x="1824" y="2448"/>
            <a:chExt cx="384" cy="384"/>
          </a:xfrm>
        </p:grpSpPr>
        <p:sp>
          <p:nvSpPr>
            <p:cNvPr id="412689" name="Rectangle 17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90" name="Rectangle 18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91" name="Rectangle 19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692" name="Group 20"/>
          <p:cNvGrpSpPr>
            <a:grpSpLocks/>
          </p:cNvGrpSpPr>
          <p:nvPr/>
        </p:nvGrpSpPr>
        <p:grpSpPr bwMode="auto">
          <a:xfrm>
            <a:off x="4572000" y="5562600"/>
            <a:ext cx="609600" cy="609600"/>
            <a:chOff x="1824" y="2448"/>
            <a:chExt cx="384" cy="384"/>
          </a:xfrm>
        </p:grpSpPr>
        <p:sp>
          <p:nvSpPr>
            <p:cNvPr id="412693" name="Rectangle 21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94" name="Rectangle 22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95" name="Rectangle 23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696" name="Group 24"/>
          <p:cNvGrpSpPr>
            <a:grpSpLocks/>
          </p:cNvGrpSpPr>
          <p:nvPr/>
        </p:nvGrpSpPr>
        <p:grpSpPr bwMode="auto">
          <a:xfrm rot="-27000000">
            <a:off x="4876800" y="5257800"/>
            <a:ext cx="609600" cy="609600"/>
            <a:chOff x="1824" y="2448"/>
            <a:chExt cx="384" cy="384"/>
          </a:xfrm>
        </p:grpSpPr>
        <p:sp>
          <p:nvSpPr>
            <p:cNvPr id="412697" name="Rectangle 25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98" name="Rectangle 26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99" name="Rectangle 27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700" name="Group 28"/>
          <p:cNvGrpSpPr>
            <a:grpSpLocks/>
          </p:cNvGrpSpPr>
          <p:nvPr/>
        </p:nvGrpSpPr>
        <p:grpSpPr bwMode="auto">
          <a:xfrm rot="-21626949">
            <a:off x="3352800" y="4343400"/>
            <a:ext cx="609600" cy="609600"/>
            <a:chOff x="1824" y="2448"/>
            <a:chExt cx="384" cy="384"/>
          </a:xfrm>
        </p:grpSpPr>
        <p:sp>
          <p:nvSpPr>
            <p:cNvPr id="412701" name="Rectangle 29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00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02" name="Rectangle 30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00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03" name="Rectangle 31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00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704" name="Group 32"/>
          <p:cNvGrpSpPr>
            <a:grpSpLocks/>
          </p:cNvGrpSpPr>
          <p:nvPr/>
        </p:nvGrpSpPr>
        <p:grpSpPr bwMode="auto">
          <a:xfrm rot="-16200000">
            <a:off x="3657600" y="4038600"/>
            <a:ext cx="609600" cy="609600"/>
            <a:chOff x="1824" y="2448"/>
            <a:chExt cx="384" cy="384"/>
          </a:xfrm>
        </p:grpSpPr>
        <p:sp>
          <p:nvSpPr>
            <p:cNvPr id="412705" name="Rectangle 33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06" name="Rectangle 34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07" name="Rectangle 35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708" name="Group 36"/>
          <p:cNvGrpSpPr>
            <a:grpSpLocks/>
          </p:cNvGrpSpPr>
          <p:nvPr/>
        </p:nvGrpSpPr>
        <p:grpSpPr bwMode="auto">
          <a:xfrm rot="26937023">
            <a:off x="3352800" y="3733800"/>
            <a:ext cx="609600" cy="609600"/>
            <a:chOff x="1824" y="2448"/>
            <a:chExt cx="384" cy="384"/>
          </a:xfrm>
        </p:grpSpPr>
        <p:sp>
          <p:nvSpPr>
            <p:cNvPr id="412709" name="Rectangle 37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10" name="Rectangle 38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11" name="Rectangle 39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712" name="Group 40"/>
          <p:cNvGrpSpPr>
            <a:grpSpLocks/>
          </p:cNvGrpSpPr>
          <p:nvPr/>
        </p:nvGrpSpPr>
        <p:grpSpPr bwMode="auto">
          <a:xfrm rot="10800000">
            <a:off x="5181600" y="3733800"/>
            <a:ext cx="609600" cy="609600"/>
            <a:chOff x="1824" y="2448"/>
            <a:chExt cx="384" cy="384"/>
          </a:xfrm>
        </p:grpSpPr>
        <p:sp>
          <p:nvSpPr>
            <p:cNvPr id="412713" name="Rectangle 41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14" name="Rectangle 42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15" name="Rectangle 43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716" name="Group 44"/>
          <p:cNvGrpSpPr>
            <a:grpSpLocks/>
          </p:cNvGrpSpPr>
          <p:nvPr/>
        </p:nvGrpSpPr>
        <p:grpSpPr bwMode="auto">
          <a:xfrm rot="-37800000">
            <a:off x="4572000" y="3733800"/>
            <a:ext cx="609600" cy="609600"/>
            <a:chOff x="1824" y="2448"/>
            <a:chExt cx="384" cy="384"/>
          </a:xfrm>
        </p:grpSpPr>
        <p:sp>
          <p:nvSpPr>
            <p:cNvPr id="412717" name="Rectangle 45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00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18" name="Rectangle 46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00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19" name="Rectangle 47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00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720" name="Group 48"/>
          <p:cNvGrpSpPr>
            <a:grpSpLocks/>
          </p:cNvGrpSpPr>
          <p:nvPr/>
        </p:nvGrpSpPr>
        <p:grpSpPr bwMode="auto">
          <a:xfrm rot="-32400000">
            <a:off x="4876800" y="4038600"/>
            <a:ext cx="609600" cy="609600"/>
            <a:chOff x="1824" y="2448"/>
            <a:chExt cx="384" cy="384"/>
          </a:xfrm>
        </p:grpSpPr>
        <p:sp>
          <p:nvSpPr>
            <p:cNvPr id="412721" name="Rectangle 49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22" name="Rectangle 50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23" name="Rectangle 51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12724" name="Picture 52" descr="billsqua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648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2725" name="Group 53"/>
          <p:cNvGrpSpPr>
            <a:grpSpLocks/>
          </p:cNvGrpSpPr>
          <p:nvPr/>
        </p:nvGrpSpPr>
        <p:grpSpPr bwMode="auto">
          <a:xfrm rot="10800000">
            <a:off x="5181600" y="4953000"/>
            <a:ext cx="609600" cy="609600"/>
            <a:chOff x="1824" y="2448"/>
            <a:chExt cx="384" cy="384"/>
          </a:xfrm>
        </p:grpSpPr>
        <p:sp>
          <p:nvSpPr>
            <p:cNvPr id="412726" name="Rectangle 54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27" name="Rectangle 55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28" name="Rectangle 56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729" name="Group 57"/>
          <p:cNvGrpSpPr>
            <a:grpSpLocks/>
          </p:cNvGrpSpPr>
          <p:nvPr/>
        </p:nvGrpSpPr>
        <p:grpSpPr bwMode="auto">
          <a:xfrm rot="37808632">
            <a:off x="5181600" y="4343400"/>
            <a:ext cx="609600" cy="609600"/>
            <a:chOff x="1824" y="2448"/>
            <a:chExt cx="384" cy="384"/>
          </a:xfrm>
        </p:grpSpPr>
        <p:sp>
          <p:nvSpPr>
            <p:cNvPr id="412730" name="Rectangle 58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31" name="Rectangle 59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32" name="Rectangle 60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733" name="Group 61"/>
          <p:cNvGrpSpPr>
            <a:grpSpLocks/>
          </p:cNvGrpSpPr>
          <p:nvPr/>
        </p:nvGrpSpPr>
        <p:grpSpPr bwMode="auto">
          <a:xfrm rot="37781920">
            <a:off x="5181600" y="5562600"/>
            <a:ext cx="609600" cy="609600"/>
            <a:chOff x="1824" y="2448"/>
            <a:chExt cx="384" cy="384"/>
          </a:xfrm>
        </p:grpSpPr>
        <p:sp>
          <p:nvSpPr>
            <p:cNvPr id="412734" name="Rectangle 62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35" name="Rectangle 63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36" name="Rectangle 64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737" name="Group 65"/>
          <p:cNvGrpSpPr>
            <a:grpSpLocks/>
          </p:cNvGrpSpPr>
          <p:nvPr/>
        </p:nvGrpSpPr>
        <p:grpSpPr bwMode="auto">
          <a:xfrm rot="10800000">
            <a:off x="4572000" y="4343400"/>
            <a:ext cx="609600" cy="609600"/>
            <a:chOff x="1824" y="2448"/>
            <a:chExt cx="384" cy="384"/>
          </a:xfrm>
        </p:grpSpPr>
        <p:sp>
          <p:nvSpPr>
            <p:cNvPr id="412738" name="Rectangle 66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39" name="Rectangle 67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40" name="Rectangle 68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741" name="Group 69"/>
          <p:cNvGrpSpPr>
            <a:grpSpLocks/>
          </p:cNvGrpSpPr>
          <p:nvPr/>
        </p:nvGrpSpPr>
        <p:grpSpPr bwMode="auto">
          <a:xfrm rot="-27000048">
            <a:off x="4572000" y="4953000"/>
            <a:ext cx="609600" cy="609600"/>
            <a:chOff x="1824" y="2448"/>
            <a:chExt cx="384" cy="384"/>
          </a:xfrm>
        </p:grpSpPr>
        <p:sp>
          <p:nvSpPr>
            <p:cNvPr id="412742" name="Rectangle 70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00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43" name="Rectangle 71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00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44" name="Rectangle 72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00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745" name="Group 73"/>
          <p:cNvGrpSpPr>
            <a:grpSpLocks/>
          </p:cNvGrpSpPr>
          <p:nvPr/>
        </p:nvGrpSpPr>
        <p:grpSpPr bwMode="auto">
          <a:xfrm>
            <a:off x="3962400" y="4953000"/>
            <a:ext cx="609600" cy="609600"/>
            <a:chOff x="1824" y="2448"/>
            <a:chExt cx="384" cy="384"/>
          </a:xfrm>
        </p:grpSpPr>
        <p:sp>
          <p:nvSpPr>
            <p:cNvPr id="412746" name="Rectangle 74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47" name="Rectangle 75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48" name="Rectangle 76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749" name="Group 77"/>
          <p:cNvGrpSpPr>
            <a:grpSpLocks/>
          </p:cNvGrpSpPr>
          <p:nvPr/>
        </p:nvGrpSpPr>
        <p:grpSpPr bwMode="auto">
          <a:xfrm rot="26937023">
            <a:off x="3352800" y="4953000"/>
            <a:ext cx="609600" cy="609600"/>
            <a:chOff x="1824" y="2448"/>
            <a:chExt cx="384" cy="384"/>
          </a:xfrm>
        </p:grpSpPr>
        <p:sp>
          <p:nvSpPr>
            <p:cNvPr id="412750" name="Rectangle 78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51" name="Rectangle 79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52" name="Rectangle 80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753" name="Group 81"/>
          <p:cNvGrpSpPr>
            <a:grpSpLocks/>
          </p:cNvGrpSpPr>
          <p:nvPr/>
        </p:nvGrpSpPr>
        <p:grpSpPr bwMode="auto">
          <a:xfrm rot="26990544">
            <a:off x="3962400" y="4343400"/>
            <a:ext cx="609600" cy="609600"/>
            <a:chOff x="1824" y="2448"/>
            <a:chExt cx="384" cy="384"/>
          </a:xfrm>
        </p:grpSpPr>
        <p:sp>
          <p:nvSpPr>
            <p:cNvPr id="412754" name="Rectangle 82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55" name="Rectangle 83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56" name="Rectangle 84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757" name="Group 85"/>
          <p:cNvGrpSpPr>
            <a:grpSpLocks/>
          </p:cNvGrpSpPr>
          <p:nvPr/>
        </p:nvGrpSpPr>
        <p:grpSpPr bwMode="auto">
          <a:xfrm rot="10800000">
            <a:off x="3962400" y="3733800"/>
            <a:ext cx="609600" cy="609600"/>
            <a:chOff x="1824" y="2448"/>
            <a:chExt cx="384" cy="384"/>
          </a:xfrm>
        </p:grpSpPr>
        <p:sp>
          <p:nvSpPr>
            <p:cNvPr id="412758" name="Rectangle 86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59" name="Rectangle 87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60" name="Rectangle 88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761" name="Group 89"/>
          <p:cNvGrpSpPr>
            <a:grpSpLocks/>
          </p:cNvGrpSpPr>
          <p:nvPr/>
        </p:nvGrpSpPr>
        <p:grpSpPr bwMode="auto">
          <a:xfrm rot="-27000000">
            <a:off x="4267200" y="4648200"/>
            <a:ext cx="609600" cy="609600"/>
            <a:chOff x="1824" y="2448"/>
            <a:chExt cx="384" cy="384"/>
          </a:xfrm>
        </p:grpSpPr>
        <p:sp>
          <p:nvSpPr>
            <p:cNvPr id="412762" name="Rectangle 90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63" name="Rectangle 91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64" name="Rectangle 92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765" name="Text Box 93"/>
          <p:cNvSpPr txBox="1">
            <a:spLocks noChangeArrowheads="1"/>
          </p:cNvSpPr>
          <p:nvPr/>
        </p:nvSpPr>
        <p:spPr bwMode="auto">
          <a:xfrm>
            <a:off x="4019550" y="457200"/>
            <a:ext cx="108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Puzzle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8" grpId="0" animBg="1"/>
      <p:bldP spid="41267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1" name="Text Box 3"/>
          <p:cNvSpPr txBox="1">
            <a:spLocks noChangeArrowheads="1"/>
          </p:cNvSpPr>
          <p:nvPr/>
        </p:nvSpPr>
        <p:spPr bwMode="auto">
          <a:xfrm>
            <a:off x="700088" y="1473200"/>
            <a:ext cx="78136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A50021"/>
                </a:solidFill>
              </a:rPr>
              <a:t>Theorem:</a:t>
            </a:r>
            <a:r>
              <a:rPr kumimoji="0" lang="en-US" altLang="en-US"/>
              <a:t> For any 2</a:t>
            </a:r>
            <a:r>
              <a:rPr kumimoji="0" lang="en-US" altLang="en-US" i="1" baseline="30000"/>
              <a:t>n</a:t>
            </a:r>
            <a:r>
              <a:rPr kumimoji="0" lang="en-US" altLang="en-US" i="1"/>
              <a:t> </a:t>
            </a:r>
            <a:r>
              <a:rPr kumimoji="0" lang="en-US" altLang="en-US">
                <a:sym typeface="Comic Sans MS" pitchFamily="66" charset="0"/>
              </a:rPr>
              <a:t>x</a:t>
            </a:r>
            <a:r>
              <a:rPr kumimoji="0" lang="en-US" altLang="en-US"/>
              <a:t> 2</a:t>
            </a:r>
            <a:r>
              <a:rPr kumimoji="0" lang="en-US" altLang="en-US" i="1" baseline="30000"/>
              <a:t>n </a:t>
            </a:r>
            <a:r>
              <a:rPr kumimoji="0" lang="en-US" altLang="en-US" baseline="30000"/>
              <a:t> </a:t>
            </a:r>
            <a:r>
              <a:rPr kumimoji="0" lang="en-US" altLang="en-US"/>
              <a:t>puzzle, there is a tiling with Bill in the middle.</a:t>
            </a:r>
          </a:p>
        </p:txBody>
      </p:sp>
      <p:sp>
        <p:nvSpPr>
          <p:cNvPr id="411652" name="Text Box 4"/>
          <p:cNvSpPr txBox="1">
            <a:spLocks noChangeArrowheads="1"/>
          </p:cNvSpPr>
          <p:nvPr/>
        </p:nvSpPr>
        <p:spPr bwMode="auto">
          <a:xfrm>
            <a:off x="533400" y="3046413"/>
            <a:ext cx="82296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/>
              <a:t>Proof: (</a:t>
            </a:r>
            <a:r>
              <a:rPr kumimoji="0" lang="en-US" altLang="en-US">
                <a:solidFill>
                  <a:srgbClr val="003399"/>
                </a:solidFill>
              </a:rPr>
              <a:t>by induction on </a:t>
            </a:r>
            <a:r>
              <a:rPr kumimoji="0" lang="en-US" altLang="en-US" i="1">
                <a:solidFill>
                  <a:srgbClr val="003399"/>
                </a:solidFill>
              </a:rPr>
              <a:t>n</a:t>
            </a:r>
            <a:r>
              <a:rPr kumimoji="0" lang="en-US" altLang="en-US"/>
              <a:t>)</a:t>
            </a:r>
          </a:p>
          <a:p>
            <a:endParaRPr kumimoji="0" lang="en-US" altLang="en-US" i="1">
              <a:solidFill>
                <a:srgbClr val="0000FF"/>
              </a:solidFill>
            </a:endParaRPr>
          </a:p>
          <a:p>
            <a:r>
              <a:rPr kumimoji="0" lang="en-US" altLang="en-US" i="1">
                <a:solidFill>
                  <a:srgbClr val="0000FF"/>
                </a:solidFill>
              </a:rPr>
              <a:t>P</a:t>
            </a:r>
            <a:r>
              <a:rPr kumimoji="0" lang="en-US" altLang="en-US">
                <a:solidFill>
                  <a:srgbClr val="0000FF"/>
                </a:solidFill>
              </a:rPr>
              <a:t>(</a:t>
            </a:r>
            <a:r>
              <a:rPr kumimoji="0" lang="en-US" altLang="en-US" i="1">
                <a:solidFill>
                  <a:srgbClr val="0000FF"/>
                </a:solidFill>
              </a:rPr>
              <a:t>n</a:t>
            </a:r>
            <a:r>
              <a:rPr kumimoji="0" lang="en-US" altLang="en-US">
                <a:solidFill>
                  <a:srgbClr val="0000FF"/>
                </a:solidFill>
              </a:rPr>
              <a:t>) ::= can tile 2</a:t>
            </a:r>
            <a:r>
              <a:rPr kumimoji="0" lang="en-US" altLang="en-US" i="1" baseline="30000">
                <a:solidFill>
                  <a:srgbClr val="0000FF"/>
                </a:solidFill>
              </a:rPr>
              <a:t>n</a:t>
            </a:r>
            <a:r>
              <a:rPr kumimoji="0" lang="en-US" altLang="en-US" i="1">
                <a:solidFill>
                  <a:srgbClr val="0000FF"/>
                </a:solidFill>
              </a:rPr>
              <a:t> </a:t>
            </a:r>
            <a:r>
              <a:rPr kumimoji="0" lang="en-US" altLang="en-US">
                <a:solidFill>
                  <a:srgbClr val="0000FF"/>
                </a:solidFill>
                <a:sym typeface="Comic Sans MS" pitchFamily="66" charset="0"/>
              </a:rPr>
              <a:t>x</a:t>
            </a:r>
            <a:r>
              <a:rPr kumimoji="0" lang="en-US" altLang="en-US">
                <a:solidFill>
                  <a:srgbClr val="0000FF"/>
                </a:solidFill>
              </a:rPr>
              <a:t> 2</a:t>
            </a:r>
            <a:r>
              <a:rPr kumimoji="0" lang="en-US" altLang="en-US" i="1" baseline="30000">
                <a:solidFill>
                  <a:srgbClr val="0000FF"/>
                </a:solidFill>
              </a:rPr>
              <a:t>n</a:t>
            </a:r>
            <a:r>
              <a:rPr kumimoji="0" lang="en-US" altLang="en-US">
                <a:solidFill>
                  <a:srgbClr val="0000FF"/>
                </a:solidFill>
              </a:rPr>
              <a:t> with Bill in middle.</a:t>
            </a:r>
          </a:p>
        </p:txBody>
      </p:sp>
      <p:sp>
        <p:nvSpPr>
          <p:cNvPr id="411653" name="Text Box 5"/>
          <p:cNvSpPr txBox="1">
            <a:spLocks noChangeArrowheads="1"/>
          </p:cNvSpPr>
          <p:nvPr/>
        </p:nvSpPr>
        <p:spPr bwMode="auto">
          <a:xfrm>
            <a:off x="533400" y="4495800"/>
            <a:ext cx="1970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Base case:  (</a:t>
            </a:r>
            <a:r>
              <a:rPr kumimoji="0" lang="en-US" altLang="en-US" i="1">
                <a:solidFill>
                  <a:srgbClr val="0000FF"/>
                </a:solidFill>
              </a:rPr>
              <a:t>n</a:t>
            </a:r>
            <a:r>
              <a:rPr kumimoji="0" lang="en-US" altLang="en-US">
                <a:solidFill>
                  <a:srgbClr val="0000FF"/>
                </a:solidFill>
              </a:rPr>
              <a:t>=0</a:t>
            </a:r>
            <a:r>
              <a:rPr kumimoji="0" lang="en-US" altLang="en-US"/>
              <a:t>)</a:t>
            </a:r>
          </a:p>
        </p:txBody>
      </p:sp>
      <p:sp>
        <p:nvSpPr>
          <p:cNvPr id="411654" name="Text Box 6"/>
          <p:cNvSpPr txBox="1">
            <a:spLocks noChangeArrowheads="1"/>
          </p:cNvSpPr>
          <p:nvPr/>
        </p:nvSpPr>
        <p:spPr bwMode="auto">
          <a:xfrm>
            <a:off x="3810000" y="5254625"/>
            <a:ext cx="1963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(no tiles needed)</a:t>
            </a:r>
          </a:p>
        </p:txBody>
      </p:sp>
      <p:pic>
        <p:nvPicPr>
          <p:cNvPr id="411655" name="Picture 7" descr="billsqua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1562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656" name="Text Box 8"/>
          <p:cNvSpPr txBox="1">
            <a:spLocks noChangeArrowheads="1"/>
          </p:cNvSpPr>
          <p:nvPr/>
        </p:nvSpPr>
        <p:spPr bwMode="auto">
          <a:xfrm>
            <a:off x="4019550" y="457200"/>
            <a:ext cx="108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Puzzle</a:t>
            </a:r>
          </a:p>
        </p:txBody>
      </p:sp>
      <p:sp>
        <p:nvSpPr>
          <p:cNvPr id="411658" name="Text Box 10"/>
          <p:cNvSpPr txBox="1">
            <a:spLocks noChangeArrowheads="1"/>
          </p:cNvSpPr>
          <p:nvPr/>
        </p:nvSpPr>
        <p:spPr bwMode="auto">
          <a:xfrm>
            <a:off x="762000" y="2286000"/>
            <a:ext cx="3873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Did you remember that we proved </a:t>
            </a:r>
          </a:p>
        </p:txBody>
      </p:sp>
      <p:pic>
        <p:nvPicPr>
          <p:cNvPr id="411660" name="Picture 12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86000"/>
            <a:ext cx="1066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1661" name="Text Box 13"/>
          <p:cNvSpPr txBox="1">
            <a:spLocks noChangeArrowheads="1"/>
          </p:cNvSpPr>
          <p:nvPr/>
        </p:nvSpPr>
        <p:spPr bwMode="auto">
          <a:xfrm>
            <a:off x="5791200" y="2300288"/>
            <a:ext cx="1882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is divisble by 3?</a:t>
            </a:r>
          </a:p>
        </p:txBody>
      </p:sp>
      <p:sp>
        <p:nvSpPr>
          <p:cNvPr id="411662" name="Rectangle 14"/>
          <p:cNvSpPr>
            <a:spLocks noChangeArrowheads="1"/>
          </p:cNvSpPr>
          <p:nvPr/>
        </p:nvSpPr>
        <p:spPr bwMode="auto">
          <a:xfrm>
            <a:off x="762000" y="2209800"/>
            <a:ext cx="7010400" cy="4572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2" grpId="0"/>
      <p:bldP spid="411653" grpId="0"/>
      <p:bldP spid="411654" grpId="0"/>
      <p:bldP spid="4116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2"/>
          <p:cNvSpPr txBox="1">
            <a:spLocks noChangeArrowheads="1"/>
          </p:cNvSpPr>
          <p:nvPr/>
        </p:nvSpPr>
        <p:spPr bwMode="auto">
          <a:xfrm>
            <a:off x="350520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39299" name="Text Box 35"/>
          <p:cNvSpPr txBox="1">
            <a:spLocks noChangeArrowheads="1"/>
          </p:cNvSpPr>
          <p:nvPr/>
        </p:nvSpPr>
        <p:spPr bwMode="auto">
          <a:xfrm>
            <a:off x="1303338" y="1295400"/>
            <a:ext cx="6469062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Last time we have discussed different proof techniques.</a:t>
            </a:r>
          </a:p>
          <a:p>
            <a:endParaRPr lang="en-US" altLang="zh-TW"/>
          </a:p>
          <a:p>
            <a:r>
              <a:rPr lang="en-US" altLang="zh-TW"/>
              <a:t>This time we will focus on probably the most important one</a:t>
            </a:r>
          </a:p>
          <a:p>
            <a:endParaRPr lang="en-US" altLang="zh-TW"/>
          </a:p>
          <a:p>
            <a:r>
              <a:rPr lang="en-US" altLang="zh-TW"/>
              <a:t>	 – mathematical induction.</a:t>
            </a:r>
          </a:p>
          <a:p>
            <a:endParaRPr lang="en-US" altLang="zh-TW"/>
          </a:p>
          <a:p>
            <a:endParaRPr lang="en-US" altLang="zh-TW"/>
          </a:p>
        </p:txBody>
      </p:sp>
      <p:sp>
        <p:nvSpPr>
          <p:cNvPr id="139300" name="Text Box 36"/>
          <p:cNvSpPr txBox="1">
            <a:spLocks noChangeArrowheads="1"/>
          </p:cNvSpPr>
          <p:nvPr/>
        </p:nvSpPr>
        <p:spPr bwMode="auto">
          <a:xfrm>
            <a:off x="1355725" y="3165475"/>
            <a:ext cx="539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This lecture’s plan is to go through the following:</a:t>
            </a:r>
          </a:p>
        </p:txBody>
      </p:sp>
      <p:sp>
        <p:nvSpPr>
          <p:cNvPr id="139301" name="Text Box 37"/>
          <p:cNvSpPr txBox="1">
            <a:spLocks noChangeArrowheads="1"/>
          </p:cNvSpPr>
          <p:nvPr/>
        </p:nvSpPr>
        <p:spPr bwMode="auto">
          <a:xfrm>
            <a:off x="1484313" y="3810000"/>
            <a:ext cx="68262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The idea of mathematical induction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Basic induction proofs (e.g. equality, inequality, property,etc)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An interesting example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A paradox</a:t>
            </a:r>
          </a:p>
        </p:txBody>
      </p:sp>
    </p:spTree>
    <p:extLst>
      <p:ext uri="{BB962C8B-B14F-4D97-AF65-F5344CB8AC3E}">
        <p14:creationId xmlns:p14="http://schemas.microsoft.com/office/powerpoint/2010/main" val="225539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626" name="Group 2"/>
          <p:cNvGrpSpPr>
            <a:grpSpLocks/>
          </p:cNvGrpSpPr>
          <p:nvPr/>
        </p:nvGrpSpPr>
        <p:grpSpPr bwMode="auto">
          <a:xfrm>
            <a:off x="2133600" y="2552700"/>
            <a:ext cx="498475" cy="1752600"/>
            <a:chOff x="1344" y="1608"/>
            <a:chExt cx="314" cy="1104"/>
          </a:xfrm>
        </p:grpSpPr>
        <p:graphicFrame>
          <p:nvGraphicFramePr>
            <p:cNvPr id="410627" name="Object 3"/>
            <p:cNvGraphicFramePr>
              <a:graphicFrameLocks noChangeAspect="1"/>
            </p:cNvGraphicFramePr>
            <p:nvPr/>
          </p:nvGraphicFramePr>
          <p:xfrm>
            <a:off x="1344" y="1872"/>
            <a:ext cx="314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69" name="Equation" r:id="rId3" imgW="177480" imgH="190440" progId="Equation.3">
                    <p:embed/>
                  </p:oleObj>
                </mc:Choice>
                <mc:Fallback>
                  <p:oleObj name="Equation" r:id="rId3" imgW="177480" imgH="19044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1872"/>
                          <a:ext cx="314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10628" name="Group 4"/>
            <p:cNvGrpSpPr>
              <a:grpSpLocks/>
            </p:cNvGrpSpPr>
            <p:nvPr/>
          </p:nvGrpSpPr>
          <p:grpSpPr bwMode="auto">
            <a:xfrm>
              <a:off x="1392" y="1608"/>
              <a:ext cx="96" cy="1104"/>
              <a:chOff x="1392" y="1584"/>
              <a:chExt cx="96" cy="1104"/>
            </a:xfrm>
          </p:grpSpPr>
          <p:sp>
            <p:nvSpPr>
              <p:cNvPr id="410629" name="Line 5"/>
              <p:cNvSpPr>
                <a:spLocks noChangeShapeType="1"/>
              </p:cNvSpPr>
              <p:nvPr/>
            </p:nvSpPr>
            <p:spPr bwMode="auto">
              <a:xfrm flipV="1">
                <a:off x="1440" y="158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30" name="Line 6"/>
              <p:cNvSpPr>
                <a:spLocks noChangeShapeType="1"/>
              </p:cNvSpPr>
              <p:nvPr/>
            </p:nvSpPr>
            <p:spPr bwMode="auto">
              <a:xfrm flipV="1">
                <a:off x="1440" y="2208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31" name="Line 7"/>
              <p:cNvSpPr>
                <a:spLocks noChangeShapeType="1"/>
              </p:cNvSpPr>
              <p:nvPr/>
            </p:nvSpPr>
            <p:spPr bwMode="auto">
              <a:xfrm>
                <a:off x="1392" y="268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32" name="Line 8"/>
              <p:cNvSpPr>
                <a:spLocks noChangeShapeType="1"/>
              </p:cNvSpPr>
              <p:nvPr/>
            </p:nvSpPr>
            <p:spPr bwMode="auto">
              <a:xfrm>
                <a:off x="1392" y="158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10633" name="Group 9"/>
          <p:cNvGrpSpPr>
            <a:grpSpLocks/>
          </p:cNvGrpSpPr>
          <p:nvPr/>
        </p:nvGrpSpPr>
        <p:grpSpPr bwMode="auto">
          <a:xfrm>
            <a:off x="2743200" y="2514600"/>
            <a:ext cx="1828800" cy="1752600"/>
            <a:chOff x="1728" y="1584"/>
            <a:chExt cx="1152" cy="1104"/>
          </a:xfrm>
        </p:grpSpPr>
        <p:sp>
          <p:nvSpPr>
            <p:cNvPr id="410634" name="Rectangle 10"/>
            <p:cNvSpPr>
              <a:spLocks noChangeArrowheads="1"/>
            </p:cNvSpPr>
            <p:nvPr/>
          </p:nvSpPr>
          <p:spPr bwMode="auto">
            <a:xfrm>
              <a:off x="1728" y="1584"/>
              <a:ext cx="1152" cy="110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10635" name="Picture 11" descr="billsquar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872"/>
              <a:ext cx="292" cy="2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10636" name="Group 12"/>
          <p:cNvGrpSpPr>
            <a:grpSpLocks/>
          </p:cNvGrpSpPr>
          <p:nvPr/>
        </p:nvGrpSpPr>
        <p:grpSpPr bwMode="auto">
          <a:xfrm>
            <a:off x="2743200" y="2514600"/>
            <a:ext cx="3657600" cy="3505200"/>
            <a:chOff x="1728" y="1584"/>
            <a:chExt cx="2304" cy="2208"/>
          </a:xfrm>
        </p:grpSpPr>
        <p:grpSp>
          <p:nvGrpSpPr>
            <p:cNvPr id="410637" name="Group 13"/>
            <p:cNvGrpSpPr>
              <a:grpSpLocks/>
            </p:cNvGrpSpPr>
            <p:nvPr/>
          </p:nvGrpSpPr>
          <p:grpSpPr bwMode="auto">
            <a:xfrm>
              <a:off x="2880" y="1584"/>
              <a:ext cx="1152" cy="1104"/>
              <a:chOff x="2880" y="1584"/>
              <a:chExt cx="1152" cy="1104"/>
            </a:xfrm>
          </p:grpSpPr>
          <p:sp>
            <p:nvSpPr>
              <p:cNvPr id="410638" name="Rectangle 14"/>
              <p:cNvSpPr>
                <a:spLocks noChangeArrowheads="1"/>
              </p:cNvSpPr>
              <p:nvPr/>
            </p:nvSpPr>
            <p:spPr bwMode="auto">
              <a:xfrm>
                <a:off x="2880" y="1584"/>
                <a:ext cx="1152" cy="1104"/>
              </a:xfrm>
              <a:prstGeom prst="rect">
                <a:avLst/>
              </a:prstGeom>
              <a:solidFill>
                <a:srgbClr val="CC99FF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410639" name="Picture 15" descr="billsquare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8" y="1872"/>
                <a:ext cx="292" cy="2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10640" name="Group 16"/>
            <p:cNvGrpSpPr>
              <a:grpSpLocks/>
            </p:cNvGrpSpPr>
            <p:nvPr/>
          </p:nvGrpSpPr>
          <p:grpSpPr bwMode="auto">
            <a:xfrm>
              <a:off x="2880" y="2688"/>
              <a:ext cx="1152" cy="1104"/>
              <a:chOff x="2880" y="2688"/>
              <a:chExt cx="1152" cy="1104"/>
            </a:xfrm>
          </p:grpSpPr>
          <p:sp>
            <p:nvSpPr>
              <p:cNvPr id="410641" name="Rectangle 17"/>
              <p:cNvSpPr>
                <a:spLocks noChangeArrowheads="1"/>
              </p:cNvSpPr>
              <p:nvPr/>
            </p:nvSpPr>
            <p:spPr bwMode="auto">
              <a:xfrm>
                <a:off x="2880" y="2688"/>
                <a:ext cx="1152" cy="1104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410642" name="Picture 18" descr="billsquare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8" y="2976"/>
                <a:ext cx="292" cy="2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10643" name="Group 19"/>
            <p:cNvGrpSpPr>
              <a:grpSpLocks/>
            </p:cNvGrpSpPr>
            <p:nvPr/>
          </p:nvGrpSpPr>
          <p:grpSpPr bwMode="auto">
            <a:xfrm>
              <a:off x="1728" y="2688"/>
              <a:ext cx="1152" cy="1104"/>
              <a:chOff x="1728" y="2688"/>
              <a:chExt cx="1152" cy="1104"/>
            </a:xfrm>
          </p:grpSpPr>
          <p:sp>
            <p:nvSpPr>
              <p:cNvPr id="410644" name="Rectangle 20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1152" cy="110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410645" name="Picture 21" descr="billsquare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16" y="2976"/>
                <a:ext cx="292" cy="2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410646" name="Text Box 22"/>
          <p:cNvSpPr txBox="1">
            <a:spLocks noChangeArrowheads="1"/>
          </p:cNvSpPr>
          <p:nvPr/>
        </p:nvSpPr>
        <p:spPr bwMode="auto">
          <a:xfrm>
            <a:off x="2155825" y="1338263"/>
            <a:ext cx="4787900" cy="7889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3366FF"/>
                </a:solidFill>
              </a:rPr>
              <a:t>Induction step:</a:t>
            </a:r>
            <a:r>
              <a:rPr kumimoji="0" lang="en-US" altLang="en-US"/>
              <a:t> assume can tile </a:t>
            </a:r>
            <a:r>
              <a:rPr kumimoji="0" lang="en-US" altLang="en-US">
                <a:solidFill>
                  <a:srgbClr val="0000FF"/>
                </a:solidFill>
              </a:rPr>
              <a:t>2</a:t>
            </a:r>
            <a:r>
              <a:rPr kumimoji="0" lang="en-US" altLang="en-US" i="1" baseline="30000">
                <a:solidFill>
                  <a:srgbClr val="0000FF"/>
                </a:solidFill>
              </a:rPr>
              <a:t>n </a:t>
            </a:r>
            <a:r>
              <a:rPr kumimoji="0" lang="en-US" altLang="en-US">
                <a:solidFill>
                  <a:srgbClr val="0000FF"/>
                </a:solidFill>
                <a:sym typeface="Comic Sans MS" pitchFamily="66" charset="0"/>
              </a:rPr>
              <a:t>x </a:t>
            </a:r>
            <a:r>
              <a:rPr kumimoji="0" lang="en-US" altLang="en-US">
                <a:solidFill>
                  <a:srgbClr val="0000FF"/>
                </a:solidFill>
              </a:rPr>
              <a:t>2</a:t>
            </a:r>
            <a:r>
              <a:rPr kumimoji="0" lang="en-US" altLang="en-US" i="1" baseline="30000">
                <a:solidFill>
                  <a:srgbClr val="0000FF"/>
                </a:solidFill>
              </a:rPr>
              <a:t>n</a:t>
            </a:r>
            <a:r>
              <a:rPr kumimoji="0" lang="en-US" altLang="en-US"/>
              <a:t>,</a:t>
            </a:r>
          </a:p>
          <a:p>
            <a:pPr>
              <a:lnSpc>
                <a:spcPct val="150000"/>
              </a:lnSpc>
            </a:pPr>
            <a:r>
              <a:rPr kumimoji="0" lang="en-US" altLang="en-US"/>
              <a:t>                         prove can handle </a:t>
            </a:r>
            <a:r>
              <a:rPr kumimoji="0" lang="en-US" altLang="en-US">
                <a:solidFill>
                  <a:srgbClr val="0000FF"/>
                </a:solidFill>
              </a:rPr>
              <a:t>2</a:t>
            </a:r>
            <a:r>
              <a:rPr kumimoji="0" lang="en-US" altLang="en-US" i="1" baseline="30000">
                <a:solidFill>
                  <a:srgbClr val="0000FF"/>
                </a:solidFill>
              </a:rPr>
              <a:t>n+</a:t>
            </a:r>
            <a:r>
              <a:rPr kumimoji="0" lang="en-US" altLang="en-US" baseline="30000">
                <a:solidFill>
                  <a:srgbClr val="0000FF"/>
                </a:solidFill>
              </a:rPr>
              <a:t>1</a:t>
            </a:r>
            <a:r>
              <a:rPr kumimoji="0" lang="en-US" altLang="en-US" i="1">
                <a:solidFill>
                  <a:srgbClr val="0000FF"/>
                </a:solidFill>
              </a:rPr>
              <a:t> </a:t>
            </a:r>
            <a:r>
              <a:rPr kumimoji="0" lang="en-US" altLang="en-US">
                <a:solidFill>
                  <a:srgbClr val="0000FF"/>
                </a:solidFill>
                <a:sym typeface="Comic Sans MS" pitchFamily="66" charset="0"/>
              </a:rPr>
              <a:t>x </a:t>
            </a:r>
            <a:r>
              <a:rPr kumimoji="0" lang="en-US" altLang="en-US">
                <a:solidFill>
                  <a:srgbClr val="0000FF"/>
                </a:solidFill>
              </a:rPr>
              <a:t>2</a:t>
            </a:r>
            <a:r>
              <a:rPr kumimoji="0" lang="en-US" altLang="en-US" i="1" baseline="30000">
                <a:solidFill>
                  <a:srgbClr val="0000FF"/>
                </a:solidFill>
              </a:rPr>
              <a:t>n+</a:t>
            </a:r>
            <a:r>
              <a:rPr kumimoji="0" lang="en-US" altLang="en-US" baseline="30000">
                <a:solidFill>
                  <a:srgbClr val="0000FF"/>
                </a:solidFill>
              </a:rPr>
              <a:t>1</a:t>
            </a:r>
            <a:r>
              <a:rPr kumimoji="0" lang="en-US" altLang="en-US"/>
              <a:t>.</a:t>
            </a:r>
          </a:p>
        </p:txBody>
      </p:sp>
      <p:grpSp>
        <p:nvGrpSpPr>
          <p:cNvPr id="410647" name="Group 23"/>
          <p:cNvGrpSpPr>
            <a:grpSpLocks/>
          </p:cNvGrpSpPr>
          <p:nvPr/>
        </p:nvGrpSpPr>
        <p:grpSpPr bwMode="auto">
          <a:xfrm>
            <a:off x="1066800" y="2441575"/>
            <a:ext cx="747713" cy="3505200"/>
            <a:chOff x="672" y="1538"/>
            <a:chExt cx="471" cy="2208"/>
          </a:xfrm>
        </p:grpSpPr>
        <p:sp>
          <p:nvSpPr>
            <p:cNvPr id="410648" name="Line 24"/>
            <p:cNvSpPr>
              <a:spLocks noChangeShapeType="1"/>
            </p:cNvSpPr>
            <p:nvPr/>
          </p:nvSpPr>
          <p:spPr bwMode="auto">
            <a:xfrm>
              <a:off x="881" y="374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649" name="Group 25"/>
            <p:cNvGrpSpPr>
              <a:grpSpLocks/>
            </p:cNvGrpSpPr>
            <p:nvPr/>
          </p:nvGrpSpPr>
          <p:grpSpPr bwMode="auto">
            <a:xfrm>
              <a:off x="672" y="1538"/>
              <a:ext cx="471" cy="2208"/>
              <a:chOff x="672" y="1538"/>
              <a:chExt cx="471" cy="2208"/>
            </a:xfrm>
          </p:grpSpPr>
          <p:grpSp>
            <p:nvGrpSpPr>
              <p:cNvPr id="410650" name="Group 26"/>
              <p:cNvGrpSpPr>
                <a:grpSpLocks/>
              </p:cNvGrpSpPr>
              <p:nvPr/>
            </p:nvGrpSpPr>
            <p:grpSpPr bwMode="auto">
              <a:xfrm>
                <a:off x="881" y="1538"/>
                <a:ext cx="96" cy="2208"/>
                <a:chOff x="881" y="1538"/>
                <a:chExt cx="96" cy="2208"/>
              </a:xfrm>
            </p:grpSpPr>
            <p:sp>
              <p:nvSpPr>
                <p:cNvPr id="410651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929" y="1538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652" name="Line 28"/>
                <p:cNvSpPr>
                  <a:spLocks noChangeShapeType="1"/>
                </p:cNvSpPr>
                <p:nvPr/>
              </p:nvSpPr>
              <p:spPr bwMode="auto">
                <a:xfrm>
                  <a:off x="929" y="2594"/>
                  <a:ext cx="0" cy="115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653" name="Line 29"/>
                <p:cNvSpPr>
                  <a:spLocks noChangeShapeType="1"/>
                </p:cNvSpPr>
                <p:nvPr/>
              </p:nvSpPr>
              <p:spPr bwMode="auto">
                <a:xfrm>
                  <a:off x="881" y="1538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0654" name="Group 30"/>
              <p:cNvGrpSpPr>
                <a:grpSpLocks noChangeAspect="1"/>
              </p:cNvGrpSpPr>
              <p:nvPr/>
            </p:nvGrpSpPr>
            <p:grpSpPr bwMode="auto">
              <a:xfrm>
                <a:off x="672" y="2256"/>
                <a:ext cx="471" cy="336"/>
                <a:chOff x="768" y="2304"/>
                <a:chExt cx="471" cy="336"/>
              </a:xfrm>
            </p:grpSpPr>
            <p:sp>
              <p:nvSpPr>
                <p:cNvPr id="410655" name="AutoShape 31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768" y="2304"/>
                  <a:ext cx="471" cy="3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656" name="Rectangle 32"/>
                <p:cNvSpPr>
                  <a:spLocks noChangeArrowheads="1"/>
                </p:cNvSpPr>
                <p:nvPr/>
              </p:nvSpPr>
              <p:spPr bwMode="auto">
                <a:xfrm>
                  <a:off x="1123" y="2334"/>
                  <a:ext cx="65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kumimoji="0" lang="en-US" altLang="en-US">
                      <a:solidFill>
                        <a:srgbClr val="000000"/>
                      </a:solidFill>
                    </a:rPr>
                    <a:t>1</a:t>
                  </a:r>
                  <a:endParaRPr kumimoji="0" lang="en-US" altLang="en-US"/>
                </a:p>
              </p:txBody>
            </p:sp>
            <p:sp>
              <p:nvSpPr>
                <p:cNvPr id="410657" name="Rectangle 33"/>
                <p:cNvSpPr>
                  <a:spLocks noChangeArrowheads="1"/>
                </p:cNvSpPr>
                <p:nvPr/>
              </p:nvSpPr>
              <p:spPr bwMode="auto">
                <a:xfrm>
                  <a:off x="809" y="2356"/>
                  <a:ext cx="88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kumimoji="0" lang="en-US" altLang="en-US">
                      <a:solidFill>
                        <a:srgbClr val="000000"/>
                      </a:solidFill>
                    </a:rPr>
                    <a:t>2</a:t>
                  </a:r>
                  <a:endParaRPr kumimoji="0" lang="en-US" altLang="en-US"/>
                </a:p>
              </p:txBody>
            </p:sp>
            <p:sp>
              <p:nvSpPr>
                <p:cNvPr id="410658" name="Rectangle 34"/>
                <p:cNvSpPr>
                  <a:spLocks noChangeArrowheads="1"/>
                </p:cNvSpPr>
                <p:nvPr/>
              </p:nvSpPr>
              <p:spPr bwMode="auto">
                <a:xfrm>
                  <a:off x="1042" y="2317"/>
                  <a:ext cx="69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kumimoji="0" lang="en-US" altLang="en-US">
                      <a:solidFill>
                        <a:srgbClr val="000000"/>
                      </a:solidFill>
                    </a:rPr>
                    <a:t>+</a:t>
                  </a:r>
                  <a:endParaRPr kumimoji="0" lang="en-US" altLang="en-US"/>
                </a:p>
              </p:txBody>
            </p:sp>
            <p:sp>
              <p:nvSpPr>
                <p:cNvPr id="410659" name="Rectangle 35"/>
                <p:cNvSpPr>
                  <a:spLocks noChangeArrowheads="1"/>
                </p:cNvSpPr>
                <p:nvPr/>
              </p:nvSpPr>
              <p:spPr bwMode="auto">
                <a:xfrm>
                  <a:off x="954" y="2335"/>
                  <a:ext cx="75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kumimoji="0" lang="en-US" altLang="en-US" i="1">
                      <a:solidFill>
                        <a:srgbClr val="000000"/>
                      </a:solidFill>
                    </a:rPr>
                    <a:t>n</a:t>
                  </a:r>
                  <a:endParaRPr kumimoji="0" lang="en-US" altLang="en-US"/>
                </a:p>
              </p:txBody>
            </p:sp>
          </p:grpSp>
        </p:grpSp>
      </p:grpSp>
      <p:sp>
        <p:nvSpPr>
          <p:cNvPr id="410660" name="Text Box 36"/>
          <p:cNvSpPr txBox="1">
            <a:spLocks noChangeArrowheads="1"/>
          </p:cNvSpPr>
          <p:nvPr/>
        </p:nvSpPr>
        <p:spPr bwMode="auto">
          <a:xfrm>
            <a:off x="4019550" y="457200"/>
            <a:ext cx="108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Puzzle</a:t>
            </a:r>
          </a:p>
        </p:txBody>
      </p:sp>
      <p:sp>
        <p:nvSpPr>
          <p:cNvPr id="410662" name="AutoShape 38"/>
          <p:cNvSpPr>
            <a:spLocks noChangeArrowheads="1"/>
          </p:cNvSpPr>
          <p:nvPr/>
        </p:nvSpPr>
        <p:spPr bwMode="auto">
          <a:xfrm>
            <a:off x="6781800" y="3200400"/>
            <a:ext cx="1600200" cy="990600"/>
          </a:xfrm>
          <a:prstGeom prst="cloudCallout">
            <a:avLst>
              <a:gd name="adj1" fmla="val -59028"/>
              <a:gd name="adj2" fmla="val 25801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/>
              <a:t>Now what??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6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Text Box 2"/>
          <p:cNvSpPr txBox="1">
            <a:spLocks noChangeArrowheads="1"/>
          </p:cNvSpPr>
          <p:nvPr/>
        </p:nvSpPr>
        <p:spPr bwMode="auto">
          <a:xfrm>
            <a:off x="762000" y="1816100"/>
            <a:ext cx="1757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b="1">
                <a:solidFill>
                  <a:srgbClr val="008000"/>
                </a:solidFill>
              </a:rPr>
              <a:t>The new idea:</a:t>
            </a:r>
          </a:p>
        </p:txBody>
      </p:sp>
      <p:sp>
        <p:nvSpPr>
          <p:cNvPr id="409604" name="Text Box 4"/>
          <p:cNvSpPr txBox="1">
            <a:spLocks noChangeArrowheads="1"/>
          </p:cNvSpPr>
          <p:nvPr/>
        </p:nvSpPr>
        <p:spPr bwMode="auto">
          <a:xfrm>
            <a:off x="1066800" y="2376488"/>
            <a:ext cx="7010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/>
              <a:t>Prove that we can always find a tiling with Bill </a:t>
            </a:r>
            <a:r>
              <a:rPr kumimoji="0" lang="en-US" altLang="en-US">
                <a:solidFill>
                  <a:srgbClr val="3366FF"/>
                </a:solidFill>
              </a:rPr>
              <a:t>anywhere.</a:t>
            </a:r>
          </a:p>
        </p:txBody>
      </p:sp>
      <p:sp>
        <p:nvSpPr>
          <p:cNvPr id="409605" name="Text Box 5"/>
          <p:cNvSpPr txBox="1">
            <a:spLocks noChangeArrowheads="1"/>
          </p:cNvSpPr>
          <p:nvPr/>
        </p:nvSpPr>
        <p:spPr bwMode="auto">
          <a:xfrm>
            <a:off x="4019550" y="457200"/>
            <a:ext cx="108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Puzzle</a:t>
            </a:r>
          </a:p>
        </p:txBody>
      </p:sp>
      <p:sp>
        <p:nvSpPr>
          <p:cNvPr id="409606" name="Text Box 6"/>
          <p:cNvSpPr txBox="1">
            <a:spLocks noChangeArrowheads="1"/>
          </p:cNvSpPr>
          <p:nvPr/>
        </p:nvSpPr>
        <p:spPr bwMode="auto">
          <a:xfrm>
            <a:off x="712788" y="3429000"/>
            <a:ext cx="7712368" cy="369332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dirty="0">
                <a:solidFill>
                  <a:srgbClr val="A50021"/>
                </a:solidFill>
              </a:rPr>
              <a:t>Theorem B:</a:t>
            </a:r>
            <a:r>
              <a:rPr kumimoji="0" lang="en-US" altLang="en-US" dirty="0"/>
              <a:t> For any 2</a:t>
            </a:r>
            <a:r>
              <a:rPr kumimoji="0" lang="en-US" altLang="en-US" i="1" baseline="30000" dirty="0"/>
              <a:t>n</a:t>
            </a:r>
            <a:r>
              <a:rPr kumimoji="0" lang="en-US" altLang="en-US" i="1" dirty="0"/>
              <a:t> </a:t>
            </a:r>
            <a:r>
              <a:rPr kumimoji="0" lang="en-US" altLang="en-US" dirty="0">
                <a:sym typeface="Comic Sans MS" pitchFamily="66" charset="0"/>
              </a:rPr>
              <a:t>x</a:t>
            </a:r>
            <a:r>
              <a:rPr kumimoji="0" lang="en-US" altLang="en-US" dirty="0"/>
              <a:t> 2</a:t>
            </a:r>
            <a:r>
              <a:rPr kumimoji="0" lang="en-US" altLang="en-US" i="1" baseline="30000" dirty="0"/>
              <a:t>n </a:t>
            </a:r>
            <a:r>
              <a:rPr kumimoji="0" lang="en-US" altLang="en-US" baseline="30000" dirty="0"/>
              <a:t> </a:t>
            </a:r>
            <a:r>
              <a:rPr kumimoji="0" lang="en-US" altLang="en-US" dirty="0" smtClean="0"/>
              <a:t>puzzle, </a:t>
            </a:r>
            <a:r>
              <a:rPr kumimoji="0" lang="en-US" altLang="en-US" dirty="0"/>
              <a:t>there is a tiling with Bill </a:t>
            </a:r>
            <a:r>
              <a:rPr kumimoji="0" lang="en-US" altLang="en-US" dirty="0">
                <a:solidFill>
                  <a:srgbClr val="3366FF"/>
                </a:solidFill>
              </a:rPr>
              <a:t>anywhere</a:t>
            </a:r>
            <a:r>
              <a:rPr kumimoji="0" lang="en-US" altLang="en-US" dirty="0"/>
              <a:t>.</a:t>
            </a:r>
          </a:p>
        </p:txBody>
      </p:sp>
      <p:sp>
        <p:nvSpPr>
          <p:cNvPr id="409608" name="Text Box 8"/>
          <p:cNvSpPr txBox="1">
            <a:spLocks noChangeArrowheads="1"/>
          </p:cNvSpPr>
          <p:nvPr/>
        </p:nvSpPr>
        <p:spPr bwMode="auto">
          <a:xfrm>
            <a:off x="700088" y="5338763"/>
            <a:ext cx="7879080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dirty="0">
                <a:solidFill>
                  <a:srgbClr val="A50021"/>
                </a:solidFill>
              </a:rPr>
              <a:t>Theorem:</a:t>
            </a:r>
            <a:r>
              <a:rPr kumimoji="0" lang="en-US" altLang="en-US" dirty="0"/>
              <a:t> For any 2</a:t>
            </a:r>
            <a:r>
              <a:rPr kumimoji="0" lang="en-US" altLang="en-US" i="1" baseline="30000" dirty="0"/>
              <a:t>n</a:t>
            </a:r>
            <a:r>
              <a:rPr kumimoji="0" lang="en-US" altLang="en-US" i="1" dirty="0"/>
              <a:t> </a:t>
            </a:r>
            <a:r>
              <a:rPr kumimoji="0" lang="en-US" altLang="en-US" dirty="0">
                <a:sym typeface="Comic Sans MS" pitchFamily="66" charset="0"/>
              </a:rPr>
              <a:t>x</a:t>
            </a:r>
            <a:r>
              <a:rPr kumimoji="0" lang="en-US" altLang="en-US" dirty="0"/>
              <a:t> 2</a:t>
            </a:r>
            <a:r>
              <a:rPr kumimoji="0" lang="en-US" altLang="en-US" i="1" baseline="30000" dirty="0"/>
              <a:t>n </a:t>
            </a:r>
            <a:r>
              <a:rPr kumimoji="0" lang="en-US" altLang="en-US" baseline="30000" dirty="0"/>
              <a:t> </a:t>
            </a:r>
            <a:r>
              <a:rPr kumimoji="0" lang="en-US" altLang="en-US" dirty="0" smtClean="0"/>
              <a:t>puzzle, </a:t>
            </a:r>
            <a:r>
              <a:rPr kumimoji="0" lang="en-US" altLang="en-US" dirty="0"/>
              <a:t>there is a tiling with Bill in the middle.</a:t>
            </a:r>
          </a:p>
        </p:txBody>
      </p:sp>
      <p:sp>
        <p:nvSpPr>
          <p:cNvPr id="409609" name="Text Box 9"/>
          <p:cNvSpPr txBox="1">
            <a:spLocks noChangeArrowheads="1"/>
          </p:cNvSpPr>
          <p:nvPr/>
        </p:nvSpPr>
        <p:spPr bwMode="auto">
          <a:xfrm>
            <a:off x="2543175" y="4495800"/>
            <a:ext cx="4010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Clearly Theorem B implies Theorem.</a:t>
            </a:r>
          </a:p>
        </p:txBody>
      </p:sp>
      <p:sp>
        <p:nvSpPr>
          <p:cNvPr id="409610" name="Text Box 10"/>
          <p:cNvSpPr txBox="1">
            <a:spLocks noChangeArrowheads="1"/>
          </p:cNvSpPr>
          <p:nvPr/>
        </p:nvSpPr>
        <p:spPr bwMode="auto">
          <a:xfrm>
            <a:off x="5791200" y="1752600"/>
            <a:ext cx="2357438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 stronger property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09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09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0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4" grpId="0"/>
      <p:bldP spid="409606" grpId="0" animBg="1"/>
      <p:bldP spid="409608" grpId="0" animBg="1"/>
      <p:bldP spid="409609" grpId="0"/>
      <p:bldP spid="4096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Text Box 2"/>
          <p:cNvSpPr txBox="1">
            <a:spLocks noChangeArrowheads="1"/>
          </p:cNvSpPr>
          <p:nvPr/>
        </p:nvSpPr>
        <p:spPr bwMode="auto">
          <a:xfrm>
            <a:off x="700088" y="1473200"/>
            <a:ext cx="7712368" cy="369332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dirty="0">
                <a:solidFill>
                  <a:srgbClr val="A50021"/>
                </a:solidFill>
              </a:rPr>
              <a:t>Theorem B:</a:t>
            </a:r>
            <a:r>
              <a:rPr kumimoji="0" lang="en-US" altLang="en-US" dirty="0"/>
              <a:t> For any 2</a:t>
            </a:r>
            <a:r>
              <a:rPr kumimoji="0" lang="en-US" altLang="en-US" i="1" baseline="30000" dirty="0"/>
              <a:t>n</a:t>
            </a:r>
            <a:r>
              <a:rPr kumimoji="0" lang="en-US" altLang="en-US" i="1" dirty="0"/>
              <a:t> </a:t>
            </a:r>
            <a:r>
              <a:rPr kumimoji="0" lang="en-US" altLang="en-US" dirty="0">
                <a:sym typeface="Comic Sans MS" pitchFamily="66" charset="0"/>
              </a:rPr>
              <a:t>x</a:t>
            </a:r>
            <a:r>
              <a:rPr kumimoji="0" lang="en-US" altLang="en-US" dirty="0"/>
              <a:t> 2</a:t>
            </a:r>
            <a:r>
              <a:rPr kumimoji="0" lang="en-US" altLang="en-US" i="1" baseline="30000" dirty="0"/>
              <a:t>n </a:t>
            </a:r>
            <a:r>
              <a:rPr kumimoji="0" lang="en-US" altLang="en-US" baseline="30000" dirty="0"/>
              <a:t> </a:t>
            </a:r>
            <a:r>
              <a:rPr kumimoji="0" lang="en-US" altLang="en-US" dirty="0" smtClean="0"/>
              <a:t>puzzle, </a:t>
            </a:r>
            <a:r>
              <a:rPr kumimoji="0" lang="en-US" altLang="en-US" dirty="0"/>
              <a:t>there is a tiling with Bill anywhere.</a:t>
            </a:r>
          </a:p>
        </p:txBody>
      </p:sp>
      <p:sp>
        <p:nvSpPr>
          <p:cNvPr id="403459" name="Text Box 3"/>
          <p:cNvSpPr txBox="1">
            <a:spLocks noChangeArrowheads="1"/>
          </p:cNvSpPr>
          <p:nvPr/>
        </p:nvSpPr>
        <p:spPr bwMode="auto">
          <a:xfrm>
            <a:off x="533400" y="2514600"/>
            <a:ext cx="8229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/>
              <a:t>Proof: (</a:t>
            </a:r>
            <a:r>
              <a:rPr kumimoji="0" lang="en-US" altLang="en-US">
                <a:solidFill>
                  <a:srgbClr val="003399"/>
                </a:solidFill>
              </a:rPr>
              <a:t>by induction on </a:t>
            </a:r>
            <a:r>
              <a:rPr kumimoji="0" lang="en-US" altLang="en-US" i="1">
                <a:solidFill>
                  <a:srgbClr val="003399"/>
                </a:solidFill>
              </a:rPr>
              <a:t>n</a:t>
            </a:r>
            <a:r>
              <a:rPr kumimoji="0" lang="en-US" altLang="en-US"/>
              <a:t>)</a:t>
            </a:r>
          </a:p>
          <a:p>
            <a:endParaRPr kumimoji="0" lang="en-US" altLang="en-US" i="1">
              <a:solidFill>
                <a:srgbClr val="0000FF"/>
              </a:solidFill>
            </a:endParaRPr>
          </a:p>
          <a:p>
            <a:r>
              <a:rPr kumimoji="0" lang="en-US" altLang="en-US" i="1">
                <a:solidFill>
                  <a:srgbClr val="0000FF"/>
                </a:solidFill>
              </a:rPr>
              <a:t>P</a:t>
            </a:r>
            <a:r>
              <a:rPr kumimoji="0" lang="en-US" altLang="en-US">
                <a:solidFill>
                  <a:srgbClr val="0000FF"/>
                </a:solidFill>
              </a:rPr>
              <a:t>(</a:t>
            </a:r>
            <a:r>
              <a:rPr kumimoji="0" lang="en-US" altLang="en-US" i="1">
                <a:solidFill>
                  <a:srgbClr val="0000FF"/>
                </a:solidFill>
              </a:rPr>
              <a:t>n</a:t>
            </a:r>
            <a:r>
              <a:rPr kumimoji="0" lang="en-US" altLang="en-US">
                <a:solidFill>
                  <a:srgbClr val="0000FF"/>
                </a:solidFill>
              </a:rPr>
              <a:t>) ::= can tile 2</a:t>
            </a:r>
            <a:r>
              <a:rPr kumimoji="0" lang="en-US" altLang="en-US" i="1" baseline="30000">
                <a:solidFill>
                  <a:srgbClr val="0000FF"/>
                </a:solidFill>
              </a:rPr>
              <a:t>n</a:t>
            </a:r>
            <a:r>
              <a:rPr kumimoji="0" lang="en-US" altLang="en-US" i="1">
                <a:solidFill>
                  <a:srgbClr val="0000FF"/>
                </a:solidFill>
              </a:rPr>
              <a:t> </a:t>
            </a:r>
            <a:r>
              <a:rPr kumimoji="0" lang="en-US" altLang="en-US">
                <a:solidFill>
                  <a:srgbClr val="0000FF"/>
                </a:solidFill>
                <a:sym typeface="Comic Sans MS" pitchFamily="66" charset="0"/>
              </a:rPr>
              <a:t>x</a:t>
            </a:r>
            <a:r>
              <a:rPr kumimoji="0" lang="en-US" altLang="en-US">
                <a:solidFill>
                  <a:srgbClr val="0000FF"/>
                </a:solidFill>
              </a:rPr>
              <a:t> 2</a:t>
            </a:r>
            <a:r>
              <a:rPr kumimoji="0" lang="en-US" altLang="en-US" i="1" baseline="30000">
                <a:solidFill>
                  <a:srgbClr val="0000FF"/>
                </a:solidFill>
              </a:rPr>
              <a:t>n</a:t>
            </a:r>
            <a:r>
              <a:rPr kumimoji="0" lang="en-US" altLang="en-US">
                <a:solidFill>
                  <a:srgbClr val="0000FF"/>
                </a:solidFill>
              </a:rPr>
              <a:t> with Bill anywhere.</a:t>
            </a:r>
          </a:p>
        </p:txBody>
      </p:sp>
      <p:sp>
        <p:nvSpPr>
          <p:cNvPr id="403460" name="Text Box 4"/>
          <p:cNvSpPr txBox="1">
            <a:spLocks noChangeArrowheads="1"/>
          </p:cNvSpPr>
          <p:nvPr/>
        </p:nvSpPr>
        <p:spPr bwMode="auto">
          <a:xfrm>
            <a:off x="533400" y="4159250"/>
            <a:ext cx="1970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Base case:  (</a:t>
            </a:r>
            <a:r>
              <a:rPr kumimoji="0" lang="en-US" altLang="en-US" i="1">
                <a:solidFill>
                  <a:srgbClr val="0000FF"/>
                </a:solidFill>
              </a:rPr>
              <a:t>n</a:t>
            </a:r>
            <a:r>
              <a:rPr kumimoji="0" lang="en-US" altLang="en-US">
                <a:solidFill>
                  <a:srgbClr val="0000FF"/>
                </a:solidFill>
              </a:rPr>
              <a:t>=0</a:t>
            </a:r>
            <a:r>
              <a:rPr kumimoji="0" lang="en-US" altLang="en-US"/>
              <a:t>)</a:t>
            </a:r>
          </a:p>
        </p:txBody>
      </p:sp>
      <p:sp>
        <p:nvSpPr>
          <p:cNvPr id="403461" name="Text Box 5"/>
          <p:cNvSpPr txBox="1">
            <a:spLocks noChangeArrowheads="1"/>
          </p:cNvSpPr>
          <p:nvPr/>
        </p:nvSpPr>
        <p:spPr bwMode="auto">
          <a:xfrm>
            <a:off x="3810000" y="5254625"/>
            <a:ext cx="1963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(no tiles needed)</a:t>
            </a:r>
          </a:p>
        </p:txBody>
      </p:sp>
      <p:pic>
        <p:nvPicPr>
          <p:cNvPr id="403462" name="Picture 6" descr="billsqua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1562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3463" name="Text Box 7"/>
          <p:cNvSpPr txBox="1">
            <a:spLocks noChangeArrowheads="1"/>
          </p:cNvSpPr>
          <p:nvPr/>
        </p:nvSpPr>
        <p:spPr bwMode="auto">
          <a:xfrm>
            <a:off x="4019550" y="457200"/>
            <a:ext cx="108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Puzzle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59" grpId="0"/>
      <p:bldP spid="403460" grpId="0"/>
      <p:bldP spid="40346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8" name="Rectangle 4"/>
          <p:cNvSpPr>
            <a:spLocks noChangeArrowheads="1"/>
          </p:cNvSpPr>
          <p:nvPr/>
        </p:nvSpPr>
        <p:spPr bwMode="auto">
          <a:xfrm>
            <a:off x="4572000" y="4419600"/>
            <a:ext cx="1828800" cy="1752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6709" name="Rectangle 5"/>
          <p:cNvSpPr>
            <a:spLocks noChangeArrowheads="1"/>
          </p:cNvSpPr>
          <p:nvPr/>
        </p:nvSpPr>
        <p:spPr bwMode="auto">
          <a:xfrm>
            <a:off x="4572000" y="2667000"/>
            <a:ext cx="1828800" cy="1752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6710" name="Rectangle 6"/>
          <p:cNvSpPr>
            <a:spLocks noChangeArrowheads="1"/>
          </p:cNvSpPr>
          <p:nvPr/>
        </p:nvSpPr>
        <p:spPr bwMode="auto">
          <a:xfrm>
            <a:off x="2743200" y="2667000"/>
            <a:ext cx="1828800" cy="1752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6712" name="Rectangle 8"/>
          <p:cNvSpPr>
            <a:spLocks noChangeArrowheads="1"/>
          </p:cNvSpPr>
          <p:nvPr/>
        </p:nvSpPr>
        <p:spPr bwMode="auto">
          <a:xfrm>
            <a:off x="2743200" y="4419600"/>
            <a:ext cx="1828800" cy="1752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56711" name="Picture 7" descr="billsqua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450" y="3346450"/>
            <a:ext cx="463550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6720" name="Text Box 16"/>
          <p:cNvSpPr txBox="1">
            <a:spLocks noChangeArrowheads="1"/>
          </p:cNvSpPr>
          <p:nvPr/>
        </p:nvSpPr>
        <p:spPr bwMode="auto">
          <a:xfrm>
            <a:off x="2133600" y="1219200"/>
            <a:ext cx="480695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Induction step:</a:t>
            </a:r>
          </a:p>
          <a:p>
            <a:pPr>
              <a:lnSpc>
                <a:spcPct val="150000"/>
              </a:lnSpc>
            </a:pPr>
            <a:r>
              <a:rPr kumimoji="0" lang="en-US" altLang="en-US" i="1"/>
              <a:t>Assume </a:t>
            </a:r>
            <a:r>
              <a:rPr kumimoji="0" lang="en-US" altLang="en-US"/>
              <a:t>we can get Bill </a:t>
            </a:r>
            <a:r>
              <a:rPr kumimoji="0" lang="en-US" altLang="en-US">
                <a:solidFill>
                  <a:srgbClr val="3366FF"/>
                </a:solidFill>
              </a:rPr>
              <a:t>anywhere in </a:t>
            </a:r>
            <a:r>
              <a:rPr kumimoji="0" lang="en-US" altLang="en-US"/>
              <a:t>2</a:t>
            </a:r>
            <a:r>
              <a:rPr kumimoji="0" lang="en-US" altLang="en-US" i="1" baseline="30000"/>
              <a:t>n</a:t>
            </a:r>
            <a:r>
              <a:rPr kumimoji="0" lang="en-US" altLang="en-US"/>
              <a:t> x 2</a:t>
            </a:r>
            <a:r>
              <a:rPr kumimoji="0" lang="en-US" altLang="en-US" i="1" baseline="30000"/>
              <a:t>n</a:t>
            </a:r>
            <a:r>
              <a:rPr kumimoji="0" lang="en-US" altLang="en-US"/>
              <a:t>.</a:t>
            </a:r>
          </a:p>
          <a:p>
            <a:pPr>
              <a:lnSpc>
                <a:spcPct val="150000"/>
              </a:lnSpc>
            </a:pPr>
            <a:r>
              <a:rPr kumimoji="0" lang="en-US" altLang="en-US" i="1"/>
              <a:t>Prove</a:t>
            </a:r>
            <a:r>
              <a:rPr kumimoji="0" lang="en-US" altLang="en-US"/>
              <a:t> we can get Bill anywhere in 2</a:t>
            </a:r>
            <a:r>
              <a:rPr kumimoji="0" lang="en-US" altLang="en-US" i="1" baseline="30000"/>
              <a:t>n</a:t>
            </a:r>
            <a:r>
              <a:rPr kumimoji="0" lang="en-US" altLang="en-US" baseline="30000"/>
              <a:t>+1</a:t>
            </a:r>
            <a:r>
              <a:rPr kumimoji="0" lang="en-US" altLang="en-US"/>
              <a:t> </a:t>
            </a:r>
            <a:r>
              <a:rPr kumimoji="0" lang="en-US" altLang="en-US">
                <a:sym typeface="Comic Sans MS" pitchFamily="66" charset="0"/>
              </a:rPr>
              <a:t>x</a:t>
            </a:r>
            <a:r>
              <a:rPr kumimoji="0" lang="en-US" altLang="en-US"/>
              <a:t> 2</a:t>
            </a:r>
            <a:r>
              <a:rPr kumimoji="0" lang="en-US" altLang="en-US" i="1" baseline="30000"/>
              <a:t>n</a:t>
            </a:r>
            <a:r>
              <a:rPr kumimoji="0" lang="en-US" altLang="en-US" baseline="30000"/>
              <a:t>+1</a:t>
            </a:r>
            <a:r>
              <a:rPr kumimoji="0" lang="en-US" altLang="en-US"/>
              <a:t>.</a:t>
            </a:r>
          </a:p>
        </p:txBody>
      </p:sp>
      <p:sp>
        <p:nvSpPr>
          <p:cNvPr id="456721" name="Text Box 17"/>
          <p:cNvSpPr txBox="1">
            <a:spLocks noChangeArrowheads="1"/>
          </p:cNvSpPr>
          <p:nvPr/>
        </p:nvSpPr>
        <p:spPr bwMode="auto">
          <a:xfrm>
            <a:off x="4019550" y="457200"/>
            <a:ext cx="108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Puzzle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Text Box 2"/>
          <p:cNvSpPr txBox="1">
            <a:spLocks noChangeArrowheads="1"/>
          </p:cNvSpPr>
          <p:nvPr/>
        </p:nvSpPr>
        <p:spPr bwMode="auto">
          <a:xfrm>
            <a:off x="4019550" y="457200"/>
            <a:ext cx="108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Puzzle</a:t>
            </a:r>
          </a:p>
        </p:txBody>
      </p:sp>
      <p:sp>
        <p:nvSpPr>
          <p:cNvPr id="402435" name="Text Box 3"/>
          <p:cNvSpPr txBox="1">
            <a:spLocks noChangeArrowheads="1"/>
          </p:cNvSpPr>
          <p:nvPr/>
        </p:nvSpPr>
        <p:spPr bwMode="auto">
          <a:xfrm>
            <a:off x="2133600" y="1219200"/>
            <a:ext cx="480695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Induction step:</a:t>
            </a:r>
          </a:p>
          <a:p>
            <a:pPr>
              <a:lnSpc>
                <a:spcPct val="150000"/>
              </a:lnSpc>
            </a:pPr>
            <a:r>
              <a:rPr kumimoji="0" lang="en-US" altLang="en-US" i="1"/>
              <a:t>Assume </a:t>
            </a:r>
            <a:r>
              <a:rPr kumimoji="0" lang="en-US" altLang="en-US"/>
              <a:t>we can get Bill </a:t>
            </a:r>
            <a:r>
              <a:rPr kumimoji="0" lang="en-US" altLang="en-US">
                <a:solidFill>
                  <a:srgbClr val="3366FF"/>
                </a:solidFill>
              </a:rPr>
              <a:t>anywhere in </a:t>
            </a:r>
            <a:r>
              <a:rPr kumimoji="0" lang="en-US" altLang="en-US"/>
              <a:t>2</a:t>
            </a:r>
            <a:r>
              <a:rPr kumimoji="0" lang="en-US" altLang="en-US" i="1" baseline="30000"/>
              <a:t>n</a:t>
            </a:r>
            <a:r>
              <a:rPr kumimoji="0" lang="en-US" altLang="en-US"/>
              <a:t> x 2</a:t>
            </a:r>
            <a:r>
              <a:rPr kumimoji="0" lang="en-US" altLang="en-US" i="1" baseline="30000"/>
              <a:t>n</a:t>
            </a:r>
            <a:r>
              <a:rPr kumimoji="0" lang="en-US" altLang="en-US"/>
              <a:t>.</a:t>
            </a:r>
          </a:p>
          <a:p>
            <a:pPr>
              <a:lnSpc>
                <a:spcPct val="150000"/>
              </a:lnSpc>
            </a:pPr>
            <a:r>
              <a:rPr kumimoji="0" lang="en-US" altLang="en-US" i="1"/>
              <a:t>Prove</a:t>
            </a:r>
            <a:r>
              <a:rPr kumimoji="0" lang="en-US" altLang="en-US"/>
              <a:t> we can get Bill anywhere in 2</a:t>
            </a:r>
            <a:r>
              <a:rPr kumimoji="0" lang="en-US" altLang="en-US" i="1" baseline="30000"/>
              <a:t>n</a:t>
            </a:r>
            <a:r>
              <a:rPr kumimoji="0" lang="en-US" altLang="en-US" baseline="30000"/>
              <a:t>+1</a:t>
            </a:r>
            <a:r>
              <a:rPr kumimoji="0" lang="en-US" altLang="en-US"/>
              <a:t> </a:t>
            </a:r>
            <a:r>
              <a:rPr kumimoji="0" lang="en-US" altLang="en-US">
                <a:sym typeface="Comic Sans MS" pitchFamily="66" charset="0"/>
              </a:rPr>
              <a:t>x</a:t>
            </a:r>
            <a:r>
              <a:rPr kumimoji="0" lang="en-US" altLang="en-US"/>
              <a:t> 2</a:t>
            </a:r>
            <a:r>
              <a:rPr kumimoji="0" lang="en-US" altLang="en-US" i="1" baseline="30000"/>
              <a:t>n</a:t>
            </a:r>
            <a:r>
              <a:rPr kumimoji="0" lang="en-US" altLang="en-US" baseline="30000"/>
              <a:t>+1</a:t>
            </a:r>
            <a:r>
              <a:rPr kumimoji="0" lang="en-US" altLang="en-US"/>
              <a:t>.</a:t>
            </a:r>
          </a:p>
        </p:txBody>
      </p:sp>
      <p:sp>
        <p:nvSpPr>
          <p:cNvPr id="402436" name="Rectangle 4"/>
          <p:cNvSpPr>
            <a:spLocks noChangeArrowheads="1"/>
          </p:cNvSpPr>
          <p:nvPr/>
        </p:nvSpPr>
        <p:spPr bwMode="auto">
          <a:xfrm>
            <a:off x="4876800" y="4648200"/>
            <a:ext cx="1828800" cy="1752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37" name="Rectangle 5"/>
          <p:cNvSpPr>
            <a:spLocks noChangeArrowheads="1"/>
          </p:cNvSpPr>
          <p:nvPr/>
        </p:nvSpPr>
        <p:spPr bwMode="auto">
          <a:xfrm>
            <a:off x="4876800" y="2743200"/>
            <a:ext cx="1828800" cy="1752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38" name="Rectangle 6"/>
          <p:cNvSpPr>
            <a:spLocks noChangeArrowheads="1"/>
          </p:cNvSpPr>
          <p:nvPr/>
        </p:nvSpPr>
        <p:spPr bwMode="auto">
          <a:xfrm>
            <a:off x="2438400" y="2743200"/>
            <a:ext cx="1828800" cy="1752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02439" name="Picture 7" descr="billsqua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038600"/>
            <a:ext cx="463550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2440" name="Picture 8" descr="billsqua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429000"/>
            <a:ext cx="463550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2441" name="Picture 9" descr="billsqua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648200"/>
            <a:ext cx="463550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2" name="Rectangle 10"/>
          <p:cNvSpPr>
            <a:spLocks noChangeArrowheads="1"/>
          </p:cNvSpPr>
          <p:nvPr/>
        </p:nvSpPr>
        <p:spPr bwMode="auto">
          <a:xfrm>
            <a:off x="2438400" y="4648200"/>
            <a:ext cx="1828800" cy="1752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02443" name="Picture 11" descr="billsqua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648200"/>
            <a:ext cx="463550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02444" name="Object 12"/>
          <p:cNvGraphicFramePr>
            <a:graphicFrameLocks noChangeAspect="1"/>
          </p:cNvGraphicFramePr>
          <p:nvPr/>
        </p:nvGraphicFramePr>
        <p:xfrm>
          <a:off x="1828800" y="3162300"/>
          <a:ext cx="4984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68" name="Equation" r:id="rId4" imgW="177480" imgH="190440" progId="Equation.3">
                  <p:embed/>
                </p:oleObj>
              </mc:Choice>
              <mc:Fallback>
                <p:oleObj name="Equation" r:id="rId4" imgW="177480" imgH="1904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162300"/>
                        <a:ext cx="4984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2445" name="Line 13"/>
          <p:cNvSpPr>
            <a:spLocks noChangeShapeType="1"/>
          </p:cNvSpPr>
          <p:nvPr/>
        </p:nvSpPr>
        <p:spPr bwMode="auto">
          <a:xfrm flipV="1">
            <a:off x="1981200" y="27051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446" name="Line 14"/>
          <p:cNvSpPr>
            <a:spLocks noChangeShapeType="1"/>
          </p:cNvSpPr>
          <p:nvPr/>
        </p:nvSpPr>
        <p:spPr bwMode="auto">
          <a:xfrm flipV="1">
            <a:off x="1981200" y="36957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447" name="Line 15"/>
          <p:cNvSpPr>
            <a:spLocks noChangeShapeType="1"/>
          </p:cNvSpPr>
          <p:nvPr/>
        </p:nvSpPr>
        <p:spPr bwMode="auto">
          <a:xfrm>
            <a:off x="1905000" y="44577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448" name="Line 16"/>
          <p:cNvSpPr>
            <a:spLocks noChangeShapeType="1"/>
          </p:cNvSpPr>
          <p:nvPr/>
        </p:nvSpPr>
        <p:spPr bwMode="auto">
          <a:xfrm>
            <a:off x="1905000" y="27051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02449" name="Object 17"/>
          <p:cNvGraphicFramePr>
            <a:graphicFrameLocks noChangeAspect="1"/>
          </p:cNvGraphicFramePr>
          <p:nvPr/>
        </p:nvGraphicFramePr>
        <p:xfrm>
          <a:off x="1828800" y="5105400"/>
          <a:ext cx="4984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69" name="Equation" r:id="rId6" imgW="177480" imgH="190440" progId="Equation.3">
                  <p:embed/>
                </p:oleObj>
              </mc:Choice>
              <mc:Fallback>
                <p:oleObj name="Equation" r:id="rId6" imgW="177480" imgH="1904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05400"/>
                        <a:ext cx="4984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2450" name="Line 18"/>
          <p:cNvSpPr>
            <a:spLocks noChangeShapeType="1"/>
          </p:cNvSpPr>
          <p:nvPr/>
        </p:nvSpPr>
        <p:spPr bwMode="auto">
          <a:xfrm flipV="1">
            <a:off x="1981200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451" name="Line 19"/>
          <p:cNvSpPr>
            <a:spLocks noChangeShapeType="1"/>
          </p:cNvSpPr>
          <p:nvPr/>
        </p:nvSpPr>
        <p:spPr bwMode="auto">
          <a:xfrm flipV="1">
            <a:off x="1981200" y="5638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452" name="Line 20"/>
          <p:cNvSpPr>
            <a:spLocks noChangeShapeType="1"/>
          </p:cNvSpPr>
          <p:nvPr/>
        </p:nvSpPr>
        <p:spPr bwMode="auto">
          <a:xfrm>
            <a:off x="1905000" y="6400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453" name="Line 21"/>
          <p:cNvSpPr>
            <a:spLocks noChangeShapeType="1"/>
          </p:cNvSpPr>
          <p:nvPr/>
        </p:nvSpPr>
        <p:spPr bwMode="auto">
          <a:xfrm>
            <a:off x="1905000" y="4648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2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2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2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2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6" grpId="0" animBg="1"/>
      <p:bldP spid="402437" grpId="0" animBg="1"/>
      <p:bldP spid="402438" grpId="0" animBg="1"/>
      <p:bldP spid="402442" grpId="0" animBg="1"/>
      <p:bldP spid="402445" grpId="0" animBg="1"/>
      <p:bldP spid="402446" grpId="0" animBg="1"/>
      <p:bldP spid="402447" grpId="0" animBg="1"/>
      <p:bldP spid="402448" grpId="0" animBg="1"/>
      <p:bldP spid="402450" grpId="0" animBg="1"/>
      <p:bldP spid="402451" grpId="0" animBg="1"/>
      <p:bldP spid="402452" grpId="0" animBg="1"/>
      <p:bldP spid="40245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Text Box 2"/>
          <p:cNvSpPr txBox="1">
            <a:spLocks noChangeArrowheads="1"/>
          </p:cNvSpPr>
          <p:nvPr/>
        </p:nvSpPr>
        <p:spPr bwMode="auto">
          <a:xfrm>
            <a:off x="2198688" y="1370013"/>
            <a:ext cx="465931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A50021"/>
                </a:solidFill>
              </a:rPr>
              <a:t>Method:</a:t>
            </a:r>
            <a:r>
              <a:rPr kumimoji="0" lang="en-US" altLang="en-US"/>
              <a:t> Now group the squares together,</a:t>
            </a:r>
          </a:p>
          <a:p>
            <a:endParaRPr kumimoji="0" lang="en-US" altLang="en-US"/>
          </a:p>
          <a:p>
            <a:r>
              <a:rPr kumimoji="0" lang="en-US" altLang="en-US"/>
              <a:t>              and fill the center with a tile.</a:t>
            </a:r>
          </a:p>
        </p:txBody>
      </p:sp>
      <p:sp>
        <p:nvSpPr>
          <p:cNvPr id="399363" name="Rectangle 3"/>
          <p:cNvSpPr>
            <a:spLocks noChangeArrowheads="1"/>
          </p:cNvSpPr>
          <p:nvPr/>
        </p:nvSpPr>
        <p:spPr bwMode="auto">
          <a:xfrm>
            <a:off x="4572000" y="4495800"/>
            <a:ext cx="1828800" cy="1752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64" name="Rectangle 4"/>
          <p:cNvSpPr>
            <a:spLocks noChangeArrowheads="1"/>
          </p:cNvSpPr>
          <p:nvPr/>
        </p:nvSpPr>
        <p:spPr bwMode="auto">
          <a:xfrm>
            <a:off x="4572000" y="2743200"/>
            <a:ext cx="1828800" cy="1752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65" name="Rectangle 5"/>
          <p:cNvSpPr>
            <a:spLocks noChangeArrowheads="1"/>
          </p:cNvSpPr>
          <p:nvPr/>
        </p:nvSpPr>
        <p:spPr bwMode="auto">
          <a:xfrm>
            <a:off x="2743200" y="2743200"/>
            <a:ext cx="1828800" cy="1752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99366" name="Picture 6" descr="billsqua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422650"/>
            <a:ext cx="463550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367" name="Rectangle 7"/>
          <p:cNvSpPr>
            <a:spLocks noChangeArrowheads="1"/>
          </p:cNvSpPr>
          <p:nvPr/>
        </p:nvSpPr>
        <p:spPr bwMode="auto">
          <a:xfrm>
            <a:off x="2743200" y="4495800"/>
            <a:ext cx="1828800" cy="1752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99368" name="Picture 8" descr="billsqua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450" y="4495800"/>
            <a:ext cx="463550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375" name="Text Box 15"/>
          <p:cNvSpPr txBox="1">
            <a:spLocks noChangeArrowheads="1"/>
          </p:cNvSpPr>
          <p:nvPr/>
        </p:nvSpPr>
        <p:spPr bwMode="auto">
          <a:xfrm>
            <a:off x="6858000" y="4191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 sz="2400" b="1">
                <a:solidFill>
                  <a:srgbClr val="008000"/>
                </a:solidFill>
              </a:rPr>
              <a:t>Done!</a:t>
            </a:r>
          </a:p>
        </p:txBody>
      </p:sp>
      <p:sp>
        <p:nvSpPr>
          <p:cNvPr id="399376" name="Text Box 16"/>
          <p:cNvSpPr txBox="1">
            <a:spLocks noChangeArrowheads="1"/>
          </p:cNvSpPr>
          <p:nvPr/>
        </p:nvSpPr>
        <p:spPr bwMode="auto">
          <a:xfrm>
            <a:off x="4019550" y="457200"/>
            <a:ext cx="108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Puzzle</a:t>
            </a:r>
          </a:p>
        </p:txBody>
      </p:sp>
      <p:pic>
        <p:nvPicPr>
          <p:cNvPr id="399377" name="Picture 17" descr="billsqua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038600"/>
            <a:ext cx="463550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378" name="Picture 18" descr="billsqua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95800"/>
            <a:ext cx="463550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9371" name="Group 11"/>
          <p:cNvGrpSpPr>
            <a:grpSpLocks/>
          </p:cNvGrpSpPr>
          <p:nvPr/>
        </p:nvGrpSpPr>
        <p:grpSpPr bwMode="auto">
          <a:xfrm>
            <a:off x="4114800" y="4038600"/>
            <a:ext cx="914400" cy="914400"/>
            <a:chOff x="2592" y="2544"/>
            <a:chExt cx="576" cy="576"/>
          </a:xfrm>
        </p:grpSpPr>
        <p:sp>
          <p:nvSpPr>
            <p:cNvPr id="399372" name="Rectangle 12"/>
            <p:cNvSpPr>
              <a:spLocks noChangeArrowheads="1"/>
            </p:cNvSpPr>
            <p:nvPr/>
          </p:nvSpPr>
          <p:spPr bwMode="auto">
            <a:xfrm>
              <a:off x="2592" y="2832"/>
              <a:ext cx="288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73" name="Rectangle 13"/>
            <p:cNvSpPr>
              <a:spLocks noChangeArrowheads="1"/>
            </p:cNvSpPr>
            <p:nvPr/>
          </p:nvSpPr>
          <p:spPr bwMode="auto">
            <a:xfrm>
              <a:off x="2592" y="2544"/>
              <a:ext cx="288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74" name="Rectangle 14"/>
            <p:cNvSpPr>
              <a:spLocks noChangeArrowheads="1"/>
            </p:cNvSpPr>
            <p:nvPr/>
          </p:nvSpPr>
          <p:spPr bwMode="auto">
            <a:xfrm>
              <a:off x="2880" y="2832"/>
              <a:ext cx="288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390900" y="457200"/>
            <a:ext cx="2324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Some Remarks</a:t>
            </a:r>
          </a:p>
        </p:txBody>
      </p:sp>
      <p:sp>
        <p:nvSpPr>
          <p:cNvPr id="479235" name="Rectangle 3"/>
          <p:cNvSpPr>
            <a:spLocks noChangeArrowheads="1"/>
          </p:cNvSpPr>
          <p:nvPr/>
        </p:nvSpPr>
        <p:spPr bwMode="auto">
          <a:xfrm>
            <a:off x="1358900" y="1981200"/>
            <a:ext cx="6324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b="1">
                <a:solidFill>
                  <a:srgbClr val="008000"/>
                </a:solidFill>
              </a:rPr>
              <a:t>Note 1</a:t>
            </a:r>
            <a:r>
              <a:rPr lang="en-US" altLang="en-US"/>
              <a:t>: It may help to </a:t>
            </a:r>
            <a:r>
              <a:rPr lang="en-US" altLang="en-US">
                <a:solidFill>
                  <a:srgbClr val="0000FF"/>
                </a:solidFill>
              </a:rPr>
              <a:t>choose a </a:t>
            </a:r>
            <a:r>
              <a:rPr lang="en-US" altLang="en-US" i="1">
                <a:solidFill>
                  <a:srgbClr val="0000FF"/>
                </a:solidFill>
              </a:rPr>
              <a:t>stronger hypothesis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en-US" i="1">
                <a:solidFill>
                  <a:srgbClr val="0000FF"/>
                </a:solidFill>
              </a:rPr>
              <a:t>              </a:t>
            </a:r>
            <a:r>
              <a:rPr lang="en-US" altLang="en-US"/>
              <a:t>than the desired result (e.g. “Bill in anywhere”).</a:t>
            </a:r>
          </a:p>
        </p:txBody>
      </p:sp>
      <p:sp>
        <p:nvSpPr>
          <p:cNvPr id="479236" name="Rectangle 4"/>
          <p:cNvSpPr>
            <a:spLocks noChangeArrowheads="1"/>
          </p:cNvSpPr>
          <p:nvPr/>
        </p:nvSpPr>
        <p:spPr bwMode="auto">
          <a:xfrm>
            <a:off x="1358900" y="3505200"/>
            <a:ext cx="63373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b="1">
                <a:solidFill>
                  <a:srgbClr val="008000"/>
                </a:solidFill>
              </a:rPr>
              <a:t>Note 2</a:t>
            </a:r>
            <a:r>
              <a:rPr lang="en-US" altLang="en-US"/>
              <a:t>: The induction proof of “Bill in corner” implicitly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en-US"/>
              <a:t>defines a </a:t>
            </a:r>
            <a:r>
              <a:rPr lang="en-US" altLang="en-US">
                <a:solidFill>
                  <a:srgbClr val="0000FF"/>
                </a:solidFill>
              </a:rPr>
              <a:t>recursive procedure </a:t>
            </a:r>
            <a:r>
              <a:rPr lang="en-US" altLang="en-US"/>
              <a:t>for finding corner tilings.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58900" y="5029200"/>
            <a:ext cx="66421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b="1">
                <a:solidFill>
                  <a:srgbClr val="008000"/>
                </a:solidFill>
              </a:rPr>
              <a:t>Note 3</a:t>
            </a:r>
            <a:r>
              <a:rPr lang="en-US" altLang="en-US"/>
              <a:t>: Induction and recursion are very similar in spirit,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en-US"/>
              <a:t>always tries to reduce the problem into a smaller problem.</a:t>
            </a:r>
          </a:p>
        </p:txBody>
      </p:sp>
    </p:spTree>
    <p:extLst>
      <p:ext uri="{BB962C8B-B14F-4D97-AF65-F5344CB8AC3E}">
        <p14:creationId xmlns:p14="http://schemas.microsoft.com/office/powerpoint/2010/main" val="244260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5" grpId="0"/>
      <p:bldP spid="479236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2"/>
          <p:cNvSpPr txBox="1">
            <a:spLocks noChangeArrowheads="1"/>
          </p:cNvSpPr>
          <p:nvPr/>
        </p:nvSpPr>
        <p:spPr bwMode="auto">
          <a:xfrm>
            <a:off x="2895600" y="457200"/>
            <a:ext cx="3314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Odd Powers Are Odd</a:t>
            </a:r>
          </a:p>
        </p:txBody>
      </p:sp>
      <p:sp>
        <p:nvSpPr>
          <p:cNvPr id="139280" name="Text Box 16"/>
          <p:cNvSpPr txBox="1">
            <a:spLocks noChangeArrowheads="1"/>
          </p:cNvSpPr>
          <p:nvPr/>
        </p:nvSpPr>
        <p:spPr bwMode="auto">
          <a:xfrm>
            <a:off x="661988" y="1219200"/>
            <a:ext cx="5205412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Fact:</a:t>
            </a:r>
            <a:r>
              <a:rPr lang="en-US" altLang="en-US"/>
              <a:t>   If m is odd and n is odd, then nm is odd.</a:t>
            </a:r>
          </a:p>
        </p:txBody>
      </p:sp>
      <p:sp>
        <p:nvSpPr>
          <p:cNvPr id="139281" name="Text Box 17"/>
          <p:cNvSpPr txBox="1">
            <a:spLocks noChangeArrowheads="1"/>
          </p:cNvSpPr>
          <p:nvPr/>
        </p:nvSpPr>
        <p:spPr bwMode="auto">
          <a:xfrm>
            <a:off x="685800" y="1981200"/>
            <a:ext cx="80565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Proposition:</a:t>
            </a:r>
            <a:r>
              <a:rPr lang="en-US" altLang="en-US"/>
              <a:t> for an odd number m, m</a:t>
            </a:r>
            <a:r>
              <a:rPr lang="en-US" altLang="en-US" sz="2400" baseline="30000"/>
              <a:t>k </a:t>
            </a:r>
            <a:r>
              <a:rPr lang="en-US" altLang="en-US"/>
              <a:t>is odd for all non-negative integer k.</a:t>
            </a:r>
          </a:p>
        </p:txBody>
      </p:sp>
      <p:sp>
        <p:nvSpPr>
          <p:cNvPr id="139284" name="Text Box 20"/>
          <p:cNvSpPr txBox="1">
            <a:spLocks noChangeArrowheads="1"/>
          </p:cNvSpPr>
          <p:nvPr/>
        </p:nvSpPr>
        <p:spPr bwMode="auto">
          <a:xfrm>
            <a:off x="679450" y="3276600"/>
            <a:ext cx="4578350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Let P(i) be the proposition that m</a:t>
            </a:r>
            <a:r>
              <a:rPr lang="en-US" altLang="en-US" sz="2400" baseline="30000"/>
              <a:t>i</a:t>
            </a:r>
            <a:r>
              <a:rPr lang="en-US" altLang="en-US"/>
              <a:t> is odd.</a:t>
            </a:r>
          </a:p>
        </p:txBody>
      </p:sp>
      <p:sp>
        <p:nvSpPr>
          <p:cNvPr id="139290" name="Text Box 26"/>
          <p:cNvSpPr txBox="1">
            <a:spLocks noChangeArrowheads="1"/>
          </p:cNvSpPr>
          <p:nvPr/>
        </p:nvSpPr>
        <p:spPr bwMode="auto">
          <a:xfrm>
            <a:off x="3200400" y="4572000"/>
            <a:ext cx="3876675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en-US"/>
              <a:t> P(1) is true by definition.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P(2) is true by P(1) and the fact.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P(3) is true by P(2) and the fact.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P(i+1) is true by P(i) and the fact.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So P(i) is true for all i.</a:t>
            </a:r>
          </a:p>
        </p:txBody>
      </p:sp>
      <p:pic>
        <p:nvPicPr>
          <p:cNvPr id="139291" name="Picture 2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863" y="2516188"/>
            <a:ext cx="2479675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9294" name="Text Box 30"/>
          <p:cNvSpPr txBox="1">
            <a:spLocks noChangeArrowheads="1"/>
          </p:cNvSpPr>
          <p:nvPr/>
        </p:nvSpPr>
        <p:spPr bwMode="auto">
          <a:xfrm>
            <a:off x="762000" y="4572000"/>
            <a:ext cx="209232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Idea of induction.</a:t>
            </a:r>
          </a:p>
        </p:txBody>
      </p:sp>
      <p:pic>
        <p:nvPicPr>
          <p:cNvPr id="139295" name="Picture 3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113" y="3886200"/>
            <a:ext cx="2014537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81" grpId="0" animBg="1"/>
      <p:bldP spid="139284" grpId="0" animBg="1"/>
      <p:bldP spid="1392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Text Box 2"/>
          <p:cNvSpPr txBox="1">
            <a:spLocks noChangeArrowheads="1"/>
          </p:cNvSpPr>
          <p:nvPr/>
        </p:nvSpPr>
        <p:spPr bwMode="auto">
          <a:xfrm>
            <a:off x="2828925" y="457200"/>
            <a:ext cx="3419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Divisibility by a Prime</a:t>
            </a:r>
          </a:p>
        </p:txBody>
      </p:sp>
      <p:sp>
        <p:nvSpPr>
          <p:cNvPr id="460803" name="Text Box 3"/>
          <p:cNvSpPr txBox="1">
            <a:spLocks noChangeArrowheads="1"/>
          </p:cNvSpPr>
          <p:nvPr/>
        </p:nvSpPr>
        <p:spPr bwMode="auto">
          <a:xfrm>
            <a:off x="1362075" y="1143000"/>
            <a:ext cx="641032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Theorem.</a:t>
            </a:r>
            <a:r>
              <a:rPr lang="en-US" altLang="zh-TW"/>
              <a:t>  Any integer n &gt; 1 is divisible by a prime number.</a:t>
            </a:r>
          </a:p>
        </p:txBody>
      </p:sp>
      <p:sp>
        <p:nvSpPr>
          <p:cNvPr id="460804" name="Text Box 4"/>
          <p:cNvSpPr txBox="1">
            <a:spLocks noChangeArrowheads="1"/>
          </p:cNvSpPr>
          <p:nvPr/>
        </p:nvSpPr>
        <p:spPr bwMode="auto">
          <a:xfrm>
            <a:off x="3505200" y="6248400"/>
            <a:ext cx="209232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Idea of induction.</a:t>
            </a:r>
          </a:p>
        </p:txBody>
      </p:sp>
      <p:sp>
        <p:nvSpPr>
          <p:cNvPr id="460805" name="Text Box 5"/>
          <p:cNvSpPr txBox="1">
            <a:spLocks noChangeArrowheads="1"/>
          </p:cNvSpPr>
          <p:nvPr/>
        </p:nvSpPr>
        <p:spPr bwMode="auto">
          <a:xfrm>
            <a:off x="1447800" y="1752600"/>
            <a:ext cx="6262688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Let n be an integer.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If n is a prime number, then we are done.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Otherwise, n = ab, both are smaller than n.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If a or b is a prime number, then we are done.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Otherwise, a = cd, both are smaller than a.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If c or d is a prime number, then we are done.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Otherwise, repeat this argument, since the numbers are</a:t>
            </a:r>
          </a:p>
          <a:p>
            <a:pPr>
              <a:buClr>
                <a:srgbClr val="A50021"/>
              </a:buClr>
            </a:pPr>
            <a:r>
              <a:rPr lang="en-US" altLang="zh-TW"/>
              <a:t>  getting smaller and smaller, this will eventually stop and</a:t>
            </a:r>
          </a:p>
          <a:p>
            <a:pPr>
              <a:buClr>
                <a:srgbClr val="A50021"/>
              </a:buClr>
            </a:pPr>
            <a:r>
              <a:rPr lang="en-US" altLang="zh-TW"/>
              <a:t>  we have found a prime factor of 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4" name="Text Box 4"/>
          <p:cNvSpPr txBox="1">
            <a:spLocks noChangeArrowheads="1"/>
          </p:cNvSpPr>
          <p:nvPr/>
        </p:nvSpPr>
        <p:spPr bwMode="auto">
          <a:xfrm>
            <a:off x="1828800" y="1449388"/>
            <a:ext cx="2035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Objective: Prove </a:t>
            </a:r>
          </a:p>
        </p:txBody>
      </p:sp>
      <p:sp>
        <p:nvSpPr>
          <p:cNvPr id="455685" name="Text Box 5"/>
          <p:cNvSpPr txBox="1">
            <a:spLocks noChangeArrowheads="1"/>
          </p:cNvSpPr>
          <p:nvPr/>
        </p:nvSpPr>
        <p:spPr bwMode="auto">
          <a:xfrm>
            <a:off x="3048000" y="609600"/>
            <a:ext cx="2820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Idea of Induction</a:t>
            </a:r>
          </a:p>
        </p:txBody>
      </p:sp>
      <p:pic>
        <p:nvPicPr>
          <p:cNvPr id="455689" name="Picture 9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371600"/>
            <a:ext cx="3048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5690" name="Text Box 10"/>
          <p:cNvSpPr txBox="1">
            <a:spLocks noChangeArrowheads="1"/>
          </p:cNvSpPr>
          <p:nvPr/>
        </p:nvSpPr>
        <p:spPr bwMode="auto">
          <a:xfrm>
            <a:off x="762000" y="2286000"/>
            <a:ext cx="1843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This is to prove</a:t>
            </a:r>
          </a:p>
        </p:txBody>
      </p:sp>
      <p:pic>
        <p:nvPicPr>
          <p:cNvPr id="455692" name="Picture 1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65438"/>
            <a:ext cx="69342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5693" name="Text Box 13"/>
          <p:cNvSpPr txBox="1">
            <a:spLocks noChangeArrowheads="1"/>
          </p:cNvSpPr>
          <p:nvPr/>
        </p:nvSpPr>
        <p:spPr bwMode="auto">
          <a:xfrm>
            <a:off x="1447800" y="4343400"/>
            <a:ext cx="6419850" cy="2024063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idea of induction is to first prove P(0) unconditionally,</a:t>
            </a:r>
          </a:p>
          <a:p>
            <a:endParaRPr lang="en-US" altLang="zh-TW"/>
          </a:p>
          <a:p>
            <a:r>
              <a:rPr lang="en-US" altLang="zh-TW"/>
              <a:t>then use P(0) to prove P(1)</a:t>
            </a:r>
          </a:p>
          <a:p>
            <a:endParaRPr lang="en-US" altLang="zh-TW"/>
          </a:p>
          <a:p>
            <a:r>
              <a:rPr lang="en-US" altLang="zh-TW"/>
              <a:t>then use P(1) to prove P(2)</a:t>
            </a:r>
          </a:p>
          <a:p>
            <a:endParaRPr lang="en-US" altLang="zh-TW"/>
          </a:p>
          <a:p>
            <a:r>
              <a:rPr lang="en-US" altLang="zh-TW"/>
              <a:t>and repeat this to infinity…</a:t>
            </a:r>
          </a:p>
        </p:txBody>
      </p:sp>
      <p:sp>
        <p:nvSpPr>
          <p:cNvPr id="455694" name="Line 14"/>
          <p:cNvSpPr>
            <a:spLocks noChangeShapeType="1"/>
          </p:cNvSpPr>
          <p:nvPr/>
        </p:nvSpPr>
        <p:spPr bwMode="auto">
          <a:xfrm>
            <a:off x="1447800" y="3352800"/>
            <a:ext cx="9906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695" name="Freeform 15"/>
          <p:cNvSpPr>
            <a:spLocks/>
          </p:cNvSpPr>
          <p:nvPr/>
        </p:nvSpPr>
        <p:spPr bwMode="auto">
          <a:xfrm>
            <a:off x="1981200" y="3352800"/>
            <a:ext cx="1447800" cy="546100"/>
          </a:xfrm>
          <a:custGeom>
            <a:avLst/>
            <a:gdLst>
              <a:gd name="T0" fmla="*/ 0 w 912"/>
              <a:gd name="T1" fmla="*/ 0 h 344"/>
              <a:gd name="T2" fmla="*/ 480 w 912"/>
              <a:gd name="T3" fmla="*/ 336 h 344"/>
              <a:gd name="T4" fmla="*/ 912 w 912"/>
              <a:gd name="T5" fmla="*/ 48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344">
                <a:moveTo>
                  <a:pt x="0" y="0"/>
                </a:moveTo>
                <a:cubicBezTo>
                  <a:pt x="164" y="164"/>
                  <a:pt x="328" y="328"/>
                  <a:pt x="480" y="336"/>
                </a:cubicBezTo>
                <a:cubicBezTo>
                  <a:pt x="632" y="344"/>
                  <a:pt x="772" y="196"/>
                  <a:pt x="912" y="48"/>
                </a:cubicBezTo>
              </a:path>
            </a:pathLst>
          </a:custGeom>
          <a:noFill/>
          <a:ln w="19050" cmpd="sng">
            <a:solidFill>
              <a:srgbClr val="A5002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696" name="Line 16"/>
          <p:cNvSpPr>
            <a:spLocks noChangeShapeType="1"/>
          </p:cNvSpPr>
          <p:nvPr/>
        </p:nvSpPr>
        <p:spPr bwMode="auto">
          <a:xfrm>
            <a:off x="2895600" y="3352800"/>
            <a:ext cx="9906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697" name="Line 17"/>
          <p:cNvSpPr>
            <a:spLocks noChangeShapeType="1"/>
          </p:cNvSpPr>
          <p:nvPr/>
        </p:nvSpPr>
        <p:spPr bwMode="auto">
          <a:xfrm>
            <a:off x="4343400" y="3352800"/>
            <a:ext cx="9906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698" name="Line 18"/>
          <p:cNvSpPr>
            <a:spLocks noChangeShapeType="1"/>
          </p:cNvSpPr>
          <p:nvPr/>
        </p:nvSpPr>
        <p:spPr bwMode="auto">
          <a:xfrm>
            <a:off x="6781800" y="3352800"/>
            <a:ext cx="9906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699" name="Freeform 19"/>
          <p:cNvSpPr>
            <a:spLocks/>
          </p:cNvSpPr>
          <p:nvPr/>
        </p:nvSpPr>
        <p:spPr bwMode="auto">
          <a:xfrm>
            <a:off x="3352800" y="3352800"/>
            <a:ext cx="1447800" cy="546100"/>
          </a:xfrm>
          <a:custGeom>
            <a:avLst/>
            <a:gdLst>
              <a:gd name="T0" fmla="*/ 0 w 912"/>
              <a:gd name="T1" fmla="*/ 0 h 344"/>
              <a:gd name="T2" fmla="*/ 480 w 912"/>
              <a:gd name="T3" fmla="*/ 336 h 344"/>
              <a:gd name="T4" fmla="*/ 912 w 912"/>
              <a:gd name="T5" fmla="*/ 48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344">
                <a:moveTo>
                  <a:pt x="0" y="0"/>
                </a:moveTo>
                <a:cubicBezTo>
                  <a:pt x="164" y="164"/>
                  <a:pt x="328" y="328"/>
                  <a:pt x="480" y="336"/>
                </a:cubicBezTo>
                <a:cubicBezTo>
                  <a:pt x="632" y="344"/>
                  <a:pt x="772" y="196"/>
                  <a:pt x="912" y="48"/>
                </a:cubicBezTo>
              </a:path>
            </a:pathLst>
          </a:custGeom>
          <a:noFill/>
          <a:ln w="19050" cmpd="sng">
            <a:solidFill>
              <a:srgbClr val="A5002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700" name="Freeform 20"/>
          <p:cNvSpPr>
            <a:spLocks/>
          </p:cNvSpPr>
          <p:nvPr/>
        </p:nvSpPr>
        <p:spPr bwMode="auto">
          <a:xfrm>
            <a:off x="4724400" y="3352800"/>
            <a:ext cx="1447800" cy="546100"/>
          </a:xfrm>
          <a:custGeom>
            <a:avLst/>
            <a:gdLst>
              <a:gd name="T0" fmla="*/ 0 w 912"/>
              <a:gd name="T1" fmla="*/ 0 h 344"/>
              <a:gd name="T2" fmla="*/ 480 w 912"/>
              <a:gd name="T3" fmla="*/ 336 h 344"/>
              <a:gd name="T4" fmla="*/ 912 w 912"/>
              <a:gd name="T5" fmla="*/ 48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344">
                <a:moveTo>
                  <a:pt x="0" y="0"/>
                </a:moveTo>
                <a:cubicBezTo>
                  <a:pt x="164" y="164"/>
                  <a:pt x="328" y="328"/>
                  <a:pt x="480" y="336"/>
                </a:cubicBezTo>
                <a:cubicBezTo>
                  <a:pt x="632" y="344"/>
                  <a:pt x="772" y="196"/>
                  <a:pt x="912" y="48"/>
                </a:cubicBezTo>
              </a:path>
            </a:pathLst>
          </a:custGeom>
          <a:noFill/>
          <a:ln w="19050" cmpd="sng">
            <a:solidFill>
              <a:srgbClr val="A5002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701" name="Freeform 21"/>
          <p:cNvSpPr>
            <a:spLocks/>
          </p:cNvSpPr>
          <p:nvPr/>
        </p:nvSpPr>
        <p:spPr bwMode="auto">
          <a:xfrm>
            <a:off x="6019800" y="3340100"/>
            <a:ext cx="1447800" cy="546100"/>
          </a:xfrm>
          <a:custGeom>
            <a:avLst/>
            <a:gdLst>
              <a:gd name="T0" fmla="*/ 0 w 912"/>
              <a:gd name="T1" fmla="*/ 0 h 344"/>
              <a:gd name="T2" fmla="*/ 480 w 912"/>
              <a:gd name="T3" fmla="*/ 336 h 344"/>
              <a:gd name="T4" fmla="*/ 912 w 912"/>
              <a:gd name="T5" fmla="*/ 48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344">
                <a:moveTo>
                  <a:pt x="0" y="0"/>
                </a:moveTo>
                <a:cubicBezTo>
                  <a:pt x="164" y="164"/>
                  <a:pt x="328" y="328"/>
                  <a:pt x="480" y="336"/>
                </a:cubicBezTo>
                <a:cubicBezTo>
                  <a:pt x="632" y="344"/>
                  <a:pt x="772" y="196"/>
                  <a:pt x="912" y="48"/>
                </a:cubicBezTo>
              </a:path>
            </a:pathLst>
          </a:custGeom>
          <a:noFill/>
          <a:ln w="19050" cmpd="sng">
            <a:solidFill>
              <a:srgbClr val="A5002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702" name="Freeform 22"/>
          <p:cNvSpPr>
            <a:spLocks/>
          </p:cNvSpPr>
          <p:nvPr/>
        </p:nvSpPr>
        <p:spPr bwMode="auto">
          <a:xfrm>
            <a:off x="7315200" y="3352800"/>
            <a:ext cx="1447800" cy="546100"/>
          </a:xfrm>
          <a:custGeom>
            <a:avLst/>
            <a:gdLst>
              <a:gd name="T0" fmla="*/ 0 w 912"/>
              <a:gd name="T1" fmla="*/ 0 h 344"/>
              <a:gd name="T2" fmla="*/ 480 w 912"/>
              <a:gd name="T3" fmla="*/ 336 h 344"/>
              <a:gd name="T4" fmla="*/ 912 w 912"/>
              <a:gd name="T5" fmla="*/ 48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344">
                <a:moveTo>
                  <a:pt x="0" y="0"/>
                </a:moveTo>
                <a:cubicBezTo>
                  <a:pt x="164" y="164"/>
                  <a:pt x="328" y="328"/>
                  <a:pt x="480" y="336"/>
                </a:cubicBezTo>
                <a:cubicBezTo>
                  <a:pt x="632" y="344"/>
                  <a:pt x="772" y="196"/>
                  <a:pt x="912" y="48"/>
                </a:cubicBezTo>
              </a:path>
            </a:pathLst>
          </a:custGeom>
          <a:noFill/>
          <a:ln w="19050" cmpd="sng">
            <a:solidFill>
              <a:srgbClr val="A5002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55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55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55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55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55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5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5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5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90" grpId="0"/>
      <p:bldP spid="455694" grpId="0" animBg="1"/>
      <p:bldP spid="455695" grpId="0" animBg="1"/>
      <p:bldP spid="455696" grpId="0" animBg="1"/>
      <p:bldP spid="455697" grpId="0" animBg="1"/>
      <p:bldP spid="455698" grpId="0" animBg="1"/>
      <p:bldP spid="455699" grpId="0" animBg="1"/>
      <p:bldP spid="455700" grpId="0" animBg="1"/>
      <p:bldP spid="455701" grpId="0" animBg="1"/>
      <p:bldP spid="45570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Text Box 2"/>
          <p:cNvSpPr txBox="1">
            <a:spLocks noChangeArrowheads="1"/>
          </p:cNvSpPr>
          <p:nvPr/>
        </p:nvSpPr>
        <p:spPr bwMode="auto">
          <a:xfrm>
            <a:off x="3048000" y="609600"/>
            <a:ext cx="298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The Induction Rule</a:t>
            </a:r>
          </a:p>
        </p:txBody>
      </p:sp>
      <p:sp>
        <p:nvSpPr>
          <p:cNvPr id="419843" name="Rectangle 3"/>
          <p:cNvSpPr>
            <a:spLocks noChangeArrowheads="1"/>
          </p:cNvSpPr>
          <p:nvPr/>
        </p:nvSpPr>
        <p:spPr bwMode="auto">
          <a:xfrm>
            <a:off x="457200" y="1473200"/>
            <a:ext cx="63246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  <a:spcBef>
                <a:spcPct val="20000"/>
              </a:spcBef>
            </a:pPr>
            <a:r>
              <a:rPr kumimoji="0" lang="en-US" altLang="en-US">
                <a:solidFill>
                  <a:srgbClr val="CC0000"/>
                </a:solidFill>
              </a:rPr>
              <a:t>0</a:t>
            </a:r>
            <a:r>
              <a:rPr kumimoji="0" lang="en-US" altLang="en-US"/>
              <a:t> and (from </a:t>
            </a:r>
            <a:r>
              <a:rPr kumimoji="0" lang="en-US" altLang="en-US" i="1">
                <a:solidFill>
                  <a:srgbClr val="CC0000"/>
                </a:solidFill>
              </a:rPr>
              <a:t>n </a:t>
            </a:r>
            <a:r>
              <a:rPr kumimoji="0" lang="en-US" altLang="en-US">
                <a:solidFill>
                  <a:schemeClr val="tx2"/>
                </a:solidFill>
                <a:sym typeface="Symbol" pitchFamily="18" charset="2"/>
              </a:rPr>
              <a:t>to</a:t>
            </a:r>
            <a:r>
              <a:rPr kumimoji="0" lang="en-US" altLang="en-US">
                <a:solidFill>
                  <a:schemeClr val="tx2"/>
                </a:solidFill>
              </a:rPr>
              <a:t> </a:t>
            </a:r>
            <a:r>
              <a:rPr kumimoji="0" lang="en-US" altLang="en-US" i="1">
                <a:solidFill>
                  <a:srgbClr val="CC0000"/>
                </a:solidFill>
              </a:rPr>
              <a:t>n </a:t>
            </a:r>
            <a:r>
              <a:rPr kumimoji="0" lang="en-US" altLang="en-US">
                <a:solidFill>
                  <a:srgbClr val="CC0000"/>
                </a:solidFill>
              </a:rPr>
              <a:t>+1</a:t>
            </a:r>
            <a:r>
              <a:rPr kumimoji="0" lang="en-US" altLang="en-US"/>
              <a:t>),</a:t>
            </a:r>
          </a:p>
          <a:p>
            <a:pPr algn="ctr">
              <a:lnSpc>
                <a:spcPct val="200000"/>
              </a:lnSpc>
              <a:spcBef>
                <a:spcPct val="20000"/>
              </a:spcBef>
            </a:pPr>
            <a:r>
              <a:rPr kumimoji="0" lang="en-US" altLang="en-US"/>
              <a:t>proves </a:t>
            </a:r>
            <a:r>
              <a:rPr kumimoji="0" lang="en-US" altLang="en-US">
                <a:solidFill>
                  <a:srgbClr val="CC0000"/>
                </a:solidFill>
              </a:rPr>
              <a:t>0</a:t>
            </a:r>
            <a:r>
              <a:rPr kumimoji="0" lang="en-US" altLang="en-US"/>
              <a:t>, </a:t>
            </a:r>
            <a:r>
              <a:rPr kumimoji="0" lang="en-US" altLang="en-US">
                <a:solidFill>
                  <a:srgbClr val="CC0000"/>
                </a:solidFill>
              </a:rPr>
              <a:t>1</a:t>
            </a:r>
            <a:r>
              <a:rPr kumimoji="0" lang="en-US" altLang="en-US"/>
              <a:t>, </a:t>
            </a:r>
            <a:r>
              <a:rPr kumimoji="0" lang="en-US" altLang="en-US">
                <a:solidFill>
                  <a:srgbClr val="CC0000"/>
                </a:solidFill>
              </a:rPr>
              <a:t>2</a:t>
            </a:r>
            <a:r>
              <a:rPr kumimoji="0" lang="en-US" altLang="en-US"/>
              <a:t>, </a:t>
            </a:r>
            <a:r>
              <a:rPr kumimoji="0" lang="en-US" altLang="en-US">
                <a:solidFill>
                  <a:srgbClr val="CC0000"/>
                </a:solidFill>
              </a:rPr>
              <a:t>3</a:t>
            </a:r>
            <a:r>
              <a:rPr kumimoji="0" lang="en-US" altLang="en-US"/>
              <a:t>,….</a:t>
            </a:r>
          </a:p>
          <a:p>
            <a:pPr algn="ctr">
              <a:lnSpc>
                <a:spcPct val="200000"/>
              </a:lnSpc>
              <a:spcBef>
                <a:spcPct val="20000"/>
              </a:spcBef>
            </a:pPr>
            <a:endParaRPr kumimoji="0" lang="en-US" altLang="en-US"/>
          </a:p>
          <a:p>
            <a:pPr algn="ctr">
              <a:lnSpc>
                <a:spcPct val="200000"/>
              </a:lnSpc>
              <a:spcBef>
                <a:spcPct val="20000"/>
              </a:spcBef>
            </a:pPr>
            <a:r>
              <a:rPr kumimoji="0" lang="en-US" altLang="en-US" sz="2400" i="1">
                <a:sym typeface="Symbol" pitchFamily="18" charset="2"/>
              </a:rPr>
              <a:t>P </a:t>
            </a:r>
            <a:r>
              <a:rPr kumimoji="0" lang="en-US" altLang="en-US" sz="2400">
                <a:sym typeface="Symbol" pitchFamily="18" charset="2"/>
              </a:rPr>
              <a:t>(0), </a:t>
            </a:r>
            <a:r>
              <a:rPr kumimoji="0" lang="en-US" altLang="en-US" sz="2400" i="1">
                <a:sym typeface="Euclid Extra" pitchFamily="18" charset="2"/>
              </a:rPr>
              <a:t>P </a:t>
            </a:r>
            <a:r>
              <a:rPr kumimoji="0" lang="en-US" altLang="en-US" sz="2400">
                <a:sym typeface="Euclid Extra" pitchFamily="18" charset="2"/>
              </a:rPr>
              <a:t>(</a:t>
            </a:r>
            <a:r>
              <a:rPr kumimoji="0" lang="en-US" altLang="en-US" sz="2400" i="1">
                <a:sym typeface="Euclid Extra" pitchFamily="18" charset="2"/>
              </a:rPr>
              <a:t>n</a:t>
            </a:r>
            <a:r>
              <a:rPr kumimoji="0" lang="en-US" altLang="en-US" sz="2400">
                <a:sym typeface="Euclid Extra" pitchFamily="18" charset="2"/>
              </a:rPr>
              <a:t>)</a:t>
            </a:r>
            <a:r>
              <a:rPr kumimoji="0" lang="en-US" altLang="en-US" sz="2400">
                <a:sym typeface="Euclid Symbol" pitchFamily="18" charset="2"/>
              </a:rPr>
              <a:t></a:t>
            </a:r>
            <a:r>
              <a:rPr kumimoji="0" lang="en-US" altLang="en-US" sz="2400" i="1">
                <a:sym typeface="Euclid Symbol" pitchFamily="18" charset="2"/>
              </a:rPr>
              <a:t>P </a:t>
            </a:r>
            <a:r>
              <a:rPr kumimoji="0" lang="en-US" altLang="en-US" sz="2400">
                <a:sym typeface="Euclid Symbol" pitchFamily="18" charset="2"/>
              </a:rPr>
              <a:t>(</a:t>
            </a:r>
            <a:r>
              <a:rPr kumimoji="0" lang="en-US" altLang="en-US" sz="2400" i="1">
                <a:sym typeface="Euclid Symbol" pitchFamily="18" charset="2"/>
              </a:rPr>
              <a:t>n</a:t>
            </a:r>
            <a:r>
              <a:rPr kumimoji="0" lang="en-US" altLang="en-US" sz="2400">
                <a:sym typeface="Euclid Symbol" pitchFamily="18" charset="2"/>
              </a:rPr>
              <a:t>+1)</a:t>
            </a:r>
          </a:p>
          <a:p>
            <a:pPr algn="ctr">
              <a:lnSpc>
                <a:spcPct val="200000"/>
              </a:lnSpc>
              <a:spcBef>
                <a:spcPct val="20000"/>
              </a:spcBef>
            </a:pPr>
            <a:r>
              <a:rPr kumimoji="0" lang="en-US" altLang="en-US" sz="2400">
                <a:sym typeface="Symbol" pitchFamily="18" charset="2"/>
              </a:rPr>
              <a:t></a:t>
            </a:r>
            <a:r>
              <a:rPr kumimoji="0" lang="en-US" altLang="en-US" sz="2400" i="1">
                <a:sym typeface="Symbol" pitchFamily="18" charset="2"/>
              </a:rPr>
              <a:t>m</a:t>
            </a:r>
            <a:r>
              <a:rPr kumimoji="0" lang="en-US" altLang="en-US" sz="2400">
                <a:sym typeface="Symbol" pitchFamily="18" charset="2"/>
              </a:rPr>
              <a:t></a:t>
            </a:r>
            <a:r>
              <a:rPr kumimoji="0" lang="en-US" altLang="en-US" sz="2400" u="sng">
                <a:sym typeface="Euclid Extra" pitchFamily="18" charset="2"/>
              </a:rPr>
              <a:t>N.</a:t>
            </a:r>
            <a:r>
              <a:rPr kumimoji="0" lang="en-US" altLang="en-US" sz="2400">
                <a:sym typeface="Symbol" pitchFamily="18" charset="2"/>
              </a:rPr>
              <a:t> </a:t>
            </a:r>
            <a:r>
              <a:rPr kumimoji="0" lang="en-US" altLang="en-US" sz="2400" i="1">
                <a:sym typeface="Symbol" pitchFamily="18" charset="2"/>
              </a:rPr>
              <a:t>P </a:t>
            </a:r>
            <a:r>
              <a:rPr kumimoji="0" lang="en-US" altLang="en-US" sz="2400">
                <a:sym typeface="Symbol" pitchFamily="18" charset="2"/>
              </a:rPr>
              <a:t>(</a:t>
            </a:r>
            <a:r>
              <a:rPr kumimoji="0" lang="en-US" altLang="en-US" sz="2400" i="1">
                <a:sym typeface="Symbol" pitchFamily="18" charset="2"/>
              </a:rPr>
              <a:t>m</a:t>
            </a:r>
            <a:r>
              <a:rPr kumimoji="0" lang="en-US" altLang="en-US" sz="2400">
                <a:sym typeface="Symbol" pitchFamily="18" charset="2"/>
              </a:rPr>
              <a:t>)</a:t>
            </a:r>
          </a:p>
        </p:txBody>
      </p:sp>
      <p:sp>
        <p:nvSpPr>
          <p:cNvPr id="419846" name="Line 6"/>
          <p:cNvSpPr>
            <a:spLocks noChangeShapeType="1"/>
          </p:cNvSpPr>
          <p:nvPr/>
        </p:nvSpPr>
        <p:spPr bwMode="auto">
          <a:xfrm>
            <a:off x="1676400" y="41148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9847" name="Picture 7" descr="domin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276600"/>
            <a:ext cx="2057400" cy="317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848" name="Text Box 8"/>
          <p:cNvSpPr txBox="1">
            <a:spLocks noChangeArrowheads="1"/>
          </p:cNvSpPr>
          <p:nvPr/>
        </p:nvSpPr>
        <p:spPr bwMode="auto">
          <a:xfrm>
            <a:off x="3962400" y="5867400"/>
            <a:ext cx="2357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Like domino effect…</a:t>
            </a:r>
          </a:p>
        </p:txBody>
      </p:sp>
      <p:sp>
        <p:nvSpPr>
          <p:cNvPr id="419849" name="AutoShape 9"/>
          <p:cNvSpPr>
            <a:spLocks noChangeArrowheads="1"/>
          </p:cNvSpPr>
          <p:nvPr/>
        </p:nvSpPr>
        <p:spPr bwMode="auto">
          <a:xfrm>
            <a:off x="228600" y="5029200"/>
            <a:ext cx="1828800" cy="457200"/>
          </a:xfrm>
          <a:prstGeom prst="wedgeRoundRectCallout">
            <a:avLst>
              <a:gd name="adj1" fmla="val 113977"/>
              <a:gd name="adj2" fmla="val -27777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/>
              <a:t>For any n&gt;=0</a:t>
            </a:r>
          </a:p>
        </p:txBody>
      </p:sp>
      <p:sp>
        <p:nvSpPr>
          <p:cNvPr id="419850" name="AutoShape 10"/>
          <p:cNvSpPr>
            <a:spLocks noChangeArrowheads="1"/>
          </p:cNvSpPr>
          <p:nvPr/>
        </p:nvSpPr>
        <p:spPr bwMode="auto">
          <a:xfrm>
            <a:off x="228600" y="2362200"/>
            <a:ext cx="1828800" cy="914400"/>
          </a:xfrm>
          <a:prstGeom prst="wedgeEllipseCallout">
            <a:avLst>
              <a:gd name="adj1" fmla="val 75259"/>
              <a:gd name="adj2" fmla="val 86634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/>
              <a:t>Very easy to prove</a:t>
            </a:r>
          </a:p>
        </p:txBody>
      </p:sp>
      <p:sp>
        <p:nvSpPr>
          <p:cNvPr id="419851" name="AutoShape 11"/>
          <p:cNvSpPr>
            <a:spLocks noChangeArrowheads="1"/>
          </p:cNvSpPr>
          <p:nvPr/>
        </p:nvSpPr>
        <p:spPr bwMode="auto">
          <a:xfrm>
            <a:off x="5562600" y="1600200"/>
            <a:ext cx="2971800" cy="1219200"/>
          </a:xfrm>
          <a:prstGeom prst="wedgeEllipseCallout">
            <a:avLst>
              <a:gd name="adj1" fmla="val -98292"/>
              <a:gd name="adj2" fmla="val 111718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/>
              <a:t>Much easier to prove with P(n) as an assumption.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3" grpId="0" build="allAtOnce"/>
      <p:bldP spid="419846" grpId="0" animBg="1"/>
      <p:bldP spid="419848" grpId="0"/>
      <p:bldP spid="419849" grpId="0" animBg="1"/>
      <p:bldP spid="419850" grpId="0" animBg="1"/>
      <p:bldP spid="4198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Text Box 2"/>
          <p:cNvSpPr txBox="1">
            <a:spLocks noChangeArrowheads="1"/>
          </p:cNvSpPr>
          <p:nvPr/>
        </p:nvSpPr>
        <p:spPr bwMode="auto">
          <a:xfrm>
            <a:off x="350520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462853" name="Text Box 5"/>
          <p:cNvSpPr txBox="1">
            <a:spLocks noChangeArrowheads="1"/>
          </p:cNvSpPr>
          <p:nvPr/>
        </p:nvSpPr>
        <p:spPr bwMode="auto">
          <a:xfrm>
            <a:off x="1143000" y="2209800"/>
            <a:ext cx="68262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The idea of mathematical induction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Basic induction proofs (e.g. equality, inequality, property,etc)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An interesting example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A paradox</a:t>
            </a:r>
          </a:p>
        </p:txBody>
      </p:sp>
    </p:spTree>
    <p:extLst>
      <p:ext uri="{BB962C8B-B14F-4D97-AF65-F5344CB8AC3E}">
        <p14:creationId xmlns:p14="http://schemas.microsoft.com/office/powerpoint/2010/main" val="365840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ChangeArrowheads="1"/>
          </p:cNvSpPr>
          <p:nvPr/>
        </p:nvSpPr>
        <p:spPr bwMode="auto">
          <a:xfrm>
            <a:off x="1252538" y="3376613"/>
            <a:ext cx="6596062" cy="141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>
                <a:latin typeface="Comic Sans MS" pitchFamily="66" charset="0"/>
              </a:rPr>
              <a:t>Statements in </a:t>
            </a:r>
            <a:r>
              <a:rPr lang="en-US" altLang="en-US" sz="1800">
                <a:solidFill>
                  <a:srgbClr val="009900"/>
                </a:solidFill>
                <a:latin typeface="Comic Sans MS" pitchFamily="66" charset="0"/>
              </a:rPr>
              <a:t>green</a:t>
            </a:r>
            <a:r>
              <a:rPr lang="en-US" altLang="en-US" sz="1800">
                <a:latin typeface="Comic Sans MS" pitchFamily="66" charset="0"/>
              </a:rPr>
              <a:t> form a template for inductive proofs.</a:t>
            </a:r>
            <a:endParaRPr lang="en-US" altLang="en-US" sz="1800">
              <a:solidFill>
                <a:srgbClr val="0099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rgbClr val="009900"/>
                </a:solidFill>
                <a:latin typeface="Comic Sans MS" pitchFamily="66" charset="0"/>
              </a:rPr>
              <a:t>Proof: (by induction on </a:t>
            </a:r>
            <a:r>
              <a:rPr lang="en-US" altLang="en-US" sz="1800" i="1">
                <a:solidFill>
                  <a:srgbClr val="009900"/>
                </a:solidFill>
                <a:latin typeface="Comic Sans MS" pitchFamily="66" charset="0"/>
              </a:rPr>
              <a:t>n</a:t>
            </a:r>
            <a:r>
              <a:rPr lang="en-US" altLang="en-US" sz="1800">
                <a:solidFill>
                  <a:srgbClr val="009900"/>
                </a:solidFill>
                <a:latin typeface="Comic Sans MS" pitchFamily="66" charset="0"/>
              </a:rPr>
              <a:t>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rgbClr val="009900"/>
                </a:solidFill>
                <a:latin typeface="Comic Sans MS" pitchFamily="66" charset="0"/>
              </a:rPr>
              <a:t>The induction hypothesis, </a:t>
            </a:r>
            <a:r>
              <a:rPr lang="en-US" altLang="en-US" sz="1800" i="1">
                <a:solidFill>
                  <a:srgbClr val="009900"/>
                </a:solidFill>
                <a:latin typeface="Comic Sans MS" pitchFamily="66" charset="0"/>
              </a:rPr>
              <a:t>P</a:t>
            </a:r>
            <a:r>
              <a:rPr lang="en-US" altLang="en-US" sz="1800">
                <a:solidFill>
                  <a:srgbClr val="009900"/>
                </a:solidFill>
                <a:latin typeface="Comic Sans MS" pitchFamily="66" charset="0"/>
              </a:rPr>
              <a:t>(</a:t>
            </a:r>
            <a:r>
              <a:rPr lang="en-US" altLang="en-US" sz="1800" i="1">
                <a:solidFill>
                  <a:srgbClr val="009900"/>
                </a:solidFill>
                <a:latin typeface="Comic Sans MS" pitchFamily="66" charset="0"/>
              </a:rPr>
              <a:t>n</a:t>
            </a:r>
            <a:r>
              <a:rPr lang="en-US" altLang="en-US" sz="1800">
                <a:solidFill>
                  <a:srgbClr val="009900"/>
                </a:solidFill>
                <a:latin typeface="Comic Sans MS" pitchFamily="66" charset="0"/>
              </a:rPr>
              <a:t>), is:</a:t>
            </a:r>
          </a:p>
        </p:txBody>
      </p:sp>
      <p:pic>
        <p:nvPicPr>
          <p:cNvPr id="418819" name="Picture 3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863" y="4976813"/>
            <a:ext cx="6154737" cy="66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8820" name="Text Box 4"/>
          <p:cNvSpPr txBox="1">
            <a:spLocks noChangeArrowheads="1"/>
          </p:cNvSpPr>
          <p:nvPr/>
        </p:nvSpPr>
        <p:spPr bwMode="auto">
          <a:xfrm>
            <a:off x="3048000" y="457200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Proof by Induction</a:t>
            </a:r>
          </a:p>
        </p:txBody>
      </p:sp>
      <p:sp>
        <p:nvSpPr>
          <p:cNvPr id="418821" name="Text Box 5"/>
          <p:cNvSpPr txBox="1">
            <a:spLocks noChangeArrowheads="1"/>
          </p:cNvSpPr>
          <p:nvPr/>
        </p:nvSpPr>
        <p:spPr bwMode="auto">
          <a:xfrm>
            <a:off x="1295400" y="1565275"/>
            <a:ext cx="1420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Let’s prove:</a:t>
            </a:r>
          </a:p>
        </p:txBody>
      </p:sp>
      <p:pic>
        <p:nvPicPr>
          <p:cNvPr id="418823" name="Picture 7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133600"/>
            <a:ext cx="617220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18824" name="Object 8"/>
          <p:cNvGraphicFramePr>
            <a:graphicFrameLocks noChangeAspect="1"/>
          </p:cNvGraphicFramePr>
          <p:nvPr/>
        </p:nvGraphicFramePr>
        <p:xfrm>
          <a:off x="762000" y="2309813"/>
          <a:ext cx="114300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38" name="Equation" r:id="rId7" imgW="469800" imgH="177480" progId="Equation.DSMT4">
                  <p:embed/>
                </p:oleObj>
              </mc:Choice>
              <mc:Fallback>
                <p:oleObj name="Equation" r:id="rId7" imgW="469800" imgH="177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309813"/>
                        <a:ext cx="1143000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8825" name="Object 9"/>
          <p:cNvGraphicFramePr>
            <a:graphicFrameLocks noChangeAspect="1"/>
          </p:cNvGraphicFramePr>
          <p:nvPr/>
        </p:nvGraphicFramePr>
        <p:xfrm>
          <a:off x="685800" y="5129213"/>
          <a:ext cx="114300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39" name="Equation" r:id="rId9" imgW="469800" imgH="177480" progId="Equation.DSMT4">
                  <p:embed/>
                </p:oleObj>
              </mc:Choice>
              <mc:Fallback>
                <p:oleObj name="Equation" r:id="rId9" imgW="469800" imgH="177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129213"/>
                        <a:ext cx="1143000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ChangeArrowheads="1"/>
          </p:cNvSpPr>
          <p:nvPr/>
        </p:nvSpPr>
        <p:spPr bwMode="auto">
          <a:xfrm>
            <a:off x="1052513" y="1473200"/>
            <a:ext cx="7100887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Induction Step: Assume 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P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(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n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) for some 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n 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  <a:sym typeface="Symbol" pitchFamily="18" charset="2"/>
              </a:rPr>
              <a:t> 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0  and prove 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P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(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n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 + 1):</a:t>
            </a:r>
          </a:p>
        </p:txBody>
      </p:sp>
      <p:graphicFrame>
        <p:nvGraphicFramePr>
          <p:cNvPr id="416771" name="Object 3"/>
          <p:cNvGraphicFramePr>
            <a:graphicFrameLocks noChangeAspect="1"/>
          </p:cNvGraphicFramePr>
          <p:nvPr/>
        </p:nvGraphicFramePr>
        <p:xfrm>
          <a:off x="1752600" y="2178050"/>
          <a:ext cx="55626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88" name="Equation" r:id="rId3" imgW="2463480" imgH="419040" progId="Equation.DSMT4">
                  <p:embed/>
                </p:oleObj>
              </mc:Choice>
              <mc:Fallback>
                <p:oleObj name="Equation" r:id="rId3" imgW="246348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78050"/>
                        <a:ext cx="5562600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6772" name="Text Box 4"/>
          <p:cNvSpPr txBox="1">
            <a:spLocks noChangeArrowheads="1"/>
          </p:cNvSpPr>
          <p:nvPr/>
        </p:nvSpPr>
        <p:spPr bwMode="auto">
          <a:xfrm>
            <a:off x="3048000" y="457200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Proof by Induction</a:t>
            </a:r>
          </a:p>
        </p:txBody>
      </p:sp>
      <p:sp>
        <p:nvSpPr>
          <p:cNvPr id="416773" name="Rectangle 5"/>
          <p:cNvSpPr>
            <a:spLocks noChangeArrowheads="1"/>
          </p:cNvSpPr>
          <p:nvPr/>
        </p:nvSpPr>
        <p:spPr bwMode="auto">
          <a:xfrm>
            <a:off x="990600" y="3508375"/>
            <a:ext cx="7086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>
                <a:latin typeface="Comic Sans MS" pitchFamily="66" charset="0"/>
              </a:rPr>
              <a:t>Have</a:t>
            </a:r>
            <a:r>
              <a:rPr lang="en-US" altLang="en-US" sz="1800" i="1">
                <a:latin typeface="Comic Sans MS" pitchFamily="66" charset="0"/>
              </a:rPr>
              <a:t> P </a:t>
            </a:r>
            <a:r>
              <a:rPr lang="en-US" altLang="en-US" sz="1800">
                <a:latin typeface="Comic Sans MS" pitchFamily="66" charset="0"/>
              </a:rPr>
              <a:t>(</a:t>
            </a:r>
            <a:r>
              <a:rPr lang="en-US" altLang="en-US" sz="1800" i="1">
                <a:solidFill>
                  <a:srgbClr val="009900"/>
                </a:solidFill>
                <a:latin typeface="Comic Sans MS" pitchFamily="66" charset="0"/>
              </a:rPr>
              <a:t>n</a:t>
            </a:r>
            <a:r>
              <a:rPr lang="en-US" altLang="en-US" sz="1800">
                <a:latin typeface="Comic Sans MS" pitchFamily="66" charset="0"/>
              </a:rPr>
              <a:t>) by assumption: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So let </a:t>
            </a:r>
            <a:r>
              <a:rPr lang="en-US" altLang="en-US" sz="1800" i="1">
                <a:latin typeface="Comic Sans MS" pitchFamily="66" charset="0"/>
              </a:rPr>
              <a:t>r</a:t>
            </a:r>
            <a:r>
              <a:rPr lang="en-US" altLang="en-US" sz="1800">
                <a:latin typeface="Comic Sans MS" pitchFamily="66" charset="0"/>
              </a:rPr>
              <a:t>  be any number 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 </a:t>
            </a:r>
            <a:r>
              <a:rPr lang="en-US" altLang="en-US" sz="1800">
                <a:latin typeface="Comic Sans MS" pitchFamily="66" charset="0"/>
              </a:rPr>
              <a:t>1, then from </a:t>
            </a:r>
            <a:r>
              <a:rPr lang="en-US" altLang="en-US" sz="1800" i="1">
                <a:latin typeface="Comic Sans MS" pitchFamily="66" charset="0"/>
              </a:rPr>
              <a:t>P </a:t>
            </a:r>
            <a:r>
              <a:rPr lang="en-US" altLang="en-US" sz="1800">
                <a:latin typeface="Comic Sans MS" pitchFamily="66" charset="0"/>
              </a:rPr>
              <a:t>(</a:t>
            </a:r>
            <a:r>
              <a:rPr lang="en-US" altLang="en-US" sz="1800" i="1">
                <a:solidFill>
                  <a:srgbClr val="009900"/>
                </a:solidFill>
                <a:latin typeface="Comic Sans MS" pitchFamily="66" charset="0"/>
              </a:rPr>
              <a:t>n</a:t>
            </a:r>
            <a:r>
              <a:rPr lang="en-US" altLang="en-US" sz="1800">
                <a:latin typeface="Comic Sans MS" pitchFamily="66" charset="0"/>
              </a:rPr>
              <a:t>)  we have</a:t>
            </a:r>
          </a:p>
        </p:txBody>
      </p:sp>
      <p:graphicFrame>
        <p:nvGraphicFramePr>
          <p:cNvPr id="416774" name="Object 6"/>
          <p:cNvGraphicFramePr>
            <a:graphicFrameLocks noChangeAspect="1"/>
          </p:cNvGraphicFramePr>
          <p:nvPr/>
        </p:nvGraphicFramePr>
        <p:xfrm>
          <a:off x="2366963" y="4572000"/>
          <a:ext cx="4414837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89" name="Equation" r:id="rId5" imgW="1739880" imgH="419040" progId="Equation.DSMT4">
                  <p:embed/>
                </p:oleObj>
              </mc:Choice>
              <mc:Fallback>
                <p:oleObj name="Equation" r:id="rId5" imgW="1739880" imgH="419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6963" y="4572000"/>
                        <a:ext cx="4414837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6775" name="Text Box 7"/>
          <p:cNvSpPr txBox="1">
            <a:spLocks noChangeArrowheads="1"/>
          </p:cNvSpPr>
          <p:nvPr/>
        </p:nvSpPr>
        <p:spPr bwMode="auto">
          <a:xfrm>
            <a:off x="3429000" y="5943600"/>
            <a:ext cx="23653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How do we proceed?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3"/>
  <p:tag name="DEFAULTHEIGHT" val="2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1^3 + 2^3 + \ldots + n^3 + (n+1)^3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91"/>
  <p:tag name="PICTUREFILESIZE" val="961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big(\frac{n(n+1)}{2}\big)^2 + (n+1)^3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54"/>
  <p:tag name="PICTUREFILESIZE" val="1317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(n+1)^2(n^2/4 + n + 1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55"/>
  <p:tag name="PICTUREFILESIZE" val="1043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(n+1)^2(\frac{n^2 + 4n + 4}{4}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47"/>
  <p:tag name="PICTUREFILESIZE" val="1220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Big(\frac{(n+1)(n+2)}{2}\Big)^2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2"/>
  <p:tag name="PICTUREFILESIZE" val="1116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n \geq 1,~~2^{2n}-1 {\rm~is~divisible~by~3~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25"/>
  <p:tag name="PICTUREFILESIZE" val="1487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2^{2n} - 1 = 2^2-1 = 3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6"/>
  <p:tag name="PICTUREFILESIZE" val="665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2^{2i} - 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5"/>
  <p:tag name="PICTUREFILESIZE" val="260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2^{2(i+1)} - 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7"/>
  <p:tag name="PICTUREFILESIZE" val="452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2^{2(i+1)} - 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7"/>
  <p:tag name="PICTUREFILESIZE" val="452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k \in N~odd(m^k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4"/>
  <p:tag name="PICTUREFILESIZE" val="995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2^{2i+2} - 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17"/>
  <p:tag name="PICTUREFILESIZE" val="396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4 \cdot 2^{2i} - 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18"/>
  <p:tag name="PICTUREFILESIZE" val="383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3 \cdot 2^{2i} + 2^{2i} - 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5"/>
  <p:tag name="PICTUREFILESIZE" val="673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n \geq 2,~~n^3-n {\rm~is~divisible~by~6~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15"/>
  <p:tag name="PICTUREFILESIZE" val="1513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2^3 - 2 = 6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4"/>
  <p:tag name="PICTUREFILESIZE" val="387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n^3-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2"/>
  <p:tag name="PICTUREFILESIZE" val="264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(n+1)^3 - (n+1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80"/>
  <p:tag name="PICTUREFILESIZE" val="715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(n+1)^3 - (n+1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80"/>
  <p:tag name="PICTUREFILESIZE" val="715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(n^3 + 3n^2 + 3n + 1) - (n+1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24"/>
  <p:tag name="PICTUREFILESIZE" val="1195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(n^3 - n) + 3(n^2+n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29"/>
  <p:tag name="PICTUREFILESIZE" val="997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k \in N~P(k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2"/>
  <p:tag name="PICTUREFILESIZE" val="717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n \geq 3,~~2n + 1 &lt; 2^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9"/>
  <p:tag name="PICTUREFILESIZE" val="895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2n + 1 = 7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8"/>
  <p:tag name="PICTUREFILESIZE" val="347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 2^n = 2^3 = 8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1"/>
  <p:tag name="PICTUREFILESIZE" val="569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2i + 1 &lt; 2^i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6"/>
  <p:tag name="PICTUREFILESIZE" val="451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2(i+1) + 1 &lt; 2^{(i+1)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8"/>
  <p:tag name="PICTUREFILESIZE" val="872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2(i+1) + 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19"/>
  <p:tag name="PICTUREFILESIZE" val="433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2i + 1 + 2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6"/>
  <p:tag name="PICTUREFILESIZE" val="346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 2^i + 2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0"/>
  <p:tag name="PICTUREFILESIZE" val="344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 2^i + 2^i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7"/>
  <p:tag name="PICTUREFILESIZE" val="366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2n + 1 = 7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8"/>
  <p:tag name="PICTUREFILESIZE" val="347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n\geq 0~P(n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0"/>
  <p:tag name="PICTUREFILESIZE" val="654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 2^n = 2^3 = 8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1"/>
  <p:tag name="PICTUREFILESIZE" val="5698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2^{(i+1)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3"/>
  <p:tag name="PICTUREFILESIZE" val="348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n \geq 2,~~\frac{1}{\sqrt{1}} + \frac{1}{\sqrt{2}} + \ldots + \frac{1}{\sqrt{n}} &gt; \sqrt{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58"/>
  <p:tag name="PICTUREFILESIZE" val="1633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1}{\sqrt{1}} + \frac{1}{\sqrt{2}} + \ldots + \frac{1}{\sqrt{n}} + \frac{1}{\sqrt{n+1}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10"/>
  <p:tag name="PICTUREFILESIZE" val="1210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gt; \sqrt{n} + \frac{1}{\sqrt{n+1}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3"/>
  <p:tag name="PICTUREFILESIZE" val="7039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frac{\sqrt{n} \sqrt{n+1} + 1}{\sqrt{n+1}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8"/>
  <p:tag name="PICTUREFILESIZE" val="8707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gt; \frac{\sqrt{n} \sqrt{n} + 1}{\sqrt{n+1}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5"/>
  <p:tag name="PICTUREFILESIZE" val="838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frac{n + 1}{\sqrt{n+1}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8"/>
  <p:tag name="PICTUREFILESIZE" val="483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sqrt{n+1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6"/>
  <p:tag name="PICTUREFILESIZE" val="334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2^{2n} - 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0"/>
  <p:tag name="PICTUREFILESIZE" val="288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(0) \land P(1) \land P(2) \land \ldots \land P(n)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37"/>
  <p:tag name="PICTUREFILESIZE" val="1500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input{c:/latex-macros/texpoint.sty}&#10;\begin{document}&#10;$1+r+r^2+\cdots+r^{\textcolor{green}{n}} = &#10;\frac{r^{\textcolor{green}{n}+1}-1}{r-1}$&#10;\end{document}"/>
  <p:tag name="EXTERNALNAME" val="TP_tmp"/>
  <p:tag name="BLEND" val="0"/>
  <p:tag name="TRANSPARENT" val="1"/>
  <p:tag name="RESOLUTION" val="600"/>
  <p:tag name="WORKAROUNDTRANSPARENCYBUG" val="0"/>
  <p:tag name="ALLOWFONTSUBSTITUTION" val="0"/>
  <p:tag name="BITMAPFORMAT" val="png256"/>
  <p:tag name="ORIGWIDTH" val="298"/>
  <p:tag name="PICTUREFILESIZE" val="745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1+r+r^2+\cdots+r^{{n}} = &#10;\frac{r^{{n}+1}-1}{r-1}$&#10;\end{document}"/>
  <p:tag name="EXTERNALNAME" val="TP_tmp"/>
  <p:tag name="BLEND" val="False"/>
  <p:tag name="TRANSPARENT" val="False"/>
  <p:tag name="KEEPFILES" val="False"/>
  <p:tag name="DEBUGPAUSE" val="False"/>
  <p:tag name="RESOLUTION" val="6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256"/>
  <p:tag name="ORIGWIDTH" val="298.875"/>
  <p:tag name="PICTUREFILESIZE" val="742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1^3 + 2^3 + \ldots + n^3 = \big(\frac{n(n+1)}{2}\big)^2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27"/>
  <p:tag name="PICTUREFILESIZE" val="1478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n \geq 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4"/>
  <p:tag name="PICTUREFILESIZE" val="3049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8829</TotalTime>
  <Words>1178</Words>
  <Application>Microsoft Office PowerPoint</Application>
  <PresentationFormat>On-screen Show (4:3)</PresentationFormat>
  <Paragraphs>185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Default Design</vt:lpstr>
      <vt:lpstr>Equation</vt:lpstr>
      <vt:lpstr>Induction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amitk</cp:lastModifiedBy>
  <cp:revision>125</cp:revision>
  <dcterms:created xsi:type="dcterms:W3CDTF">2007-08-29T04:27:34Z</dcterms:created>
  <dcterms:modified xsi:type="dcterms:W3CDTF">2016-08-08T10:27:52Z</dcterms:modified>
</cp:coreProperties>
</file>