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81" r:id="rId2"/>
    <p:sldId id="280" r:id="rId3"/>
    <p:sldId id="295" r:id="rId4"/>
    <p:sldId id="257" r:id="rId5"/>
    <p:sldId id="296" r:id="rId6"/>
    <p:sldId id="258" r:id="rId7"/>
    <p:sldId id="297" r:id="rId8"/>
    <p:sldId id="259" r:id="rId9"/>
    <p:sldId id="298" r:id="rId10"/>
    <p:sldId id="299" r:id="rId11"/>
    <p:sldId id="300" r:id="rId12"/>
    <p:sldId id="302" r:id="rId13"/>
    <p:sldId id="303" r:id="rId14"/>
    <p:sldId id="304" r:id="rId15"/>
    <p:sldId id="305" r:id="rId16"/>
    <p:sldId id="306" r:id="rId17"/>
    <p:sldId id="301" r:id="rId18"/>
    <p:sldId id="307" r:id="rId19"/>
    <p:sldId id="308" r:id="rId20"/>
    <p:sldId id="309" r:id="rId21"/>
    <p:sldId id="310" r:id="rId22"/>
    <p:sldId id="311" r:id="rId23"/>
    <p:sldId id="31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97" autoAdjust="0"/>
  </p:normalViewPr>
  <p:slideViewPr>
    <p:cSldViewPr>
      <p:cViewPr>
        <p:scale>
          <a:sx n="75" d="100"/>
          <a:sy n="75" d="100"/>
        </p:scale>
        <p:origin x="-1060" y="3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9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E2689-B2B0-4622-A4D3-EF7ED3C2EA15}" type="doc">
      <dgm:prSet loTypeId="urn:microsoft.com/office/officeart/2005/8/layout/vProcess5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293215C3-0896-460A-B9D1-95F2B0D40DBF}">
      <dgm:prSet phldrT="[Text]"/>
      <dgm:spPr/>
      <dgm:t>
        <a:bodyPr/>
        <a:lstStyle/>
        <a:p>
          <a:r>
            <a:rPr lang="en-IN" dirty="0" smtClean="0">
              <a:latin typeface="+mj-lt"/>
              <a:cs typeface="+mn-cs"/>
            </a:rPr>
            <a:t>Identify a group of potential attack payload parameters </a:t>
          </a:r>
          <a:endParaRPr lang="en-US" dirty="0"/>
        </a:p>
      </dgm:t>
    </dgm:pt>
    <dgm:pt modelId="{FFA3C08D-50A6-41EB-B77C-7F5EC9F97DE1}" type="parTrans" cxnId="{784DDB68-4172-427E-BCB3-053E969FD5B5}">
      <dgm:prSet/>
      <dgm:spPr/>
      <dgm:t>
        <a:bodyPr/>
        <a:lstStyle/>
        <a:p>
          <a:endParaRPr lang="en-US"/>
        </a:p>
      </dgm:t>
    </dgm:pt>
    <dgm:pt modelId="{92EF3F6C-97B3-4641-89C3-42032A45E954}" type="sibTrans" cxnId="{784DDB68-4172-427E-BCB3-053E969FD5B5}">
      <dgm:prSet/>
      <dgm:spPr/>
      <dgm:t>
        <a:bodyPr/>
        <a:lstStyle/>
        <a:p>
          <a:endParaRPr lang="en-US"/>
        </a:p>
      </dgm:t>
    </dgm:pt>
    <dgm:pt modelId="{A99A8307-D7AE-47FA-9BBA-D462C78B6A94}">
      <dgm:prSet phldrT="[Text]"/>
      <dgm:spPr/>
      <dgm:t>
        <a:bodyPr/>
        <a:lstStyle/>
        <a:p>
          <a:r>
            <a:rPr lang="en-IN" dirty="0" smtClean="0">
              <a:latin typeface="+mj-lt"/>
              <a:cs typeface="+mn-cs"/>
            </a:rPr>
            <a:t>A set of extreme values for each of these payload parameters </a:t>
          </a:r>
          <a:endParaRPr lang="en-US" dirty="0"/>
        </a:p>
      </dgm:t>
    </dgm:pt>
    <dgm:pt modelId="{ACE413C9-6AE4-4936-BB62-81E3178A403B}" type="parTrans" cxnId="{94932A1D-9B53-49D1-8C0E-509C48B524F0}">
      <dgm:prSet/>
      <dgm:spPr/>
      <dgm:t>
        <a:bodyPr/>
        <a:lstStyle/>
        <a:p>
          <a:endParaRPr lang="en-US"/>
        </a:p>
      </dgm:t>
    </dgm:pt>
    <dgm:pt modelId="{488C572F-85FC-4E8F-9AFD-8CD6FB7E777A}" type="sibTrans" cxnId="{94932A1D-9B53-49D1-8C0E-509C48B524F0}">
      <dgm:prSet/>
      <dgm:spPr/>
      <dgm:t>
        <a:bodyPr/>
        <a:lstStyle/>
        <a:p>
          <a:endParaRPr lang="en-US"/>
        </a:p>
      </dgm:t>
    </dgm:pt>
    <dgm:pt modelId="{2BBB7800-3B51-4F7A-BE90-48F6E97AE5EB}">
      <dgm:prSet phldrT="[Text]"/>
      <dgm:spPr/>
      <dgm:t>
        <a:bodyPr/>
        <a:lstStyle/>
        <a:p>
          <a:r>
            <a:rPr lang="en-US" altLang="zh-CN" dirty="0" smtClean="0">
              <a:latin typeface="+mj-lt"/>
              <a:cs typeface="+mn-cs"/>
            </a:rPr>
            <a:t>For each attack payload parameter, identify a set of attack control parameters</a:t>
          </a:r>
          <a:endParaRPr lang="en-US" dirty="0"/>
        </a:p>
      </dgm:t>
    </dgm:pt>
    <dgm:pt modelId="{943FB2A7-278C-46D1-9BB7-357CCD4ADE90}" type="parTrans" cxnId="{52AC726A-60AC-4CB2-96A1-D0530CD33CCB}">
      <dgm:prSet/>
      <dgm:spPr/>
      <dgm:t>
        <a:bodyPr/>
        <a:lstStyle/>
        <a:p>
          <a:endParaRPr lang="en-US"/>
        </a:p>
      </dgm:t>
    </dgm:pt>
    <dgm:pt modelId="{664BF182-F4F4-4891-AE4F-EA9A2D0ADE8A}" type="sibTrans" cxnId="{52AC726A-60AC-4CB2-96A1-D0530CD33CCB}">
      <dgm:prSet/>
      <dgm:spPr/>
      <dgm:t>
        <a:bodyPr/>
        <a:lstStyle/>
        <a:p>
          <a:endParaRPr lang="en-US"/>
        </a:p>
      </dgm:t>
    </dgm:pt>
    <dgm:pt modelId="{31EA4079-96C4-453B-A5D4-E724FA2C4CA2}">
      <dgm:prSet phldrT="[Text]"/>
      <dgm:spPr/>
      <dgm:t>
        <a:bodyPr/>
        <a:lstStyle/>
        <a:p>
          <a:r>
            <a:rPr lang="en-US" altLang="zh-CN" dirty="0" smtClean="0">
              <a:latin typeface="+mj-lt"/>
              <a:cs typeface="+mn-cs"/>
            </a:rPr>
            <a:t>A set of control values for each of these attack control parameters.</a:t>
          </a:r>
          <a:endParaRPr lang="en-US" dirty="0"/>
        </a:p>
      </dgm:t>
    </dgm:pt>
    <dgm:pt modelId="{1C545689-35BF-43FC-8ED0-543655FC954B}" type="parTrans" cxnId="{AFB069C1-1843-475A-A687-9DA847EBD3E2}">
      <dgm:prSet/>
      <dgm:spPr/>
      <dgm:t>
        <a:bodyPr/>
        <a:lstStyle/>
        <a:p>
          <a:endParaRPr lang="en-US"/>
        </a:p>
      </dgm:t>
    </dgm:pt>
    <dgm:pt modelId="{7BD65B12-D2E8-4E7E-9B1B-21F0675B9725}" type="sibTrans" cxnId="{AFB069C1-1843-475A-A687-9DA847EBD3E2}">
      <dgm:prSet/>
      <dgm:spPr/>
      <dgm:t>
        <a:bodyPr/>
        <a:lstStyle/>
        <a:p>
          <a:endParaRPr lang="en-US"/>
        </a:p>
      </dgm:t>
    </dgm:pt>
    <dgm:pt modelId="{C49C7401-A6F4-4586-9D62-55A801FE8391}" type="pres">
      <dgm:prSet presAssocID="{8F6E2689-B2B0-4622-A4D3-EF7ED3C2EA1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A7D07EB-B67E-4AC9-A11C-625F2FB61E52}" type="pres">
      <dgm:prSet presAssocID="{8F6E2689-B2B0-4622-A4D3-EF7ED3C2EA15}" presName="dummyMaxCanvas" presStyleCnt="0">
        <dgm:presLayoutVars/>
      </dgm:prSet>
      <dgm:spPr/>
    </dgm:pt>
    <dgm:pt modelId="{66DFB58E-44A5-4ACB-8E1F-5703330CE9AA}" type="pres">
      <dgm:prSet presAssocID="{8F6E2689-B2B0-4622-A4D3-EF7ED3C2EA15}" presName="FourNodes_1" presStyleLbl="node1" presStyleIdx="0" presStyleCnt="4" custLinFactNeighborX="-120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4C8728-AEF6-447B-90B7-4781AE9236C7}" type="pres">
      <dgm:prSet presAssocID="{8F6E2689-B2B0-4622-A4D3-EF7ED3C2EA1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ECD469-B705-4925-8238-A8693C28AD2A}" type="pres">
      <dgm:prSet presAssocID="{8F6E2689-B2B0-4622-A4D3-EF7ED3C2EA1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A56517F-73D5-4559-B485-EEE3BCD2D4AF}" type="pres">
      <dgm:prSet presAssocID="{8F6E2689-B2B0-4622-A4D3-EF7ED3C2EA15}" presName="FourNodes_4" presStyleLbl="node1" presStyleIdx="3" presStyleCnt="4" custLinFactNeighborX="120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DE5EEF3-92EB-4876-910B-45C77D5ECAFF}" type="pres">
      <dgm:prSet presAssocID="{8F6E2689-B2B0-4622-A4D3-EF7ED3C2EA1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C803CC-8428-4A67-8FCB-E79F7D26C922}" type="pres">
      <dgm:prSet presAssocID="{8F6E2689-B2B0-4622-A4D3-EF7ED3C2EA1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5B5E1AC-2920-4DC4-B7A5-A266D7B4E937}" type="pres">
      <dgm:prSet presAssocID="{8F6E2689-B2B0-4622-A4D3-EF7ED3C2EA1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4572FF8-A04C-4F0E-B29A-1E549C8C9808}" type="pres">
      <dgm:prSet presAssocID="{8F6E2689-B2B0-4622-A4D3-EF7ED3C2EA1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22C955-16DC-4AFB-A9F6-95E9188C9BD0}" type="pres">
      <dgm:prSet presAssocID="{8F6E2689-B2B0-4622-A4D3-EF7ED3C2EA1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331C633-60A3-4F9F-8F9F-D5353DCC4AB4}" type="pres">
      <dgm:prSet presAssocID="{8F6E2689-B2B0-4622-A4D3-EF7ED3C2EA1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F869507-EEAD-438B-9C10-EBEE95D7AB77}" type="pres">
      <dgm:prSet presAssocID="{8F6E2689-B2B0-4622-A4D3-EF7ED3C2EA1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FD0D966-932F-40EB-8877-47B7D1C90E08}" type="presOf" srcId="{488C572F-85FC-4E8F-9AFD-8CD6FB7E777A}" destId="{59C803CC-8428-4A67-8FCB-E79F7D26C922}" srcOrd="0" destOrd="0" presId="urn:microsoft.com/office/officeart/2005/8/layout/vProcess5"/>
    <dgm:cxn modelId="{2390F53B-0FE6-4AF4-8AA6-E67FC22C5EC4}" type="presOf" srcId="{31EA4079-96C4-453B-A5D4-E724FA2C4CA2}" destId="{DA56517F-73D5-4559-B485-EEE3BCD2D4AF}" srcOrd="0" destOrd="0" presId="urn:microsoft.com/office/officeart/2005/8/layout/vProcess5"/>
    <dgm:cxn modelId="{4103C442-3A29-4A00-A8DC-631ACCA6DC61}" type="presOf" srcId="{A99A8307-D7AE-47FA-9BBA-D462C78B6A94}" destId="{B64C8728-AEF6-447B-90B7-4781AE9236C7}" srcOrd="0" destOrd="0" presId="urn:microsoft.com/office/officeart/2005/8/layout/vProcess5"/>
    <dgm:cxn modelId="{E30E9861-EED1-4A67-B87E-F373A966A021}" type="presOf" srcId="{8F6E2689-B2B0-4622-A4D3-EF7ED3C2EA15}" destId="{C49C7401-A6F4-4586-9D62-55A801FE8391}" srcOrd="0" destOrd="0" presId="urn:microsoft.com/office/officeart/2005/8/layout/vProcess5"/>
    <dgm:cxn modelId="{7AE4D8C5-347E-48E6-BC79-7206CED8ECB7}" type="presOf" srcId="{A99A8307-D7AE-47FA-9BBA-D462C78B6A94}" destId="{8622C955-16DC-4AFB-A9F6-95E9188C9BD0}" srcOrd="1" destOrd="0" presId="urn:microsoft.com/office/officeart/2005/8/layout/vProcess5"/>
    <dgm:cxn modelId="{94932A1D-9B53-49D1-8C0E-509C48B524F0}" srcId="{8F6E2689-B2B0-4622-A4D3-EF7ED3C2EA15}" destId="{A99A8307-D7AE-47FA-9BBA-D462C78B6A94}" srcOrd="1" destOrd="0" parTransId="{ACE413C9-6AE4-4936-BB62-81E3178A403B}" sibTransId="{488C572F-85FC-4E8F-9AFD-8CD6FB7E777A}"/>
    <dgm:cxn modelId="{296AA3CC-1722-4071-9F33-646EF07E2A14}" type="presOf" srcId="{92EF3F6C-97B3-4641-89C3-42032A45E954}" destId="{1DE5EEF3-92EB-4876-910B-45C77D5ECAFF}" srcOrd="0" destOrd="0" presId="urn:microsoft.com/office/officeart/2005/8/layout/vProcess5"/>
    <dgm:cxn modelId="{2425595E-E5BA-4247-BE0F-B3E704DD9B1E}" type="presOf" srcId="{31EA4079-96C4-453B-A5D4-E724FA2C4CA2}" destId="{2F869507-EEAD-438B-9C10-EBEE95D7AB77}" srcOrd="1" destOrd="0" presId="urn:microsoft.com/office/officeart/2005/8/layout/vProcess5"/>
    <dgm:cxn modelId="{1252C207-02D0-444E-A751-D1576EA95B73}" type="presOf" srcId="{2BBB7800-3B51-4F7A-BE90-48F6E97AE5EB}" destId="{D331C633-60A3-4F9F-8F9F-D5353DCC4AB4}" srcOrd="1" destOrd="0" presId="urn:microsoft.com/office/officeart/2005/8/layout/vProcess5"/>
    <dgm:cxn modelId="{784DDB68-4172-427E-BCB3-053E969FD5B5}" srcId="{8F6E2689-B2B0-4622-A4D3-EF7ED3C2EA15}" destId="{293215C3-0896-460A-B9D1-95F2B0D40DBF}" srcOrd="0" destOrd="0" parTransId="{FFA3C08D-50A6-41EB-B77C-7F5EC9F97DE1}" sibTransId="{92EF3F6C-97B3-4641-89C3-42032A45E954}"/>
    <dgm:cxn modelId="{42A56A16-7685-422E-A23F-FA2B7536E88A}" type="presOf" srcId="{664BF182-F4F4-4891-AE4F-EA9A2D0ADE8A}" destId="{75B5E1AC-2920-4DC4-B7A5-A266D7B4E937}" srcOrd="0" destOrd="0" presId="urn:microsoft.com/office/officeart/2005/8/layout/vProcess5"/>
    <dgm:cxn modelId="{10528AEC-EC5A-43B8-BC74-A1B3E4ACBAA7}" type="presOf" srcId="{2BBB7800-3B51-4F7A-BE90-48F6E97AE5EB}" destId="{10ECD469-B705-4925-8238-A8693C28AD2A}" srcOrd="0" destOrd="0" presId="urn:microsoft.com/office/officeart/2005/8/layout/vProcess5"/>
    <dgm:cxn modelId="{5172F817-B7B8-4E2F-8A0B-303E4FF3851F}" type="presOf" srcId="{293215C3-0896-460A-B9D1-95F2B0D40DBF}" destId="{34572FF8-A04C-4F0E-B29A-1E549C8C9808}" srcOrd="1" destOrd="0" presId="urn:microsoft.com/office/officeart/2005/8/layout/vProcess5"/>
    <dgm:cxn modelId="{AFB069C1-1843-475A-A687-9DA847EBD3E2}" srcId="{8F6E2689-B2B0-4622-A4D3-EF7ED3C2EA15}" destId="{31EA4079-96C4-453B-A5D4-E724FA2C4CA2}" srcOrd="3" destOrd="0" parTransId="{1C545689-35BF-43FC-8ED0-543655FC954B}" sibTransId="{7BD65B12-D2E8-4E7E-9B1B-21F0675B9725}"/>
    <dgm:cxn modelId="{F1914605-C25C-464A-BCD5-5AE6203EAE85}" type="presOf" srcId="{293215C3-0896-460A-B9D1-95F2B0D40DBF}" destId="{66DFB58E-44A5-4ACB-8E1F-5703330CE9AA}" srcOrd="0" destOrd="0" presId="urn:microsoft.com/office/officeart/2005/8/layout/vProcess5"/>
    <dgm:cxn modelId="{52AC726A-60AC-4CB2-96A1-D0530CD33CCB}" srcId="{8F6E2689-B2B0-4622-A4D3-EF7ED3C2EA15}" destId="{2BBB7800-3B51-4F7A-BE90-48F6E97AE5EB}" srcOrd="2" destOrd="0" parTransId="{943FB2A7-278C-46D1-9BB7-357CCD4ADE90}" sibTransId="{664BF182-F4F4-4891-AE4F-EA9A2D0ADE8A}"/>
    <dgm:cxn modelId="{8196D056-C29B-43E4-8528-C815522D13D8}" type="presParOf" srcId="{C49C7401-A6F4-4586-9D62-55A801FE8391}" destId="{0A7D07EB-B67E-4AC9-A11C-625F2FB61E52}" srcOrd="0" destOrd="0" presId="urn:microsoft.com/office/officeart/2005/8/layout/vProcess5"/>
    <dgm:cxn modelId="{DF2CE2F1-1341-4AAB-94D8-3085322B630A}" type="presParOf" srcId="{C49C7401-A6F4-4586-9D62-55A801FE8391}" destId="{66DFB58E-44A5-4ACB-8E1F-5703330CE9AA}" srcOrd="1" destOrd="0" presId="urn:microsoft.com/office/officeart/2005/8/layout/vProcess5"/>
    <dgm:cxn modelId="{64FAB8C3-8834-45F1-9661-79CEDD0E3BC1}" type="presParOf" srcId="{C49C7401-A6F4-4586-9D62-55A801FE8391}" destId="{B64C8728-AEF6-447B-90B7-4781AE9236C7}" srcOrd="2" destOrd="0" presId="urn:microsoft.com/office/officeart/2005/8/layout/vProcess5"/>
    <dgm:cxn modelId="{A6D1976E-2731-454D-8B74-C6EDD2B2DC05}" type="presParOf" srcId="{C49C7401-A6F4-4586-9D62-55A801FE8391}" destId="{10ECD469-B705-4925-8238-A8693C28AD2A}" srcOrd="3" destOrd="0" presId="urn:microsoft.com/office/officeart/2005/8/layout/vProcess5"/>
    <dgm:cxn modelId="{A00E0364-2E0A-430C-855A-25C6A856533C}" type="presParOf" srcId="{C49C7401-A6F4-4586-9D62-55A801FE8391}" destId="{DA56517F-73D5-4559-B485-EEE3BCD2D4AF}" srcOrd="4" destOrd="0" presId="urn:microsoft.com/office/officeart/2005/8/layout/vProcess5"/>
    <dgm:cxn modelId="{EF624888-2C7C-4C15-AF4B-ED9D4E15DE4B}" type="presParOf" srcId="{C49C7401-A6F4-4586-9D62-55A801FE8391}" destId="{1DE5EEF3-92EB-4876-910B-45C77D5ECAFF}" srcOrd="5" destOrd="0" presId="urn:microsoft.com/office/officeart/2005/8/layout/vProcess5"/>
    <dgm:cxn modelId="{D0AFCF08-83B7-49E6-8709-F8ACDAB199D4}" type="presParOf" srcId="{C49C7401-A6F4-4586-9D62-55A801FE8391}" destId="{59C803CC-8428-4A67-8FCB-E79F7D26C922}" srcOrd="6" destOrd="0" presId="urn:microsoft.com/office/officeart/2005/8/layout/vProcess5"/>
    <dgm:cxn modelId="{C3B0D747-E189-4C36-A5C8-361A5AF4166B}" type="presParOf" srcId="{C49C7401-A6F4-4586-9D62-55A801FE8391}" destId="{75B5E1AC-2920-4DC4-B7A5-A266D7B4E937}" srcOrd="7" destOrd="0" presId="urn:microsoft.com/office/officeart/2005/8/layout/vProcess5"/>
    <dgm:cxn modelId="{7FC4AB54-1BAF-4115-B14F-5F7C0C96AB4F}" type="presParOf" srcId="{C49C7401-A6F4-4586-9D62-55A801FE8391}" destId="{34572FF8-A04C-4F0E-B29A-1E549C8C9808}" srcOrd="8" destOrd="0" presId="urn:microsoft.com/office/officeart/2005/8/layout/vProcess5"/>
    <dgm:cxn modelId="{406D81C1-54BB-4B1F-B863-717AC42305CE}" type="presParOf" srcId="{C49C7401-A6F4-4586-9D62-55A801FE8391}" destId="{8622C955-16DC-4AFB-A9F6-95E9188C9BD0}" srcOrd="9" destOrd="0" presId="urn:microsoft.com/office/officeart/2005/8/layout/vProcess5"/>
    <dgm:cxn modelId="{2C017E37-F3B6-43E7-A8D6-8E0853C05668}" type="presParOf" srcId="{C49C7401-A6F4-4586-9D62-55A801FE8391}" destId="{D331C633-60A3-4F9F-8F9F-D5353DCC4AB4}" srcOrd="10" destOrd="0" presId="urn:microsoft.com/office/officeart/2005/8/layout/vProcess5"/>
    <dgm:cxn modelId="{355C60B5-95D2-48DC-9DD3-77DC09967FC3}" type="presParOf" srcId="{C49C7401-A6F4-4586-9D62-55A801FE8391}" destId="{2F869507-EEAD-438B-9C10-EBEE95D7AB7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DFB58E-44A5-4ACB-8E1F-5703330CE9AA}">
      <dsp:nvSpPr>
        <dsp:cNvPr id="0" name=""/>
        <dsp:cNvSpPr/>
      </dsp:nvSpPr>
      <dsp:spPr>
        <a:xfrm>
          <a:off x="0" y="0"/>
          <a:ext cx="6339840" cy="10728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+mj-lt"/>
              <a:cs typeface="+mn-cs"/>
            </a:rPr>
            <a:t>Identify a group of potential attack payload parameters </a:t>
          </a:r>
          <a:endParaRPr lang="en-US" sz="2200" kern="1200" dirty="0"/>
        </a:p>
      </dsp:txBody>
      <dsp:txXfrm>
        <a:off x="0" y="0"/>
        <a:ext cx="5154289" cy="1072896"/>
      </dsp:txXfrm>
    </dsp:sp>
    <dsp:sp modelId="{B64C8728-AEF6-447B-90B7-4781AE9236C7}">
      <dsp:nvSpPr>
        <dsp:cNvPr id="0" name=""/>
        <dsp:cNvSpPr/>
      </dsp:nvSpPr>
      <dsp:spPr>
        <a:xfrm>
          <a:off x="530961" y="1267968"/>
          <a:ext cx="6339840" cy="10728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+mj-lt"/>
              <a:cs typeface="+mn-cs"/>
            </a:rPr>
            <a:t>A set of extreme values for each of these payload parameters </a:t>
          </a:r>
          <a:endParaRPr lang="en-US" sz="2200" kern="1200" dirty="0"/>
        </a:p>
      </dsp:txBody>
      <dsp:txXfrm>
        <a:off x="530961" y="1267968"/>
        <a:ext cx="5111496" cy="1072896"/>
      </dsp:txXfrm>
    </dsp:sp>
    <dsp:sp modelId="{10ECD469-B705-4925-8238-A8693C28AD2A}">
      <dsp:nvSpPr>
        <dsp:cNvPr id="0" name=""/>
        <dsp:cNvSpPr/>
      </dsp:nvSpPr>
      <dsp:spPr>
        <a:xfrm>
          <a:off x="1053998" y="2535936"/>
          <a:ext cx="6339840" cy="10728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>
              <a:latin typeface="+mj-lt"/>
              <a:cs typeface="+mn-cs"/>
            </a:rPr>
            <a:t>For each attack payload parameter, identify a set of attack control parameters</a:t>
          </a:r>
          <a:endParaRPr lang="en-US" sz="2200" kern="1200" dirty="0"/>
        </a:p>
      </dsp:txBody>
      <dsp:txXfrm>
        <a:off x="1053998" y="2535936"/>
        <a:ext cx="5119420" cy="1072896"/>
      </dsp:txXfrm>
    </dsp:sp>
    <dsp:sp modelId="{DA56517F-73D5-4559-B485-EEE3BCD2D4AF}">
      <dsp:nvSpPr>
        <dsp:cNvPr id="0" name=""/>
        <dsp:cNvSpPr/>
      </dsp:nvSpPr>
      <dsp:spPr>
        <a:xfrm>
          <a:off x="1584959" y="3803904"/>
          <a:ext cx="6339840" cy="10728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>
              <a:latin typeface="+mj-lt"/>
              <a:cs typeface="+mn-cs"/>
            </a:rPr>
            <a:t>A set of control values for each of these attack control parameters.</a:t>
          </a:r>
          <a:endParaRPr lang="en-US" sz="2200" kern="1200" dirty="0"/>
        </a:p>
      </dsp:txBody>
      <dsp:txXfrm>
        <a:off x="1584959" y="3803904"/>
        <a:ext cx="5111496" cy="1072896"/>
      </dsp:txXfrm>
    </dsp:sp>
    <dsp:sp modelId="{1DE5EEF3-92EB-4876-910B-45C77D5ECAFF}">
      <dsp:nvSpPr>
        <dsp:cNvPr id="0" name=""/>
        <dsp:cNvSpPr/>
      </dsp:nvSpPr>
      <dsp:spPr>
        <a:xfrm>
          <a:off x="5642457" y="821740"/>
          <a:ext cx="697382" cy="69738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5642457" y="821740"/>
        <a:ext cx="697382" cy="697382"/>
      </dsp:txXfrm>
    </dsp:sp>
    <dsp:sp modelId="{59C803CC-8428-4A67-8FCB-E79F7D26C922}">
      <dsp:nvSpPr>
        <dsp:cNvPr id="0" name=""/>
        <dsp:cNvSpPr/>
      </dsp:nvSpPr>
      <dsp:spPr>
        <a:xfrm>
          <a:off x="6173419" y="2089708"/>
          <a:ext cx="697382" cy="69738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173419" y="2089708"/>
        <a:ext cx="697382" cy="697382"/>
      </dsp:txXfrm>
    </dsp:sp>
    <dsp:sp modelId="{75B5E1AC-2920-4DC4-B7A5-A266D7B4E937}">
      <dsp:nvSpPr>
        <dsp:cNvPr id="0" name=""/>
        <dsp:cNvSpPr/>
      </dsp:nvSpPr>
      <dsp:spPr>
        <a:xfrm>
          <a:off x="6696456" y="3357676"/>
          <a:ext cx="697382" cy="69738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696456" y="3357676"/>
        <a:ext cx="697382" cy="697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012D-1A69-4C43-901A-DC111C9F04C3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9896D-E476-4192-8C10-8EF466EEE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303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 Small</a:t>
            </a:r>
            <a:r>
              <a:rPr lang="en-US" baseline="0" dirty="0" smtClean="0"/>
              <a:t> or String very large or both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9896D-E476-4192-8C10-8EF466EEEE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extreme</a:t>
            </a:r>
            <a:r>
              <a:rPr lang="en-US" baseline="0" dirty="0" smtClean="0"/>
              <a:t> value of each attack payload parameter, we generate a combinatorial test set such that P takes value v in each test T and T covers all t-way combination of attack control parameters , where t shouldn’t be greater than 6.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9896D-E476-4192-8C10-8EF466EEEED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values are</a:t>
            </a:r>
            <a:r>
              <a:rPr lang="en-US" baseline="0" dirty="0" smtClean="0"/>
              <a:t> not important |||||| Network Protocol – User Payload - Attack Payload Parameter and Message Type - ACP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9896D-E476-4192-8C10-8EF466EEEE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combinatorial coverage is shown to directly correlate with code coverage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9896D-E476-4192-8C10-8EF466EEEED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985-CEC8-4987-98BF-E62EF477661A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8237-6F40-4D91-94F3-50EAC19EA36E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CAE3-29E9-49AB-9FD3-CC1F01BEA088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A0F1-AF6F-452B-882D-3FA6425A7D0F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1F6-7050-47D8-8F62-9DDAEF30BEB9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BAF1-BE1D-429A-8A9D-7264E11C85CB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1EA-A442-4FF6-860F-8C9CEFD60618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1B7-06A6-4BAC-8948-17CA6263CBFA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D144-7EEC-461A-8672-2AE0666B10E5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2BEE-5BE3-4646-A2C6-57DE643629B1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898E-0344-401A-AD17-3DBD286A780E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92246-CEA5-4682-8352-027E6EEC0CA0}" type="datetime1">
              <a:rPr lang="en-IN" smtClean="0"/>
              <a:pPr/>
              <a:t>09-11-2012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IN" smtClean="0"/>
              <a:t>Amazon Confidential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660E07-1278-4FDE-A00B-EEF9599A174F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620000" cy="1231776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/>
              <a:t>Presentation On:</a:t>
            </a:r>
            <a:br>
              <a:rPr lang="en-IN" sz="3200" b="1" dirty="0" smtClean="0"/>
            </a:br>
            <a:r>
              <a:rPr lang="en-IN" sz="3200" b="1" dirty="0" smtClean="0"/>
              <a:t>A combinatorial approach to detect buffer overflow </a:t>
            </a:r>
            <a:r>
              <a:rPr lang="en-IN" sz="3200" b="1" dirty="0" err="1" smtClean="0"/>
              <a:t>vulnerabilites</a:t>
            </a:r>
            <a:r>
              <a:rPr lang="en-IN" sz="3200" b="1" dirty="0" smtClean="0"/>
              <a:t/>
            </a:r>
            <a:br>
              <a:rPr lang="en-IN" sz="3200" b="1" dirty="0" smtClean="0"/>
            </a:br>
            <a:endParaRPr lang="en-IN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7284194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			                     </a:t>
            </a:r>
            <a:r>
              <a:rPr lang="en-US" sz="2400" dirty="0" err="1" smtClean="0"/>
              <a:t>Abhinn</a:t>
            </a:r>
            <a:r>
              <a:rPr lang="en-US" sz="2400" dirty="0" smtClean="0"/>
              <a:t> Kothari,</a:t>
            </a:r>
          </a:p>
          <a:p>
            <a:r>
              <a:rPr lang="en-US" sz="2400" dirty="0" smtClean="0"/>
              <a:t>				                   2009CS10172</a:t>
            </a:r>
          </a:p>
          <a:p>
            <a:r>
              <a:rPr lang="en-US" sz="2400" dirty="0" err="1" smtClean="0"/>
              <a:t>Parth</a:t>
            </a:r>
            <a:r>
              <a:rPr lang="en-US" sz="2400" dirty="0" smtClean="0"/>
              <a:t> </a:t>
            </a:r>
            <a:r>
              <a:rPr lang="en-US" sz="2400" dirty="0" err="1" smtClean="0"/>
              <a:t>Jaiswal</a:t>
            </a:r>
            <a:endParaRPr lang="en-US" sz="2400" dirty="0" smtClean="0"/>
          </a:p>
          <a:p>
            <a:r>
              <a:rPr lang="en-US" sz="2400" dirty="0" smtClean="0"/>
              <a:t>2009CS10205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791200"/>
            <a:ext cx="7130752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Group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3</a:t>
            </a: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Supervisor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</a:t>
            </a:r>
            <a:r>
              <a:rPr lang="en-US" b="1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Huzur</a:t>
            </a:r>
            <a:r>
              <a:rPr lang="en-US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Saran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Main Idea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3920" cy="4949952"/>
          </a:xfrm>
        </p:spPr>
        <p:txBody>
          <a:bodyPr>
            <a:normAutofit/>
          </a:bodyPr>
          <a:lstStyle/>
          <a:p>
            <a:endParaRPr lang="en-US" sz="2400" i="1" dirty="0" smtClean="0">
              <a:latin typeface="Cambria" pitchFamily="18" charset="0"/>
            </a:endParaRPr>
          </a:p>
          <a:p>
            <a:pPr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763524" lvl="1" indent="-342900">
              <a:buNone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/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1037844" lvl="2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IN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447800"/>
          <a:ext cx="7924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Algorithm- BOV Test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dirty="0" smtClean="0"/>
              <a:t>Algorithm </a:t>
            </a:r>
            <a:r>
              <a:rPr lang="en-IN" sz="1600" b="1" dirty="0" err="1" smtClean="0"/>
              <a:t>BOVTest</a:t>
            </a:r>
            <a:endParaRPr lang="en-IN" sz="1600" b="1" dirty="0" smtClean="0"/>
          </a:p>
          <a:p>
            <a:r>
              <a:rPr lang="en-IN" sz="1600" b="1" dirty="0" smtClean="0"/>
              <a:t>Input: </a:t>
            </a:r>
            <a:r>
              <a:rPr lang="en-IN" sz="1600" dirty="0" smtClean="0"/>
              <a:t>A program specification </a:t>
            </a:r>
            <a:r>
              <a:rPr lang="en-IN" sz="1600" i="1" dirty="0" smtClean="0"/>
              <a:t>M, and an integer t</a:t>
            </a:r>
          </a:p>
          <a:p>
            <a:r>
              <a:rPr lang="en-IN" sz="1600" b="1" dirty="0" smtClean="0"/>
              <a:t>Output: </a:t>
            </a:r>
            <a:r>
              <a:rPr lang="en-IN" sz="1600" dirty="0" smtClean="0"/>
              <a:t>A test set </a:t>
            </a:r>
            <a:r>
              <a:rPr lang="en-IN" sz="1600" i="1" dirty="0" smtClean="0"/>
              <a:t>T for detecting buffer overflow</a:t>
            </a:r>
            <a:r>
              <a:rPr lang="en-IN" sz="1600" b="1" i="1" dirty="0" smtClean="0"/>
              <a:t> </a:t>
            </a:r>
            <a:r>
              <a:rPr lang="en-IN" sz="1600" dirty="0" smtClean="0"/>
              <a:t>vulnerabilities in an implementation of </a:t>
            </a:r>
            <a:r>
              <a:rPr lang="en-IN" sz="1600" i="1" dirty="0" smtClean="0"/>
              <a:t>M</a:t>
            </a:r>
          </a:p>
          <a:p>
            <a:r>
              <a:rPr lang="en-IN" sz="1600" dirty="0" smtClean="0"/>
              <a:t>1. let </a:t>
            </a:r>
            <a:r>
              <a:rPr lang="en-IN" sz="1600" i="1" dirty="0" smtClean="0"/>
              <a:t>P be the set of all the external parameters of M</a:t>
            </a:r>
          </a:p>
          <a:p>
            <a:r>
              <a:rPr lang="en-IN" sz="1600" dirty="0" smtClean="0"/>
              <a:t>2. identify a set </a:t>
            </a:r>
            <a:r>
              <a:rPr lang="en-IN" sz="1600" i="1" dirty="0" err="1" smtClean="0"/>
              <a:t>Px</a:t>
            </a:r>
            <a:r>
              <a:rPr lang="en-IN" sz="1600" i="1" dirty="0" smtClean="0"/>
              <a:t> ⊆ P of attack-payload parameters and a </a:t>
            </a:r>
            <a:r>
              <a:rPr lang="en-IN" sz="1600" dirty="0" smtClean="0"/>
              <a:t>set of extreme values for each parameter </a:t>
            </a:r>
            <a:r>
              <a:rPr lang="en-IN" sz="1600" i="1" dirty="0" smtClean="0"/>
              <a:t>p in </a:t>
            </a:r>
            <a:r>
              <a:rPr lang="en-IN" sz="1600" i="1" dirty="0" err="1" smtClean="0"/>
              <a:t>Px</a:t>
            </a:r>
            <a:endParaRPr lang="en-IN" sz="1600" i="1" dirty="0" smtClean="0"/>
          </a:p>
          <a:p>
            <a:r>
              <a:rPr lang="en-IN" sz="1600" dirty="0" smtClean="0"/>
              <a:t>3. initialize </a:t>
            </a:r>
            <a:r>
              <a:rPr lang="en-IN" sz="1600" i="1" dirty="0" smtClean="0"/>
              <a:t>T to be an empty test set</a:t>
            </a:r>
          </a:p>
          <a:p>
            <a:r>
              <a:rPr lang="en-IN" sz="1600" dirty="0" smtClean="0"/>
              <a:t>4. for each attack-payload parameter </a:t>
            </a:r>
            <a:r>
              <a:rPr lang="en-IN" sz="1600" i="1" dirty="0" err="1" smtClean="0"/>
              <a:t>px</a:t>
            </a:r>
            <a:r>
              <a:rPr lang="en-IN" sz="1600" i="1" dirty="0" smtClean="0"/>
              <a:t> in </a:t>
            </a:r>
            <a:r>
              <a:rPr lang="en-IN" sz="1600" i="1" dirty="0" err="1" smtClean="0"/>
              <a:t>Px</a:t>
            </a:r>
            <a:r>
              <a:rPr lang="en-IN" sz="1600" i="1" dirty="0" smtClean="0"/>
              <a:t> {</a:t>
            </a:r>
          </a:p>
          <a:p>
            <a:r>
              <a:rPr lang="en-IN" sz="1600" dirty="0" smtClean="0"/>
              <a:t>5. identify a set </a:t>
            </a:r>
            <a:r>
              <a:rPr lang="en-IN" sz="1600" i="1" dirty="0" smtClean="0"/>
              <a:t>Pc ⊆ P of attack-control parameters for </a:t>
            </a:r>
            <a:r>
              <a:rPr lang="en-IN" sz="1600" i="1" dirty="0" err="1" smtClean="0"/>
              <a:t>px</a:t>
            </a:r>
            <a:r>
              <a:rPr lang="en-IN" sz="1600" i="1" dirty="0" smtClean="0"/>
              <a:t> and a set of control values for each parameter p</a:t>
            </a:r>
            <a:r>
              <a:rPr lang="en-IN" sz="1600" dirty="0" smtClean="0"/>
              <a:t>in </a:t>
            </a:r>
            <a:r>
              <a:rPr lang="en-IN" sz="1600" i="1" dirty="0" smtClean="0"/>
              <a:t>Pc</a:t>
            </a:r>
          </a:p>
          <a:p>
            <a:r>
              <a:rPr lang="en-IN" sz="1600" dirty="0" smtClean="0"/>
              <a:t>6. let </a:t>
            </a:r>
            <a:r>
              <a:rPr lang="en-IN" sz="1600" i="1" dirty="0" smtClean="0"/>
              <a:t>Pd = P – Pc, and identify a default value d(p) </a:t>
            </a:r>
            <a:r>
              <a:rPr lang="en-IN" sz="1600" i="1" dirty="0" err="1" smtClean="0"/>
              <a:t>for</a:t>
            </a:r>
            <a:r>
              <a:rPr lang="en-IN" sz="1600" dirty="0" err="1" smtClean="0"/>
              <a:t>each</a:t>
            </a:r>
            <a:r>
              <a:rPr lang="en-IN" sz="1600" dirty="0" smtClean="0"/>
              <a:t> parameter </a:t>
            </a:r>
            <a:r>
              <a:rPr lang="en-IN" sz="1600" i="1" dirty="0" smtClean="0"/>
              <a:t>p in Pd</a:t>
            </a:r>
          </a:p>
          <a:p>
            <a:r>
              <a:rPr lang="en-IN" sz="1600" dirty="0" smtClean="0"/>
              <a:t>7. for each extreme value </a:t>
            </a:r>
            <a:r>
              <a:rPr lang="en-IN" sz="1600" i="1" dirty="0" smtClean="0"/>
              <a:t>v of </a:t>
            </a:r>
            <a:r>
              <a:rPr lang="en-IN" sz="1600" i="1" dirty="0" err="1" smtClean="0"/>
              <a:t>px</a:t>
            </a:r>
            <a:r>
              <a:rPr lang="en-IN" sz="1600" i="1" dirty="0" smtClean="0"/>
              <a:t> {</a:t>
            </a:r>
          </a:p>
          <a:p>
            <a:r>
              <a:rPr lang="en-IN" sz="1600" dirty="0" smtClean="0"/>
              <a:t>8. build a </a:t>
            </a:r>
            <a:r>
              <a:rPr lang="en-IN" sz="1600" i="1" dirty="0" smtClean="0"/>
              <a:t>t-way test set T′ for parameters in Pc using </a:t>
            </a:r>
            <a:r>
              <a:rPr lang="en-IN" sz="1600" dirty="0" smtClean="0"/>
              <a:t>their control values</a:t>
            </a:r>
          </a:p>
          <a:p>
            <a:r>
              <a:rPr lang="en-IN" sz="1600" dirty="0" smtClean="0"/>
              <a:t>9. for each test τ′ in </a:t>
            </a:r>
            <a:r>
              <a:rPr lang="en-IN" sz="1600" i="1" dirty="0" smtClean="0"/>
              <a:t>T′ {</a:t>
            </a:r>
          </a:p>
          <a:p>
            <a:r>
              <a:rPr lang="en-IN" sz="1600" dirty="0" smtClean="0"/>
              <a:t>10. create a complete test τ such that for each parameter </a:t>
            </a:r>
            <a:r>
              <a:rPr lang="en-IN" sz="1600" i="1" dirty="0" smtClean="0"/>
              <a:t>p, τ(p) = v if p = </a:t>
            </a:r>
            <a:r>
              <a:rPr lang="en-IN" sz="1600" i="1" dirty="0" err="1" smtClean="0"/>
              <a:t>px</a:t>
            </a:r>
            <a:r>
              <a:rPr lang="en-IN" sz="1600" i="1" dirty="0" smtClean="0"/>
              <a:t>, τ(p) = τ′(p) if p </a:t>
            </a:r>
            <a:r>
              <a:rPr lang="en-IN" sz="1600" dirty="0" smtClean="0"/>
              <a:t>∈ </a:t>
            </a:r>
            <a:r>
              <a:rPr lang="en-IN" sz="1600" i="1" dirty="0" smtClean="0"/>
              <a:t>Pc, and τ(p) = d(p) otherwise, where τ(p) (or </a:t>
            </a:r>
            <a:r>
              <a:rPr lang="en-IN" sz="1600" dirty="0" smtClean="0"/>
              <a:t>τ′(</a:t>
            </a:r>
            <a:r>
              <a:rPr lang="en-IN" sz="1600" i="1" dirty="0" smtClean="0"/>
              <a:t>p)) is the value of parameter p in test τ (or τ′)</a:t>
            </a:r>
          </a:p>
          <a:p>
            <a:r>
              <a:rPr lang="en-IN" sz="1600" dirty="0" smtClean="0"/>
              <a:t>11. </a:t>
            </a:r>
            <a:r>
              <a:rPr lang="en-IN" sz="1600" i="1" dirty="0" smtClean="0"/>
              <a:t>T = T ∪  </a:t>
            </a:r>
            <a:r>
              <a:rPr lang="el-GR" sz="1600" i="1" dirty="0" smtClean="0"/>
              <a:t>τ</a:t>
            </a:r>
            <a:r>
              <a:rPr lang="en-US" sz="1600" i="1" dirty="0" smtClean="0"/>
              <a:t> }}}</a:t>
            </a:r>
            <a:endParaRPr lang="el-GR" sz="1600" i="1" dirty="0" smtClean="0"/>
          </a:p>
          <a:p>
            <a:r>
              <a:rPr lang="en-IN" sz="1600" dirty="0" smtClean="0"/>
              <a:t> 15. return </a:t>
            </a:r>
            <a:r>
              <a:rPr lang="en-IN" sz="1600" i="1" dirty="0" smtClean="0"/>
              <a:t>T</a:t>
            </a: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Parameter Identification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3920" cy="494995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Identification of set </a:t>
            </a:r>
            <a:r>
              <a:rPr lang="en-US" sz="2400" dirty="0" err="1" smtClean="0">
                <a:latin typeface="Cambria" pitchFamily="18" charset="0"/>
              </a:rPr>
              <a:t>P</a:t>
            </a:r>
            <a:r>
              <a:rPr lang="en-US" sz="1800" dirty="0" err="1" smtClean="0">
                <a:latin typeface="Cambria" pitchFamily="18" charset="0"/>
              </a:rPr>
              <a:t>x</a:t>
            </a:r>
            <a:r>
              <a:rPr lang="en-US" sz="1800" dirty="0" smtClean="0">
                <a:latin typeface="Cambria" pitchFamily="18" charset="0"/>
              </a:rPr>
              <a:t>  </a:t>
            </a:r>
            <a:r>
              <a:rPr lang="en-US" sz="2400" dirty="0" smtClean="0">
                <a:latin typeface="Cambria" pitchFamily="18" charset="0"/>
              </a:rPr>
              <a:t>of attack payload parameters and their values.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Identification of the set P</a:t>
            </a:r>
            <a:r>
              <a:rPr lang="en-US" sz="2400" baseline="-25000" dirty="0" smtClean="0">
                <a:latin typeface="Cambria" pitchFamily="18" charset="0"/>
              </a:rPr>
              <a:t>c  </a:t>
            </a:r>
            <a:r>
              <a:rPr lang="en-US" sz="2400" dirty="0" smtClean="0">
                <a:latin typeface="Cambria" pitchFamily="18" charset="0"/>
              </a:rPr>
              <a:t> of attack control parameters and their values for each attack payload parameter in </a:t>
            </a:r>
            <a:r>
              <a:rPr lang="en-US" sz="2400" dirty="0" err="1" smtClean="0">
                <a:latin typeface="Cambria" pitchFamily="18" charset="0"/>
              </a:rPr>
              <a:t>P</a:t>
            </a:r>
            <a:r>
              <a:rPr lang="en-US" sz="2400" baseline="-25000" dirty="0" err="1" smtClean="0">
                <a:latin typeface="Cambria" pitchFamily="18" charset="0"/>
              </a:rPr>
              <a:t>x</a:t>
            </a:r>
            <a:r>
              <a:rPr lang="en-US" sz="2400" baseline="-25000" dirty="0" smtClean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Identification of the set P</a:t>
            </a:r>
            <a:r>
              <a:rPr lang="en-US" sz="2400" baseline="-25000" dirty="0" smtClean="0">
                <a:latin typeface="Cambria" pitchFamily="18" charset="0"/>
              </a:rPr>
              <a:t>d</a:t>
            </a:r>
            <a:r>
              <a:rPr lang="en-US" sz="2400" dirty="0" smtClean="0">
                <a:latin typeface="Cambria" pitchFamily="18" charset="0"/>
              </a:rPr>
              <a:t> of non attack control parameters and their values. 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Basically, P</a:t>
            </a:r>
            <a:r>
              <a:rPr lang="en-US" sz="2400" baseline="-25000" dirty="0" smtClean="0">
                <a:latin typeface="Cambria" pitchFamily="18" charset="0"/>
              </a:rPr>
              <a:t>d</a:t>
            </a:r>
            <a:r>
              <a:rPr lang="en-US" sz="2400" dirty="0" smtClean="0">
                <a:latin typeface="Cambria" pitchFamily="18" charset="0"/>
              </a:rPr>
              <a:t> is complement of P</a:t>
            </a:r>
            <a:r>
              <a:rPr lang="en-US" sz="2400" baseline="-25000" dirty="0" smtClean="0">
                <a:latin typeface="Cambria" pitchFamily="18" charset="0"/>
              </a:rPr>
              <a:t>c</a:t>
            </a:r>
            <a:r>
              <a:rPr lang="en-US" sz="2400" dirty="0" smtClean="0">
                <a:latin typeface="Cambria" pitchFamily="18" charset="0"/>
              </a:rPr>
              <a:t> . </a:t>
            </a:r>
          </a:p>
          <a:p>
            <a:pPr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763524" lvl="1" indent="-342900">
              <a:buNone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/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1037844" lvl="2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Security Test Generation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3920" cy="494995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Generate a t-way test set T’ for all the parameters in P</a:t>
            </a:r>
            <a:r>
              <a:rPr lang="en-US" sz="2400" baseline="-25000" dirty="0" smtClean="0">
                <a:latin typeface="Cambria" pitchFamily="18" charset="0"/>
              </a:rPr>
              <a:t>c</a:t>
            </a:r>
            <a:r>
              <a:rPr lang="en-US" sz="2400" dirty="0" smtClean="0">
                <a:latin typeface="Cambria" pitchFamily="18" charset="0"/>
              </a:rPr>
              <a:t> using their control values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Each test in T’ is then used as a base test to create a complete test by:	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Adding v as a value of </a:t>
            </a:r>
            <a:r>
              <a:rPr lang="en-US" sz="2000" dirty="0" err="1" smtClean="0">
                <a:latin typeface="Cambria" pitchFamily="18" charset="0"/>
              </a:rPr>
              <a:t>P</a:t>
            </a:r>
            <a:r>
              <a:rPr lang="en-US" sz="2000" baseline="-25000" dirty="0" err="1" smtClean="0">
                <a:latin typeface="Cambria" pitchFamily="18" charset="0"/>
              </a:rPr>
              <a:t>x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Adding the default value of each parameter in P</a:t>
            </a:r>
            <a:r>
              <a:rPr lang="en-US" sz="2000" baseline="-25000" dirty="0" smtClean="0">
                <a:latin typeface="Cambria" pitchFamily="18" charset="0"/>
              </a:rPr>
              <a:t>d</a:t>
            </a:r>
            <a:endParaRPr lang="en-US" sz="2000" dirty="0" smtClean="0">
              <a:latin typeface="Cambria" pitchFamily="18" charset="0"/>
            </a:endParaRPr>
          </a:p>
          <a:p>
            <a:endParaRPr lang="en-US" sz="2400" i="1" dirty="0" smtClean="0">
              <a:latin typeface="Cambria" pitchFamily="18" charset="0"/>
            </a:endParaRPr>
          </a:p>
          <a:p>
            <a:pPr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763524" lvl="1" indent="-342900">
              <a:buNone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/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1037844" lvl="2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7338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p1, p2 , p3 – attack control parameters , p4 – attack payload parameters , p5 – non-attack control parameters.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LS indicates a very long string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p1, p2 and p3 take control values 0 &amp; 1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p5 has default value 0.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2-way test set</a:t>
            </a:r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1" y="1447801"/>
            <a:ext cx="3810000" cy="232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Discussion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3920" cy="494995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</a:rPr>
              <a:t>Extreme values matter because of their extreme properties instead of their specific values.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Approach effective when attack payload and control parameters identified properly, otherwise will miss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Nonetheless, the approach ensures t-way coverage of each attack payload parameter and its control parameters, thus no vulnerable point will be missed in most cases.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endParaRPr lang="en-US" sz="2400" i="1" dirty="0" smtClean="0">
              <a:latin typeface="Cambria" pitchFamily="18" charset="0"/>
            </a:endParaRPr>
          </a:p>
          <a:p>
            <a:pPr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763524" lvl="1" indent="-342900">
              <a:buNone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/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1037844" lvl="2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TANCE – A prototype tool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01026"/>
            <a:ext cx="5568950" cy="545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Controller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Core component of TANCE, drives the entire testing process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Receives from user the external parameter model of the subject application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Calls </a:t>
            </a:r>
            <a:r>
              <a:rPr lang="en-US" sz="2400" b="1" dirty="0" smtClean="0"/>
              <a:t>Test Generator </a:t>
            </a:r>
            <a:r>
              <a:rPr lang="en-US" sz="2400" dirty="0" smtClean="0"/>
              <a:t>to generate combinatorial test based on the given parameter model.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For each test uses </a:t>
            </a:r>
            <a:r>
              <a:rPr lang="en-US" sz="2400" b="1" dirty="0" smtClean="0"/>
              <a:t>Test Transformer</a:t>
            </a:r>
            <a:r>
              <a:rPr lang="en-US" sz="2400" dirty="0" smtClean="0"/>
              <a:t> to transform into an executable format.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Calls </a:t>
            </a:r>
            <a:r>
              <a:rPr lang="en-US" sz="2400" b="1" dirty="0" smtClean="0"/>
              <a:t>Test Executor </a:t>
            </a:r>
            <a:r>
              <a:rPr lang="en-US" sz="2400" dirty="0" smtClean="0"/>
              <a:t>to execute each test automatically.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Test Generator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2099608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Implements the algorithm BOV test.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Uses a combinatorial test generation tool called ACTS to generate a base combinatorial test set.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Test Transformer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2099608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Transforms each combinatorial test into a format acceptable by the subject program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Example: a web server requires each test to be presented as an http request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Introduction</a:t>
            </a:r>
          </a:p>
          <a:p>
            <a:endParaRPr lang="en-US" sz="2400" dirty="0" smtClean="0">
              <a:latin typeface="Cambria" pitchFamily="18" charset="0"/>
              <a:cs typeface="Calibri" pitchFamily="34" charset="0"/>
            </a:endParaRPr>
          </a:p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Approach – Combinatorial Testing</a:t>
            </a:r>
          </a:p>
          <a:p>
            <a:endParaRPr lang="en-US" sz="2400" dirty="0" smtClean="0">
              <a:latin typeface="Cambria" pitchFamily="18" charset="0"/>
              <a:cs typeface="Calibri" pitchFamily="34" charset="0"/>
            </a:endParaRPr>
          </a:p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Algorithm – Buffer Overflow Vulnerability Test</a:t>
            </a:r>
          </a:p>
          <a:p>
            <a:endParaRPr lang="en-US" sz="2400" dirty="0" smtClean="0">
              <a:latin typeface="Cambria" pitchFamily="18" charset="0"/>
              <a:cs typeface="Calibri" pitchFamily="34" charset="0"/>
            </a:endParaRPr>
          </a:p>
          <a:p>
            <a:r>
              <a:rPr lang="en-US" sz="2400" dirty="0" err="1" smtClean="0">
                <a:latin typeface="Cambria" pitchFamily="18" charset="0"/>
                <a:cs typeface="Calibri" pitchFamily="34" charset="0"/>
              </a:rPr>
              <a:t>Tance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 – A prototype testing tool</a:t>
            </a:r>
          </a:p>
          <a:p>
            <a:endParaRPr lang="en-US" sz="2400" dirty="0" smtClean="0">
              <a:latin typeface="Cambria" pitchFamily="18" charset="0"/>
              <a:cs typeface="Calibri" pitchFamily="34" charset="0"/>
            </a:endParaRPr>
          </a:p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Threats to Validity</a:t>
            </a:r>
          </a:p>
          <a:p>
            <a:endParaRPr lang="en-US" sz="2400" dirty="0" smtClean="0">
              <a:latin typeface="Cambria" pitchFamily="18" charset="0"/>
              <a:cs typeface="Calibri" pitchFamily="34" charset="0"/>
            </a:endParaRPr>
          </a:p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Conclusion and Future Work</a:t>
            </a:r>
            <a:endParaRPr lang="en-US" sz="240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Test Executor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2099608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Carries out the actual test execution process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Example: </a:t>
            </a:r>
            <a:r>
              <a:rPr lang="en-US" sz="2400" dirty="0" smtClean="0"/>
              <a:t>Send test requests automatically to http servers. In addition test executors will restart http servers before running the next test so that there is no interference between different tests.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Needs to be customized for different programs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Bounds Checker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2099608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Detects actual occurrence of a buffer overflow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Instruments the source code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Source level information helps analysis of test results for evaluation purpose.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Threats to validity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2099608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Effectiveness of the approach depends on proper identification of attack payload and attack control parameters.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Validity of results are jeopardized if knowledge of known vulnerabilities  were used to identify these parameters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Conclusions &amp; Future Work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2099608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Discussed black-box testing approach to detect buffer overflow vulnerabilities.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approach exploits the fact that combinatorial testing achieves high degree of code coverage.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Future plan is to develop static analysis techniques for identifying attack payload and attack control parameters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Buffer Overflow Vulnerabilities – Program Defects that can cause buffer to overflow at runtime</a:t>
            </a:r>
          </a:p>
          <a:p>
            <a:endParaRPr lang="en-US" sz="2400" dirty="0" smtClean="0">
              <a:latin typeface="Cambria" pitchFamily="18" charset="0"/>
              <a:cs typeface="Calibri" pitchFamily="34" charset="0"/>
            </a:endParaRPr>
          </a:p>
          <a:p>
            <a:r>
              <a:rPr lang="en-US" sz="2400" dirty="0" smtClean="0"/>
              <a:t>Security attacks </a:t>
            </a:r>
            <a:r>
              <a:rPr lang="en-US" sz="2400" dirty="0" smtClean="0"/>
              <a:t>on </a:t>
            </a:r>
            <a:r>
              <a:rPr lang="en-US" sz="2400" dirty="0" smtClean="0"/>
              <a:t>BOV </a:t>
            </a:r>
            <a:r>
              <a:rPr lang="en-US" sz="2400" dirty="0" smtClean="0"/>
              <a:t>can compromise critical data structures</a:t>
            </a:r>
          </a:p>
          <a:p>
            <a:pPr>
              <a:buNone/>
            </a:pPr>
            <a:endParaRPr lang="en-US" sz="2400" dirty="0" smtClean="0">
              <a:latin typeface="Cambria" pitchFamily="18" charset="0"/>
              <a:cs typeface="Calibri" pitchFamily="34" charset="0"/>
            </a:endParaRPr>
          </a:p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Presents a black box testing approach to detect BOV’s</a:t>
            </a:r>
          </a:p>
          <a:p>
            <a:endParaRPr lang="en-US" sz="2400" dirty="0" smtClean="0">
              <a:latin typeface="Cambria" pitchFamily="18" charset="0"/>
              <a:cs typeface="Calibri" pitchFamily="34" charset="0"/>
            </a:endParaRPr>
          </a:p>
          <a:p>
            <a:r>
              <a:rPr lang="en-US" sz="2400" dirty="0" smtClean="0">
                <a:latin typeface="Cambria" pitchFamily="18" charset="0"/>
                <a:cs typeface="Calibri" pitchFamily="34" charset="0"/>
              </a:rPr>
              <a:t>Target system attacked by controlling the values of external parameters.</a:t>
            </a:r>
            <a:endParaRPr lang="en-US" sz="240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Attack Payload Parameter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lvl="1" indent="0"/>
            <a:endParaRPr lang="en-US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74320" lvl="1" indent="0"/>
            <a:r>
              <a:rPr lang="en-US" sz="3400" b="1" dirty="0" smtClean="0">
                <a:solidFill>
                  <a:schemeClr val="tx1"/>
                </a:solidFill>
                <a:latin typeface="Cambria" pitchFamily="18" charset="0"/>
              </a:rPr>
              <a:t>Attack Payload Parameter - </a:t>
            </a:r>
            <a:r>
              <a:rPr lang="en-US" sz="3400" dirty="0" smtClean="0">
                <a:solidFill>
                  <a:schemeClr val="tx1"/>
                </a:solidFill>
                <a:latin typeface="Cambria" pitchFamily="18" charset="0"/>
              </a:rPr>
              <a:t>whose value is likely to be copied into a buffer vulnerable to overflow, located close to critical data structure.</a:t>
            </a:r>
          </a:p>
          <a:p>
            <a:pPr marL="548640" lvl="2" indent="0"/>
            <a:r>
              <a:rPr lang="en-US" sz="2900" b="1" dirty="0" smtClean="0">
                <a:latin typeface="Cambria" pitchFamily="18" charset="0"/>
              </a:rPr>
              <a:t>Example – </a:t>
            </a:r>
            <a:r>
              <a:rPr lang="en-US" sz="2900" dirty="0" smtClean="0">
                <a:latin typeface="Cambria" pitchFamily="18" charset="0"/>
              </a:rPr>
              <a:t>Return Address on the call stack</a:t>
            </a:r>
          </a:p>
          <a:p>
            <a:pPr marL="548640" lvl="2" indent="0"/>
            <a:endParaRPr lang="en-US" sz="26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74320" lvl="1" indent="0"/>
            <a:r>
              <a:rPr lang="en-US" sz="3400" dirty="0" smtClean="0">
                <a:solidFill>
                  <a:schemeClr val="tx1"/>
                </a:solidFill>
                <a:latin typeface="Cambria" pitchFamily="18" charset="0"/>
              </a:rPr>
              <a:t>There </a:t>
            </a:r>
            <a:r>
              <a:rPr lang="en-US" sz="3400" dirty="0" smtClean="0">
                <a:latin typeface="Cambria" pitchFamily="18" charset="0"/>
              </a:rPr>
              <a:t>exists a single attack payload parameter in many buffer overflow attacks.</a:t>
            </a:r>
          </a:p>
          <a:p>
            <a:pPr marL="274320" lvl="1" indent="0"/>
            <a:endParaRPr lang="en-US" sz="3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74320" lvl="1" indent="0"/>
            <a:r>
              <a:rPr lang="en-US" sz="3400" dirty="0" smtClean="0">
                <a:latin typeface="Cambria" pitchFamily="18" charset="0"/>
              </a:rPr>
              <a:t>Allows attacker to gain control over program execution</a:t>
            </a:r>
            <a:endParaRPr lang="en-US" sz="3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74320" lvl="1" indent="0"/>
            <a:endParaRPr lang="en-US" b="1" dirty="0" smtClean="0">
              <a:latin typeface="Cambria" pitchFamily="18" charset="0"/>
            </a:endParaRPr>
          </a:p>
          <a:p>
            <a:pPr marL="274320" lvl="1" indent="0"/>
            <a:endParaRPr lang="en-US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74320" lvl="1" indent="0"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1097280" lvl="4" indent="0">
              <a:buNone/>
            </a:pPr>
            <a:r>
              <a:rPr lang="en-US" dirty="0" smtClean="0">
                <a:latin typeface="Cambria" pitchFamily="18" charset="0"/>
              </a:rPr>
              <a:t>       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Attack Control Parameters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lvl="1" indent="0"/>
            <a:endParaRPr lang="en-US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74320" lvl="1" indent="0"/>
            <a:r>
              <a:rPr lang="en-US" sz="2900" b="1" dirty="0" smtClean="0">
                <a:solidFill>
                  <a:schemeClr val="tx1"/>
                </a:solidFill>
                <a:latin typeface="Cambria" pitchFamily="18" charset="0"/>
              </a:rPr>
              <a:t>Attack Control Parameters – </a:t>
            </a:r>
            <a:r>
              <a:rPr lang="en-US" sz="2900" dirty="0" smtClean="0">
                <a:solidFill>
                  <a:schemeClr val="tx1"/>
                </a:solidFill>
                <a:latin typeface="Cambria" pitchFamily="18" charset="0"/>
              </a:rPr>
              <a:t>external parameters which steer program execution to reach a vulnerable point.</a:t>
            </a:r>
          </a:p>
          <a:p>
            <a:pPr marL="548640" lvl="2" indent="0"/>
            <a:r>
              <a:rPr lang="en-US" sz="2900" b="1" dirty="0" smtClean="0">
                <a:latin typeface="Cambria" pitchFamily="18" charset="0"/>
              </a:rPr>
              <a:t>Example – </a:t>
            </a:r>
            <a:r>
              <a:rPr lang="en-US" sz="2900" dirty="0" smtClean="0">
                <a:latin typeface="Cambria" pitchFamily="18" charset="0"/>
              </a:rPr>
              <a:t>A statement that copies the value of attack payload parameter P into Buffer B.</a:t>
            </a:r>
          </a:p>
          <a:p>
            <a:pPr marL="548640" lvl="2" indent="0"/>
            <a:endParaRPr lang="en-US" sz="29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74320" lvl="1" indent="0"/>
            <a:r>
              <a:rPr lang="en-US" sz="2900" dirty="0" smtClean="0">
                <a:solidFill>
                  <a:schemeClr val="tx1"/>
                </a:solidFill>
                <a:latin typeface="Cambria" pitchFamily="18" charset="0"/>
              </a:rPr>
              <a:t>As critical as choosing attack payload parameter, so as to reach the vulnerable point and carry out a successful attack.</a:t>
            </a:r>
            <a:endParaRPr lang="en-US" sz="2900" dirty="0" smtClean="0">
              <a:latin typeface="Cambria" pitchFamily="18" charset="0"/>
            </a:endParaRPr>
          </a:p>
          <a:p>
            <a:pPr marL="274320" lvl="1" indent="0"/>
            <a:endParaRPr lang="en-US" sz="29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74320" lvl="1" indent="0"/>
            <a:r>
              <a:rPr lang="en-US" sz="2900" b="1" dirty="0" smtClean="0">
                <a:latin typeface="Cambria" pitchFamily="18" charset="0"/>
              </a:rPr>
              <a:t>Aim – </a:t>
            </a:r>
            <a:r>
              <a:rPr lang="en-US" sz="2900" dirty="0" smtClean="0">
                <a:latin typeface="Cambria" pitchFamily="18" charset="0"/>
              </a:rPr>
              <a:t>Use combinatorial testing to generate a group of tests for each value identified for each attack payload parameter, </a:t>
            </a:r>
            <a:r>
              <a:rPr lang="en-US" sz="2900" dirty="0" err="1" smtClean="0">
                <a:latin typeface="Cambria" pitchFamily="18" charset="0"/>
              </a:rPr>
              <a:t>s.t</a:t>
            </a:r>
            <a:r>
              <a:rPr lang="en-US" sz="2900" dirty="0" smtClean="0">
                <a:latin typeface="Cambria" pitchFamily="18" charset="0"/>
              </a:rPr>
              <a:t>. one of these is likely to steer program execution to reach a vulnerable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Approach- Combinatorial 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400" dirty="0" smtClean="0">
                <a:latin typeface="Cambria" pitchFamily="18" charset="0"/>
              </a:rPr>
              <a:t>Combinatorial testing, which is also referred to as t-way testing, requires that, for any t (out of n) parameters of M, every combination of values of these t parameters be covered at least once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t – refers to strength of combinatorial testing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Empirical results suggest high correlation between combinatorial coverage and code coverage.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Significantly reduces the number of tests.</a:t>
            </a:r>
          </a:p>
          <a:p>
            <a:pPr lvl="1"/>
            <a:r>
              <a:rPr lang="en-US" sz="2200" dirty="0" smtClean="0">
                <a:latin typeface="Cambria" pitchFamily="18" charset="0"/>
              </a:rPr>
              <a:t>Example: A </a:t>
            </a:r>
            <a:r>
              <a:rPr lang="en-US" sz="2200" dirty="0" err="1" smtClean="0">
                <a:latin typeface="Cambria" pitchFamily="18" charset="0"/>
              </a:rPr>
              <a:t>pairwise</a:t>
            </a:r>
            <a:r>
              <a:rPr lang="en-US" sz="2200" dirty="0" smtClean="0">
                <a:latin typeface="Cambria" pitchFamily="18" charset="0"/>
              </a:rPr>
              <a:t> test set for 10 </a:t>
            </a:r>
            <a:r>
              <a:rPr lang="en-US" sz="2200" dirty="0" err="1" smtClean="0">
                <a:latin typeface="Cambria" pitchFamily="18" charset="0"/>
              </a:rPr>
              <a:t>boolean</a:t>
            </a:r>
            <a:r>
              <a:rPr lang="en-US" sz="2200" dirty="0" smtClean="0">
                <a:latin typeface="Cambria" pitchFamily="18" charset="0"/>
              </a:rPr>
              <a:t> parameters as few as 13 tests, while exhaustive tests may require1024.</a:t>
            </a:r>
          </a:p>
          <a:p>
            <a:endParaRPr lang="en-US" sz="2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Approach- Combinatorial Testing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– Program with 3 parameters, each taking values 0 or 1. Shows 2-way test set for these 3 parameters.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657600"/>
            <a:ext cx="40100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Vulnerability Detection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3920" cy="4949952"/>
          </a:xfrm>
        </p:spPr>
        <p:txBody>
          <a:bodyPr>
            <a:normAutofit/>
          </a:bodyPr>
          <a:lstStyle/>
          <a:p>
            <a:pPr marL="763524" lvl="1" indent="-342900">
              <a:buNone/>
            </a:pPr>
            <a:r>
              <a:rPr lang="en-US" sz="1700" b="1" dirty="0" smtClean="0"/>
              <a:t>       </a:t>
            </a:r>
            <a:r>
              <a:rPr lang="en-US" dirty="0" smtClean="0">
                <a:latin typeface="Cambria" pitchFamily="18" charset="0"/>
              </a:rPr>
              <a:t>Consider, a statement L, copying a string variable into buffer B, without checking buffer has enough space to hold. A test case can detect this vulnerability if:</a:t>
            </a:r>
          </a:p>
          <a:p>
            <a:pPr marL="763524" lvl="1" indent="-342900">
              <a:buNone/>
            </a:pPr>
            <a:endParaRPr lang="en-US" dirty="0" smtClean="0">
              <a:latin typeface="Cambria" pitchFamily="18" charset="0"/>
            </a:endParaRPr>
          </a:p>
          <a:p>
            <a:pPr marL="1037844" lvl="2" indent="-342900"/>
            <a:r>
              <a:rPr lang="en-US" dirty="0" smtClean="0">
                <a:latin typeface="Cambria" pitchFamily="18" charset="0"/>
              </a:rPr>
              <a:t>C1: L must be executed during the execution of test </a:t>
            </a:r>
          </a:p>
          <a:p>
            <a:pPr marL="1037844" lvl="2" indent="-342900"/>
            <a:endParaRPr lang="en-US" dirty="0" smtClean="0">
              <a:latin typeface="Cambria" pitchFamily="18" charset="0"/>
            </a:endParaRPr>
          </a:p>
          <a:p>
            <a:pPr marL="1037844" lvl="2" indent="-342900"/>
            <a:r>
              <a:rPr lang="en-US" dirty="0" smtClean="0">
                <a:latin typeface="Cambria" pitchFamily="18" charset="0"/>
              </a:rPr>
              <a:t>C2: When L is executed, buffer must overflow.</a:t>
            </a:r>
          </a:p>
          <a:p>
            <a:pPr marL="1037844" lvl="2" indent="-342900">
              <a:buNone/>
            </a:pPr>
            <a:endParaRPr lang="en-US" dirty="0" smtClean="0">
              <a:latin typeface="Cambria" pitchFamily="18" charset="0"/>
            </a:endParaRPr>
          </a:p>
          <a:p>
            <a:pPr marL="1037844" lvl="2" indent="-342900">
              <a:buNone/>
            </a:pPr>
            <a:r>
              <a:rPr lang="en-US" dirty="0" smtClean="0">
                <a:latin typeface="Cambria" pitchFamily="18" charset="0"/>
              </a:rPr>
              <a:t>Our approach centered on how to generate tests such that C1 and C2 are satisfied simultaneously</a:t>
            </a:r>
          </a:p>
          <a:p>
            <a:pPr marL="763524" lvl="1" indent="-342900"/>
            <a:endParaRPr lang="en-US" dirty="0" smtClean="0">
              <a:latin typeface="Cambria" pitchFamily="18" charset="0"/>
            </a:endParaRPr>
          </a:p>
          <a:p>
            <a:pPr marL="763524" lvl="1" indent="-342900">
              <a:buNone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/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1037844" lvl="2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Hypothesis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3920" cy="4949952"/>
          </a:xfrm>
        </p:spPr>
        <p:txBody>
          <a:bodyPr>
            <a:normAutofit/>
          </a:bodyPr>
          <a:lstStyle/>
          <a:p>
            <a:r>
              <a:rPr lang="en-IN" sz="2400" b="1" dirty="0" smtClean="0">
                <a:latin typeface="Cambria" pitchFamily="18" charset="0"/>
              </a:rPr>
              <a:t>    Hypothesis H1: </a:t>
            </a:r>
            <a:r>
              <a:rPr lang="en-IN" sz="2400" i="1" dirty="0" smtClean="0">
                <a:latin typeface="Cambria" pitchFamily="18" charset="0"/>
              </a:rPr>
              <a:t>It is often the case that a buffer is</a:t>
            </a:r>
            <a:r>
              <a:rPr lang="en-IN" sz="2400" b="1" i="1" dirty="0" smtClean="0">
                <a:latin typeface="Cambria" pitchFamily="18" charset="0"/>
              </a:rPr>
              <a:t> </a:t>
            </a:r>
            <a:r>
              <a:rPr lang="en-IN" sz="2400" i="1" dirty="0" smtClean="0">
                <a:latin typeface="Cambria" pitchFamily="18" charset="0"/>
              </a:rPr>
              <a:t>overrun by an extreme value (of an internal variable) that is derived from a single extreme value taken by an external parameter.</a:t>
            </a:r>
          </a:p>
          <a:p>
            <a:endParaRPr lang="en-US" sz="2400" i="1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Hypothesis validated using BOV reports in 3 public databases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Hypothesis allows to generate tests </a:t>
            </a:r>
            <a:r>
              <a:rPr lang="en-US" sz="2400" dirty="0" err="1" smtClean="0">
                <a:latin typeface="Cambria" pitchFamily="18" charset="0"/>
              </a:rPr>
              <a:t>s.t</a:t>
            </a:r>
            <a:r>
              <a:rPr lang="en-US" sz="2400" dirty="0" smtClean="0">
                <a:latin typeface="Cambria" pitchFamily="18" charset="0"/>
              </a:rPr>
              <a:t>. each test needs only single attack payload parameter</a:t>
            </a:r>
            <a:endParaRPr lang="en-IN" sz="2400" dirty="0" smtClean="0">
              <a:latin typeface="Cambria" pitchFamily="18" charset="0"/>
            </a:endParaRPr>
          </a:p>
          <a:p>
            <a:pPr>
              <a:buNone/>
            </a:pPr>
            <a:endParaRPr lang="en-US" sz="2400" i="1" dirty="0" smtClean="0">
              <a:latin typeface="Cambria" pitchFamily="18" charset="0"/>
            </a:endParaRPr>
          </a:p>
          <a:p>
            <a:pPr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763524" lvl="1" indent="-342900">
              <a:buNone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/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1037844" lvl="2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baseline="30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US" sz="1700" dirty="0" smtClean="0">
              <a:solidFill>
                <a:schemeClr val="tx1"/>
              </a:solidFill>
            </a:endParaRPr>
          </a:p>
          <a:p>
            <a:pPr marL="763524" lvl="1" indent="-342900">
              <a:buFont typeface="Arial" pitchFamily="34" charset="0"/>
              <a:buChar char="•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2419</TotalTime>
  <Words>1345</Words>
  <Application>Microsoft Office PowerPoint</Application>
  <PresentationFormat>On-screen Show (4:3)</PresentationFormat>
  <Paragraphs>253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Presentation On: A combinatorial approach to detect buffer overflow vulnerabilites </vt:lpstr>
      <vt:lpstr>Outline</vt:lpstr>
      <vt:lpstr>Introduction</vt:lpstr>
      <vt:lpstr>Attack Payload Parameter</vt:lpstr>
      <vt:lpstr>Attack Control Parameters</vt:lpstr>
      <vt:lpstr>Approach- Combinatorial Testing</vt:lpstr>
      <vt:lpstr>Approach- Combinatorial Testing</vt:lpstr>
      <vt:lpstr>Vulnerability Detection</vt:lpstr>
      <vt:lpstr>Hypothesis</vt:lpstr>
      <vt:lpstr>Main Idea</vt:lpstr>
      <vt:lpstr>Algorithm- BOV Test</vt:lpstr>
      <vt:lpstr>Parameter Identification</vt:lpstr>
      <vt:lpstr>Security Test Generation</vt:lpstr>
      <vt:lpstr>Example</vt:lpstr>
      <vt:lpstr>Discussion</vt:lpstr>
      <vt:lpstr>TANCE – A prototype tool</vt:lpstr>
      <vt:lpstr>Controller</vt:lpstr>
      <vt:lpstr>Test Generator</vt:lpstr>
      <vt:lpstr>Test Transformer</vt:lpstr>
      <vt:lpstr>Test Executor</vt:lpstr>
      <vt:lpstr>Bounds Checker</vt:lpstr>
      <vt:lpstr>Threats to validity</vt:lpstr>
      <vt:lpstr>Conclusions &amp;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shrenik</dc:creator>
  <cp:lastModifiedBy>parth jaiswal</cp:lastModifiedBy>
  <cp:revision>238</cp:revision>
  <dcterms:created xsi:type="dcterms:W3CDTF">2012-07-08T18:25:02Z</dcterms:created>
  <dcterms:modified xsi:type="dcterms:W3CDTF">2012-11-09T04:28:36Z</dcterms:modified>
</cp:coreProperties>
</file>