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3" r:id="rId9"/>
    <p:sldId id="262" r:id="rId10"/>
    <p:sldId id="264" r:id="rId11"/>
    <p:sldId id="267" r:id="rId12"/>
    <p:sldId id="268" r:id="rId13"/>
    <p:sldId id="275" r:id="rId14"/>
    <p:sldId id="276" r:id="rId15"/>
    <p:sldId id="269" r:id="rId16"/>
    <p:sldId id="280" r:id="rId17"/>
    <p:sldId id="270" r:id="rId18"/>
    <p:sldId id="279" r:id="rId19"/>
    <p:sldId id="271" r:id="rId20"/>
    <p:sldId id="272" r:id="rId21"/>
    <p:sldId id="281" r:id="rId22"/>
    <p:sldId id="273" r:id="rId23"/>
    <p:sldId id="274" r:id="rId24"/>
    <p:sldId id="282" r:id="rId25"/>
    <p:sldId id="277" r:id="rId26"/>
    <p:sldId id="27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E016-8AF3-4D9B-8680-4F12E5B76B6C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2C3B581-727A-4CE5-ACD4-E3CC739A3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E016-8AF3-4D9B-8680-4F12E5B76B6C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B581-727A-4CE5-ACD4-E3CC739A3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E016-8AF3-4D9B-8680-4F12E5B76B6C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B581-727A-4CE5-ACD4-E3CC739A3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E016-8AF3-4D9B-8680-4F12E5B76B6C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2C3B581-727A-4CE5-ACD4-E3CC739A3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E016-8AF3-4D9B-8680-4F12E5B76B6C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B581-727A-4CE5-ACD4-E3CC739A3B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E016-8AF3-4D9B-8680-4F12E5B76B6C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B581-727A-4CE5-ACD4-E3CC739A3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E016-8AF3-4D9B-8680-4F12E5B76B6C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2C3B581-727A-4CE5-ACD4-E3CC739A3B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E016-8AF3-4D9B-8680-4F12E5B76B6C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B581-727A-4CE5-ACD4-E3CC739A3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E016-8AF3-4D9B-8680-4F12E5B76B6C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B581-727A-4CE5-ACD4-E3CC739A3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E016-8AF3-4D9B-8680-4F12E5B76B6C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B581-727A-4CE5-ACD4-E3CC739A3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E016-8AF3-4D9B-8680-4F12E5B76B6C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B581-727A-4CE5-ACD4-E3CC739A3B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583E016-8AF3-4D9B-8680-4F12E5B76B6C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2C3B581-727A-4CE5-ACD4-E3CC739A3B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d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Visual </a:t>
            </a:r>
            <a:r>
              <a:rPr lang="en-US" dirty="0" smtClean="0"/>
              <a:t>Cryptography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Moni</a:t>
            </a:r>
            <a:r>
              <a:rPr lang="en-US" dirty="0" smtClean="0"/>
              <a:t> </a:t>
            </a:r>
            <a:r>
              <a:rPr lang="en-US" dirty="0" err="1" smtClean="0"/>
              <a:t>Naor</a:t>
            </a:r>
            <a:endParaRPr lang="en-US" dirty="0" smtClean="0"/>
          </a:p>
          <a:p>
            <a:r>
              <a:rPr lang="en-US" dirty="0" err="1" smtClean="0"/>
              <a:t>Adi</a:t>
            </a:r>
            <a:r>
              <a:rPr lang="en-US" dirty="0" smtClean="0"/>
              <a:t> Shamir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0" y="57150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Presented By:</a:t>
            </a:r>
          </a:p>
          <a:p>
            <a:r>
              <a:rPr lang="en-US" dirty="0" err="1" smtClean="0"/>
              <a:t>Salik</a:t>
            </a:r>
            <a:r>
              <a:rPr lang="en-US" dirty="0" smtClean="0"/>
              <a:t> Jamal </a:t>
            </a:r>
            <a:r>
              <a:rPr lang="en-US" dirty="0" err="1" smtClean="0"/>
              <a:t>Warsi</a:t>
            </a:r>
            <a:endParaRPr lang="en-US" dirty="0" smtClean="0"/>
          </a:p>
          <a:p>
            <a:r>
              <a:rPr lang="en-US" dirty="0" smtClean="0"/>
              <a:t>Siddharth Bora</a:t>
            </a:r>
            <a:endParaRPr lang="en-US" dirty="0"/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original pixel appears in n modified versions (called shares), one for each transparency.</a:t>
            </a:r>
          </a:p>
          <a:p>
            <a:r>
              <a:rPr lang="en-US" dirty="0" smtClean="0"/>
              <a:t>Each share is a collection of m black and white sub-pixels.</a:t>
            </a:r>
          </a:p>
          <a:p>
            <a:r>
              <a:rPr lang="en-US" dirty="0" smtClean="0"/>
              <a:t>The resulting structure can be described by an n x m Boolean matrix S = [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ij</a:t>
            </a:r>
            <a:r>
              <a:rPr lang="en-US" dirty="0" smtClean="0"/>
              <a:t>] where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ij</a:t>
            </a:r>
            <a:r>
              <a:rPr lang="en-US" dirty="0" smtClean="0"/>
              <a:t>=1 </a:t>
            </a:r>
            <a:r>
              <a:rPr lang="en-US" dirty="0" err="1" smtClean="0"/>
              <a:t>iff</a:t>
            </a:r>
            <a:r>
              <a:rPr lang="en-US" dirty="0" smtClean="0"/>
              <a:t> the </a:t>
            </a:r>
            <a:r>
              <a:rPr lang="en-US" dirty="0" err="1" smtClean="0"/>
              <a:t>jth</a:t>
            </a:r>
            <a:r>
              <a:rPr lang="en-US" dirty="0" smtClean="0"/>
              <a:t> sub-pixel of the </a:t>
            </a:r>
            <a:r>
              <a:rPr lang="en-US" dirty="0" err="1" smtClean="0"/>
              <a:t>ith</a:t>
            </a:r>
            <a:r>
              <a:rPr lang="en-US" dirty="0" smtClean="0"/>
              <a:t> transparency is black.</a:t>
            </a:r>
            <a:endParaRPr lang="en-US" baseline="-25000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Pixel Division</a:t>
            </a:r>
          </a:p>
          <a:p>
            <a:pPr>
              <a:buNone/>
            </a:pPr>
            <a:r>
              <a:rPr lang="en-US" dirty="0" smtClean="0"/>
              <a:t>(per share)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Pixel</a:t>
            </a:r>
          </a:p>
          <a:p>
            <a:pPr>
              <a:buNone/>
            </a:pPr>
            <a:r>
              <a:rPr lang="en-US" dirty="0" smtClean="0"/>
              <a:t>(in the group n)</a:t>
            </a:r>
            <a:endParaRPr lang="en-US" dirty="0" smtClean="0"/>
          </a:p>
        </p:txBody>
      </p:sp>
      <p:grpSp>
        <p:nvGrpSpPr>
          <p:cNvPr id="37" name="Group 36"/>
          <p:cNvGrpSpPr/>
          <p:nvPr/>
        </p:nvGrpSpPr>
        <p:grpSpPr>
          <a:xfrm>
            <a:off x="3657600" y="1905000"/>
            <a:ext cx="5082209" cy="1981200"/>
            <a:chOff x="3604591" y="2514600"/>
            <a:chExt cx="5082209" cy="1981200"/>
          </a:xfrm>
        </p:grpSpPr>
        <p:sp>
          <p:nvSpPr>
            <p:cNvPr id="36" name="Rectangle 35"/>
            <p:cNvSpPr/>
            <p:nvPr/>
          </p:nvSpPr>
          <p:spPr>
            <a:xfrm>
              <a:off x="3604591" y="2514600"/>
              <a:ext cx="5082209" cy="1981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3886200" y="2667000"/>
              <a:ext cx="4648200" cy="1447799"/>
              <a:chOff x="4343400" y="1387475"/>
              <a:chExt cx="4191000" cy="1203325"/>
            </a:xfrm>
          </p:grpSpPr>
          <p:grpSp>
            <p:nvGrpSpPr>
              <p:cNvPr id="21" name="Group 4"/>
              <p:cNvGrpSpPr>
                <a:grpSpLocks/>
              </p:cNvGrpSpPr>
              <p:nvPr/>
            </p:nvGrpSpPr>
            <p:grpSpPr bwMode="auto">
              <a:xfrm>
                <a:off x="4419600" y="1387475"/>
                <a:ext cx="4114800" cy="898525"/>
                <a:chOff x="2784" y="1104"/>
                <a:chExt cx="2592" cy="566"/>
              </a:xfrm>
            </p:grpSpPr>
            <p:sp>
              <p:nvSpPr>
                <p:cNvPr id="24" name="Rectangle 5"/>
                <p:cNvSpPr>
                  <a:spLocks noChangeArrowheads="1"/>
                </p:cNvSpPr>
                <p:nvPr/>
              </p:nvSpPr>
              <p:spPr bwMode="auto">
                <a:xfrm>
                  <a:off x="2784" y="1382"/>
                  <a:ext cx="288" cy="288"/>
                </a:xfrm>
                <a:prstGeom prst="rect">
                  <a:avLst/>
                </a:prstGeom>
                <a:solidFill>
                  <a:srgbClr val="FFFFFF"/>
                </a:solidFill>
                <a:ln w="12700" cap="sq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6"/>
                <p:cNvSpPr>
                  <a:spLocks noChangeShapeType="1"/>
                </p:cNvSpPr>
                <p:nvPr/>
              </p:nvSpPr>
              <p:spPr bwMode="auto">
                <a:xfrm>
                  <a:off x="3168" y="1526"/>
                  <a:ext cx="384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triangle" w="sm" len="sm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6" name="Rectangle 7"/>
                <p:cNvSpPr>
                  <a:spLocks noChangeArrowheads="1"/>
                </p:cNvSpPr>
                <p:nvPr/>
              </p:nvSpPr>
              <p:spPr bwMode="auto">
                <a:xfrm>
                  <a:off x="5088" y="1382"/>
                  <a:ext cx="288" cy="288"/>
                </a:xfrm>
                <a:prstGeom prst="rect">
                  <a:avLst/>
                </a:prstGeom>
                <a:solidFill>
                  <a:srgbClr val="FFFFFF"/>
                </a:solidFill>
                <a:ln w="12700" cap="sq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Rectangle 8"/>
                <p:cNvSpPr>
                  <a:spLocks noChangeArrowheads="1"/>
                </p:cNvSpPr>
                <p:nvPr/>
              </p:nvSpPr>
              <p:spPr bwMode="auto">
                <a:xfrm>
                  <a:off x="3888" y="1382"/>
                  <a:ext cx="288" cy="288"/>
                </a:xfrm>
                <a:prstGeom prst="rect">
                  <a:avLst/>
                </a:prstGeom>
                <a:solidFill>
                  <a:srgbClr val="FFFFFF"/>
                </a:solidFill>
                <a:ln w="12700" cap="sq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Rectangle 9"/>
                <p:cNvSpPr>
                  <a:spLocks noChangeArrowheads="1"/>
                </p:cNvSpPr>
                <p:nvPr/>
              </p:nvSpPr>
              <p:spPr bwMode="auto">
                <a:xfrm>
                  <a:off x="3552" y="1382"/>
                  <a:ext cx="288" cy="288"/>
                </a:xfrm>
                <a:prstGeom prst="rect">
                  <a:avLst/>
                </a:prstGeom>
                <a:solidFill>
                  <a:srgbClr val="FFFFFF"/>
                </a:solidFill>
                <a:ln w="12700" cap="sq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AutoShape 10"/>
                <p:cNvSpPr>
                  <a:spLocks noChangeArrowheads="1"/>
                </p:cNvSpPr>
                <p:nvPr/>
              </p:nvSpPr>
              <p:spPr bwMode="auto">
                <a:xfrm rot="-5400000">
                  <a:off x="4190" y="1418"/>
                  <a:ext cx="288" cy="216"/>
                </a:xfrm>
                <a:prstGeom prst="flowChartDocument">
                  <a:avLst/>
                </a:prstGeom>
                <a:noFill/>
                <a:ln w="12700" cap="sq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AutoShape 11"/>
                <p:cNvSpPr>
                  <a:spLocks noChangeArrowheads="1"/>
                </p:cNvSpPr>
                <p:nvPr/>
              </p:nvSpPr>
              <p:spPr bwMode="auto">
                <a:xfrm rot="-5400000" flipH="1" flipV="1">
                  <a:off x="4812" y="1418"/>
                  <a:ext cx="288" cy="216"/>
                </a:xfrm>
                <a:prstGeom prst="flowChartDocument">
                  <a:avLst/>
                </a:prstGeom>
                <a:noFill/>
                <a:ln w="12700" cap="sq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Oval 12"/>
                <p:cNvSpPr>
                  <a:spLocks noChangeArrowheads="1"/>
                </p:cNvSpPr>
                <p:nvPr/>
              </p:nvSpPr>
              <p:spPr bwMode="auto">
                <a:xfrm>
                  <a:off x="4464" y="1478"/>
                  <a:ext cx="48" cy="48"/>
                </a:xfrm>
                <a:prstGeom prst="ellipse">
                  <a:avLst/>
                </a:prstGeom>
                <a:solidFill>
                  <a:schemeClr val="bg2"/>
                </a:solidFill>
                <a:ln w="12700" cap="sq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Oval 13"/>
                <p:cNvSpPr>
                  <a:spLocks noChangeArrowheads="1"/>
                </p:cNvSpPr>
                <p:nvPr/>
              </p:nvSpPr>
              <p:spPr bwMode="auto">
                <a:xfrm>
                  <a:off x="4608" y="1478"/>
                  <a:ext cx="48" cy="48"/>
                </a:xfrm>
                <a:prstGeom prst="ellipse">
                  <a:avLst/>
                </a:prstGeom>
                <a:solidFill>
                  <a:schemeClr val="bg2"/>
                </a:solidFill>
                <a:ln w="12700" cap="sq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Oval 14"/>
                <p:cNvSpPr>
                  <a:spLocks noChangeArrowheads="1"/>
                </p:cNvSpPr>
                <p:nvPr/>
              </p:nvSpPr>
              <p:spPr bwMode="auto">
                <a:xfrm>
                  <a:off x="4752" y="1478"/>
                  <a:ext cx="48" cy="48"/>
                </a:xfrm>
                <a:prstGeom prst="ellipse">
                  <a:avLst/>
                </a:prstGeom>
                <a:solidFill>
                  <a:schemeClr val="bg2"/>
                </a:solidFill>
                <a:ln w="12700" cap="sq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AutoShape 15"/>
                <p:cNvSpPr>
                  <a:spLocks/>
                </p:cNvSpPr>
                <p:nvPr/>
              </p:nvSpPr>
              <p:spPr bwMode="auto">
                <a:xfrm rot="-5400000" flipH="1" flipV="1">
                  <a:off x="4458" y="542"/>
                  <a:ext cx="96" cy="1488"/>
                </a:xfrm>
                <a:prstGeom prst="leftBrace">
                  <a:avLst>
                    <a:gd name="adj1" fmla="val 129167"/>
                    <a:gd name="adj2" fmla="val 50000"/>
                  </a:avLst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Rectangle 16"/>
                <p:cNvSpPr>
                  <a:spLocks noChangeArrowheads="1"/>
                </p:cNvSpPr>
                <p:nvPr/>
              </p:nvSpPr>
              <p:spPr bwMode="auto">
                <a:xfrm>
                  <a:off x="4446" y="1104"/>
                  <a:ext cx="138" cy="134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pPr algn="ctr"/>
                  <a:r>
                    <a:rPr lang="en-US" sz="1400" b="1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cs typeface="Times New Roman (Hebrew)" charset="-79"/>
                    </a:rPr>
                    <a:t>m</a:t>
                  </a:r>
                </a:p>
              </p:txBody>
            </p:sp>
          </p:grpSp>
          <p:sp>
            <p:nvSpPr>
              <p:cNvPr id="22" name="Text Box 68"/>
              <p:cNvSpPr txBox="1">
                <a:spLocks noChangeArrowheads="1"/>
              </p:cNvSpPr>
              <p:nvPr/>
            </p:nvSpPr>
            <p:spPr bwMode="auto">
              <a:xfrm>
                <a:off x="4343400" y="2378075"/>
                <a:ext cx="609600" cy="212725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 rtl="1">
                  <a:spcBef>
                    <a:spcPct val="50000"/>
                  </a:spcBef>
                </a:pPr>
                <a:r>
                  <a:rPr kumimoji="1" lang="en-US" sz="1400" b="1" dirty="0">
                    <a:solidFill>
                      <a:schemeClr val="bg2"/>
                    </a:solidFill>
                    <a:cs typeface="Times New Roman (Hebrew)" charset="-79"/>
                  </a:rPr>
                  <a:t>Pixel</a:t>
                </a:r>
              </a:p>
            </p:txBody>
          </p:sp>
          <p:sp>
            <p:nvSpPr>
              <p:cNvPr id="23" name="Text Box 69"/>
              <p:cNvSpPr txBox="1">
                <a:spLocks noChangeArrowheads="1"/>
              </p:cNvSpPr>
              <p:nvPr/>
            </p:nvSpPr>
            <p:spPr bwMode="auto">
              <a:xfrm>
                <a:off x="6705600" y="2378075"/>
                <a:ext cx="914400" cy="212725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 rtl="1">
                  <a:spcBef>
                    <a:spcPct val="50000"/>
                  </a:spcBef>
                </a:pPr>
                <a:r>
                  <a:rPr kumimoji="1" lang="en-US" sz="1400" b="1" dirty="0" err="1">
                    <a:solidFill>
                      <a:schemeClr val="bg2"/>
                    </a:solidFill>
                    <a:cs typeface="Times New Roman (Hebrew)" charset="-79"/>
                  </a:rPr>
                  <a:t>Subpixels</a:t>
                </a:r>
                <a:endParaRPr kumimoji="1" lang="en-US" sz="1400" b="1" dirty="0">
                  <a:solidFill>
                    <a:schemeClr val="bg2"/>
                  </a:solidFill>
                  <a:cs typeface="Times New Roman (Hebrew)" charset="-79"/>
                </a:endParaRPr>
              </a:p>
            </p:txBody>
          </p:sp>
        </p:grpSp>
      </p:grpSp>
      <p:pic>
        <p:nvPicPr>
          <p:cNvPr id="1026" name="Picture 2" descr="D:\Buffer\Semester-7\SIL765\Project\Cap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4191000"/>
            <a:ext cx="4890155" cy="2286000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grey level of the combined share is interpreted by the visual system:</a:t>
            </a:r>
          </a:p>
          <a:p>
            <a:pPr lvl="1"/>
            <a:r>
              <a:rPr lang="en-US" dirty="0" smtClean="0"/>
              <a:t>as black </a:t>
            </a:r>
            <a:r>
              <a:rPr lang="en-US" dirty="0" smtClean="0"/>
              <a:t>if</a:t>
            </a:r>
          </a:p>
          <a:p>
            <a:pPr lvl="1"/>
            <a:r>
              <a:rPr lang="en-US" dirty="0" smtClean="0"/>
              <a:t>as </a:t>
            </a:r>
            <a:r>
              <a:rPr lang="en-US" dirty="0" smtClean="0"/>
              <a:t>white if                         . </a:t>
            </a:r>
          </a:p>
          <a:p>
            <a:r>
              <a:rPr lang="en-US" dirty="0" smtClean="0"/>
              <a:t>              is some fixed threshold and 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    is the relative difference.</a:t>
            </a:r>
          </a:p>
          <a:p>
            <a:r>
              <a:rPr lang="en-US" dirty="0" smtClean="0"/>
              <a:t> H(V) is the hamming weight of the “</a:t>
            </a:r>
            <a:r>
              <a:rPr lang="en-US" dirty="0" smtClean="0">
                <a:solidFill>
                  <a:schemeClr val="accent1"/>
                </a:solidFill>
              </a:rPr>
              <a:t>OR</a:t>
            </a:r>
            <a:r>
              <a:rPr lang="en-US" dirty="0" smtClean="0"/>
              <a:t>” combined share vector of rows i</a:t>
            </a:r>
            <a:r>
              <a:rPr lang="en-US" baseline="-25000" dirty="0" smtClean="0"/>
              <a:t>1</a:t>
            </a:r>
            <a:r>
              <a:rPr lang="en-US" dirty="0" smtClean="0"/>
              <a:t>,…i</a:t>
            </a:r>
            <a:r>
              <a:rPr lang="en-US" baseline="-25000" dirty="0" smtClean="0"/>
              <a:t>n</a:t>
            </a:r>
            <a:r>
              <a:rPr lang="en-US" dirty="0" smtClean="0"/>
              <a:t> in S vector.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2590800"/>
            <a:ext cx="1143000" cy="393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3048000"/>
            <a:ext cx="178209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3581400"/>
            <a:ext cx="120253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6934200" y="3505200"/>
          <a:ext cx="838200" cy="419100"/>
        </p:xfrm>
        <a:graphic>
          <a:graphicData uri="http://schemas.openxmlformats.org/presentationml/2006/ole">
            <p:oleObj spid="_x0000_s2053" name="Equation" r:id="rId6" imgW="355320" imgH="177480" progId="Equation.3">
              <p:embed/>
            </p:oleObj>
          </a:graphicData>
        </a:graphic>
      </p:graphicFrame>
    </p:spTree>
  </p:cSld>
  <p:clrMapOvr>
    <a:masterClrMapping/>
  </p:clrMapOvr>
  <p:transition>
    <p:push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1. For any S in S0 , the </a:t>
            </a:r>
            <a:r>
              <a:rPr lang="en-US" dirty="0" smtClean="0"/>
              <a:t>“or” </a:t>
            </a:r>
            <a:r>
              <a:rPr lang="en-US" dirty="0" smtClean="0"/>
              <a:t>V of any k of the n rows satisfies H(V ) </a:t>
            </a:r>
            <a:r>
              <a:rPr lang="en-US" dirty="0" smtClean="0"/>
              <a:t>&lt; </a:t>
            </a:r>
            <a:r>
              <a:rPr lang="en-US" dirty="0" smtClean="0"/>
              <a:t>d-</a:t>
            </a:r>
            <a:r>
              <a:rPr lang="el-GR" dirty="0" smtClean="0">
                <a:cs typeface="Tahoma" pitchFamily="34" charset="0"/>
              </a:rPr>
              <a:t>α</a:t>
            </a:r>
            <a:r>
              <a:rPr lang="en-US" dirty="0" smtClean="0">
                <a:cs typeface="Tahoma" pitchFamily="34" charset="0"/>
              </a:rPr>
              <a:t>.m</a:t>
            </a:r>
          </a:p>
          <a:p>
            <a:pPr>
              <a:buFont typeface="Arial" charset="0"/>
              <a:buNone/>
            </a:pPr>
            <a:r>
              <a:rPr lang="en-US" dirty="0" smtClean="0">
                <a:cs typeface="Tahoma" pitchFamily="34" charset="0"/>
              </a:rPr>
              <a:t>2</a:t>
            </a:r>
            <a:r>
              <a:rPr lang="en-US" dirty="0" smtClean="0">
                <a:cs typeface="Tahoma" pitchFamily="34" charset="0"/>
              </a:rPr>
              <a:t>. </a:t>
            </a:r>
            <a:r>
              <a:rPr lang="en-US" dirty="0" smtClean="0"/>
              <a:t>For any S in S1 , the </a:t>
            </a:r>
            <a:r>
              <a:rPr lang="en-US" dirty="0" smtClean="0"/>
              <a:t>“or” </a:t>
            </a:r>
            <a:r>
              <a:rPr lang="en-US" dirty="0" smtClean="0"/>
              <a:t>V of any k of the n rows satisfies H(V ) </a:t>
            </a:r>
            <a:r>
              <a:rPr lang="en-US" dirty="0" smtClean="0"/>
              <a:t>&gt;= </a:t>
            </a:r>
            <a:r>
              <a:rPr lang="en-US" dirty="0" smtClean="0"/>
              <a:t>d. </a:t>
            </a:r>
          </a:p>
          <a:p>
            <a:pPr>
              <a:buFont typeface="Arial" charset="0"/>
              <a:buNone/>
            </a:pPr>
            <a:r>
              <a:rPr lang="en-US" dirty="0" smtClean="0"/>
              <a:t>	n-Total Participant</a:t>
            </a:r>
          </a:p>
          <a:p>
            <a:pPr>
              <a:buFont typeface="Arial" charset="0"/>
              <a:buNone/>
            </a:pPr>
            <a:r>
              <a:rPr lang="en-US" dirty="0" smtClean="0"/>
              <a:t>	k-Qualified </a:t>
            </a:r>
            <a:r>
              <a:rPr lang="en-US" dirty="0" smtClean="0"/>
              <a:t>Participant</a:t>
            </a:r>
          </a:p>
        </p:txBody>
      </p:sp>
    </p:spTree>
  </p:cSld>
  <p:clrMapOvr>
    <a:masterClrMapping/>
  </p:clrMapOvr>
  <p:transition>
    <p:push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770438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None/>
            </a:pPr>
            <a:r>
              <a:rPr lang="en-US" dirty="0" smtClean="0"/>
              <a:t>3. For any subset </a:t>
            </a:r>
            <a:r>
              <a:rPr lang="en-US" dirty="0" smtClean="0">
                <a:cs typeface="Tahoma" pitchFamily="34" charset="0"/>
              </a:rPr>
              <a:t>{</a:t>
            </a:r>
            <a:r>
              <a:rPr lang="en-US" dirty="0" smtClean="0">
                <a:cs typeface="Tahoma" pitchFamily="34" charset="0"/>
              </a:rPr>
              <a:t>i</a:t>
            </a:r>
            <a:r>
              <a:rPr lang="en-US" dirty="0" smtClean="0"/>
              <a:t>1;i2; </a:t>
            </a:r>
            <a:r>
              <a:rPr lang="en-US" dirty="0" smtClean="0"/>
              <a:t>: : ;</a:t>
            </a:r>
            <a:r>
              <a:rPr lang="en-US" dirty="0" err="1" smtClean="0"/>
              <a:t>iq</a:t>
            </a:r>
            <a:r>
              <a:rPr lang="en-US" dirty="0" smtClean="0">
                <a:cs typeface="Tahoma" pitchFamily="34" charset="0"/>
              </a:rPr>
              <a:t>} </a:t>
            </a:r>
            <a:r>
              <a:rPr lang="en-US" dirty="0" smtClean="0"/>
              <a:t>of </a:t>
            </a:r>
            <a:r>
              <a:rPr lang="en-US" dirty="0" smtClean="0">
                <a:cs typeface="Tahoma" pitchFamily="34" charset="0"/>
              </a:rPr>
              <a:t>{</a:t>
            </a:r>
            <a:r>
              <a:rPr lang="en-US" dirty="0" smtClean="0"/>
              <a:t>1;2</a:t>
            </a:r>
            <a:r>
              <a:rPr lang="en-US" dirty="0" smtClean="0"/>
              <a:t>; : : ;</a:t>
            </a:r>
            <a:r>
              <a:rPr lang="en-US" dirty="0" smtClean="0"/>
              <a:t>n</a:t>
            </a:r>
            <a:r>
              <a:rPr lang="en-US" dirty="0" smtClean="0">
                <a:cs typeface="Tahoma" pitchFamily="34" charset="0"/>
              </a:rPr>
              <a:t>}</a:t>
            </a:r>
            <a:r>
              <a:rPr lang="en-US" dirty="0" smtClean="0"/>
              <a:t> with q &lt; k, the two collections of q x m matrices </a:t>
            </a:r>
            <a:r>
              <a:rPr lang="en-US" dirty="0" err="1" smtClean="0"/>
              <a:t>D</a:t>
            </a:r>
            <a:r>
              <a:rPr lang="en-US" sz="1800" dirty="0" err="1" smtClean="0"/>
              <a:t>t</a:t>
            </a:r>
            <a:r>
              <a:rPr lang="en-US" dirty="0" smtClean="0"/>
              <a:t> for t </a:t>
            </a:r>
            <a:r>
              <a:rPr lang="el-GR" dirty="0" smtClean="0">
                <a:cs typeface="Tahoma" pitchFamily="34" charset="0"/>
              </a:rPr>
              <a:t>ε</a:t>
            </a:r>
            <a:r>
              <a:rPr lang="en-US" dirty="0" smtClean="0">
                <a:cs typeface="Tahoma" pitchFamily="34" charset="0"/>
              </a:rPr>
              <a:t> {0,1} </a:t>
            </a:r>
            <a:r>
              <a:rPr lang="en-US" dirty="0" smtClean="0"/>
              <a:t>obtained by restricting each n x m matrix in C</a:t>
            </a:r>
            <a:r>
              <a:rPr lang="en-US" sz="2400" dirty="0" smtClean="0"/>
              <a:t>t</a:t>
            </a:r>
            <a:r>
              <a:rPr lang="en-US" dirty="0" smtClean="0"/>
              <a:t> (where t = </a:t>
            </a:r>
            <a:r>
              <a:rPr lang="en-US" dirty="0" smtClean="0"/>
              <a:t>0;1</a:t>
            </a:r>
            <a:r>
              <a:rPr lang="en-US" dirty="0" smtClean="0"/>
              <a:t>) to rows </a:t>
            </a:r>
            <a:r>
              <a:rPr lang="en-US" dirty="0" smtClean="0"/>
              <a:t>i1;i2; : : ;</a:t>
            </a:r>
            <a:r>
              <a:rPr lang="en-US" dirty="0" err="1" smtClean="0"/>
              <a:t>iq</a:t>
            </a:r>
            <a:r>
              <a:rPr lang="en-US" dirty="0" smtClean="0"/>
              <a:t> </a:t>
            </a:r>
            <a:r>
              <a:rPr lang="en-US" dirty="0" smtClean="0"/>
              <a:t>are indistinguishable in the sense that they contain the same matrices with the same frequencies. 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r>
              <a:rPr lang="en-US" i="1" dirty="0" smtClean="0"/>
              <a:t>Condition 3 implies that by inspecting fewer than k shares, even an infinitely powerful cryptanalyst cannot gain any advantage in deciding whether the shared pixel was white or </a:t>
            </a:r>
          </a:p>
          <a:p>
            <a:pPr>
              <a:buFont typeface="Arial" charset="0"/>
              <a:buNone/>
            </a:pPr>
            <a:r>
              <a:rPr lang="en-US" i="1" dirty="0" smtClean="0"/>
              <a:t>	black.</a:t>
            </a:r>
            <a:endParaRPr lang="en-US" dirty="0"/>
          </a:p>
        </p:txBody>
      </p:sp>
    </p:spTree>
  </p:cSld>
  <p:clrMapOvr>
    <a:masterClrMapping/>
  </p:clrMapOvr>
  <p:transition>
    <p:push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Stacking AND contrast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Concept of Contrast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52600"/>
            <a:ext cx="7391400" cy="3048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5257800"/>
            <a:ext cx="2324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sharing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For Contrast</a:t>
            </a:r>
            <a:r>
              <a:rPr lang="en-US" dirty="0" smtClean="0"/>
              <a:t>: sum of the sum of rows for shares in a </a:t>
            </a:r>
            <a:r>
              <a:rPr lang="en-US" i="1" dirty="0" smtClean="0"/>
              <a:t>decrypting group</a:t>
            </a:r>
            <a:r>
              <a:rPr lang="en-US" dirty="0" smtClean="0"/>
              <a:t> should be bigger for darker pixels.</a:t>
            </a:r>
          </a:p>
          <a:p>
            <a:pPr lvl="1"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b="1" dirty="0" smtClean="0"/>
              <a:t>For Secrecy</a:t>
            </a:r>
            <a:r>
              <a:rPr lang="en-US" dirty="0" smtClean="0"/>
              <a:t>:  sums of rows in any </a:t>
            </a:r>
            <a:r>
              <a:rPr lang="en-US" i="1" dirty="0" smtClean="0"/>
              <a:t>non-decrypting group</a:t>
            </a:r>
            <a:r>
              <a:rPr lang="en-US" dirty="0" smtClean="0"/>
              <a:t> should have same probability distribution for the number of 1’s  in s</a:t>
            </a:r>
            <a:r>
              <a:rPr lang="en-US" baseline="-25000" dirty="0" smtClean="0"/>
              <a:t>0</a:t>
            </a:r>
            <a:r>
              <a:rPr lang="en-US" dirty="0" smtClean="0"/>
              <a:t> and in S</a:t>
            </a:r>
            <a:r>
              <a:rPr lang="en-US" baseline="-25000" dirty="0" smtClean="0"/>
              <a:t>1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push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out of 2 scheme (2 sub-pixels)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22838"/>
          </a:xfrm>
        </p:spPr>
        <p:txBody>
          <a:bodyPr>
            <a:normAutofit/>
          </a:bodyPr>
          <a:lstStyle/>
          <a:p>
            <a:r>
              <a:rPr lang="en-US" dirty="0" smtClean="0"/>
              <a:t>Black and white image: each pixel divided in </a:t>
            </a:r>
            <a:r>
              <a:rPr lang="en-US" dirty="0" smtClean="0">
                <a:solidFill>
                  <a:schemeClr val="accent2"/>
                </a:solidFill>
              </a:rPr>
              <a:t>2 </a:t>
            </a:r>
            <a:r>
              <a:rPr lang="en-US" dirty="0" smtClean="0">
                <a:solidFill>
                  <a:schemeClr val="accent2"/>
                </a:solidFill>
              </a:rPr>
              <a:t>sub-pixels</a:t>
            </a:r>
          </a:p>
          <a:p>
            <a:r>
              <a:rPr lang="en-US" dirty="0" smtClean="0"/>
              <a:t>Choose the next pixel; if </a:t>
            </a:r>
            <a:r>
              <a:rPr lang="en-US" dirty="0" smtClean="0"/>
              <a:t>white, then randomly choose one of the two rows for white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black, then randomly choose between one of the two rows for black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Also we are dealing with pixels sequentially; in groups these pixels could give us a better result.</a:t>
            </a:r>
            <a:endParaRPr lang="en-US" dirty="0"/>
          </a:p>
        </p:txBody>
      </p:sp>
    </p:spTree>
  </p:cSld>
  <p:clrMapOvr>
    <a:masterClrMapping/>
  </p:clrMapOvr>
  <p:transition>
    <p:push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out of 2 scheme (2 sub-pixels)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grayscl/>
            <a:biLevel thresh="50000"/>
          </a:blip>
          <a:srcRect/>
          <a:stretch>
            <a:fillRect/>
          </a:stretch>
        </p:blipFill>
        <p:spPr>
          <a:xfrm>
            <a:off x="609600" y="1600200"/>
            <a:ext cx="7696200" cy="4419600"/>
          </a:xfrm>
          <a:prstGeom prst="rect">
            <a:avLst/>
          </a:prstGeom>
          <a:solidFill>
            <a:srgbClr val="00FFFF"/>
          </a:solidFill>
          <a:ln>
            <a:solidFill>
              <a:srgbClr val="000080"/>
            </a:solidFill>
          </a:ln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out of 2 scheme (2 sub-pixels)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600200"/>
            <a:ext cx="5581650" cy="3282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 r="9677" b="27273"/>
          <a:stretch>
            <a:fillRect/>
          </a:stretch>
        </p:blipFill>
        <p:spPr bwMode="auto">
          <a:xfrm>
            <a:off x="1295400" y="5029200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sh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very hot topic today which involves the following steps :</a:t>
            </a:r>
          </a:p>
          <a:p>
            <a:pPr lvl="1"/>
            <a:r>
              <a:rPr lang="en-US" dirty="0" smtClean="0"/>
              <a:t>Plain Text</a:t>
            </a:r>
          </a:p>
          <a:p>
            <a:pPr lvl="1"/>
            <a:r>
              <a:rPr lang="en-US" dirty="0" smtClean="0"/>
              <a:t>Encryption</a:t>
            </a:r>
          </a:p>
          <a:p>
            <a:pPr lvl="1"/>
            <a:r>
              <a:rPr lang="en-US" dirty="0" smtClean="0"/>
              <a:t>Cipher Text</a:t>
            </a:r>
          </a:p>
          <a:p>
            <a:pPr lvl="1"/>
            <a:r>
              <a:rPr lang="en-US" dirty="0" smtClean="0"/>
              <a:t>Channel</a:t>
            </a:r>
          </a:p>
          <a:p>
            <a:pPr lvl="1"/>
            <a:r>
              <a:rPr lang="en-US" dirty="0" smtClean="0"/>
              <a:t>Decryption</a:t>
            </a:r>
          </a:p>
          <a:p>
            <a:pPr lvl="1"/>
            <a:r>
              <a:rPr lang="en-US" dirty="0" smtClean="0"/>
              <a:t>Plain Text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2 out of n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take m=n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 (Hebrew)" charset="-79"/>
              </a:rPr>
              <a:t>White pixel - a random column-permutation of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 (Hebrew)" charset="-79"/>
              </a:rPr>
              <a:t>:</a:t>
            </a:r>
          </a:p>
          <a:p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  <a:cs typeface="Times New Roman (Hebrew)" charset="-79"/>
            </a:endParaRPr>
          </a:p>
          <a:p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  <a:cs typeface="Times New Roman (Hebrew)" charset="-79"/>
            </a:endParaRPr>
          </a:p>
          <a:p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  <a:cs typeface="Times New Roman (Hebrew)" charset="-79"/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 (Hebrew)" charset="-79"/>
              </a:rPr>
              <a:t>Black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 (Hebrew)" charset="-79"/>
              </a:rPr>
              <a:t>pixel - a random column-permutation of:</a:t>
            </a:r>
          </a:p>
          <a:p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199" y="2743199"/>
            <a:ext cx="1586165" cy="1600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50292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sh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out of 2 scheme </a:t>
            </a:r>
            <a:r>
              <a:rPr lang="en-US" dirty="0" smtClean="0"/>
              <a:t>(3 </a:t>
            </a:r>
            <a:r>
              <a:rPr lang="en-US" dirty="0" smtClean="0"/>
              <a:t>sub-pixels)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0037"/>
            <a:ext cx="9144000" cy="52879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Each matrix selected with equal probability (0.25</a:t>
            </a:r>
            <a:r>
              <a:rPr lang="en-US" dirty="0" smtClean="0"/>
              <a:t>)</a:t>
            </a:r>
          </a:p>
          <a:p>
            <a:r>
              <a:rPr lang="en-US" dirty="0" smtClean="0"/>
              <a:t>Sum of sum of rows is 1 or 2 in S</a:t>
            </a:r>
            <a:r>
              <a:rPr lang="en-US" baseline="-25000" dirty="0" smtClean="0"/>
              <a:t>0</a:t>
            </a:r>
            <a:r>
              <a:rPr lang="en-US" dirty="0" smtClean="0"/>
              <a:t>, while it is 3 in S</a:t>
            </a:r>
            <a:r>
              <a:rPr lang="en-US" baseline="-25000" dirty="0" smtClean="0"/>
              <a:t>1</a:t>
            </a:r>
            <a:endParaRPr lang="en-US" dirty="0" smtClean="0"/>
          </a:p>
          <a:p>
            <a:r>
              <a:rPr lang="en-US" dirty="0" smtClean="0"/>
              <a:t>Each share  has one or two dark </a:t>
            </a:r>
            <a:r>
              <a:rPr lang="en-US" dirty="0" err="1" smtClean="0"/>
              <a:t>subpixels</a:t>
            </a:r>
            <a:r>
              <a:rPr lang="en-US" dirty="0" smtClean="0"/>
              <a:t> with equal probabilities (0.5) in both sets.</a:t>
            </a:r>
            <a:endParaRPr lang="en-US" dirty="0"/>
          </a:p>
        </p:txBody>
      </p:sp>
      <p:pic>
        <p:nvPicPr>
          <p:cNvPr id="4" name="Picture 5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81000" y="1524000"/>
            <a:ext cx="3962400" cy="2414588"/>
          </a:xfrm>
          <a:prstGeom prst="rect">
            <a:avLst/>
          </a:prstGeom>
          <a:noFill/>
          <a:ln/>
        </p:spPr>
      </p:pic>
      <p:pic>
        <p:nvPicPr>
          <p:cNvPr id="5" name="Picture 56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724400" y="1524000"/>
            <a:ext cx="4267200" cy="2209800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out of 2 Scheme (4 </a:t>
            </a:r>
            <a:r>
              <a:rPr lang="en-US" dirty="0" err="1" smtClean="0"/>
              <a:t>subpixels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2 </a:t>
            </a:r>
            <a:r>
              <a:rPr lang="en-US" dirty="0" err="1" smtClean="0"/>
              <a:t>subpixel</a:t>
            </a:r>
            <a:r>
              <a:rPr lang="en-US" dirty="0" smtClean="0"/>
              <a:t> scheme disrupts the aspect ratio of the image.</a:t>
            </a:r>
          </a:p>
          <a:p>
            <a:r>
              <a:rPr lang="en-US" dirty="0" smtClean="0"/>
              <a:t>A more desirable scheme would involve division into a square of </a:t>
            </a:r>
            <a:r>
              <a:rPr lang="en-US" dirty="0" err="1" smtClean="0"/>
              <a:t>subpixel</a:t>
            </a:r>
            <a:r>
              <a:rPr lang="en-US" dirty="0" smtClean="0"/>
              <a:t> (size=4)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038600"/>
            <a:ext cx="8483272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sh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out of 2 Scheme (4 </a:t>
            </a:r>
            <a:r>
              <a:rPr lang="en-US" dirty="0" err="1" smtClean="0"/>
              <a:t>subpixels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124200"/>
            <a:ext cx="8229600" cy="365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25930" y="1371600"/>
            <a:ext cx="536067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sh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Results on </a:t>
            </a:r>
            <a:r>
              <a:rPr lang="en-US" dirty="0" err="1" smtClean="0"/>
              <a:t>Asymptotics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dirty="0" smtClean="0"/>
              <a:t>There is a </a:t>
            </a:r>
            <a:r>
              <a:rPr lang="en-US" b="1" i="1" dirty="0" smtClean="0"/>
              <a:t>(</a:t>
            </a:r>
            <a:r>
              <a:rPr lang="en-US" b="1" i="1" dirty="0" err="1" smtClean="0"/>
              <a:t>k,k</a:t>
            </a:r>
            <a:r>
              <a:rPr lang="en-US" b="1" i="1" dirty="0" smtClean="0"/>
              <a:t>)</a:t>
            </a:r>
            <a:r>
              <a:rPr lang="en-US" dirty="0" smtClean="0"/>
              <a:t> scheme with </a:t>
            </a:r>
            <a:r>
              <a:rPr lang="en-US" b="1" i="1" dirty="0" smtClean="0"/>
              <a:t>m</a:t>
            </a:r>
            <a:r>
              <a:rPr lang="en-US" dirty="0" smtClean="0"/>
              <a:t>=2</a:t>
            </a:r>
            <a:r>
              <a:rPr lang="en-US" baseline="30000" dirty="0" smtClean="0"/>
              <a:t>k-1</a:t>
            </a:r>
            <a:r>
              <a:rPr lang="en-US" dirty="0" smtClean="0"/>
              <a:t>, </a:t>
            </a:r>
            <a:r>
              <a:rPr lang="el-GR" b="1" i="1" dirty="0" smtClean="0">
                <a:cs typeface="Arial" charset="0"/>
              </a:rPr>
              <a:t>α</a:t>
            </a:r>
            <a:r>
              <a:rPr lang="en-US" dirty="0" smtClean="0">
                <a:cs typeface="Arial" charset="0"/>
              </a:rPr>
              <a:t>=2</a:t>
            </a:r>
            <a:r>
              <a:rPr lang="en-US" baseline="30000" dirty="0" smtClean="0">
                <a:cs typeface="Arial" charset="0"/>
              </a:rPr>
              <a:t>-k+1</a:t>
            </a:r>
            <a:r>
              <a:rPr lang="en-US" dirty="0" smtClean="0">
                <a:cs typeface="Arial" charset="0"/>
              </a:rPr>
              <a:t> and </a:t>
            </a:r>
            <a:r>
              <a:rPr lang="en-US" b="1" i="1" dirty="0" smtClean="0">
                <a:cs typeface="Arial" charset="0"/>
              </a:rPr>
              <a:t>r</a:t>
            </a:r>
            <a:r>
              <a:rPr lang="en-US" dirty="0" smtClean="0">
                <a:cs typeface="Arial" charset="0"/>
              </a:rPr>
              <a:t>=(2</a:t>
            </a:r>
            <a:r>
              <a:rPr lang="en-US" baseline="30000" dirty="0" smtClean="0">
                <a:cs typeface="Arial" charset="0"/>
              </a:rPr>
              <a:t>k-1</a:t>
            </a:r>
            <a:r>
              <a:rPr lang="en-US" dirty="0" smtClean="0">
                <a:cs typeface="Arial" charset="0"/>
              </a:rPr>
              <a:t>!).</a:t>
            </a:r>
          </a:p>
          <a:p>
            <a:pPr marL="750888" lvl="1" indent="0">
              <a:buFontTx/>
              <a:buNone/>
            </a:pPr>
            <a:r>
              <a:rPr lang="en-US" sz="2400" dirty="0" smtClean="0">
                <a:cs typeface="Arial" charset="0"/>
              </a:rPr>
              <a:t>We can construct a </a:t>
            </a:r>
            <a:r>
              <a:rPr lang="en-US" sz="2400" b="1" dirty="0" smtClean="0">
                <a:cs typeface="Arial" charset="0"/>
              </a:rPr>
              <a:t>(5,5)</a:t>
            </a:r>
            <a:r>
              <a:rPr lang="en-US" sz="2400" dirty="0" smtClean="0">
                <a:cs typeface="Arial" charset="0"/>
              </a:rPr>
              <a:t> sharing, with </a:t>
            </a:r>
            <a:r>
              <a:rPr lang="en-US" sz="2400" b="1" dirty="0" smtClean="0">
                <a:cs typeface="Arial" charset="0"/>
              </a:rPr>
              <a:t>16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subpixels</a:t>
            </a:r>
            <a:r>
              <a:rPr lang="en-US" sz="2400" dirty="0" smtClean="0">
                <a:cs typeface="Arial" charset="0"/>
              </a:rPr>
              <a:t> per secret pixel </a:t>
            </a:r>
            <a:r>
              <a:rPr lang="en-US" sz="2400" dirty="0" smtClean="0">
                <a:cs typeface="Arial" charset="0"/>
              </a:rPr>
              <a:t>and, </a:t>
            </a:r>
            <a:r>
              <a:rPr lang="en-US" sz="2400" dirty="0" smtClean="0">
                <a:cs typeface="Arial" charset="0"/>
              </a:rPr>
              <a:t>using the </a:t>
            </a:r>
            <a:r>
              <a:rPr lang="en-US" sz="2400" dirty="0" smtClean="0">
                <a:cs typeface="Arial" charset="0"/>
              </a:rPr>
              <a:t>permutations </a:t>
            </a:r>
            <a:r>
              <a:rPr lang="en-US" sz="2400" dirty="0" smtClean="0">
                <a:cs typeface="Arial" charset="0"/>
              </a:rPr>
              <a:t>of </a:t>
            </a:r>
            <a:r>
              <a:rPr lang="en-US" sz="2400" b="1" dirty="0" smtClean="0">
                <a:cs typeface="Arial" charset="0"/>
              </a:rPr>
              <a:t>16</a:t>
            </a:r>
            <a:r>
              <a:rPr lang="en-US" sz="2400" dirty="0" smtClean="0">
                <a:cs typeface="Arial" charset="0"/>
              </a:rPr>
              <a:t> sharing matrices.</a:t>
            </a:r>
          </a:p>
          <a:p>
            <a:pPr marL="457200" indent="-457200">
              <a:buFontTx/>
              <a:buAutoNum type="arabicPeriod"/>
            </a:pPr>
            <a:r>
              <a:rPr lang="en-US" dirty="0" smtClean="0">
                <a:cs typeface="Arial" charset="0"/>
              </a:rPr>
              <a:t>In any </a:t>
            </a:r>
            <a:r>
              <a:rPr lang="en-US" b="1" i="1" dirty="0" smtClean="0">
                <a:cs typeface="Arial" charset="0"/>
              </a:rPr>
              <a:t>(</a:t>
            </a:r>
            <a:r>
              <a:rPr lang="en-US" b="1" i="1" dirty="0" err="1" smtClean="0">
                <a:cs typeface="Arial" charset="0"/>
              </a:rPr>
              <a:t>k,k</a:t>
            </a:r>
            <a:r>
              <a:rPr lang="en-US" b="1" i="1" dirty="0" smtClean="0">
                <a:cs typeface="Arial" charset="0"/>
              </a:rPr>
              <a:t>)</a:t>
            </a:r>
            <a:r>
              <a:rPr lang="en-US" dirty="0" smtClean="0">
                <a:cs typeface="Arial" charset="0"/>
              </a:rPr>
              <a:t> scheme, </a:t>
            </a:r>
            <a:r>
              <a:rPr lang="en-US" b="1" i="1" dirty="0" smtClean="0">
                <a:cs typeface="Arial" charset="0"/>
              </a:rPr>
              <a:t>m</a:t>
            </a:r>
            <a:r>
              <a:rPr lang="en-US" dirty="0" smtClean="0">
                <a:cs typeface="Arial" charset="0"/>
              </a:rPr>
              <a:t>≥</a:t>
            </a:r>
            <a:r>
              <a:rPr lang="en-US" b="1" i="1" dirty="0" smtClean="0">
                <a:cs typeface="Arial" charset="0"/>
              </a:rPr>
              <a:t>2</a:t>
            </a:r>
            <a:r>
              <a:rPr lang="en-US" b="1" i="1" baseline="30000" dirty="0" smtClean="0">
                <a:cs typeface="Arial" charset="0"/>
              </a:rPr>
              <a:t>k-1</a:t>
            </a:r>
            <a:r>
              <a:rPr lang="en-US" dirty="0" smtClean="0">
                <a:cs typeface="Arial" charset="0"/>
              </a:rPr>
              <a:t> and </a:t>
            </a:r>
            <a:r>
              <a:rPr lang="el-GR" b="1" i="1" dirty="0" smtClean="0">
                <a:cs typeface="Arial" charset="0"/>
              </a:rPr>
              <a:t>α</a:t>
            </a:r>
            <a:r>
              <a:rPr lang="en-US" dirty="0" smtClean="0">
                <a:cs typeface="Arial" charset="0"/>
              </a:rPr>
              <a:t>≤</a:t>
            </a:r>
            <a:r>
              <a:rPr lang="en-US" b="1" i="1" dirty="0" smtClean="0">
                <a:cs typeface="Arial" charset="0"/>
              </a:rPr>
              <a:t>2</a:t>
            </a:r>
            <a:r>
              <a:rPr lang="en-US" b="1" i="1" baseline="30000" dirty="0" smtClean="0">
                <a:cs typeface="Arial" charset="0"/>
              </a:rPr>
              <a:t>1-k</a:t>
            </a:r>
            <a:r>
              <a:rPr lang="en-US" dirty="0" smtClean="0">
                <a:cs typeface="Arial" charset="0"/>
              </a:rPr>
              <a:t>.</a:t>
            </a:r>
            <a:endParaRPr lang="en-US" baseline="30000" dirty="0" smtClean="0">
              <a:cs typeface="Arial" charset="0"/>
            </a:endParaRPr>
          </a:p>
          <a:p>
            <a:pPr marL="457200" indent="-457200">
              <a:buFontTx/>
              <a:buAutoNum type="arabicPeriod"/>
            </a:pPr>
            <a:r>
              <a:rPr lang="en-US" dirty="0" smtClean="0">
                <a:cs typeface="Arial" charset="0"/>
              </a:rPr>
              <a:t>For any </a:t>
            </a:r>
            <a:r>
              <a:rPr lang="en-US" b="1" i="1" dirty="0" smtClean="0">
                <a:cs typeface="Arial" charset="0"/>
              </a:rPr>
              <a:t>n</a:t>
            </a:r>
            <a:r>
              <a:rPr lang="en-US" dirty="0" smtClean="0">
                <a:cs typeface="Arial" charset="0"/>
              </a:rPr>
              <a:t> and </a:t>
            </a:r>
            <a:r>
              <a:rPr lang="en-US" b="1" i="1" dirty="0" smtClean="0">
                <a:cs typeface="Arial" charset="0"/>
              </a:rPr>
              <a:t>k</a:t>
            </a:r>
            <a:r>
              <a:rPr lang="en-US" dirty="0" smtClean="0">
                <a:cs typeface="Arial" charset="0"/>
              </a:rPr>
              <a:t>, there is a </a:t>
            </a:r>
            <a:r>
              <a:rPr lang="en-US" b="1" i="1" dirty="0" smtClean="0">
                <a:cs typeface="Arial" charset="0"/>
              </a:rPr>
              <a:t>(</a:t>
            </a:r>
            <a:r>
              <a:rPr lang="en-US" b="1" i="1" dirty="0" err="1" smtClean="0">
                <a:cs typeface="Arial" charset="0"/>
              </a:rPr>
              <a:t>k,n</a:t>
            </a:r>
            <a:r>
              <a:rPr lang="en-US" b="1" i="1" dirty="0" smtClean="0">
                <a:cs typeface="Arial" charset="0"/>
              </a:rPr>
              <a:t>) </a:t>
            </a:r>
            <a:r>
              <a:rPr lang="en-US" dirty="0" smtClean="0">
                <a:cs typeface="Arial" charset="0"/>
              </a:rPr>
              <a:t>Visual Cryptography </a:t>
            </a:r>
            <a:r>
              <a:rPr lang="en-US" dirty="0" smtClean="0">
                <a:cs typeface="Arial" charset="0"/>
              </a:rPr>
              <a:t>scheme with </a:t>
            </a:r>
            <a:r>
              <a:rPr lang="en-US" b="1" i="1" dirty="0" smtClean="0">
                <a:cs typeface="Arial" charset="0"/>
              </a:rPr>
              <a:t>m</a:t>
            </a:r>
            <a:r>
              <a:rPr lang="en-US" dirty="0" smtClean="0">
                <a:cs typeface="Arial" charset="0"/>
              </a:rPr>
              <a:t>=log n 2</a:t>
            </a:r>
            <a:r>
              <a:rPr lang="en-US" baseline="30000" dirty="0" smtClean="0">
                <a:cs typeface="Arial" charset="0"/>
              </a:rPr>
              <a:t>O(</a:t>
            </a:r>
            <a:r>
              <a:rPr lang="en-US" baseline="30000" dirty="0" err="1" smtClean="0">
                <a:cs typeface="Arial" charset="0"/>
              </a:rPr>
              <a:t>klog</a:t>
            </a:r>
            <a:r>
              <a:rPr lang="en-US" baseline="30000" dirty="0" smtClean="0">
                <a:cs typeface="Arial" charset="0"/>
              </a:rPr>
              <a:t> k)</a:t>
            </a:r>
            <a:r>
              <a:rPr lang="en-US" dirty="0" smtClean="0">
                <a:cs typeface="Arial" charset="0"/>
              </a:rPr>
              <a:t>, </a:t>
            </a:r>
            <a:r>
              <a:rPr lang="el-GR" b="1" i="1" dirty="0" smtClean="0">
                <a:cs typeface="Arial" charset="0"/>
              </a:rPr>
              <a:t>α</a:t>
            </a:r>
            <a:r>
              <a:rPr lang="en-US" dirty="0" smtClean="0">
                <a:cs typeface="Arial" charset="0"/>
              </a:rPr>
              <a:t>=2</a:t>
            </a:r>
            <a:r>
              <a:rPr lang="el-GR" baseline="30000" dirty="0" smtClean="0">
                <a:cs typeface="Arial" charset="0"/>
              </a:rPr>
              <a:t>Ώ</a:t>
            </a:r>
            <a:r>
              <a:rPr lang="en-US" baseline="30000" dirty="0" smtClean="0">
                <a:cs typeface="Arial" charset="0"/>
              </a:rPr>
              <a:t>(k)</a:t>
            </a:r>
            <a:r>
              <a:rPr lang="en-US" dirty="0" smtClean="0">
                <a:cs typeface="Arial" charset="0"/>
              </a:rPr>
              <a:t>.</a:t>
            </a:r>
            <a:endParaRPr lang="el-GR" dirty="0" smtClean="0">
              <a:cs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push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</a:t>
            </a:r>
            <a:r>
              <a:rPr lang="en-US" dirty="0" smtClean="0"/>
              <a:t>of Visual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Encryption </a:t>
            </a:r>
            <a:r>
              <a:rPr lang="en-US" dirty="0" smtClean="0"/>
              <a:t>doesn’t </a:t>
            </a:r>
            <a:r>
              <a:rPr lang="en-US" dirty="0" smtClean="0"/>
              <a:t>required any NP-Hard problem dependency</a:t>
            </a:r>
          </a:p>
          <a:p>
            <a:r>
              <a:rPr lang="en-US" dirty="0" smtClean="0"/>
              <a:t>Decryption algorithm not required (Use a human Visual System). So a person unknown to cryptography can decrypt the message. </a:t>
            </a:r>
          </a:p>
          <a:p>
            <a:r>
              <a:rPr lang="en-US" dirty="0" smtClean="0"/>
              <a:t>We can send cipher text through FAX or E-MAIL</a:t>
            </a:r>
          </a:p>
          <a:p>
            <a:r>
              <a:rPr lang="en-US" dirty="0" smtClean="0"/>
              <a:t>Infinite Computation Power can’t predict the message.</a:t>
            </a:r>
            <a:endParaRPr lang="en-US" dirty="0"/>
          </a:p>
        </p:txBody>
      </p:sp>
    </p:spTree>
  </p:cSld>
  <p:clrMapOvr>
    <a:masterClrMapping/>
  </p:clrMapOvr>
  <p:transition>
    <p:push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Visual cryptography</a:t>
            </a:r>
            <a:r>
              <a:rPr lang="en-US" dirty="0" smtClean="0"/>
              <a:t> is a cryptographic technique which allows visual information (pictures, text, etc.) to be encrypted in such a way that decryption becomes a mechanical operation that does not require a computer.</a:t>
            </a:r>
          </a:p>
          <a:p>
            <a:r>
              <a:rPr lang="en-US" dirty="0" smtClean="0"/>
              <a:t>Such a technique thus would be lucrative for defense and security.</a:t>
            </a:r>
            <a:endParaRPr lang="en-US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Plaintext is as an image.</a:t>
            </a:r>
          </a:p>
          <a:p>
            <a:r>
              <a:rPr lang="en-US" dirty="0" smtClean="0"/>
              <a:t>Encryption involves creating “shares” of the image which in a sense will be a piece of the image.</a:t>
            </a:r>
          </a:p>
          <a:p>
            <a:r>
              <a:rPr lang="en-US" dirty="0" smtClean="0"/>
              <a:t>Give the shares to the respective holders.</a:t>
            </a:r>
          </a:p>
          <a:p>
            <a:r>
              <a:rPr lang="en-US" dirty="0" smtClean="0"/>
              <a:t>Decryption – involving bringing together the an appropriate combination and the human visual system.</a:t>
            </a:r>
          </a:p>
          <a:p>
            <a:endParaRPr lang="en-US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 of Secrecy</a:t>
            </a:r>
            <a:endParaRPr lang="en-US" dirty="0"/>
          </a:p>
        </p:txBody>
      </p:sp>
      <p:pic>
        <p:nvPicPr>
          <p:cNvPr id="1026" name="Picture 2" descr="D:\Buffer\Semester-7\SIL765\Project\Visual_crypto_animation_demo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200400"/>
            <a:ext cx="7749540" cy="2286000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basically it involves dividing the image into two parts:</a:t>
            </a:r>
          </a:p>
          <a:p>
            <a:pPr lvl="1"/>
            <a:r>
              <a:rPr lang="en-US" dirty="0" smtClean="0"/>
              <a:t>Key : a transparency</a:t>
            </a:r>
          </a:p>
          <a:p>
            <a:pPr lvl="1"/>
            <a:r>
              <a:rPr lang="en-US" dirty="0" smtClean="0"/>
              <a:t>Cipher : a printed </a:t>
            </a:r>
            <a:r>
              <a:rPr lang="en-US" dirty="0" smtClean="0"/>
              <a:t>page</a:t>
            </a:r>
          </a:p>
          <a:p>
            <a:r>
              <a:rPr lang="en-US" dirty="0" smtClean="0"/>
              <a:t>Separately, they are random noise</a:t>
            </a:r>
          </a:p>
          <a:p>
            <a:r>
              <a:rPr lang="en-US" dirty="0" smtClean="0"/>
              <a:t>Combination reveals an image</a:t>
            </a:r>
          </a:p>
        </p:txBody>
      </p:sp>
    </p:spTree>
  </p:cSld>
  <p:clrMapOvr>
    <a:masterClrMapping/>
  </p:clrMapOvr>
  <p:transition>
    <p:push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Secret </a:t>
            </a:r>
            <a:r>
              <a:rPr lang="en-US" dirty="0" smtClean="0"/>
              <a:t>Sharing - </a:t>
            </a:r>
            <a:r>
              <a:rPr lang="en-US" dirty="0" err="1" smtClean="0"/>
              <a:t>ViSUAL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51438"/>
          </a:xfrm>
        </p:spPr>
        <p:txBody>
          <a:bodyPr/>
          <a:lstStyle/>
          <a:p>
            <a:r>
              <a:rPr lang="en-US" dirty="0" smtClean="0"/>
              <a:t>Refers to a method of sharing a secret to a group of participants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Dealer provides a transparency to each one of the n users.</a:t>
            </a:r>
          </a:p>
          <a:p>
            <a:r>
              <a:rPr lang="en-US" dirty="0" smtClean="0"/>
              <a:t>Any k of them can see the secret by stacking their transparencies, but any k-1 of them gain no information about it.</a:t>
            </a:r>
          </a:p>
          <a:p>
            <a:r>
              <a:rPr lang="en-US" dirty="0" smtClean="0"/>
              <a:t>Main result of the paper include practical implementations for small values of k and n.</a:t>
            </a:r>
            <a:endParaRPr lang="en-US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46638"/>
          </a:xfrm>
        </p:spPr>
        <p:txBody>
          <a:bodyPr>
            <a:normAutofit/>
          </a:bodyPr>
          <a:lstStyle/>
          <a:p>
            <a:r>
              <a:rPr lang="en-US" dirty="0" smtClean="0"/>
              <a:t>The image will be represented as black and white pixels</a:t>
            </a:r>
          </a:p>
          <a:p>
            <a:r>
              <a:rPr lang="en-US" dirty="0" smtClean="0"/>
              <a:t>Grey Level: The brightness value assigned to a pixel; values range from black, through gray, to white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Hamming Weight (H(V)): The number of non-zero symbols in a symbol </a:t>
            </a:r>
            <a:r>
              <a:rPr lang="en-US" dirty="0" smtClean="0"/>
              <a:t>sequence.</a:t>
            </a:r>
          </a:p>
          <a:p>
            <a:r>
              <a:rPr lang="en-US" dirty="0" smtClean="0"/>
              <a:t>Concept of qualified and forbidden set of participants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the pixels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Pixel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Share 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Share 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Overlaid</a:t>
            </a:r>
            <a:endParaRPr lang="en-US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1600200"/>
            <a:ext cx="476250" cy="409575"/>
          </a:xfrm>
          <a:prstGeom prst="rect">
            <a:avLst/>
          </a:prstGeom>
          <a:noFill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1600200"/>
            <a:ext cx="457200" cy="398463"/>
          </a:xfrm>
          <a:prstGeom prst="rect">
            <a:avLst/>
          </a:prstGeom>
          <a:noFill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2867025"/>
            <a:ext cx="1066800" cy="485775"/>
          </a:xfrm>
          <a:prstGeom prst="rect">
            <a:avLst/>
          </a:prstGeom>
          <a:noFill/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2867025"/>
            <a:ext cx="1066800" cy="485775"/>
          </a:xfrm>
          <a:prstGeom prst="rect">
            <a:avLst/>
          </a:prstGeom>
          <a:noFill/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4010025"/>
            <a:ext cx="1066800" cy="485775"/>
          </a:xfrm>
          <a:prstGeom prst="rect">
            <a:avLst/>
          </a:prstGeom>
          <a:noFill/>
        </p:spPr>
      </p:pic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24200" y="4010025"/>
            <a:ext cx="1066800" cy="428625"/>
          </a:xfrm>
          <a:prstGeom prst="rect">
            <a:avLst/>
          </a:prstGeom>
          <a:noFill/>
        </p:spPr>
      </p:pic>
      <p:pic>
        <p:nvPicPr>
          <p:cNvPr id="10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5257800"/>
            <a:ext cx="1066800" cy="485775"/>
          </a:xfrm>
          <a:prstGeom prst="rect">
            <a:avLst/>
          </a:prstGeom>
          <a:noFill/>
        </p:spPr>
      </p:pic>
      <p:pic>
        <p:nvPicPr>
          <p:cNvPr id="11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5257800"/>
            <a:ext cx="1066800" cy="438150"/>
          </a:xfrm>
          <a:prstGeom prst="rect">
            <a:avLst/>
          </a:prstGeom>
          <a:noFill/>
        </p:spPr>
      </p:pic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2743200" y="4800600"/>
            <a:ext cx="1752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5029200" y="4800600"/>
            <a:ext cx="1828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1940</TotalTime>
  <Words>981</Words>
  <Application>Microsoft Office PowerPoint</Application>
  <PresentationFormat>On-screen Show (4:3)</PresentationFormat>
  <Paragraphs>130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Trek</vt:lpstr>
      <vt:lpstr>Microsoft Equation 3.0</vt:lpstr>
      <vt:lpstr>Visual Cryptography</vt:lpstr>
      <vt:lpstr>Cryptography</vt:lpstr>
      <vt:lpstr>Visual Cryptography</vt:lpstr>
      <vt:lpstr>Visual Cryptography</vt:lpstr>
      <vt:lpstr>AN EXAMPLE</vt:lpstr>
      <vt:lpstr>AN Example</vt:lpstr>
      <vt:lpstr>Secret Sharing - ViSUAL</vt:lpstr>
      <vt:lpstr>Background</vt:lpstr>
      <vt:lpstr>Encoding the pixels</vt:lpstr>
      <vt:lpstr>The MODEL</vt:lpstr>
      <vt:lpstr>The MODEL</vt:lpstr>
      <vt:lpstr>THE MODEL</vt:lpstr>
      <vt:lpstr>Conditions</vt:lpstr>
      <vt:lpstr>Conditions</vt:lpstr>
      <vt:lpstr>Stacking AND contrast</vt:lpstr>
      <vt:lpstr>Properties of sharing matrices</vt:lpstr>
      <vt:lpstr>2 out of 2 scheme (2 sub-pixels)</vt:lpstr>
      <vt:lpstr>2 out of 2 scheme (2 sub-pixels)</vt:lpstr>
      <vt:lpstr>2 out of 2 scheme (2 sub-pixels)</vt:lpstr>
      <vt:lpstr>General 2 out of n scheme</vt:lpstr>
      <vt:lpstr>2 out of 2 scheme (3 sub-pixels)</vt:lpstr>
      <vt:lpstr>2 out of 2 Scheme (4 subpixels)</vt:lpstr>
      <vt:lpstr>2 out of 2 Scheme (4 subpixels)</vt:lpstr>
      <vt:lpstr>General Results on Asymptotics</vt:lpstr>
      <vt:lpstr>Advantages of Visual Cryptography</vt:lpstr>
      <vt:lpstr>Thank You !</vt:lpstr>
    </vt:vector>
  </TitlesOfParts>
  <Company>IIT Delhi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Crypotography</dc:title>
  <dc:creator>Siddharth</dc:creator>
  <cp:lastModifiedBy>Siddharth</cp:lastModifiedBy>
  <cp:revision>73</cp:revision>
  <dcterms:created xsi:type="dcterms:W3CDTF">2012-10-29T19:33:57Z</dcterms:created>
  <dcterms:modified xsi:type="dcterms:W3CDTF">2012-10-31T05:03:02Z</dcterms:modified>
</cp:coreProperties>
</file>