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46" autoAdjust="0"/>
  </p:normalViewPr>
  <p:slideViewPr>
    <p:cSldViewPr>
      <p:cViewPr varScale="1">
        <p:scale>
          <a:sx n="62" d="100"/>
          <a:sy n="62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6CFAD-09D4-4B7B-8386-D5062A4F202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A416-6DEF-44DA-BE1C-6CD2FF7D69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530" y="685488"/>
            <a:ext cx="4544046" cy="3427438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OptIn</a:t>
            </a:r>
            <a:r>
              <a:rPr lang="en-US" dirty="0" smtClean="0"/>
              <a:t>:    Windows processes are protected.    Other apps must </a:t>
            </a:r>
            <a:r>
              <a:rPr lang="en-US" dirty="0" err="1" smtClean="0"/>
              <a:t>OptIn</a:t>
            </a:r>
            <a:r>
              <a:rPr lang="en-US" dirty="0" smtClean="0"/>
              <a:t> for protection using  sysdm.cpl  program.</a:t>
            </a:r>
          </a:p>
          <a:p>
            <a:r>
              <a:rPr lang="en-US" dirty="0" smtClean="0"/>
              <a:t>DEP:   data execute prevention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530" y="685488"/>
            <a:ext cx="4544046" cy="342743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NX wasted effort?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530" y="685488"/>
            <a:ext cx="4544046" cy="342743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Combination of  NX and ASLR is effective.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530" y="685488"/>
            <a:ext cx="4544046" cy="342743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ProPolice</a:t>
            </a:r>
            <a:r>
              <a:rPr lang="en-US" dirty="0" smtClean="0"/>
              <a:t>:   replicates pointers in arguments to bottom of local </a:t>
            </a:r>
            <a:r>
              <a:rPr lang="en-US" dirty="0" err="1" smtClean="0"/>
              <a:t>vars</a:t>
            </a:r>
            <a:r>
              <a:rPr lang="en-US" dirty="0" smtClean="0"/>
              <a:t> area.</a:t>
            </a:r>
          </a:p>
          <a:p>
            <a:r>
              <a:rPr lang="en-US" dirty="0" smtClean="0"/>
              <a:t>/GS:   Arguments, return address, </a:t>
            </a:r>
            <a:r>
              <a:rPr lang="en-US" b="1" dirty="0" smtClean="0"/>
              <a:t>cookie</a:t>
            </a:r>
            <a:r>
              <a:rPr lang="en-US" dirty="0" smtClean="0"/>
              <a:t>, arrays, local variables, copies of some pointer arguments, </a:t>
            </a:r>
            <a:r>
              <a:rPr lang="en-US" dirty="0" err="1" smtClean="0"/>
              <a:t>alloca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Defenses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69925"/>
          </a:xfrm>
        </p:spPr>
        <p:txBody>
          <a:bodyPr>
            <a:normAutofit fontScale="90000"/>
          </a:bodyPr>
          <a:lstStyle/>
          <a:p>
            <a:r>
              <a:rPr lang="en-US" smtClean="0"/>
              <a:t>Canary Types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486400"/>
          </a:xfrm>
        </p:spPr>
        <p:txBody>
          <a:bodyPr>
            <a:normAutofit lnSpcReduction="10000"/>
          </a:bodyPr>
          <a:lstStyle/>
          <a:p>
            <a:pPr>
              <a:tabLst>
                <a:tab pos="1146175" algn="l"/>
              </a:tabLst>
            </a:pPr>
            <a:r>
              <a:rPr lang="en-US" sz="2400" u="sng" smtClean="0"/>
              <a:t>Random canary:</a:t>
            </a:r>
            <a:endParaRPr lang="en-US" sz="2400" smtClean="0"/>
          </a:p>
          <a:p>
            <a:pPr lvl="1">
              <a:tabLst>
                <a:tab pos="1146175" algn="l"/>
              </a:tabLst>
            </a:pPr>
            <a:r>
              <a:rPr lang="en-US" smtClean="0"/>
              <a:t>Choose random string at program startup.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Insert canary string into every stack frame.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Verify canary before returning from function.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To corrupt random canary, attacker must learn current random string.</a:t>
            </a:r>
          </a:p>
          <a:p>
            <a:pPr>
              <a:spcBef>
                <a:spcPct val="140000"/>
              </a:spcBef>
              <a:tabLst>
                <a:tab pos="1146175" algn="l"/>
              </a:tabLst>
            </a:pPr>
            <a:r>
              <a:rPr lang="en-US" sz="2400" u="sng" smtClean="0"/>
              <a:t>Terminator canary:</a:t>
            </a:r>
            <a:br>
              <a:rPr lang="en-US" sz="2400" u="sng" smtClean="0"/>
            </a:br>
            <a:r>
              <a:rPr lang="en-US" sz="2400" smtClean="0"/>
              <a:t>	</a:t>
            </a:r>
            <a:r>
              <a:rPr lang="en-US" sz="2000" smtClean="0"/>
              <a:t>Canary =  0, newline, linefeed, EOF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String functions will not copy beyond terminator.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Attacker cannot use string functions to corrupt stack.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StackGuard (Cont.)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en-US" sz="2400" smtClean="0"/>
              <a:t>StackGuard implemented as a GCC patch.</a:t>
            </a:r>
          </a:p>
          <a:p>
            <a:pPr lvl="1"/>
            <a:r>
              <a:rPr lang="en-US" smtClean="0"/>
              <a:t>Program must be recompiled.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Minimal performance effects:</a:t>
            </a:r>
            <a:r>
              <a:rPr lang="en-US" smtClean="0"/>
              <a:t>   </a:t>
            </a:r>
            <a:r>
              <a:rPr lang="en-US" sz="1800" smtClean="0"/>
              <a:t>8% for Apache.</a:t>
            </a:r>
          </a:p>
          <a:p>
            <a:endParaRPr lang="en-US" sz="1800" smtClean="0"/>
          </a:p>
          <a:p>
            <a:r>
              <a:rPr lang="en-US" sz="2400" smtClean="0"/>
              <a:t>Note: Canaries don’t offer fullproof protection.</a:t>
            </a:r>
          </a:p>
          <a:p>
            <a:pPr lvl="1"/>
            <a:r>
              <a:rPr lang="en-US" smtClean="0"/>
              <a:t>Some stack smashing attacks leave canaries unchanged</a:t>
            </a:r>
          </a:p>
          <a:p>
            <a:pPr>
              <a:spcBef>
                <a:spcPct val="80000"/>
              </a:spcBef>
            </a:pPr>
            <a:r>
              <a:rPr lang="en-US" sz="2400" smtClean="0"/>
              <a:t>Heap protection:  PointGuard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Protects function pointers and setjmp buffers by encrypting them:   XOR with random cookie</a:t>
            </a:r>
          </a:p>
          <a:p>
            <a:pPr lvl="1"/>
            <a:r>
              <a:rPr lang="en-US" smtClean="0"/>
              <a:t>More noticeable performance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StackGuard variants - ProPolice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57700"/>
          </a:xfrm>
        </p:spPr>
        <p:txBody>
          <a:bodyPr/>
          <a:lstStyle/>
          <a:p>
            <a:r>
              <a:rPr lang="en-US" sz="2400" smtClean="0"/>
              <a:t>ProPolice </a:t>
            </a:r>
            <a:r>
              <a:rPr lang="en-US" sz="1600" smtClean="0">
                <a:latin typeface="Arial" charset="0"/>
              </a:rPr>
              <a:t>(IBM)    </a:t>
            </a:r>
            <a:r>
              <a:rPr lang="en-US" sz="2000" smtClean="0">
                <a:latin typeface="Arial" charset="0"/>
              </a:rPr>
              <a:t>-   gcc 3.4.1.      </a:t>
            </a:r>
            <a:r>
              <a:rPr lang="en-US" sz="1800" smtClean="0">
                <a:latin typeface="Arial" charset="0"/>
              </a:rPr>
              <a:t>(</a:t>
            </a:r>
            <a:r>
              <a:rPr lang="en-US" sz="1800" b="1" smtClean="0">
                <a:latin typeface="Arial" charset="0"/>
              </a:rPr>
              <a:t>-fstack-protector</a:t>
            </a:r>
            <a:r>
              <a:rPr lang="en-US" sz="1800" smtClean="0">
                <a:latin typeface="Arial" charset="0"/>
              </a:rPr>
              <a:t>)</a:t>
            </a:r>
          </a:p>
          <a:p>
            <a:pPr lvl="1"/>
            <a:r>
              <a:rPr lang="en-US" smtClean="0"/>
              <a:t>Rearrange stack layout to prevent ptr overflow.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endParaRPr lang="en-US" sz="24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828800" y="28956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828800" y="35052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28800" y="41148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828800" y="47244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828800" y="53340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arrays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828800" y="59436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local variables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371600" y="52578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28600" y="5426075"/>
            <a:ext cx="1160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0" name="AutoShape 12"/>
          <p:cNvSpPr>
            <a:spLocks/>
          </p:cNvSpPr>
          <p:nvPr/>
        </p:nvSpPr>
        <p:spPr bwMode="auto">
          <a:xfrm>
            <a:off x="5410200" y="28956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07050" y="2927350"/>
            <a:ext cx="302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No arrays or pointers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943600"/>
            <a:ext cx="268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Ptrs, 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410200" y="59436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371600" y="30480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8600" y="2971800"/>
            <a:ext cx="1160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MS Visual Studio  /GS     </a:t>
            </a:r>
            <a:r>
              <a:rPr lang="en-US" sz="2400" smtClean="0"/>
              <a:t>[2003]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Compiler /GS option:</a:t>
            </a:r>
          </a:p>
          <a:p>
            <a:pPr lvl="1"/>
            <a:r>
              <a:rPr lang="en-US" smtClean="0"/>
              <a:t>Combination of ProPolice and Random canary.</a:t>
            </a:r>
          </a:p>
          <a:p>
            <a:pPr lvl="1"/>
            <a:r>
              <a:rPr lang="en-US" smtClean="0"/>
              <a:t>Triggers UnHandledException in case of Canary mismatch to shutdown process.</a:t>
            </a:r>
          </a:p>
          <a:p>
            <a:pPr lvl="1"/>
            <a:endParaRPr lang="en-US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pPr>
              <a:spcBef>
                <a:spcPct val="80000"/>
              </a:spcBef>
            </a:pPr>
            <a:r>
              <a:rPr lang="en-US" sz="2400" smtClean="0"/>
              <a:t>Litchfield vulnerability report</a:t>
            </a:r>
          </a:p>
          <a:p>
            <a:pPr lvl="1"/>
            <a:r>
              <a:rPr lang="en-US" smtClean="0"/>
              <a:t>Overflow overwrites exception handler</a:t>
            </a:r>
          </a:p>
          <a:p>
            <a:pPr lvl="1"/>
            <a:r>
              <a:rPr lang="en-US" smtClean="0"/>
              <a:t>Redirects exception to attack code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 l="34375" t="59375" r="28906" b="20833"/>
          <a:stretch>
            <a:fillRect/>
          </a:stretch>
        </p:blipFill>
        <p:spPr bwMode="auto">
          <a:xfrm>
            <a:off x="2057400" y="3352800"/>
            <a:ext cx="358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Run time checking: Libsafe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4914900"/>
          </a:xfrm>
        </p:spPr>
        <p:txBody>
          <a:bodyPr/>
          <a:lstStyle/>
          <a:p>
            <a:r>
              <a:rPr lang="en-US" sz="2400" u="sng" dirty="0" smtClean="0"/>
              <a:t>Solution 2</a:t>
            </a:r>
            <a:r>
              <a:rPr lang="en-US" sz="2400" dirty="0" smtClean="0"/>
              <a:t>:  </a:t>
            </a:r>
            <a:r>
              <a:rPr lang="en-US" sz="2400" dirty="0" err="1" smtClean="0"/>
              <a:t>Libsafe</a:t>
            </a:r>
            <a:r>
              <a:rPr lang="en-US" sz="2400" dirty="0" smtClean="0"/>
              <a:t> (Avaya Labs)</a:t>
            </a:r>
          </a:p>
          <a:p>
            <a:pPr lvl="1"/>
            <a:r>
              <a:rPr lang="en-US" dirty="0" smtClean="0"/>
              <a:t>Dynamically loaded library      </a:t>
            </a:r>
            <a:r>
              <a:rPr lang="en-US" sz="1800" dirty="0" smtClean="0"/>
              <a:t>(no need to recompile app.)</a:t>
            </a:r>
            <a:endParaRPr lang="en-US" dirty="0" smtClean="0"/>
          </a:p>
          <a:p>
            <a:pPr lvl="1"/>
            <a:r>
              <a:rPr lang="en-US" dirty="0" smtClean="0"/>
              <a:t>Intercepts calls to  </a:t>
            </a:r>
            <a:r>
              <a:rPr lang="en-US" dirty="0" err="1" smtClean="0"/>
              <a:t>strcpy</a:t>
            </a:r>
            <a:r>
              <a:rPr lang="en-US" dirty="0" smtClean="0"/>
              <a:t> (</a:t>
            </a:r>
            <a:r>
              <a:rPr lang="en-US" dirty="0" err="1" smtClean="0"/>
              <a:t>dest</a:t>
            </a:r>
            <a:r>
              <a:rPr lang="en-US" dirty="0" smtClean="0"/>
              <a:t>, </a:t>
            </a:r>
            <a:r>
              <a:rPr lang="en-US" dirty="0" err="1" smtClean="0"/>
              <a:t>src</a:t>
            </a:r>
            <a:r>
              <a:rPr lang="en-US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Validates sufficient space in current stack frame: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|frame-pointer – </a:t>
            </a:r>
            <a:r>
              <a:rPr lang="en-US" sz="2400" b="1" dirty="0" err="1" smtClean="0"/>
              <a:t>dest</a:t>
            </a:r>
            <a:r>
              <a:rPr lang="en-US" sz="2400" b="1" dirty="0" smtClean="0"/>
              <a:t>| &gt; </a:t>
            </a:r>
            <a:r>
              <a:rPr lang="en-US" sz="2400" b="1" dirty="0" err="1" smtClean="0"/>
              <a:t>strlen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src</a:t>
            </a:r>
            <a:r>
              <a:rPr lang="en-US" sz="2400" b="1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If so, does </a:t>
            </a:r>
            <a:r>
              <a:rPr lang="en-US" sz="2400" dirty="0" err="1" smtClean="0"/>
              <a:t>strcpy</a:t>
            </a:r>
            <a:r>
              <a:rPr lang="en-US" sz="2400" dirty="0" smtClean="0"/>
              <a:t>,   </a:t>
            </a:r>
            <a:br>
              <a:rPr lang="en-US" sz="2400" dirty="0" smtClean="0"/>
            </a:br>
            <a:r>
              <a:rPr lang="en-US" sz="2400" dirty="0" smtClean="0"/>
              <a:t>otherwise, terminates application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67000" y="5187950"/>
            <a:ext cx="8413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5187950"/>
            <a:ext cx="10128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219200" y="5187950"/>
            <a:ext cx="4953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724400" y="5345113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0" y="556260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81000" y="5192713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81000" y="5564188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7985125" y="4965700"/>
            <a:ext cx="7016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505200" y="5186363"/>
            <a:ext cx="531813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859588" y="518636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487988" y="533876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40188" y="5186363"/>
            <a:ext cx="15208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019800" y="5186363"/>
            <a:ext cx="10128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562600" y="5186363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689225" y="4965700"/>
            <a:ext cx="0" cy="7493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7038975" y="4965700"/>
            <a:ext cx="0" cy="7493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782638" y="6129338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libsafe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953000" y="6096000"/>
            <a:ext cx="83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477963" y="5580063"/>
            <a:ext cx="4343400" cy="211137"/>
            <a:chOff x="931" y="3515"/>
            <a:chExt cx="2736" cy="229"/>
          </a:xfrm>
        </p:grpSpPr>
        <p:sp>
          <p:nvSpPr>
            <p:cNvPr id="29725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 flipV="1">
            <a:off x="3048000" y="4906963"/>
            <a:ext cx="1219200" cy="285750"/>
            <a:chOff x="1027" y="3611"/>
            <a:chExt cx="1183" cy="229"/>
          </a:xfrm>
        </p:grpSpPr>
        <p:sp>
          <p:nvSpPr>
            <p:cNvPr id="29722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0" name="AutoShape 30"/>
          <p:cNvSpPr>
            <a:spLocks/>
          </p:cNvSpPr>
          <p:nvPr/>
        </p:nvSpPr>
        <p:spPr bwMode="auto">
          <a:xfrm rot="-5400000">
            <a:off x="1479550" y="4941888"/>
            <a:ext cx="165100" cy="2209800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31"/>
          <p:cNvSpPr>
            <a:spLocks/>
          </p:cNvSpPr>
          <p:nvPr/>
        </p:nvSpPr>
        <p:spPr bwMode="auto">
          <a:xfrm rot="-5400000">
            <a:off x="5318126" y="4686300"/>
            <a:ext cx="20796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More methods …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StackShield</a:t>
            </a:r>
            <a:endParaRPr lang="en-US" sz="1600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At function prologue, copy return address </a:t>
            </a:r>
            <a:r>
              <a:rPr lang="en-US" sz="2400" dirty="0" smtClean="0">
                <a:latin typeface="Arial" charset="0"/>
              </a:rPr>
              <a:t>RET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Arial" charset="0"/>
              </a:rPr>
              <a:t>SFP</a:t>
            </a:r>
            <a:r>
              <a:rPr lang="en-US" sz="2400" dirty="0" smtClean="0"/>
              <a:t> to “safe” location  (beginning of data segment)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Upon return, check that </a:t>
            </a:r>
            <a:r>
              <a:rPr lang="en-US" sz="2400" dirty="0" smtClean="0">
                <a:latin typeface="Arial" charset="0"/>
              </a:rPr>
              <a:t>RET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Arial" charset="0"/>
              </a:rPr>
              <a:t>SFP</a:t>
            </a:r>
            <a:r>
              <a:rPr lang="en-US" sz="2400" dirty="0" smtClean="0"/>
              <a:t> is equal to copy.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Implemented as assembler file processor (</a:t>
            </a:r>
            <a:r>
              <a:rPr lang="en-US" sz="2400" dirty="0" smtClean="0">
                <a:latin typeface="Arial" charset="0"/>
              </a:rPr>
              <a:t>GCC</a:t>
            </a:r>
            <a:r>
              <a:rPr lang="en-US" sz="2400" dirty="0" smtClean="0"/>
              <a:t>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dirty="0" smtClean="0"/>
              <a:t> Control Flow Integrity  (CFI)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A combination of static and dynamic checking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Statically determine program control flow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Dynamically enforce control flow integrity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914400"/>
          </a:xfrm>
        </p:spPr>
        <p:txBody>
          <a:bodyPr/>
          <a:lstStyle/>
          <a:p>
            <a:r>
              <a:rPr lang="en-US" sz="4400" smtClean="0"/>
              <a:t>Preventing hijacking attacks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dirty="0" smtClean="0"/>
              <a:t> </a:t>
            </a:r>
            <a:r>
              <a:rPr lang="en-US" sz="2400" u="sng" dirty="0" smtClean="0"/>
              <a:t>Fix bugs</a:t>
            </a:r>
            <a:r>
              <a:rPr lang="en-US" sz="2400" dirty="0" smtClean="0"/>
              <a:t>:</a:t>
            </a:r>
          </a:p>
          <a:p>
            <a:pPr marL="808038" lvl="1" indent="-236538"/>
            <a:r>
              <a:rPr lang="en-US" dirty="0" smtClean="0"/>
              <a:t>Audit software</a:t>
            </a:r>
          </a:p>
          <a:p>
            <a:pPr lvl="2" indent="-220663"/>
            <a:r>
              <a:rPr lang="en-US" sz="2400" dirty="0" smtClean="0"/>
              <a:t>Automated tools:   </a:t>
            </a:r>
            <a:r>
              <a:rPr lang="en-US" sz="2400" dirty="0" err="1" smtClean="0"/>
              <a:t>Coverity</a:t>
            </a:r>
            <a:r>
              <a:rPr lang="en-US" sz="2400" dirty="0" smtClean="0"/>
              <a:t>,  </a:t>
            </a:r>
            <a:r>
              <a:rPr lang="en-US" sz="2400" dirty="0" err="1" smtClean="0"/>
              <a:t>Prefast</a:t>
            </a:r>
            <a:r>
              <a:rPr lang="en-US" sz="2400" dirty="0" smtClean="0"/>
              <a:t>/Prefix. </a:t>
            </a:r>
          </a:p>
          <a:p>
            <a:pPr marL="808038" lvl="1" indent="-236538"/>
            <a:r>
              <a:rPr lang="en-US" dirty="0" smtClean="0"/>
              <a:t>Rewrite software in a type safe </a:t>
            </a:r>
            <a:r>
              <a:rPr lang="en-US" dirty="0" err="1" smtClean="0"/>
              <a:t>languange</a:t>
            </a:r>
            <a:r>
              <a:rPr lang="en-US" dirty="0" smtClean="0"/>
              <a:t>  (Java, ML)</a:t>
            </a:r>
          </a:p>
          <a:p>
            <a:pPr lvl="2" indent="-220663"/>
            <a:r>
              <a:rPr lang="en-US" sz="2400" dirty="0" smtClean="0"/>
              <a:t>Difficult for existing (legacy) code …</a:t>
            </a:r>
          </a:p>
          <a:p>
            <a:pPr marL="808038" lvl="1" indent="-236538"/>
            <a:endParaRPr lang="en-US" dirty="0" smtClean="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dirty="0" smtClean="0">
                <a:solidFill>
                  <a:schemeClr val="accent2"/>
                </a:solidFill>
                <a:sym typeface="Gill Sans" charset="0"/>
              </a:rPr>
              <a:t> Concede overflow,  but </a:t>
            </a:r>
            <a:r>
              <a:rPr lang="en-US" sz="2400" u="sng" dirty="0" smtClean="0">
                <a:solidFill>
                  <a:schemeClr val="accent2"/>
                </a:solidFill>
                <a:sym typeface="Gill Sans" charset="0"/>
              </a:rPr>
              <a:t>prevent code execution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2" indent="-220663"/>
            <a:endParaRPr lang="en-US" sz="2400" dirty="0" smtClean="0">
              <a:solidFill>
                <a:schemeClr val="accent2"/>
              </a:solidFill>
            </a:endParaRP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dirty="0" smtClean="0">
                <a:solidFill>
                  <a:schemeClr val="accent2"/>
                </a:solidFill>
                <a:sym typeface="Gill Sans" charset="0"/>
              </a:rPr>
              <a:t> Add </a:t>
            </a:r>
            <a:r>
              <a:rPr lang="en-US" sz="2400" u="sng" dirty="0" smtClean="0">
                <a:solidFill>
                  <a:schemeClr val="accent2"/>
                </a:solidFill>
                <a:sym typeface="Gill Sans" charset="0"/>
              </a:rPr>
              <a:t>runtime code</a:t>
            </a:r>
            <a:r>
              <a:rPr lang="en-US" sz="2400" dirty="0" smtClean="0">
                <a:solidFill>
                  <a:schemeClr val="accent2"/>
                </a:solidFill>
                <a:sym typeface="Gill Sans" charset="0"/>
              </a:rPr>
              <a:t> to detect overflows exploits</a:t>
            </a:r>
          </a:p>
          <a:p>
            <a:pPr marL="808038" lvl="1" indent="-236538"/>
            <a:r>
              <a:rPr lang="en-US" dirty="0" smtClean="0"/>
              <a:t>Halt process when overflow exploit detected</a:t>
            </a:r>
          </a:p>
          <a:p>
            <a:pPr marL="808038" lvl="1" indent="-236538"/>
            <a:r>
              <a:rPr lang="en-US" dirty="0" err="1" smtClean="0"/>
              <a:t>StackGuard</a:t>
            </a:r>
            <a:r>
              <a:rPr lang="en-US" dirty="0" smtClean="0"/>
              <a:t>,  </a:t>
            </a:r>
            <a:r>
              <a:rPr lang="en-US" dirty="0" err="1" smtClean="0"/>
              <a:t>LibSafe</a:t>
            </a:r>
            <a:r>
              <a:rPr lang="en-US" dirty="0" smtClean="0"/>
              <a:t>, …</a:t>
            </a:r>
          </a:p>
          <a:p>
            <a:pPr marL="808038" lvl="1" indent="-236538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z="3600" smtClean="0"/>
              <a:t>Marking memory as non-execute   </a:t>
            </a:r>
            <a:r>
              <a:rPr lang="en-US" sz="2400" smtClean="0">
                <a:latin typeface="Arial" charset="0"/>
              </a:rPr>
              <a:t>(W^X)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257800"/>
          </a:xfrm>
        </p:spPr>
        <p:txBody>
          <a:bodyPr>
            <a:normAutofit fontScale="92500" lnSpcReduction="10000"/>
          </a:bodyPr>
          <a:lstStyle/>
          <a:p>
            <a:pPr>
              <a:buSzPct val="120000"/>
            </a:pPr>
            <a:r>
              <a:rPr lang="en-US" sz="2000" dirty="0" smtClean="0"/>
              <a:t> </a:t>
            </a:r>
            <a:r>
              <a:rPr lang="en-US" sz="2400" dirty="0" smtClean="0"/>
              <a:t>Prevent overflow code execution by marking </a:t>
            </a:r>
            <a:br>
              <a:rPr lang="en-US" sz="2400" dirty="0" smtClean="0"/>
            </a:br>
            <a:r>
              <a:rPr lang="en-US" sz="2400" dirty="0" smtClean="0"/>
              <a:t> stack and heap segments as </a:t>
            </a:r>
            <a:r>
              <a:rPr lang="en-US" sz="2400" b="1" dirty="0" smtClean="0"/>
              <a:t>non-executable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NX-bit on AMD </a:t>
            </a:r>
            <a:r>
              <a:rPr lang="en-US" dirty="0" err="1" smtClean="0">
                <a:latin typeface="Arial" charset="0"/>
              </a:rPr>
              <a:t>Athlon</a:t>
            </a:r>
            <a:r>
              <a:rPr lang="en-US" dirty="0" smtClean="0">
                <a:latin typeface="Arial" charset="0"/>
              </a:rPr>
              <a:t> 64,     XD-bit on Intel P4  Prescott</a:t>
            </a:r>
          </a:p>
          <a:p>
            <a:pPr lvl="2"/>
            <a:r>
              <a:rPr lang="en-US" sz="2400" dirty="0" smtClean="0"/>
              <a:t>NX bit in every Page Table Entry (PTE)</a:t>
            </a:r>
            <a:endParaRPr lang="en-US" dirty="0" smtClean="0"/>
          </a:p>
          <a:p>
            <a:pPr lvl="1">
              <a:spcBef>
                <a:spcPct val="50000"/>
              </a:spcBef>
            </a:pPr>
            <a:r>
              <a:rPr lang="en-US" dirty="0" smtClean="0"/>
              <a:t>Deployment: </a:t>
            </a:r>
          </a:p>
          <a:p>
            <a:pPr lvl="2">
              <a:lnSpc>
                <a:spcPct val="110000"/>
              </a:lnSpc>
              <a:buSzPct val="120000"/>
            </a:pPr>
            <a:r>
              <a:rPr lang="en-US" sz="2400" dirty="0" smtClean="0"/>
              <a:t>Linux (via </a:t>
            </a:r>
            <a:r>
              <a:rPr lang="en-US" sz="2400" dirty="0" err="1" smtClean="0"/>
              <a:t>PaX</a:t>
            </a:r>
            <a:r>
              <a:rPr lang="en-US" sz="2400" dirty="0" smtClean="0"/>
              <a:t> project);    </a:t>
            </a:r>
            <a:r>
              <a:rPr lang="en-US" sz="2400" dirty="0" err="1" smtClean="0"/>
              <a:t>OpenBSD</a:t>
            </a:r>
            <a:endParaRPr lang="en-US" sz="2400" dirty="0" smtClean="0"/>
          </a:p>
          <a:p>
            <a:pPr lvl="2">
              <a:buSzPct val="120000"/>
            </a:pPr>
            <a:r>
              <a:rPr lang="en-US" sz="2400" dirty="0" smtClean="0"/>
              <a:t>Windows since XP SP2    (DEP)</a:t>
            </a:r>
          </a:p>
          <a:p>
            <a:pPr lvl="3">
              <a:buSzPct val="60000"/>
            </a:pPr>
            <a:r>
              <a:rPr lang="en-US" dirty="0" smtClean="0"/>
              <a:t> Boot.ini :        </a:t>
            </a:r>
            <a:r>
              <a:rPr lang="en-US" b="1" dirty="0" smtClean="0"/>
              <a:t>/</a:t>
            </a:r>
            <a:r>
              <a:rPr lang="en-US" b="1" dirty="0" err="1" smtClean="0"/>
              <a:t>noexecute</a:t>
            </a:r>
            <a:r>
              <a:rPr lang="en-US" b="1" dirty="0" smtClean="0"/>
              <a:t>=</a:t>
            </a:r>
            <a:r>
              <a:rPr lang="en-US" b="1" dirty="0" err="1" smtClean="0"/>
              <a:t>OptIn</a:t>
            </a:r>
            <a:r>
              <a:rPr lang="en-US" b="1" dirty="0" smtClean="0"/>
              <a:t>   </a:t>
            </a:r>
            <a:r>
              <a:rPr lang="en-US" dirty="0" smtClean="0"/>
              <a:t>or</a:t>
            </a:r>
            <a:r>
              <a:rPr lang="en-US" b="1" dirty="0" smtClean="0"/>
              <a:t>  </a:t>
            </a:r>
            <a:r>
              <a:rPr lang="en-US" b="1" dirty="0" err="1" smtClean="0"/>
              <a:t>AlwaysOn</a:t>
            </a:r>
            <a:endParaRPr lang="en-US" dirty="0" smtClean="0"/>
          </a:p>
          <a:p>
            <a:pPr>
              <a:spcBef>
                <a:spcPct val="140000"/>
              </a:spcBef>
            </a:pPr>
            <a:r>
              <a:rPr lang="en-US" sz="2000" dirty="0" smtClean="0"/>
              <a:t>Limitations:</a:t>
            </a:r>
          </a:p>
          <a:p>
            <a:pPr lvl="1"/>
            <a:r>
              <a:rPr lang="en-US" dirty="0" smtClean="0"/>
              <a:t>Some apps need executable heap   </a:t>
            </a:r>
            <a:r>
              <a:rPr lang="en-US" sz="1800" dirty="0" smtClean="0"/>
              <a:t>(e.g. JITs).</a:t>
            </a:r>
            <a:endParaRPr lang="en-US" dirty="0" smtClean="0"/>
          </a:p>
          <a:p>
            <a:pPr lvl="1"/>
            <a:r>
              <a:rPr lang="en-US" dirty="0" smtClean="0"/>
              <a:t>Does not defend against `</a:t>
            </a:r>
            <a:r>
              <a:rPr lang="en-US" b="1" dirty="0" smtClean="0">
                <a:solidFill>
                  <a:srgbClr val="6699FF"/>
                </a:solidFill>
              </a:rPr>
              <a:t>return-to-</a:t>
            </a:r>
            <a:r>
              <a:rPr lang="en-US" b="1" dirty="0" err="1" smtClean="0">
                <a:solidFill>
                  <a:srgbClr val="6699FF"/>
                </a:solidFill>
              </a:rPr>
              <a:t>libc</a:t>
            </a:r>
            <a:r>
              <a:rPr lang="en-US" dirty="0" smtClean="0"/>
              <a:t>’ exploit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Examples:   DEP controls in Vista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43025"/>
            <a:ext cx="3590925" cy="51339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3925" y="2819400"/>
            <a:ext cx="4105275" cy="23907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876800" y="5257800"/>
            <a:ext cx="384968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400"/>
              <a:t>DEP terminating 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Return to libc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r>
              <a:rPr lang="en-US" sz="2400" smtClean="0"/>
              <a:t> Control hijacking without executing code</a:t>
            </a:r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1524000" y="28194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args</a:t>
            </a:r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1524000" y="3581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ret-addr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1524000" y="3962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sfp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1524000" y="4343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1524000" y="48006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local buf</a:t>
            </a:r>
          </a:p>
        </p:txBody>
      </p:sp>
      <p:sp>
        <p:nvSpPr>
          <p:cNvPr id="20489" name="Line 38"/>
          <p:cNvSpPr>
            <a:spLocks noChangeShapeType="1"/>
          </p:cNvSpPr>
          <p:nvPr/>
        </p:nvSpPr>
        <p:spPr bwMode="auto">
          <a:xfrm>
            <a:off x="15240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39"/>
          <p:cNvSpPr>
            <a:spLocks noChangeShapeType="1"/>
          </p:cNvSpPr>
          <p:nvPr/>
        </p:nvSpPr>
        <p:spPr bwMode="auto">
          <a:xfrm>
            <a:off x="28194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40"/>
          <p:cNvSpPr txBox="1">
            <a:spLocks noChangeArrowheads="1"/>
          </p:cNvSpPr>
          <p:nvPr/>
        </p:nvSpPr>
        <p:spPr bwMode="auto">
          <a:xfrm>
            <a:off x="1752600" y="22098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stack</a:t>
            </a:r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5562600" y="28194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5562600" y="3581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exec()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5562600" y="3962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printf()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5562600" y="4343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5562600" y="48006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“/bin/sh”</a:t>
            </a:r>
          </a:p>
        </p:txBody>
      </p:sp>
      <p:sp>
        <p:nvSpPr>
          <p:cNvPr id="20497" name="Line 46"/>
          <p:cNvSpPr>
            <a:spLocks noChangeShapeType="1"/>
          </p:cNvSpPr>
          <p:nvPr/>
        </p:nvSpPr>
        <p:spPr bwMode="auto">
          <a:xfrm>
            <a:off x="55626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47"/>
          <p:cNvSpPr>
            <a:spLocks noChangeShapeType="1"/>
          </p:cNvSpPr>
          <p:nvPr/>
        </p:nvSpPr>
        <p:spPr bwMode="auto">
          <a:xfrm>
            <a:off x="68580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48"/>
          <p:cNvSpPr txBox="1">
            <a:spLocks noChangeArrowheads="1"/>
          </p:cNvSpPr>
          <p:nvPr/>
        </p:nvSpPr>
        <p:spPr bwMode="auto">
          <a:xfrm>
            <a:off x="5638800" y="22098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libc.so</a:t>
            </a: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2819400" y="38100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2819400" y="3352800"/>
            <a:ext cx="27432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Rectangle 51"/>
          <p:cNvSpPr>
            <a:spLocks noChangeArrowheads="1"/>
          </p:cNvSpPr>
          <p:nvPr/>
        </p:nvSpPr>
        <p:spPr bwMode="auto">
          <a:xfrm>
            <a:off x="1524000" y="2971800"/>
            <a:ext cx="1295400" cy="2667000"/>
          </a:xfrm>
          <a:prstGeom prst="rect">
            <a:avLst/>
          </a:prstGeom>
          <a:solidFill>
            <a:srgbClr val="FF66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52"/>
          <p:cNvSpPr>
            <a:spLocks noChangeShapeType="1"/>
          </p:cNvSpPr>
          <p:nvPr/>
        </p:nvSpPr>
        <p:spPr bwMode="auto">
          <a:xfrm flipH="1">
            <a:off x="1524000" y="3581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53"/>
          <p:cNvSpPr>
            <a:spLocks noChangeShapeType="1"/>
          </p:cNvSpPr>
          <p:nvPr/>
        </p:nvSpPr>
        <p:spPr bwMode="auto">
          <a:xfrm flipH="1">
            <a:off x="1524000" y="3962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4"/>
          <p:cNvSpPr>
            <a:spLocks noChangeShapeType="1"/>
          </p:cNvSpPr>
          <p:nvPr/>
        </p:nvSpPr>
        <p:spPr bwMode="auto">
          <a:xfrm flipH="1">
            <a:off x="1524000" y="4343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55"/>
          <p:cNvSpPr>
            <a:spLocks noChangeShapeType="1"/>
          </p:cNvSpPr>
          <p:nvPr/>
        </p:nvSpPr>
        <p:spPr bwMode="auto">
          <a:xfrm flipH="1">
            <a:off x="15240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3" grpId="0" animBg="1"/>
      <p:bldP spid="72754" grpId="0" animBg="1"/>
      <p:bldP spid="727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7772400" cy="671513"/>
          </a:xfrm>
        </p:spPr>
        <p:txBody>
          <a:bodyPr>
            <a:normAutofit fontScale="90000"/>
          </a:bodyPr>
          <a:lstStyle/>
          <a:p>
            <a:r>
              <a:rPr lang="en-US" smtClean="0"/>
              <a:t>Response:   randomization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5486400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en-US" sz="2400" smtClean="0">
                <a:latin typeface="Arial" charset="0"/>
              </a:rPr>
              <a:t> </a:t>
            </a:r>
            <a:r>
              <a:rPr lang="en-US" sz="2400" b="1" u="sng" smtClean="0">
                <a:latin typeface="Arial" charset="0"/>
              </a:rPr>
              <a:t>ASLR</a:t>
            </a:r>
            <a:r>
              <a:rPr lang="en-US" sz="2400" smtClean="0"/>
              <a:t>:       (</a:t>
            </a:r>
            <a:r>
              <a:rPr lang="en-US" sz="2000" smtClean="0"/>
              <a:t>Address Space Layout Randomization)</a:t>
            </a:r>
          </a:p>
          <a:p>
            <a:pPr lvl="1"/>
            <a:r>
              <a:rPr lang="en-US" smtClean="0"/>
              <a:t>Map shared libraries to rand location in process memory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   </a:t>
            </a:r>
            <a:r>
              <a:rPr lang="en-US" smtClean="0"/>
              <a:t>Attacker cannot jump directly to exec function</a:t>
            </a:r>
          </a:p>
          <a:p>
            <a:pPr lvl="1">
              <a:spcBef>
                <a:spcPct val="50000"/>
              </a:spcBef>
            </a:pPr>
            <a:r>
              <a:rPr lang="en-US" smtClean="0"/>
              <a:t>Deployment: </a:t>
            </a:r>
          </a:p>
          <a:p>
            <a:pPr lvl="2"/>
            <a:r>
              <a:rPr lang="en-US" sz="2400" smtClean="0"/>
              <a:t>Windows Vista:	8 bits of randomness for DLLs</a:t>
            </a:r>
          </a:p>
          <a:p>
            <a:pPr lvl="3"/>
            <a:r>
              <a:rPr lang="en-US" smtClean="0"/>
              <a:t>aligned to 64K page in a 16MB region   </a:t>
            </a:r>
            <a:r>
              <a:rPr lang="en-US" smtClean="0">
                <a:sym typeface="Symbol" pitchFamily="18" charset="2"/>
              </a:rPr>
              <a:t>   256 choices</a:t>
            </a:r>
            <a:endParaRPr lang="en-US" smtClean="0">
              <a:solidFill>
                <a:schemeClr val="accent2"/>
              </a:solidFill>
              <a:sym typeface="Symbol" pitchFamily="18" charset="2"/>
            </a:endParaRPr>
          </a:p>
          <a:p>
            <a:pPr lvl="2"/>
            <a:r>
              <a:rPr lang="en-US" sz="2400" b="1" smtClean="0"/>
              <a:t>Linux</a:t>
            </a:r>
            <a:r>
              <a:rPr lang="en-US" sz="2400" smtClean="0"/>
              <a:t>  (via PaX):	16 bits of randomness for libraries</a:t>
            </a:r>
          </a:p>
          <a:p>
            <a:pPr lvl="1"/>
            <a:r>
              <a:rPr lang="en-US" smtClean="0"/>
              <a:t>More effective on  64-bit architectures</a:t>
            </a:r>
          </a:p>
          <a:p>
            <a:pPr>
              <a:spcBef>
                <a:spcPct val="100000"/>
              </a:spcBef>
            </a:pPr>
            <a:r>
              <a:rPr lang="en-US" sz="2400" smtClean="0"/>
              <a:t> </a:t>
            </a:r>
            <a:r>
              <a:rPr lang="en-US" sz="2400" u="sng" smtClean="0"/>
              <a:t>Other randomization methods</a:t>
            </a:r>
            <a:r>
              <a:rPr lang="en-US" sz="2400" smtClean="0"/>
              <a:t>:</a:t>
            </a:r>
          </a:p>
          <a:p>
            <a:pPr lvl="1">
              <a:spcBef>
                <a:spcPct val="30000"/>
              </a:spcBef>
            </a:pPr>
            <a:r>
              <a:rPr lang="en-US" smtClean="0"/>
              <a:t>Sys-call randomization:    randomize sys-call id’s</a:t>
            </a:r>
          </a:p>
          <a:p>
            <a:pPr lvl="1">
              <a:lnSpc>
                <a:spcPct val="40000"/>
              </a:lnSpc>
              <a:spcBef>
                <a:spcPct val="100000"/>
              </a:spcBef>
            </a:pPr>
            <a:r>
              <a:rPr lang="en-US" smtClean="0"/>
              <a:t>Instruction Set Randomization (</a:t>
            </a:r>
            <a:r>
              <a:rPr lang="en-US" smtClean="0">
                <a:latin typeface="Arial" charset="0"/>
              </a:rPr>
              <a:t>ISR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ASLR Example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786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Booting Vista twice loads libraries into different locations: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81000" y="5654675"/>
            <a:ext cx="7446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143000" algn="l"/>
              </a:tabLst>
            </a:pPr>
            <a:r>
              <a:rPr lang="en-US" sz="2400">
                <a:latin typeface="Arial" charset="0"/>
              </a:rPr>
              <a:t>Note:	ASLR is only applied to images for which the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</a:t>
            </a:r>
            <a:r>
              <a:rPr lang="en-US" sz="2400">
                <a:solidFill>
                  <a:srgbClr val="869406"/>
                </a:solidFill>
                <a:latin typeface="Arial" charset="0"/>
              </a:rPr>
              <a:t>dynamic-relocation</a:t>
            </a:r>
            <a:r>
              <a:rPr lang="en-US" sz="2400">
                <a:latin typeface="Arial" charset="0"/>
              </a:rPr>
              <a:t> flag is set</a:t>
            </a:r>
            <a:endParaRPr lang="en-US" sz="2400">
              <a:latin typeface="Times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2438400"/>
            <a:ext cx="6492875" cy="1112838"/>
            <a:chOff x="768" y="1632"/>
            <a:chExt cx="4090" cy="701"/>
          </a:xfrm>
        </p:grpSpPr>
        <p:pic>
          <p:nvPicPr>
            <p:cNvPr id="2253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8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77925" y="4133850"/>
            <a:ext cx="6650038" cy="1123950"/>
            <a:chOff x="742" y="2604"/>
            <a:chExt cx="4189" cy="708"/>
          </a:xfrm>
        </p:grpSpPr>
        <p:pic>
          <p:nvPicPr>
            <p:cNvPr id="2253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Run time checking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z="4400" smtClean="0"/>
              <a:t>Run time checking: StackGuard</a:t>
            </a:r>
            <a:endParaRPr lang="en-US" sz="2800" smtClean="0"/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sz="2400" smtClean="0"/>
              <a:t>Many many run-time checking techniques …</a:t>
            </a:r>
          </a:p>
          <a:p>
            <a:pPr lvl="1"/>
            <a:r>
              <a:rPr lang="en-US" smtClean="0"/>
              <a:t>we only discuss methods relevant to overflow protection</a:t>
            </a:r>
          </a:p>
          <a:p>
            <a:pPr>
              <a:spcBef>
                <a:spcPct val="150000"/>
              </a:spcBef>
            </a:pPr>
            <a:r>
              <a:rPr lang="en-US" sz="2400" u="sng" smtClean="0"/>
              <a:t>Solution 1</a:t>
            </a:r>
            <a:r>
              <a:rPr lang="en-US" sz="2400" smtClean="0"/>
              <a:t>:  StackGuard</a:t>
            </a:r>
          </a:p>
          <a:p>
            <a:pPr lvl="1"/>
            <a:r>
              <a:rPr lang="en-US" smtClean="0"/>
              <a:t>Run time tests for stack integrity. </a:t>
            </a:r>
          </a:p>
          <a:p>
            <a:pPr lvl="1"/>
            <a:r>
              <a:rPr lang="en-US" smtClean="0"/>
              <a:t>Embed “canaries” in stack frames and verify their integrity prior to function return.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235825" y="5646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62750" y="5646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67450" y="5646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198938" y="5646738"/>
            <a:ext cx="104775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7689850" y="5646738"/>
            <a:ext cx="34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7689850" y="6022975"/>
            <a:ext cx="34131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137525" y="5410200"/>
            <a:ext cx="7016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76275" y="64008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689850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246688" y="5646738"/>
            <a:ext cx="1020762" cy="376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703638" y="5646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230563" y="5646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735263" y="5646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76275" y="5651500"/>
            <a:ext cx="10477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173538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714500" y="5651500"/>
            <a:ext cx="1020763" cy="3714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228600" y="6022975"/>
            <a:ext cx="4476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228600" y="5646738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486400" y="5226050"/>
            <a:ext cx="101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Frame 1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227263" y="5226050"/>
            <a:ext cx="101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Frame 2</a:t>
            </a: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681038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On-screen Show (4:3)</PresentationFormat>
  <Paragraphs>148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Defenses</vt:lpstr>
      <vt:lpstr>Preventing hijacking attacks</vt:lpstr>
      <vt:lpstr>Marking memory as non-execute   (W^X)</vt:lpstr>
      <vt:lpstr>Examples:   DEP controls in Vista</vt:lpstr>
      <vt:lpstr>Return to libc</vt:lpstr>
      <vt:lpstr>Response:   randomization</vt:lpstr>
      <vt:lpstr>ASLR Example</vt:lpstr>
      <vt:lpstr>Run time checking</vt:lpstr>
      <vt:lpstr>Run time checking: StackGuard</vt:lpstr>
      <vt:lpstr>Canary Types</vt:lpstr>
      <vt:lpstr>StackGuard (Cont.)</vt:lpstr>
      <vt:lpstr>StackGuard variants - ProPolice</vt:lpstr>
      <vt:lpstr>MS Visual Studio  /GS     [2003]</vt:lpstr>
      <vt:lpstr>Run time checking: Libsafe</vt:lpstr>
      <vt:lpstr>More methods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Defenses</dc:title>
  <dc:creator>admin</dc:creator>
  <cp:lastModifiedBy>admin</cp:lastModifiedBy>
  <cp:revision>1</cp:revision>
  <dcterms:created xsi:type="dcterms:W3CDTF">2006-08-16T00:00:00Z</dcterms:created>
  <dcterms:modified xsi:type="dcterms:W3CDTF">2010-01-25T07:42:16Z</dcterms:modified>
</cp:coreProperties>
</file>